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6" r:id="rId2"/>
    <p:sldId id="341" r:id="rId3"/>
    <p:sldId id="385" r:id="rId4"/>
    <p:sldId id="397" r:id="rId5"/>
    <p:sldId id="396" r:id="rId6"/>
    <p:sldId id="386" r:id="rId7"/>
    <p:sldId id="395" r:id="rId8"/>
    <p:sldId id="394" r:id="rId9"/>
    <p:sldId id="393" r:id="rId10"/>
    <p:sldId id="355" r:id="rId11"/>
    <p:sldId id="388" r:id="rId12"/>
    <p:sldId id="398" r:id="rId13"/>
    <p:sldId id="399" r:id="rId14"/>
    <p:sldId id="351" r:id="rId15"/>
    <p:sldId id="322" r:id="rId16"/>
    <p:sldId id="306" r:id="rId17"/>
    <p:sldId id="307" r:id="rId18"/>
    <p:sldId id="309" r:id="rId19"/>
    <p:sldId id="384" r:id="rId20"/>
    <p:sldId id="390" r:id="rId21"/>
    <p:sldId id="391" r:id="rId22"/>
    <p:sldId id="360" r:id="rId23"/>
    <p:sldId id="361" r:id="rId24"/>
    <p:sldId id="368" r:id="rId25"/>
    <p:sldId id="377" r:id="rId26"/>
    <p:sldId id="376" r:id="rId27"/>
    <p:sldId id="362" r:id="rId28"/>
    <p:sldId id="335" r:id="rId29"/>
    <p:sldId id="400" r:id="rId30"/>
    <p:sldId id="313" r:id="rId31"/>
    <p:sldId id="357" r:id="rId32"/>
    <p:sldId id="365" r:id="rId33"/>
    <p:sldId id="366" r:id="rId34"/>
    <p:sldId id="380" r:id="rId35"/>
    <p:sldId id="383" r:id="rId36"/>
    <p:sldId id="337" r:id="rId37"/>
    <p:sldId id="389" r:id="rId38"/>
    <p:sldId id="316" r:id="rId39"/>
    <p:sldId id="321" r:id="rId40"/>
    <p:sldId id="326" r:id="rId41"/>
    <p:sldId id="382" r:id="rId42"/>
    <p:sldId id="401" r:id="rId43"/>
    <p:sldId id="369" r:id="rId44"/>
    <p:sldId id="370" r:id="rId45"/>
    <p:sldId id="371"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 initials="p" lastIdx="3" clrIdx="0">
    <p:extLst>
      <p:ext uri="{19B8F6BF-5375-455C-9EA6-DF929625EA0E}">
        <p15:presenceInfo xmlns:p15="http://schemas.microsoft.com/office/powerpoint/2012/main" userId="Eva" providerId="None"/>
      </p:ext>
    </p:extLst>
  </p:cmAuthor>
  <p:cmAuthor id="2" name="Eva Gazagne" initials="EG" lastIdx="3" clrIdx="1">
    <p:extLst>
      <p:ext uri="{19B8F6BF-5375-455C-9EA6-DF929625EA0E}">
        <p15:presenceInfo xmlns:p15="http://schemas.microsoft.com/office/powerpoint/2012/main" userId="94e4c088fa46e38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B050"/>
    <a:srgbClr val="FFB300"/>
    <a:srgbClr val="ED7D31"/>
    <a:srgbClr val="FF9900"/>
    <a:srgbClr val="36A92E"/>
    <a:srgbClr val="66FF66"/>
    <a:srgbClr val="00B0F0"/>
    <a:srgbClr val="4B5B49"/>
    <a:srgbClr val="0E0E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53" autoAdjust="0"/>
    <p:restoredTop sz="76241" autoAdjust="0"/>
  </p:normalViewPr>
  <p:slideViewPr>
    <p:cSldViewPr snapToGrid="0">
      <p:cViewPr varScale="1">
        <p:scale>
          <a:sx n="77" d="100"/>
          <a:sy n="77" d="100"/>
        </p:scale>
        <p:origin x="5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8-07-03T04:45:24.475" idx="2">
    <p:pos x="7501" y="258"/>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EBE67E-60B3-492D-A6DB-1A135EB5139C}" type="datetimeFigureOut">
              <a:rPr lang="fr-FR" smtClean="0"/>
              <a:t>11/10/2019</a:t>
            </a:fld>
            <a:endParaRPr lang="fr-F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544E8B-FDE1-4101-9412-D8005A336864}" type="slidenum">
              <a:rPr lang="fr-FR" smtClean="0"/>
              <a:t>‹#›</a:t>
            </a:fld>
            <a:endParaRPr lang="fr-FR"/>
          </a:p>
        </p:txBody>
      </p:sp>
    </p:spTree>
    <p:extLst>
      <p:ext uri="{BB962C8B-B14F-4D97-AF65-F5344CB8AC3E}">
        <p14:creationId xmlns:p14="http://schemas.microsoft.com/office/powerpoint/2010/main" val="287736386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C08D3-FBA6-4F73-BADC-D0B46C93108F}" type="datetimeFigureOut">
              <a:rPr lang="fr-FR" smtClean="0"/>
              <a:t>11/10/2019</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EF01D-9817-40A1-B065-CA80E439B2FF}" type="slidenum">
              <a:rPr lang="fr-FR" smtClean="0"/>
              <a:t>‹#›</a:t>
            </a:fld>
            <a:endParaRPr lang="fr-FR"/>
          </a:p>
        </p:txBody>
      </p:sp>
    </p:spTree>
    <p:extLst>
      <p:ext uri="{BB962C8B-B14F-4D97-AF65-F5344CB8AC3E}">
        <p14:creationId xmlns:p14="http://schemas.microsoft.com/office/powerpoint/2010/main" val="288439931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dirty="0"/>
          </a:p>
        </p:txBody>
      </p:sp>
      <p:sp>
        <p:nvSpPr>
          <p:cNvPr id="5" name="Slide Number Placeholder 4"/>
          <p:cNvSpPr>
            <a:spLocks noGrp="1"/>
          </p:cNvSpPr>
          <p:nvPr>
            <p:ph type="sldNum" sz="quarter" idx="11"/>
          </p:nvPr>
        </p:nvSpPr>
        <p:spPr/>
        <p:txBody>
          <a:bodyPr/>
          <a:lstStyle/>
          <a:p>
            <a:fld id="{DACEF01D-9817-40A1-B065-CA80E439B2FF}" type="slidenum">
              <a:rPr lang="fr-FR" smtClean="0"/>
              <a:t>1</a:t>
            </a:fld>
            <a:endParaRPr lang="fr-FR" dirty="0"/>
          </a:p>
        </p:txBody>
      </p:sp>
    </p:spTree>
    <p:extLst>
      <p:ext uri="{BB962C8B-B14F-4D97-AF65-F5344CB8AC3E}">
        <p14:creationId xmlns:p14="http://schemas.microsoft.com/office/powerpoint/2010/main" val="4057742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EF01D-9817-40A1-B065-CA80E439B2F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408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3ième </a:t>
            </a:r>
            <a:r>
              <a:rPr lang="en-US" sz="1200" kern="1200" dirty="0" err="1" smtClean="0">
                <a:solidFill>
                  <a:schemeClr val="tx1"/>
                </a:solidFill>
                <a:effectLst/>
                <a:latin typeface="+mn-lt"/>
                <a:ea typeface="+mn-ea"/>
                <a:cs typeface="+mn-cs"/>
              </a:rPr>
              <a:t>hypothèse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complémentaires</a:t>
            </a:r>
            <a:r>
              <a:rPr lang="en-US" sz="1200" kern="1200" dirty="0" smtClean="0">
                <a:solidFill>
                  <a:schemeClr val="tx1"/>
                </a:solidFill>
                <a:effectLst/>
                <a:latin typeface="+mn-lt"/>
                <a:ea typeface="+mn-ea"/>
                <a:cs typeface="+mn-cs"/>
              </a:rPr>
              <a:t>, le régime </a:t>
            </a:r>
            <a:r>
              <a:rPr lang="en-US" sz="1200" kern="1200" dirty="0" err="1" smtClean="0">
                <a:solidFill>
                  <a:schemeClr val="tx1"/>
                </a:solidFill>
                <a:effectLst/>
                <a:latin typeface="+mn-lt"/>
                <a:ea typeface="+mn-ea"/>
                <a:cs typeface="+mn-cs"/>
              </a:rPr>
              <a:t>alimentaires</a:t>
            </a:r>
            <a:r>
              <a:rPr lang="en-US" sz="1200" kern="1200" baseline="0" dirty="0" smtClean="0">
                <a:solidFill>
                  <a:schemeClr val="tx1"/>
                </a:solidFill>
                <a:effectLst/>
                <a:latin typeface="+mn-lt"/>
                <a:ea typeface="+mn-ea"/>
                <a:cs typeface="+mn-cs"/>
              </a:rPr>
              <a:t> des macaques à Sakaerat </a:t>
            </a:r>
            <a:r>
              <a:rPr lang="en-US" sz="1200" kern="1200" baseline="0" dirty="0" err="1" smtClean="0">
                <a:solidFill>
                  <a:schemeClr val="tx1"/>
                </a:solidFill>
                <a:effectLst/>
                <a:latin typeface="+mn-lt"/>
                <a:ea typeface="+mn-ea"/>
                <a:cs typeface="+mn-cs"/>
              </a:rPr>
              <a:t>va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être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corrélé</a:t>
            </a:r>
            <a:r>
              <a:rPr lang="en-US" sz="1200" kern="1200" baseline="0" dirty="0" smtClean="0">
                <a:solidFill>
                  <a:schemeClr val="tx1"/>
                </a:solidFill>
                <a:effectLst/>
                <a:latin typeface="+mn-lt"/>
                <a:ea typeface="+mn-ea"/>
                <a:cs typeface="+mn-cs"/>
              </a:rPr>
              <a:t> avec la </a:t>
            </a:r>
            <a:r>
              <a:rPr lang="en-US" sz="1200" kern="1200" baseline="0" dirty="0" err="1" smtClean="0">
                <a:solidFill>
                  <a:schemeClr val="tx1"/>
                </a:solidFill>
                <a:effectLst/>
                <a:latin typeface="+mn-lt"/>
                <a:ea typeface="+mn-ea"/>
                <a:cs typeface="+mn-cs"/>
              </a:rPr>
              <a:t>disponibilité</a:t>
            </a:r>
            <a:r>
              <a:rPr lang="en-US" sz="1200" kern="1200" baseline="0" dirty="0" smtClean="0">
                <a:solidFill>
                  <a:schemeClr val="tx1"/>
                </a:solidFill>
                <a:effectLst/>
                <a:latin typeface="+mn-lt"/>
                <a:ea typeface="+mn-ea"/>
                <a:cs typeface="+mn-cs"/>
              </a:rPr>
              <a:t> en fruit dans les </a:t>
            </a:r>
            <a:r>
              <a:rPr lang="en-US" sz="1200" kern="1200" baseline="0" dirty="0" err="1" smtClean="0">
                <a:solidFill>
                  <a:schemeClr val="tx1"/>
                </a:solidFill>
                <a:effectLst/>
                <a:latin typeface="+mn-lt"/>
                <a:ea typeface="+mn-ea"/>
                <a:cs typeface="+mn-cs"/>
              </a:rPr>
              <a:t>forêt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vont</a:t>
            </a:r>
            <a:r>
              <a:rPr lang="en-US" sz="1200" kern="1200" baseline="0" dirty="0" smtClean="0">
                <a:solidFill>
                  <a:schemeClr val="tx1"/>
                </a:solidFill>
                <a:effectLst/>
                <a:latin typeface="+mn-lt"/>
                <a:ea typeface="+mn-ea"/>
                <a:cs typeface="+mn-cs"/>
              </a:rPr>
              <a:t> plus se </a:t>
            </a:r>
            <a:r>
              <a:rPr lang="en-US" sz="1200" kern="1200" baseline="0" dirty="0" err="1" smtClean="0">
                <a:solidFill>
                  <a:schemeClr val="tx1"/>
                </a:solidFill>
                <a:effectLst/>
                <a:latin typeface="+mn-lt"/>
                <a:ea typeface="+mn-ea"/>
                <a:cs typeface="+mn-cs"/>
              </a:rPr>
              <a:t>nourrir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d’sp</a:t>
            </a:r>
            <a:r>
              <a:rPr lang="en-US" sz="1200" kern="1200" baseline="0" dirty="0" smtClean="0">
                <a:solidFill>
                  <a:schemeClr val="tx1"/>
                </a:solidFill>
                <a:effectLst/>
                <a:latin typeface="+mn-lt"/>
                <a:ea typeface="+mn-ea"/>
                <a:cs typeface="+mn-cs"/>
              </a:rPr>
              <a:t> native </a:t>
            </a:r>
            <a:r>
              <a:rPr lang="en-US" sz="1200" kern="1200" baseline="0" dirty="0" err="1" smtClean="0">
                <a:solidFill>
                  <a:schemeClr val="tx1"/>
                </a:solidFill>
                <a:effectLst/>
                <a:latin typeface="+mn-lt"/>
                <a:ea typeface="+mn-ea"/>
                <a:cs typeface="+mn-cs"/>
              </a:rPr>
              <a:t>lors</a:t>
            </a:r>
            <a:r>
              <a:rPr lang="en-US" sz="1200" kern="1200" baseline="0" dirty="0" smtClean="0">
                <a:solidFill>
                  <a:schemeClr val="tx1"/>
                </a:solidFill>
                <a:effectLst/>
                <a:latin typeface="+mn-lt"/>
                <a:ea typeface="+mn-ea"/>
                <a:cs typeface="+mn-cs"/>
              </a:rPr>
              <a:t> de la forte </a:t>
            </a:r>
            <a:r>
              <a:rPr lang="en-US" sz="1200" kern="1200" baseline="0" dirty="0" err="1" smtClean="0">
                <a:solidFill>
                  <a:schemeClr val="tx1"/>
                </a:solidFill>
                <a:effectLst/>
                <a:latin typeface="+mn-lt"/>
                <a:ea typeface="+mn-ea"/>
                <a:cs typeface="+mn-cs"/>
              </a:rPr>
              <a:t>disp</a:t>
            </a:r>
            <a:r>
              <a:rPr lang="en-US" sz="1200" kern="1200" baseline="0" dirty="0" smtClean="0">
                <a:solidFill>
                  <a:schemeClr val="tx1"/>
                </a:solidFill>
                <a:effectLst/>
                <a:latin typeface="+mn-lt"/>
                <a:ea typeface="+mn-ea"/>
                <a:cs typeface="+mn-cs"/>
              </a:rPr>
              <a:t> en FR et plus </a:t>
            </a:r>
            <a:r>
              <a:rPr lang="en-US" sz="1200" kern="1200" baseline="0" dirty="0" err="1" smtClean="0">
                <a:solidFill>
                  <a:schemeClr val="tx1"/>
                </a:solidFill>
                <a:effectLst/>
                <a:latin typeface="+mn-lt"/>
                <a:ea typeface="+mn-ea"/>
                <a:cs typeface="+mn-cs"/>
              </a:rPr>
              <a:t>d’espèce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exotique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lors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faible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disp</a:t>
            </a:r>
            <a:r>
              <a:rPr lang="en-US" sz="1200" kern="1200" baseline="0" dirty="0" smtClean="0">
                <a:solidFill>
                  <a:schemeClr val="tx1"/>
                </a:solidFill>
                <a:effectLst/>
                <a:latin typeface="+mn-lt"/>
                <a:ea typeface="+mn-ea"/>
                <a:cs typeface="+mn-cs"/>
              </a:rPr>
              <a:t> en fruit dans DEF</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11</a:t>
            </a:fld>
            <a:endParaRPr lang="fr-FR"/>
          </a:p>
        </p:txBody>
      </p:sp>
    </p:spTree>
    <p:extLst>
      <p:ext uri="{BB962C8B-B14F-4D97-AF65-F5344CB8AC3E}">
        <p14:creationId xmlns:p14="http://schemas.microsoft.com/office/powerpoint/2010/main" val="2829661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3ième </a:t>
            </a:r>
            <a:r>
              <a:rPr lang="en-US" sz="1200" kern="1200" dirty="0" err="1" smtClean="0">
                <a:solidFill>
                  <a:schemeClr val="tx1"/>
                </a:solidFill>
                <a:effectLst/>
                <a:latin typeface="+mn-lt"/>
                <a:ea typeface="+mn-ea"/>
                <a:cs typeface="+mn-cs"/>
              </a:rPr>
              <a:t>hypothèse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complémentaires</a:t>
            </a:r>
            <a:r>
              <a:rPr lang="en-US" sz="1200" kern="1200" dirty="0" smtClean="0">
                <a:solidFill>
                  <a:schemeClr val="tx1"/>
                </a:solidFill>
                <a:effectLst/>
                <a:latin typeface="+mn-lt"/>
                <a:ea typeface="+mn-ea"/>
                <a:cs typeface="+mn-cs"/>
              </a:rPr>
              <a:t>, le régime </a:t>
            </a:r>
            <a:r>
              <a:rPr lang="en-US" sz="1200" kern="1200" dirty="0" err="1" smtClean="0">
                <a:solidFill>
                  <a:schemeClr val="tx1"/>
                </a:solidFill>
                <a:effectLst/>
                <a:latin typeface="+mn-lt"/>
                <a:ea typeface="+mn-ea"/>
                <a:cs typeface="+mn-cs"/>
              </a:rPr>
              <a:t>alimentaires</a:t>
            </a:r>
            <a:r>
              <a:rPr lang="en-US" sz="1200" kern="1200" baseline="0" dirty="0" smtClean="0">
                <a:solidFill>
                  <a:schemeClr val="tx1"/>
                </a:solidFill>
                <a:effectLst/>
                <a:latin typeface="+mn-lt"/>
                <a:ea typeface="+mn-ea"/>
                <a:cs typeface="+mn-cs"/>
              </a:rPr>
              <a:t> des macaques à Sakaerat </a:t>
            </a:r>
            <a:r>
              <a:rPr lang="en-US" sz="1200" kern="1200" baseline="0" dirty="0" err="1" smtClean="0">
                <a:solidFill>
                  <a:schemeClr val="tx1"/>
                </a:solidFill>
                <a:effectLst/>
                <a:latin typeface="+mn-lt"/>
                <a:ea typeface="+mn-ea"/>
                <a:cs typeface="+mn-cs"/>
              </a:rPr>
              <a:t>va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être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corrélé</a:t>
            </a:r>
            <a:r>
              <a:rPr lang="en-US" sz="1200" kern="1200" baseline="0" dirty="0" smtClean="0">
                <a:solidFill>
                  <a:schemeClr val="tx1"/>
                </a:solidFill>
                <a:effectLst/>
                <a:latin typeface="+mn-lt"/>
                <a:ea typeface="+mn-ea"/>
                <a:cs typeface="+mn-cs"/>
              </a:rPr>
              <a:t> avec la </a:t>
            </a:r>
            <a:r>
              <a:rPr lang="en-US" sz="1200" kern="1200" baseline="0" dirty="0" err="1" smtClean="0">
                <a:solidFill>
                  <a:schemeClr val="tx1"/>
                </a:solidFill>
                <a:effectLst/>
                <a:latin typeface="+mn-lt"/>
                <a:ea typeface="+mn-ea"/>
                <a:cs typeface="+mn-cs"/>
              </a:rPr>
              <a:t>disponibilité</a:t>
            </a:r>
            <a:r>
              <a:rPr lang="en-US" sz="1200" kern="1200" baseline="0" dirty="0" smtClean="0">
                <a:solidFill>
                  <a:schemeClr val="tx1"/>
                </a:solidFill>
                <a:effectLst/>
                <a:latin typeface="+mn-lt"/>
                <a:ea typeface="+mn-ea"/>
                <a:cs typeface="+mn-cs"/>
              </a:rPr>
              <a:t> en fruit dans les </a:t>
            </a:r>
            <a:r>
              <a:rPr lang="en-US" sz="1200" kern="1200" baseline="0" dirty="0" err="1" smtClean="0">
                <a:solidFill>
                  <a:schemeClr val="tx1"/>
                </a:solidFill>
                <a:effectLst/>
                <a:latin typeface="+mn-lt"/>
                <a:ea typeface="+mn-ea"/>
                <a:cs typeface="+mn-cs"/>
              </a:rPr>
              <a:t>forêt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vont</a:t>
            </a:r>
            <a:r>
              <a:rPr lang="en-US" sz="1200" kern="1200" baseline="0" dirty="0" smtClean="0">
                <a:solidFill>
                  <a:schemeClr val="tx1"/>
                </a:solidFill>
                <a:effectLst/>
                <a:latin typeface="+mn-lt"/>
                <a:ea typeface="+mn-ea"/>
                <a:cs typeface="+mn-cs"/>
              </a:rPr>
              <a:t> plus se </a:t>
            </a:r>
            <a:r>
              <a:rPr lang="en-US" sz="1200" kern="1200" baseline="0" dirty="0" err="1" smtClean="0">
                <a:solidFill>
                  <a:schemeClr val="tx1"/>
                </a:solidFill>
                <a:effectLst/>
                <a:latin typeface="+mn-lt"/>
                <a:ea typeface="+mn-ea"/>
                <a:cs typeface="+mn-cs"/>
              </a:rPr>
              <a:t>nourrir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d’sp</a:t>
            </a:r>
            <a:r>
              <a:rPr lang="en-US" sz="1200" kern="1200" baseline="0" dirty="0" smtClean="0">
                <a:solidFill>
                  <a:schemeClr val="tx1"/>
                </a:solidFill>
                <a:effectLst/>
                <a:latin typeface="+mn-lt"/>
                <a:ea typeface="+mn-ea"/>
                <a:cs typeface="+mn-cs"/>
              </a:rPr>
              <a:t> native </a:t>
            </a:r>
            <a:r>
              <a:rPr lang="en-US" sz="1200" kern="1200" baseline="0" dirty="0" err="1" smtClean="0">
                <a:solidFill>
                  <a:schemeClr val="tx1"/>
                </a:solidFill>
                <a:effectLst/>
                <a:latin typeface="+mn-lt"/>
                <a:ea typeface="+mn-ea"/>
                <a:cs typeface="+mn-cs"/>
              </a:rPr>
              <a:t>lors</a:t>
            </a:r>
            <a:r>
              <a:rPr lang="en-US" sz="1200" kern="1200" baseline="0" dirty="0" smtClean="0">
                <a:solidFill>
                  <a:schemeClr val="tx1"/>
                </a:solidFill>
                <a:effectLst/>
                <a:latin typeface="+mn-lt"/>
                <a:ea typeface="+mn-ea"/>
                <a:cs typeface="+mn-cs"/>
              </a:rPr>
              <a:t> de la forte </a:t>
            </a:r>
            <a:r>
              <a:rPr lang="en-US" sz="1200" kern="1200" baseline="0" dirty="0" err="1" smtClean="0">
                <a:solidFill>
                  <a:schemeClr val="tx1"/>
                </a:solidFill>
                <a:effectLst/>
                <a:latin typeface="+mn-lt"/>
                <a:ea typeface="+mn-ea"/>
                <a:cs typeface="+mn-cs"/>
              </a:rPr>
              <a:t>disp</a:t>
            </a:r>
            <a:r>
              <a:rPr lang="en-US" sz="1200" kern="1200" baseline="0" dirty="0" smtClean="0">
                <a:solidFill>
                  <a:schemeClr val="tx1"/>
                </a:solidFill>
                <a:effectLst/>
                <a:latin typeface="+mn-lt"/>
                <a:ea typeface="+mn-ea"/>
                <a:cs typeface="+mn-cs"/>
              </a:rPr>
              <a:t> en FR et plus </a:t>
            </a:r>
            <a:r>
              <a:rPr lang="en-US" sz="1200" kern="1200" baseline="0" dirty="0" err="1" smtClean="0">
                <a:solidFill>
                  <a:schemeClr val="tx1"/>
                </a:solidFill>
                <a:effectLst/>
                <a:latin typeface="+mn-lt"/>
                <a:ea typeface="+mn-ea"/>
                <a:cs typeface="+mn-cs"/>
              </a:rPr>
              <a:t>d’espèce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exotique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lors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faible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disp</a:t>
            </a:r>
            <a:r>
              <a:rPr lang="en-US" sz="1200" kern="1200" baseline="0" dirty="0" smtClean="0">
                <a:solidFill>
                  <a:schemeClr val="tx1"/>
                </a:solidFill>
                <a:effectLst/>
                <a:latin typeface="+mn-lt"/>
                <a:ea typeface="+mn-ea"/>
                <a:cs typeface="+mn-cs"/>
              </a:rPr>
              <a:t> en fruit dans DEF</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12</a:t>
            </a:fld>
            <a:endParaRPr lang="fr-FR"/>
          </a:p>
        </p:txBody>
      </p:sp>
    </p:spTree>
    <p:extLst>
      <p:ext uri="{BB962C8B-B14F-4D97-AF65-F5344CB8AC3E}">
        <p14:creationId xmlns:p14="http://schemas.microsoft.com/office/powerpoint/2010/main" val="2015484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3ième </a:t>
            </a:r>
            <a:r>
              <a:rPr lang="en-US" sz="1200" kern="1200" dirty="0" err="1" smtClean="0">
                <a:solidFill>
                  <a:schemeClr val="tx1"/>
                </a:solidFill>
                <a:effectLst/>
                <a:latin typeface="+mn-lt"/>
                <a:ea typeface="+mn-ea"/>
                <a:cs typeface="+mn-cs"/>
              </a:rPr>
              <a:t>hypothèse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complémentaires</a:t>
            </a:r>
            <a:r>
              <a:rPr lang="en-US" sz="1200" kern="1200" dirty="0" smtClean="0">
                <a:solidFill>
                  <a:schemeClr val="tx1"/>
                </a:solidFill>
                <a:effectLst/>
                <a:latin typeface="+mn-lt"/>
                <a:ea typeface="+mn-ea"/>
                <a:cs typeface="+mn-cs"/>
              </a:rPr>
              <a:t>, le régime </a:t>
            </a:r>
            <a:r>
              <a:rPr lang="en-US" sz="1200" kern="1200" dirty="0" err="1" smtClean="0">
                <a:solidFill>
                  <a:schemeClr val="tx1"/>
                </a:solidFill>
                <a:effectLst/>
                <a:latin typeface="+mn-lt"/>
                <a:ea typeface="+mn-ea"/>
                <a:cs typeface="+mn-cs"/>
              </a:rPr>
              <a:t>alimentaires</a:t>
            </a:r>
            <a:r>
              <a:rPr lang="en-US" sz="1200" kern="1200" baseline="0" dirty="0" smtClean="0">
                <a:solidFill>
                  <a:schemeClr val="tx1"/>
                </a:solidFill>
                <a:effectLst/>
                <a:latin typeface="+mn-lt"/>
                <a:ea typeface="+mn-ea"/>
                <a:cs typeface="+mn-cs"/>
              </a:rPr>
              <a:t> des macaques à Sakaerat </a:t>
            </a:r>
            <a:r>
              <a:rPr lang="en-US" sz="1200" kern="1200" baseline="0" dirty="0" err="1" smtClean="0">
                <a:solidFill>
                  <a:schemeClr val="tx1"/>
                </a:solidFill>
                <a:effectLst/>
                <a:latin typeface="+mn-lt"/>
                <a:ea typeface="+mn-ea"/>
                <a:cs typeface="+mn-cs"/>
              </a:rPr>
              <a:t>va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être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corrélé</a:t>
            </a:r>
            <a:r>
              <a:rPr lang="en-US" sz="1200" kern="1200" baseline="0" dirty="0" smtClean="0">
                <a:solidFill>
                  <a:schemeClr val="tx1"/>
                </a:solidFill>
                <a:effectLst/>
                <a:latin typeface="+mn-lt"/>
                <a:ea typeface="+mn-ea"/>
                <a:cs typeface="+mn-cs"/>
              </a:rPr>
              <a:t> avec la </a:t>
            </a:r>
            <a:r>
              <a:rPr lang="en-US" sz="1200" kern="1200" baseline="0" dirty="0" err="1" smtClean="0">
                <a:solidFill>
                  <a:schemeClr val="tx1"/>
                </a:solidFill>
                <a:effectLst/>
                <a:latin typeface="+mn-lt"/>
                <a:ea typeface="+mn-ea"/>
                <a:cs typeface="+mn-cs"/>
              </a:rPr>
              <a:t>disponibilité</a:t>
            </a:r>
            <a:r>
              <a:rPr lang="en-US" sz="1200" kern="1200" baseline="0" dirty="0" smtClean="0">
                <a:solidFill>
                  <a:schemeClr val="tx1"/>
                </a:solidFill>
                <a:effectLst/>
                <a:latin typeface="+mn-lt"/>
                <a:ea typeface="+mn-ea"/>
                <a:cs typeface="+mn-cs"/>
              </a:rPr>
              <a:t> en fruit dans les </a:t>
            </a:r>
            <a:r>
              <a:rPr lang="en-US" sz="1200" kern="1200" baseline="0" dirty="0" err="1" smtClean="0">
                <a:solidFill>
                  <a:schemeClr val="tx1"/>
                </a:solidFill>
                <a:effectLst/>
                <a:latin typeface="+mn-lt"/>
                <a:ea typeface="+mn-ea"/>
                <a:cs typeface="+mn-cs"/>
              </a:rPr>
              <a:t>forêt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vont</a:t>
            </a:r>
            <a:r>
              <a:rPr lang="en-US" sz="1200" kern="1200" baseline="0" dirty="0" smtClean="0">
                <a:solidFill>
                  <a:schemeClr val="tx1"/>
                </a:solidFill>
                <a:effectLst/>
                <a:latin typeface="+mn-lt"/>
                <a:ea typeface="+mn-ea"/>
                <a:cs typeface="+mn-cs"/>
              </a:rPr>
              <a:t> plus se </a:t>
            </a:r>
            <a:r>
              <a:rPr lang="en-US" sz="1200" kern="1200" baseline="0" dirty="0" err="1" smtClean="0">
                <a:solidFill>
                  <a:schemeClr val="tx1"/>
                </a:solidFill>
                <a:effectLst/>
                <a:latin typeface="+mn-lt"/>
                <a:ea typeface="+mn-ea"/>
                <a:cs typeface="+mn-cs"/>
              </a:rPr>
              <a:t>nourrir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d’sp</a:t>
            </a:r>
            <a:r>
              <a:rPr lang="en-US" sz="1200" kern="1200" baseline="0" dirty="0" smtClean="0">
                <a:solidFill>
                  <a:schemeClr val="tx1"/>
                </a:solidFill>
                <a:effectLst/>
                <a:latin typeface="+mn-lt"/>
                <a:ea typeface="+mn-ea"/>
                <a:cs typeface="+mn-cs"/>
              </a:rPr>
              <a:t> native </a:t>
            </a:r>
            <a:r>
              <a:rPr lang="en-US" sz="1200" kern="1200" baseline="0" dirty="0" err="1" smtClean="0">
                <a:solidFill>
                  <a:schemeClr val="tx1"/>
                </a:solidFill>
                <a:effectLst/>
                <a:latin typeface="+mn-lt"/>
                <a:ea typeface="+mn-ea"/>
                <a:cs typeface="+mn-cs"/>
              </a:rPr>
              <a:t>lors</a:t>
            </a:r>
            <a:r>
              <a:rPr lang="en-US" sz="1200" kern="1200" baseline="0" dirty="0" smtClean="0">
                <a:solidFill>
                  <a:schemeClr val="tx1"/>
                </a:solidFill>
                <a:effectLst/>
                <a:latin typeface="+mn-lt"/>
                <a:ea typeface="+mn-ea"/>
                <a:cs typeface="+mn-cs"/>
              </a:rPr>
              <a:t> de la forte </a:t>
            </a:r>
            <a:r>
              <a:rPr lang="en-US" sz="1200" kern="1200" baseline="0" dirty="0" err="1" smtClean="0">
                <a:solidFill>
                  <a:schemeClr val="tx1"/>
                </a:solidFill>
                <a:effectLst/>
                <a:latin typeface="+mn-lt"/>
                <a:ea typeface="+mn-ea"/>
                <a:cs typeface="+mn-cs"/>
              </a:rPr>
              <a:t>disp</a:t>
            </a:r>
            <a:r>
              <a:rPr lang="en-US" sz="1200" kern="1200" baseline="0" dirty="0" smtClean="0">
                <a:solidFill>
                  <a:schemeClr val="tx1"/>
                </a:solidFill>
                <a:effectLst/>
                <a:latin typeface="+mn-lt"/>
                <a:ea typeface="+mn-ea"/>
                <a:cs typeface="+mn-cs"/>
              </a:rPr>
              <a:t> en FR et plus </a:t>
            </a:r>
            <a:r>
              <a:rPr lang="en-US" sz="1200" kern="1200" baseline="0" dirty="0" err="1" smtClean="0">
                <a:solidFill>
                  <a:schemeClr val="tx1"/>
                </a:solidFill>
                <a:effectLst/>
                <a:latin typeface="+mn-lt"/>
                <a:ea typeface="+mn-ea"/>
                <a:cs typeface="+mn-cs"/>
              </a:rPr>
              <a:t>d’espèce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exotique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lors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faible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disp</a:t>
            </a:r>
            <a:r>
              <a:rPr lang="en-US" sz="1200" kern="1200" baseline="0" dirty="0" smtClean="0">
                <a:solidFill>
                  <a:schemeClr val="tx1"/>
                </a:solidFill>
                <a:effectLst/>
                <a:latin typeface="+mn-lt"/>
                <a:ea typeface="+mn-ea"/>
                <a:cs typeface="+mn-cs"/>
              </a:rPr>
              <a:t> en fruit dans DEF</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13</a:t>
            </a:fld>
            <a:endParaRPr lang="fr-FR"/>
          </a:p>
        </p:txBody>
      </p:sp>
    </p:spTree>
    <p:extLst>
      <p:ext uri="{BB962C8B-B14F-4D97-AF65-F5344CB8AC3E}">
        <p14:creationId xmlns:p14="http://schemas.microsoft.com/office/powerpoint/2010/main" val="1816954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I </a:t>
            </a:r>
            <a:r>
              <a:rPr lang="fr-FR" dirty="0" err="1" smtClean="0"/>
              <a:t>am</a:t>
            </a:r>
            <a:r>
              <a:rPr lang="fr-FR" dirty="0" smtClean="0"/>
              <a:t> </a:t>
            </a:r>
            <a:r>
              <a:rPr lang="fr-FR" dirty="0" err="1" smtClean="0"/>
              <a:t>studiying</a:t>
            </a:r>
            <a:r>
              <a:rPr lang="fr-FR" dirty="0" smtClean="0"/>
              <a:t> the</a:t>
            </a:r>
            <a:r>
              <a:rPr lang="fr-FR" baseline="0" dirty="0" smtClean="0"/>
              <a:t> </a:t>
            </a:r>
            <a:r>
              <a:rPr lang="fr-FR" baseline="0" dirty="0" err="1" smtClean="0"/>
              <a:t>largest</a:t>
            </a:r>
            <a:r>
              <a:rPr lang="fr-FR" baseline="0" dirty="0" smtClean="0"/>
              <a:t> troop </a:t>
            </a:r>
            <a:r>
              <a:rPr lang="fr-FR" baseline="0" dirty="0" err="1" smtClean="0"/>
              <a:t>ever</a:t>
            </a:r>
            <a:r>
              <a:rPr lang="fr-FR" baseline="0" dirty="0" smtClean="0"/>
              <a:t> </a:t>
            </a:r>
            <a:r>
              <a:rPr lang="fr-FR" baseline="0" dirty="0" err="1" smtClean="0"/>
              <a:t>recorded</a:t>
            </a:r>
            <a:r>
              <a:rPr lang="fr-FR" baseline="0" dirty="0" smtClean="0"/>
              <a:t> </a:t>
            </a:r>
            <a:r>
              <a:rPr lang="fr-FR" baseline="0" dirty="0" err="1" smtClean="0"/>
              <a:t>with</a:t>
            </a:r>
            <a:r>
              <a:rPr lang="fr-FR" baseline="0" dirty="0" smtClean="0"/>
              <a:t> </a:t>
            </a:r>
            <a:r>
              <a:rPr lang="fr-FR" baseline="0" dirty="0" err="1" smtClean="0"/>
              <a:t>demography</a:t>
            </a:r>
            <a:r>
              <a:rPr lang="fr-FR" baseline="0" dirty="0" smtClean="0"/>
              <a:t> </a:t>
            </a:r>
            <a:r>
              <a:rPr lang="fr-FR" baseline="0" dirty="0" err="1" smtClean="0"/>
              <a:t>varying</a:t>
            </a:r>
            <a:r>
              <a:rPr lang="fr-FR" baseline="0" dirty="0" smtClean="0"/>
              <a:t> </a:t>
            </a:r>
            <a:r>
              <a:rPr lang="fr-FR" baseline="0" dirty="0" err="1" smtClean="0"/>
              <a:t>from</a:t>
            </a:r>
            <a:r>
              <a:rPr lang="fr-FR" baseline="0" dirty="0" smtClean="0"/>
              <a:t> 128 to 153 </a:t>
            </a:r>
            <a:r>
              <a:rPr lang="fr-FR" baseline="0" dirty="0" err="1" smtClean="0"/>
              <a:t>indiviuals</a:t>
            </a:r>
            <a:r>
              <a:rPr lang="fr-FR" baseline="0" dirty="0" smtClean="0"/>
              <a:t> during </a:t>
            </a:r>
            <a:r>
              <a:rPr lang="fr-FR" baseline="0" dirty="0" err="1" smtClean="0"/>
              <a:t>my</a:t>
            </a:r>
            <a:r>
              <a:rPr lang="fr-FR" baseline="0" dirty="0" smtClean="0"/>
              <a:t> study </a:t>
            </a:r>
            <a:r>
              <a:rPr lang="fr-FR" baseline="0" dirty="0" err="1" smtClean="0"/>
              <a:t>periods</a:t>
            </a:r>
            <a:endParaRPr lang="fr-FR"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EF01D-9817-40A1-B065-CA80E439B2F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423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15</a:t>
            </a:fld>
            <a:endParaRPr lang="fr-FR"/>
          </a:p>
        </p:txBody>
      </p:sp>
    </p:spTree>
    <p:extLst>
      <p:ext uri="{BB962C8B-B14F-4D97-AF65-F5344CB8AC3E}">
        <p14:creationId xmlns:p14="http://schemas.microsoft.com/office/powerpoint/2010/main" val="3414857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method assesses whether triangles with long or short perimeters were statistically clustered in space. We discarded the longest triangles that were statistically clustered, and the remaining triangles formed the home range (</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-scores &lt; 2). The shortest triangles that were statistically clustered defined the core area (</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-scores &lt; –2). </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17</a:t>
            </a:fld>
            <a:endParaRPr lang="fr-FR"/>
          </a:p>
        </p:txBody>
      </p:sp>
    </p:spTree>
    <p:extLst>
      <p:ext uri="{BB962C8B-B14F-4D97-AF65-F5344CB8AC3E}">
        <p14:creationId xmlns:p14="http://schemas.microsoft.com/office/powerpoint/2010/main" val="662900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Nous avons ensuite transformé ces coordonnées GPS en coordonnées polaires en produisant des longueurs de pas successives (en mètres) et des angles de braquage (en radians). Ces séries temporelles sont traitées pour détecter le changement de comportement et calculer les probabilités de basculement entre les états.</a:t>
            </a:r>
          </a:p>
          <a:p>
            <a:r>
              <a:rPr lang="en-US" sz="1200" dirty="0" smtClean="0">
                <a:solidFill>
                  <a:schemeClr val="bg1"/>
                </a:solidFill>
                <a:latin typeface="Arial" panose="020B0604020202020204" pitchFamily="34" charset="0"/>
                <a:cs typeface="Arial" panose="020B0604020202020204" pitchFamily="34" charset="0"/>
                <a:sym typeface="Wingdings" panose="05000000000000000000" pitchFamily="2" charset="2"/>
              </a:rPr>
              <a:t>et </a:t>
            </a:r>
            <a:r>
              <a:rPr lang="en-US" sz="1200" dirty="0" smtClean="0">
                <a:solidFill>
                  <a:schemeClr val="bg1"/>
                </a:solidFill>
                <a:latin typeface="Arial" panose="020B0604020202020204" pitchFamily="34" charset="0"/>
                <a:cs typeface="Arial" panose="020B0604020202020204" pitchFamily="34" charset="0"/>
              </a:rPr>
              <a:t>link time series of movement variables and the underlying behavioral states:</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18</a:t>
            </a:fld>
            <a:endParaRPr lang="fr-FR"/>
          </a:p>
        </p:txBody>
      </p:sp>
    </p:spTree>
    <p:extLst>
      <p:ext uri="{BB962C8B-B14F-4D97-AF65-F5344CB8AC3E}">
        <p14:creationId xmlns:p14="http://schemas.microsoft.com/office/powerpoint/2010/main" val="1589245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19</a:t>
            </a:fld>
            <a:endParaRPr lang="fr-FR"/>
          </a:p>
        </p:txBody>
      </p:sp>
    </p:spTree>
    <p:extLst>
      <p:ext uri="{BB962C8B-B14F-4D97-AF65-F5344CB8AC3E}">
        <p14:creationId xmlns:p14="http://schemas.microsoft.com/office/powerpoint/2010/main" val="2269367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20</a:t>
            </a:fld>
            <a:endParaRPr lang="fr-FR"/>
          </a:p>
        </p:txBody>
      </p:sp>
    </p:spTree>
    <p:extLst>
      <p:ext uri="{BB962C8B-B14F-4D97-AF65-F5344CB8AC3E}">
        <p14:creationId xmlns:p14="http://schemas.microsoft.com/office/powerpoint/2010/main" val="1939212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Southeast Asia experiences one of the highest rates of deforestation and forest loss due to the rapid conversion of tropical forests for agriculture, timber production and other uses</a:t>
            </a:r>
            <a:endParaRPr lang="fr-FR" dirty="0" smtClean="0"/>
          </a:p>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2</a:t>
            </a:fld>
            <a:endParaRPr lang="fr-FR"/>
          </a:p>
        </p:txBody>
      </p:sp>
    </p:spTree>
    <p:extLst>
      <p:ext uri="{BB962C8B-B14F-4D97-AF65-F5344CB8AC3E}">
        <p14:creationId xmlns:p14="http://schemas.microsoft.com/office/powerpoint/2010/main" val="538762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21</a:t>
            </a:fld>
            <a:endParaRPr lang="fr-FR"/>
          </a:p>
        </p:txBody>
      </p:sp>
    </p:spTree>
    <p:extLst>
      <p:ext uri="{BB962C8B-B14F-4D97-AF65-F5344CB8AC3E}">
        <p14:creationId xmlns:p14="http://schemas.microsoft.com/office/powerpoint/2010/main" val="3189301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La période</a:t>
            </a:r>
            <a:r>
              <a:rPr lang="fr-FR" baseline="0" dirty="0" smtClean="0"/>
              <a:t> de forte disponibilité en fruit pour les deux forêts est partiellement asynchrone mais </a:t>
            </a:r>
            <a:r>
              <a:rPr lang="fr-FR" baseline="0" dirty="0" err="1" smtClean="0"/>
              <a:t>pascorrélé</a:t>
            </a:r>
            <a:r>
              <a:rPr lang="fr-FR" baseline="0" dirty="0" smtClean="0"/>
              <a:t> négativement significativement</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22</a:t>
            </a:fld>
            <a:endParaRPr lang="fr-FR"/>
          </a:p>
        </p:txBody>
      </p:sp>
    </p:spTree>
    <p:extLst>
      <p:ext uri="{BB962C8B-B14F-4D97-AF65-F5344CB8AC3E}">
        <p14:creationId xmlns:p14="http://schemas.microsoft.com/office/powerpoint/2010/main" val="1746240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23</a:t>
            </a:fld>
            <a:endParaRPr lang="fr-FR"/>
          </a:p>
        </p:txBody>
      </p:sp>
    </p:spTree>
    <p:extLst>
      <p:ext uri="{BB962C8B-B14F-4D97-AF65-F5344CB8AC3E}">
        <p14:creationId xmlns:p14="http://schemas.microsoft.com/office/powerpoint/2010/main" val="854727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24</a:t>
            </a:fld>
            <a:endParaRPr lang="fr-FR"/>
          </a:p>
        </p:txBody>
      </p:sp>
    </p:spTree>
    <p:extLst>
      <p:ext uri="{BB962C8B-B14F-4D97-AF65-F5344CB8AC3E}">
        <p14:creationId xmlns:p14="http://schemas.microsoft.com/office/powerpoint/2010/main" val="3754472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25</a:t>
            </a:fld>
            <a:endParaRPr lang="fr-FR"/>
          </a:p>
        </p:txBody>
      </p:sp>
    </p:spTree>
    <p:extLst>
      <p:ext uri="{BB962C8B-B14F-4D97-AF65-F5344CB8AC3E}">
        <p14:creationId xmlns:p14="http://schemas.microsoft.com/office/powerpoint/2010/main" val="3217481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26</a:t>
            </a:fld>
            <a:endParaRPr lang="fr-FR"/>
          </a:p>
        </p:txBody>
      </p:sp>
    </p:spTree>
    <p:extLst>
      <p:ext uri="{BB962C8B-B14F-4D97-AF65-F5344CB8AC3E}">
        <p14:creationId xmlns:p14="http://schemas.microsoft.com/office/powerpoint/2010/main" val="3352238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27</a:t>
            </a:fld>
            <a:endParaRPr lang="fr-FR"/>
          </a:p>
        </p:txBody>
      </p:sp>
    </p:spTree>
    <p:extLst>
      <p:ext uri="{BB962C8B-B14F-4D97-AF65-F5344CB8AC3E}">
        <p14:creationId xmlns:p14="http://schemas.microsoft.com/office/powerpoint/2010/main" val="1102117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Mouvement lent et variable vs </a:t>
            </a:r>
            <a:r>
              <a:rPr lang="fr-FR" dirty="0" err="1" smtClean="0"/>
              <a:t>mvt</a:t>
            </a:r>
            <a:r>
              <a:rPr lang="fr-FR" dirty="0" smtClean="0"/>
              <a:t> rapide et direct</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28</a:t>
            </a:fld>
            <a:endParaRPr lang="fr-FR"/>
          </a:p>
        </p:txBody>
      </p:sp>
    </p:spTree>
    <p:extLst>
      <p:ext uri="{BB962C8B-B14F-4D97-AF65-F5344CB8AC3E}">
        <p14:creationId xmlns:p14="http://schemas.microsoft.com/office/powerpoint/2010/main" val="1758840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Mouvement lent et variable vs </a:t>
            </a:r>
            <a:r>
              <a:rPr lang="fr-FR" dirty="0" err="1" smtClean="0"/>
              <a:t>mvt</a:t>
            </a:r>
            <a:r>
              <a:rPr lang="fr-FR" dirty="0" smtClean="0"/>
              <a:t> rapide et direct</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29</a:t>
            </a:fld>
            <a:endParaRPr lang="fr-FR"/>
          </a:p>
        </p:txBody>
      </p:sp>
    </p:spTree>
    <p:extLst>
      <p:ext uri="{BB962C8B-B14F-4D97-AF65-F5344CB8AC3E}">
        <p14:creationId xmlns:p14="http://schemas.microsoft.com/office/powerpoint/2010/main" val="270391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Based on the lowest AIC score, the 3 states model included only the FAI</a:t>
            </a:r>
            <a:r>
              <a:rPr lang="en-US" sz="1200" i="1" kern="1200" baseline="-250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in DEF as covariate on the transitions probabilities </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30</a:t>
            </a:fld>
            <a:endParaRPr lang="fr-FR"/>
          </a:p>
        </p:txBody>
      </p:sp>
    </p:spTree>
    <p:extLst>
      <p:ext uri="{BB962C8B-B14F-4D97-AF65-F5344CB8AC3E}">
        <p14:creationId xmlns:p14="http://schemas.microsoft.com/office/powerpoint/2010/main" val="225842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3</a:t>
            </a:fld>
            <a:endParaRPr lang="fr-FR"/>
          </a:p>
        </p:txBody>
      </p:sp>
    </p:spTree>
    <p:extLst>
      <p:ext uri="{BB962C8B-B14F-4D97-AF65-F5344CB8AC3E}">
        <p14:creationId xmlns:p14="http://schemas.microsoft.com/office/powerpoint/2010/main" val="640351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Regarder paramètre de pas,</a:t>
            </a:r>
            <a:r>
              <a:rPr lang="fr-FR" sz="1200" kern="1200" baseline="0" dirty="0" smtClean="0">
                <a:solidFill>
                  <a:schemeClr val="tx1"/>
                </a:solidFill>
                <a:effectLst/>
                <a:latin typeface="+mn-lt"/>
                <a:ea typeface="+mn-ea"/>
                <a:cs typeface="+mn-cs"/>
              </a:rPr>
              <a:t> d’angles, leur variance et les probabilité de transition entre les 3 état </a:t>
            </a:r>
            <a:r>
              <a:rPr lang="fr-FR" sz="1200" kern="1200" baseline="0" dirty="0" err="1" smtClean="0">
                <a:solidFill>
                  <a:schemeClr val="tx1"/>
                </a:solidFill>
                <a:effectLst/>
                <a:latin typeface="+mn-lt"/>
                <a:ea typeface="+mn-ea"/>
                <a:cs typeface="+mn-cs"/>
              </a:rPr>
              <a:t>comportmentaux</a:t>
            </a:r>
            <a:endParaRPr lang="fr-FR" sz="1200" kern="1200" dirty="0" smtClean="0">
              <a:solidFill>
                <a:schemeClr val="tx1"/>
              </a:solidFill>
              <a:effectLst/>
              <a:latin typeface="+mn-lt"/>
              <a:ea typeface="+mn-ea"/>
              <a:cs typeface="+mn-cs"/>
            </a:endParaRPr>
          </a:p>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31</a:t>
            </a:fld>
            <a:endParaRPr lang="fr-FR"/>
          </a:p>
        </p:txBody>
      </p:sp>
    </p:spTree>
    <p:extLst>
      <p:ext uri="{BB962C8B-B14F-4D97-AF65-F5344CB8AC3E}">
        <p14:creationId xmlns:p14="http://schemas.microsoft.com/office/powerpoint/2010/main" val="3940640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probability for the Sakaerat troop to move from a « foraging/resting » state to a « foraging/transiting » state increased when the FAI</a:t>
            </a:r>
            <a:r>
              <a:rPr lang="en-US" sz="1200" i="1" kern="1200" baseline="-250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in DEF increased (parameter estimate = 0.16, 0.95 CI: -0.06 ─ 0.39) (</a:t>
            </a:r>
            <a:r>
              <a:rPr lang="en-US" sz="1200" b="1" kern="1200" dirty="0" smtClean="0">
                <a:solidFill>
                  <a:schemeClr val="tx1"/>
                </a:solidFill>
                <a:effectLst/>
                <a:latin typeface="+mn-lt"/>
                <a:ea typeface="+mn-ea"/>
                <a:cs typeface="+mn-cs"/>
              </a:rPr>
              <a:t>Table 4</a:t>
            </a:r>
            <a:r>
              <a:rPr lang="en-US" sz="1200" kern="1200" dirty="0" smtClean="0">
                <a:solidFill>
                  <a:schemeClr val="tx1"/>
                </a:solidFill>
                <a:effectLst/>
                <a:latin typeface="+mn-lt"/>
                <a:ea typeface="+mn-ea"/>
                <a:cs typeface="+mn-cs"/>
              </a:rPr>
              <a:t>). The troop therefore had a higher probability to forage in a more active way (</a:t>
            </a:r>
            <a:r>
              <a:rPr lang="en-US" sz="1200" i="1" kern="1200" dirty="0"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 foraging/transiting » state) with high monthly fruit availability in DEF. However, the probability to move from a « foraging/resting » state to a « transiting » state or from a « foraging/transiting » state to a « transiting » state increased when the FAI</a:t>
            </a:r>
            <a:r>
              <a:rPr lang="en-US" sz="1200" i="1" kern="1200" baseline="-250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in DEF decreased (parameter estimates = -0.53, 0.95 CI: -1.06 ─ -0.01 and -0.23, 0.95 CI: -0.41 ─ -0.05, respectively) (</a:t>
            </a:r>
            <a:r>
              <a:rPr lang="en-US" sz="1200" b="1" kern="1200" dirty="0" smtClean="0">
                <a:solidFill>
                  <a:schemeClr val="tx1"/>
                </a:solidFill>
                <a:effectLst/>
                <a:latin typeface="+mn-lt"/>
                <a:ea typeface="+mn-ea"/>
                <a:cs typeface="+mn-cs"/>
              </a:rPr>
              <a:t>Table 4</a:t>
            </a:r>
            <a:r>
              <a:rPr lang="en-US" sz="1200" kern="1200" dirty="0" smtClean="0">
                <a:solidFill>
                  <a:schemeClr val="tx1"/>
                </a:solidFill>
                <a:effectLst/>
                <a:latin typeface="+mn-lt"/>
                <a:ea typeface="+mn-ea"/>
                <a:cs typeface="+mn-cs"/>
              </a:rPr>
              <a:t>). In other words, the Sakaerat troop was more likely to move from a « foraging » state to a « transiting » state with faster and more directed movements when ranging in an area with low fruit availability in DEF. </a:t>
            </a:r>
            <a:endParaRPr lang="fr-FR" sz="1200" kern="1200" dirty="0" smtClean="0">
              <a:solidFill>
                <a:schemeClr val="tx1"/>
              </a:solidFill>
              <a:effectLst/>
              <a:latin typeface="+mn-lt"/>
              <a:ea typeface="+mn-ea"/>
              <a:cs typeface="+mn-cs"/>
            </a:endParaRPr>
          </a:p>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32</a:t>
            </a:fld>
            <a:endParaRPr lang="fr-FR"/>
          </a:p>
        </p:txBody>
      </p:sp>
    </p:spTree>
    <p:extLst>
      <p:ext uri="{BB962C8B-B14F-4D97-AF65-F5344CB8AC3E}">
        <p14:creationId xmlns:p14="http://schemas.microsoft.com/office/powerpoint/2010/main" val="627636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probability for the Sakaerat troop to move from a « foraging/resting » state to a « foraging/transiting » state increased when the FAI</a:t>
            </a:r>
            <a:r>
              <a:rPr lang="en-US" sz="1200" i="1" kern="1200" baseline="-250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in DEF increased (parameter estimate = 0.16, 0.95 CI: -0.06 ─ 0.39) (</a:t>
            </a:r>
            <a:r>
              <a:rPr lang="en-US" sz="1200" b="1" kern="1200" dirty="0" smtClean="0">
                <a:solidFill>
                  <a:schemeClr val="tx1"/>
                </a:solidFill>
                <a:effectLst/>
                <a:latin typeface="+mn-lt"/>
                <a:ea typeface="+mn-ea"/>
                <a:cs typeface="+mn-cs"/>
              </a:rPr>
              <a:t>Table 4</a:t>
            </a:r>
            <a:r>
              <a:rPr lang="en-US" sz="1200" kern="1200" dirty="0" smtClean="0">
                <a:solidFill>
                  <a:schemeClr val="tx1"/>
                </a:solidFill>
                <a:effectLst/>
                <a:latin typeface="+mn-lt"/>
                <a:ea typeface="+mn-ea"/>
                <a:cs typeface="+mn-cs"/>
              </a:rPr>
              <a:t>). The troop therefore had a higher probability to forage in a more active way (</a:t>
            </a:r>
            <a:r>
              <a:rPr lang="en-US" sz="1200" i="1" kern="1200" dirty="0"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 foraging/transiting » state) with high monthly fruit availability in DEF. However, the probability to move from a « foraging/resting » state to a « transiting » state or from a « foraging/transiting » state to a « transiting » state increased when the FAI</a:t>
            </a:r>
            <a:r>
              <a:rPr lang="en-US" sz="1200" i="1" kern="1200" baseline="-250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in DEF decreased (parameter estimates = -0.53, 0.95 CI: -1.06 ─ -0.01 and -0.23, 0.95 CI: -0.41 ─ -0.05, respectively) (</a:t>
            </a:r>
            <a:r>
              <a:rPr lang="en-US" sz="1200" b="1" kern="1200" dirty="0" smtClean="0">
                <a:solidFill>
                  <a:schemeClr val="tx1"/>
                </a:solidFill>
                <a:effectLst/>
                <a:latin typeface="+mn-lt"/>
                <a:ea typeface="+mn-ea"/>
                <a:cs typeface="+mn-cs"/>
              </a:rPr>
              <a:t>Table 4</a:t>
            </a:r>
            <a:r>
              <a:rPr lang="en-US" sz="1200" kern="1200" dirty="0" smtClean="0">
                <a:solidFill>
                  <a:schemeClr val="tx1"/>
                </a:solidFill>
                <a:effectLst/>
                <a:latin typeface="+mn-lt"/>
                <a:ea typeface="+mn-ea"/>
                <a:cs typeface="+mn-cs"/>
              </a:rPr>
              <a:t>). In other words, the Sakaerat troop was more likely to move from a « foraging » state to a « transiting » state with faster and more directed movements when ranging in an area with low fruit availability in DEF. </a:t>
            </a:r>
            <a:endParaRPr lang="fr-FR" sz="1200" kern="1200" dirty="0" smtClean="0">
              <a:solidFill>
                <a:schemeClr val="tx1"/>
              </a:solidFill>
              <a:effectLst/>
              <a:latin typeface="+mn-lt"/>
              <a:ea typeface="+mn-ea"/>
              <a:cs typeface="+mn-cs"/>
            </a:endParaRPr>
          </a:p>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33</a:t>
            </a:fld>
            <a:endParaRPr lang="fr-FR"/>
          </a:p>
        </p:txBody>
      </p:sp>
    </p:spTree>
    <p:extLst>
      <p:ext uri="{BB962C8B-B14F-4D97-AF65-F5344CB8AC3E}">
        <p14:creationId xmlns:p14="http://schemas.microsoft.com/office/powerpoint/2010/main" val="272365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energy-maximizing strategy (</a:t>
            </a:r>
            <a:r>
              <a:rPr lang="en-US" sz="1200" i="1" kern="1200" dirty="0" err="1" smtClean="0">
                <a:solidFill>
                  <a:schemeClr val="tx1"/>
                </a:solidFill>
                <a:effectLst/>
                <a:latin typeface="+mn-lt"/>
                <a:ea typeface="+mn-ea"/>
                <a:cs typeface="+mn-cs"/>
              </a:rPr>
              <a:t>sensus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Albert, Huynen, Savini, &amp; Hambuckers,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2013b), increasing their foraging effort, daily path length and monthly home range size to obtain a sufficient amount of their base diet</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35</a:t>
            </a:fld>
            <a:endParaRPr lang="fr-FR"/>
          </a:p>
        </p:txBody>
      </p:sp>
    </p:spTree>
    <p:extLst>
      <p:ext uri="{BB962C8B-B14F-4D97-AF65-F5344CB8AC3E}">
        <p14:creationId xmlns:p14="http://schemas.microsoft.com/office/powerpoint/2010/main" val="422438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La flexibility </a:t>
            </a:r>
            <a:r>
              <a:rPr lang="en-US" sz="1200" b="0" i="0" u="none" strike="noStrike" kern="1200" baseline="0" dirty="0" err="1" smtClean="0">
                <a:solidFill>
                  <a:schemeClr val="tx1"/>
                </a:solidFill>
                <a:latin typeface="+mn-lt"/>
                <a:ea typeface="+mn-ea"/>
                <a:cs typeface="+mn-cs"/>
              </a:rPr>
              <a:t>comportementale</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écologique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d’une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même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espèces</a:t>
            </a:r>
            <a:r>
              <a:rPr lang="en-US" sz="1200" b="0" i="0" u="none" strike="noStrike" kern="1200" baseline="0" dirty="0" smtClean="0">
                <a:solidFill>
                  <a:schemeClr val="tx1"/>
                </a:solidFill>
                <a:latin typeface="+mn-lt"/>
                <a:ea typeface="+mn-ea"/>
                <a:cs typeface="+mn-cs"/>
              </a:rPr>
              <a:t> avec des strategies de </a:t>
            </a:r>
            <a:r>
              <a:rPr lang="en-US" sz="1200" b="0" i="0" u="none" strike="noStrike" kern="1200" baseline="0" dirty="0" err="1" smtClean="0">
                <a:solidFill>
                  <a:schemeClr val="tx1"/>
                </a:solidFill>
                <a:latin typeface="+mn-lt"/>
                <a:ea typeface="+mn-ea"/>
                <a:cs typeface="+mn-cs"/>
              </a:rPr>
              <a:t>déplacement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fouragement</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énergétique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différentes</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soulignetn</a:t>
            </a:r>
            <a:r>
              <a:rPr lang="en-US" sz="1200" b="0" i="0" u="none" strike="noStrike" kern="1200" baseline="0" dirty="0" smtClean="0">
                <a:solidFill>
                  <a:schemeClr val="tx1"/>
                </a:solidFill>
                <a:latin typeface="+mn-lt"/>
                <a:ea typeface="+mn-ea"/>
                <a:cs typeface="+mn-cs"/>
              </a:rPr>
              <a:t> un des impact potential de la degradation de </a:t>
            </a:r>
            <a:r>
              <a:rPr lang="en-US" sz="1200" b="0" i="0" u="none" strike="noStrike" kern="1200" baseline="0" dirty="0" err="1" smtClean="0">
                <a:solidFill>
                  <a:schemeClr val="tx1"/>
                </a:solidFill>
                <a:latin typeface="+mn-lt"/>
                <a:ea typeface="+mn-ea"/>
                <a:cs typeface="+mn-cs"/>
              </a:rPr>
              <a:t>l’habitat</a:t>
            </a:r>
            <a:endParaRPr lang="fr-FR" dirty="0" smtClean="0"/>
          </a:p>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36</a:t>
            </a:fld>
            <a:endParaRPr lang="fr-FR"/>
          </a:p>
        </p:txBody>
      </p:sp>
    </p:spTree>
    <p:extLst>
      <p:ext uri="{BB962C8B-B14F-4D97-AF65-F5344CB8AC3E}">
        <p14:creationId xmlns:p14="http://schemas.microsoft.com/office/powerpoint/2010/main" val="3598391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La flexibility </a:t>
            </a:r>
            <a:r>
              <a:rPr lang="en-US" sz="1200" b="0" i="0" u="none" strike="noStrike" kern="1200" baseline="0" dirty="0" err="1" smtClean="0">
                <a:solidFill>
                  <a:schemeClr val="tx1"/>
                </a:solidFill>
                <a:latin typeface="+mn-lt"/>
                <a:ea typeface="+mn-ea"/>
                <a:cs typeface="+mn-cs"/>
              </a:rPr>
              <a:t>comportementale</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écologique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d’une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même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espèces</a:t>
            </a:r>
            <a:r>
              <a:rPr lang="en-US" sz="1200" b="0" i="0" u="none" strike="noStrike" kern="1200" baseline="0" dirty="0" smtClean="0">
                <a:solidFill>
                  <a:schemeClr val="tx1"/>
                </a:solidFill>
                <a:latin typeface="+mn-lt"/>
                <a:ea typeface="+mn-ea"/>
                <a:cs typeface="+mn-cs"/>
              </a:rPr>
              <a:t> avec des strategies de </a:t>
            </a:r>
            <a:r>
              <a:rPr lang="en-US" sz="1200" b="0" i="0" u="none" strike="noStrike" kern="1200" baseline="0" dirty="0" err="1" smtClean="0">
                <a:solidFill>
                  <a:schemeClr val="tx1"/>
                </a:solidFill>
                <a:latin typeface="+mn-lt"/>
                <a:ea typeface="+mn-ea"/>
                <a:cs typeface="+mn-cs"/>
              </a:rPr>
              <a:t>déplacement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fouragement</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énergétique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différentes</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soulignetn</a:t>
            </a:r>
            <a:r>
              <a:rPr lang="en-US" sz="1200" b="0" i="0" u="none" strike="noStrike" kern="1200" baseline="0" dirty="0" smtClean="0">
                <a:solidFill>
                  <a:schemeClr val="tx1"/>
                </a:solidFill>
                <a:latin typeface="+mn-lt"/>
                <a:ea typeface="+mn-ea"/>
                <a:cs typeface="+mn-cs"/>
              </a:rPr>
              <a:t> un des impact potential de la degradation de </a:t>
            </a:r>
            <a:r>
              <a:rPr lang="en-US" sz="1200" b="0" i="0" u="none" strike="noStrike" kern="1200" baseline="0" dirty="0" err="1" smtClean="0">
                <a:solidFill>
                  <a:schemeClr val="tx1"/>
                </a:solidFill>
                <a:latin typeface="+mn-lt"/>
                <a:ea typeface="+mn-ea"/>
                <a:cs typeface="+mn-cs"/>
              </a:rPr>
              <a:t>l’habitat</a:t>
            </a:r>
            <a:endParaRPr lang="fr-FR" dirty="0" smtClean="0"/>
          </a:p>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37</a:t>
            </a:fld>
            <a:endParaRPr lang="fr-FR"/>
          </a:p>
        </p:txBody>
      </p:sp>
    </p:spTree>
    <p:extLst>
      <p:ext uri="{BB962C8B-B14F-4D97-AF65-F5344CB8AC3E}">
        <p14:creationId xmlns:p14="http://schemas.microsoft.com/office/powerpoint/2010/main" val="3061980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Approfondir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connaissance</a:t>
            </a:r>
            <a:r>
              <a:rPr lang="en-US" sz="1200" kern="1200" dirty="0" smtClean="0">
                <a:solidFill>
                  <a:schemeClr val="tx1"/>
                </a:solidFill>
                <a:effectLst/>
                <a:latin typeface="+mn-lt"/>
                <a:ea typeface="+mn-ea"/>
                <a:cs typeface="+mn-cs"/>
              </a:rPr>
              <a:t> sur </a:t>
            </a:r>
            <a:r>
              <a:rPr lang="en-US" sz="1200" kern="1200" dirty="0" err="1" smtClean="0">
                <a:solidFill>
                  <a:schemeClr val="tx1"/>
                </a:solidFill>
                <a:effectLst/>
                <a:latin typeface="+mn-lt"/>
                <a:ea typeface="+mn-ea"/>
                <a:cs typeface="+mn-cs"/>
              </a:rPr>
              <a:t>l’ecology</a:t>
            </a:r>
            <a:r>
              <a:rPr lang="en-US" sz="1200" kern="1200" baseline="0" dirty="0" smtClean="0">
                <a:solidFill>
                  <a:schemeClr val="tx1"/>
                </a:solidFill>
                <a:effectLst/>
                <a:latin typeface="+mn-lt"/>
                <a:ea typeface="+mn-ea"/>
                <a:cs typeface="+mn-cs"/>
              </a:rPr>
              <a:t> des macaques dans habitat degrade. De plus un des </a:t>
            </a:r>
            <a:r>
              <a:rPr lang="en-US" sz="1200" kern="1200" baseline="0" dirty="0" err="1" smtClean="0">
                <a:solidFill>
                  <a:schemeClr val="tx1"/>
                </a:solidFill>
                <a:effectLst/>
                <a:latin typeface="+mn-lt"/>
                <a:ea typeface="+mn-ea"/>
                <a:cs typeface="+mn-cs"/>
              </a:rPr>
              <a:t>derniers</a:t>
            </a:r>
            <a:r>
              <a:rPr lang="en-US" sz="1200" kern="1200" baseline="0" dirty="0" smtClean="0">
                <a:solidFill>
                  <a:schemeClr val="tx1"/>
                </a:solidFill>
                <a:effectLst/>
                <a:latin typeface="+mn-lt"/>
                <a:ea typeface="+mn-ea"/>
                <a:cs typeface="+mn-cs"/>
              </a:rPr>
              <a:t> large </a:t>
            </a:r>
            <a:r>
              <a:rPr lang="en-US" sz="1200" kern="1200" baseline="0" dirty="0" err="1" smtClean="0">
                <a:solidFill>
                  <a:schemeClr val="tx1"/>
                </a:solidFill>
                <a:effectLst/>
                <a:latin typeface="+mn-lt"/>
                <a:ea typeface="+mn-ea"/>
                <a:cs typeface="+mn-cs"/>
              </a:rPr>
              <a:t>dispersseru</a:t>
            </a:r>
            <a:r>
              <a:rPr lang="en-US" sz="1200" kern="1200" baseline="0" dirty="0" smtClean="0">
                <a:solidFill>
                  <a:schemeClr val="tx1"/>
                </a:solidFill>
                <a:effectLst/>
                <a:latin typeface="+mn-lt"/>
                <a:ea typeface="+mn-ea"/>
                <a:cs typeface="+mn-cs"/>
              </a:rPr>
              <a:t> dans </a:t>
            </a:r>
            <a:r>
              <a:rPr lang="en-US" sz="1200" kern="1200" baseline="0" dirty="0" err="1" smtClean="0">
                <a:solidFill>
                  <a:schemeClr val="tx1"/>
                </a:solidFill>
                <a:effectLst/>
                <a:latin typeface="+mn-lt"/>
                <a:ea typeface="+mn-ea"/>
                <a:cs typeface="+mn-cs"/>
              </a:rPr>
              <a:t>ce</a:t>
            </a:r>
            <a:r>
              <a:rPr lang="en-US" sz="1200" kern="1200" baseline="0" dirty="0" smtClean="0">
                <a:solidFill>
                  <a:schemeClr val="tx1"/>
                </a:solidFill>
                <a:effectLst/>
                <a:latin typeface="+mn-lt"/>
                <a:ea typeface="+mn-ea"/>
                <a:cs typeface="+mn-cs"/>
              </a:rPr>
              <a:t> fragment </a:t>
            </a:r>
            <a:r>
              <a:rPr lang="en-US" sz="1200" kern="1200" baseline="0" dirty="0" err="1" smtClean="0">
                <a:solidFill>
                  <a:schemeClr val="tx1"/>
                </a:solidFill>
                <a:effectLst/>
                <a:latin typeface="+mn-lt"/>
                <a:ea typeface="+mn-ea"/>
                <a:cs typeface="+mn-cs"/>
              </a:rPr>
              <a:t>donc</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être</a:t>
            </a:r>
            <a:r>
              <a:rPr lang="en-US" sz="1200" kern="1200" baseline="0" dirty="0" smtClean="0">
                <a:solidFill>
                  <a:schemeClr val="tx1"/>
                </a:solidFill>
                <a:effectLst/>
                <a:latin typeface="+mn-lt"/>
                <a:ea typeface="+mn-ea"/>
                <a:cs typeface="+mn-cs"/>
              </a:rPr>
              <a:t> capable de </a:t>
            </a:r>
            <a:r>
              <a:rPr lang="en-US" sz="1200" kern="1200" baseline="0" dirty="0" err="1" smtClean="0">
                <a:solidFill>
                  <a:schemeClr val="tx1"/>
                </a:solidFill>
                <a:effectLst/>
                <a:latin typeface="+mn-lt"/>
                <a:ea typeface="+mn-ea"/>
                <a:cs typeface="+mn-cs"/>
              </a:rPr>
              <a:t>prédire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déplacement</a:t>
            </a:r>
            <a:r>
              <a:rPr lang="en-US" sz="1200" kern="1200" baseline="0" dirty="0" smtClean="0">
                <a:solidFill>
                  <a:schemeClr val="tx1"/>
                </a:solidFill>
                <a:effectLst/>
                <a:latin typeface="+mn-lt"/>
                <a:ea typeface="+mn-ea"/>
                <a:cs typeface="+mn-cs"/>
              </a:rPr>
              <a:t> et utilization de </a:t>
            </a:r>
            <a:r>
              <a:rPr lang="en-US" sz="1200" kern="1200" baseline="0" dirty="0" err="1" smtClean="0">
                <a:solidFill>
                  <a:schemeClr val="tx1"/>
                </a:solidFill>
                <a:effectLst/>
                <a:latin typeface="+mn-lt"/>
                <a:ea typeface="+mn-ea"/>
                <a:cs typeface="+mn-cs"/>
              </a:rPr>
              <a:t>l’habitat</a:t>
            </a:r>
            <a:r>
              <a:rPr lang="en-US" sz="1200" kern="1200" baseline="0" dirty="0" smtClean="0">
                <a:solidFill>
                  <a:schemeClr val="tx1"/>
                </a:solidFill>
                <a:effectLst/>
                <a:latin typeface="+mn-lt"/>
                <a:ea typeface="+mn-ea"/>
                <a:cs typeface="+mn-cs"/>
              </a:rPr>
              <a:t> et tout </a:t>
            </a:r>
            <a:r>
              <a:rPr lang="en-US" sz="1200" kern="1200" baseline="0" dirty="0" err="1" smtClean="0">
                <a:solidFill>
                  <a:schemeClr val="tx1"/>
                </a:solidFill>
                <a:effectLst/>
                <a:latin typeface="+mn-lt"/>
                <a:ea typeface="+mn-ea"/>
                <a:cs typeface="+mn-cs"/>
              </a:rPr>
              <a:t>aussi</a:t>
            </a:r>
            <a:r>
              <a:rPr lang="en-US" sz="1200" kern="1200" baseline="0" dirty="0" smtClean="0">
                <a:solidFill>
                  <a:schemeClr val="tx1"/>
                </a:solidFill>
                <a:effectLst/>
                <a:latin typeface="+mn-lt"/>
                <a:ea typeface="+mn-ea"/>
                <a:cs typeface="+mn-cs"/>
              </a:rPr>
              <a:t> important pour </a:t>
            </a:r>
            <a:r>
              <a:rPr lang="en-US" sz="1200" kern="1200" baseline="0" dirty="0" err="1" smtClean="0">
                <a:solidFill>
                  <a:schemeClr val="tx1"/>
                </a:solidFill>
                <a:effectLst/>
                <a:latin typeface="+mn-lt"/>
                <a:ea typeface="+mn-ea"/>
                <a:cs typeface="+mn-cs"/>
              </a:rPr>
              <a:t>sa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consevration</a:t>
            </a:r>
            <a:r>
              <a:rPr lang="en-US" sz="1200" kern="1200" baseline="0" dirty="0" smtClean="0">
                <a:solidFill>
                  <a:schemeClr val="tx1"/>
                </a:solidFill>
                <a:effectLst/>
                <a:latin typeface="+mn-lt"/>
                <a:ea typeface="+mn-ea"/>
                <a:cs typeface="+mn-cs"/>
              </a:rPr>
              <a:t> et l </a:t>
            </a:r>
            <a:r>
              <a:rPr lang="en-US" sz="1200" kern="1200" baseline="0" dirty="0" err="1" smtClean="0">
                <a:solidFill>
                  <a:schemeClr val="tx1"/>
                </a:solidFill>
                <a:effectLst/>
                <a:latin typeface="+mn-lt"/>
                <a:ea typeface="+mn-ea"/>
                <a:cs typeface="+mn-cs"/>
              </a:rPr>
              <a:t>régénération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forestère</a:t>
            </a:r>
            <a:r>
              <a:rPr lang="en-US" sz="1200" kern="1200" baseline="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anose="020B0604020202020204" pitchFamily="34" charset="0"/>
                <a:cs typeface="Arial" panose="020B0604020202020204" pitchFamily="34" charset="0"/>
              </a:rPr>
              <a:t>Predict space-use patterns and foraging strategies in relation to habitat characteristics important for efforts directed to </a:t>
            </a:r>
            <a:r>
              <a:rPr lang="en-US" sz="1200" dirty="0" smtClean="0">
                <a:solidFill>
                  <a:srgbClr val="FFC000"/>
                </a:solidFill>
                <a:latin typeface="Arial" panose="020B0604020202020204" pitchFamily="34" charset="0"/>
                <a:cs typeface="Arial" panose="020B0604020202020204" pitchFamily="34" charset="0"/>
              </a:rPr>
              <a:t>habitat restoration</a:t>
            </a:r>
            <a:endParaRPr lang="fr-FR" sz="1200" dirty="0" smtClean="0">
              <a:solidFill>
                <a:srgbClr val="FFC000"/>
              </a:solidFill>
              <a:latin typeface="Arial" panose="020B0604020202020204" pitchFamily="34" charset="0"/>
              <a:cs typeface="Arial" panose="020B0604020202020204" pitchFamily="34" charset="0"/>
            </a:endParaRPr>
          </a:p>
          <a:p>
            <a:endParaRPr lang="fr-FR" dirty="0" smtClean="0"/>
          </a:p>
          <a:p>
            <a:endParaRPr lang="fr-FR" dirty="0" smtClean="0"/>
          </a:p>
          <a:p>
            <a:r>
              <a:rPr lang="fr-FR" dirty="0" smtClean="0"/>
              <a:t>Notre étude combinant des analyses de </a:t>
            </a:r>
            <a:r>
              <a:rPr lang="fr-FR" dirty="0" err="1" smtClean="0"/>
              <a:t>ranging</a:t>
            </a:r>
            <a:r>
              <a:rPr lang="fr-FR" dirty="0" smtClean="0"/>
              <a:t> pattern des modèles HMM fournit une nouvelle image, assez complète, de modèles de mouvement, de gamme et de recherche de nourriture chez les macaques vivant dans un fragment de forêt dégradée. Des études futures intégrant une théorie unifiée de l'écologie du mouvement des primates seraient intéressantes pour mieux comprendre les mouvements de groupe à la lumière des changements environnementaux mondiaux en cours (Nathan, 2008).</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38</a:t>
            </a:fld>
            <a:endParaRPr lang="fr-FR"/>
          </a:p>
        </p:txBody>
      </p:sp>
    </p:spTree>
    <p:extLst>
      <p:ext uri="{BB962C8B-B14F-4D97-AF65-F5344CB8AC3E}">
        <p14:creationId xmlns:p14="http://schemas.microsoft.com/office/powerpoint/2010/main" val="42997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41</a:t>
            </a:fld>
            <a:endParaRPr lang="fr-FR"/>
          </a:p>
        </p:txBody>
      </p:sp>
    </p:spTree>
    <p:extLst>
      <p:ext uri="{BB962C8B-B14F-4D97-AF65-F5344CB8AC3E}">
        <p14:creationId xmlns:p14="http://schemas.microsoft.com/office/powerpoint/2010/main" val="3526445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Utiliser une proportion pondéré par jours des échantillonnage alimentaire</a:t>
            </a:r>
            <a:endParaRPr lang="fr-FR"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EF01D-9817-40A1-B065-CA80E439B2F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665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4</a:t>
            </a:fld>
            <a:endParaRPr lang="fr-FR"/>
          </a:p>
        </p:txBody>
      </p:sp>
    </p:spTree>
    <p:extLst>
      <p:ext uri="{BB962C8B-B14F-4D97-AF65-F5344CB8AC3E}">
        <p14:creationId xmlns:p14="http://schemas.microsoft.com/office/powerpoint/2010/main" val="269485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5</a:t>
            </a:fld>
            <a:endParaRPr lang="fr-FR"/>
          </a:p>
        </p:txBody>
      </p:sp>
    </p:spTree>
    <p:extLst>
      <p:ext uri="{BB962C8B-B14F-4D97-AF65-F5344CB8AC3E}">
        <p14:creationId xmlns:p14="http://schemas.microsoft.com/office/powerpoint/2010/main" val="4225482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Espèce « timide » qui vit en forêt dense</a:t>
            </a:r>
            <a:r>
              <a:rPr lang="fr-FR" baseline="0" dirty="0" smtClean="0"/>
              <a:t> et évite zone </a:t>
            </a:r>
            <a:r>
              <a:rPr lang="fr-FR" baseline="0" dirty="0" err="1" smtClean="0"/>
              <a:t>anthropisé</a:t>
            </a:r>
            <a:r>
              <a:rPr lang="fr-FR" baseline="0" dirty="0" smtClean="0"/>
              <a:t>, difficile à observer et donc qu’on connait très peu</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6</a:t>
            </a:fld>
            <a:endParaRPr lang="fr-FR"/>
          </a:p>
        </p:txBody>
      </p:sp>
    </p:spTree>
    <p:extLst>
      <p:ext uri="{BB962C8B-B14F-4D97-AF65-F5344CB8AC3E}">
        <p14:creationId xmlns:p14="http://schemas.microsoft.com/office/powerpoint/2010/main" val="3877311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smtClean="0"/>
              <a:t>Studies</a:t>
            </a:r>
            <a:r>
              <a:rPr lang="fr-FR" dirty="0" smtClean="0"/>
              <a:t> made on 2 </a:t>
            </a:r>
            <a:r>
              <a:rPr lang="fr-FR" dirty="0" err="1" smtClean="0"/>
              <a:t>different</a:t>
            </a:r>
            <a:r>
              <a:rPr lang="fr-FR" dirty="0" smtClean="0"/>
              <a:t> groups one </a:t>
            </a:r>
            <a:r>
              <a:rPr lang="fr-FR" dirty="0" err="1" smtClean="0"/>
              <a:t>with</a:t>
            </a:r>
            <a:r>
              <a:rPr lang="fr-FR" dirty="0" smtClean="0"/>
              <a:t> </a:t>
            </a:r>
            <a:r>
              <a:rPr lang="fr-FR" dirty="0" err="1" smtClean="0"/>
              <a:t>food</a:t>
            </a:r>
            <a:r>
              <a:rPr lang="fr-FR" dirty="0" smtClean="0"/>
              <a:t> </a:t>
            </a:r>
            <a:r>
              <a:rPr lang="fr-FR" dirty="0" err="1" smtClean="0"/>
              <a:t>provisioning</a:t>
            </a:r>
            <a:r>
              <a:rPr lang="fr-FR" dirty="0" smtClean="0"/>
              <a:t> </a:t>
            </a:r>
            <a:r>
              <a:rPr lang="fr-FR" baseline="0" dirty="0" smtClean="0"/>
              <a:t>and the </a:t>
            </a:r>
            <a:r>
              <a:rPr lang="fr-FR" baseline="0" dirty="0" err="1" smtClean="0"/>
              <a:t>other</a:t>
            </a:r>
            <a:r>
              <a:rPr lang="fr-FR" baseline="0" dirty="0" smtClean="0"/>
              <a:t> </a:t>
            </a:r>
            <a:r>
              <a:rPr lang="fr-FR" baseline="0" dirty="0" err="1" smtClean="0"/>
              <a:t>wild</a:t>
            </a:r>
            <a:r>
              <a:rPr lang="fr-FR" baseline="0" dirty="0" smtClean="0"/>
              <a:t> feeding and </a:t>
            </a:r>
            <a:r>
              <a:rPr lang="fr-FR" baseline="0" dirty="0" err="1" smtClean="0"/>
              <a:t>found</a:t>
            </a:r>
            <a:r>
              <a:rPr lang="fr-FR" baseline="0" dirty="0" smtClean="0"/>
              <a:t> </a:t>
            </a:r>
            <a:r>
              <a:rPr lang="fr-FR" baseline="0" dirty="0" err="1" smtClean="0"/>
              <a:t>that</a:t>
            </a:r>
            <a:r>
              <a:rPr lang="fr-FR" baseline="0" dirty="0" smtClean="0"/>
              <a:t> over more </a:t>
            </a:r>
            <a:r>
              <a:rPr lang="fr-FR" baseline="0" dirty="0" err="1" smtClean="0"/>
              <a:t>than</a:t>
            </a:r>
            <a:r>
              <a:rPr lang="fr-FR" baseline="0" dirty="0" smtClean="0"/>
              <a:t> a </a:t>
            </a:r>
            <a:r>
              <a:rPr lang="fr-FR" baseline="0" dirty="0" err="1" smtClean="0"/>
              <a:t>year</a:t>
            </a:r>
            <a:r>
              <a:rPr lang="fr-FR" baseline="0" dirty="0" smtClean="0"/>
              <a:t> macaques </a:t>
            </a:r>
            <a:r>
              <a:rPr lang="fr-FR" baseline="0" dirty="0" err="1" smtClean="0"/>
              <a:t>used</a:t>
            </a:r>
            <a:r>
              <a:rPr lang="fr-FR" baseline="0" dirty="0" smtClean="0"/>
              <a:t> </a:t>
            </a:r>
            <a:r>
              <a:rPr lang="fr-FR" baseline="0" dirty="0" err="1" smtClean="0"/>
              <a:t>respectively</a:t>
            </a:r>
            <a:r>
              <a:rPr lang="fr-FR" baseline="0" dirty="0" smtClean="0"/>
              <a:t> 16 and 57 SS…</a:t>
            </a:r>
          </a:p>
          <a:p>
            <a:r>
              <a:rPr lang="fr-FR" baseline="0" dirty="0" smtClean="0"/>
              <a:t>Favorite SS </a:t>
            </a:r>
            <a:r>
              <a:rPr lang="fr-FR" baseline="0" dirty="0" err="1" smtClean="0"/>
              <a:t>they</a:t>
            </a:r>
            <a:r>
              <a:rPr lang="fr-FR" baseline="0" dirty="0" smtClean="0"/>
              <a:t> </a:t>
            </a:r>
            <a:r>
              <a:rPr lang="fr-FR" baseline="0" dirty="0" err="1" smtClean="0"/>
              <a:t>reuse</a:t>
            </a:r>
            <a:r>
              <a:rPr lang="fr-FR" baseline="0" dirty="0" smtClean="0"/>
              <a:t> a lot</a:t>
            </a:r>
            <a:endParaRPr lang="fr-FR"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EF01D-9817-40A1-B065-CA80E439B2F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77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smtClean="0"/>
              <a:t>Studies</a:t>
            </a:r>
            <a:r>
              <a:rPr lang="fr-FR" dirty="0" smtClean="0"/>
              <a:t> made on 2 </a:t>
            </a:r>
            <a:r>
              <a:rPr lang="fr-FR" dirty="0" err="1" smtClean="0"/>
              <a:t>different</a:t>
            </a:r>
            <a:r>
              <a:rPr lang="fr-FR" dirty="0" smtClean="0"/>
              <a:t> groups one </a:t>
            </a:r>
            <a:r>
              <a:rPr lang="fr-FR" dirty="0" err="1" smtClean="0"/>
              <a:t>with</a:t>
            </a:r>
            <a:r>
              <a:rPr lang="fr-FR" dirty="0" smtClean="0"/>
              <a:t> </a:t>
            </a:r>
            <a:r>
              <a:rPr lang="fr-FR" dirty="0" err="1" smtClean="0"/>
              <a:t>food</a:t>
            </a:r>
            <a:r>
              <a:rPr lang="fr-FR" dirty="0" smtClean="0"/>
              <a:t> </a:t>
            </a:r>
            <a:r>
              <a:rPr lang="fr-FR" dirty="0" err="1" smtClean="0"/>
              <a:t>provisioning</a:t>
            </a:r>
            <a:r>
              <a:rPr lang="fr-FR" dirty="0" smtClean="0"/>
              <a:t> </a:t>
            </a:r>
            <a:r>
              <a:rPr lang="fr-FR" baseline="0" dirty="0" smtClean="0"/>
              <a:t>and the </a:t>
            </a:r>
            <a:r>
              <a:rPr lang="fr-FR" baseline="0" dirty="0" err="1" smtClean="0"/>
              <a:t>other</a:t>
            </a:r>
            <a:r>
              <a:rPr lang="fr-FR" baseline="0" dirty="0" smtClean="0"/>
              <a:t> </a:t>
            </a:r>
            <a:r>
              <a:rPr lang="fr-FR" baseline="0" dirty="0" err="1" smtClean="0"/>
              <a:t>wild</a:t>
            </a:r>
            <a:r>
              <a:rPr lang="fr-FR" baseline="0" dirty="0" smtClean="0"/>
              <a:t> feeding and </a:t>
            </a:r>
            <a:r>
              <a:rPr lang="fr-FR" baseline="0" dirty="0" err="1" smtClean="0"/>
              <a:t>found</a:t>
            </a:r>
            <a:r>
              <a:rPr lang="fr-FR" baseline="0" dirty="0" smtClean="0"/>
              <a:t> </a:t>
            </a:r>
            <a:r>
              <a:rPr lang="fr-FR" baseline="0" dirty="0" err="1" smtClean="0"/>
              <a:t>that</a:t>
            </a:r>
            <a:r>
              <a:rPr lang="fr-FR" baseline="0" dirty="0" smtClean="0"/>
              <a:t> over more </a:t>
            </a:r>
            <a:r>
              <a:rPr lang="fr-FR" baseline="0" dirty="0" err="1" smtClean="0"/>
              <a:t>than</a:t>
            </a:r>
            <a:r>
              <a:rPr lang="fr-FR" baseline="0" dirty="0" smtClean="0"/>
              <a:t> a </a:t>
            </a:r>
            <a:r>
              <a:rPr lang="fr-FR" baseline="0" dirty="0" err="1" smtClean="0"/>
              <a:t>year</a:t>
            </a:r>
            <a:r>
              <a:rPr lang="fr-FR" baseline="0" dirty="0" smtClean="0"/>
              <a:t> macaques </a:t>
            </a:r>
            <a:r>
              <a:rPr lang="fr-FR" baseline="0" dirty="0" err="1" smtClean="0"/>
              <a:t>used</a:t>
            </a:r>
            <a:r>
              <a:rPr lang="fr-FR" baseline="0" dirty="0" smtClean="0"/>
              <a:t> </a:t>
            </a:r>
            <a:r>
              <a:rPr lang="fr-FR" baseline="0" dirty="0" err="1" smtClean="0"/>
              <a:t>respectively</a:t>
            </a:r>
            <a:r>
              <a:rPr lang="fr-FR" baseline="0" dirty="0" smtClean="0"/>
              <a:t> 16 and 57 SS…</a:t>
            </a:r>
          </a:p>
          <a:p>
            <a:r>
              <a:rPr lang="fr-FR" baseline="0" dirty="0" smtClean="0"/>
              <a:t>Favorite SS </a:t>
            </a:r>
            <a:r>
              <a:rPr lang="fr-FR" baseline="0" dirty="0" err="1" smtClean="0"/>
              <a:t>they</a:t>
            </a:r>
            <a:r>
              <a:rPr lang="fr-FR" baseline="0" dirty="0" smtClean="0"/>
              <a:t> </a:t>
            </a:r>
            <a:r>
              <a:rPr lang="fr-FR" baseline="0" dirty="0" err="1" smtClean="0"/>
              <a:t>reuse</a:t>
            </a:r>
            <a:r>
              <a:rPr lang="fr-FR" baseline="0" dirty="0" smtClean="0"/>
              <a:t> a lot</a:t>
            </a:r>
            <a:endParaRPr lang="fr-FR"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EF01D-9817-40A1-B065-CA80E439B2F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00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3ième </a:t>
            </a:r>
            <a:r>
              <a:rPr lang="en-US" sz="1200" kern="1200" dirty="0" err="1" smtClean="0">
                <a:solidFill>
                  <a:schemeClr val="tx1"/>
                </a:solidFill>
                <a:effectLst/>
                <a:latin typeface="+mn-lt"/>
                <a:ea typeface="+mn-ea"/>
                <a:cs typeface="+mn-cs"/>
              </a:rPr>
              <a:t>hypothèse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complémentaires</a:t>
            </a:r>
            <a:r>
              <a:rPr lang="en-US" sz="1200" kern="1200" dirty="0" smtClean="0">
                <a:solidFill>
                  <a:schemeClr val="tx1"/>
                </a:solidFill>
                <a:effectLst/>
                <a:latin typeface="+mn-lt"/>
                <a:ea typeface="+mn-ea"/>
                <a:cs typeface="+mn-cs"/>
              </a:rPr>
              <a:t>, le régime </a:t>
            </a:r>
            <a:r>
              <a:rPr lang="en-US" sz="1200" kern="1200" dirty="0" err="1" smtClean="0">
                <a:solidFill>
                  <a:schemeClr val="tx1"/>
                </a:solidFill>
                <a:effectLst/>
                <a:latin typeface="+mn-lt"/>
                <a:ea typeface="+mn-ea"/>
                <a:cs typeface="+mn-cs"/>
              </a:rPr>
              <a:t>alimentaires</a:t>
            </a:r>
            <a:r>
              <a:rPr lang="en-US" sz="1200" kern="1200" baseline="0" dirty="0" smtClean="0">
                <a:solidFill>
                  <a:schemeClr val="tx1"/>
                </a:solidFill>
                <a:effectLst/>
                <a:latin typeface="+mn-lt"/>
                <a:ea typeface="+mn-ea"/>
                <a:cs typeface="+mn-cs"/>
              </a:rPr>
              <a:t> des macaques à Sakaerat </a:t>
            </a:r>
            <a:r>
              <a:rPr lang="en-US" sz="1200" kern="1200" baseline="0" dirty="0" err="1" smtClean="0">
                <a:solidFill>
                  <a:schemeClr val="tx1"/>
                </a:solidFill>
                <a:effectLst/>
                <a:latin typeface="+mn-lt"/>
                <a:ea typeface="+mn-ea"/>
                <a:cs typeface="+mn-cs"/>
              </a:rPr>
              <a:t>va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être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corrélé</a:t>
            </a:r>
            <a:r>
              <a:rPr lang="en-US" sz="1200" kern="1200" baseline="0" dirty="0" smtClean="0">
                <a:solidFill>
                  <a:schemeClr val="tx1"/>
                </a:solidFill>
                <a:effectLst/>
                <a:latin typeface="+mn-lt"/>
                <a:ea typeface="+mn-ea"/>
                <a:cs typeface="+mn-cs"/>
              </a:rPr>
              <a:t> avec la </a:t>
            </a:r>
            <a:r>
              <a:rPr lang="en-US" sz="1200" kern="1200" baseline="0" dirty="0" err="1" smtClean="0">
                <a:solidFill>
                  <a:schemeClr val="tx1"/>
                </a:solidFill>
                <a:effectLst/>
                <a:latin typeface="+mn-lt"/>
                <a:ea typeface="+mn-ea"/>
                <a:cs typeface="+mn-cs"/>
              </a:rPr>
              <a:t>disponibilité</a:t>
            </a:r>
            <a:r>
              <a:rPr lang="en-US" sz="1200" kern="1200" baseline="0" dirty="0" smtClean="0">
                <a:solidFill>
                  <a:schemeClr val="tx1"/>
                </a:solidFill>
                <a:effectLst/>
                <a:latin typeface="+mn-lt"/>
                <a:ea typeface="+mn-ea"/>
                <a:cs typeface="+mn-cs"/>
              </a:rPr>
              <a:t> en fruit dans les </a:t>
            </a:r>
            <a:r>
              <a:rPr lang="en-US" sz="1200" kern="1200" baseline="0" dirty="0" err="1" smtClean="0">
                <a:solidFill>
                  <a:schemeClr val="tx1"/>
                </a:solidFill>
                <a:effectLst/>
                <a:latin typeface="+mn-lt"/>
                <a:ea typeface="+mn-ea"/>
                <a:cs typeface="+mn-cs"/>
              </a:rPr>
              <a:t>forêt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vont</a:t>
            </a:r>
            <a:r>
              <a:rPr lang="en-US" sz="1200" kern="1200" baseline="0" dirty="0" smtClean="0">
                <a:solidFill>
                  <a:schemeClr val="tx1"/>
                </a:solidFill>
                <a:effectLst/>
                <a:latin typeface="+mn-lt"/>
                <a:ea typeface="+mn-ea"/>
                <a:cs typeface="+mn-cs"/>
              </a:rPr>
              <a:t> plus se </a:t>
            </a:r>
            <a:r>
              <a:rPr lang="en-US" sz="1200" kern="1200" baseline="0" dirty="0" err="1" smtClean="0">
                <a:solidFill>
                  <a:schemeClr val="tx1"/>
                </a:solidFill>
                <a:effectLst/>
                <a:latin typeface="+mn-lt"/>
                <a:ea typeface="+mn-ea"/>
                <a:cs typeface="+mn-cs"/>
              </a:rPr>
              <a:t>nourrir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d’sp</a:t>
            </a:r>
            <a:r>
              <a:rPr lang="en-US" sz="1200" kern="1200" baseline="0" dirty="0" smtClean="0">
                <a:solidFill>
                  <a:schemeClr val="tx1"/>
                </a:solidFill>
                <a:effectLst/>
                <a:latin typeface="+mn-lt"/>
                <a:ea typeface="+mn-ea"/>
                <a:cs typeface="+mn-cs"/>
              </a:rPr>
              <a:t> native </a:t>
            </a:r>
            <a:r>
              <a:rPr lang="en-US" sz="1200" kern="1200" baseline="0" dirty="0" err="1" smtClean="0">
                <a:solidFill>
                  <a:schemeClr val="tx1"/>
                </a:solidFill>
                <a:effectLst/>
                <a:latin typeface="+mn-lt"/>
                <a:ea typeface="+mn-ea"/>
                <a:cs typeface="+mn-cs"/>
              </a:rPr>
              <a:t>lors</a:t>
            </a:r>
            <a:r>
              <a:rPr lang="en-US" sz="1200" kern="1200" baseline="0" dirty="0" smtClean="0">
                <a:solidFill>
                  <a:schemeClr val="tx1"/>
                </a:solidFill>
                <a:effectLst/>
                <a:latin typeface="+mn-lt"/>
                <a:ea typeface="+mn-ea"/>
                <a:cs typeface="+mn-cs"/>
              </a:rPr>
              <a:t> de la forte </a:t>
            </a:r>
            <a:r>
              <a:rPr lang="en-US" sz="1200" kern="1200" baseline="0" dirty="0" err="1" smtClean="0">
                <a:solidFill>
                  <a:schemeClr val="tx1"/>
                </a:solidFill>
                <a:effectLst/>
                <a:latin typeface="+mn-lt"/>
                <a:ea typeface="+mn-ea"/>
                <a:cs typeface="+mn-cs"/>
              </a:rPr>
              <a:t>disp</a:t>
            </a:r>
            <a:r>
              <a:rPr lang="en-US" sz="1200" kern="1200" baseline="0" dirty="0" smtClean="0">
                <a:solidFill>
                  <a:schemeClr val="tx1"/>
                </a:solidFill>
                <a:effectLst/>
                <a:latin typeface="+mn-lt"/>
                <a:ea typeface="+mn-ea"/>
                <a:cs typeface="+mn-cs"/>
              </a:rPr>
              <a:t> en FR et plus </a:t>
            </a:r>
            <a:r>
              <a:rPr lang="en-US" sz="1200" kern="1200" baseline="0" dirty="0" err="1" smtClean="0">
                <a:solidFill>
                  <a:schemeClr val="tx1"/>
                </a:solidFill>
                <a:effectLst/>
                <a:latin typeface="+mn-lt"/>
                <a:ea typeface="+mn-ea"/>
                <a:cs typeface="+mn-cs"/>
              </a:rPr>
              <a:t>d’espèce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exotique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lors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faible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disp</a:t>
            </a:r>
            <a:r>
              <a:rPr lang="en-US" sz="1200" kern="1200" baseline="0" dirty="0" smtClean="0">
                <a:solidFill>
                  <a:schemeClr val="tx1"/>
                </a:solidFill>
                <a:effectLst/>
                <a:latin typeface="+mn-lt"/>
                <a:ea typeface="+mn-ea"/>
                <a:cs typeface="+mn-cs"/>
              </a:rPr>
              <a:t> en fruit dans DEF</a:t>
            </a:r>
            <a:endParaRPr lang="fr-FR"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DACEF01D-9817-40A1-B065-CA80E439B2FF}" type="slidenum">
              <a:rPr lang="fr-FR" smtClean="0"/>
              <a:t>9</a:t>
            </a:fld>
            <a:endParaRPr lang="fr-FR"/>
          </a:p>
        </p:txBody>
      </p:sp>
    </p:spTree>
    <p:extLst>
      <p:ext uri="{BB962C8B-B14F-4D97-AF65-F5344CB8AC3E}">
        <p14:creationId xmlns:p14="http://schemas.microsoft.com/office/powerpoint/2010/main" val="400830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9529FD24-9959-4F34-A11B-21B2B05FB7DE}" type="datetime1">
              <a:rPr lang="fr-FR" smtClean="0"/>
              <a:t>11/10/2019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C7CCFD-F028-485A-BFEA-F9F14E81F5E1}" type="slidenum">
              <a:rPr lang="fr-FR" smtClean="0"/>
              <a:t>‹#›</a:t>
            </a:fld>
            <a:endParaRPr lang="fr-FR"/>
          </a:p>
        </p:txBody>
      </p:sp>
    </p:spTree>
    <p:extLst>
      <p:ext uri="{BB962C8B-B14F-4D97-AF65-F5344CB8AC3E}">
        <p14:creationId xmlns:p14="http://schemas.microsoft.com/office/powerpoint/2010/main" val="3480346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FBEC4EF-19A5-438E-A70A-B4AE393F1299}" type="datetime1">
              <a:rPr lang="fr-FR" smtClean="0"/>
              <a:t>11/10/2019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C7CCFD-F028-485A-BFEA-F9F14E81F5E1}" type="slidenum">
              <a:rPr lang="fr-FR" smtClean="0"/>
              <a:t>‹#›</a:t>
            </a:fld>
            <a:endParaRPr lang="fr-FR"/>
          </a:p>
        </p:txBody>
      </p:sp>
    </p:spTree>
    <p:extLst>
      <p:ext uri="{BB962C8B-B14F-4D97-AF65-F5344CB8AC3E}">
        <p14:creationId xmlns:p14="http://schemas.microsoft.com/office/powerpoint/2010/main" val="4101898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50635C0B-0449-45A4-868F-960093FC6D8D}" type="datetime1">
              <a:rPr lang="fr-FR" smtClean="0"/>
              <a:t>11/10/2019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C7CCFD-F028-485A-BFEA-F9F14E81F5E1}" type="slidenum">
              <a:rPr lang="fr-FR" smtClean="0"/>
              <a:t>‹#›</a:t>
            </a:fld>
            <a:endParaRPr lang="fr-FR"/>
          </a:p>
        </p:txBody>
      </p:sp>
    </p:spTree>
    <p:extLst>
      <p:ext uri="{BB962C8B-B14F-4D97-AF65-F5344CB8AC3E}">
        <p14:creationId xmlns:p14="http://schemas.microsoft.com/office/powerpoint/2010/main" val="1677313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DDD64B0-08D5-4CD1-93C6-3CE05B313920}" type="datetime1">
              <a:rPr lang="fr-FR" smtClean="0"/>
              <a:t>11/10/2019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C7CCFD-F028-485A-BFEA-F9F14E81F5E1}" type="slidenum">
              <a:rPr lang="fr-FR" smtClean="0"/>
              <a:t>‹#›</a:t>
            </a:fld>
            <a:endParaRPr lang="fr-FR"/>
          </a:p>
        </p:txBody>
      </p:sp>
    </p:spTree>
    <p:extLst>
      <p:ext uri="{BB962C8B-B14F-4D97-AF65-F5344CB8AC3E}">
        <p14:creationId xmlns:p14="http://schemas.microsoft.com/office/powerpoint/2010/main" val="374738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52D38F-E5BD-486E-80A3-4423449ABAD3}" type="datetime1">
              <a:rPr lang="fr-FR" smtClean="0"/>
              <a:t>11/10/2019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C7CCFD-F028-485A-BFEA-F9F14E81F5E1}" type="slidenum">
              <a:rPr lang="fr-FR" smtClean="0"/>
              <a:t>‹#›</a:t>
            </a:fld>
            <a:endParaRPr lang="fr-FR"/>
          </a:p>
        </p:txBody>
      </p:sp>
    </p:spTree>
    <p:extLst>
      <p:ext uri="{BB962C8B-B14F-4D97-AF65-F5344CB8AC3E}">
        <p14:creationId xmlns:p14="http://schemas.microsoft.com/office/powerpoint/2010/main" val="385033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9529B0D3-C426-4722-BE3A-0B5A80042374}" type="datetime1">
              <a:rPr lang="fr-FR" smtClean="0"/>
              <a:t>11/10/2019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FC7CCFD-F028-485A-BFEA-F9F14E81F5E1}" type="slidenum">
              <a:rPr lang="fr-FR" smtClean="0"/>
              <a:t>‹#›</a:t>
            </a:fld>
            <a:endParaRPr lang="fr-FR"/>
          </a:p>
        </p:txBody>
      </p:sp>
    </p:spTree>
    <p:extLst>
      <p:ext uri="{BB962C8B-B14F-4D97-AF65-F5344CB8AC3E}">
        <p14:creationId xmlns:p14="http://schemas.microsoft.com/office/powerpoint/2010/main" val="568750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6E381C6F-35F3-4FDC-92FD-DA83A5C22FCB}" type="datetime1">
              <a:rPr lang="fr-FR" smtClean="0"/>
              <a:t>11/10/2019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FC7CCFD-F028-485A-BFEA-F9F14E81F5E1}" type="slidenum">
              <a:rPr lang="fr-FR" smtClean="0"/>
              <a:t>‹#›</a:t>
            </a:fld>
            <a:endParaRPr lang="fr-FR"/>
          </a:p>
        </p:txBody>
      </p:sp>
    </p:spTree>
    <p:extLst>
      <p:ext uri="{BB962C8B-B14F-4D97-AF65-F5344CB8AC3E}">
        <p14:creationId xmlns:p14="http://schemas.microsoft.com/office/powerpoint/2010/main" val="398662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90FC414B-3C59-40AF-AFE4-F7466343A4E5}" type="datetime1">
              <a:rPr lang="fr-FR" smtClean="0"/>
              <a:t>11/10/2019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FC7CCFD-F028-485A-BFEA-F9F14E81F5E1}" type="slidenum">
              <a:rPr lang="fr-FR" smtClean="0"/>
              <a:t>‹#›</a:t>
            </a:fld>
            <a:endParaRPr lang="fr-FR"/>
          </a:p>
        </p:txBody>
      </p:sp>
    </p:spTree>
    <p:extLst>
      <p:ext uri="{BB962C8B-B14F-4D97-AF65-F5344CB8AC3E}">
        <p14:creationId xmlns:p14="http://schemas.microsoft.com/office/powerpoint/2010/main" val="72393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4DFF5-EAE5-4C0E-B8E9-66AB588C3002}" type="datetime1">
              <a:rPr lang="fr-FR" smtClean="0"/>
              <a:t>11/10/2019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FC7CCFD-F028-485A-BFEA-F9F14E81F5E1}" type="slidenum">
              <a:rPr lang="fr-FR" smtClean="0"/>
              <a:t>‹#›</a:t>
            </a:fld>
            <a:endParaRPr lang="fr-FR"/>
          </a:p>
        </p:txBody>
      </p:sp>
    </p:spTree>
    <p:extLst>
      <p:ext uri="{BB962C8B-B14F-4D97-AF65-F5344CB8AC3E}">
        <p14:creationId xmlns:p14="http://schemas.microsoft.com/office/powerpoint/2010/main" val="95583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219AFB-3C83-4D32-8DA6-81D37CC92D48}" type="datetime1">
              <a:rPr lang="fr-FR" smtClean="0"/>
              <a:t>11/10/2019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FC7CCFD-F028-485A-BFEA-F9F14E81F5E1}" type="slidenum">
              <a:rPr lang="fr-FR" smtClean="0"/>
              <a:t>‹#›</a:t>
            </a:fld>
            <a:endParaRPr lang="fr-FR"/>
          </a:p>
        </p:txBody>
      </p:sp>
    </p:spTree>
    <p:extLst>
      <p:ext uri="{BB962C8B-B14F-4D97-AF65-F5344CB8AC3E}">
        <p14:creationId xmlns:p14="http://schemas.microsoft.com/office/powerpoint/2010/main" val="305289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7D08585-AFC9-41D2-961A-A0A2AB9D2ADB}" type="datetime1">
              <a:rPr lang="fr-FR" smtClean="0"/>
              <a:t>11/10/2019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FC7CCFD-F028-485A-BFEA-F9F14E81F5E1}" type="slidenum">
              <a:rPr lang="fr-FR" smtClean="0"/>
              <a:t>‹#›</a:t>
            </a:fld>
            <a:endParaRPr lang="fr-FR"/>
          </a:p>
        </p:txBody>
      </p:sp>
    </p:spTree>
    <p:extLst>
      <p:ext uri="{BB962C8B-B14F-4D97-AF65-F5344CB8AC3E}">
        <p14:creationId xmlns:p14="http://schemas.microsoft.com/office/powerpoint/2010/main" val="1532904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8662D-28F0-4CFE-85EC-7FF13881691B}" type="datetime1">
              <a:rPr lang="fr-FR" smtClean="0"/>
              <a:t>11/10/2019</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C7CCFD-F028-485A-BFEA-F9F14E81F5E1}" type="slidenum">
              <a:rPr lang="fr-FR" smtClean="0"/>
              <a:t>‹#›</a:t>
            </a:fld>
            <a:endParaRPr lang="fr-FR"/>
          </a:p>
        </p:txBody>
      </p:sp>
    </p:spTree>
    <p:extLst>
      <p:ext uri="{BB962C8B-B14F-4D97-AF65-F5344CB8AC3E}">
        <p14:creationId xmlns:p14="http://schemas.microsoft.com/office/powerpoint/2010/main" val="712165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comments" Target="../comments/comment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23.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23.png"/><Relationship Id="rId4" Type="http://schemas.openxmlformats.org/officeDocument/2006/relationships/image" Target="../media/image22.jpg"/></Relationships>
</file>

<file path=ppt/slides/_rels/slide3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jpeg"/><Relationship Id="rId7"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060" y="1560407"/>
            <a:ext cx="12050234" cy="43605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extBox 4"/>
          <p:cNvSpPr txBox="1"/>
          <p:nvPr/>
        </p:nvSpPr>
        <p:spPr>
          <a:xfrm>
            <a:off x="234084" y="2031243"/>
            <a:ext cx="9066491" cy="3662541"/>
          </a:xfrm>
          <a:prstGeom prst="rect">
            <a:avLst/>
          </a:prstGeom>
          <a:noFill/>
        </p:spPr>
        <p:txBody>
          <a:bodyPr wrap="square" rtlCol="0">
            <a:spAutoFit/>
          </a:bodyPr>
          <a:lstStyle/>
          <a:p>
            <a:pPr algn="ctr"/>
            <a:r>
              <a:rPr lang="en-US" sz="2800" dirty="0">
                <a:solidFill>
                  <a:schemeClr val="bg1"/>
                </a:solidFill>
              </a:rPr>
              <a:t> </a:t>
            </a:r>
            <a:r>
              <a:rPr lang="fr-FR" sz="3200" b="1" dirty="0">
                <a:solidFill>
                  <a:schemeClr val="bg1"/>
                </a:solidFill>
              </a:rPr>
              <a:t>Faire face à une faible disponibilité en fruits dans un habitat dégradé : </a:t>
            </a:r>
            <a:endParaRPr lang="fr-FR" sz="3200" b="1" dirty="0" smtClean="0">
              <a:solidFill>
                <a:schemeClr val="bg1"/>
              </a:solidFill>
            </a:endParaRPr>
          </a:p>
          <a:p>
            <a:pPr algn="ctr"/>
            <a:r>
              <a:rPr lang="fr-FR" sz="3200" b="1" dirty="0" smtClean="0">
                <a:solidFill>
                  <a:schemeClr val="bg1"/>
                </a:solidFill>
              </a:rPr>
              <a:t>rôle </a:t>
            </a:r>
            <a:r>
              <a:rPr lang="fr-FR" sz="3200" b="1" dirty="0">
                <a:solidFill>
                  <a:schemeClr val="bg1"/>
                </a:solidFill>
              </a:rPr>
              <a:t>des plantations chez les macaques à queue de cochon (</a:t>
            </a:r>
            <a:r>
              <a:rPr lang="fr-FR" sz="3200" b="1" i="1" dirty="0">
                <a:solidFill>
                  <a:schemeClr val="bg1"/>
                </a:solidFill>
              </a:rPr>
              <a:t>Macaca leonina</a:t>
            </a:r>
            <a:r>
              <a:rPr lang="fr-FR" sz="3200" b="1" dirty="0">
                <a:solidFill>
                  <a:schemeClr val="bg1"/>
                </a:solidFill>
              </a:rPr>
              <a:t>) en </a:t>
            </a:r>
            <a:r>
              <a:rPr lang="fr-FR" sz="3200" b="1" dirty="0" smtClean="0">
                <a:solidFill>
                  <a:schemeClr val="bg1"/>
                </a:solidFill>
              </a:rPr>
              <a:t>Thaïlande</a:t>
            </a:r>
            <a:endParaRPr lang="fr-FR" sz="3200" dirty="0">
              <a:solidFill>
                <a:schemeClr val="bg1"/>
              </a:solidFill>
            </a:endParaRPr>
          </a:p>
          <a:p>
            <a:pPr algn="ctr"/>
            <a:endParaRPr lang="en-US" sz="3200" dirty="0" smtClean="0">
              <a:solidFill>
                <a:schemeClr val="bg1"/>
              </a:solidFill>
            </a:endParaRPr>
          </a:p>
          <a:p>
            <a:pPr algn="ctr"/>
            <a:endParaRPr lang="fr-FR" sz="3200" dirty="0">
              <a:solidFill>
                <a:schemeClr val="bg1"/>
              </a:solidFill>
            </a:endParaRPr>
          </a:p>
          <a:p>
            <a:pPr algn="ctr"/>
            <a:r>
              <a:rPr lang="en-US" sz="2000" dirty="0">
                <a:solidFill>
                  <a:schemeClr val="bg1"/>
                </a:solidFill>
              </a:rPr>
              <a:t>Eva </a:t>
            </a:r>
            <a:r>
              <a:rPr lang="en-US" sz="2000" dirty="0" smtClean="0">
                <a:solidFill>
                  <a:schemeClr val="bg1"/>
                </a:solidFill>
              </a:rPr>
              <a:t>Gazagne</a:t>
            </a:r>
            <a:r>
              <a:rPr lang="en-US" sz="2000" baseline="30000" dirty="0" smtClean="0">
                <a:solidFill>
                  <a:schemeClr val="bg1"/>
                </a:solidFill>
              </a:rPr>
              <a:t>1,2</a:t>
            </a:r>
            <a:r>
              <a:rPr lang="en-US" sz="2000" dirty="0" smtClean="0">
                <a:solidFill>
                  <a:schemeClr val="bg1"/>
                </a:solidFill>
              </a:rPr>
              <a:t>, </a:t>
            </a:r>
            <a:r>
              <a:rPr lang="fr-FR" sz="2000" dirty="0">
                <a:solidFill>
                  <a:schemeClr val="bg1"/>
                </a:solidFill>
              </a:rPr>
              <a:t>José </a:t>
            </a:r>
            <a:r>
              <a:rPr lang="fr-FR" sz="2000" dirty="0" smtClean="0">
                <a:solidFill>
                  <a:schemeClr val="bg1"/>
                </a:solidFill>
              </a:rPr>
              <a:t>Domínguez </a:t>
            </a:r>
            <a:r>
              <a:rPr lang="en-US" sz="2000" dirty="0" smtClean="0">
                <a:solidFill>
                  <a:schemeClr val="bg1"/>
                </a:solidFill>
              </a:rPr>
              <a:t>Juan Manuel</a:t>
            </a:r>
            <a:r>
              <a:rPr lang="en-US" sz="2000" baseline="30000" dirty="0" smtClean="0">
                <a:solidFill>
                  <a:schemeClr val="bg1"/>
                </a:solidFill>
              </a:rPr>
              <a:t>2</a:t>
            </a:r>
            <a:r>
              <a:rPr lang="en-US" sz="2000" dirty="0" smtClean="0">
                <a:solidFill>
                  <a:schemeClr val="bg1"/>
                </a:solidFill>
              </a:rPr>
              <a:t>, Marie-Claude </a:t>
            </a:r>
            <a:r>
              <a:rPr lang="en-US" sz="2000" dirty="0">
                <a:solidFill>
                  <a:schemeClr val="bg1"/>
                </a:solidFill>
              </a:rPr>
              <a:t>Huynen</a:t>
            </a:r>
            <a:r>
              <a:rPr lang="en-US" sz="2000" baseline="30000" dirty="0">
                <a:solidFill>
                  <a:schemeClr val="bg1"/>
                </a:solidFill>
              </a:rPr>
              <a:t>1</a:t>
            </a:r>
            <a:endParaRPr lang="fr-FR" sz="2000" dirty="0">
              <a:solidFill>
                <a:schemeClr val="bg1"/>
              </a:solidFill>
            </a:endParaRPr>
          </a:p>
          <a:p>
            <a:pPr algn="ctr"/>
            <a:r>
              <a:rPr lang="en-US" sz="2000" dirty="0" smtClean="0">
                <a:solidFill>
                  <a:schemeClr val="bg1"/>
                </a:solidFill>
              </a:rPr>
              <a:t>Alain Hambuckers</a:t>
            </a:r>
            <a:r>
              <a:rPr lang="en-US" sz="2000" baseline="30000" dirty="0" smtClean="0">
                <a:solidFill>
                  <a:schemeClr val="bg1"/>
                </a:solidFill>
              </a:rPr>
              <a:t>1</a:t>
            </a:r>
            <a:r>
              <a:rPr lang="en-US" sz="2000" dirty="0" smtClean="0">
                <a:solidFill>
                  <a:schemeClr val="bg1"/>
                </a:solidFill>
              </a:rPr>
              <a:t>, Pascal Poncin</a:t>
            </a:r>
            <a:r>
              <a:rPr lang="en-US" sz="2000" baseline="30000" dirty="0">
                <a:solidFill>
                  <a:schemeClr val="bg1"/>
                </a:solidFill>
              </a:rPr>
              <a:t>1</a:t>
            </a:r>
            <a:r>
              <a:rPr lang="en-US" sz="2000" dirty="0" smtClean="0">
                <a:solidFill>
                  <a:schemeClr val="bg1"/>
                </a:solidFill>
              </a:rPr>
              <a:t>, Tommaso Savini</a:t>
            </a:r>
            <a:r>
              <a:rPr lang="en-US" sz="2000" baseline="30000" dirty="0">
                <a:solidFill>
                  <a:schemeClr val="bg1"/>
                </a:solidFill>
              </a:rPr>
              <a:t>2</a:t>
            </a:r>
            <a:r>
              <a:rPr lang="en-US" sz="2000" dirty="0">
                <a:solidFill>
                  <a:schemeClr val="bg1"/>
                </a:solidFill>
              </a:rPr>
              <a:t>,</a:t>
            </a:r>
            <a:r>
              <a:rPr lang="en-US" sz="2000" dirty="0" smtClean="0">
                <a:solidFill>
                  <a:schemeClr val="bg1"/>
                </a:solidFill>
              </a:rPr>
              <a:t> and Fany Brotcorne</a:t>
            </a:r>
            <a:r>
              <a:rPr lang="en-US" sz="2000" baseline="30000" dirty="0">
                <a:solidFill>
                  <a:schemeClr val="bg1"/>
                </a:solidFill>
              </a:rPr>
              <a:t>1</a:t>
            </a:r>
            <a:endParaRPr lang="fr-FR" sz="2000" dirty="0">
              <a:solidFill>
                <a:schemeClr val="bg1"/>
              </a:solidFill>
            </a:endParaRPr>
          </a:p>
        </p:txBody>
      </p:sp>
      <p:sp>
        <p:nvSpPr>
          <p:cNvPr id="6" name="TextBox 5"/>
          <p:cNvSpPr txBox="1"/>
          <p:nvPr/>
        </p:nvSpPr>
        <p:spPr>
          <a:xfrm>
            <a:off x="341173" y="6020498"/>
            <a:ext cx="11538008" cy="1015663"/>
          </a:xfrm>
          <a:prstGeom prst="rect">
            <a:avLst/>
          </a:prstGeom>
          <a:noFill/>
        </p:spPr>
        <p:txBody>
          <a:bodyPr wrap="square" rtlCol="0">
            <a:spAutoFit/>
          </a:bodyPr>
          <a:lstStyle/>
          <a:p>
            <a:r>
              <a:rPr lang="en-US" baseline="30000" dirty="0" smtClean="0"/>
              <a:t>1 </a:t>
            </a:r>
            <a:r>
              <a:rPr lang="en-US" dirty="0" smtClean="0"/>
              <a:t>Primatology </a:t>
            </a:r>
            <a:r>
              <a:rPr lang="en-US" dirty="0"/>
              <a:t>Research Group, Behavioral Biology, University of </a:t>
            </a:r>
            <a:r>
              <a:rPr lang="en-US" dirty="0" smtClean="0"/>
              <a:t>Liège, Belgium</a:t>
            </a:r>
            <a:br>
              <a:rPr lang="en-US" dirty="0" smtClean="0"/>
            </a:br>
            <a:r>
              <a:rPr lang="en-US" baseline="30000" dirty="0" smtClean="0"/>
              <a:t>2</a:t>
            </a:r>
            <a:r>
              <a:rPr lang="en-US" dirty="0" smtClean="0"/>
              <a:t> </a:t>
            </a:r>
            <a:r>
              <a:rPr lang="en-US" dirty="0"/>
              <a:t>Conservation Ecology Program, King Mongkut’s University of Technology, </a:t>
            </a:r>
            <a:r>
              <a:rPr lang="en-US" dirty="0" smtClean="0"/>
              <a:t>Thailand</a:t>
            </a:r>
            <a:endParaRPr lang="fr-FR" dirty="0"/>
          </a:p>
          <a:p>
            <a:r>
              <a:rPr lang="fr-FR" sz="2400" dirty="0" smtClean="0"/>
              <a:t> </a:t>
            </a:r>
            <a:endParaRPr lang="fr-FR" sz="2400" dirty="0"/>
          </a:p>
        </p:txBody>
      </p:sp>
      <p:pic>
        <p:nvPicPr>
          <p:cNvPr id="1028" name="Picture 4" descr="RÃ©sultat de recherche d'images pour &quot;uliÃ¨ge logo&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965" y="303613"/>
            <a:ext cx="1927342" cy="9297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Ã©sultat de recherche d'images pour &quot;KMUTT logo&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2152" y="133151"/>
            <a:ext cx="1323384" cy="13133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c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53070" y="83965"/>
            <a:ext cx="1165578" cy="13913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Ã©sultat de recherche d'images pour &quot;primatology research group UliÃ¨g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3263" y="226661"/>
            <a:ext cx="1579933" cy="11059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219" r="17485"/>
          <a:stretch/>
        </p:blipFill>
        <p:spPr>
          <a:xfrm>
            <a:off x="9400831" y="1616149"/>
            <a:ext cx="2684836" cy="4245935"/>
          </a:xfrm>
          <a:prstGeom prst="rect">
            <a:avLst/>
          </a:prstGeom>
        </p:spPr>
      </p:pic>
      <p:sp>
        <p:nvSpPr>
          <p:cNvPr id="2" name="Slide Number Placeholder 1"/>
          <p:cNvSpPr>
            <a:spLocks noGrp="1"/>
          </p:cNvSpPr>
          <p:nvPr>
            <p:ph type="sldNum" sz="quarter" idx="12"/>
          </p:nvPr>
        </p:nvSpPr>
        <p:spPr>
          <a:xfrm>
            <a:off x="9440781" y="6492875"/>
            <a:ext cx="2743200" cy="365125"/>
          </a:xfrm>
        </p:spPr>
        <p:txBody>
          <a:bodyPr/>
          <a:lstStyle/>
          <a:p>
            <a:fld id="{9FC7CCFD-F028-485A-BFEA-F9F14E81F5E1}" type="slidenum">
              <a:rPr lang="fr-FR" sz="1600" smtClean="0">
                <a:solidFill>
                  <a:schemeClr val="tx1"/>
                </a:solidFill>
                <a:latin typeface="Arial" panose="020B0604020202020204" pitchFamily="34" charset="0"/>
                <a:cs typeface="Arial" panose="020B0604020202020204" pitchFamily="34" charset="0"/>
              </a:rPr>
              <a:t>1</a:t>
            </a:fld>
            <a:endParaRPr lang="fr-FR"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1164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67070" y="408845"/>
            <a:ext cx="11341395" cy="4770537"/>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rPr>
              <a:t>Site </a:t>
            </a:r>
            <a:r>
              <a:rPr kumimoji="0" lang="en-US" sz="2400" b="1" i="0" u="none" strike="noStrike" kern="1200" cap="none" spc="0" normalizeH="0" baseline="0" noProof="0" dirty="0" err="1" smtClean="0">
                <a:ln>
                  <a:noFill/>
                </a:ln>
                <a:solidFill>
                  <a:srgbClr val="00B0F0"/>
                </a:solidFill>
                <a:effectLst/>
                <a:uLnTx/>
                <a:uFillTx/>
                <a:latin typeface="Arial" panose="020B0604020202020204" pitchFamily="34" charset="0"/>
                <a:ea typeface="+mn-ea"/>
                <a:cs typeface="Arial" panose="020B0604020202020204" pitchFamily="34" charset="0"/>
              </a:rPr>
              <a:t>d’étude</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Sakaerat Biosphere Reserve</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r>
            <a:b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(SBR): ~80 km²</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r>
              <a:rPr lang="en-US" sz="2000" dirty="0" err="1" smtClean="0">
                <a:solidFill>
                  <a:schemeClr val="bg1"/>
                </a:solidFill>
                <a:latin typeface="Arial" panose="020B0604020202020204" pitchFamily="34" charset="0"/>
                <a:cs typeface="Arial" panose="020B0604020202020204" pitchFamily="34" charset="0"/>
              </a:rPr>
              <a:t>Climat</a:t>
            </a:r>
            <a:r>
              <a:rPr lang="en-US" sz="2000" dirty="0" smtClean="0">
                <a:solidFill>
                  <a:schemeClr val="bg1"/>
                </a:solidFill>
                <a:latin typeface="Arial" panose="020B0604020202020204" pitchFamily="34" charset="0"/>
                <a:cs typeface="Arial" panose="020B0604020202020204" pitchFamily="34" charset="0"/>
              </a:rPr>
              <a:t> monsoonal : </a:t>
            </a:r>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Saison </a:t>
            </a:r>
            <a:r>
              <a:rPr lang="en-US" sz="2000" dirty="0" err="1" smtClean="0">
                <a:solidFill>
                  <a:schemeClr val="bg1"/>
                </a:solidFill>
                <a:latin typeface="Arial" panose="020B0604020202020204" pitchFamily="34" charset="0"/>
                <a:cs typeface="Arial" panose="020B0604020202020204" pitchFamily="34" charset="0"/>
              </a:rPr>
              <a:t>humide</a:t>
            </a:r>
            <a:r>
              <a:rPr lang="en-US" sz="2000" dirty="0" smtClean="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a:t>
            </a:r>
            <a:r>
              <a:rPr lang="en-US" sz="2000" dirty="0" smtClean="0">
                <a:solidFill>
                  <a:schemeClr val="bg1"/>
                </a:solidFill>
                <a:latin typeface="Arial" panose="020B0604020202020204" pitchFamily="34" charset="0"/>
                <a:cs typeface="Arial" panose="020B0604020202020204" pitchFamily="34" charset="0"/>
              </a:rPr>
              <a:t>Mai-Oct), </a:t>
            </a:r>
            <a:r>
              <a:rPr lang="en-US" sz="2000" dirty="0">
                <a:solidFill>
                  <a:schemeClr val="bg1"/>
                </a:solidFill>
                <a:latin typeface="Arial" panose="020B0604020202020204" pitchFamily="34" charset="0"/>
                <a:cs typeface="Arial" panose="020B0604020202020204" pitchFamily="34" charset="0"/>
              </a:rPr>
              <a:t/>
            </a:r>
            <a:br>
              <a:rPr lang="en-US" sz="2000" dirty="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Saison </a:t>
            </a:r>
            <a:r>
              <a:rPr lang="en-US" sz="2000" dirty="0" err="1" smtClean="0">
                <a:solidFill>
                  <a:schemeClr val="bg1"/>
                </a:solidFill>
                <a:latin typeface="Arial" panose="020B0604020202020204" pitchFamily="34" charset="0"/>
                <a:cs typeface="Arial" panose="020B0604020202020204" pitchFamily="34" charset="0"/>
              </a:rPr>
              <a:t>sèche</a:t>
            </a:r>
            <a:r>
              <a:rPr lang="en-US" sz="2000" dirty="0" smtClean="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a:t>
            </a:r>
            <a:r>
              <a:rPr lang="en-US" sz="2000" dirty="0" smtClean="0">
                <a:solidFill>
                  <a:schemeClr val="bg1"/>
                </a:solidFill>
                <a:latin typeface="Arial" panose="020B0604020202020204" pitchFamily="34" charset="0"/>
                <a:cs typeface="Arial" panose="020B0604020202020204" pitchFamily="34" charset="0"/>
              </a:rPr>
              <a:t>Nov-</a:t>
            </a:r>
            <a:r>
              <a:rPr lang="en-US" sz="2000" dirty="0" err="1" smtClean="0">
                <a:solidFill>
                  <a:schemeClr val="bg1"/>
                </a:solidFill>
                <a:latin typeface="Arial" panose="020B0604020202020204" pitchFamily="34" charset="0"/>
                <a:cs typeface="Arial" panose="020B0604020202020204" pitchFamily="34" charset="0"/>
              </a:rPr>
              <a:t>Avr</a:t>
            </a:r>
            <a:r>
              <a:rPr lang="en-US" sz="2000" dirty="0" smtClean="0">
                <a:solidFill>
                  <a:schemeClr val="bg1"/>
                </a:solidFill>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
            </a:r>
            <a:br>
              <a:rPr lang="en-US" sz="2000" dirty="0">
                <a:solidFill>
                  <a:schemeClr val="bg1"/>
                </a:solidFill>
                <a:latin typeface="Arial" panose="020B0604020202020204" pitchFamily="34" charset="0"/>
                <a:cs typeface="Arial" panose="020B0604020202020204" pitchFamily="34" charset="0"/>
              </a:rPr>
            </a:br>
            <a:endParaRPr lang="en-US" sz="200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Type de </a:t>
            </a:r>
            <a:r>
              <a:rPr kumimoji="0" lang="en-US" sz="2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forêts</a:t>
            </a: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36A92E"/>
                </a:solidFill>
                <a:effectLst/>
                <a:uLnTx/>
                <a:uFillTx/>
                <a:latin typeface="Arial" panose="020B0604020202020204" pitchFamily="34" charset="0"/>
                <a:ea typeface="+mn-ea"/>
                <a:cs typeface="Arial" panose="020B0604020202020204" pitchFamily="34" charset="0"/>
              </a:rPr>
              <a:t>Dry-evergreen </a:t>
            </a:r>
            <a:r>
              <a:rPr kumimoji="0" lang="en-US" sz="2000" b="0" i="0" u="none" strike="noStrike" kern="1200" cap="none" spc="0" normalizeH="0" baseline="0" noProof="0" dirty="0">
                <a:ln>
                  <a:noFill/>
                </a:ln>
                <a:solidFill>
                  <a:srgbClr val="36A92E"/>
                </a:solidFill>
                <a:effectLst/>
                <a:uLnTx/>
                <a:uFillTx/>
                <a:latin typeface="Arial" panose="020B0604020202020204" pitchFamily="34" charset="0"/>
                <a:ea typeface="+mn-ea"/>
                <a:cs typeface="Arial" panose="020B0604020202020204" pitchFamily="34" charset="0"/>
              </a:rPr>
              <a:t>forest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(DEF) (41.6</a:t>
            </a: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B300"/>
                </a:solidFill>
                <a:effectLst/>
                <a:uLnTx/>
                <a:uFillTx/>
                <a:latin typeface="Arial" panose="020B0604020202020204" pitchFamily="34" charset="0"/>
                <a:ea typeface="+mn-ea"/>
                <a:cs typeface="Arial" panose="020B0604020202020204" pitchFamily="34" charset="0"/>
              </a:rPr>
              <a:t>Plantations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(21.4</a:t>
            </a: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Acacia </a:t>
            </a:r>
            <a:r>
              <a:rPr kumimoji="0" lang="en-US" sz="2000" b="0" i="1"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mangium</a:t>
            </a: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and </a:t>
            </a:r>
            <a:r>
              <a:rPr kumimoji="0" lang="en-US" sz="20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Eucalyptus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camaldulensis</a:t>
            </a:r>
            <a:r>
              <a:rPr kumimoji="0" lang="en-US" sz="20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9607672" y="4104487"/>
            <a:ext cx="173942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Habitat types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2050" y="0"/>
            <a:ext cx="7309950" cy="6858000"/>
          </a:xfrm>
          <a:prstGeom prst="rect">
            <a:avLst/>
          </a:prstGeom>
        </p:spPr>
      </p:pic>
      <p:sp>
        <p:nvSpPr>
          <p:cNvPr id="6" name="Slide Number Placeholder 1"/>
          <p:cNvSpPr>
            <a:spLocks noGrp="1"/>
          </p:cNvSpPr>
          <p:nvPr>
            <p:ph type="sldNum" sz="quarter" idx="12"/>
          </p:nvPr>
        </p:nvSpPr>
        <p:spPr>
          <a:xfrm>
            <a:off x="9448800" y="64820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6</a:t>
            </a: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1465742" y="4259175"/>
            <a:ext cx="725455" cy="252000"/>
          </a:xfrm>
          <a:prstGeom prst="rect">
            <a:avLst/>
          </a:prstGeom>
        </p:spPr>
      </p:pic>
    </p:spTree>
    <p:extLst>
      <p:ext uri="{BB962C8B-B14F-4D97-AF65-F5344CB8AC3E}">
        <p14:creationId xmlns:p14="http://schemas.microsoft.com/office/powerpoint/2010/main" val="2166114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8845"/>
            <a:ext cx="11341395" cy="3877985"/>
          </a:xfrm>
          <a:prstGeom prst="rect">
            <a:avLst/>
          </a:prstGeom>
          <a:solidFill>
            <a:schemeClr val="tx1"/>
          </a:solidFill>
        </p:spPr>
        <p:txBody>
          <a:bodyPr wrap="square" rtlCol="0">
            <a:spAutoFit/>
          </a:bodyPr>
          <a:lstStyle/>
          <a:p>
            <a:r>
              <a:rPr lang="en-US" sz="2400" b="1" dirty="0" err="1" smtClean="0">
                <a:solidFill>
                  <a:srgbClr val="00B0F0"/>
                </a:solidFill>
                <a:latin typeface="Arial" panose="020B0604020202020204" pitchFamily="34" charset="0"/>
                <a:cs typeface="Arial" panose="020B0604020202020204" pitchFamily="34" charset="0"/>
              </a:rPr>
              <a:t>Objectifs</a:t>
            </a:r>
            <a:endParaRPr lang="en-US" sz="2400" b="1" dirty="0" smtClean="0">
              <a:solidFill>
                <a:srgbClr val="00B0F0"/>
              </a:solidFill>
              <a:latin typeface="Arial" panose="020B0604020202020204" pitchFamily="34" charset="0"/>
              <a:cs typeface="Arial" panose="020B0604020202020204" pitchFamily="34" charset="0"/>
            </a:endParaRPr>
          </a:p>
          <a:p>
            <a:endParaRPr lang="fr-FR" sz="2400" b="1" dirty="0" smtClean="0">
              <a:solidFill>
                <a:schemeClr val="bg1"/>
              </a:solidFill>
              <a:latin typeface="Arial" panose="020B0604020202020204" pitchFamily="34" charset="0"/>
              <a:cs typeface="Arial" panose="020B0604020202020204" pitchFamily="34" charset="0"/>
            </a:endParaRPr>
          </a:p>
          <a:p>
            <a:r>
              <a:rPr lang="en-US" sz="2200" dirty="0" err="1" smtClean="0">
                <a:solidFill>
                  <a:schemeClr val="bg1"/>
                </a:solidFill>
                <a:latin typeface="Arial" panose="020B0604020202020204" pitchFamily="34" charset="0"/>
                <a:cs typeface="Arial" panose="020B0604020202020204" pitchFamily="34" charset="0"/>
              </a:rPr>
              <a:t>Evaluer</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effet</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disponibilité</a:t>
            </a:r>
            <a:r>
              <a:rPr lang="en-US" sz="2200" dirty="0" smtClean="0">
                <a:solidFill>
                  <a:schemeClr val="bg1"/>
                </a:solidFill>
                <a:latin typeface="Arial" panose="020B0604020202020204" pitchFamily="34" charset="0"/>
                <a:cs typeface="Arial" panose="020B0604020202020204" pitchFamily="34" charset="0"/>
              </a:rPr>
              <a:t> en fruit sur le </a:t>
            </a:r>
            <a:r>
              <a:rPr lang="en-US" sz="2200" dirty="0" err="1" smtClean="0">
                <a:solidFill>
                  <a:srgbClr val="FFC000"/>
                </a:solidFill>
                <a:latin typeface="Arial" panose="020B0604020202020204" pitchFamily="34" charset="0"/>
                <a:cs typeface="Arial" panose="020B0604020202020204" pitchFamily="34" charset="0"/>
              </a:rPr>
              <a:t>mouvement</a:t>
            </a:r>
            <a:r>
              <a:rPr lang="en-US" sz="2200" dirty="0" smtClean="0">
                <a:solidFill>
                  <a:schemeClr val="bg1"/>
                </a:solidFill>
                <a:latin typeface="Arial" panose="020B0604020202020204" pitchFamily="34" charset="0"/>
                <a:cs typeface="Arial" panose="020B0604020202020204" pitchFamily="34" charset="0"/>
              </a:rPr>
              <a:t>, ‘</a:t>
            </a:r>
            <a:r>
              <a:rPr lang="en-US" sz="2200" dirty="0" smtClean="0">
                <a:solidFill>
                  <a:srgbClr val="FFB300"/>
                </a:solidFill>
                <a:latin typeface="Arial" panose="020B0604020202020204" pitchFamily="34" charset="0"/>
                <a:cs typeface="Arial" panose="020B0604020202020204" pitchFamily="34" charset="0"/>
              </a:rPr>
              <a:t>ranging </a:t>
            </a:r>
          </a:p>
          <a:p>
            <a:r>
              <a:rPr lang="en-US" sz="2200" dirty="0">
                <a:solidFill>
                  <a:srgbClr val="FFB300"/>
                </a:solidFill>
                <a:latin typeface="Arial" panose="020B0604020202020204" pitchFamily="34" charset="0"/>
                <a:cs typeface="Arial" panose="020B0604020202020204" pitchFamily="34" charset="0"/>
              </a:rPr>
              <a:t>p</a:t>
            </a:r>
            <a:r>
              <a:rPr lang="en-US" sz="2200" dirty="0" smtClean="0">
                <a:solidFill>
                  <a:srgbClr val="FFB300"/>
                </a:solidFill>
                <a:latin typeface="Arial" panose="020B0604020202020204" pitchFamily="34" charset="0"/>
                <a:cs typeface="Arial" panose="020B0604020202020204" pitchFamily="34" charset="0"/>
              </a:rPr>
              <a:t>atterns</a:t>
            </a:r>
            <a:r>
              <a:rPr lang="en-US" sz="2200" dirty="0" smtClean="0">
                <a:solidFill>
                  <a:schemeClr val="bg1"/>
                </a:solidFill>
                <a:latin typeface="Arial" panose="020B0604020202020204" pitchFamily="34" charset="0"/>
                <a:cs typeface="Arial" panose="020B0604020202020204" pitchFamily="34" charset="0"/>
              </a:rPr>
              <a:t>’ et </a:t>
            </a:r>
            <a:r>
              <a:rPr lang="en-US" sz="2200" dirty="0" smtClean="0">
                <a:solidFill>
                  <a:srgbClr val="FFC000"/>
                </a:solidFill>
                <a:latin typeface="Arial" panose="020B0604020202020204" pitchFamily="34" charset="0"/>
                <a:cs typeface="Arial" panose="020B0604020202020204" pitchFamily="34" charset="0"/>
              </a:rPr>
              <a:t>strategies</a:t>
            </a:r>
            <a:r>
              <a:rPr lang="en-US" sz="2200" dirty="0" smtClean="0">
                <a:solidFill>
                  <a:schemeClr val="bg1"/>
                </a:solidFill>
                <a:latin typeface="Arial" panose="020B0604020202020204" pitchFamily="34" charset="0"/>
                <a:cs typeface="Arial" panose="020B0604020202020204" pitchFamily="34" charset="0"/>
              </a:rPr>
              <a:t> de </a:t>
            </a:r>
            <a:r>
              <a:rPr lang="en-US" sz="2200" dirty="0" err="1" smtClean="0">
                <a:solidFill>
                  <a:srgbClr val="FFC000"/>
                </a:solidFill>
                <a:latin typeface="Arial" panose="020B0604020202020204" pitchFamily="34" charset="0"/>
                <a:cs typeface="Arial" panose="020B0604020202020204" pitchFamily="34" charset="0"/>
              </a:rPr>
              <a:t>fourragement</a:t>
            </a:r>
            <a:r>
              <a:rPr lang="en-US" sz="2200" dirty="0" smtClean="0">
                <a:solidFill>
                  <a:schemeClr val="bg1"/>
                </a:solidFill>
                <a:latin typeface="Arial" panose="020B0604020202020204" pitchFamily="34" charset="0"/>
                <a:cs typeface="Arial" panose="020B0604020202020204" pitchFamily="34" charset="0"/>
              </a:rPr>
              <a:t> du macaque à queue </a:t>
            </a:r>
            <a:br>
              <a:rPr lang="en-US" sz="2200" dirty="0" smtClean="0">
                <a:solidFill>
                  <a:schemeClr val="bg1"/>
                </a:solidFill>
                <a:latin typeface="Arial" panose="020B0604020202020204" pitchFamily="34" charset="0"/>
                <a:cs typeface="Arial" panose="020B0604020202020204" pitchFamily="34" charset="0"/>
              </a:rPr>
            </a:br>
            <a:r>
              <a:rPr lang="en-US" sz="2200" dirty="0" smtClean="0">
                <a:solidFill>
                  <a:schemeClr val="bg1"/>
                </a:solidFill>
                <a:latin typeface="Arial" panose="020B0604020202020204" pitchFamily="34" charset="0"/>
                <a:cs typeface="Arial" panose="020B0604020202020204" pitchFamily="34" charset="0"/>
              </a:rPr>
              <a:t>de </a:t>
            </a:r>
            <a:r>
              <a:rPr lang="en-US" sz="2200" dirty="0" err="1" smtClean="0">
                <a:solidFill>
                  <a:schemeClr val="bg1"/>
                </a:solidFill>
                <a:latin typeface="Arial" panose="020B0604020202020204" pitchFamily="34" charset="0"/>
                <a:cs typeface="Arial" panose="020B0604020202020204" pitchFamily="34" charset="0"/>
              </a:rPr>
              <a:t>cochon</a:t>
            </a:r>
            <a:r>
              <a:rPr lang="en-US" sz="2200" dirty="0" smtClean="0">
                <a:solidFill>
                  <a:schemeClr val="bg1"/>
                </a:solidFill>
                <a:latin typeface="Arial" panose="020B0604020202020204" pitchFamily="34" charset="0"/>
                <a:cs typeface="Arial" panose="020B0604020202020204" pitchFamily="34" charset="0"/>
              </a:rPr>
              <a:t> dans un </a:t>
            </a:r>
            <a:r>
              <a:rPr lang="en-US" sz="2200" dirty="0" smtClean="0">
                <a:solidFill>
                  <a:srgbClr val="FFB300"/>
                </a:solidFill>
                <a:latin typeface="Arial" panose="020B0604020202020204" pitchFamily="34" charset="0"/>
                <a:cs typeface="Arial" panose="020B0604020202020204" pitchFamily="34" charset="0"/>
              </a:rPr>
              <a:t>habitat </a:t>
            </a:r>
            <a:r>
              <a:rPr lang="en-US" sz="2200" dirty="0" err="1" smtClean="0">
                <a:solidFill>
                  <a:srgbClr val="FFB300"/>
                </a:solidFill>
                <a:latin typeface="Arial" panose="020B0604020202020204" pitchFamily="34" charset="0"/>
                <a:cs typeface="Arial" panose="020B0604020202020204" pitchFamily="34" charset="0"/>
              </a:rPr>
              <a:t>dégradé</a:t>
            </a:r>
            <a:endParaRPr lang="fr-FR" sz="2200" dirty="0">
              <a:solidFill>
                <a:srgbClr val="FFB300"/>
              </a:solidFill>
              <a:latin typeface="Arial" panose="020B0604020202020204" pitchFamily="34" charset="0"/>
              <a:cs typeface="Arial" panose="020B0604020202020204" pitchFamily="34" charset="0"/>
            </a:endParaRPr>
          </a:p>
          <a:p>
            <a:endParaRPr lang="en-US" sz="2400" dirty="0" smtClean="0">
              <a:solidFill>
                <a:schemeClr val="bg1"/>
              </a:solidFill>
              <a:latin typeface="Arial" panose="020B0604020202020204" pitchFamily="34" charset="0"/>
              <a:cs typeface="Arial" panose="020B0604020202020204" pitchFamily="34" charset="0"/>
            </a:endParaRPr>
          </a:p>
          <a:p>
            <a:r>
              <a:rPr lang="en-US" sz="2400" b="1" dirty="0" err="1" smtClean="0">
                <a:solidFill>
                  <a:srgbClr val="00B0F0"/>
                </a:solidFill>
                <a:latin typeface="Arial" panose="020B0604020202020204" pitchFamily="34" charset="0"/>
                <a:cs typeface="Arial" panose="020B0604020202020204" pitchFamily="34" charset="0"/>
              </a:rPr>
              <a:t>Hypothèses</a:t>
            </a:r>
            <a:endParaRPr lang="en-US" sz="2400" b="1" dirty="0">
              <a:solidFill>
                <a:srgbClr val="00B0F0"/>
              </a:solidFill>
              <a:latin typeface="Arial" panose="020B0604020202020204" pitchFamily="34" charset="0"/>
              <a:cs typeface="Arial" panose="020B0604020202020204" pitchFamily="34" charset="0"/>
            </a:endParaRPr>
          </a:p>
          <a:p>
            <a:endParaRPr lang="en-US" dirty="0" smtClean="0">
              <a:solidFill>
                <a:schemeClr val="bg1"/>
              </a:solidFill>
            </a:endParaRPr>
          </a:p>
          <a:p>
            <a:pPr marL="457200" indent="-457200">
              <a:buAutoNum type="arabicParenR"/>
            </a:pPr>
            <a:r>
              <a:rPr lang="en-US" sz="2200" dirty="0" smtClean="0">
                <a:solidFill>
                  <a:schemeClr val="bg1"/>
                </a:solidFill>
                <a:latin typeface="Arial" panose="020B0604020202020204" pitchFamily="34" charset="0"/>
                <a:cs typeface="Arial" panose="020B0604020202020204" pitchFamily="34" charset="0"/>
              </a:rPr>
              <a:t>Variations ‘ranging pattern’ </a:t>
            </a:r>
            <a:r>
              <a:rPr lang="en-US" sz="2200" dirty="0" err="1" smtClean="0">
                <a:solidFill>
                  <a:schemeClr val="bg1"/>
                </a:solidFill>
                <a:latin typeface="Arial" panose="020B0604020202020204" pitchFamily="34" charset="0"/>
                <a:cs typeface="Arial" panose="020B0604020202020204" pitchFamily="34" charset="0"/>
              </a:rPr>
              <a:t>suivent</a:t>
            </a:r>
            <a:r>
              <a:rPr lang="en-US" sz="2200" dirty="0" smtClean="0">
                <a:solidFill>
                  <a:schemeClr val="bg1"/>
                </a:solidFill>
                <a:latin typeface="Arial" panose="020B0604020202020204" pitchFamily="34" charset="0"/>
                <a:cs typeface="Arial" panose="020B0604020202020204" pitchFamily="34" charset="0"/>
              </a:rPr>
              <a:t> les variations</a:t>
            </a:r>
          </a:p>
          <a:p>
            <a:r>
              <a:rPr lang="en-US" sz="2200" dirty="0" err="1" smtClean="0">
                <a:solidFill>
                  <a:schemeClr val="bg1"/>
                </a:solidFill>
                <a:latin typeface="Arial" panose="020B0604020202020204" pitchFamily="34" charset="0"/>
                <a:cs typeface="Arial" panose="020B0604020202020204" pitchFamily="34" charset="0"/>
              </a:rPr>
              <a:t>saisonnières</a:t>
            </a:r>
            <a:r>
              <a:rPr lang="en-US" sz="2200" dirty="0" smtClean="0">
                <a:solidFill>
                  <a:schemeClr val="bg1"/>
                </a:solidFill>
                <a:latin typeface="Arial" panose="020B0604020202020204" pitchFamily="34" charset="0"/>
                <a:cs typeface="Arial" panose="020B0604020202020204" pitchFamily="34" charset="0"/>
              </a:rPr>
              <a:t> de la </a:t>
            </a:r>
            <a:r>
              <a:rPr lang="fr-FR" sz="2200" dirty="0" smtClean="0">
                <a:solidFill>
                  <a:schemeClr val="bg1"/>
                </a:solidFill>
                <a:latin typeface="Arial" panose="020B0604020202020204" pitchFamily="34" charset="0"/>
                <a:cs typeface="Arial" panose="020B0604020202020204" pitchFamily="34" charset="0"/>
              </a:rPr>
              <a:t>disponibilité</a:t>
            </a:r>
            <a:r>
              <a:rPr lang="en-US" sz="2200" dirty="0" smtClean="0">
                <a:solidFill>
                  <a:schemeClr val="bg1"/>
                </a:solidFill>
                <a:latin typeface="Arial" panose="020B0604020202020204" pitchFamily="34" charset="0"/>
                <a:cs typeface="Arial" panose="020B0604020202020204" pitchFamily="34" charset="0"/>
              </a:rPr>
              <a:t> en fruit dans la </a:t>
            </a:r>
            <a:r>
              <a:rPr lang="en-US" sz="2200" dirty="0" err="1" smtClean="0">
                <a:solidFill>
                  <a:schemeClr val="bg1"/>
                </a:solidFill>
                <a:latin typeface="Arial" panose="020B0604020202020204" pitchFamily="34" charset="0"/>
                <a:cs typeface="Arial" panose="020B0604020202020204" pitchFamily="34" charset="0"/>
              </a:rPr>
              <a:t>forêt</a:t>
            </a:r>
            <a:r>
              <a:rPr lang="en-US" sz="2200" dirty="0" smtClean="0">
                <a:solidFill>
                  <a:schemeClr val="bg1"/>
                </a:solidFill>
                <a:latin typeface="Arial" panose="020B0604020202020204" pitchFamily="34" charset="0"/>
                <a:cs typeface="Arial" panose="020B0604020202020204" pitchFamily="34" charset="0"/>
              </a:rPr>
              <a:t> native</a:t>
            </a:r>
          </a:p>
          <a:p>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622" y="139792"/>
            <a:ext cx="3203843" cy="3031735"/>
          </a:xfrm>
          <a:prstGeom prst="rect">
            <a:avLst/>
          </a:prstGeom>
        </p:spPr>
      </p:pic>
      <p:grpSp>
        <p:nvGrpSpPr>
          <p:cNvPr id="8" name="Group 7"/>
          <p:cNvGrpSpPr/>
          <p:nvPr/>
        </p:nvGrpSpPr>
        <p:grpSpPr>
          <a:xfrm>
            <a:off x="8109305" y="3166892"/>
            <a:ext cx="3799160" cy="3584636"/>
            <a:chOff x="0" y="0"/>
            <a:chExt cx="3172460" cy="3177540"/>
          </a:xfrm>
        </p:grpSpPr>
        <p:pic>
          <p:nvPicPr>
            <p:cNvPr id="10" name="Picture 9" descr="C:\Users\pc\Desktop\Habituation\KYNP_SBR.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172460" cy="3177540"/>
            </a:xfrm>
            <a:prstGeom prst="rect">
              <a:avLst/>
            </a:prstGeom>
            <a:noFill/>
            <a:ln w="19050">
              <a:solidFill>
                <a:schemeClr val="tx1"/>
              </a:solidFill>
            </a:ln>
          </p:spPr>
        </p:pic>
        <p:sp>
          <p:nvSpPr>
            <p:cNvPr id="12" name="Text Box 2"/>
            <p:cNvSpPr txBox="1">
              <a:spLocks noChangeArrowheads="1"/>
            </p:cNvSpPr>
            <p:nvPr/>
          </p:nvSpPr>
          <p:spPr bwMode="auto">
            <a:xfrm>
              <a:off x="1184469" y="713705"/>
              <a:ext cx="552450" cy="30480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fr-BE" sz="1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SBR</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Text Box 2"/>
            <p:cNvSpPr txBox="1">
              <a:spLocks noChangeArrowheads="1"/>
            </p:cNvSpPr>
            <p:nvPr/>
          </p:nvSpPr>
          <p:spPr bwMode="auto">
            <a:xfrm>
              <a:off x="9524" y="1810384"/>
              <a:ext cx="1377950" cy="509270"/>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fr-BE" sz="1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Khao Yai National Park</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14" name="Slide Number Placeholder 1"/>
          <p:cNvSpPr>
            <a:spLocks noGrp="1"/>
          </p:cNvSpPr>
          <p:nvPr>
            <p:ph type="sldNum" sz="quarter" idx="12"/>
          </p:nvPr>
        </p:nvSpPr>
        <p:spPr>
          <a:xfrm>
            <a:off x="9448800" y="6482072"/>
            <a:ext cx="2743200" cy="365125"/>
          </a:xfrm>
        </p:spPr>
        <p:txBody>
          <a:bodyPr/>
          <a:lstStyle/>
          <a:p>
            <a:r>
              <a:rPr lang="fr-FR" sz="1600" dirty="0">
                <a:solidFill>
                  <a:schemeClr val="bg1"/>
                </a:solidFill>
                <a:latin typeface="Arial" panose="020B0604020202020204" pitchFamily="34" charset="0"/>
                <a:cs typeface="Arial" panose="020B0604020202020204" pitchFamily="34" charset="0"/>
              </a:rPr>
              <a:t>7</a:t>
            </a:r>
          </a:p>
        </p:txBody>
      </p:sp>
      <p:sp>
        <p:nvSpPr>
          <p:cNvPr id="15" name="TextBox 14"/>
          <p:cNvSpPr txBox="1"/>
          <p:nvPr/>
        </p:nvSpPr>
        <p:spPr>
          <a:xfrm>
            <a:off x="8109305" y="6489918"/>
            <a:ext cx="1474382" cy="523220"/>
          </a:xfrm>
          <a:prstGeom prst="rect">
            <a:avLst/>
          </a:prstGeom>
          <a:noFill/>
        </p:spPr>
        <p:txBody>
          <a:bodyPr wrap="square" rtlCol="0">
            <a:spAutoFit/>
          </a:bodyPr>
          <a:lstStyle/>
          <a:p>
            <a:r>
              <a:rPr lang="en-US" altLang="ja-JP" sz="1400" dirty="0" smtClean="0">
                <a:solidFill>
                  <a:schemeClr val="bg1"/>
                </a:solidFill>
                <a:latin typeface="Arial" panose="020B0604020202020204" pitchFamily="34" charset="0"/>
                <a:ea typeface="ＭＳ ゴシック" panose="020B0609070205080204" pitchFamily="49" charset="-128"/>
                <a:cs typeface="Arial" panose="020B0604020202020204" pitchFamily="34" charset="0"/>
              </a:rPr>
              <a:t>T. </a:t>
            </a:r>
            <a:r>
              <a:rPr lang="en-US" altLang="ja-JP" sz="1400"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Saruwatari</a:t>
            </a:r>
            <a:endParaRPr lang="en-US" altLang="ja-JP" sz="14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a:p>
            <a:endParaRPr lang="fr-FR" sz="14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8317073" y="3660121"/>
            <a:ext cx="35913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solidFill>
                    <a:prstClr val="black"/>
                  </a:solidFill>
                </a:ln>
                <a:solidFill>
                  <a:srgbClr val="FF0000"/>
                </a:solidFill>
                <a:effectLst/>
                <a:uLnTx/>
                <a:uFillTx/>
                <a:latin typeface="Arial" panose="020B0604020202020204" pitchFamily="34" charset="0"/>
                <a:ea typeface="+mn-ea"/>
                <a:cs typeface="Arial" panose="020B0604020202020204" pitchFamily="34" charset="0"/>
              </a:rPr>
              <a:t>Sakaerat </a:t>
            </a:r>
            <a:r>
              <a:rPr kumimoji="0" lang="en-US" sz="1800" b="1" i="0" u="none" strike="noStrike" kern="1200" cap="none" spc="0" normalizeH="0" baseline="0" noProof="0" dirty="0">
                <a:ln>
                  <a:solidFill>
                    <a:prstClr val="black"/>
                  </a:solidFill>
                </a:ln>
                <a:solidFill>
                  <a:srgbClr val="FF0000"/>
                </a:solidFill>
                <a:effectLst/>
                <a:uLnTx/>
                <a:uFillTx/>
                <a:latin typeface="Arial" panose="020B0604020202020204" pitchFamily="34" charset="0"/>
                <a:ea typeface="+mn-ea"/>
                <a:cs typeface="Arial" panose="020B0604020202020204" pitchFamily="34" charset="0"/>
              </a:rPr>
              <a:t>Biosphere Reserve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827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8845"/>
            <a:ext cx="11341395" cy="4555093"/>
          </a:xfrm>
          <a:prstGeom prst="rect">
            <a:avLst/>
          </a:prstGeom>
          <a:solidFill>
            <a:schemeClr val="tx1"/>
          </a:solidFill>
        </p:spPr>
        <p:txBody>
          <a:bodyPr wrap="square" rtlCol="0">
            <a:spAutoFit/>
          </a:bodyPr>
          <a:lstStyle/>
          <a:p>
            <a:r>
              <a:rPr lang="en-US" sz="2400" b="1" dirty="0" err="1" smtClean="0">
                <a:solidFill>
                  <a:srgbClr val="00B0F0"/>
                </a:solidFill>
                <a:latin typeface="Arial" panose="020B0604020202020204" pitchFamily="34" charset="0"/>
                <a:cs typeface="Arial" panose="020B0604020202020204" pitchFamily="34" charset="0"/>
              </a:rPr>
              <a:t>Objectifs</a:t>
            </a:r>
            <a:endParaRPr lang="en-US" sz="2400" b="1" dirty="0" smtClean="0">
              <a:solidFill>
                <a:srgbClr val="00B0F0"/>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r>
              <a:rPr lang="en-US" sz="2200" dirty="0" err="1" smtClean="0">
                <a:solidFill>
                  <a:schemeClr val="bg1"/>
                </a:solidFill>
                <a:latin typeface="Arial" panose="020B0604020202020204" pitchFamily="34" charset="0"/>
                <a:cs typeface="Arial" panose="020B0604020202020204" pitchFamily="34" charset="0"/>
              </a:rPr>
              <a:t>Evaluer</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effet</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disponibilité</a:t>
            </a:r>
            <a:r>
              <a:rPr lang="en-US" sz="2200" dirty="0" smtClean="0">
                <a:solidFill>
                  <a:schemeClr val="bg1"/>
                </a:solidFill>
                <a:latin typeface="Arial" panose="020B0604020202020204" pitchFamily="34" charset="0"/>
                <a:cs typeface="Arial" panose="020B0604020202020204" pitchFamily="34" charset="0"/>
              </a:rPr>
              <a:t> en fruit sur le </a:t>
            </a:r>
            <a:r>
              <a:rPr lang="en-US" sz="2200" dirty="0" err="1" smtClean="0">
                <a:solidFill>
                  <a:srgbClr val="FFC000"/>
                </a:solidFill>
                <a:latin typeface="Arial" panose="020B0604020202020204" pitchFamily="34" charset="0"/>
                <a:cs typeface="Arial" panose="020B0604020202020204" pitchFamily="34" charset="0"/>
              </a:rPr>
              <a:t>mouvement</a:t>
            </a:r>
            <a:r>
              <a:rPr lang="en-US" sz="2200" dirty="0" smtClean="0">
                <a:solidFill>
                  <a:schemeClr val="bg1"/>
                </a:solidFill>
                <a:latin typeface="Arial" panose="020B0604020202020204" pitchFamily="34" charset="0"/>
                <a:cs typeface="Arial" panose="020B0604020202020204" pitchFamily="34" charset="0"/>
              </a:rPr>
              <a:t>, ‘</a:t>
            </a:r>
            <a:r>
              <a:rPr lang="en-US" sz="2200" dirty="0" smtClean="0">
                <a:solidFill>
                  <a:srgbClr val="FFB300"/>
                </a:solidFill>
                <a:latin typeface="Arial" panose="020B0604020202020204" pitchFamily="34" charset="0"/>
                <a:cs typeface="Arial" panose="020B0604020202020204" pitchFamily="34" charset="0"/>
              </a:rPr>
              <a:t>ranging </a:t>
            </a:r>
          </a:p>
          <a:p>
            <a:r>
              <a:rPr lang="en-US" sz="2200" dirty="0">
                <a:solidFill>
                  <a:srgbClr val="FFB300"/>
                </a:solidFill>
                <a:latin typeface="Arial" panose="020B0604020202020204" pitchFamily="34" charset="0"/>
                <a:cs typeface="Arial" panose="020B0604020202020204" pitchFamily="34" charset="0"/>
              </a:rPr>
              <a:t>p</a:t>
            </a:r>
            <a:r>
              <a:rPr lang="en-US" sz="2200" dirty="0" smtClean="0">
                <a:solidFill>
                  <a:srgbClr val="FFB300"/>
                </a:solidFill>
                <a:latin typeface="Arial" panose="020B0604020202020204" pitchFamily="34" charset="0"/>
                <a:cs typeface="Arial" panose="020B0604020202020204" pitchFamily="34" charset="0"/>
              </a:rPr>
              <a:t>atterns</a:t>
            </a:r>
            <a:r>
              <a:rPr lang="en-US" sz="2200" dirty="0" smtClean="0">
                <a:solidFill>
                  <a:schemeClr val="bg1"/>
                </a:solidFill>
                <a:latin typeface="Arial" panose="020B0604020202020204" pitchFamily="34" charset="0"/>
                <a:cs typeface="Arial" panose="020B0604020202020204" pitchFamily="34" charset="0"/>
              </a:rPr>
              <a:t>’ et </a:t>
            </a:r>
            <a:r>
              <a:rPr lang="en-US" sz="2200" dirty="0" smtClean="0">
                <a:solidFill>
                  <a:srgbClr val="FFC000"/>
                </a:solidFill>
                <a:latin typeface="Arial" panose="020B0604020202020204" pitchFamily="34" charset="0"/>
                <a:cs typeface="Arial" panose="020B0604020202020204" pitchFamily="34" charset="0"/>
              </a:rPr>
              <a:t>strategies</a:t>
            </a:r>
            <a:r>
              <a:rPr lang="en-US" sz="2200" dirty="0" smtClean="0">
                <a:solidFill>
                  <a:schemeClr val="bg1"/>
                </a:solidFill>
                <a:latin typeface="Arial" panose="020B0604020202020204" pitchFamily="34" charset="0"/>
                <a:cs typeface="Arial" panose="020B0604020202020204" pitchFamily="34" charset="0"/>
              </a:rPr>
              <a:t> de </a:t>
            </a:r>
            <a:r>
              <a:rPr lang="en-US" sz="2200" dirty="0" err="1" smtClean="0">
                <a:solidFill>
                  <a:srgbClr val="FFC000"/>
                </a:solidFill>
                <a:latin typeface="Arial" panose="020B0604020202020204" pitchFamily="34" charset="0"/>
                <a:cs typeface="Arial" panose="020B0604020202020204" pitchFamily="34" charset="0"/>
              </a:rPr>
              <a:t>fourragement</a:t>
            </a:r>
            <a:r>
              <a:rPr lang="en-US" sz="2200" dirty="0" smtClean="0">
                <a:solidFill>
                  <a:schemeClr val="bg1"/>
                </a:solidFill>
                <a:latin typeface="Arial" panose="020B0604020202020204" pitchFamily="34" charset="0"/>
                <a:cs typeface="Arial" panose="020B0604020202020204" pitchFamily="34" charset="0"/>
              </a:rPr>
              <a:t> du macaque à queue </a:t>
            </a:r>
            <a:br>
              <a:rPr lang="en-US" sz="2200" dirty="0" smtClean="0">
                <a:solidFill>
                  <a:schemeClr val="bg1"/>
                </a:solidFill>
                <a:latin typeface="Arial" panose="020B0604020202020204" pitchFamily="34" charset="0"/>
                <a:cs typeface="Arial" panose="020B0604020202020204" pitchFamily="34" charset="0"/>
              </a:rPr>
            </a:br>
            <a:r>
              <a:rPr lang="en-US" sz="2200" dirty="0" smtClean="0">
                <a:solidFill>
                  <a:schemeClr val="bg1"/>
                </a:solidFill>
                <a:latin typeface="Arial" panose="020B0604020202020204" pitchFamily="34" charset="0"/>
                <a:cs typeface="Arial" panose="020B0604020202020204" pitchFamily="34" charset="0"/>
              </a:rPr>
              <a:t>de </a:t>
            </a:r>
            <a:r>
              <a:rPr lang="en-US" sz="2200" dirty="0" err="1" smtClean="0">
                <a:solidFill>
                  <a:schemeClr val="bg1"/>
                </a:solidFill>
                <a:latin typeface="Arial" panose="020B0604020202020204" pitchFamily="34" charset="0"/>
                <a:cs typeface="Arial" panose="020B0604020202020204" pitchFamily="34" charset="0"/>
              </a:rPr>
              <a:t>cochon</a:t>
            </a:r>
            <a:r>
              <a:rPr lang="en-US" sz="2200" dirty="0" smtClean="0">
                <a:solidFill>
                  <a:schemeClr val="bg1"/>
                </a:solidFill>
                <a:latin typeface="Arial" panose="020B0604020202020204" pitchFamily="34" charset="0"/>
                <a:cs typeface="Arial" panose="020B0604020202020204" pitchFamily="34" charset="0"/>
              </a:rPr>
              <a:t> dans un </a:t>
            </a:r>
            <a:r>
              <a:rPr lang="en-US" sz="2200" dirty="0" smtClean="0">
                <a:solidFill>
                  <a:srgbClr val="FFB300"/>
                </a:solidFill>
                <a:latin typeface="Arial" panose="020B0604020202020204" pitchFamily="34" charset="0"/>
                <a:cs typeface="Arial" panose="020B0604020202020204" pitchFamily="34" charset="0"/>
              </a:rPr>
              <a:t>habitat </a:t>
            </a:r>
            <a:r>
              <a:rPr lang="en-US" sz="2200" dirty="0" err="1" smtClean="0">
                <a:solidFill>
                  <a:srgbClr val="FFB300"/>
                </a:solidFill>
                <a:latin typeface="Arial" panose="020B0604020202020204" pitchFamily="34" charset="0"/>
                <a:cs typeface="Arial" panose="020B0604020202020204" pitchFamily="34" charset="0"/>
              </a:rPr>
              <a:t>dégradé</a:t>
            </a:r>
            <a:endParaRPr lang="fr-FR" sz="2200" dirty="0">
              <a:solidFill>
                <a:srgbClr val="FFB300"/>
              </a:solidFill>
              <a:latin typeface="Arial" panose="020B0604020202020204" pitchFamily="34" charset="0"/>
              <a:cs typeface="Arial" panose="020B0604020202020204" pitchFamily="34" charset="0"/>
            </a:endParaRPr>
          </a:p>
          <a:p>
            <a:endParaRPr lang="en-US" sz="2400" dirty="0" smtClean="0">
              <a:solidFill>
                <a:schemeClr val="bg1"/>
              </a:solidFill>
              <a:latin typeface="Arial" panose="020B0604020202020204" pitchFamily="34" charset="0"/>
              <a:cs typeface="Arial" panose="020B0604020202020204" pitchFamily="34" charset="0"/>
            </a:endParaRPr>
          </a:p>
          <a:p>
            <a:r>
              <a:rPr lang="en-US" sz="2400" b="1" dirty="0" err="1" smtClean="0">
                <a:solidFill>
                  <a:srgbClr val="00B0F0"/>
                </a:solidFill>
                <a:latin typeface="Arial" panose="020B0604020202020204" pitchFamily="34" charset="0"/>
                <a:cs typeface="Arial" panose="020B0604020202020204" pitchFamily="34" charset="0"/>
              </a:rPr>
              <a:t>Hypothèses</a:t>
            </a:r>
            <a:endParaRPr lang="en-US" sz="2400" b="1" dirty="0">
              <a:solidFill>
                <a:srgbClr val="00B0F0"/>
              </a:solidFill>
              <a:latin typeface="Arial" panose="020B0604020202020204" pitchFamily="34" charset="0"/>
              <a:cs typeface="Arial" panose="020B0604020202020204" pitchFamily="34" charset="0"/>
            </a:endParaRPr>
          </a:p>
          <a:p>
            <a:endParaRPr lang="en-US" dirty="0" smtClean="0">
              <a:solidFill>
                <a:schemeClr val="bg1"/>
              </a:solidFill>
            </a:endParaRPr>
          </a:p>
          <a:p>
            <a:pPr marL="457200" indent="-457200">
              <a:buAutoNum type="arabicParenR"/>
            </a:pPr>
            <a:r>
              <a:rPr lang="en-US" sz="2200" dirty="0" smtClean="0">
                <a:solidFill>
                  <a:schemeClr val="bg1"/>
                </a:solidFill>
                <a:latin typeface="Arial" panose="020B0604020202020204" pitchFamily="34" charset="0"/>
                <a:cs typeface="Arial" panose="020B0604020202020204" pitchFamily="34" charset="0"/>
              </a:rPr>
              <a:t>Variations ‘ranging pattern’ </a:t>
            </a:r>
            <a:r>
              <a:rPr lang="en-US" sz="2200" dirty="0" err="1" smtClean="0">
                <a:solidFill>
                  <a:schemeClr val="bg1"/>
                </a:solidFill>
                <a:latin typeface="Arial" panose="020B0604020202020204" pitchFamily="34" charset="0"/>
                <a:cs typeface="Arial" panose="020B0604020202020204" pitchFamily="34" charset="0"/>
              </a:rPr>
              <a:t>suivent</a:t>
            </a:r>
            <a:r>
              <a:rPr lang="en-US" sz="2200" dirty="0" smtClean="0">
                <a:solidFill>
                  <a:schemeClr val="bg1"/>
                </a:solidFill>
                <a:latin typeface="Arial" panose="020B0604020202020204" pitchFamily="34" charset="0"/>
                <a:cs typeface="Arial" panose="020B0604020202020204" pitchFamily="34" charset="0"/>
              </a:rPr>
              <a:t> les variations</a:t>
            </a:r>
          </a:p>
          <a:p>
            <a:r>
              <a:rPr lang="en-US" sz="2200" dirty="0" err="1" smtClean="0">
                <a:solidFill>
                  <a:schemeClr val="bg1"/>
                </a:solidFill>
                <a:latin typeface="Arial" panose="020B0604020202020204" pitchFamily="34" charset="0"/>
                <a:cs typeface="Arial" panose="020B0604020202020204" pitchFamily="34" charset="0"/>
              </a:rPr>
              <a:t>saisonnières</a:t>
            </a:r>
            <a:r>
              <a:rPr lang="en-US" sz="2200" dirty="0" smtClean="0">
                <a:solidFill>
                  <a:schemeClr val="bg1"/>
                </a:solidFill>
                <a:latin typeface="Arial" panose="020B0604020202020204" pitchFamily="34" charset="0"/>
                <a:cs typeface="Arial" panose="020B0604020202020204" pitchFamily="34" charset="0"/>
              </a:rPr>
              <a:t> de la </a:t>
            </a:r>
            <a:r>
              <a:rPr lang="en-US" sz="2200" dirty="0" err="1" smtClean="0">
                <a:solidFill>
                  <a:schemeClr val="bg1"/>
                </a:solidFill>
                <a:latin typeface="Arial" panose="020B0604020202020204" pitchFamily="34" charset="0"/>
                <a:cs typeface="Arial" panose="020B0604020202020204" pitchFamily="34" charset="0"/>
              </a:rPr>
              <a:t>disponibilité</a:t>
            </a:r>
            <a:r>
              <a:rPr lang="en-US" sz="2200" dirty="0" smtClean="0">
                <a:solidFill>
                  <a:schemeClr val="bg1"/>
                </a:solidFill>
                <a:latin typeface="Arial" panose="020B0604020202020204" pitchFamily="34" charset="0"/>
                <a:cs typeface="Arial" panose="020B0604020202020204" pitchFamily="34" charset="0"/>
              </a:rPr>
              <a:t> en fruit dans la </a:t>
            </a:r>
            <a:r>
              <a:rPr lang="en-US" sz="2200" dirty="0" err="1" smtClean="0">
                <a:solidFill>
                  <a:schemeClr val="bg1"/>
                </a:solidFill>
                <a:latin typeface="Arial" panose="020B0604020202020204" pitchFamily="34" charset="0"/>
                <a:cs typeface="Arial" panose="020B0604020202020204" pitchFamily="34" charset="0"/>
              </a:rPr>
              <a:t>forêt</a:t>
            </a:r>
            <a:r>
              <a:rPr lang="en-US" sz="2200" dirty="0" smtClean="0">
                <a:solidFill>
                  <a:schemeClr val="bg1"/>
                </a:solidFill>
                <a:latin typeface="Arial" panose="020B0604020202020204" pitchFamily="34" charset="0"/>
                <a:cs typeface="Arial" panose="020B0604020202020204" pitchFamily="34" charset="0"/>
              </a:rPr>
              <a:t> native</a:t>
            </a:r>
          </a:p>
          <a:p>
            <a:pPr marL="457200" indent="-457200">
              <a:buAutoNum type="arabicParenR"/>
            </a:pP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457200" indent="-457200">
              <a:buAutoNum type="arabicParenR" startAt="2"/>
            </a:pP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Les macaques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utilisent</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des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ressources</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prédictibles</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a:t>
            </a:r>
          </a:p>
          <a:p>
            <a:r>
              <a:rPr lang="en-US" sz="2200" i="1" dirty="0">
                <a:solidFill>
                  <a:schemeClr val="bg1"/>
                </a:solidFill>
                <a:latin typeface="Arial" panose="020B0604020202020204" pitchFamily="34" charset="0"/>
                <a:ea typeface="Tahoma" panose="020B0604030504040204" pitchFamily="34" charset="0"/>
                <a:cs typeface="Arial" panose="020B0604020202020204" pitchFamily="34" charset="0"/>
              </a:rPr>
              <a:t>e.g.</a:t>
            </a: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graines</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d’Acacia</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dans les plantations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622" y="139792"/>
            <a:ext cx="3203843" cy="3031735"/>
          </a:xfrm>
          <a:prstGeom prst="rect">
            <a:avLst/>
          </a:prstGeom>
        </p:spPr>
      </p:pic>
      <p:grpSp>
        <p:nvGrpSpPr>
          <p:cNvPr id="8" name="Group 7"/>
          <p:cNvGrpSpPr/>
          <p:nvPr/>
        </p:nvGrpSpPr>
        <p:grpSpPr>
          <a:xfrm>
            <a:off x="8109305" y="3166892"/>
            <a:ext cx="3799160" cy="3584636"/>
            <a:chOff x="0" y="0"/>
            <a:chExt cx="3172460" cy="3177540"/>
          </a:xfrm>
        </p:grpSpPr>
        <p:pic>
          <p:nvPicPr>
            <p:cNvPr id="10" name="Picture 9" descr="C:\Users\pc\Desktop\Habituation\KYNP_SBR.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172460" cy="3177540"/>
            </a:xfrm>
            <a:prstGeom prst="rect">
              <a:avLst/>
            </a:prstGeom>
            <a:noFill/>
            <a:ln w="19050">
              <a:solidFill>
                <a:schemeClr val="tx1"/>
              </a:solidFill>
            </a:ln>
          </p:spPr>
        </p:pic>
        <p:sp>
          <p:nvSpPr>
            <p:cNvPr id="12" name="Text Box 2"/>
            <p:cNvSpPr txBox="1">
              <a:spLocks noChangeArrowheads="1"/>
            </p:cNvSpPr>
            <p:nvPr/>
          </p:nvSpPr>
          <p:spPr bwMode="auto">
            <a:xfrm>
              <a:off x="1184469" y="713705"/>
              <a:ext cx="552450" cy="30480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fr-BE" sz="1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SBR</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Text Box 2"/>
            <p:cNvSpPr txBox="1">
              <a:spLocks noChangeArrowheads="1"/>
            </p:cNvSpPr>
            <p:nvPr/>
          </p:nvSpPr>
          <p:spPr bwMode="auto">
            <a:xfrm>
              <a:off x="9524" y="1810384"/>
              <a:ext cx="1377950" cy="509270"/>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fr-BE" sz="1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Khao Yai National Park</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14"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7</a:t>
            </a:r>
            <a:endParaRPr lang="fr-FR" sz="1600"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8109305" y="6489918"/>
            <a:ext cx="1474382" cy="523220"/>
          </a:xfrm>
          <a:prstGeom prst="rect">
            <a:avLst/>
          </a:prstGeom>
          <a:noFill/>
        </p:spPr>
        <p:txBody>
          <a:bodyPr wrap="square" rtlCol="0">
            <a:spAutoFit/>
          </a:bodyPr>
          <a:lstStyle/>
          <a:p>
            <a:r>
              <a:rPr lang="en-US" altLang="ja-JP" sz="1400" dirty="0" smtClean="0">
                <a:solidFill>
                  <a:schemeClr val="bg1"/>
                </a:solidFill>
                <a:latin typeface="Arial" panose="020B0604020202020204" pitchFamily="34" charset="0"/>
                <a:ea typeface="ＭＳ ゴシック" panose="020B0609070205080204" pitchFamily="49" charset="-128"/>
                <a:cs typeface="Arial" panose="020B0604020202020204" pitchFamily="34" charset="0"/>
              </a:rPr>
              <a:t>T. </a:t>
            </a:r>
            <a:r>
              <a:rPr lang="en-US" altLang="ja-JP" sz="1400"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Saruwatari</a:t>
            </a:r>
            <a:endParaRPr lang="en-US" altLang="ja-JP" sz="14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a:p>
            <a:endParaRPr lang="fr-FR" sz="14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8317073" y="3660121"/>
            <a:ext cx="35913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solidFill>
                    <a:prstClr val="black"/>
                  </a:solidFill>
                </a:ln>
                <a:solidFill>
                  <a:srgbClr val="FF0000"/>
                </a:solidFill>
                <a:effectLst/>
                <a:uLnTx/>
                <a:uFillTx/>
                <a:latin typeface="Arial" panose="020B0604020202020204" pitchFamily="34" charset="0"/>
                <a:ea typeface="+mn-ea"/>
                <a:cs typeface="Arial" panose="020B0604020202020204" pitchFamily="34" charset="0"/>
              </a:rPr>
              <a:t>Sakaerat </a:t>
            </a:r>
            <a:r>
              <a:rPr kumimoji="0" lang="en-US" sz="1800" b="1" i="0" u="none" strike="noStrike" kern="1200" cap="none" spc="0" normalizeH="0" baseline="0" noProof="0" dirty="0">
                <a:ln>
                  <a:solidFill>
                    <a:prstClr val="black"/>
                  </a:solidFill>
                </a:ln>
                <a:solidFill>
                  <a:srgbClr val="FF0000"/>
                </a:solidFill>
                <a:effectLst/>
                <a:uLnTx/>
                <a:uFillTx/>
                <a:latin typeface="Arial" panose="020B0604020202020204" pitchFamily="34" charset="0"/>
                <a:ea typeface="+mn-ea"/>
                <a:cs typeface="Arial" panose="020B0604020202020204" pitchFamily="34" charset="0"/>
              </a:rPr>
              <a:t>Biosphere Reserve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6015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8845"/>
            <a:ext cx="11341395" cy="5570756"/>
          </a:xfrm>
          <a:prstGeom prst="rect">
            <a:avLst/>
          </a:prstGeom>
          <a:solidFill>
            <a:schemeClr val="tx1"/>
          </a:solidFill>
        </p:spPr>
        <p:txBody>
          <a:bodyPr wrap="square" rtlCol="0">
            <a:spAutoFit/>
          </a:bodyPr>
          <a:lstStyle/>
          <a:p>
            <a:r>
              <a:rPr lang="en-US" sz="2400" b="1" dirty="0" err="1" smtClean="0">
                <a:solidFill>
                  <a:srgbClr val="00B0F0"/>
                </a:solidFill>
                <a:latin typeface="Arial" panose="020B0604020202020204" pitchFamily="34" charset="0"/>
                <a:cs typeface="Arial" panose="020B0604020202020204" pitchFamily="34" charset="0"/>
              </a:rPr>
              <a:t>Objectifs</a:t>
            </a:r>
            <a:endParaRPr lang="en-US" sz="2400" b="1" dirty="0" smtClean="0">
              <a:solidFill>
                <a:srgbClr val="00B0F0"/>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r>
              <a:rPr lang="en-US" sz="2200" dirty="0" err="1" smtClean="0">
                <a:solidFill>
                  <a:schemeClr val="bg1"/>
                </a:solidFill>
                <a:latin typeface="Arial" panose="020B0604020202020204" pitchFamily="34" charset="0"/>
                <a:cs typeface="Arial" panose="020B0604020202020204" pitchFamily="34" charset="0"/>
              </a:rPr>
              <a:t>Evaluer</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effet</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disponibilité</a:t>
            </a:r>
            <a:r>
              <a:rPr lang="en-US" sz="2200" dirty="0" smtClean="0">
                <a:solidFill>
                  <a:schemeClr val="bg1"/>
                </a:solidFill>
                <a:latin typeface="Arial" panose="020B0604020202020204" pitchFamily="34" charset="0"/>
                <a:cs typeface="Arial" panose="020B0604020202020204" pitchFamily="34" charset="0"/>
              </a:rPr>
              <a:t> en fruit sur le </a:t>
            </a:r>
            <a:r>
              <a:rPr lang="en-US" sz="2200" dirty="0" err="1" smtClean="0">
                <a:solidFill>
                  <a:srgbClr val="FFC000"/>
                </a:solidFill>
                <a:latin typeface="Arial" panose="020B0604020202020204" pitchFamily="34" charset="0"/>
                <a:cs typeface="Arial" panose="020B0604020202020204" pitchFamily="34" charset="0"/>
              </a:rPr>
              <a:t>mouvement</a:t>
            </a:r>
            <a:r>
              <a:rPr lang="en-US" sz="2200" dirty="0" smtClean="0">
                <a:solidFill>
                  <a:schemeClr val="bg1"/>
                </a:solidFill>
                <a:latin typeface="Arial" panose="020B0604020202020204" pitchFamily="34" charset="0"/>
                <a:cs typeface="Arial" panose="020B0604020202020204" pitchFamily="34" charset="0"/>
              </a:rPr>
              <a:t>, ‘</a:t>
            </a:r>
            <a:r>
              <a:rPr lang="en-US" sz="2200" dirty="0" smtClean="0">
                <a:solidFill>
                  <a:srgbClr val="FFB300"/>
                </a:solidFill>
                <a:latin typeface="Arial" panose="020B0604020202020204" pitchFamily="34" charset="0"/>
                <a:cs typeface="Arial" panose="020B0604020202020204" pitchFamily="34" charset="0"/>
              </a:rPr>
              <a:t>ranging </a:t>
            </a:r>
          </a:p>
          <a:p>
            <a:r>
              <a:rPr lang="en-US" sz="2200" dirty="0">
                <a:solidFill>
                  <a:srgbClr val="FFB300"/>
                </a:solidFill>
                <a:latin typeface="Arial" panose="020B0604020202020204" pitchFamily="34" charset="0"/>
                <a:cs typeface="Arial" panose="020B0604020202020204" pitchFamily="34" charset="0"/>
              </a:rPr>
              <a:t>p</a:t>
            </a:r>
            <a:r>
              <a:rPr lang="en-US" sz="2200" dirty="0" smtClean="0">
                <a:solidFill>
                  <a:srgbClr val="FFB300"/>
                </a:solidFill>
                <a:latin typeface="Arial" panose="020B0604020202020204" pitchFamily="34" charset="0"/>
                <a:cs typeface="Arial" panose="020B0604020202020204" pitchFamily="34" charset="0"/>
              </a:rPr>
              <a:t>atterns</a:t>
            </a:r>
            <a:r>
              <a:rPr lang="en-US" sz="2200" dirty="0" smtClean="0">
                <a:solidFill>
                  <a:schemeClr val="bg1"/>
                </a:solidFill>
                <a:latin typeface="Arial" panose="020B0604020202020204" pitchFamily="34" charset="0"/>
                <a:cs typeface="Arial" panose="020B0604020202020204" pitchFamily="34" charset="0"/>
              </a:rPr>
              <a:t>’ et </a:t>
            </a:r>
            <a:r>
              <a:rPr lang="en-US" sz="2200" dirty="0" smtClean="0">
                <a:solidFill>
                  <a:srgbClr val="FFC000"/>
                </a:solidFill>
                <a:latin typeface="Arial" panose="020B0604020202020204" pitchFamily="34" charset="0"/>
                <a:cs typeface="Arial" panose="020B0604020202020204" pitchFamily="34" charset="0"/>
              </a:rPr>
              <a:t>strategies</a:t>
            </a:r>
            <a:r>
              <a:rPr lang="en-US" sz="2200" dirty="0" smtClean="0">
                <a:solidFill>
                  <a:schemeClr val="bg1"/>
                </a:solidFill>
                <a:latin typeface="Arial" panose="020B0604020202020204" pitchFamily="34" charset="0"/>
                <a:cs typeface="Arial" panose="020B0604020202020204" pitchFamily="34" charset="0"/>
              </a:rPr>
              <a:t> de </a:t>
            </a:r>
            <a:r>
              <a:rPr lang="en-US" sz="2200" dirty="0" err="1" smtClean="0">
                <a:solidFill>
                  <a:srgbClr val="FFC000"/>
                </a:solidFill>
                <a:latin typeface="Arial" panose="020B0604020202020204" pitchFamily="34" charset="0"/>
                <a:cs typeface="Arial" panose="020B0604020202020204" pitchFamily="34" charset="0"/>
              </a:rPr>
              <a:t>fourragement</a:t>
            </a:r>
            <a:r>
              <a:rPr lang="en-US" sz="2200" dirty="0" smtClean="0">
                <a:solidFill>
                  <a:schemeClr val="bg1"/>
                </a:solidFill>
                <a:latin typeface="Arial" panose="020B0604020202020204" pitchFamily="34" charset="0"/>
                <a:cs typeface="Arial" panose="020B0604020202020204" pitchFamily="34" charset="0"/>
              </a:rPr>
              <a:t> du macaque à queue </a:t>
            </a:r>
            <a:br>
              <a:rPr lang="en-US" sz="2200" dirty="0" smtClean="0">
                <a:solidFill>
                  <a:schemeClr val="bg1"/>
                </a:solidFill>
                <a:latin typeface="Arial" panose="020B0604020202020204" pitchFamily="34" charset="0"/>
                <a:cs typeface="Arial" panose="020B0604020202020204" pitchFamily="34" charset="0"/>
              </a:rPr>
            </a:br>
            <a:r>
              <a:rPr lang="en-US" sz="2200" dirty="0" smtClean="0">
                <a:solidFill>
                  <a:schemeClr val="bg1"/>
                </a:solidFill>
                <a:latin typeface="Arial" panose="020B0604020202020204" pitchFamily="34" charset="0"/>
                <a:cs typeface="Arial" panose="020B0604020202020204" pitchFamily="34" charset="0"/>
              </a:rPr>
              <a:t>de </a:t>
            </a:r>
            <a:r>
              <a:rPr lang="en-US" sz="2200" dirty="0" err="1" smtClean="0">
                <a:solidFill>
                  <a:schemeClr val="bg1"/>
                </a:solidFill>
                <a:latin typeface="Arial" panose="020B0604020202020204" pitchFamily="34" charset="0"/>
                <a:cs typeface="Arial" panose="020B0604020202020204" pitchFamily="34" charset="0"/>
              </a:rPr>
              <a:t>cochon</a:t>
            </a:r>
            <a:r>
              <a:rPr lang="en-US" sz="2200" dirty="0" smtClean="0">
                <a:solidFill>
                  <a:schemeClr val="bg1"/>
                </a:solidFill>
                <a:latin typeface="Arial" panose="020B0604020202020204" pitchFamily="34" charset="0"/>
                <a:cs typeface="Arial" panose="020B0604020202020204" pitchFamily="34" charset="0"/>
              </a:rPr>
              <a:t> dans un </a:t>
            </a:r>
            <a:r>
              <a:rPr lang="en-US" sz="2200" dirty="0" smtClean="0">
                <a:solidFill>
                  <a:srgbClr val="FFB300"/>
                </a:solidFill>
                <a:latin typeface="Arial" panose="020B0604020202020204" pitchFamily="34" charset="0"/>
                <a:cs typeface="Arial" panose="020B0604020202020204" pitchFamily="34" charset="0"/>
              </a:rPr>
              <a:t>habitat </a:t>
            </a:r>
            <a:r>
              <a:rPr lang="en-US" sz="2200" dirty="0" err="1" smtClean="0">
                <a:solidFill>
                  <a:srgbClr val="FFB300"/>
                </a:solidFill>
                <a:latin typeface="Arial" panose="020B0604020202020204" pitchFamily="34" charset="0"/>
                <a:cs typeface="Arial" panose="020B0604020202020204" pitchFamily="34" charset="0"/>
              </a:rPr>
              <a:t>dégradé</a:t>
            </a:r>
            <a:endParaRPr lang="fr-FR" sz="2200" dirty="0">
              <a:solidFill>
                <a:srgbClr val="FFB300"/>
              </a:solidFill>
              <a:latin typeface="Arial" panose="020B0604020202020204" pitchFamily="34" charset="0"/>
              <a:cs typeface="Arial" panose="020B0604020202020204" pitchFamily="34" charset="0"/>
            </a:endParaRPr>
          </a:p>
          <a:p>
            <a:endParaRPr lang="en-US" sz="2400" dirty="0" smtClean="0">
              <a:solidFill>
                <a:schemeClr val="bg1"/>
              </a:solidFill>
              <a:latin typeface="Arial" panose="020B0604020202020204" pitchFamily="34" charset="0"/>
              <a:cs typeface="Arial" panose="020B0604020202020204" pitchFamily="34" charset="0"/>
            </a:endParaRPr>
          </a:p>
          <a:p>
            <a:r>
              <a:rPr lang="en-US" sz="2400" b="1" dirty="0" err="1" smtClean="0">
                <a:solidFill>
                  <a:srgbClr val="00B0F0"/>
                </a:solidFill>
                <a:latin typeface="Arial" panose="020B0604020202020204" pitchFamily="34" charset="0"/>
                <a:cs typeface="Arial" panose="020B0604020202020204" pitchFamily="34" charset="0"/>
              </a:rPr>
              <a:t>Hypothèses</a:t>
            </a:r>
            <a:endParaRPr lang="en-US" sz="2400" b="1" dirty="0">
              <a:solidFill>
                <a:srgbClr val="00B0F0"/>
              </a:solidFill>
              <a:latin typeface="Arial" panose="020B0604020202020204" pitchFamily="34" charset="0"/>
              <a:cs typeface="Arial" panose="020B0604020202020204" pitchFamily="34" charset="0"/>
            </a:endParaRPr>
          </a:p>
          <a:p>
            <a:endParaRPr lang="en-US" dirty="0" smtClean="0">
              <a:solidFill>
                <a:schemeClr val="bg1"/>
              </a:solidFill>
            </a:endParaRPr>
          </a:p>
          <a:p>
            <a:pPr marL="457200" indent="-457200">
              <a:buAutoNum type="arabicParenR"/>
            </a:pPr>
            <a:r>
              <a:rPr lang="en-US" sz="2200" dirty="0" smtClean="0">
                <a:solidFill>
                  <a:schemeClr val="bg1"/>
                </a:solidFill>
                <a:latin typeface="Arial" panose="020B0604020202020204" pitchFamily="34" charset="0"/>
                <a:cs typeface="Arial" panose="020B0604020202020204" pitchFamily="34" charset="0"/>
              </a:rPr>
              <a:t>Variations ‘ranging pattern’ </a:t>
            </a:r>
            <a:r>
              <a:rPr lang="en-US" sz="2200" dirty="0" err="1" smtClean="0">
                <a:solidFill>
                  <a:schemeClr val="bg1"/>
                </a:solidFill>
                <a:latin typeface="Arial" panose="020B0604020202020204" pitchFamily="34" charset="0"/>
                <a:cs typeface="Arial" panose="020B0604020202020204" pitchFamily="34" charset="0"/>
              </a:rPr>
              <a:t>suivent</a:t>
            </a:r>
            <a:r>
              <a:rPr lang="en-US" sz="2200" dirty="0" smtClean="0">
                <a:solidFill>
                  <a:schemeClr val="bg1"/>
                </a:solidFill>
                <a:latin typeface="Arial" panose="020B0604020202020204" pitchFamily="34" charset="0"/>
                <a:cs typeface="Arial" panose="020B0604020202020204" pitchFamily="34" charset="0"/>
              </a:rPr>
              <a:t> les variations</a:t>
            </a:r>
          </a:p>
          <a:p>
            <a:r>
              <a:rPr lang="en-US" sz="2200" dirty="0" err="1" smtClean="0">
                <a:solidFill>
                  <a:schemeClr val="bg1"/>
                </a:solidFill>
                <a:latin typeface="Arial" panose="020B0604020202020204" pitchFamily="34" charset="0"/>
                <a:cs typeface="Arial" panose="020B0604020202020204" pitchFamily="34" charset="0"/>
              </a:rPr>
              <a:t>saisonnières</a:t>
            </a:r>
            <a:r>
              <a:rPr lang="en-US" sz="2200" dirty="0" smtClean="0">
                <a:solidFill>
                  <a:schemeClr val="bg1"/>
                </a:solidFill>
                <a:latin typeface="Arial" panose="020B0604020202020204" pitchFamily="34" charset="0"/>
                <a:cs typeface="Arial" panose="020B0604020202020204" pitchFamily="34" charset="0"/>
              </a:rPr>
              <a:t> de la </a:t>
            </a:r>
            <a:r>
              <a:rPr lang="en-US" sz="2200" dirty="0" err="1" smtClean="0">
                <a:solidFill>
                  <a:schemeClr val="bg1"/>
                </a:solidFill>
                <a:latin typeface="Arial" panose="020B0604020202020204" pitchFamily="34" charset="0"/>
                <a:cs typeface="Arial" panose="020B0604020202020204" pitchFamily="34" charset="0"/>
              </a:rPr>
              <a:t>disponibilité</a:t>
            </a:r>
            <a:r>
              <a:rPr lang="en-US" sz="2200" dirty="0" smtClean="0">
                <a:solidFill>
                  <a:schemeClr val="bg1"/>
                </a:solidFill>
                <a:latin typeface="Arial" panose="020B0604020202020204" pitchFamily="34" charset="0"/>
                <a:cs typeface="Arial" panose="020B0604020202020204" pitchFamily="34" charset="0"/>
              </a:rPr>
              <a:t> en fruit dans la </a:t>
            </a:r>
            <a:r>
              <a:rPr lang="en-US" sz="2200" dirty="0" err="1" smtClean="0">
                <a:solidFill>
                  <a:schemeClr val="bg1"/>
                </a:solidFill>
                <a:latin typeface="Arial" panose="020B0604020202020204" pitchFamily="34" charset="0"/>
                <a:cs typeface="Arial" panose="020B0604020202020204" pitchFamily="34" charset="0"/>
              </a:rPr>
              <a:t>forêt</a:t>
            </a:r>
            <a:r>
              <a:rPr lang="en-US" sz="2200" dirty="0" smtClean="0">
                <a:solidFill>
                  <a:schemeClr val="bg1"/>
                </a:solidFill>
                <a:latin typeface="Arial" panose="020B0604020202020204" pitchFamily="34" charset="0"/>
                <a:cs typeface="Arial" panose="020B0604020202020204" pitchFamily="34" charset="0"/>
              </a:rPr>
              <a:t> native</a:t>
            </a:r>
          </a:p>
          <a:p>
            <a:pPr marL="457200" indent="-457200">
              <a:buAutoNum type="arabicParenR"/>
            </a:pP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457200" indent="-457200">
              <a:buAutoNum type="arabicParenR" startAt="2"/>
            </a:pP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Les macaques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utilisent</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des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ressources</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prédictibles</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a:t>
            </a:r>
          </a:p>
          <a:p>
            <a:r>
              <a:rPr lang="en-US" sz="2200" i="1" dirty="0" smtClean="0">
                <a:solidFill>
                  <a:schemeClr val="bg1"/>
                </a:solidFill>
                <a:latin typeface="Arial" panose="020B0604020202020204" pitchFamily="34" charset="0"/>
                <a:ea typeface="Tahoma" panose="020B0604030504040204" pitchFamily="34" charset="0"/>
                <a:cs typeface="Arial" panose="020B0604020202020204" pitchFamily="34" charset="0"/>
              </a:rPr>
              <a:t>e.g.</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graines</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d’Acacia</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dans les plantations</a:t>
            </a:r>
          </a:p>
          <a:p>
            <a:endPar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endParaRPr>
          </a:p>
          <a:p>
            <a:pPr marL="457200" indent="-457200">
              <a:buAutoNum type="arabicParenR" startAt="3"/>
            </a:pP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Régime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alimentaire</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corrélé</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avec la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disponibilité</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en fruit </a:t>
            </a:r>
          </a:p>
          <a:p>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dans les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différentes</a:t>
            </a:r>
            <a:r>
              <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smtClean="0">
                <a:solidFill>
                  <a:schemeClr val="bg1"/>
                </a:solidFill>
                <a:latin typeface="Arial" panose="020B0604020202020204" pitchFamily="34" charset="0"/>
                <a:ea typeface="Tahoma" panose="020B0604030504040204" pitchFamily="34" charset="0"/>
                <a:cs typeface="Arial" panose="020B0604020202020204" pitchFamily="34" charset="0"/>
              </a:rPr>
              <a:t>forêts</a:t>
            </a:r>
            <a:endPar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622" y="139792"/>
            <a:ext cx="3203843" cy="3031735"/>
          </a:xfrm>
          <a:prstGeom prst="rect">
            <a:avLst/>
          </a:prstGeom>
        </p:spPr>
      </p:pic>
      <p:grpSp>
        <p:nvGrpSpPr>
          <p:cNvPr id="8" name="Group 7"/>
          <p:cNvGrpSpPr/>
          <p:nvPr/>
        </p:nvGrpSpPr>
        <p:grpSpPr>
          <a:xfrm>
            <a:off x="8109305" y="3166892"/>
            <a:ext cx="3799160" cy="3584636"/>
            <a:chOff x="0" y="0"/>
            <a:chExt cx="3172460" cy="3177540"/>
          </a:xfrm>
        </p:grpSpPr>
        <p:pic>
          <p:nvPicPr>
            <p:cNvPr id="10" name="Picture 9" descr="C:\Users\pc\Desktop\Habituation\KYNP_SBR.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172460" cy="3177540"/>
            </a:xfrm>
            <a:prstGeom prst="rect">
              <a:avLst/>
            </a:prstGeom>
            <a:noFill/>
            <a:ln w="19050">
              <a:solidFill>
                <a:schemeClr val="tx1"/>
              </a:solidFill>
            </a:ln>
          </p:spPr>
        </p:pic>
        <p:sp>
          <p:nvSpPr>
            <p:cNvPr id="12" name="Text Box 2"/>
            <p:cNvSpPr txBox="1">
              <a:spLocks noChangeArrowheads="1"/>
            </p:cNvSpPr>
            <p:nvPr/>
          </p:nvSpPr>
          <p:spPr bwMode="auto">
            <a:xfrm>
              <a:off x="1184469" y="713705"/>
              <a:ext cx="552450" cy="30480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fr-BE" sz="1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SBR</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Text Box 2"/>
            <p:cNvSpPr txBox="1">
              <a:spLocks noChangeArrowheads="1"/>
            </p:cNvSpPr>
            <p:nvPr/>
          </p:nvSpPr>
          <p:spPr bwMode="auto">
            <a:xfrm>
              <a:off x="9524" y="1810384"/>
              <a:ext cx="1377950" cy="509270"/>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fr-BE" sz="1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Khao Yai National Park</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14"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7</a:t>
            </a:r>
            <a:endParaRPr lang="fr-FR" sz="1600"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8109305" y="6489918"/>
            <a:ext cx="1474382" cy="523220"/>
          </a:xfrm>
          <a:prstGeom prst="rect">
            <a:avLst/>
          </a:prstGeom>
          <a:noFill/>
        </p:spPr>
        <p:txBody>
          <a:bodyPr wrap="square" rtlCol="0">
            <a:spAutoFit/>
          </a:bodyPr>
          <a:lstStyle/>
          <a:p>
            <a:r>
              <a:rPr lang="en-US" altLang="ja-JP" sz="1400" dirty="0" smtClean="0">
                <a:solidFill>
                  <a:schemeClr val="bg1"/>
                </a:solidFill>
                <a:latin typeface="Arial" panose="020B0604020202020204" pitchFamily="34" charset="0"/>
                <a:ea typeface="ＭＳ ゴシック" panose="020B0609070205080204" pitchFamily="49" charset="-128"/>
                <a:cs typeface="Arial" panose="020B0604020202020204" pitchFamily="34" charset="0"/>
              </a:rPr>
              <a:t>T. </a:t>
            </a:r>
            <a:r>
              <a:rPr lang="en-US" altLang="ja-JP" sz="1400"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Saruwatari</a:t>
            </a:r>
            <a:endParaRPr lang="en-US" altLang="ja-JP" sz="14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a:p>
            <a:endParaRPr lang="fr-FR" sz="14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8317073" y="3660121"/>
            <a:ext cx="35913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solidFill>
                    <a:prstClr val="black"/>
                  </a:solidFill>
                </a:ln>
                <a:solidFill>
                  <a:srgbClr val="FF0000"/>
                </a:solidFill>
                <a:effectLst/>
                <a:uLnTx/>
                <a:uFillTx/>
                <a:latin typeface="Arial" panose="020B0604020202020204" pitchFamily="34" charset="0"/>
                <a:ea typeface="+mn-ea"/>
                <a:cs typeface="Arial" panose="020B0604020202020204" pitchFamily="34" charset="0"/>
              </a:rPr>
              <a:t>Sakaerat </a:t>
            </a:r>
            <a:r>
              <a:rPr kumimoji="0" lang="en-US" sz="1800" b="1" i="0" u="none" strike="noStrike" kern="1200" cap="none" spc="0" normalizeH="0" baseline="0" noProof="0" dirty="0">
                <a:ln>
                  <a:solidFill>
                    <a:prstClr val="black"/>
                  </a:solidFill>
                </a:ln>
                <a:solidFill>
                  <a:srgbClr val="FF0000"/>
                </a:solidFill>
                <a:effectLst/>
                <a:uLnTx/>
                <a:uFillTx/>
                <a:latin typeface="Arial" panose="020B0604020202020204" pitchFamily="34" charset="0"/>
                <a:ea typeface="+mn-ea"/>
                <a:cs typeface="Arial" panose="020B0604020202020204" pitchFamily="34" charset="0"/>
              </a:rPr>
              <a:t>Biosphere Reserve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1455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567070" y="408845"/>
            <a:ext cx="11341395" cy="830997"/>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rPr>
              <a:t>Troupe </a:t>
            </a:r>
            <a:r>
              <a:rPr kumimoji="0" lang="en-US" sz="2400" b="1" i="0" u="none" strike="noStrike" kern="1200" cap="none" spc="0" normalizeH="0" baseline="0" noProof="0" dirty="0" err="1" smtClean="0">
                <a:ln>
                  <a:noFill/>
                </a:ln>
                <a:solidFill>
                  <a:srgbClr val="00B0F0"/>
                </a:solidFill>
                <a:effectLst/>
                <a:uLnTx/>
                <a:uFillTx/>
                <a:latin typeface="Arial" panose="020B0604020202020204" pitchFamily="34" charset="0"/>
                <a:ea typeface="+mn-ea"/>
                <a:cs typeface="Arial" panose="020B0604020202020204" pitchFamily="34" charset="0"/>
              </a:rPr>
              <a:t>d’étude</a:t>
            </a:r>
            <a:r>
              <a:rPr kumimoji="0" lang="en-US" sz="24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rPr>
              <a:t> : </a:t>
            </a:r>
            <a:r>
              <a:rPr kumimoji="0" lang="en-US" sz="24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128</a:t>
            </a:r>
            <a:r>
              <a:rPr kumimoji="0" lang="en-US" sz="24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153</a:t>
            </a:r>
            <a:r>
              <a:rPr kumimoji="0" lang="en-US" sz="24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00B0F0"/>
                </a:solidFill>
                <a:effectLst/>
                <a:uLnTx/>
                <a:uFillTx/>
                <a:latin typeface="Arial" panose="020B0604020202020204" pitchFamily="34" charset="0"/>
                <a:ea typeface="+mn-ea"/>
                <a:cs typeface="Arial" panose="020B0604020202020204" pitchFamily="34" charset="0"/>
              </a:rPr>
              <a:t>individus</a:t>
            </a:r>
            <a:endParaRPr kumimoji="0" lang="en-US" sz="2400" b="1" i="1"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rPr>
              <a:t> </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5183" r="16363"/>
          <a:stretch/>
        </p:blipFill>
        <p:spPr>
          <a:xfrm>
            <a:off x="567069" y="1255344"/>
            <a:ext cx="2927499" cy="3338844"/>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15271" t="2894" r="14496" b="10077"/>
          <a:stretch/>
        </p:blipFill>
        <p:spPr>
          <a:xfrm>
            <a:off x="9062039" y="1255344"/>
            <a:ext cx="2799720" cy="2601948"/>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1009" t="9096" r="19612" b="4083"/>
          <a:stretch/>
        </p:blipFill>
        <p:spPr>
          <a:xfrm>
            <a:off x="6251979" y="1255344"/>
            <a:ext cx="2668195" cy="2925958"/>
          </a:xfrm>
          <a:prstGeom prst="rect">
            <a:avLst/>
          </a:prstGeom>
        </p:spPr>
      </p:pic>
      <p:sp>
        <p:nvSpPr>
          <p:cNvPr id="16" name="Slide Number Placeholder 1"/>
          <p:cNvSpPr>
            <a:spLocks noGrp="1"/>
          </p:cNvSpPr>
          <p:nvPr>
            <p:ph type="sldNum" sz="quarter" idx="12"/>
          </p:nvPr>
        </p:nvSpPr>
        <p:spPr>
          <a:xfrm>
            <a:off x="9448800" y="64820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8</a:t>
            </a:r>
            <a:endParaRPr kumimoji="0" lang="fr-F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1456" t="2231" r="21610" b="13990"/>
          <a:stretch/>
        </p:blipFill>
        <p:spPr>
          <a:xfrm>
            <a:off x="3636433" y="1255344"/>
            <a:ext cx="2473681" cy="3740728"/>
          </a:xfrm>
          <a:prstGeom prst="rect">
            <a:avLst/>
          </a:prstGeom>
        </p:spPr>
      </p:pic>
      <p:sp>
        <p:nvSpPr>
          <p:cNvPr id="3" name="TextBox 2"/>
          <p:cNvSpPr txBox="1"/>
          <p:nvPr/>
        </p:nvSpPr>
        <p:spPr>
          <a:xfrm>
            <a:off x="9198188" y="3950697"/>
            <a:ext cx="310239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Juveniles </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et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enfants</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 	N=66-77</a:t>
            </a:r>
            <a:endParaRPr kumimoji="0" lang="fr-FR"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6148225" y="4292827"/>
            <a:ext cx="304996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Sub-</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adultes</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 N=10-13</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3569335" y="5046886"/>
            <a:ext cx="3198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Femeles</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 N=41-48</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61246" y="4665745"/>
            <a:ext cx="275613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Mâles</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 N=11-15</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859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67070" y="408845"/>
            <a:ext cx="11341395" cy="5216813"/>
          </a:xfrm>
          <a:prstGeom prst="rect">
            <a:avLst/>
          </a:prstGeom>
          <a:solidFill>
            <a:schemeClr val="tx1"/>
          </a:solidFill>
        </p:spPr>
        <p:txBody>
          <a:bodyPr wrap="square" rtlCol="0">
            <a:spAutoFit/>
          </a:bodyPr>
          <a:lstStyle/>
          <a:p>
            <a:r>
              <a:rPr lang="en-US" sz="2400" b="1" dirty="0" err="1" smtClean="0">
                <a:solidFill>
                  <a:srgbClr val="00B0F0"/>
                </a:solidFill>
                <a:latin typeface="Arial" panose="020B0604020202020204" pitchFamily="34" charset="0"/>
                <a:cs typeface="Arial" panose="020B0604020202020204" pitchFamily="34" charset="0"/>
              </a:rPr>
              <a:t>Méthodes</a:t>
            </a:r>
            <a:r>
              <a:rPr lang="en-US" sz="2400" b="1" dirty="0" smtClean="0">
                <a:solidFill>
                  <a:srgbClr val="00B0F0"/>
                </a:solidFill>
                <a:latin typeface="Arial" panose="020B0604020202020204" pitchFamily="34" charset="0"/>
                <a:cs typeface="Arial" panose="020B0604020202020204" pitchFamily="34" charset="0"/>
              </a:rPr>
              <a:t> : </a:t>
            </a:r>
            <a:r>
              <a:rPr lang="en-US" sz="2400" b="1" dirty="0" err="1" smtClean="0">
                <a:solidFill>
                  <a:srgbClr val="00B0F0"/>
                </a:solidFill>
                <a:latin typeface="Arial" panose="020B0604020202020204" pitchFamily="34" charset="0"/>
                <a:cs typeface="Arial" panose="020B0604020202020204" pitchFamily="34" charset="0"/>
              </a:rPr>
              <a:t>collecte</a:t>
            </a:r>
            <a:r>
              <a:rPr lang="en-US" sz="2400" b="1" dirty="0" smtClean="0">
                <a:solidFill>
                  <a:srgbClr val="00B0F0"/>
                </a:solidFill>
                <a:latin typeface="Arial" panose="020B0604020202020204" pitchFamily="34" charset="0"/>
                <a:cs typeface="Arial" panose="020B0604020202020204" pitchFamily="34" charset="0"/>
              </a:rPr>
              <a:t> de </a:t>
            </a:r>
            <a:r>
              <a:rPr lang="en-US" sz="2400" b="1" dirty="0" err="1" smtClean="0">
                <a:solidFill>
                  <a:srgbClr val="00B0F0"/>
                </a:solidFill>
                <a:latin typeface="Arial" panose="020B0604020202020204" pitchFamily="34" charset="0"/>
                <a:cs typeface="Arial" panose="020B0604020202020204" pitchFamily="34" charset="0"/>
              </a:rPr>
              <a:t>données</a:t>
            </a:r>
            <a:endParaRPr lang="en-US" sz="2400" b="1" dirty="0" smtClean="0">
              <a:solidFill>
                <a:srgbClr val="00B0F0"/>
              </a:solidFill>
              <a:latin typeface="Arial" panose="020B0604020202020204" pitchFamily="34" charset="0"/>
              <a:cs typeface="Arial" panose="020B0604020202020204" pitchFamily="34" charset="0"/>
            </a:endParaRPr>
          </a:p>
          <a:p>
            <a:endParaRPr lang="en-US" sz="2200" b="1" dirty="0" smtClean="0">
              <a:solidFill>
                <a:srgbClr val="00B0F0"/>
              </a:solidFill>
              <a:latin typeface="Arial" panose="020B0604020202020204" pitchFamily="34" charset="0"/>
              <a:cs typeface="Arial" panose="020B0604020202020204" pitchFamily="34" charset="0"/>
            </a:endParaRPr>
          </a:p>
          <a:p>
            <a:pPr marL="457200" indent="-457200">
              <a:buAutoNum type="arabicParenR"/>
            </a:pPr>
            <a:r>
              <a:rPr lang="en-US" sz="2200" b="1" dirty="0" smtClean="0">
                <a:solidFill>
                  <a:schemeClr val="bg1"/>
                </a:solidFill>
                <a:latin typeface="Arial" panose="020B0604020202020204" pitchFamily="34" charset="0"/>
                <a:cs typeface="Arial" panose="020B0604020202020204" pitchFamily="34" charset="0"/>
              </a:rPr>
              <a:t>‘Ranging pattern’</a:t>
            </a:r>
            <a:endParaRPr lang="en-US" sz="2200" dirty="0" smtClean="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 </a:t>
            </a:r>
            <a:r>
              <a:rPr lang="en-US" sz="22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Collecte</a:t>
            </a:r>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points GPS </a:t>
            </a:r>
            <a:r>
              <a:rPr lang="en-US" sz="2200" dirty="0" smtClean="0">
                <a:solidFill>
                  <a:schemeClr val="bg1"/>
                </a:solidFill>
                <a:latin typeface="Arial" panose="020B0604020202020204" pitchFamily="34" charset="0"/>
                <a:cs typeface="Arial" panose="020B0604020202020204" pitchFamily="34" charset="0"/>
              </a:rPr>
              <a:t>30 min</a:t>
            </a:r>
          </a:p>
          <a:p>
            <a:endParaRPr lang="en-US" sz="2200" b="1" dirty="0">
              <a:solidFill>
                <a:schemeClr val="bg1"/>
              </a:solidFill>
              <a:latin typeface="Arial" panose="020B0604020202020204" pitchFamily="34" charset="0"/>
              <a:cs typeface="Arial" panose="020B0604020202020204" pitchFamily="34" charset="0"/>
            </a:endParaRPr>
          </a:p>
          <a:p>
            <a:r>
              <a:rPr lang="en-US" sz="2200" b="1" dirty="0" smtClean="0">
                <a:solidFill>
                  <a:schemeClr val="bg1"/>
                </a:solidFill>
                <a:latin typeface="Arial" panose="020B0604020202020204" pitchFamily="34" charset="0"/>
                <a:cs typeface="Arial" panose="020B0604020202020204" pitchFamily="34" charset="0"/>
              </a:rPr>
              <a:t>2)   </a:t>
            </a:r>
            <a:r>
              <a:rPr lang="en-US" sz="2200" b="1" dirty="0" err="1" smtClean="0">
                <a:solidFill>
                  <a:schemeClr val="bg1"/>
                </a:solidFill>
                <a:latin typeface="Arial" panose="020B0604020202020204" pitchFamily="34" charset="0"/>
                <a:cs typeface="Arial" panose="020B0604020202020204" pitchFamily="34" charset="0"/>
              </a:rPr>
              <a:t>Mouvement</a:t>
            </a:r>
            <a:endParaRPr lang="en-US" sz="2200" b="1" dirty="0" smtClean="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 </a:t>
            </a:r>
            <a:r>
              <a:rPr lang="en-US" sz="2200" dirty="0" err="1">
                <a:solidFill>
                  <a:schemeClr val="bg1"/>
                </a:solidFill>
                <a:latin typeface="Arial" panose="020B0604020202020204" pitchFamily="34" charset="0"/>
                <a:cs typeface="Arial" panose="020B0604020202020204" pitchFamily="34" charset="0"/>
                <a:sym typeface="Wingdings" panose="05000000000000000000" pitchFamily="2" charset="2"/>
              </a:rPr>
              <a:t>C</a:t>
            </a:r>
            <a:r>
              <a:rPr lang="en-US" sz="22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ollecte</a:t>
            </a:r>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200" dirty="0">
                <a:solidFill>
                  <a:schemeClr val="bg1"/>
                </a:solidFill>
                <a:latin typeface="Arial" panose="020B0604020202020204" pitchFamily="34" charset="0"/>
                <a:cs typeface="Arial" panose="020B0604020202020204" pitchFamily="34" charset="0"/>
                <a:sym typeface="Wingdings" panose="05000000000000000000" pitchFamily="2" charset="2"/>
              </a:rPr>
              <a:t>points GPS </a:t>
            </a:r>
            <a:r>
              <a:rPr lang="en-US" sz="2200" dirty="0" smtClean="0">
                <a:solidFill>
                  <a:schemeClr val="bg1"/>
                </a:solidFill>
                <a:latin typeface="Arial" panose="020B0604020202020204" pitchFamily="34" charset="0"/>
                <a:cs typeface="Arial" panose="020B0604020202020204" pitchFamily="34" charset="0"/>
              </a:rPr>
              <a:t>15 min</a:t>
            </a:r>
            <a:endParaRPr lang="en-US" sz="2200" dirty="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r>
              <a:rPr lang="en-US" sz="2200" b="1" dirty="0" smtClean="0">
                <a:solidFill>
                  <a:schemeClr val="bg1"/>
                </a:solidFill>
                <a:latin typeface="Arial" panose="020B0604020202020204" pitchFamily="34" charset="0"/>
                <a:cs typeface="Arial" panose="020B0604020202020204" pitchFamily="34" charset="0"/>
              </a:rPr>
              <a:t>3)   Régime </a:t>
            </a:r>
            <a:r>
              <a:rPr lang="en-US" sz="2200" b="1" dirty="0" err="1" smtClean="0">
                <a:solidFill>
                  <a:schemeClr val="bg1"/>
                </a:solidFill>
                <a:latin typeface="Arial" panose="020B0604020202020204" pitchFamily="34" charset="0"/>
                <a:cs typeface="Arial" panose="020B0604020202020204" pitchFamily="34" charset="0"/>
              </a:rPr>
              <a:t>alimentaire</a:t>
            </a:r>
            <a:endParaRPr lang="en-US" sz="2200" b="1" dirty="0" smtClean="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 </a:t>
            </a:r>
            <a:r>
              <a:rPr lang="en-US" sz="2200" dirty="0">
                <a:solidFill>
                  <a:schemeClr val="bg1"/>
                </a:solidFill>
                <a:latin typeface="Arial" panose="020B0604020202020204" pitchFamily="34" charset="0"/>
                <a:cs typeface="Arial" panose="020B0604020202020204" pitchFamily="34" charset="0"/>
                <a:sym typeface="Wingdings" panose="05000000000000000000" pitchFamily="2" charset="2"/>
              </a:rPr>
              <a:t>S</a:t>
            </a:r>
            <a:r>
              <a:rPr lang="en-US" sz="2200" dirty="0" smtClean="0">
                <a:solidFill>
                  <a:schemeClr val="bg1"/>
                </a:solidFill>
                <a:latin typeface="Arial" panose="020B0604020202020204" pitchFamily="34" charset="0"/>
                <a:cs typeface="Arial" panose="020B0604020202020204" pitchFamily="34" charset="0"/>
              </a:rPr>
              <a:t>can sampling 30min</a:t>
            </a:r>
          </a:p>
          <a:p>
            <a:r>
              <a:rPr lang="en-US" sz="1700" b="1" dirty="0" smtClean="0">
                <a:solidFill>
                  <a:schemeClr val="bg1"/>
                </a:solidFill>
                <a:latin typeface="Arial" panose="020B0604020202020204" pitchFamily="34" charset="0"/>
                <a:cs typeface="Arial" panose="020B0604020202020204" pitchFamily="34" charset="0"/>
              </a:rPr>
              <a:t>	(</a:t>
            </a:r>
            <a:r>
              <a:rPr lang="en-US" sz="1700" dirty="0">
                <a:solidFill>
                  <a:schemeClr val="bg1"/>
                </a:solidFill>
                <a:latin typeface="Arial" panose="020B0604020202020204" pitchFamily="34" charset="0"/>
                <a:cs typeface="Arial" panose="020B0604020202020204" pitchFamily="34" charset="0"/>
              </a:rPr>
              <a:t>Altmann, </a:t>
            </a:r>
            <a:r>
              <a:rPr lang="en-US" sz="1700" dirty="0" smtClean="0">
                <a:solidFill>
                  <a:schemeClr val="bg1"/>
                </a:solidFill>
                <a:latin typeface="Arial" panose="020B0604020202020204" pitchFamily="34" charset="0"/>
                <a:cs typeface="Arial" panose="020B0604020202020204" pitchFamily="34" charset="0"/>
              </a:rPr>
              <a:t>1974)</a:t>
            </a:r>
            <a:endParaRPr lang="en-US" sz="1700" b="1" dirty="0" smtClean="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endParaRPr>
          </a:p>
          <a:p>
            <a:endParaRPr lang="en-US" sz="2400" dirty="0" smtClean="0">
              <a:solidFill>
                <a:schemeClr val="bg1"/>
              </a:solidFill>
              <a:latin typeface="Arial" panose="020B0604020202020204" pitchFamily="34" charset="0"/>
              <a:cs typeface="Arial" panose="020B0604020202020204" pitchFamily="34" charset="0"/>
            </a:endParaRPr>
          </a:p>
        </p:txBody>
      </p:sp>
      <p:sp>
        <p:nvSpPr>
          <p:cNvPr id="2" name="Right Brace 1"/>
          <p:cNvSpPr/>
          <p:nvPr/>
        </p:nvSpPr>
        <p:spPr>
          <a:xfrm>
            <a:off x="5263219" y="1167524"/>
            <a:ext cx="345056" cy="2947276"/>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TextBox 2"/>
          <p:cNvSpPr txBox="1"/>
          <p:nvPr/>
        </p:nvSpPr>
        <p:spPr>
          <a:xfrm>
            <a:off x="6015058" y="2278135"/>
            <a:ext cx="5456430" cy="1107996"/>
          </a:xfrm>
          <a:prstGeom prst="rect">
            <a:avLst/>
          </a:prstGeom>
          <a:noFill/>
        </p:spPr>
        <p:txBody>
          <a:bodyPr wrap="square" rtlCol="0">
            <a:spAutoFit/>
          </a:bodyPr>
          <a:lstStyle/>
          <a:p>
            <a:r>
              <a:rPr lang="en-US" sz="2200" dirty="0" err="1" smtClean="0">
                <a:solidFill>
                  <a:schemeClr val="bg1"/>
                </a:solidFill>
                <a:latin typeface="Arial" panose="020B0604020202020204" pitchFamily="34" charset="0"/>
                <a:cs typeface="Arial" panose="020B0604020202020204" pitchFamily="34" charset="0"/>
              </a:rPr>
              <a:t>Suivi</a:t>
            </a:r>
            <a:r>
              <a:rPr lang="en-US" sz="2200" dirty="0" smtClean="0">
                <a:solidFill>
                  <a:schemeClr val="bg1"/>
                </a:solidFill>
                <a:latin typeface="Arial" panose="020B0604020202020204" pitchFamily="34" charset="0"/>
                <a:cs typeface="Arial" panose="020B0604020202020204" pitchFamily="34" charset="0"/>
              </a:rPr>
              <a:t> de la troupe de sites </a:t>
            </a:r>
            <a:r>
              <a:rPr lang="en-US" sz="2200" dirty="0" err="1" smtClean="0">
                <a:solidFill>
                  <a:schemeClr val="bg1"/>
                </a:solidFill>
                <a:latin typeface="Arial" panose="020B0604020202020204" pitchFamily="34" charset="0"/>
                <a:cs typeface="Arial" panose="020B0604020202020204" pitchFamily="34" charset="0"/>
              </a:rPr>
              <a:t>dortoirs</a:t>
            </a:r>
            <a:r>
              <a:rPr lang="en-US" sz="2200" dirty="0" smtClean="0">
                <a:solidFill>
                  <a:schemeClr val="bg1"/>
                </a:solidFill>
                <a:latin typeface="Arial" panose="020B0604020202020204" pitchFamily="34" charset="0"/>
                <a:cs typeface="Arial" panose="020B0604020202020204" pitchFamily="34" charset="0"/>
              </a:rPr>
              <a:t> en sites </a:t>
            </a:r>
            <a:r>
              <a:rPr lang="en-US" sz="2200" dirty="0" err="1" smtClean="0">
                <a:solidFill>
                  <a:schemeClr val="bg1"/>
                </a:solidFill>
                <a:latin typeface="Arial" panose="020B0604020202020204" pitchFamily="34" charset="0"/>
                <a:cs typeface="Arial" panose="020B0604020202020204" pitchFamily="34" charset="0"/>
              </a:rPr>
              <a:t>dortoirs</a:t>
            </a:r>
            <a:r>
              <a:rPr lang="en-US" sz="2200" dirty="0" smtClean="0">
                <a:solidFill>
                  <a:schemeClr val="bg1"/>
                </a:solidFill>
                <a:latin typeface="Arial" panose="020B0604020202020204" pitchFamily="34" charset="0"/>
                <a:cs typeface="Arial" panose="020B0604020202020204" pitchFamily="34" charset="0"/>
              </a:rPr>
              <a:t> : </a:t>
            </a:r>
            <a:r>
              <a:rPr lang="en-US" sz="2200" dirty="0">
                <a:solidFill>
                  <a:srgbClr val="FFC000"/>
                </a:solidFill>
                <a:latin typeface="Arial" panose="020B0604020202020204" pitchFamily="34" charset="0"/>
                <a:cs typeface="Arial" panose="020B0604020202020204" pitchFamily="34" charset="0"/>
              </a:rPr>
              <a:t>125 </a:t>
            </a:r>
            <a:r>
              <a:rPr lang="en-US" sz="2200" dirty="0" err="1" smtClean="0">
                <a:solidFill>
                  <a:srgbClr val="FFC000"/>
                </a:solidFill>
                <a:latin typeface="Arial" panose="020B0604020202020204" pitchFamily="34" charset="0"/>
                <a:cs typeface="Arial" panose="020B0604020202020204" pitchFamily="34" charset="0"/>
              </a:rPr>
              <a:t>jours</a:t>
            </a:r>
            <a:r>
              <a:rPr lang="en-US" sz="2200" dirty="0" smtClean="0">
                <a:solidFill>
                  <a:prstClr val="white"/>
                </a:solidFill>
                <a:latin typeface="Arial" panose="020B0604020202020204" pitchFamily="34" charset="0"/>
                <a:cs typeface="Arial" panose="020B0604020202020204" pitchFamily="34" charset="0"/>
              </a:rPr>
              <a:t> sur </a:t>
            </a:r>
            <a:r>
              <a:rPr lang="en-US" sz="2200" dirty="0">
                <a:solidFill>
                  <a:srgbClr val="FFC000"/>
                </a:solidFill>
                <a:latin typeface="Arial" panose="020B0604020202020204" pitchFamily="34" charset="0"/>
                <a:cs typeface="Arial" panose="020B0604020202020204" pitchFamily="34" charset="0"/>
              </a:rPr>
              <a:t>14 </a:t>
            </a:r>
            <a:r>
              <a:rPr lang="en-US" sz="2200" dirty="0" err="1" smtClean="0">
                <a:solidFill>
                  <a:srgbClr val="FFC000"/>
                </a:solidFill>
                <a:latin typeface="Arial" panose="020B0604020202020204" pitchFamily="34" charset="0"/>
                <a:cs typeface="Arial" panose="020B0604020202020204" pitchFamily="34" charset="0"/>
              </a:rPr>
              <a:t>mois</a:t>
            </a:r>
            <a:endParaRPr lang="en-US" sz="2200" dirty="0">
              <a:solidFill>
                <a:schemeClr val="bg1"/>
              </a:solidFill>
              <a:latin typeface="Arial" panose="020B0604020202020204" pitchFamily="34" charset="0"/>
              <a:cs typeface="Arial" panose="020B0604020202020204" pitchFamily="34" charset="0"/>
            </a:endParaRPr>
          </a:p>
          <a:p>
            <a:endParaRPr lang="fr-FR" sz="2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70" y="4982602"/>
            <a:ext cx="2855799" cy="1440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3003" y="4982602"/>
            <a:ext cx="2290345" cy="1476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0103" y="5757483"/>
            <a:ext cx="1584000" cy="576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747" y="5960240"/>
            <a:ext cx="1584000" cy="576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5925" y="5882602"/>
            <a:ext cx="1584000" cy="576000"/>
          </a:xfrm>
          <a:prstGeom prst="rect">
            <a:avLst/>
          </a:prstGeom>
        </p:spPr>
      </p:pic>
      <p:pic>
        <p:nvPicPr>
          <p:cNvPr id="11" name="Picture 10"/>
          <p:cNvPicPr>
            <a:picLocks noChangeAspect="1"/>
          </p:cNvPicPr>
          <p:nvPr/>
        </p:nvPicPr>
        <p:blipFill>
          <a:blip r:embed="rId6"/>
          <a:stretch>
            <a:fillRect/>
          </a:stretch>
        </p:blipFill>
        <p:spPr>
          <a:xfrm>
            <a:off x="3689997" y="5518294"/>
            <a:ext cx="822762" cy="576000"/>
          </a:xfrm>
          <a:prstGeom prst="rect">
            <a:avLst/>
          </a:prstGeom>
        </p:spPr>
      </p:pic>
      <p:pic>
        <p:nvPicPr>
          <p:cNvPr id="12" name="Picture 11"/>
          <p:cNvPicPr>
            <a:picLocks noChangeAspect="1"/>
          </p:cNvPicPr>
          <p:nvPr/>
        </p:nvPicPr>
        <p:blipFill>
          <a:blip r:embed="rId6"/>
          <a:stretch>
            <a:fillRect/>
          </a:stretch>
        </p:blipFill>
        <p:spPr>
          <a:xfrm>
            <a:off x="6065119" y="5255421"/>
            <a:ext cx="822762" cy="576000"/>
          </a:xfrm>
          <a:prstGeom prst="rect">
            <a:avLst/>
          </a:prstGeom>
        </p:spPr>
      </p:pic>
      <p:pic>
        <p:nvPicPr>
          <p:cNvPr id="13" name="Picture 12"/>
          <p:cNvPicPr>
            <a:picLocks noChangeAspect="1"/>
          </p:cNvPicPr>
          <p:nvPr/>
        </p:nvPicPr>
        <p:blipFill>
          <a:blip r:embed="rId6"/>
          <a:stretch>
            <a:fillRect/>
          </a:stretch>
        </p:blipFill>
        <p:spPr>
          <a:xfrm>
            <a:off x="8092103" y="5079514"/>
            <a:ext cx="822762" cy="576000"/>
          </a:xfrm>
          <a:prstGeom prst="rect">
            <a:avLst/>
          </a:prstGeom>
        </p:spPr>
      </p:pic>
      <p:sp>
        <p:nvSpPr>
          <p:cNvPr id="14"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9</a:t>
            </a:r>
            <a:endParaRPr lang="fr-FR" sz="16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7465715" y="460243"/>
            <a:ext cx="3897708" cy="1446550"/>
          </a:xfrm>
          <a:prstGeom prst="rect">
            <a:avLst/>
          </a:prstGeom>
          <a:ln>
            <a:solidFill>
              <a:schemeClr val="bg1"/>
            </a:solidFill>
          </a:ln>
        </p:spPr>
        <p:txBody>
          <a:bodyPr wrap="square">
            <a:spAutoFit/>
          </a:bodyPr>
          <a:lstStyle/>
          <a:p>
            <a:pPr lvl="0">
              <a:defRPr/>
            </a:pPr>
            <a:r>
              <a:rPr lang="en-US" sz="2200" b="1" dirty="0" err="1">
                <a:solidFill>
                  <a:srgbClr val="FF0066"/>
                </a:solidFill>
                <a:latin typeface="Arial" panose="020B0604020202020204" pitchFamily="34" charset="0"/>
                <a:cs typeface="Arial" panose="020B0604020202020204" pitchFamily="34" charset="0"/>
              </a:rPr>
              <a:t>Périodes</a:t>
            </a:r>
            <a:r>
              <a:rPr lang="en-US" sz="2200" b="1" dirty="0">
                <a:solidFill>
                  <a:srgbClr val="FF0066"/>
                </a:solidFill>
                <a:latin typeface="Arial" panose="020B0604020202020204" pitchFamily="34" charset="0"/>
                <a:cs typeface="Arial" panose="020B0604020202020204" pitchFamily="34" charset="0"/>
              </a:rPr>
              <a:t> </a:t>
            </a:r>
            <a:r>
              <a:rPr lang="en-US" sz="2200" b="1" dirty="0" err="1">
                <a:solidFill>
                  <a:srgbClr val="FF0066"/>
                </a:solidFill>
                <a:latin typeface="Arial" panose="020B0604020202020204" pitchFamily="34" charset="0"/>
                <a:cs typeface="Arial" panose="020B0604020202020204" pitchFamily="34" charset="0"/>
              </a:rPr>
              <a:t>d’étude</a:t>
            </a:r>
            <a:r>
              <a:rPr lang="en-US" sz="2200" b="1" dirty="0">
                <a:solidFill>
                  <a:srgbClr val="FF0066"/>
                </a:solidFill>
                <a:latin typeface="Arial" panose="020B0604020202020204" pitchFamily="34" charset="0"/>
                <a:cs typeface="Arial" panose="020B0604020202020204" pitchFamily="34" charset="0"/>
              </a:rPr>
              <a:t> : </a:t>
            </a:r>
          </a:p>
          <a:p>
            <a:pPr lvl="0">
              <a:defRPr/>
            </a:pPr>
            <a:r>
              <a:rPr lang="en-US" sz="2200" dirty="0" err="1">
                <a:solidFill>
                  <a:prstClr val="white"/>
                </a:solidFill>
                <a:latin typeface="Arial" panose="020B0604020202020204" pitchFamily="34" charset="0"/>
                <a:cs typeface="Arial" panose="020B0604020202020204" pitchFamily="34" charset="0"/>
              </a:rPr>
              <a:t>Février</a:t>
            </a:r>
            <a:r>
              <a:rPr lang="en-US" sz="2200" dirty="0">
                <a:solidFill>
                  <a:prstClr val="white"/>
                </a:solidFill>
                <a:latin typeface="Arial" panose="020B0604020202020204" pitchFamily="34" charset="0"/>
                <a:cs typeface="Arial" panose="020B0604020202020204" pitchFamily="34" charset="0"/>
              </a:rPr>
              <a:t> ─ Juillet 2017 </a:t>
            </a:r>
            <a:br>
              <a:rPr lang="en-US" sz="2200" dirty="0">
                <a:solidFill>
                  <a:prstClr val="white"/>
                </a:solidFill>
                <a:latin typeface="Arial" panose="020B0604020202020204" pitchFamily="34" charset="0"/>
                <a:cs typeface="Arial" panose="020B0604020202020204" pitchFamily="34" charset="0"/>
              </a:rPr>
            </a:br>
            <a:r>
              <a:rPr lang="en-US" sz="2200" dirty="0" err="1">
                <a:solidFill>
                  <a:prstClr val="white"/>
                </a:solidFill>
                <a:latin typeface="Arial" panose="020B0604020202020204" pitchFamily="34" charset="0"/>
                <a:cs typeface="Arial" panose="020B0604020202020204" pitchFamily="34" charset="0"/>
              </a:rPr>
              <a:t>Novembre</a:t>
            </a:r>
            <a:r>
              <a:rPr lang="en-US" sz="2200" dirty="0">
                <a:solidFill>
                  <a:prstClr val="white"/>
                </a:solidFill>
                <a:latin typeface="Arial" panose="020B0604020202020204" pitchFamily="34" charset="0"/>
                <a:cs typeface="Arial" panose="020B0604020202020204" pitchFamily="34" charset="0"/>
              </a:rPr>
              <a:t> 2017 ─ Mars 2018</a:t>
            </a:r>
          </a:p>
          <a:p>
            <a:pPr lvl="0">
              <a:defRPr/>
            </a:pPr>
            <a:r>
              <a:rPr lang="en-US" sz="2200" dirty="0" err="1">
                <a:solidFill>
                  <a:prstClr val="white"/>
                </a:solidFill>
                <a:latin typeface="Arial" panose="020B0604020202020204" pitchFamily="34" charset="0"/>
                <a:cs typeface="Arial" panose="020B0604020202020204" pitchFamily="34" charset="0"/>
              </a:rPr>
              <a:t>Août─Octobre</a:t>
            </a:r>
            <a:r>
              <a:rPr lang="en-US" sz="2200" dirty="0">
                <a:solidFill>
                  <a:prstClr val="white"/>
                </a:solidFill>
                <a:latin typeface="Arial" panose="020B0604020202020204" pitchFamily="34" charset="0"/>
                <a:cs typeface="Arial" panose="020B0604020202020204" pitchFamily="34" charset="0"/>
              </a:rPr>
              <a:t> 2018</a:t>
            </a:r>
          </a:p>
        </p:txBody>
      </p:sp>
    </p:spTree>
    <p:extLst>
      <p:ext uri="{BB962C8B-B14F-4D97-AF65-F5344CB8AC3E}">
        <p14:creationId xmlns:p14="http://schemas.microsoft.com/office/powerpoint/2010/main" val="3848006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567070" y="408845"/>
            <a:ext cx="11341395" cy="6309420"/>
          </a:xfrm>
          <a:prstGeom prst="rect">
            <a:avLst/>
          </a:prstGeom>
          <a:solidFill>
            <a:schemeClr val="tx1"/>
          </a:solidFill>
        </p:spPr>
        <p:txBody>
          <a:bodyPr wrap="square" rtlCol="0">
            <a:spAutoFit/>
          </a:bodyPr>
          <a:lstStyle/>
          <a:p>
            <a:r>
              <a:rPr lang="en-US" sz="2400" b="1" dirty="0" err="1" smtClean="0">
                <a:solidFill>
                  <a:srgbClr val="00B0F0"/>
                </a:solidFill>
                <a:latin typeface="Arial" panose="020B0604020202020204" pitchFamily="34" charset="0"/>
                <a:cs typeface="Arial" panose="020B0604020202020204" pitchFamily="34" charset="0"/>
              </a:rPr>
              <a:t>Méthodes</a:t>
            </a:r>
            <a:endParaRPr lang="en-US" sz="2400" b="1" dirty="0" smtClean="0">
              <a:solidFill>
                <a:srgbClr val="00B0F0"/>
              </a:solidFill>
              <a:latin typeface="Arial" panose="020B0604020202020204" pitchFamily="34" charset="0"/>
              <a:cs typeface="Arial" panose="020B0604020202020204" pitchFamily="34" charset="0"/>
            </a:endParaRPr>
          </a:p>
          <a:p>
            <a:endParaRPr lang="en-US" sz="2400" b="1" dirty="0">
              <a:solidFill>
                <a:srgbClr val="00B0F0"/>
              </a:solidFill>
              <a:latin typeface="Arial" panose="020B0604020202020204" pitchFamily="34" charset="0"/>
              <a:cs typeface="Arial" panose="020B0604020202020204" pitchFamily="34" charset="0"/>
            </a:endParaRPr>
          </a:p>
          <a:p>
            <a:r>
              <a:rPr lang="en-US" sz="2200" b="1" dirty="0" smtClean="0">
                <a:solidFill>
                  <a:schemeClr val="bg1"/>
                </a:solidFill>
                <a:latin typeface="Arial" panose="020B0604020202020204" pitchFamily="34" charset="0"/>
                <a:cs typeface="Arial" panose="020B0604020202020204" pitchFamily="34" charset="0"/>
              </a:rPr>
              <a:t>‘</a:t>
            </a:r>
            <a:r>
              <a:rPr lang="en-US" sz="2200" b="1" dirty="0" smtClean="0">
                <a:solidFill>
                  <a:srgbClr val="FFB300"/>
                </a:solidFill>
                <a:latin typeface="Arial" panose="020B0604020202020204" pitchFamily="34" charset="0"/>
                <a:cs typeface="Arial" panose="020B0604020202020204" pitchFamily="34" charset="0"/>
              </a:rPr>
              <a:t>Food availability index</a:t>
            </a:r>
            <a:r>
              <a:rPr lang="en-US" sz="2200" b="1" dirty="0" smtClean="0">
                <a:solidFill>
                  <a:schemeClr val="bg1"/>
                </a:solidFill>
                <a:latin typeface="Arial" panose="020B0604020202020204" pitchFamily="34" charset="0"/>
                <a:cs typeface="Arial" panose="020B0604020202020204" pitchFamily="34" charset="0"/>
              </a:rPr>
              <a:t>’</a:t>
            </a:r>
          </a:p>
          <a:p>
            <a:endParaRPr lang="en-US" sz="2400" b="1" i="1" dirty="0" smtClean="0">
              <a:solidFill>
                <a:schemeClr val="bg1"/>
              </a:solidFill>
              <a:latin typeface="Arial" panose="020B0604020202020204" pitchFamily="34" charset="0"/>
              <a:cs typeface="Arial" panose="020B0604020202020204" pitchFamily="34" charset="0"/>
            </a:endParaRPr>
          </a:p>
          <a:p>
            <a:endParaRPr lang="en-US" sz="2400" b="1" i="1" dirty="0">
              <a:solidFill>
                <a:schemeClr val="bg1"/>
              </a:solidFill>
              <a:latin typeface="Arial" panose="020B0604020202020204" pitchFamily="34" charset="0"/>
              <a:cs typeface="Arial" panose="020B0604020202020204" pitchFamily="34" charset="0"/>
            </a:endParaRPr>
          </a:p>
          <a:p>
            <a:endParaRPr lang="en-US" sz="2400" b="1" i="1" dirty="0">
              <a:solidFill>
                <a:schemeClr val="bg1"/>
              </a:solidFill>
              <a:latin typeface="Arial" panose="020B0604020202020204" pitchFamily="34" charset="0"/>
              <a:cs typeface="Arial" panose="020B0604020202020204" pitchFamily="34" charset="0"/>
            </a:endParaRPr>
          </a:p>
          <a:p>
            <a:endParaRPr lang="fr-FR" i="1" dirty="0" smtClean="0">
              <a:solidFill>
                <a:schemeClr val="bg1"/>
              </a:solidFill>
            </a:endParaRPr>
          </a:p>
          <a:p>
            <a:endParaRPr lang="fr-FR" i="1" dirty="0">
              <a:solidFill>
                <a:schemeClr val="bg1"/>
              </a:solidFill>
            </a:endParaRPr>
          </a:p>
          <a:p>
            <a:endParaRPr lang="fr-FR" sz="2200" dirty="0" smtClean="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Albert </a:t>
            </a:r>
            <a:r>
              <a:rPr lang="en-US" sz="1400" i="1" dirty="0">
                <a:solidFill>
                  <a:schemeClr val="bg1"/>
                </a:solidFill>
                <a:latin typeface="Arial" panose="020B0604020202020204" pitchFamily="34" charset="0"/>
                <a:cs typeface="Arial" panose="020B0604020202020204" pitchFamily="34" charset="0"/>
              </a:rPr>
              <a:t>et </a:t>
            </a:r>
            <a:r>
              <a:rPr lang="en-US" sz="1400" i="1" dirty="0" smtClean="0">
                <a:solidFill>
                  <a:schemeClr val="bg1"/>
                </a:solidFill>
                <a:latin typeface="Arial" panose="020B0604020202020204" pitchFamily="34" charset="0"/>
                <a:cs typeface="Arial" panose="020B0604020202020204" pitchFamily="34" charset="0"/>
              </a:rPr>
              <a:t>al.</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(2013), </a:t>
            </a:r>
            <a:r>
              <a:rPr lang="en-US" sz="1400" dirty="0">
                <a:solidFill>
                  <a:schemeClr val="bg1"/>
                </a:solidFill>
                <a:latin typeface="Arial" panose="020B0604020202020204" pitchFamily="34" charset="0"/>
                <a:cs typeface="Arial" panose="020B0604020202020204" pitchFamily="34" charset="0"/>
              </a:rPr>
              <a:t>Savini </a:t>
            </a:r>
            <a:r>
              <a:rPr lang="en-US" sz="1400" i="1" dirty="0">
                <a:solidFill>
                  <a:schemeClr val="bg1"/>
                </a:solidFill>
                <a:latin typeface="Arial" panose="020B0604020202020204" pitchFamily="34" charset="0"/>
                <a:cs typeface="Arial" panose="020B0604020202020204" pitchFamily="34" charset="0"/>
              </a:rPr>
              <a:t>et al</a:t>
            </a:r>
            <a:r>
              <a:rPr lang="en-US" sz="1400" i="1" dirty="0" smtClean="0">
                <a:solidFill>
                  <a:schemeClr val="bg1"/>
                </a:solidFill>
                <a:latin typeface="Arial" panose="020B0604020202020204" pitchFamily="34" charset="0"/>
                <a:cs typeface="Arial" panose="020B0604020202020204" pitchFamily="34" charset="0"/>
              </a:rPr>
              <a:t>.</a:t>
            </a:r>
            <a:r>
              <a:rPr lang="en-US" sz="1400" dirty="0" smtClean="0">
                <a:solidFill>
                  <a:schemeClr val="bg1"/>
                </a:solidFill>
                <a:latin typeface="Arial" panose="020B0604020202020204" pitchFamily="34" charset="0"/>
                <a:cs typeface="Arial" panose="020B0604020202020204" pitchFamily="34" charset="0"/>
              </a:rPr>
              <a:t> (2008)</a:t>
            </a:r>
            <a:r>
              <a:rPr lang="en-US" sz="1400" b="1" i="1" dirty="0" smtClean="0">
                <a:solidFill>
                  <a:srgbClr val="00B0F0"/>
                </a:solidFill>
                <a:latin typeface="Arial" panose="020B0604020202020204" pitchFamily="34" charset="0"/>
                <a:cs typeface="Arial" panose="020B0604020202020204" pitchFamily="34" charset="0"/>
              </a:rPr>
              <a:t> </a:t>
            </a:r>
            <a:endParaRPr lang="en-US" sz="14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1456" r="21610"/>
          <a:stretch/>
        </p:blipFill>
        <p:spPr>
          <a:xfrm>
            <a:off x="8392633" y="0"/>
            <a:ext cx="3799367" cy="6858000"/>
          </a:xfrm>
          <a:prstGeom prst="rect">
            <a:avLst/>
          </a:prstGeom>
        </p:spPr>
      </p:pic>
      <p:sp>
        <p:nvSpPr>
          <p:cNvPr id="5" name="TextBox 4"/>
          <p:cNvSpPr txBox="1"/>
          <p:nvPr/>
        </p:nvSpPr>
        <p:spPr>
          <a:xfrm>
            <a:off x="8392633" y="6573924"/>
            <a:ext cx="1410586" cy="307777"/>
          </a:xfrm>
          <a:prstGeom prst="rect">
            <a:avLst/>
          </a:prstGeom>
          <a:noFill/>
        </p:spPr>
        <p:txBody>
          <a:bodyPr wrap="square" rtlCol="0">
            <a:spAutoFit/>
          </a:bodyPr>
          <a:lstStyle/>
          <a:p>
            <a:r>
              <a:rPr lang="fr-FR" sz="1400" dirty="0" smtClean="0">
                <a:solidFill>
                  <a:schemeClr val="bg1"/>
                </a:solidFill>
                <a:latin typeface="Arial" panose="020B0604020202020204" pitchFamily="34" charset="0"/>
                <a:cs typeface="Arial" panose="020B0604020202020204" pitchFamily="34" charset="0"/>
              </a:rPr>
              <a:t>O. Kaisin</a:t>
            </a:r>
            <a:endParaRPr lang="fr-FR" sz="14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283535" y="2075790"/>
                <a:ext cx="3548015" cy="88665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fr-FR" sz="2800" i="0" smtClean="0">
                          <a:solidFill>
                            <a:schemeClr val="bg1"/>
                          </a:solidFill>
                          <a:latin typeface="Cambria Math" panose="02040503050406030204" pitchFamily="18" charset="0"/>
                        </a:rPr>
                        <m:t>FAI</m:t>
                      </m:r>
                      <m:r>
                        <a:rPr lang="fr-FR" sz="2800" i="0" smtClean="0">
                          <a:solidFill>
                            <a:schemeClr val="bg1"/>
                          </a:solidFill>
                          <a:latin typeface="Cambria Math" panose="02040503050406030204" pitchFamily="18" charset="0"/>
                        </a:rPr>
                        <m:t>=</m:t>
                      </m:r>
                      <m:nary>
                        <m:naryPr>
                          <m:chr m:val="∑"/>
                          <m:limLoc m:val="subSup"/>
                          <m:subHide m:val="on"/>
                          <m:supHide m:val="on"/>
                          <m:ctrlPr>
                            <a:rPr lang="fr-FR" sz="2800" i="1">
                              <a:solidFill>
                                <a:schemeClr val="bg1"/>
                              </a:solidFill>
                              <a:latin typeface="Cambria Math" panose="02040503050406030204" pitchFamily="18" charset="0"/>
                            </a:rPr>
                          </m:ctrlPr>
                        </m:naryPr>
                        <m:sub/>
                        <m:sup/>
                        <m:e>
                          <m:r>
                            <m:rPr>
                              <m:sty m:val="p"/>
                            </m:rPr>
                            <a:rPr lang="fr-FR" sz="2800" i="0">
                              <a:solidFill>
                                <a:schemeClr val="bg1"/>
                              </a:solidFill>
                              <a:latin typeface="Cambria Math" panose="02040503050406030204" pitchFamily="18" charset="0"/>
                            </a:rPr>
                            <m:t>D</m:t>
                          </m:r>
                          <m:r>
                            <a:rPr lang="fr-FR" sz="2800" b="0" i="0" smtClean="0">
                              <a:solidFill>
                                <a:schemeClr val="bg1"/>
                              </a:solidFill>
                              <a:latin typeface="Cambria Math" panose="02040503050406030204" pitchFamily="18" charset="0"/>
                            </a:rPr>
                            <m:t>∗</m:t>
                          </m:r>
                          <m:r>
                            <m:rPr>
                              <m:sty m:val="p"/>
                            </m:rPr>
                            <a:rPr lang="fr-FR" sz="2800" i="0">
                              <a:solidFill>
                                <a:schemeClr val="bg1"/>
                              </a:solidFill>
                              <a:latin typeface="Cambria Math" panose="02040503050406030204" pitchFamily="18" charset="0"/>
                            </a:rPr>
                            <m:t>B</m:t>
                          </m:r>
                          <m:r>
                            <a:rPr lang="fr-FR" sz="2800" b="0" i="0" smtClean="0">
                              <a:solidFill>
                                <a:schemeClr val="bg1"/>
                              </a:solidFill>
                              <a:latin typeface="Cambria Math" panose="02040503050406030204" pitchFamily="18" charset="0"/>
                            </a:rPr>
                            <m:t>∗</m:t>
                          </m:r>
                          <m:r>
                            <m:rPr>
                              <m:sty m:val="p"/>
                            </m:rPr>
                            <a:rPr lang="fr-FR" sz="2800" i="0">
                              <a:solidFill>
                                <a:schemeClr val="bg1"/>
                              </a:solidFill>
                              <a:latin typeface="Cambria Math" panose="02040503050406030204" pitchFamily="18" charset="0"/>
                            </a:rPr>
                            <m:t>P</m:t>
                          </m:r>
                        </m:e>
                      </m:nary>
                    </m:oMath>
                  </m:oMathPara>
                </a14:m>
                <a:endParaRPr lang="fr-FR" sz="2800" dirty="0">
                  <a:solidFill>
                    <a:schemeClr val="bg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83535" y="2075790"/>
                <a:ext cx="3548015" cy="886653"/>
              </a:xfrm>
              <a:prstGeom prst="rect">
                <a:avLst/>
              </a:prstGeom>
              <a:blipFill>
                <a:blip r:embed="rId3"/>
                <a:stretch>
                  <a:fillRect/>
                </a:stretch>
              </a:blipFill>
            </p:spPr>
            <p:txBody>
              <a:bodyPr/>
              <a:lstStyle/>
              <a:p>
                <a:r>
                  <a:rPr lang="fr-FR">
                    <a:noFill/>
                  </a:rPr>
                  <a:t> </a:t>
                </a:r>
              </a:p>
            </p:txBody>
          </p:sp>
        </mc:Fallback>
      </mc:AlternateContent>
      <p:sp>
        <p:nvSpPr>
          <p:cNvPr id="8" name="TextBox 7"/>
          <p:cNvSpPr txBox="1"/>
          <p:nvPr/>
        </p:nvSpPr>
        <p:spPr>
          <a:xfrm>
            <a:off x="3677235" y="1978505"/>
            <a:ext cx="4869713" cy="1631216"/>
          </a:xfrm>
          <a:prstGeom prst="rect">
            <a:avLst/>
          </a:prstGeom>
          <a:noFill/>
        </p:spPr>
        <p:txBody>
          <a:bodyPr wrap="square" rtlCol="0">
            <a:spAutoFit/>
          </a:bodyPr>
          <a:lstStyle/>
          <a:p>
            <a:r>
              <a:rPr lang="fr-FR" sz="2000" dirty="0" smtClean="0">
                <a:solidFill>
                  <a:schemeClr val="bg1"/>
                </a:solidFill>
                <a:latin typeface="Arial" panose="020B0604020202020204" pitchFamily="34" charset="0"/>
                <a:cs typeface="Arial" panose="020B0604020202020204" pitchFamily="34" charset="0"/>
              </a:rPr>
              <a:t>D </a:t>
            </a:r>
            <a:r>
              <a:rPr lang="fr-FR" sz="2000" dirty="0">
                <a:solidFill>
                  <a:schemeClr val="bg1"/>
                </a:solidFill>
                <a:latin typeface="Arial" panose="020B0604020202020204" pitchFamily="34" charset="0"/>
                <a:cs typeface="Arial" panose="020B0604020202020204" pitchFamily="34" charset="0"/>
              </a:rPr>
              <a:t>= </a:t>
            </a:r>
            <a:r>
              <a:rPr lang="fr-FR" sz="2000" dirty="0" smtClean="0">
                <a:solidFill>
                  <a:schemeClr val="bg1"/>
                </a:solidFill>
                <a:latin typeface="Arial" panose="020B0604020202020204" pitchFamily="34" charset="0"/>
                <a:cs typeface="Arial" panose="020B0604020202020204" pitchFamily="34" charset="0"/>
              </a:rPr>
              <a:t>densité espèces</a:t>
            </a:r>
            <a:endParaRPr lang="fr-FR"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B </a:t>
            </a:r>
            <a:r>
              <a:rPr lang="en-US" sz="2000" dirty="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aire</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basale</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moyenne</a:t>
            </a:r>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P </a:t>
            </a:r>
            <a:r>
              <a:rPr lang="en-US" sz="2000" dirty="0">
                <a:solidFill>
                  <a:schemeClr val="bg1"/>
                </a:solidFill>
                <a:latin typeface="Arial" panose="020B0604020202020204" pitchFamily="34" charset="0"/>
                <a:cs typeface="Arial" panose="020B0604020202020204" pitchFamily="34" charset="0"/>
              </a:rPr>
              <a:t>= % </a:t>
            </a:r>
            <a:r>
              <a:rPr lang="en-US" sz="2000" dirty="0" err="1" smtClean="0">
                <a:solidFill>
                  <a:schemeClr val="bg1"/>
                </a:solidFill>
                <a:latin typeface="Arial" panose="020B0604020202020204" pitchFamily="34" charset="0"/>
                <a:cs typeface="Arial" panose="020B0604020202020204" pitchFamily="34" charset="0"/>
              </a:rPr>
              <a:t>espèces</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arbres</a:t>
            </a:r>
            <a:r>
              <a:rPr lang="en-US" sz="2000" dirty="0" smtClean="0">
                <a:solidFill>
                  <a:schemeClr val="bg1"/>
                </a:solidFill>
                <a:latin typeface="Arial" panose="020B0604020202020204" pitchFamily="34" charset="0"/>
                <a:cs typeface="Arial" panose="020B0604020202020204" pitchFamily="34" charset="0"/>
              </a:rPr>
              <a:t> en fruit / </a:t>
            </a:r>
            <a:r>
              <a:rPr lang="en-US" sz="2000" dirty="0" err="1" smtClean="0">
                <a:solidFill>
                  <a:schemeClr val="bg1"/>
                </a:solidFill>
                <a:latin typeface="Arial" panose="020B0604020202020204" pitchFamily="34" charset="0"/>
                <a:cs typeface="Arial" panose="020B0604020202020204" pitchFamily="34" charset="0"/>
              </a:rPr>
              <a:t>mois</a:t>
            </a:r>
            <a:endParaRPr lang="en-US" sz="2000" dirty="0" smtClean="0">
              <a:solidFill>
                <a:schemeClr val="bg1"/>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endParaRPr lang="fr-FR" sz="2000" dirty="0"/>
          </a:p>
        </p:txBody>
      </p:sp>
      <p:sp>
        <p:nvSpPr>
          <p:cNvPr id="9"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tx1"/>
                </a:solidFill>
                <a:latin typeface="Arial" panose="020B0604020202020204" pitchFamily="34" charset="0"/>
                <a:cs typeface="Arial" panose="020B0604020202020204" pitchFamily="34" charset="0"/>
              </a:rPr>
              <a:t>10</a:t>
            </a:r>
            <a:endParaRPr lang="fr-FR"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539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67070" y="408845"/>
            <a:ext cx="11341395" cy="6370975"/>
          </a:xfrm>
          <a:prstGeom prst="rect">
            <a:avLst/>
          </a:prstGeom>
          <a:solidFill>
            <a:schemeClr val="tx1"/>
          </a:solidFill>
        </p:spPr>
        <p:txBody>
          <a:bodyPr wrap="square" rtlCol="0">
            <a:spAutoFit/>
          </a:bodyPr>
          <a:lstStyle/>
          <a:p>
            <a:r>
              <a:rPr lang="en-US" sz="2400" b="1" dirty="0" err="1" smtClean="0">
                <a:solidFill>
                  <a:srgbClr val="00B0F0"/>
                </a:solidFill>
                <a:latin typeface="Arial" panose="020B0604020202020204" pitchFamily="34" charset="0"/>
                <a:cs typeface="Arial" panose="020B0604020202020204" pitchFamily="34" charset="0"/>
              </a:rPr>
              <a:t>Méthodes</a:t>
            </a:r>
            <a:r>
              <a:rPr lang="en-US" sz="2400" b="1" dirty="0" smtClean="0">
                <a:solidFill>
                  <a:srgbClr val="00B0F0"/>
                </a:solidFill>
                <a:latin typeface="Arial" panose="020B0604020202020204" pitchFamily="34" charset="0"/>
                <a:cs typeface="Arial" panose="020B0604020202020204" pitchFamily="34" charset="0"/>
              </a:rPr>
              <a:t> : ‘ranging pattern’</a:t>
            </a:r>
          </a:p>
          <a:p>
            <a:endParaRPr lang="en-US"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smtClean="0">
                <a:solidFill>
                  <a:schemeClr val="bg1"/>
                </a:solidFill>
                <a:latin typeface="Arial" panose="020B0604020202020204" pitchFamily="34" charset="0"/>
                <a:cs typeface="Arial" panose="020B0604020202020204" pitchFamily="34" charset="0"/>
              </a:rPr>
              <a:t> </a:t>
            </a:r>
            <a:r>
              <a:rPr lang="en-US" sz="2200" dirty="0" smtClean="0">
                <a:solidFill>
                  <a:srgbClr val="FFB300"/>
                </a:solidFill>
                <a:latin typeface="Arial" panose="020B0604020202020204" pitchFamily="34" charset="0"/>
                <a:cs typeface="Arial" panose="020B0604020202020204" pitchFamily="34" charset="0"/>
              </a:rPr>
              <a:t>Domaine </a:t>
            </a:r>
            <a:r>
              <a:rPr lang="en-US" sz="2200" dirty="0" err="1">
                <a:solidFill>
                  <a:srgbClr val="FFB300"/>
                </a:solidFill>
                <a:latin typeface="Arial" panose="020B0604020202020204" pitchFamily="34" charset="0"/>
                <a:cs typeface="Arial" panose="020B0604020202020204" pitchFamily="34" charset="0"/>
              </a:rPr>
              <a:t>V</a:t>
            </a:r>
            <a:r>
              <a:rPr lang="en-US" sz="2200" dirty="0" err="1" smtClean="0">
                <a:solidFill>
                  <a:srgbClr val="FFB300"/>
                </a:solidFill>
                <a:latin typeface="Arial" panose="020B0604020202020204" pitchFamily="34" charset="0"/>
                <a:cs typeface="Arial" panose="020B0604020202020204" pitchFamily="34" charset="0"/>
              </a:rPr>
              <a:t>itaux</a:t>
            </a:r>
            <a:r>
              <a:rPr lang="en-US" sz="2200" dirty="0" smtClean="0">
                <a:solidFill>
                  <a:srgbClr val="FFB300"/>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et </a:t>
            </a:r>
            <a:r>
              <a:rPr lang="en-US" sz="2200" dirty="0" smtClean="0">
                <a:solidFill>
                  <a:srgbClr val="FFB300"/>
                </a:solidFill>
                <a:latin typeface="Arial" panose="020B0604020202020204" pitchFamily="34" charset="0"/>
                <a:cs typeface="Arial" panose="020B0604020202020204" pitchFamily="34" charset="0"/>
              </a:rPr>
              <a:t>zone </a:t>
            </a:r>
            <a:r>
              <a:rPr lang="en-US" sz="2200" dirty="0" err="1" smtClean="0">
                <a:solidFill>
                  <a:srgbClr val="FFB300"/>
                </a:solidFill>
                <a:latin typeface="Arial" panose="020B0604020202020204" pitchFamily="34" charset="0"/>
                <a:cs typeface="Arial" panose="020B0604020202020204" pitchFamily="34" charset="0"/>
              </a:rPr>
              <a:t>noyaux</a:t>
            </a:r>
            <a:r>
              <a:rPr lang="en-US" sz="2200" dirty="0" smtClean="0">
                <a:solidFill>
                  <a:srgbClr val="FFB300"/>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 </a:t>
            </a:r>
          </a:p>
          <a:p>
            <a:r>
              <a:rPr lang="en-US" sz="2200" dirty="0" smtClean="0">
                <a:solidFill>
                  <a:schemeClr val="bg1"/>
                </a:solidFill>
                <a:latin typeface="Arial" panose="020B0604020202020204" pitchFamily="34" charset="0"/>
                <a:cs typeface="Arial" panose="020B0604020202020204" pitchFamily="34" charset="0"/>
              </a:rPr>
              <a:t>     ‘Characteristic Hull Polygons’ </a:t>
            </a:r>
            <a:r>
              <a:rPr lang="en-US" sz="2200" dirty="0">
                <a:solidFill>
                  <a:schemeClr val="bg1"/>
                </a:solidFill>
                <a:latin typeface="Arial" panose="020B0604020202020204" pitchFamily="34" charset="0"/>
                <a:cs typeface="Arial" panose="020B0604020202020204" pitchFamily="34" charset="0"/>
              </a:rPr>
              <a:t>(CHPs) </a:t>
            </a:r>
            <a:endParaRPr lang="en-US" sz="2200" dirty="0" smtClean="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 </a:t>
            </a:r>
            <a:r>
              <a:rPr lang="en-US" sz="2200" dirty="0" err="1" smtClean="0">
                <a:solidFill>
                  <a:srgbClr val="FFB300"/>
                </a:solidFill>
                <a:latin typeface="Arial" panose="020B0604020202020204" pitchFamily="34" charset="0"/>
                <a:cs typeface="Arial" panose="020B0604020202020204" pitchFamily="34" charset="0"/>
              </a:rPr>
              <a:t>Trajet</a:t>
            </a:r>
            <a:r>
              <a:rPr lang="en-US" sz="2200" dirty="0" smtClean="0">
                <a:solidFill>
                  <a:srgbClr val="FFB300"/>
                </a:solidFill>
                <a:latin typeface="Arial" panose="020B0604020202020204" pitchFamily="34" charset="0"/>
                <a:cs typeface="Arial" panose="020B0604020202020204" pitchFamily="34" charset="0"/>
              </a:rPr>
              <a:t> </a:t>
            </a:r>
            <a:r>
              <a:rPr lang="en-US" sz="2200" dirty="0" err="1" smtClean="0">
                <a:solidFill>
                  <a:srgbClr val="FFB300"/>
                </a:solidFill>
                <a:latin typeface="Arial" panose="020B0604020202020204" pitchFamily="34" charset="0"/>
                <a:cs typeface="Arial" panose="020B0604020202020204" pitchFamily="34" charset="0"/>
              </a:rPr>
              <a:t>Parcourus</a:t>
            </a:r>
            <a:r>
              <a:rPr lang="en-US" sz="2200" dirty="0" smtClean="0">
                <a:solidFill>
                  <a:srgbClr val="FFB300"/>
                </a:solidFill>
                <a:latin typeface="Arial" panose="020B0604020202020204" pitchFamily="34" charset="0"/>
                <a:cs typeface="Arial" panose="020B0604020202020204" pitchFamily="34" charset="0"/>
              </a:rPr>
              <a:t> </a:t>
            </a:r>
            <a:r>
              <a:rPr lang="en-US" sz="2200" dirty="0" err="1" smtClean="0">
                <a:solidFill>
                  <a:srgbClr val="FFB300"/>
                </a:solidFill>
                <a:latin typeface="Arial" panose="020B0604020202020204" pitchFamily="34" charset="0"/>
                <a:cs typeface="Arial" panose="020B0604020202020204" pitchFamily="34" charset="0"/>
              </a:rPr>
              <a:t>Journaliers</a:t>
            </a:r>
            <a:r>
              <a:rPr lang="en-US" sz="2200" dirty="0" smtClean="0">
                <a:solidFill>
                  <a:schemeClr val="bg1"/>
                </a:solidFill>
                <a:latin typeface="Arial" panose="020B0604020202020204" pitchFamily="34" charset="0"/>
                <a:cs typeface="Arial" panose="020B0604020202020204" pitchFamily="34" charset="0"/>
              </a:rPr>
              <a:t> (TPJs) :</a:t>
            </a:r>
          </a:p>
          <a:p>
            <a:r>
              <a:rPr lang="en-US" sz="2200" dirty="0" err="1" smtClean="0">
                <a:solidFill>
                  <a:schemeClr val="bg1"/>
                </a:solidFill>
                <a:latin typeface="Arial" panose="020B0604020202020204" pitchFamily="34" charset="0"/>
                <a:cs typeface="Arial" panose="020B0604020202020204" pitchFamily="34" charset="0"/>
              </a:rPr>
              <a:t>Additionant</a:t>
            </a:r>
            <a:r>
              <a:rPr lang="en-US" sz="2200" dirty="0" smtClean="0">
                <a:solidFill>
                  <a:schemeClr val="bg1"/>
                </a:solidFill>
                <a:latin typeface="Arial" panose="020B0604020202020204" pitchFamily="34" charset="0"/>
                <a:cs typeface="Arial" panose="020B0604020202020204" pitchFamily="34" charset="0"/>
              </a:rPr>
              <a:t> les distances </a:t>
            </a:r>
            <a:r>
              <a:rPr lang="en-US" sz="2200" dirty="0" err="1" smtClean="0">
                <a:solidFill>
                  <a:schemeClr val="bg1"/>
                </a:solidFill>
                <a:latin typeface="Arial" panose="020B0604020202020204" pitchFamily="34" charset="0"/>
                <a:cs typeface="Arial" panose="020B0604020202020204" pitchFamily="34" charset="0"/>
              </a:rPr>
              <a:t>collectées</a:t>
            </a:r>
            <a:endParaRPr lang="en-US" sz="2200" dirty="0" smtClean="0">
              <a:solidFill>
                <a:schemeClr val="bg1"/>
              </a:solidFill>
              <a:latin typeface="Arial" panose="020B0604020202020204" pitchFamily="34" charset="0"/>
              <a:cs typeface="Arial" panose="020B0604020202020204" pitchFamily="34" charset="0"/>
            </a:endParaRPr>
          </a:p>
          <a:p>
            <a:r>
              <a:rPr lang="en-US" sz="2200" dirty="0" err="1" smtClean="0">
                <a:solidFill>
                  <a:schemeClr val="bg1"/>
                </a:solidFill>
                <a:latin typeface="Arial" panose="020B0604020202020204" pitchFamily="34" charset="0"/>
                <a:cs typeface="Arial" panose="020B0604020202020204" pitchFamily="34" charset="0"/>
              </a:rPr>
              <a:t>toutes</a:t>
            </a:r>
            <a:r>
              <a:rPr lang="en-US" sz="2200" dirty="0" smtClean="0">
                <a:solidFill>
                  <a:schemeClr val="bg1"/>
                </a:solidFill>
                <a:latin typeface="Arial" panose="020B0604020202020204" pitchFamily="34" charset="0"/>
                <a:cs typeface="Arial" panose="020B0604020202020204" pitchFamily="34" charset="0"/>
              </a:rPr>
              <a:t> les 30min sur des </a:t>
            </a:r>
            <a:r>
              <a:rPr lang="en-US" sz="2200" dirty="0" err="1" smtClean="0">
                <a:solidFill>
                  <a:schemeClr val="bg1"/>
                </a:solidFill>
                <a:latin typeface="Arial" panose="020B0604020202020204" pitchFamily="34" charset="0"/>
                <a:cs typeface="Arial" panose="020B0604020202020204" pitchFamily="34" charset="0"/>
              </a:rPr>
              <a:t>journées</a:t>
            </a:r>
            <a:r>
              <a:rPr lang="en-US" sz="2200" dirty="0" smtClean="0">
                <a:solidFill>
                  <a:schemeClr val="bg1"/>
                </a:solidFill>
                <a:latin typeface="Arial" panose="020B0604020202020204" pitchFamily="34" charset="0"/>
                <a:cs typeface="Arial" panose="020B0604020202020204" pitchFamily="34" charset="0"/>
              </a:rPr>
              <a:t> </a:t>
            </a:r>
          </a:p>
          <a:p>
            <a:r>
              <a:rPr lang="en-US" sz="2200" dirty="0" err="1" smtClean="0">
                <a:solidFill>
                  <a:schemeClr val="bg1"/>
                </a:solidFill>
                <a:latin typeface="Arial" panose="020B0604020202020204" pitchFamily="34" charset="0"/>
                <a:cs typeface="Arial" panose="020B0604020202020204" pitchFamily="34" charset="0"/>
              </a:rPr>
              <a:t>complètes</a:t>
            </a:r>
            <a:endParaRPr lang="en-US" sz="2200" dirty="0" smtClean="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a:p>
            <a:pPr marL="342900" indent="-342900">
              <a:buFontTx/>
              <a:buChar char="-"/>
            </a:pPr>
            <a:endParaRPr lang="en-US" sz="2200" dirty="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     </a:t>
            </a:r>
          </a:p>
          <a:p>
            <a:endParaRPr lang="en-US" sz="2200" dirty="0" smtClean="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Down &amp; </a:t>
            </a:r>
            <a:r>
              <a:rPr lang="en-US" sz="1400" dirty="0" smtClean="0">
                <a:solidFill>
                  <a:schemeClr val="bg1"/>
                </a:solidFill>
                <a:latin typeface="Arial" panose="020B0604020202020204" pitchFamily="34" charset="0"/>
                <a:cs typeface="Arial" panose="020B0604020202020204" pitchFamily="34" charset="0"/>
              </a:rPr>
              <a:t>Horner (2009), José </a:t>
            </a:r>
            <a:r>
              <a:rPr lang="en-US" sz="1400" dirty="0">
                <a:solidFill>
                  <a:schemeClr val="bg1"/>
                </a:solidFill>
                <a:latin typeface="Arial" panose="020B0604020202020204" pitchFamily="34" charset="0"/>
                <a:cs typeface="Arial" panose="020B0604020202020204" pitchFamily="34" charset="0"/>
              </a:rPr>
              <a:t>Dominguez </a:t>
            </a:r>
            <a:r>
              <a:rPr lang="en-US" sz="1400" i="1" dirty="0">
                <a:solidFill>
                  <a:schemeClr val="bg1"/>
                </a:solidFill>
                <a:latin typeface="Arial" panose="020B0604020202020204" pitchFamily="34" charset="0"/>
                <a:cs typeface="Arial" panose="020B0604020202020204" pitchFamily="34" charset="0"/>
              </a:rPr>
              <a:t>et al</a:t>
            </a:r>
            <a:r>
              <a:rPr lang="en-US" sz="1400" i="1" dirty="0" smtClean="0">
                <a:solidFill>
                  <a:schemeClr val="bg1"/>
                </a:solidFill>
                <a:latin typeface="Arial" panose="020B0604020202020204" pitchFamily="34" charset="0"/>
                <a:cs typeface="Arial" panose="020B0604020202020204" pitchFamily="34" charset="0"/>
              </a:rPr>
              <a:t>.</a:t>
            </a:r>
            <a:r>
              <a:rPr lang="en-US" sz="1400" dirty="0" smtClean="0">
                <a:solidFill>
                  <a:schemeClr val="bg1"/>
                </a:solidFill>
                <a:latin typeface="Arial" panose="020B0604020202020204" pitchFamily="34" charset="0"/>
                <a:cs typeface="Arial" panose="020B0604020202020204" pitchFamily="34" charset="0"/>
              </a:rPr>
              <a:t> (2015</a:t>
            </a:r>
            <a:r>
              <a:rPr lang="fr-FR" sz="1400" b="1" dirty="0" smtClean="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54" y="341468"/>
            <a:ext cx="6176380" cy="6047828"/>
          </a:xfrm>
          <a:prstGeom prst="rect">
            <a:avLst/>
          </a:prstGeom>
        </p:spPr>
      </p:pic>
      <p:sp>
        <p:nvSpPr>
          <p:cNvPr id="6"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11</a:t>
            </a:r>
            <a:endParaRPr lang="fr-FR"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137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67070" y="408845"/>
            <a:ext cx="11341395" cy="4708981"/>
          </a:xfrm>
          <a:prstGeom prst="rect">
            <a:avLst/>
          </a:prstGeom>
          <a:solidFill>
            <a:schemeClr val="tx1"/>
          </a:solidFill>
        </p:spPr>
        <p:txBody>
          <a:bodyPr wrap="square" rtlCol="0">
            <a:spAutoFit/>
          </a:bodyPr>
          <a:lstStyle/>
          <a:p>
            <a:r>
              <a:rPr lang="en-US" sz="2400" b="1" dirty="0" err="1" smtClean="0">
                <a:solidFill>
                  <a:srgbClr val="00B0F0"/>
                </a:solidFill>
                <a:latin typeface="Arial" panose="020B0604020202020204" pitchFamily="34" charset="0"/>
                <a:cs typeface="Arial" panose="020B0604020202020204" pitchFamily="34" charset="0"/>
              </a:rPr>
              <a:t>Méthodes</a:t>
            </a:r>
            <a:r>
              <a:rPr lang="en-US" sz="2400" b="1" dirty="0" smtClean="0">
                <a:solidFill>
                  <a:srgbClr val="00B0F0"/>
                </a:solidFill>
                <a:latin typeface="Arial" panose="020B0604020202020204" pitchFamily="34" charset="0"/>
                <a:cs typeface="Arial" panose="020B0604020202020204" pitchFamily="34" charset="0"/>
              </a:rPr>
              <a:t> : </a:t>
            </a:r>
            <a:r>
              <a:rPr lang="en-US" sz="2400" b="1" dirty="0" err="1" smtClean="0">
                <a:solidFill>
                  <a:srgbClr val="00B0F0"/>
                </a:solidFill>
                <a:latin typeface="Arial" panose="020B0604020202020204" pitchFamily="34" charset="0"/>
                <a:cs typeface="Arial" panose="020B0604020202020204" pitchFamily="34" charset="0"/>
              </a:rPr>
              <a:t>analyse</a:t>
            </a:r>
            <a:r>
              <a:rPr lang="en-US" sz="2400" b="1" dirty="0" smtClean="0">
                <a:solidFill>
                  <a:srgbClr val="00B0F0"/>
                </a:solidFill>
                <a:latin typeface="Arial" panose="020B0604020202020204" pitchFamily="34" charset="0"/>
                <a:cs typeface="Arial" panose="020B0604020202020204" pitchFamily="34" charset="0"/>
              </a:rPr>
              <a:t> du movement</a:t>
            </a:r>
          </a:p>
          <a:p>
            <a:endParaRPr lang="en-US" sz="2400" b="1" dirty="0">
              <a:solidFill>
                <a:schemeClr val="bg1"/>
              </a:solidFill>
              <a:latin typeface="Arial" panose="020B0604020202020204" pitchFamily="34" charset="0"/>
              <a:cs typeface="Arial" panose="020B0604020202020204" pitchFamily="34" charset="0"/>
            </a:endParaRPr>
          </a:p>
          <a:p>
            <a:r>
              <a:rPr lang="en-US" sz="2200" dirty="0" smtClean="0">
                <a:solidFill>
                  <a:srgbClr val="FFB300"/>
                </a:solidFill>
                <a:latin typeface="Arial" panose="020B0604020202020204" pitchFamily="34" charset="0"/>
                <a:cs typeface="Arial" panose="020B0604020202020204" pitchFamily="34" charset="0"/>
              </a:rPr>
              <a:t>Hidden </a:t>
            </a:r>
            <a:r>
              <a:rPr lang="en-US" sz="2200" dirty="0">
                <a:solidFill>
                  <a:srgbClr val="FFB300"/>
                </a:solidFill>
                <a:latin typeface="Arial" panose="020B0604020202020204" pitchFamily="34" charset="0"/>
                <a:cs typeface="Arial" panose="020B0604020202020204" pitchFamily="34" charset="0"/>
              </a:rPr>
              <a:t>Markov models </a:t>
            </a:r>
            <a:r>
              <a:rPr lang="en-US" sz="2200" dirty="0">
                <a:solidFill>
                  <a:schemeClr val="bg1"/>
                </a:solidFill>
                <a:latin typeface="Arial" panose="020B0604020202020204" pitchFamily="34" charset="0"/>
                <a:cs typeface="Arial" panose="020B0604020202020204" pitchFamily="34" charset="0"/>
              </a:rPr>
              <a:t>(</a:t>
            </a:r>
            <a:r>
              <a:rPr lang="en-US" sz="2200" dirty="0" smtClean="0">
                <a:solidFill>
                  <a:schemeClr val="bg1"/>
                </a:solidFill>
                <a:latin typeface="Arial" panose="020B0604020202020204" pitchFamily="34" charset="0"/>
                <a:cs typeface="Arial" panose="020B0604020202020204" pitchFamily="34" charset="0"/>
              </a:rPr>
              <a:t>HMMs) : </a:t>
            </a:r>
          </a:p>
          <a:p>
            <a:endParaRPr lang="en-US" sz="2200" dirty="0">
              <a:solidFill>
                <a:schemeClr val="bg1"/>
              </a:solidFill>
              <a:latin typeface="Arial" panose="020B0604020202020204" pitchFamily="34" charset="0"/>
              <a:cs typeface="Arial" panose="020B0604020202020204" pitchFamily="34" charset="0"/>
            </a:endParaRPr>
          </a:p>
          <a:p>
            <a:pPr marL="285750" indent="-285750">
              <a:buFontTx/>
              <a:buChar char="-"/>
            </a:pPr>
            <a:r>
              <a:rPr lang="en-US" sz="2200" dirty="0" smtClean="0">
                <a:solidFill>
                  <a:schemeClr val="bg1"/>
                </a:solidFill>
                <a:latin typeface="Arial" panose="020B0604020202020204" pitchFamily="34" charset="0"/>
                <a:cs typeface="Arial" panose="020B0604020202020204" pitchFamily="34" charset="0"/>
              </a:rPr>
              <a:t>Distribution </a:t>
            </a:r>
            <a:r>
              <a:rPr lang="en-US" sz="2200" dirty="0">
                <a:solidFill>
                  <a:schemeClr val="bg1"/>
                </a:solidFill>
                <a:latin typeface="Arial" panose="020B0604020202020204" pitchFamily="34" charset="0"/>
                <a:cs typeface="Arial" panose="020B0604020202020204" pitchFamily="34" charset="0"/>
              </a:rPr>
              <a:t>de </a:t>
            </a:r>
            <a:r>
              <a:rPr lang="en-US" sz="2200" dirty="0" err="1">
                <a:solidFill>
                  <a:schemeClr val="bg1"/>
                </a:solidFill>
                <a:latin typeface="Arial" panose="020B0604020202020204" pitchFamily="34" charset="0"/>
                <a:cs typeface="Arial" panose="020B0604020202020204" pitchFamily="34" charset="0"/>
              </a:rPr>
              <a:t>longueur</a:t>
            </a:r>
            <a:r>
              <a:rPr lang="en-US" sz="2200" dirty="0">
                <a:solidFill>
                  <a:schemeClr val="bg1"/>
                </a:solidFill>
                <a:latin typeface="Arial" panose="020B0604020202020204" pitchFamily="34" charset="0"/>
                <a:cs typeface="Arial" panose="020B0604020202020204" pitchFamily="34" charset="0"/>
              </a:rPr>
              <a:t> de pas </a:t>
            </a:r>
            <a:r>
              <a:rPr lang="en-US" sz="2200" dirty="0" err="1" smtClean="0">
                <a:solidFill>
                  <a:schemeClr val="bg1"/>
                </a:solidFill>
                <a:latin typeface="Arial" panose="020B0604020202020204" pitchFamily="34" charset="0"/>
                <a:cs typeface="Arial" panose="020B0604020202020204" pitchFamily="34" charset="0"/>
              </a:rPr>
              <a:t>successives</a:t>
            </a:r>
            <a:endParaRPr lang="en-US" sz="2200" dirty="0">
              <a:solidFill>
                <a:schemeClr val="bg1"/>
              </a:solidFill>
              <a:latin typeface="Arial" panose="020B0604020202020204" pitchFamily="34" charset="0"/>
              <a:cs typeface="Arial" panose="020B0604020202020204" pitchFamily="34" charset="0"/>
            </a:endParaRPr>
          </a:p>
          <a:p>
            <a:pPr marL="285750" indent="-285750">
              <a:buFontTx/>
              <a:buChar char="-"/>
            </a:pPr>
            <a:r>
              <a:rPr lang="en-US" sz="2200" dirty="0">
                <a:solidFill>
                  <a:schemeClr val="bg1"/>
                </a:solidFill>
                <a:latin typeface="Arial" panose="020B0604020202020204" pitchFamily="34" charset="0"/>
                <a:cs typeface="Arial" panose="020B0604020202020204" pitchFamily="34" charset="0"/>
              </a:rPr>
              <a:t>Distribution </a:t>
            </a:r>
            <a:r>
              <a:rPr lang="en-US" sz="2200" dirty="0" err="1">
                <a:solidFill>
                  <a:schemeClr val="bg1"/>
                </a:solidFill>
                <a:latin typeface="Arial" panose="020B0604020202020204" pitchFamily="34" charset="0"/>
                <a:cs typeface="Arial" panose="020B0604020202020204" pitchFamily="34" charset="0"/>
              </a:rPr>
              <a:t>d’angles</a:t>
            </a:r>
            <a:r>
              <a:rPr lang="en-US" sz="2200" dirty="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d’orientation</a:t>
            </a:r>
            <a:endParaRPr lang="en-US" sz="2200" dirty="0" smtClean="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2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Analyse</a:t>
            </a:r>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de </a:t>
            </a:r>
            <a:r>
              <a:rPr lang="en-US" sz="22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séries</a:t>
            </a:r>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2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temporelles</a:t>
            </a:r>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pour </a:t>
            </a:r>
            <a:r>
              <a:rPr lang="en-US" sz="22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détecter</a:t>
            </a:r>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2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variabilité</a:t>
            </a:r>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du movement / </a:t>
            </a:r>
            <a:r>
              <a:rPr lang="en-US" sz="2200" dirty="0" err="1" smtClean="0">
                <a:solidFill>
                  <a:srgbClr val="FFB300"/>
                </a:solidFill>
                <a:latin typeface="Arial" panose="020B0604020202020204" pitchFamily="34" charset="0"/>
                <a:cs typeface="Arial" panose="020B0604020202020204" pitchFamily="34" charset="0"/>
                <a:sym typeface="Wingdings" panose="05000000000000000000" pitchFamily="2" charset="2"/>
              </a:rPr>
              <a:t>changement</a:t>
            </a:r>
            <a:r>
              <a:rPr lang="en-US" sz="2200" dirty="0" smtClean="0">
                <a:solidFill>
                  <a:srgbClr val="FFB300"/>
                </a:solidFill>
                <a:latin typeface="Arial" panose="020B0604020202020204" pitchFamily="34" charset="0"/>
                <a:cs typeface="Arial" panose="020B0604020202020204" pitchFamily="34" charset="0"/>
                <a:sym typeface="Wingdings" panose="05000000000000000000" pitchFamily="2" charset="2"/>
              </a:rPr>
              <a:t> de comportment </a:t>
            </a:r>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et </a:t>
            </a:r>
            <a:r>
              <a:rPr lang="en-US" sz="2200" dirty="0" err="1" smtClean="0">
                <a:solidFill>
                  <a:schemeClr val="bg1"/>
                </a:solidFill>
                <a:latin typeface="Arial" panose="020B0604020202020204" pitchFamily="34" charset="0"/>
                <a:cs typeface="Arial" panose="020B0604020202020204" pitchFamily="34" charset="0"/>
              </a:rPr>
              <a:t>calculer</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rgbClr val="FFC000"/>
                </a:solidFill>
                <a:latin typeface="Arial" panose="020B0604020202020204" pitchFamily="34" charset="0"/>
                <a:cs typeface="Arial" panose="020B0604020202020204" pitchFamily="34" charset="0"/>
              </a:rPr>
              <a:t>probabilités</a:t>
            </a:r>
            <a:r>
              <a:rPr lang="en-US" sz="2200" dirty="0" smtClean="0">
                <a:solidFill>
                  <a:srgbClr val="FFC000"/>
                </a:solidFill>
                <a:latin typeface="Arial" panose="020B0604020202020204" pitchFamily="34" charset="0"/>
                <a:cs typeface="Arial" panose="020B0604020202020204" pitchFamily="34" charset="0"/>
              </a:rPr>
              <a:t> de transition </a:t>
            </a:r>
            <a:r>
              <a:rPr lang="en-US" sz="2200" dirty="0" smtClean="0">
                <a:solidFill>
                  <a:schemeClr val="bg1"/>
                </a:solidFill>
                <a:latin typeface="Arial" panose="020B0604020202020204" pitchFamily="34" charset="0"/>
                <a:cs typeface="Arial" panose="020B0604020202020204" pitchFamily="34" charset="0"/>
              </a:rPr>
              <a:t>entre les </a:t>
            </a:r>
            <a:r>
              <a:rPr lang="en-US" sz="2200" dirty="0" err="1" smtClean="0">
                <a:solidFill>
                  <a:schemeClr val="bg1"/>
                </a:solidFill>
                <a:latin typeface="Arial" panose="020B0604020202020204" pitchFamily="34" charset="0"/>
                <a:cs typeface="Arial" panose="020B0604020202020204" pitchFamily="34" charset="0"/>
              </a:rPr>
              <a:t>états</a:t>
            </a:r>
            <a:endParaRPr lang="en-US" sz="2200" dirty="0" smtClean="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 </a:t>
            </a:r>
          </a:p>
          <a:p>
            <a:endParaRPr lang="en-US" sz="2200" dirty="0">
              <a:solidFill>
                <a:schemeClr val="bg1"/>
              </a:solidFill>
              <a:latin typeface="Arial" panose="020B0604020202020204" pitchFamily="34" charset="0"/>
              <a:cs typeface="Arial" panose="020B0604020202020204" pitchFamily="34" charset="0"/>
            </a:endParaRPr>
          </a:p>
          <a:p>
            <a:endParaRPr lang="en-US" dirty="0" smtClean="0">
              <a:solidFill>
                <a:schemeClr val="bg1"/>
              </a:solidFill>
              <a:latin typeface="Arial" panose="020B0604020202020204" pitchFamily="34" charset="0"/>
              <a:cs typeface="Arial" panose="020B0604020202020204" pitchFamily="34" charset="0"/>
            </a:endParaRPr>
          </a:p>
          <a:p>
            <a:pPr marL="285750" indent="-285750">
              <a:buFontTx/>
              <a:buChar char="-"/>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445" y="4063008"/>
            <a:ext cx="7201108" cy="2213328"/>
          </a:xfrm>
          <a:prstGeom prst="rect">
            <a:avLst/>
          </a:prstGeom>
        </p:spPr>
      </p:pic>
      <p:sp>
        <p:nvSpPr>
          <p:cNvPr id="6"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12</a:t>
            </a:r>
            <a:endParaRPr lang="fr-FR" sz="1600"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9775402" y="5907004"/>
            <a:ext cx="2339102" cy="369332"/>
          </a:xfrm>
          <a:prstGeom prst="rect">
            <a:avLst/>
          </a:prstGeom>
        </p:spPr>
        <p:txBody>
          <a:bodyPr wrap="none">
            <a:spAutoFit/>
          </a:bodyPr>
          <a:lstStyle/>
          <a:p>
            <a:r>
              <a:rPr lang="fr-FR" dirty="0" smtClean="0">
                <a:solidFill>
                  <a:schemeClr val="bg1"/>
                </a:solidFill>
                <a:latin typeface="Arial" panose="020B0604020202020204" pitchFamily="34" charset="0"/>
                <a:cs typeface="Arial" panose="020B0604020202020204" pitchFamily="34" charset="0"/>
              </a:rPr>
              <a:t>Michelot </a:t>
            </a:r>
            <a:r>
              <a:rPr lang="fr-FR" i="1" dirty="0">
                <a:solidFill>
                  <a:schemeClr val="bg1"/>
                </a:solidFill>
                <a:latin typeface="Arial" panose="020B0604020202020204" pitchFamily="34" charset="0"/>
                <a:cs typeface="Arial" panose="020B0604020202020204" pitchFamily="34" charset="0"/>
              </a:rPr>
              <a:t>et al</a:t>
            </a:r>
            <a:r>
              <a:rPr lang="fr-FR" dirty="0" smtClean="0">
                <a:solidFill>
                  <a:schemeClr val="bg1"/>
                </a:solidFill>
                <a:latin typeface="Arial" panose="020B0604020202020204" pitchFamily="34" charset="0"/>
                <a:cs typeface="Arial" panose="020B0604020202020204" pitchFamily="34" charset="0"/>
              </a:rPr>
              <a:t>. (2016)</a:t>
            </a:r>
            <a:endParaRPr lang="fr-F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660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8845"/>
            <a:ext cx="11341395" cy="4370427"/>
          </a:xfrm>
          <a:prstGeom prst="rect">
            <a:avLst/>
          </a:prstGeom>
          <a:solidFill>
            <a:schemeClr val="tx1"/>
          </a:solidFill>
        </p:spPr>
        <p:txBody>
          <a:bodyPr wrap="square" rtlCol="0">
            <a:spAutoFit/>
          </a:bodyPr>
          <a:lstStyle/>
          <a:p>
            <a:r>
              <a:rPr lang="en-US" sz="2400" b="1" dirty="0" err="1" smtClean="0">
                <a:solidFill>
                  <a:srgbClr val="00B0F0"/>
                </a:solidFill>
                <a:latin typeface="Arial" panose="020B0604020202020204" pitchFamily="34" charset="0"/>
                <a:cs typeface="Arial" panose="020B0604020202020204" pitchFamily="34" charset="0"/>
              </a:rPr>
              <a:t>Méthodes</a:t>
            </a:r>
            <a:r>
              <a:rPr lang="en-US" sz="2400" b="1" dirty="0" smtClean="0">
                <a:solidFill>
                  <a:srgbClr val="00B0F0"/>
                </a:solidFill>
                <a:latin typeface="Arial" panose="020B0604020202020204" pitchFamily="34" charset="0"/>
                <a:cs typeface="Arial" panose="020B0604020202020204" pitchFamily="34" charset="0"/>
              </a:rPr>
              <a:t> : analyses </a:t>
            </a:r>
            <a:r>
              <a:rPr lang="en-US" sz="2400" b="1" dirty="0" err="1" smtClean="0">
                <a:solidFill>
                  <a:srgbClr val="00B0F0"/>
                </a:solidFill>
                <a:latin typeface="Arial" panose="020B0604020202020204" pitchFamily="34" charset="0"/>
                <a:cs typeface="Arial" panose="020B0604020202020204" pitchFamily="34" charset="0"/>
              </a:rPr>
              <a:t>statistiques</a:t>
            </a:r>
            <a:endParaRPr lang="en-US" sz="2400" b="1" dirty="0" smtClean="0">
              <a:solidFill>
                <a:srgbClr val="00B0F0"/>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200" dirty="0" smtClean="0">
                <a:solidFill>
                  <a:schemeClr val="bg1"/>
                </a:solidFill>
                <a:latin typeface="Arial" panose="020B0604020202020204" pitchFamily="34" charset="0"/>
                <a:cs typeface="Arial" panose="020B0604020202020204" pitchFamily="34" charset="0"/>
              </a:rPr>
              <a:t>Variations saisonnières : DEF vs Plantations</a:t>
            </a:r>
          </a:p>
          <a:p>
            <a:endParaRPr lang="fr-FR" sz="2200" dirty="0" smtClean="0">
              <a:solidFill>
                <a:schemeClr val="bg1"/>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200" dirty="0" smtClean="0">
                <a:solidFill>
                  <a:schemeClr val="bg1"/>
                </a:solidFill>
                <a:latin typeface="Arial" panose="020B0604020202020204" pitchFamily="34" charset="0"/>
                <a:cs typeface="Arial" panose="020B0604020202020204" pitchFamily="34" charset="0"/>
              </a:rPr>
              <a:t>FAI </a:t>
            </a:r>
            <a:r>
              <a:rPr lang="fr-FR" sz="2200" i="1" dirty="0" smtClean="0">
                <a:solidFill>
                  <a:schemeClr val="bg1"/>
                </a:solidFill>
                <a:latin typeface="Arial" panose="020B0604020202020204" pitchFamily="34" charset="0"/>
                <a:cs typeface="Arial" panose="020B0604020202020204" pitchFamily="34" charset="0"/>
              </a:rPr>
              <a:t>versus</a:t>
            </a:r>
          </a:p>
          <a:p>
            <a:endParaRPr lang="fr-FR" sz="2200" dirty="0">
              <a:solidFill>
                <a:schemeClr val="bg1"/>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r>
              <a:rPr lang="fr-FR" dirty="0">
                <a:solidFill>
                  <a:schemeClr val="bg1"/>
                </a:solidFill>
                <a:latin typeface="Arial" panose="020B0604020202020204" pitchFamily="34" charset="0"/>
                <a:cs typeface="Arial" panose="020B0604020202020204" pitchFamily="34" charset="0"/>
              </a:rPr>
              <a:t/>
            </a:r>
            <a:br>
              <a:rPr lang="fr-FR" dirty="0">
                <a:solidFill>
                  <a:schemeClr val="bg1"/>
                </a:solidFill>
                <a:latin typeface="Arial" panose="020B0604020202020204" pitchFamily="34" charset="0"/>
                <a:cs typeface="Arial" panose="020B0604020202020204" pitchFamily="34" charset="0"/>
              </a:rPr>
            </a:br>
            <a:endParaRPr lang="en-US" sz="2200" dirty="0">
              <a:solidFill>
                <a:schemeClr val="bg1"/>
              </a:solidFill>
              <a:latin typeface="Arial" panose="020B0604020202020204" pitchFamily="34" charset="0"/>
              <a:cs typeface="Arial" panose="020B0604020202020204" pitchFamily="34" charset="0"/>
            </a:endParaRPr>
          </a:p>
          <a:p>
            <a:endParaRPr lang="en-US" dirty="0" smtClean="0">
              <a:solidFill>
                <a:srgbClr val="00B0F0"/>
              </a:solidFill>
              <a:latin typeface="Arial" panose="020B0604020202020204" pitchFamily="34" charset="0"/>
              <a:cs typeface="Arial" panose="020B0604020202020204" pitchFamily="34" charset="0"/>
            </a:endParaRPr>
          </a:p>
          <a:p>
            <a:r>
              <a:rPr lang="en-US" b="1" i="1" dirty="0" smtClean="0">
                <a:solidFill>
                  <a:srgbClr val="00B0F0"/>
                </a:solidFill>
                <a:latin typeface="Arial" panose="020B0604020202020204" pitchFamily="34" charset="0"/>
                <a:cs typeface="Arial" panose="020B0604020202020204" pitchFamily="34" charset="0"/>
              </a:rPr>
              <a:t> </a:t>
            </a:r>
            <a:endParaRPr lang="en-US" dirty="0">
              <a:solidFill>
                <a:srgbClr val="00B0F0"/>
              </a:solidFill>
              <a:latin typeface="Arial" panose="020B0604020202020204" pitchFamily="34" charset="0"/>
              <a:cs typeface="Arial" panose="020B0604020202020204" pitchFamily="34" charset="0"/>
            </a:endParaRPr>
          </a:p>
        </p:txBody>
      </p:sp>
      <p:sp>
        <p:nvSpPr>
          <p:cNvPr id="13"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13</a:t>
            </a:r>
            <a:endParaRPr lang="fr-FR" sz="16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2626822" y="1712421"/>
            <a:ext cx="2951018" cy="1446550"/>
          </a:xfrm>
          <a:prstGeom prst="rect">
            <a:avLst/>
          </a:prstGeom>
          <a:noFill/>
        </p:spPr>
        <p:txBody>
          <a:bodyPr wrap="square" rtlCol="0">
            <a:spAutoFit/>
          </a:bodyPr>
          <a:lstStyle/>
          <a:p>
            <a:r>
              <a:rPr lang="fr-FR" sz="2200" dirty="0" smtClean="0">
                <a:solidFill>
                  <a:schemeClr val="bg1"/>
                </a:solidFill>
                <a:latin typeface="Arial" panose="020B0604020202020204" pitchFamily="34" charset="0"/>
                <a:cs typeface="Arial" panose="020B0604020202020204" pitchFamily="34" charset="0"/>
              </a:rPr>
              <a:t>Domaine vitaux</a:t>
            </a:r>
          </a:p>
          <a:p>
            <a:r>
              <a:rPr lang="fr-FR" sz="2200" dirty="0" smtClean="0">
                <a:solidFill>
                  <a:schemeClr val="bg1"/>
                </a:solidFill>
                <a:latin typeface="Arial" panose="020B0604020202020204" pitchFamily="34" charset="0"/>
                <a:cs typeface="Arial" panose="020B0604020202020204" pitchFamily="34" charset="0"/>
              </a:rPr>
              <a:t>Zone noyaux</a:t>
            </a:r>
          </a:p>
          <a:p>
            <a:r>
              <a:rPr lang="fr-FR" sz="2200" dirty="0" err="1" smtClean="0">
                <a:solidFill>
                  <a:schemeClr val="bg1"/>
                </a:solidFill>
                <a:latin typeface="Arial" panose="020B0604020202020204" pitchFamily="34" charset="0"/>
                <a:cs typeface="Arial" panose="020B0604020202020204" pitchFamily="34" charset="0"/>
              </a:rPr>
              <a:t>TPJs</a:t>
            </a:r>
            <a:endParaRPr lang="fr-FR" sz="2200" dirty="0" smtClean="0">
              <a:solidFill>
                <a:schemeClr val="bg1"/>
              </a:solidFill>
              <a:latin typeface="Arial" panose="020B0604020202020204" pitchFamily="34" charset="0"/>
              <a:cs typeface="Arial" panose="020B0604020202020204" pitchFamily="34" charset="0"/>
            </a:endParaRPr>
          </a:p>
          <a:p>
            <a:r>
              <a:rPr lang="fr-FR" sz="2200" dirty="0" smtClean="0">
                <a:solidFill>
                  <a:schemeClr val="bg1"/>
                </a:solidFill>
                <a:latin typeface="Arial" panose="020B0604020202020204" pitchFamily="34" charset="0"/>
                <a:cs typeface="Arial" panose="020B0604020202020204" pitchFamily="34" charset="0"/>
              </a:rPr>
              <a:t>% items alimentaire</a:t>
            </a:r>
            <a:endParaRPr lang="fr-FR" sz="2200" dirty="0">
              <a:solidFill>
                <a:schemeClr val="bg1"/>
              </a:solidFill>
              <a:latin typeface="Arial" panose="020B0604020202020204" pitchFamily="34" charset="0"/>
              <a:cs typeface="Arial" panose="020B0604020202020204" pitchFamily="34" charset="0"/>
            </a:endParaRPr>
          </a:p>
        </p:txBody>
      </p:sp>
      <p:sp>
        <p:nvSpPr>
          <p:cNvPr id="10" name="Left Brace 9"/>
          <p:cNvSpPr/>
          <p:nvPr/>
        </p:nvSpPr>
        <p:spPr>
          <a:xfrm>
            <a:off x="2477195" y="1729043"/>
            <a:ext cx="91437" cy="1429928"/>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639374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567070" y="408845"/>
            <a:ext cx="11341395" cy="3293209"/>
          </a:xfrm>
          <a:prstGeom prst="rect">
            <a:avLst/>
          </a:prstGeom>
          <a:solidFill>
            <a:schemeClr val="tx1"/>
          </a:solid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Introduction</a:t>
            </a:r>
            <a:endParaRPr lang="en-US" sz="2400" b="1" dirty="0">
              <a:solidFill>
                <a:schemeClr val="bg1"/>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smtClean="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Asie</a:t>
            </a:r>
            <a:r>
              <a:rPr lang="en-US" sz="2200" dirty="0">
                <a:solidFill>
                  <a:schemeClr val="bg1"/>
                </a:solidFill>
                <a:latin typeface="Arial" panose="020B0604020202020204" pitchFamily="34" charset="0"/>
                <a:cs typeface="Arial" panose="020B0604020202020204" pitchFamily="34" charset="0"/>
              </a:rPr>
              <a:t> du </a:t>
            </a:r>
            <a:r>
              <a:rPr lang="en-US" sz="2200" dirty="0" err="1">
                <a:solidFill>
                  <a:schemeClr val="bg1"/>
                </a:solidFill>
                <a:latin typeface="Arial" panose="020B0604020202020204" pitchFamily="34" charset="0"/>
                <a:cs typeface="Arial" panose="020B0604020202020204" pitchFamily="34" charset="0"/>
              </a:rPr>
              <a:t>sud-est</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présente</a:t>
            </a:r>
            <a:r>
              <a:rPr lang="en-US" sz="2200" dirty="0">
                <a:solidFill>
                  <a:schemeClr val="bg1"/>
                </a:solidFill>
                <a:latin typeface="Arial" panose="020B0604020202020204" pitchFamily="34" charset="0"/>
                <a:cs typeface="Arial" panose="020B0604020202020204" pitchFamily="34" charset="0"/>
              </a:rPr>
              <a:t> les plus haut </a:t>
            </a:r>
            <a:r>
              <a:rPr lang="en-US" sz="2200" dirty="0" err="1">
                <a:solidFill>
                  <a:schemeClr val="bg1"/>
                </a:solidFill>
                <a:latin typeface="Arial" panose="020B0604020202020204" pitchFamily="34" charset="0"/>
                <a:cs typeface="Arial" panose="020B0604020202020204" pitchFamily="34" charset="0"/>
              </a:rPr>
              <a:t>taux</a:t>
            </a:r>
            <a:r>
              <a:rPr lang="en-US" sz="2200" dirty="0">
                <a:solidFill>
                  <a:schemeClr val="bg1"/>
                </a:solidFill>
                <a:latin typeface="Arial" panose="020B0604020202020204" pitchFamily="34" charset="0"/>
                <a:cs typeface="Arial" panose="020B0604020202020204" pitchFamily="34" charset="0"/>
              </a:rPr>
              <a:t> de </a:t>
            </a:r>
            <a:r>
              <a:rPr lang="en-US" sz="2200" dirty="0" err="1" smtClean="0">
                <a:solidFill>
                  <a:srgbClr val="FFB300"/>
                </a:solidFill>
                <a:latin typeface="Arial" panose="020B0604020202020204" pitchFamily="34" charset="0"/>
                <a:cs typeface="Arial" panose="020B0604020202020204" pitchFamily="34" charset="0"/>
              </a:rPr>
              <a:t>déforestation</a:t>
            </a:r>
            <a:endParaRPr lang="en-US" sz="22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200"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200" dirty="0">
              <a:solidFill>
                <a:schemeClr val="bg1"/>
              </a:solidFill>
              <a:latin typeface="Arial" panose="020B0604020202020204" pitchFamily="34" charset="0"/>
              <a:cs typeface="Arial" panose="020B0604020202020204" pitchFamily="34" charset="0"/>
            </a:endParaRPr>
          </a:p>
          <a:p>
            <a:endParaRPr lang="en-US" sz="4000" dirty="0" smtClean="0">
              <a:solidFill>
                <a:schemeClr val="bg1"/>
              </a:solidFill>
              <a:latin typeface="Arial" panose="020B0604020202020204" pitchFamily="34" charset="0"/>
              <a:cs typeface="Arial" panose="020B0604020202020204" pitchFamily="34" charset="0"/>
            </a:endParaRPr>
          </a:p>
          <a:p>
            <a:endParaRPr lang="en-US" sz="40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p:txBody>
      </p:sp>
      <p:sp>
        <p:nvSpPr>
          <p:cNvPr id="8"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2</a:t>
            </a:r>
            <a:endParaRPr lang="fr-FR" sz="1600"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567070" y="6403024"/>
            <a:ext cx="7757160" cy="523220"/>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Almeida-</a:t>
            </a:r>
            <a:r>
              <a:rPr lang="en-US" sz="1400" dirty="0" err="1" smtClean="0">
                <a:solidFill>
                  <a:schemeClr val="bg1"/>
                </a:solidFill>
                <a:latin typeface="Arial" panose="020B0604020202020204" pitchFamily="34" charset="0"/>
                <a:cs typeface="Arial" panose="020B0604020202020204" pitchFamily="34" charset="0"/>
              </a:rPr>
              <a:t>rocha</a:t>
            </a:r>
            <a:r>
              <a:rPr lang="en-US" sz="1400" dirty="0" smtClean="0">
                <a:solidFill>
                  <a:schemeClr val="bg1"/>
                </a:solidFill>
                <a:latin typeface="Arial" panose="020B0604020202020204" pitchFamily="34" charset="0"/>
                <a:cs typeface="Arial" panose="020B0604020202020204" pitchFamily="34" charset="0"/>
              </a:rPr>
              <a:t> </a:t>
            </a:r>
            <a:r>
              <a:rPr lang="en-US" sz="1400" i="1" dirty="0" smtClean="0">
                <a:solidFill>
                  <a:schemeClr val="bg1"/>
                </a:solidFill>
                <a:latin typeface="Arial" panose="020B0604020202020204" pitchFamily="34" charset="0"/>
                <a:cs typeface="Arial" panose="020B0604020202020204" pitchFamily="34" charset="0"/>
              </a:rPr>
              <a:t>et al</a:t>
            </a:r>
            <a:r>
              <a:rPr lang="en-US" sz="1400" dirty="0" smtClean="0">
                <a:solidFill>
                  <a:schemeClr val="bg1"/>
                </a:solidFill>
                <a:latin typeface="Arial" panose="020B0604020202020204" pitchFamily="34" charset="0"/>
                <a:cs typeface="Arial" panose="020B0604020202020204" pitchFamily="34" charset="0"/>
              </a:rPr>
              <a:t>. (2017), Laurance (2007), Phillips et al. (2017), </a:t>
            </a:r>
            <a:r>
              <a:rPr lang="en-US" sz="1400" dirty="0" err="1" smtClean="0">
                <a:solidFill>
                  <a:schemeClr val="bg1"/>
                </a:solidFill>
                <a:latin typeface="Arial" panose="020B0604020202020204" pitchFamily="34" charset="0"/>
                <a:cs typeface="Arial" panose="020B0604020202020204" pitchFamily="34" charset="0"/>
              </a:rPr>
              <a:t>Sodhi</a:t>
            </a:r>
            <a:r>
              <a:rPr lang="en-US" sz="1400" dirty="0" smtClean="0">
                <a:solidFill>
                  <a:schemeClr val="bg1"/>
                </a:solidFill>
                <a:latin typeface="Arial" panose="020B0604020202020204" pitchFamily="34" charset="0"/>
                <a:cs typeface="Arial" panose="020B0604020202020204" pitchFamily="34" charset="0"/>
              </a:rPr>
              <a:t> et al. (2004, 2010)</a:t>
            </a:r>
          </a:p>
          <a:p>
            <a:endParaRPr lang="fr-FR" sz="14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229" y="2540828"/>
            <a:ext cx="3584235" cy="412954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053" y="2387037"/>
            <a:ext cx="4306115" cy="3218123"/>
          </a:xfrm>
          <a:prstGeom prst="rect">
            <a:avLst/>
          </a:prstGeom>
        </p:spPr>
      </p:pic>
    </p:spTree>
    <p:extLst>
      <p:ext uri="{BB962C8B-B14F-4D97-AF65-F5344CB8AC3E}">
        <p14:creationId xmlns:p14="http://schemas.microsoft.com/office/powerpoint/2010/main" val="49218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8845"/>
            <a:ext cx="11341395" cy="4370427"/>
          </a:xfrm>
          <a:prstGeom prst="rect">
            <a:avLst/>
          </a:prstGeom>
          <a:solidFill>
            <a:schemeClr val="tx1"/>
          </a:solidFill>
        </p:spPr>
        <p:txBody>
          <a:bodyPr wrap="square" rtlCol="0">
            <a:spAutoFit/>
          </a:bodyPr>
          <a:lstStyle/>
          <a:p>
            <a:r>
              <a:rPr lang="en-US" sz="2400" b="1" dirty="0" err="1" smtClean="0">
                <a:solidFill>
                  <a:srgbClr val="00B0F0"/>
                </a:solidFill>
                <a:latin typeface="Arial" panose="020B0604020202020204" pitchFamily="34" charset="0"/>
                <a:cs typeface="Arial" panose="020B0604020202020204" pitchFamily="34" charset="0"/>
              </a:rPr>
              <a:t>Méthodes</a:t>
            </a:r>
            <a:r>
              <a:rPr lang="en-US" sz="2400" b="1" dirty="0" smtClean="0">
                <a:solidFill>
                  <a:srgbClr val="00B0F0"/>
                </a:solidFill>
                <a:latin typeface="Arial" panose="020B0604020202020204" pitchFamily="34" charset="0"/>
                <a:cs typeface="Arial" panose="020B0604020202020204" pitchFamily="34" charset="0"/>
              </a:rPr>
              <a:t> : analyses </a:t>
            </a:r>
            <a:r>
              <a:rPr lang="en-US" sz="2400" b="1" dirty="0" err="1" smtClean="0">
                <a:solidFill>
                  <a:srgbClr val="00B0F0"/>
                </a:solidFill>
                <a:latin typeface="Arial" panose="020B0604020202020204" pitchFamily="34" charset="0"/>
                <a:cs typeface="Arial" panose="020B0604020202020204" pitchFamily="34" charset="0"/>
              </a:rPr>
              <a:t>statistiques</a:t>
            </a:r>
            <a:endParaRPr lang="en-US" sz="2400" b="1" dirty="0" smtClean="0">
              <a:solidFill>
                <a:srgbClr val="00B0F0"/>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200" dirty="0" smtClean="0">
                <a:solidFill>
                  <a:schemeClr val="bg1"/>
                </a:solidFill>
                <a:latin typeface="Arial" panose="020B0604020202020204" pitchFamily="34" charset="0"/>
                <a:cs typeface="Arial" panose="020B0604020202020204" pitchFamily="34" charset="0"/>
              </a:rPr>
              <a:t>Variations saisonnières : DEF vs Plantations</a:t>
            </a:r>
          </a:p>
          <a:p>
            <a:endParaRPr lang="fr-FR" sz="2200" dirty="0" smtClean="0">
              <a:solidFill>
                <a:schemeClr val="bg1"/>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200" dirty="0" smtClean="0">
                <a:solidFill>
                  <a:schemeClr val="bg1"/>
                </a:solidFill>
                <a:latin typeface="Arial" panose="020B0604020202020204" pitchFamily="34" charset="0"/>
                <a:cs typeface="Arial" panose="020B0604020202020204" pitchFamily="34" charset="0"/>
              </a:rPr>
              <a:t>FAI </a:t>
            </a:r>
            <a:r>
              <a:rPr lang="fr-FR" sz="2200" i="1" dirty="0" smtClean="0">
                <a:solidFill>
                  <a:schemeClr val="bg1"/>
                </a:solidFill>
                <a:latin typeface="Arial" panose="020B0604020202020204" pitchFamily="34" charset="0"/>
                <a:cs typeface="Arial" panose="020B0604020202020204" pitchFamily="34" charset="0"/>
              </a:rPr>
              <a:t>versus</a:t>
            </a:r>
          </a:p>
          <a:p>
            <a:endParaRPr lang="fr-FR" sz="2200" dirty="0">
              <a:solidFill>
                <a:schemeClr val="bg1"/>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r>
              <a:rPr lang="fr-FR" dirty="0">
                <a:solidFill>
                  <a:schemeClr val="bg1"/>
                </a:solidFill>
                <a:latin typeface="Arial" panose="020B0604020202020204" pitchFamily="34" charset="0"/>
                <a:cs typeface="Arial" panose="020B0604020202020204" pitchFamily="34" charset="0"/>
              </a:rPr>
              <a:t/>
            </a:r>
            <a:br>
              <a:rPr lang="fr-FR" dirty="0">
                <a:solidFill>
                  <a:schemeClr val="bg1"/>
                </a:solidFill>
                <a:latin typeface="Arial" panose="020B0604020202020204" pitchFamily="34" charset="0"/>
                <a:cs typeface="Arial" panose="020B0604020202020204" pitchFamily="34" charset="0"/>
              </a:rPr>
            </a:br>
            <a:endParaRPr lang="en-US" sz="2200" dirty="0">
              <a:solidFill>
                <a:schemeClr val="bg1"/>
              </a:solidFill>
              <a:latin typeface="Arial" panose="020B0604020202020204" pitchFamily="34" charset="0"/>
              <a:cs typeface="Arial" panose="020B0604020202020204" pitchFamily="34" charset="0"/>
            </a:endParaRPr>
          </a:p>
          <a:p>
            <a:endParaRPr lang="en-US" dirty="0" smtClean="0">
              <a:solidFill>
                <a:srgbClr val="00B0F0"/>
              </a:solidFill>
              <a:latin typeface="Arial" panose="020B0604020202020204" pitchFamily="34" charset="0"/>
              <a:cs typeface="Arial" panose="020B0604020202020204" pitchFamily="34" charset="0"/>
            </a:endParaRPr>
          </a:p>
          <a:p>
            <a:r>
              <a:rPr lang="en-US" b="1" i="1" dirty="0" smtClean="0">
                <a:solidFill>
                  <a:srgbClr val="00B0F0"/>
                </a:solidFill>
                <a:latin typeface="Arial" panose="020B0604020202020204" pitchFamily="34" charset="0"/>
                <a:cs typeface="Arial" panose="020B0604020202020204" pitchFamily="34" charset="0"/>
              </a:rPr>
              <a:t> </a:t>
            </a:r>
            <a:endParaRPr lang="en-US" dirty="0">
              <a:solidFill>
                <a:srgbClr val="00B0F0"/>
              </a:solidFill>
              <a:latin typeface="Arial" panose="020B0604020202020204" pitchFamily="34" charset="0"/>
              <a:cs typeface="Arial" panose="020B0604020202020204" pitchFamily="34" charset="0"/>
            </a:endParaRPr>
          </a:p>
        </p:txBody>
      </p:sp>
      <p:sp>
        <p:nvSpPr>
          <p:cNvPr id="13"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13</a:t>
            </a:r>
            <a:endParaRPr lang="fr-FR" sz="1600"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9073825" y="5248862"/>
            <a:ext cx="2709948" cy="877163"/>
          </a:xfrm>
          <a:prstGeom prst="rect">
            <a:avLst/>
          </a:prstGeom>
          <a:noFill/>
        </p:spPr>
        <p:txBody>
          <a:bodyPr wrap="square" rtlCol="0">
            <a:spAutoFit/>
          </a:bodyPr>
          <a:lstStyle/>
          <a:p>
            <a:r>
              <a:rPr lang="en-US" sz="1700" dirty="0" smtClean="0">
                <a:solidFill>
                  <a:schemeClr val="bg1"/>
                </a:solidFill>
                <a:latin typeface="Arial" panose="020B0604020202020204" pitchFamily="34" charset="0"/>
                <a:cs typeface="Arial" panose="020B0604020202020204" pitchFamily="34" charset="0"/>
              </a:rPr>
              <a:t>Fox </a:t>
            </a:r>
            <a:r>
              <a:rPr lang="en-US" sz="1700" dirty="0">
                <a:solidFill>
                  <a:schemeClr val="bg1"/>
                </a:solidFill>
                <a:latin typeface="Arial" panose="020B0604020202020204" pitchFamily="34" charset="0"/>
                <a:cs typeface="Arial" panose="020B0604020202020204" pitchFamily="34" charset="0"/>
              </a:rPr>
              <a:t>&amp; </a:t>
            </a:r>
            <a:r>
              <a:rPr lang="en-US" sz="1700" dirty="0" smtClean="0">
                <a:solidFill>
                  <a:schemeClr val="bg1"/>
                </a:solidFill>
                <a:latin typeface="Arial" panose="020B0604020202020204" pitchFamily="34" charset="0"/>
                <a:cs typeface="Arial" panose="020B0604020202020204" pitchFamily="34" charset="0"/>
              </a:rPr>
              <a:t>Weinberg (2011)</a:t>
            </a:r>
          </a:p>
          <a:p>
            <a:r>
              <a:rPr lang="en-US" sz="1700" dirty="0" smtClean="0">
                <a:solidFill>
                  <a:schemeClr val="bg1"/>
                </a:solidFill>
                <a:latin typeface="Arial" panose="020B0604020202020204" pitchFamily="34" charset="0"/>
                <a:cs typeface="Arial" panose="020B0604020202020204" pitchFamily="34" charset="0"/>
              </a:rPr>
              <a:t>Gage </a:t>
            </a:r>
            <a:r>
              <a:rPr lang="en-US" sz="1700" dirty="0">
                <a:solidFill>
                  <a:schemeClr val="bg1"/>
                </a:solidFill>
                <a:latin typeface="Arial" panose="020B0604020202020204" pitchFamily="34" charset="0"/>
                <a:cs typeface="Arial" panose="020B0604020202020204" pitchFamily="34" charset="0"/>
              </a:rPr>
              <a:t>&amp; </a:t>
            </a:r>
            <a:r>
              <a:rPr lang="en-US" sz="1700" dirty="0" smtClean="0">
                <a:solidFill>
                  <a:schemeClr val="bg1"/>
                </a:solidFill>
                <a:latin typeface="Arial" panose="020B0604020202020204" pitchFamily="34" charset="0"/>
                <a:cs typeface="Arial" panose="020B0604020202020204" pitchFamily="34" charset="0"/>
              </a:rPr>
              <a:t>Lewis (2013)</a:t>
            </a:r>
          </a:p>
          <a:p>
            <a:r>
              <a:rPr lang="en-US" sz="1700" dirty="0" smtClean="0">
                <a:solidFill>
                  <a:schemeClr val="bg1"/>
                </a:solidFill>
                <a:latin typeface="Arial" panose="020B0604020202020204" pitchFamily="34" charset="0"/>
                <a:cs typeface="Arial" panose="020B0604020202020204" pitchFamily="34" charset="0"/>
              </a:rPr>
              <a:t>Hartmann </a:t>
            </a:r>
            <a:r>
              <a:rPr lang="en-US" sz="1700" dirty="0">
                <a:solidFill>
                  <a:schemeClr val="bg1"/>
                </a:solidFill>
                <a:latin typeface="Arial" panose="020B0604020202020204" pitchFamily="34" charset="0"/>
                <a:cs typeface="Arial" panose="020B0604020202020204" pitchFamily="34" charset="0"/>
              </a:rPr>
              <a:t>et al. (1980</a:t>
            </a:r>
            <a:r>
              <a:rPr lang="en-US" sz="1700" dirty="0" smtClean="0">
                <a:solidFill>
                  <a:schemeClr val="bg1"/>
                </a:solidFill>
                <a:latin typeface="Arial" panose="020B0604020202020204" pitchFamily="34" charset="0"/>
                <a:cs typeface="Arial" panose="020B0604020202020204" pitchFamily="34" charset="0"/>
              </a:rPr>
              <a:t>)</a:t>
            </a:r>
            <a:endParaRPr lang="fr-FR" sz="1700" dirty="0">
              <a:latin typeface="Arial" panose="020B0604020202020204" pitchFamily="34" charset="0"/>
              <a:cs typeface="Arial" panose="020B0604020202020204" pitchFamily="34" charset="0"/>
            </a:endParaRPr>
          </a:p>
        </p:txBody>
      </p:sp>
      <p:sp>
        <p:nvSpPr>
          <p:cNvPr id="5" name="Right Brace 4"/>
          <p:cNvSpPr/>
          <p:nvPr/>
        </p:nvSpPr>
        <p:spPr>
          <a:xfrm>
            <a:off x="6441949" y="1105728"/>
            <a:ext cx="565265" cy="2053243"/>
          </a:xfrm>
          <a:prstGeom prst="righ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7" name="TextBox 6"/>
          <p:cNvSpPr txBox="1"/>
          <p:nvPr/>
        </p:nvSpPr>
        <p:spPr>
          <a:xfrm>
            <a:off x="7206721" y="1315803"/>
            <a:ext cx="4884625" cy="1446550"/>
          </a:xfrm>
          <a:prstGeom prst="rect">
            <a:avLst/>
          </a:prstGeom>
          <a:noFill/>
        </p:spPr>
        <p:txBody>
          <a:bodyPr wrap="square" rtlCol="0">
            <a:spAutoFit/>
          </a:bodyPr>
          <a:lstStyle/>
          <a:p>
            <a:r>
              <a:rPr lang="en-US" sz="2200" dirty="0" err="1" smtClean="0">
                <a:solidFill>
                  <a:srgbClr val="FFB300"/>
                </a:solidFill>
                <a:latin typeface="Arial" panose="020B0604020202020204" pitchFamily="34" charset="0"/>
                <a:cs typeface="Arial" panose="020B0604020202020204" pitchFamily="34" charset="0"/>
              </a:rPr>
              <a:t>Séries</a:t>
            </a:r>
            <a:r>
              <a:rPr lang="en-US" sz="2200" dirty="0" smtClean="0">
                <a:solidFill>
                  <a:srgbClr val="FFB300"/>
                </a:solidFill>
                <a:latin typeface="Arial" panose="020B0604020202020204" pitchFamily="34" charset="0"/>
                <a:cs typeface="Arial" panose="020B0604020202020204" pitchFamily="34" charset="0"/>
              </a:rPr>
              <a:t> </a:t>
            </a:r>
            <a:r>
              <a:rPr lang="en-US" sz="2200" dirty="0" err="1" smtClean="0">
                <a:solidFill>
                  <a:srgbClr val="FFB300"/>
                </a:solidFill>
                <a:latin typeface="Arial" panose="020B0604020202020204" pitchFamily="34" charset="0"/>
                <a:cs typeface="Arial" panose="020B0604020202020204" pitchFamily="34" charset="0"/>
              </a:rPr>
              <a:t>temporelles</a:t>
            </a:r>
            <a:r>
              <a:rPr lang="en-US" sz="2200" dirty="0" smtClean="0">
                <a:solidFill>
                  <a:srgbClr val="FFB300"/>
                </a:solidFill>
                <a:latin typeface="Arial" panose="020B0604020202020204" pitchFamily="34" charset="0"/>
                <a:cs typeface="Arial" panose="020B0604020202020204" pitchFamily="34" charset="0"/>
              </a:rPr>
              <a:t> </a:t>
            </a:r>
            <a:r>
              <a:rPr lang="en-US" sz="2200" dirty="0" err="1" smtClean="0">
                <a:solidFill>
                  <a:srgbClr val="FFB300"/>
                </a:solidFill>
                <a:latin typeface="Arial" panose="020B0604020202020204" pitchFamily="34" charset="0"/>
                <a:cs typeface="Arial" panose="020B0604020202020204" pitchFamily="34" charset="0"/>
              </a:rPr>
              <a:t>intérrompues</a:t>
            </a:r>
            <a:r>
              <a:rPr lang="en-US" sz="2200" dirty="0" smtClean="0">
                <a:solidFill>
                  <a:srgbClr val="FFB300"/>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a:t>
            </a:r>
          </a:p>
          <a:p>
            <a:r>
              <a:rPr lang="en-US" sz="2200" dirty="0" err="1" smtClean="0">
                <a:solidFill>
                  <a:schemeClr val="bg1"/>
                </a:solidFill>
                <a:latin typeface="Arial" panose="020B0604020202020204" pitchFamily="34" charset="0"/>
                <a:cs typeface="Arial" panose="020B0604020202020204" pitchFamily="34" charset="0"/>
              </a:rPr>
              <a:t>Corrélation</a:t>
            </a:r>
            <a:r>
              <a:rPr lang="en-US" sz="2200" dirty="0" smtClean="0">
                <a:solidFill>
                  <a:schemeClr val="bg1"/>
                </a:solidFill>
                <a:latin typeface="Arial" panose="020B0604020202020204" pitchFamily="34" charset="0"/>
                <a:cs typeface="Arial" panose="020B0604020202020204" pitchFamily="34" charset="0"/>
              </a:rPr>
              <a:t> de Pearson sur les </a:t>
            </a:r>
            <a:r>
              <a:rPr lang="en-US" sz="2200" dirty="0" err="1" smtClean="0">
                <a:solidFill>
                  <a:schemeClr val="bg1"/>
                </a:solidFill>
                <a:latin typeface="Arial" panose="020B0604020202020204" pitchFamily="34" charset="0"/>
                <a:cs typeface="Arial" panose="020B0604020202020204" pitchFamily="34" charset="0"/>
              </a:rPr>
              <a:t>résidus</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si</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autocorrélation</a:t>
            </a:r>
            <a:r>
              <a:rPr lang="en-US" sz="2200" dirty="0" smtClean="0">
                <a:solidFill>
                  <a:schemeClr val="bg1"/>
                </a:solidFill>
                <a:latin typeface="Arial" panose="020B0604020202020204" pitchFamily="34" charset="0"/>
                <a:cs typeface="Arial" panose="020B0604020202020204" pitchFamily="34" charset="0"/>
              </a:rPr>
              <a:t> (</a:t>
            </a:r>
            <a:r>
              <a:rPr lang="en-US" sz="2200" dirty="0">
                <a:solidFill>
                  <a:schemeClr val="bg1"/>
                </a:solidFill>
                <a:latin typeface="Arial" panose="020B0604020202020204" pitchFamily="34" charset="0"/>
                <a:cs typeface="Arial" panose="020B0604020202020204" pitchFamily="34" charset="0"/>
              </a:rPr>
              <a:t>Durbin-Watson </a:t>
            </a:r>
            <a:r>
              <a:rPr lang="en-US" sz="2200" dirty="0" smtClean="0">
                <a:solidFill>
                  <a:schemeClr val="bg1"/>
                </a:solidFill>
                <a:latin typeface="Arial" panose="020B0604020202020204" pitchFamily="34" charset="0"/>
                <a:cs typeface="Arial" panose="020B0604020202020204" pitchFamily="34" charset="0"/>
              </a:rPr>
              <a:t>test) </a:t>
            </a:r>
            <a:r>
              <a:rPr lang="en-US" sz="2200" dirty="0" err="1" smtClean="0">
                <a:solidFill>
                  <a:schemeClr val="bg1"/>
                </a:solidFill>
                <a:latin typeface="Arial" panose="020B0604020202020204" pitchFamily="34" charset="0"/>
                <a:cs typeface="Arial" panose="020B0604020202020204" pitchFamily="34" charset="0"/>
              </a:rPr>
              <a:t>ou</a:t>
            </a:r>
            <a:r>
              <a:rPr lang="en-US" sz="2200" dirty="0" smtClean="0">
                <a:solidFill>
                  <a:schemeClr val="bg1"/>
                </a:solidFill>
                <a:latin typeface="Arial" panose="020B0604020202020204" pitchFamily="34" charset="0"/>
                <a:cs typeface="Arial" panose="020B0604020202020204" pitchFamily="34" charset="0"/>
              </a:rPr>
              <a:t> sur </a:t>
            </a:r>
            <a:r>
              <a:rPr lang="en-US" sz="2200" dirty="0" err="1" smtClean="0">
                <a:solidFill>
                  <a:schemeClr val="bg1"/>
                </a:solidFill>
                <a:latin typeface="Arial" panose="020B0604020202020204" pitchFamily="34" charset="0"/>
                <a:cs typeface="Arial" panose="020B0604020202020204" pitchFamily="34" charset="0"/>
              </a:rPr>
              <a:t>série</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temporelle</a:t>
            </a:r>
            <a:endParaRPr lang="fr-FR" sz="22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2626822" y="1712421"/>
            <a:ext cx="2951018" cy="1446550"/>
          </a:xfrm>
          <a:prstGeom prst="rect">
            <a:avLst/>
          </a:prstGeom>
          <a:noFill/>
        </p:spPr>
        <p:txBody>
          <a:bodyPr wrap="square" rtlCol="0">
            <a:spAutoFit/>
          </a:bodyPr>
          <a:lstStyle/>
          <a:p>
            <a:r>
              <a:rPr lang="fr-FR" sz="2200" dirty="0" smtClean="0">
                <a:solidFill>
                  <a:schemeClr val="bg1"/>
                </a:solidFill>
                <a:latin typeface="Arial" panose="020B0604020202020204" pitchFamily="34" charset="0"/>
                <a:cs typeface="Arial" panose="020B0604020202020204" pitchFamily="34" charset="0"/>
              </a:rPr>
              <a:t>Domaine vitaux</a:t>
            </a:r>
          </a:p>
          <a:p>
            <a:r>
              <a:rPr lang="fr-FR" sz="2200" dirty="0" smtClean="0">
                <a:solidFill>
                  <a:schemeClr val="bg1"/>
                </a:solidFill>
                <a:latin typeface="Arial" panose="020B0604020202020204" pitchFamily="34" charset="0"/>
                <a:cs typeface="Arial" panose="020B0604020202020204" pitchFamily="34" charset="0"/>
              </a:rPr>
              <a:t>Zone noyaux</a:t>
            </a:r>
          </a:p>
          <a:p>
            <a:r>
              <a:rPr lang="fr-FR" sz="2200" dirty="0" err="1" smtClean="0">
                <a:solidFill>
                  <a:schemeClr val="bg1"/>
                </a:solidFill>
                <a:latin typeface="Arial" panose="020B0604020202020204" pitchFamily="34" charset="0"/>
                <a:cs typeface="Arial" panose="020B0604020202020204" pitchFamily="34" charset="0"/>
              </a:rPr>
              <a:t>TPJs</a:t>
            </a:r>
            <a:endParaRPr lang="fr-FR" sz="2200" dirty="0" smtClean="0">
              <a:solidFill>
                <a:schemeClr val="bg1"/>
              </a:solidFill>
              <a:latin typeface="Arial" panose="020B0604020202020204" pitchFamily="34" charset="0"/>
              <a:cs typeface="Arial" panose="020B0604020202020204" pitchFamily="34" charset="0"/>
            </a:endParaRPr>
          </a:p>
          <a:p>
            <a:r>
              <a:rPr lang="fr-FR" sz="2200" dirty="0" smtClean="0">
                <a:solidFill>
                  <a:schemeClr val="bg1"/>
                </a:solidFill>
                <a:latin typeface="Arial" panose="020B0604020202020204" pitchFamily="34" charset="0"/>
                <a:cs typeface="Arial" panose="020B0604020202020204" pitchFamily="34" charset="0"/>
              </a:rPr>
              <a:t>% items alimentaire</a:t>
            </a:r>
            <a:endParaRPr lang="fr-FR" sz="2200" dirty="0">
              <a:solidFill>
                <a:schemeClr val="bg1"/>
              </a:solidFill>
              <a:latin typeface="Arial" panose="020B0604020202020204" pitchFamily="34" charset="0"/>
              <a:cs typeface="Arial" panose="020B0604020202020204" pitchFamily="34" charset="0"/>
            </a:endParaRPr>
          </a:p>
        </p:txBody>
      </p:sp>
      <p:sp>
        <p:nvSpPr>
          <p:cNvPr id="10" name="Left Brace 9"/>
          <p:cNvSpPr/>
          <p:nvPr/>
        </p:nvSpPr>
        <p:spPr>
          <a:xfrm>
            <a:off x="2477195" y="1729043"/>
            <a:ext cx="91437" cy="1429928"/>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23512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8845"/>
            <a:ext cx="11341395" cy="5386090"/>
          </a:xfrm>
          <a:prstGeom prst="rect">
            <a:avLst/>
          </a:prstGeom>
          <a:solidFill>
            <a:schemeClr val="tx1"/>
          </a:solidFill>
        </p:spPr>
        <p:txBody>
          <a:bodyPr wrap="square" rtlCol="0">
            <a:spAutoFit/>
          </a:bodyPr>
          <a:lstStyle/>
          <a:p>
            <a:r>
              <a:rPr lang="en-US" sz="2400" b="1" dirty="0" err="1" smtClean="0">
                <a:solidFill>
                  <a:srgbClr val="00B0F0"/>
                </a:solidFill>
                <a:latin typeface="Arial" panose="020B0604020202020204" pitchFamily="34" charset="0"/>
                <a:cs typeface="Arial" panose="020B0604020202020204" pitchFamily="34" charset="0"/>
              </a:rPr>
              <a:t>Méthodes</a:t>
            </a:r>
            <a:r>
              <a:rPr lang="en-US" sz="2400" b="1" dirty="0" smtClean="0">
                <a:solidFill>
                  <a:srgbClr val="00B0F0"/>
                </a:solidFill>
                <a:latin typeface="Arial" panose="020B0604020202020204" pitchFamily="34" charset="0"/>
                <a:cs typeface="Arial" panose="020B0604020202020204" pitchFamily="34" charset="0"/>
              </a:rPr>
              <a:t> : analyses </a:t>
            </a:r>
            <a:r>
              <a:rPr lang="en-US" sz="2400" b="1" dirty="0" err="1" smtClean="0">
                <a:solidFill>
                  <a:srgbClr val="00B0F0"/>
                </a:solidFill>
                <a:latin typeface="Arial" panose="020B0604020202020204" pitchFamily="34" charset="0"/>
                <a:cs typeface="Arial" panose="020B0604020202020204" pitchFamily="34" charset="0"/>
              </a:rPr>
              <a:t>statistiques</a:t>
            </a:r>
            <a:endParaRPr lang="en-US" sz="2400" b="1" dirty="0" smtClean="0">
              <a:solidFill>
                <a:srgbClr val="00B0F0"/>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200" dirty="0" smtClean="0">
                <a:solidFill>
                  <a:schemeClr val="bg1"/>
                </a:solidFill>
                <a:latin typeface="Arial" panose="020B0604020202020204" pitchFamily="34" charset="0"/>
                <a:cs typeface="Arial" panose="020B0604020202020204" pitchFamily="34" charset="0"/>
              </a:rPr>
              <a:t>Variations saisonnières : DEF vs Plantations</a:t>
            </a:r>
          </a:p>
          <a:p>
            <a:endParaRPr lang="fr-FR" sz="2200" dirty="0" smtClean="0">
              <a:solidFill>
                <a:schemeClr val="bg1"/>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200" dirty="0" smtClean="0">
                <a:solidFill>
                  <a:schemeClr val="bg1"/>
                </a:solidFill>
                <a:latin typeface="Arial" panose="020B0604020202020204" pitchFamily="34" charset="0"/>
                <a:cs typeface="Arial" panose="020B0604020202020204" pitchFamily="34" charset="0"/>
              </a:rPr>
              <a:t>FAI </a:t>
            </a:r>
            <a:r>
              <a:rPr lang="fr-FR" sz="2200" i="1" dirty="0" smtClean="0">
                <a:solidFill>
                  <a:schemeClr val="bg1"/>
                </a:solidFill>
                <a:latin typeface="Arial" panose="020B0604020202020204" pitchFamily="34" charset="0"/>
                <a:cs typeface="Arial" panose="020B0604020202020204" pitchFamily="34" charset="0"/>
              </a:rPr>
              <a:t>versus</a:t>
            </a:r>
          </a:p>
          <a:p>
            <a:endParaRPr lang="fr-FR" sz="2200" dirty="0">
              <a:solidFill>
                <a:schemeClr val="bg1"/>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endParaRPr lang="fr-FR" sz="2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200" dirty="0" smtClean="0">
                <a:solidFill>
                  <a:schemeClr val="bg1"/>
                </a:solidFill>
                <a:latin typeface="Arial" panose="020B0604020202020204" pitchFamily="34" charset="0"/>
                <a:cs typeface="Arial" panose="020B0604020202020204" pitchFamily="34" charset="0"/>
              </a:rPr>
              <a:t> </a:t>
            </a:r>
            <a:r>
              <a:rPr lang="fr-FR" sz="2200" dirty="0" smtClean="0">
                <a:solidFill>
                  <a:srgbClr val="FFC000"/>
                </a:solidFill>
                <a:latin typeface="Arial" panose="020B0604020202020204" pitchFamily="34" charset="0"/>
                <a:cs typeface="Arial" panose="020B0604020202020204" pitchFamily="34" charset="0"/>
              </a:rPr>
              <a:t>moveHMM </a:t>
            </a:r>
            <a:r>
              <a:rPr lang="fr-FR" sz="2200" dirty="0" smtClean="0">
                <a:solidFill>
                  <a:schemeClr val="bg1"/>
                </a:solidFill>
                <a:latin typeface="Arial" panose="020B0604020202020204" pitchFamily="34" charset="0"/>
                <a:cs typeface="Arial" panose="020B0604020202020204" pitchFamily="34" charset="0"/>
              </a:rPr>
              <a:t>: ‘An </a:t>
            </a:r>
            <a:r>
              <a:rPr lang="fr-FR" sz="2200" dirty="0">
                <a:solidFill>
                  <a:schemeClr val="bg1"/>
                </a:solidFill>
                <a:latin typeface="Arial" panose="020B0604020202020204" pitchFamily="34" charset="0"/>
                <a:cs typeface="Arial" panose="020B0604020202020204" pitchFamily="34" charset="0"/>
              </a:rPr>
              <a:t>R package for animal </a:t>
            </a:r>
            <a:r>
              <a:rPr lang="fr-FR" sz="2200" dirty="0" err="1">
                <a:solidFill>
                  <a:schemeClr val="bg1"/>
                </a:solidFill>
                <a:latin typeface="Arial" panose="020B0604020202020204" pitchFamily="34" charset="0"/>
                <a:cs typeface="Arial" panose="020B0604020202020204" pitchFamily="34" charset="0"/>
              </a:rPr>
              <a:t>movement</a:t>
            </a:r>
            <a:r>
              <a:rPr lang="fr-FR" sz="2200" dirty="0">
                <a:solidFill>
                  <a:schemeClr val="bg1"/>
                </a:solidFill>
                <a:latin typeface="Arial" panose="020B0604020202020204" pitchFamily="34" charset="0"/>
                <a:cs typeface="Arial" panose="020B0604020202020204" pitchFamily="34" charset="0"/>
              </a:rPr>
              <a:t> </a:t>
            </a:r>
            <a:r>
              <a:rPr lang="fr-FR" sz="2200" dirty="0" err="1" smtClean="0">
                <a:solidFill>
                  <a:schemeClr val="bg1"/>
                </a:solidFill>
                <a:latin typeface="Arial" panose="020B0604020202020204" pitchFamily="34" charset="0"/>
                <a:cs typeface="Arial" panose="020B0604020202020204" pitchFamily="34" charset="0"/>
              </a:rPr>
              <a:t>modelling</a:t>
            </a:r>
            <a:r>
              <a:rPr lang="fr-FR" sz="2200" dirty="0" smtClean="0">
                <a:solidFill>
                  <a:schemeClr val="bg1"/>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fr-FR" dirty="0">
              <a:solidFill>
                <a:schemeClr val="bg1"/>
              </a:solidFill>
              <a:latin typeface="Arial" panose="020B0604020202020204" pitchFamily="34" charset="0"/>
              <a:cs typeface="Arial" panose="020B0604020202020204" pitchFamily="34" charset="0"/>
            </a:endParaRPr>
          </a:p>
          <a:p>
            <a:r>
              <a:rPr lang="fr-FR"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Variables:  FAI in DEF, plantation, FAI fruit </a:t>
            </a:r>
            <a:r>
              <a:rPr lang="fr-FR" sz="22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préféres</a:t>
            </a:r>
            <a:r>
              <a:rPr lang="fr-FR"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type de forêt</a:t>
            </a:r>
            <a:r>
              <a:rPr lang="fr-FR" dirty="0" smtClean="0">
                <a:solidFill>
                  <a:schemeClr val="bg1"/>
                </a:solidFill>
                <a:latin typeface="Arial" panose="020B0604020202020204" pitchFamily="34" charset="0"/>
                <a:cs typeface="Arial" panose="020B0604020202020204" pitchFamily="34" charset="0"/>
              </a:rPr>
              <a:t> </a:t>
            </a:r>
            <a:r>
              <a:rPr lang="fr-FR" dirty="0">
                <a:solidFill>
                  <a:schemeClr val="bg1"/>
                </a:solidFill>
                <a:latin typeface="Arial" panose="020B0604020202020204" pitchFamily="34" charset="0"/>
                <a:cs typeface="Arial" panose="020B0604020202020204" pitchFamily="34" charset="0"/>
              </a:rPr>
              <a:t/>
            </a:r>
            <a:br>
              <a:rPr lang="fr-FR" dirty="0">
                <a:solidFill>
                  <a:schemeClr val="bg1"/>
                </a:solidFill>
                <a:latin typeface="Arial" panose="020B0604020202020204" pitchFamily="34" charset="0"/>
                <a:cs typeface="Arial" panose="020B0604020202020204" pitchFamily="34" charset="0"/>
              </a:rPr>
            </a:br>
            <a:endParaRPr lang="en-US" sz="2200" dirty="0">
              <a:solidFill>
                <a:schemeClr val="bg1"/>
              </a:solidFill>
              <a:latin typeface="Arial" panose="020B0604020202020204" pitchFamily="34" charset="0"/>
              <a:cs typeface="Arial" panose="020B0604020202020204" pitchFamily="34" charset="0"/>
            </a:endParaRPr>
          </a:p>
          <a:p>
            <a:endParaRPr lang="en-US" dirty="0" smtClean="0">
              <a:solidFill>
                <a:srgbClr val="00B0F0"/>
              </a:solidFill>
              <a:latin typeface="Arial" panose="020B0604020202020204" pitchFamily="34" charset="0"/>
              <a:cs typeface="Arial" panose="020B0604020202020204" pitchFamily="34" charset="0"/>
            </a:endParaRPr>
          </a:p>
          <a:p>
            <a:r>
              <a:rPr lang="en-US" b="1" i="1" dirty="0" smtClean="0">
                <a:solidFill>
                  <a:srgbClr val="00B0F0"/>
                </a:solidFill>
                <a:latin typeface="Arial" panose="020B0604020202020204" pitchFamily="34" charset="0"/>
                <a:cs typeface="Arial" panose="020B0604020202020204" pitchFamily="34" charset="0"/>
              </a:rPr>
              <a:t> </a:t>
            </a:r>
            <a:endParaRPr lang="en-US" dirty="0">
              <a:solidFill>
                <a:srgbClr val="00B0F0"/>
              </a:solidFill>
              <a:latin typeface="Arial" panose="020B0604020202020204" pitchFamily="34" charset="0"/>
              <a:cs typeface="Arial" panose="020B0604020202020204" pitchFamily="34" charset="0"/>
            </a:endParaRPr>
          </a:p>
        </p:txBody>
      </p:sp>
      <p:sp>
        <p:nvSpPr>
          <p:cNvPr id="13"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13</a:t>
            </a:r>
            <a:endParaRPr lang="fr-FR" sz="1600"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9073825" y="5248862"/>
            <a:ext cx="2709948" cy="1415772"/>
          </a:xfrm>
          <a:prstGeom prst="rect">
            <a:avLst/>
          </a:prstGeom>
          <a:noFill/>
        </p:spPr>
        <p:txBody>
          <a:bodyPr wrap="square" rtlCol="0">
            <a:spAutoFit/>
          </a:bodyPr>
          <a:lstStyle/>
          <a:p>
            <a:r>
              <a:rPr lang="en-US" sz="1700" dirty="0" smtClean="0">
                <a:solidFill>
                  <a:schemeClr val="bg1"/>
                </a:solidFill>
                <a:latin typeface="Arial" panose="020B0604020202020204" pitchFamily="34" charset="0"/>
                <a:cs typeface="Arial" panose="020B0604020202020204" pitchFamily="34" charset="0"/>
              </a:rPr>
              <a:t>Fox </a:t>
            </a:r>
            <a:r>
              <a:rPr lang="en-US" sz="1700" dirty="0">
                <a:solidFill>
                  <a:schemeClr val="bg1"/>
                </a:solidFill>
                <a:latin typeface="Arial" panose="020B0604020202020204" pitchFamily="34" charset="0"/>
                <a:cs typeface="Arial" panose="020B0604020202020204" pitchFamily="34" charset="0"/>
              </a:rPr>
              <a:t>&amp; </a:t>
            </a:r>
            <a:r>
              <a:rPr lang="en-US" sz="1700" dirty="0" smtClean="0">
                <a:solidFill>
                  <a:schemeClr val="bg1"/>
                </a:solidFill>
                <a:latin typeface="Arial" panose="020B0604020202020204" pitchFamily="34" charset="0"/>
                <a:cs typeface="Arial" panose="020B0604020202020204" pitchFamily="34" charset="0"/>
              </a:rPr>
              <a:t>Weinberg (2011)</a:t>
            </a:r>
          </a:p>
          <a:p>
            <a:r>
              <a:rPr lang="en-US" sz="1700" dirty="0" smtClean="0">
                <a:solidFill>
                  <a:schemeClr val="bg1"/>
                </a:solidFill>
                <a:latin typeface="Arial" panose="020B0604020202020204" pitchFamily="34" charset="0"/>
                <a:cs typeface="Arial" panose="020B0604020202020204" pitchFamily="34" charset="0"/>
              </a:rPr>
              <a:t>Gage </a:t>
            </a:r>
            <a:r>
              <a:rPr lang="en-US" sz="1700" dirty="0">
                <a:solidFill>
                  <a:schemeClr val="bg1"/>
                </a:solidFill>
                <a:latin typeface="Arial" panose="020B0604020202020204" pitchFamily="34" charset="0"/>
                <a:cs typeface="Arial" panose="020B0604020202020204" pitchFamily="34" charset="0"/>
              </a:rPr>
              <a:t>&amp; </a:t>
            </a:r>
            <a:r>
              <a:rPr lang="en-US" sz="1700" dirty="0" smtClean="0">
                <a:solidFill>
                  <a:schemeClr val="bg1"/>
                </a:solidFill>
                <a:latin typeface="Arial" panose="020B0604020202020204" pitchFamily="34" charset="0"/>
                <a:cs typeface="Arial" panose="020B0604020202020204" pitchFamily="34" charset="0"/>
              </a:rPr>
              <a:t>Lewis (2013)</a:t>
            </a:r>
          </a:p>
          <a:p>
            <a:r>
              <a:rPr lang="en-US" sz="1700" dirty="0" smtClean="0">
                <a:solidFill>
                  <a:schemeClr val="bg1"/>
                </a:solidFill>
                <a:latin typeface="Arial" panose="020B0604020202020204" pitchFamily="34" charset="0"/>
                <a:cs typeface="Arial" panose="020B0604020202020204" pitchFamily="34" charset="0"/>
              </a:rPr>
              <a:t>Hartmann </a:t>
            </a:r>
            <a:r>
              <a:rPr lang="en-US" sz="1700" dirty="0">
                <a:solidFill>
                  <a:schemeClr val="bg1"/>
                </a:solidFill>
                <a:latin typeface="Arial" panose="020B0604020202020204" pitchFamily="34" charset="0"/>
                <a:cs typeface="Arial" panose="020B0604020202020204" pitchFamily="34" charset="0"/>
              </a:rPr>
              <a:t>et al. (1980</a:t>
            </a:r>
            <a:r>
              <a:rPr lang="en-US" sz="1700" dirty="0" smtClean="0">
                <a:solidFill>
                  <a:schemeClr val="bg1"/>
                </a:solidFill>
                <a:latin typeface="Arial" panose="020B0604020202020204" pitchFamily="34" charset="0"/>
                <a:cs typeface="Arial" panose="020B0604020202020204" pitchFamily="34" charset="0"/>
              </a:rPr>
              <a:t>)</a:t>
            </a:r>
          </a:p>
          <a:p>
            <a:r>
              <a:rPr lang="fr-FR" sz="1700" dirty="0">
                <a:solidFill>
                  <a:schemeClr val="bg1"/>
                </a:solidFill>
                <a:latin typeface="Arial" panose="020B0604020202020204" pitchFamily="34" charset="0"/>
                <a:cs typeface="Arial" panose="020B0604020202020204" pitchFamily="34" charset="0"/>
              </a:rPr>
              <a:t>Michelot </a:t>
            </a:r>
            <a:r>
              <a:rPr lang="fr-FR" sz="1700" i="1" dirty="0">
                <a:solidFill>
                  <a:schemeClr val="bg1"/>
                </a:solidFill>
                <a:latin typeface="Arial" panose="020B0604020202020204" pitchFamily="34" charset="0"/>
                <a:cs typeface="Arial" panose="020B0604020202020204" pitchFamily="34" charset="0"/>
              </a:rPr>
              <a:t>et </a:t>
            </a:r>
            <a:r>
              <a:rPr lang="fr-FR" sz="1700" i="1" dirty="0" smtClean="0">
                <a:solidFill>
                  <a:schemeClr val="bg1"/>
                </a:solidFill>
                <a:latin typeface="Arial" panose="020B0604020202020204" pitchFamily="34" charset="0"/>
                <a:cs typeface="Arial" panose="020B0604020202020204" pitchFamily="34" charset="0"/>
              </a:rPr>
              <a:t>al</a:t>
            </a:r>
            <a:r>
              <a:rPr lang="fr-FR" sz="1700" dirty="0" smtClean="0">
                <a:solidFill>
                  <a:schemeClr val="bg1"/>
                </a:solidFill>
                <a:latin typeface="Arial" panose="020B0604020202020204" pitchFamily="34" charset="0"/>
                <a:cs typeface="Arial" panose="020B0604020202020204" pitchFamily="34" charset="0"/>
              </a:rPr>
              <a:t>. (2016)</a:t>
            </a:r>
            <a:r>
              <a:rPr lang="en-US" sz="1700" dirty="0" smtClean="0">
                <a:solidFill>
                  <a:schemeClr val="bg1"/>
                </a:solidFill>
                <a:latin typeface="Arial" panose="020B0604020202020204" pitchFamily="34" charset="0"/>
                <a:cs typeface="Arial" panose="020B0604020202020204" pitchFamily="34" charset="0"/>
              </a:rPr>
              <a:t> </a:t>
            </a:r>
            <a:endParaRPr lang="fr-FR" sz="1700" dirty="0">
              <a:solidFill>
                <a:schemeClr val="bg1"/>
              </a:solidFill>
              <a:latin typeface="Arial" panose="020B0604020202020204" pitchFamily="34" charset="0"/>
              <a:cs typeface="Arial" panose="020B0604020202020204" pitchFamily="34" charset="0"/>
            </a:endParaRPr>
          </a:p>
          <a:p>
            <a:endParaRPr lang="fr-FR" sz="1700" dirty="0">
              <a:latin typeface="Arial" panose="020B0604020202020204" pitchFamily="34" charset="0"/>
              <a:cs typeface="Arial" panose="020B0604020202020204" pitchFamily="34" charset="0"/>
            </a:endParaRPr>
          </a:p>
        </p:txBody>
      </p:sp>
      <p:sp>
        <p:nvSpPr>
          <p:cNvPr id="5" name="Right Brace 4"/>
          <p:cNvSpPr/>
          <p:nvPr/>
        </p:nvSpPr>
        <p:spPr>
          <a:xfrm>
            <a:off x="6441949" y="1105728"/>
            <a:ext cx="565265" cy="2053243"/>
          </a:xfrm>
          <a:prstGeom prst="righ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7" name="TextBox 6"/>
          <p:cNvSpPr txBox="1"/>
          <p:nvPr/>
        </p:nvSpPr>
        <p:spPr>
          <a:xfrm>
            <a:off x="7206721" y="1315803"/>
            <a:ext cx="4884625" cy="1446550"/>
          </a:xfrm>
          <a:prstGeom prst="rect">
            <a:avLst/>
          </a:prstGeom>
          <a:noFill/>
        </p:spPr>
        <p:txBody>
          <a:bodyPr wrap="square" rtlCol="0">
            <a:spAutoFit/>
          </a:bodyPr>
          <a:lstStyle/>
          <a:p>
            <a:r>
              <a:rPr lang="en-US" sz="2200" dirty="0" err="1" smtClean="0">
                <a:solidFill>
                  <a:srgbClr val="FFB300"/>
                </a:solidFill>
                <a:latin typeface="Arial" panose="020B0604020202020204" pitchFamily="34" charset="0"/>
                <a:cs typeface="Arial" panose="020B0604020202020204" pitchFamily="34" charset="0"/>
              </a:rPr>
              <a:t>Séries</a:t>
            </a:r>
            <a:r>
              <a:rPr lang="en-US" sz="2200" dirty="0" smtClean="0">
                <a:solidFill>
                  <a:srgbClr val="FFB300"/>
                </a:solidFill>
                <a:latin typeface="Arial" panose="020B0604020202020204" pitchFamily="34" charset="0"/>
                <a:cs typeface="Arial" panose="020B0604020202020204" pitchFamily="34" charset="0"/>
              </a:rPr>
              <a:t> </a:t>
            </a:r>
            <a:r>
              <a:rPr lang="en-US" sz="2200" dirty="0" err="1" smtClean="0">
                <a:solidFill>
                  <a:srgbClr val="FFB300"/>
                </a:solidFill>
                <a:latin typeface="Arial" panose="020B0604020202020204" pitchFamily="34" charset="0"/>
                <a:cs typeface="Arial" panose="020B0604020202020204" pitchFamily="34" charset="0"/>
              </a:rPr>
              <a:t>temporelles</a:t>
            </a:r>
            <a:r>
              <a:rPr lang="en-US" sz="2200" dirty="0" smtClean="0">
                <a:solidFill>
                  <a:srgbClr val="FFB300"/>
                </a:solidFill>
                <a:latin typeface="Arial" panose="020B0604020202020204" pitchFamily="34" charset="0"/>
                <a:cs typeface="Arial" panose="020B0604020202020204" pitchFamily="34" charset="0"/>
              </a:rPr>
              <a:t> </a:t>
            </a:r>
            <a:r>
              <a:rPr lang="en-US" sz="2200" dirty="0" err="1" smtClean="0">
                <a:solidFill>
                  <a:srgbClr val="FFB300"/>
                </a:solidFill>
                <a:latin typeface="Arial" panose="020B0604020202020204" pitchFamily="34" charset="0"/>
                <a:cs typeface="Arial" panose="020B0604020202020204" pitchFamily="34" charset="0"/>
              </a:rPr>
              <a:t>intérrompues</a:t>
            </a:r>
            <a:r>
              <a:rPr lang="en-US" sz="2200" dirty="0" smtClean="0">
                <a:solidFill>
                  <a:srgbClr val="FFB300"/>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a:t>
            </a:r>
          </a:p>
          <a:p>
            <a:r>
              <a:rPr lang="en-US" sz="2200" dirty="0" err="1" smtClean="0">
                <a:solidFill>
                  <a:schemeClr val="bg1"/>
                </a:solidFill>
                <a:latin typeface="Arial" panose="020B0604020202020204" pitchFamily="34" charset="0"/>
                <a:cs typeface="Arial" panose="020B0604020202020204" pitchFamily="34" charset="0"/>
              </a:rPr>
              <a:t>Corrélation</a:t>
            </a:r>
            <a:r>
              <a:rPr lang="en-US" sz="2200" dirty="0" smtClean="0">
                <a:solidFill>
                  <a:schemeClr val="bg1"/>
                </a:solidFill>
                <a:latin typeface="Arial" panose="020B0604020202020204" pitchFamily="34" charset="0"/>
                <a:cs typeface="Arial" panose="020B0604020202020204" pitchFamily="34" charset="0"/>
              </a:rPr>
              <a:t> de Pearson sur les </a:t>
            </a:r>
            <a:r>
              <a:rPr lang="en-US" sz="2200" dirty="0" err="1" smtClean="0">
                <a:solidFill>
                  <a:schemeClr val="bg1"/>
                </a:solidFill>
                <a:latin typeface="Arial" panose="020B0604020202020204" pitchFamily="34" charset="0"/>
                <a:cs typeface="Arial" panose="020B0604020202020204" pitchFamily="34" charset="0"/>
              </a:rPr>
              <a:t>résidus</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si</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autocorrélation</a:t>
            </a:r>
            <a:r>
              <a:rPr lang="en-US" sz="2200" dirty="0" smtClean="0">
                <a:solidFill>
                  <a:schemeClr val="bg1"/>
                </a:solidFill>
                <a:latin typeface="Arial" panose="020B0604020202020204" pitchFamily="34" charset="0"/>
                <a:cs typeface="Arial" panose="020B0604020202020204" pitchFamily="34" charset="0"/>
              </a:rPr>
              <a:t> (</a:t>
            </a:r>
            <a:r>
              <a:rPr lang="en-US" sz="2200" dirty="0">
                <a:solidFill>
                  <a:schemeClr val="bg1"/>
                </a:solidFill>
                <a:latin typeface="Arial" panose="020B0604020202020204" pitchFamily="34" charset="0"/>
                <a:cs typeface="Arial" panose="020B0604020202020204" pitchFamily="34" charset="0"/>
              </a:rPr>
              <a:t>Durbin-Watson </a:t>
            </a:r>
            <a:r>
              <a:rPr lang="en-US" sz="2200" dirty="0" smtClean="0">
                <a:solidFill>
                  <a:schemeClr val="bg1"/>
                </a:solidFill>
                <a:latin typeface="Arial" panose="020B0604020202020204" pitchFamily="34" charset="0"/>
                <a:cs typeface="Arial" panose="020B0604020202020204" pitchFamily="34" charset="0"/>
              </a:rPr>
              <a:t>test) </a:t>
            </a:r>
            <a:r>
              <a:rPr lang="en-US" sz="2200" dirty="0" err="1" smtClean="0">
                <a:solidFill>
                  <a:schemeClr val="bg1"/>
                </a:solidFill>
                <a:latin typeface="Arial" panose="020B0604020202020204" pitchFamily="34" charset="0"/>
                <a:cs typeface="Arial" panose="020B0604020202020204" pitchFamily="34" charset="0"/>
              </a:rPr>
              <a:t>ou</a:t>
            </a:r>
            <a:r>
              <a:rPr lang="en-US" sz="2200" dirty="0" smtClean="0">
                <a:solidFill>
                  <a:schemeClr val="bg1"/>
                </a:solidFill>
                <a:latin typeface="Arial" panose="020B0604020202020204" pitchFamily="34" charset="0"/>
                <a:cs typeface="Arial" panose="020B0604020202020204" pitchFamily="34" charset="0"/>
              </a:rPr>
              <a:t> sur </a:t>
            </a:r>
            <a:r>
              <a:rPr lang="en-US" sz="2200" dirty="0" err="1" smtClean="0">
                <a:solidFill>
                  <a:schemeClr val="bg1"/>
                </a:solidFill>
                <a:latin typeface="Arial" panose="020B0604020202020204" pitchFamily="34" charset="0"/>
                <a:cs typeface="Arial" panose="020B0604020202020204" pitchFamily="34" charset="0"/>
              </a:rPr>
              <a:t>série</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temporelle</a:t>
            </a:r>
            <a:endParaRPr lang="fr-FR" sz="22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2626822" y="1712421"/>
            <a:ext cx="2951018" cy="1446550"/>
          </a:xfrm>
          <a:prstGeom prst="rect">
            <a:avLst/>
          </a:prstGeom>
          <a:noFill/>
        </p:spPr>
        <p:txBody>
          <a:bodyPr wrap="square" rtlCol="0">
            <a:spAutoFit/>
          </a:bodyPr>
          <a:lstStyle/>
          <a:p>
            <a:r>
              <a:rPr lang="fr-FR" sz="2200" dirty="0" smtClean="0">
                <a:solidFill>
                  <a:schemeClr val="bg1"/>
                </a:solidFill>
                <a:latin typeface="Arial" panose="020B0604020202020204" pitchFamily="34" charset="0"/>
                <a:cs typeface="Arial" panose="020B0604020202020204" pitchFamily="34" charset="0"/>
              </a:rPr>
              <a:t>Domaine vitaux</a:t>
            </a:r>
          </a:p>
          <a:p>
            <a:r>
              <a:rPr lang="fr-FR" sz="2200" dirty="0" smtClean="0">
                <a:solidFill>
                  <a:schemeClr val="bg1"/>
                </a:solidFill>
                <a:latin typeface="Arial" panose="020B0604020202020204" pitchFamily="34" charset="0"/>
                <a:cs typeface="Arial" panose="020B0604020202020204" pitchFamily="34" charset="0"/>
              </a:rPr>
              <a:t>Zone noyaux</a:t>
            </a:r>
          </a:p>
          <a:p>
            <a:r>
              <a:rPr lang="fr-FR" sz="2200" dirty="0" err="1" smtClean="0">
                <a:solidFill>
                  <a:schemeClr val="bg1"/>
                </a:solidFill>
                <a:latin typeface="Arial" panose="020B0604020202020204" pitchFamily="34" charset="0"/>
                <a:cs typeface="Arial" panose="020B0604020202020204" pitchFamily="34" charset="0"/>
              </a:rPr>
              <a:t>TPJs</a:t>
            </a:r>
            <a:endParaRPr lang="fr-FR" sz="2200" dirty="0" smtClean="0">
              <a:solidFill>
                <a:schemeClr val="bg1"/>
              </a:solidFill>
              <a:latin typeface="Arial" panose="020B0604020202020204" pitchFamily="34" charset="0"/>
              <a:cs typeface="Arial" panose="020B0604020202020204" pitchFamily="34" charset="0"/>
            </a:endParaRPr>
          </a:p>
          <a:p>
            <a:r>
              <a:rPr lang="fr-FR" sz="2200" dirty="0" smtClean="0">
                <a:solidFill>
                  <a:schemeClr val="bg1"/>
                </a:solidFill>
                <a:latin typeface="Arial" panose="020B0604020202020204" pitchFamily="34" charset="0"/>
                <a:cs typeface="Arial" panose="020B0604020202020204" pitchFamily="34" charset="0"/>
              </a:rPr>
              <a:t>% items alimentaire</a:t>
            </a:r>
            <a:endParaRPr lang="fr-FR" sz="2200" dirty="0">
              <a:solidFill>
                <a:schemeClr val="bg1"/>
              </a:solidFill>
              <a:latin typeface="Arial" panose="020B0604020202020204" pitchFamily="34" charset="0"/>
              <a:cs typeface="Arial" panose="020B0604020202020204" pitchFamily="34" charset="0"/>
            </a:endParaRPr>
          </a:p>
        </p:txBody>
      </p:sp>
      <p:sp>
        <p:nvSpPr>
          <p:cNvPr id="10" name="Left Brace 9"/>
          <p:cNvSpPr/>
          <p:nvPr/>
        </p:nvSpPr>
        <p:spPr>
          <a:xfrm>
            <a:off x="2477195" y="1729043"/>
            <a:ext cx="91437" cy="1429928"/>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826531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8845"/>
            <a:ext cx="11341395" cy="1200329"/>
          </a:xfrm>
          <a:prstGeom prst="rect">
            <a:avLst/>
          </a:prstGeom>
          <a:solidFill>
            <a:schemeClr val="tx1"/>
          </a:solidFill>
        </p:spPr>
        <p:txBody>
          <a:bodyPr wrap="square" rtlCol="0">
            <a:spAutoFit/>
          </a:bodyPr>
          <a:lstStyle/>
          <a:p>
            <a:r>
              <a:rPr lang="en-US" sz="2400" b="1" dirty="0" err="1" smtClean="0">
                <a:solidFill>
                  <a:srgbClr val="FFFF00"/>
                </a:solidFill>
                <a:latin typeface="Arial" panose="020B0604020202020204" pitchFamily="34" charset="0"/>
                <a:cs typeface="Arial" panose="020B0604020202020204" pitchFamily="34" charset="0"/>
              </a:rPr>
              <a:t>Résultats</a:t>
            </a:r>
            <a:r>
              <a:rPr lang="en-US" sz="2400" b="1" dirty="0" smtClean="0">
                <a:solidFill>
                  <a:srgbClr val="FFFF00"/>
                </a:solidFill>
                <a:latin typeface="Arial" panose="020B0604020202020204" pitchFamily="34" charset="0"/>
                <a:cs typeface="Arial" panose="020B0604020202020204" pitchFamily="34" charset="0"/>
              </a:rPr>
              <a:t> : </a:t>
            </a:r>
            <a:r>
              <a:rPr lang="en-US" sz="2400" b="1" dirty="0" err="1" smtClean="0">
                <a:solidFill>
                  <a:srgbClr val="FFFF00"/>
                </a:solidFill>
                <a:latin typeface="Arial" panose="020B0604020202020204" pitchFamily="34" charset="0"/>
                <a:cs typeface="Arial" panose="020B0604020202020204" pitchFamily="34" charset="0"/>
              </a:rPr>
              <a:t>saisonnalité</a:t>
            </a:r>
            <a:r>
              <a:rPr lang="en-US" sz="2400" b="1" dirty="0" smtClean="0">
                <a:solidFill>
                  <a:srgbClr val="FFFF00"/>
                </a:solidFill>
                <a:latin typeface="Arial" panose="020B0604020202020204" pitchFamily="34" charset="0"/>
                <a:cs typeface="Arial" panose="020B0604020202020204" pitchFamily="34" charset="0"/>
              </a:rPr>
              <a:t> et </a:t>
            </a:r>
            <a:r>
              <a:rPr lang="en-US" sz="2400" b="1" dirty="0" err="1" smtClean="0">
                <a:solidFill>
                  <a:srgbClr val="FFFF00"/>
                </a:solidFill>
                <a:latin typeface="Arial" panose="020B0604020202020204" pitchFamily="34" charset="0"/>
                <a:cs typeface="Arial" panose="020B0604020202020204" pitchFamily="34" charset="0"/>
              </a:rPr>
              <a:t>disponibilité</a:t>
            </a:r>
            <a:r>
              <a:rPr lang="en-US" sz="2400" b="1" dirty="0" smtClean="0">
                <a:solidFill>
                  <a:srgbClr val="FFFF00"/>
                </a:solidFill>
                <a:latin typeface="Arial" panose="020B0604020202020204" pitchFamily="34" charset="0"/>
                <a:cs typeface="Arial" panose="020B0604020202020204" pitchFamily="34" charset="0"/>
              </a:rPr>
              <a:t> en fruit</a:t>
            </a:r>
          </a:p>
          <a:p>
            <a:endParaRPr lang="en-US" sz="2400" b="1" dirty="0" smtClean="0">
              <a:solidFill>
                <a:srgbClr val="FFFF00"/>
              </a:solidFill>
              <a:latin typeface="Arial" panose="020B0604020202020204" pitchFamily="34" charset="0"/>
              <a:cs typeface="Arial" panose="020B0604020202020204" pitchFamily="34" charset="0"/>
            </a:endParaRPr>
          </a:p>
          <a:p>
            <a:r>
              <a:rPr lang="en-US" sz="2400" b="1" i="1" dirty="0" smtClean="0">
                <a:solidFill>
                  <a:srgbClr val="FFFF00"/>
                </a:solidFill>
                <a:latin typeface="Arial" panose="020B0604020202020204" pitchFamily="34" charset="0"/>
                <a:cs typeface="Arial" panose="020B0604020202020204" pitchFamily="34" charset="0"/>
              </a:rPr>
              <a:t> </a:t>
            </a:r>
            <a:endParaRPr lang="en-US" sz="2400" b="1" dirty="0">
              <a:solidFill>
                <a:srgbClr val="FFFF00"/>
              </a:solidFill>
              <a:latin typeface="Arial" panose="020B0604020202020204" pitchFamily="34" charset="0"/>
              <a:cs typeface="Arial" panose="020B0604020202020204" pitchFamily="34" charset="0"/>
            </a:endParaRPr>
          </a:p>
        </p:txBody>
      </p:sp>
      <p:sp>
        <p:nvSpPr>
          <p:cNvPr id="13"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14</a:t>
            </a:r>
            <a:endParaRPr lang="fr-FR" sz="16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881"/>
          <a:stretch/>
        </p:blipFill>
        <p:spPr>
          <a:xfrm>
            <a:off x="1541516" y="990600"/>
            <a:ext cx="9050905" cy="5240866"/>
          </a:xfrm>
          <a:prstGeom prst="rect">
            <a:avLst/>
          </a:prstGeom>
        </p:spPr>
      </p:pic>
      <p:sp>
        <p:nvSpPr>
          <p:cNvPr id="3" name="TextBox 2"/>
          <p:cNvSpPr txBox="1"/>
          <p:nvPr/>
        </p:nvSpPr>
        <p:spPr>
          <a:xfrm>
            <a:off x="1438307" y="6311929"/>
            <a:ext cx="8955453" cy="400110"/>
          </a:xfrm>
          <a:prstGeom prst="rect">
            <a:avLst/>
          </a:prstGeom>
          <a:noFill/>
        </p:spPr>
        <p:txBody>
          <a:bodyPr wrap="square" rtlCol="0">
            <a:spAutoFit/>
          </a:bodyPr>
          <a:lstStyle/>
          <a:p>
            <a:r>
              <a:rPr lang="en-US" sz="2000" dirty="0" smtClean="0">
                <a:solidFill>
                  <a:schemeClr val="bg1"/>
                </a:solidFill>
                <a:latin typeface="Arial" panose="020B0604020202020204" pitchFamily="34" charset="0"/>
                <a:cs typeface="Arial" panose="020B0604020202020204" pitchFamily="34" charset="0"/>
              </a:rPr>
              <a:t>FAI </a:t>
            </a:r>
            <a:r>
              <a:rPr lang="en-US" sz="2000" dirty="0">
                <a:solidFill>
                  <a:schemeClr val="bg1"/>
                </a:solidFill>
                <a:latin typeface="Arial" panose="020B0604020202020204" pitchFamily="34" charset="0"/>
                <a:cs typeface="Arial" panose="020B0604020202020204" pitchFamily="34" charset="0"/>
              </a:rPr>
              <a:t>DEF </a:t>
            </a:r>
            <a:r>
              <a:rPr lang="en-US" sz="2000" dirty="0" smtClean="0">
                <a:solidFill>
                  <a:schemeClr val="bg1"/>
                </a:solidFill>
                <a:latin typeface="Arial" panose="020B0604020202020204" pitchFamily="34" charset="0"/>
                <a:cs typeface="Arial" panose="020B0604020202020204" pitchFamily="34" charset="0"/>
              </a:rPr>
              <a:t>vs plantations: </a:t>
            </a:r>
            <a:r>
              <a:rPr lang="en-US" sz="2000" i="1" dirty="0" smtClean="0">
                <a:solidFill>
                  <a:srgbClr val="66FF66"/>
                </a:solidFill>
                <a:latin typeface="Arial" panose="020B0604020202020204" pitchFamily="34" charset="0"/>
                <a:cs typeface="Arial" panose="020B0604020202020204" pitchFamily="34" charset="0"/>
              </a:rPr>
              <a:t>r </a:t>
            </a:r>
            <a:r>
              <a:rPr lang="en-US" sz="2000" dirty="0">
                <a:solidFill>
                  <a:srgbClr val="66FF66"/>
                </a:solidFill>
                <a:latin typeface="Arial" panose="020B0604020202020204" pitchFamily="34" charset="0"/>
                <a:cs typeface="Arial" panose="020B0604020202020204" pitchFamily="34" charset="0"/>
              </a:rPr>
              <a:t>= -0.41, </a:t>
            </a:r>
            <a:r>
              <a:rPr lang="en-US" sz="2000" i="1" dirty="0">
                <a:solidFill>
                  <a:srgbClr val="66FF66"/>
                </a:solidFill>
                <a:latin typeface="Arial" panose="020B0604020202020204" pitchFamily="34" charset="0"/>
                <a:cs typeface="Arial" panose="020B0604020202020204" pitchFamily="34" charset="0"/>
              </a:rPr>
              <a:t>P </a:t>
            </a:r>
            <a:r>
              <a:rPr lang="en-US" sz="2000" dirty="0">
                <a:solidFill>
                  <a:srgbClr val="66FF66"/>
                </a:solidFill>
                <a:latin typeface="Arial" panose="020B0604020202020204" pitchFamily="34" charset="0"/>
                <a:cs typeface="Arial" panose="020B0604020202020204" pitchFamily="34" charset="0"/>
              </a:rPr>
              <a:t>= 0.10, </a:t>
            </a:r>
            <a:r>
              <a:rPr lang="en-US" sz="2000" i="1" dirty="0">
                <a:solidFill>
                  <a:srgbClr val="66FF66"/>
                </a:solidFill>
                <a:latin typeface="Arial" panose="020B0604020202020204" pitchFamily="34" charset="0"/>
                <a:cs typeface="Arial" panose="020B0604020202020204" pitchFamily="34" charset="0"/>
              </a:rPr>
              <a:t>N</a:t>
            </a:r>
            <a:r>
              <a:rPr lang="en-US" sz="2000" dirty="0">
                <a:solidFill>
                  <a:srgbClr val="66FF66"/>
                </a:solidFill>
                <a:latin typeface="Arial" panose="020B0604020202020204" pitchFamily="34" charset="0"/>
                <a:cs typeface="Arial" panose="020B0604020202020204" pitchFamily="34" charset="0"/>
              </a:rPr>
              <a:t> = 14</a:t>
            </a:r>
            <a:endParaRPr lang="fr-FR" sz="2000" dirty="0">
              <a:solidFill>
                <a:srgbClr val="66FF66"/>
              </a:solidFill>
              <a:latin typeface="Arial" panose="020B0604020202020204" pitchFamily="34" charset="0"/>
              <a:cs typeface="Arial" panose="020B0604020202020204" pitchFamily="34" charset="0"/>
            </a:endParaRPr>
          </a:p>
        </p:txBody>
      </p:sp>
      <p:sp>
        <p:nvSpPr>
          <p:cNvPr id="4" name="TextBox 3"/>
          <p:cNvSpPr txBox="1"/>
          <p:nvPr/>
        </p:nvSpPr>
        <p:spPr>
          <a:xfrm>
            <a:off x="2942705" y="1155469"/>
            <a:ext cx="640080" cy="369332"/>
          </a:xfrm>
          <a:prstGeom prst="rect">
            <a:avLst/>
          </a:prstGeom>
          <a:noFill/>
        </p:spPr>
        <p:txBody>
          <a:bodyPr wrap="square" rtlCol="0">
            <a:spAutoFit/>
          </a:bodyPr>
          <a:lstStyle/>
          <a:p>
            <a:r>
              <a:rPr lang="fr-FR" dirty="0" smtClean="0"/>
              <a:t>Wet</a:t>
            </a:r>
            <a:endParaRPr lang="fr-FR" dirty="0"/>
          </a:p>
        </p:txBody>
      </p:sp>
      <p:sp>
        <p:nvSpPr>
          <p:cNvPr id="7" name="TextBox 6"/>
          <p:cNvSpPr txBox="1"/>
          <p:nvPr/>
        </p:nvSpPr>
        <p:spPr>
          <a:xfrm>
            <a:off x="2222269" y="1155469"/>
            <a:ext cx="640080" cy="369332"/>
          </a:xfrm>
          <a:prstGeom prst="rect">
            <a:avLst/>
          </a:prstGeom>
          <a:noFill/>
        </p:spPr>
        <p:txBody>
          <a:bodyPr wrap="square" rtlCol="0">
            <a:spAutoFit/>
          </a:bodyPr>
          <a:lstStyle/>
          <a:p>
            <a:r>
              <a:rPr lang="fr-FR" dirty="0" smtClean="0"/>
              <a:t>Dry</a:t>
            </a:r>
            <a:endParaRPr lang="fr-FR" dirty="0"/>
          </a:p>
        </p:txBody>
      </p:sp>
    </p:spTree>
    <p:extLst>
      <p:ext uri="{BB962C8B-B14F-4D97-AF65-F5344CB8AC3E}">
        <p14:creationId xmlns:p14="http://schemas.microsoft.com/office/powerpoint/2010/main" val="19036337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8845"/>
            <a:ext cx="11341395" cy="830997"/>
          </a:xfrm>
          <a:prstGeom prst="rect">
            <a:avLst/>
          </a:prstGeom>
          <a:solidFill>
            <a:schemeClr val="tx1"/>
          </a:solidFill>
        </p:spPr>
        <p:txBody>
          <a:bodyPr wrap="square" rtlCol="0">
            <a:spAutoFit/>
          </a:bodyPr>
          <a:lstStyle/>
          <a:p>
            <a:r>
              <a:rPr lang="en-US" sz="2400" b="1" dirty="0" err="1" smtClean="0">
                <a:solidFill>
                  <a:srgbClr val="FFFF00"/>
                </a:solidFill>
                <a:latin typeface="Arial" panose="020B0604020202020204" pitchFamily="34" charset="0"/>
                <a:cs typeface="Arial" panose="020B0604020202020204" pitchFamily="34" charset="0"/>
              </a:rPr>
              <a:t>Résultats</a:t>
            </a:r>
            <a:r>
              <a:rPr lang="en-US" sz="2400" b="1" dirty="0" smtClean="0">
                <a:solidFill>
                  <a:srgbClr val="FFFF00"/>
                </a:solidFill>
                <a:latin typeface="Arial" panose="020B0604020202020204" pitchFamily="34" charset="0"/>
                <a:cs typeface="Arial" panose="020B0604020202020204" pitchFamily="34" charset="0"/>
              </a:rPr>
              <a:t> : </a:t>
            </a:r>
            <a:r>
              <a:rPr lang="en-US" sz="2400" b="1" dirty="0" err="1" smtClean="0">
                <a:solidFill>
                  <a:srgbClr val="FFFF00"/>
                </a:solidFill>
                <a:latin typeface="Arial" panose="020B0604020202020204" pitchFamily="34" charset="0"/>
                <a:cs typeface="Arial" panose="020B0604020202020204" pitchFamily="34" charset="0"/>
              </a:rPr>
              <a:t>saisonnalité</a:t>
            </a:r>
            <a:r>
              <a:rPr lang="en-US" sz="2400" b="1" dirty="0" smtClean="0">
                <a:solidFill>
                  <a:srgbClr val="FFFF00"/>
                </a:solidFill>
                <a:latin typeface="Arial" panose="020B0604020202020204" pitchFamily="34" charset="0"/>
                <a:cs typeface="Arial" panose="020B0604020202020204" pitchFamily="34" charset="0"/>
              </a:rPr>
              <a:t> et ‘ranging patterns’</a:t>
            </a:r>
          </a:p>
          <a:p>
            <a:r>
              <a:rPr lang="en-US" sz="2400" b="1" i="1" dirty="0" smtClean="0">
                <a:solidFill>
                  <a:srgbClr val="FFFF00"/>
                </a:solidFill>
                <a:latin typeface="Arial" panose="020B0604020202020204" pitchFamily="34" charset="0"/>
                <a:cs typeface="Arial" panose="020B0604020202020204" pitchFamily="34" charset="0"/>
              </a:rPr>
              <a:t> </a:t>
            </a:r>
            <a:endParaRPr lang="en-US" sz="2400" b="1" dirty="0">
              <a:solidFill>
                <a:srgbClr val="FFFF00"/>
              </a:solidFill>
              <a:latin typeface="Arial" panose="020B0604020202020204" pitchFamily="34" charset="0"/>
              <a:cs typeface="Arial" panose="020B0604020202020204" pitchFamily="34" charset="0"/>
            </a:endParaRPr>
          </a:p>
        </p:txBody>
      </p:sp>
      <p:sp>
        <p:nvSpPr>
          <p:cNvPr id="13"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15</a:t>
            </a:r>
            <a:endParaRPr lang="fr-FR" sz="16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19" y="1010448"/>
            <a:ext cx="9139487" cy="4832567"/>
          </a:xfrm>
          <a:prstGeom prst="rect">
            <a:avLst/>
          </a:prstGeom>
        </p:spPr>
      </p:pic>
      <p:sp>
        <p:nvSpPr>
          <p:cNvPr id="5" name="TextBox 4"/>
          <p:cNvSpPr txBox="1"/>
          <p:nvPr/>
        </p:nvSpPr>
        <p:spPr>
          <a:xfrm>
            <a:off x="9626842" y="2618817"/>
            <a:ext cx="3534421" cy="1615827"/>
          </a:xfrm>
          <a:prstGeom prst="rect">
            <a:avLst/>
          </a:prstGeom>
          <a:noFill/>
        </p:spPr>
        <p:txBody>
          <a:bodyPr wrap="square" rtlCol="0">
            <a:spAutoFit/>
          </a:bodyPr>
          <a:lstStyle/>
          <a:p>
            <a:pPr>
              <a:lnSpc>
                <a:spcPct val="150000"/>
              </a:lnSpc>
            </a:pPr>
            <a:r>
              <a:rPr lang="fr-FR" sz="2200" dirty="0" smtClean="0">
                <a:solidFill>
                  <a:schemeClr val="bg1"/>
                </a:solidFill>
                <a:latin typeface="Arial" panose="020B0604020202020204" pitchFamily="34" charset="0"/>
                <a:cs typeface="Arial" panose="020B0604020202020204" pitchFamily="34" charset="0"/>
              </a:rPr>
              <a:t>DV tot = 599 ha</a:t>
            </a:r>
          </a:p>
          <a:p>
            <a:pPr>
              <a:lnSpc>
                <a:spcPct val="150000"/>
              </a:lnSpc>
            </a:pPr>
            <a:r>
              <a:rPr lang="fr-FR" sz="2200" dirty="0" smtClean="0">
                <a:solidFill>
                  <a:schemeClr val="bg1"/>
                </a:solidFill>
                <a:latin typeface="Arial" panose="020B0604020202020204" pitchFamily="34" charset="0"/>
                <a:cs typeface="Arial" panose="020B0604020202020204" pitchFamily="34" charset="0"/>
              </a:rPr>
              <a:t>ZN tot = 289 ha</a:t>
            </a:r>
          </a:p>
          <a:p>
            <a:pPr>
              <a:lnSpc>
                <a:spcPct val="150000"/>
              </a:lnSpc>
            </a:pPr>
            <a:r>
              <a:rPr lang="fr-FR" sz="2200" dirty="0" smtClean="0">
                <a:solidFill>
                  <a:schemeClr val="bg1"/>
                </a:solidFill>
                <a:latin typeface="Arial" panose="020B0604020202020204" pitchFamily="34" charset="0"/>
                <a:cs typeface="Arial" panose="020B0604020202020204" pitchFamily="34" charset="0"/>
              </a:rPr>
              <a:t>TPJ tot = </a:t>
            </a:r>
            <a:r>
              <a:rPr lang="en-US" sz="2200" dirty="0">
                <a:solidFill>
                  <a:schemeClr val="bg1"/>
                </a:solidFill>
                <a:latin typeface="Arial" panose="020B0604020202020204" pitchFamily="34" charset="0"/>
                <a:cs typeface="Arial" panose="020B0604020202020204" pitchFamily="34" charset="0"/>
              </a:rPr>
              <a:t>2,151 </a:t>
            </a:r>
            <a:r>
              <a:rPr lang="fr-FR" sz="2200" dirty="0" smtClean="0">
                <a:solidFill>
                  <a:schemeClr val="bg1"/>
                </a:solidFill>
                <a:latin typeface="Arial" panose="020B0604020202020204" pitchFamily="34" charset="0"/>
                <a:cs typeface="Arial" panose="020B0604020202020204" pitchFamily="34" charset="0"/>
              </a:rPr>
              <a:t> m </a:t>
            </a:r>
          </a:p>
        </p:txBody>
      </p:sp>
      <p:sp>
        <p:nvSpPr>
          <p:cNvPr id="6" name="TextBox 5"/>
          <p:cNvSpPr txBox="1"/>
          <p:nvPr/>
        </p:nvSpPr>
        <p:spPr>
          <a:xfrm>
            <a:off x="283465" y="6044508"/>
            <a:ext cx="11625000" cy="400110"/>
          </a:xfrm>
          <a:prstGeom prst="rect">
            <a:avLst/>
          </a:prstGeom>
          <a:noFill/>
        </p:spPr>
        <p:txBody>
          <a:bodyPr wrap="square" rtlCol="0">
            <a:spAutoFit/>
          </a:bodyPr>
          <a:lstStyle/>
          <a:p>
            <a:r>
              <a:rPr lang="fr-FR" sz="2000" dirty="0" smtClean="0">
                <a:solidFill>
                  <a:schemeClr val="bg1"/>
                </a:solidFill>
                <a:latin typeface="Arial" panose="020B0604020202020204" pitchFamily="34" charset="0"/>
                <a:cs typeface="Arial" panose="020B0604020202020204" pitchFamily="34" charset="0"/>
              </a:rPr>
              <a:t>14 mois : </a:t>
            </a:r>
            <a:r>
              <a:rPr lang="en-US" sz="2000" dirty="0" smtClean="0">
                <a:solidFill>
                  <a:schemeClr val="bg1"/>
                </a:solidFill>
                <a:latin typeface="Arial" panose="020B0604020202020204" pitchFamily="34" charset="0"/>
                <a:cs typeface="Arial" panose="020B0604020202020204" pitchFamily="34" charset="0"/>
              </a:rPr>
              <a:t>2,897 points GPS, et en </a:t>
            </a:r>
            <a:r>
              <a:rPr lang="en-US" sz="2000" dirty="0" err="1" smtClean="0">
                <a:solidFill>
                  <a:schemeClr val="bg1"/>
                </a:solidFill>
                <a:latin typeface="Arial" panose="020B0604020202020204" pitchFamily="34" charset="0"/>
                <a:cs typeface="Arial" panose="020B0604020202020204" pitchFamily="34" charset="0"/>
              </a:rPr>
              <a:t>moyenne</a:t>
            </a:r>
            <a:r>
              <a:rPr lang="en-US" sz="2000" dirty="0" smtClean="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207 (± SD 44, N = 125) </a:t>
            </a:r>
            <a:r>
              <a:rPr lang="en-US" sz="2000" dirty="0" smtClean="0">
                <a:solidFill>
                  <a:schemeClr val="bg1"/>
                </a:solidFill>
                <a:latin typeface="Arial" panose="020B0604020202020204" pitchFamily="34" charset="0"/>
                <a:cs typeface="Arial" panose="020B0604020202020204" pitchFamily="34" charset="0"/>
              </a:rPr>
              <a:t>par </a:t>
            </a:r>
            <a:r>
              <a:rPr lang="en-US" sz="2000" dirty="0" err="1" smtClean="0">
                <a:solidFill>
                  <a:schemeClr val="bg1"/>
                </a:solidFill>
                <a:latin typeface="Arial" panose="020B0604020202020204" pitchFamily="34" charset="0"/>
                <a:cs typeface="Arial" panose="020B0604020202020204" pitchFamily="34" charset="0"/>
              </a:rPr>
              <a:t>mois</a:t>
            </a:r>
            <a:endParaRPr lang="fr-FR"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61021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Slide Number Placeholder 1"/>
          <p:cNvSpPr>
            <a:spLocks noGrp="1"/>
          </p:cNvSpPr>
          <p:nvPr>
            <p:ph type="sldNum" sz="quarter" idx="12"/>
          </p:nvPr>
        </p:nvSpPr>
        <p:spPr>
          <a:xfrm>
            <a:off x="9278336" y="6409856"/>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18</a:t>
            </a:r>
            <a:endParaRPr lang="fr-FR" sz="16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4" y="90291"/>
            <a:ext cx="7163112" cy="222957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3277"/>
          <a:stretch/>
        </p:blipFill>
        <p:spPr>
          <a:xfrm>
            <a:off x="7264716" y="109058"/>
            <a:ext cx="4720356" cy="22192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5" y="2328335"/>
            <a:ext cx="2415324" cy="220948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3039" y="2319333"/>
            <a:ext cx="7167256" cy="2238454"/>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33380"/>
          <a:stretch/>
        </p:blipFill>
        <p:spPr>
          <a:xfrm>
            <a:off x="127004" y="4530144"/>
            <a:ext cx="4741329" cy="222426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9240" y="4537599"/>
            <a:ext cx="7152489" cy="221773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r="66620"/>
          <a:stretch/>
        </p:blipFill>
        <p:spPr>
          <a:xfrm>
            <a:off x="9641828" y="2319869"/>
            <a:ext cx="2343244" cy="2237382"/>
          </a:xfrm>
          <a:prstGeom prst="rect">
            <a:avLst/>
          </a:prstGeom>
        </p:spPr>
      </p:pic>
      <p:sp>
        <p:nvSpPr>
          <p:cNvPr id="10" name="Slide Number Placeholder 1"/>
          <p:cNvSpPr txBox="1">
            <a:spLocks/>
          </p:cNvSpPr>
          <p:nvPr/>
        </p:nvSpPr>
        <p:spPr>
          <a:xfrm>
            <a:off x="9314181" y="6409856"/>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dirty="0" smtClean="0">
                <a:solidFill>
                  <a:schemeClr val="tx1"/>
                </a:solidFill>
                <a:latin typeface="Arial" panose="020B0604020202020204" pitchFamily="34" charset="0"/>
                <a:cs typeface="Arial" panose="020B0604020202020204" pitchFamily="34" charset="0"/>
              </a:rPr>
              <a:t>16</a:t>
            </a:r>
            <a:endParaRPr lang="fr-FR"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8448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4" y="90291"/>
            <a:ext cx="7163112" cy="222957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3277"/>
          <a:stretch/>
        </p:blipFill>
        <p:spPr>
          <a:xfrm>
            <a:off x="7264716" y="109058"/>
            <a:ext cx="4720356" cy="22192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5" y="2328335"/>
            <a:ext cx="2415324" cy="220948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3039" y="2319333"/>
            <a:ext cx="7167256" cy="2238454"/>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33380"/>
          <a:stretch/>
        </p:blipFill>
        <p:spPr>
          <a:xfrm>
            <a:off x="127004" y="4530144"/>
            <a:ext cx="4741329" cy="222426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9240" y="4537599"/>
            <a:ext cx="7152489" cy="221773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r="66620"/>
          <a:stretch/>
        </p:blipFill>
        <p:spPr>
          <a:xfrm>
            <a:off x="9641828" y="2319869"/>
            <a:ext cx="2343244" cy="2237382"/>
          </a:xfrm>
          <a:prstGeom prst="rect">
            <a:avLst/>
          </a:prstGeom>
        </p:spPr>
      </p:pic>
      <p:sp>
        <p:nvSpPr>
          <p:cNvPr id="2" name="Rectangle 1"/>
          <p:cNvSpPr/>
          <p:nvPr/>
        </p:nvSpPr>
        <p:spPr>
          <a:xfrm>
            <a:off x="4879240" y="109058"/>
            <a:ext cx="7105832" cy="22192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Slide Number Placeholder 1"/>
          <p:cNvSpPr>
            <a:spLocks noGrp="1"/>
          </p:cNvSpPr>
          <p:nvPr>
            <p:ph type="sldNum" sz="quarter" idx="12"/>
          </p:nvPr>
        </p:nvSpPr>
        <p:spPr>
          <a:xfrm>
            <a:off x="9314181" y="6409856"/>
            <a:ext cx="2743200" cy="365125"/>
          </a:xfrm>
        </p:spPr>
        <p:txBody>
          <a:bodyPr/>
          <a:lstStyle/>
          <a:p>
            <a:r>
              <a:rPr lang="fr-FR" sz="1600" dirty="0" smtClean="0">
                <a:solidFill>
                  <a:schemeClr val="tx1"/>
                </a:solidFill>
                <a:latin typeface="Arial" panose="020B0604020202020204" pitchFamily="34" charset="0"/>
                <a:cs typeface="Arial" panose="020B0604020202020204" pitchFamily="34" charset="0"/>
              </a:rPr>
              <a:t>16</a:t>
            </a:r>
            <a:endParaRPr lang="fr-FR"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13801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4" y="90291"/>
            <a:ext cx="7163112" cy="222957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3277"/>
          <a:stretch/>
        </p:blipFill>
        <p:spPr>
          <a:xfrm>
            <a:off x="7264716" y="109058"/>
            <a:ext cx="4720356" cy="22192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38" y="2338132"/>
            <a:ext cx="2415324" cy="220948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3039" y="2319333"/>
            <a:ext cx="7167256" cy="2238454"/>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33380"/>
          <a:stretch/>
        </p:blipFill>
        <p:spPr>
          <a:xfrm>
            <a:off x="127004" y="4530144"/>
            <a:ext cx="4741329" cy="222426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9240" y="4537599"/>
            <a:ext cx="7152489" cy="221773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r="66620"/>
          <a:stretch/>
        </p:blipFill>
        <p:spPr>
          <a:xfrm>
            <a:off x="9641828" y="2319869"/>
            <a:ext cx="2343244" cy="2237382"/>
          </a:xfrm>
          <a:prstGeom prst="rect">
            <a:avLst/>
          </a:prstGeom>
        </p:spPr>
      </p:pic>
      <p:sp>
        <p:nvSpPr>
          <p:cNvPr id="10" name="Rectangle 9"/>
          <p:cNvSpPr/>
          <p:nvPr/>
        </p:nvSpPr>
        <p:spPr>
          <a:xfrm>
            <a:off x="95554" y="109058"/>
            <a:ext cx="4783686" cy="22192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4887698" y="2327326"/>
            <a:ext cx="7097373" cy="22192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12489" y="4520347"/>
            <a:ext cx="2402252" cy="22192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Slide Number Placeholder 1"/>
          <p:cNvSpPr>
            <a:spLocks noGrp="1"/>
          </p:cNvSpPr>
          <p:nvPr>
            <p:ph type="sldNum" sz="quarter" idx="12"/>
          </p:nvPr>
        </p:nvSpPr>
        <p:spPr>
          <a:xfrm>
            <a:off x="9314181" y="6409856"/>
            <a:ext cx="2743200" cy="365125"/>
          </a:xfrm>
        </p:spPr>
        <p:txBody>
          <a:bodyPr/>
          <a:lstStyle/>
          <a:p>
            <a:r>
              <a:rPr lang="fr-FR" sz="1600" dirty="0" smtClean="0">
                <a:solidFill>
                  <a:schemeClr val="tx1"/>
                </a:solidFill>
                <a:latin typeface="Arial" panose="020B0604020202020204" pitchFamily="34" charset="0"/>
                <a:cs typeface="Arial" panose="020B0604020202020204" pitchFamily="34" charset="0"/>
              </a:rPr>
              <a:t>16</a:t>
            </a:r>
            <a:endParaRPr lang="fr-FR"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1307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8845"/>
            <a:ext cx="11341395" cy="1200329"/>
          </a:xfrm>
          <a:prstGeom prst="rect">
            <a:avLst/>
          </a:prstGeom>
          <a:solidFill>
            <a:schemeClr val="tx1"/>
          </a:solidFill>
        </p:spPr>
        <p:txBody>
          <a:bodyPr wrap="square" rtlCol="0">
            <a:spAutoFit/>
          </a:bodyPr>
          <a:lstStyle/>
          <a:p>
            <a:r>
              <a:rPr lang="en-US" sz="2400" b="1" dirty="0" err="1" smtClean="0">
                <a:solidFill>
                  <a:srgbClr val="FFFF00"/>
                </a:solidFill>
                <a:latin typeface="Arial" panose="020B0604020202020204" pitchFamily="34" charset="0"/>
                <a:cs typeface="Arial" panose="020B0604020202020204" pitchFamily="34" charset="0"/>
              </a:rPr>
              <a:t>Résultats</a:t>
            </a:r>
            <a:r>
              <a:rPr lang="en-US" sz="2400" b="1" dirty="0" smtClean="0">
                <a:solidFill>
                  <a:srgbClr val="FFFF00"/>
                </a:solidFill>
                <a:latin typeface="Arial" panose="020B0604020202020204" pitchFamily="34" charset="0"/>
                <a:cs typeface="Arial" panose="020B0604020202020204" pitchFamily="34" charset="0"/>
              </a:rPr>
              <a:t> : régime </a:t>
            </a:r>
            <a:r>
              <a:rPr lang="en-US" sz="2400" b="1" dirty="0" err="1">
                <a:solidFill>
                  <a:srgbClr val="FFFF00"/>
                </a:solidFill>
                <a:latin typeface="Arial" panose="020B0604020202020204" pitchFamily="34" charset="0"/>
                <a:cs typeface="Arial" panose="020B0604020202020204" pitchFamily="34" charset="0"/>
              </a:rPr>
              <a:t>alimentaire</a:t>
            </a:r>
            <a:endParaRPr lang="en-US" sz="2200" b="1" dirty="0">
              <a:solidFill>
                <a:schemeClr val="bg1"/>
              </a:solidFill>
              <a:latin typeface="Arial" panose="020B0604020202020204" pitchFamily="34" charset="0"/>
              <a:cs typeface="Arial" panose="020B0604020202020204" pitchFamily="34" charset="0"/>
            </a:endParaRPr>
          </a:p>
          <a:p>
            <a:endParaRPr lang="en-US" sz="2400" b="1" dirty="0" smtClean="0">
              <a:solidFill>
                <a:srgbClr val="FFFF00"/>
              </a:solidFill>
              <a:latin typeface="Arial" panose="020B0604020202020204" pitchFamily="34" charset="0"/>
              <a:cs typeface="Arial" panose="020B0604020202020204" pitchFamily="34" charset="0"/>
            </a:endParaRPr>
          </a:p>
          <a:p>
            <a:r>
              <a:rPr lang="en-US" sz="2400" b="1" i="1" dirty="0" smtClean="0">
                <a:solidFill>
                  <a:srgbClr val="FFFF00"/>
                </a:solidFill>
                <a:latin typeface="Arial" panose="020B0604020202020204" pitchFamily="34" charset="0"/>
                <a:cs typeface="Arial" panose="020B0604020202020204" pitchFamily="34" charset="0"/>
              </a:rPr>
              <a:t> </a:t>
            </a:r>
            <a:endParaRPr lang="en-US" sz="2400" b="1" dirty="0">
              <a:solidFill>
                <a:srgbClr val="FFFF00"/>
              </a:solidFill>
              <a:latin typeface="Arial" panose="020B0604020202020204" pitchFamily="34" charset="0"/>
              <a:cs typeface="Arial" panose="020B0604020202020204" pitchFamily="34" charset="0"/>
            </a:endParaRPr>
          </a:p>
        </p:txBody>
      </p:sp>
      <p:sp>
        <p:nvSpPr>
          <p:cNvPr id="13"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17</a:t>
            </a:r>
            <a:endParaRPr lang="fr-FR" sz="1600" dirty="0">
              <a:solidFill>
                <a:schemeClr val="bg1"/>
              </a:solidFill>
              <a:latin typeface="Arial" panose="020B0604020202020204" pitchFamily="34" charset="0"/>
              <a:cs typeface="Arial" panose="020B0604020202020204" pitchFamily="34" charset="0"/>
            </a:endParaRPr>
          </a:p>
        </p:txBody>
      </p:sp>
      <p:pic>
        <p:nvPicPr>
          <p:cNvPr id="4" name="Picture 3" descr="C:\Users\pc\Desktop\DIET_paper\DIET_pondéré.png"/>
          <p:cNvPicPr/>
          <p:nvPr/>
        </p:nvPicPr>
        <p:blipFill>
          <a:blip r:embed="rId3">
            <a:extLst>
              <a:ext uri="{28A0092B-C50C-407E-A947-70E740481C1C}">
                <a14:useLocalDpi xmlns:a14="http://schemas.microsoft.com/office/drawing/2010/main" val="0"/>
              </a:ext>
            </a:extLst>
          </a:blip>
          <a:srcRect/>
          <a:stretch>
            <a:fillRect/>
          </a:stretch>
        </p:blipFill>
        <p:spPr bwMode="auto">
          <a:xfrm>
            <a:off x="689541" y="1125386"/>
            <a:ext cx="6684264" cy="5473063"/>
          </a:xfrm>
          <a:prstGeom prst="rect">
            <a:avLst/>
          </a:prstGeom>
          <a:solidFill>
            <a:schemeClr val="bg1"/>
          </a:solidFill>
          <a:ln>
            <a:noFill/>
          </a:ln>
        </p:spPr>
      </p:pic>
      <p:sp>
        <p:nvSpPr>
          <p:cNvPr id="2" name="TextBox 1"/>
          <p:cNvSpPr txBox="1"/>
          <p:nvPr/>
        </p:nvSpPr>
        <p:spPr>
          <a:xfrm>
            <a:off x="7668072" y="501177"/>
            <a:ext cx="4523928" cy="1015663"/>
          </a:xfrm>
          <a:prstGeom prst="rect">
            <a:avLst/>
          </a:prstGeom>
          <a:noFill/>
        </p:spPr>
        <p:txBody>
          <a:bodyPr wrap="square" rtlCol="0">
            <a:spAutoFit/>
          </a:bodyPr>
          <a:lstStyle/>
          <a:p>
            <a:r>
              <a:rPr lang="en-US" sz="2000" dirty="0" err="1" smtClean="0">
                <a:solidFill>
                  <a:schemeClr val="bg1"/>
                </a:solidFill>
                <a:latin typeface="Arial" panose="020B0604020202020204" pitchFamily="34" charset="0"/>
                <a:cs typeface="Arial" panose="020B0604020202020204" pitchFamily="34" charset="0"/>
              </a:rPr>
              <a:t>Pourcentage</a:t>
            </a:r>
            <a:r>
              <a:rPr lang="en-US" sz="2000" dirty="0" smtClean="0">
                <a:solidFill>
                  <a:schemeClr val="bg1"/>
                </a:solidFill>
                <a:latin typeface="Arial" panose="020B0604020202020204" pitchFamily="34" charset="0"/>
                <a:cs typeface="Arial" panose="020B0604020202020204" pitchFamily="34" charset="0"/>
              </a:rPr>
              <a:t> de fruit </a:t>
            </a:r>
            <a:r>
              <a:rPr lang="en-US" sz="2000" dirty="0" err="1" smtClean="0">
                <a:solidFill>
                  <a:schemeClr val="bg1"/>
                </a:solidFill>
                <a:latin typeface="Arial" panose="020B0604020202020204" pitchFamily="34" charset="0"/>
                <a:cs typeface="Arial" panose="020B0604020202020204" pitchFamily="34" charset="0"/>
              </a:rPr>
              <a:t>charnu</a:t>
            </a:r>
            <a:r>
              <a:rPr lang="en-US" sz="2000" dirty="0" smtClean="0">
                <a:solidFill>
                  <a:schemeClr val="bg1"/>
                </a:solidFill>
                <a:latin typeface="Arial" panose="020B0604020202020204" pitchFamily="34" charset="0"/>
                <a:cs typeface="Arial" panose="020B0604020202020204" pitchFamily="34" charset="0"/>
              </a:rPr>
              <a:t> et sec dans le régime </a:t>
            </a:r>
            <a:r>
              <a:rPr lang="en-US" sz="2000" dirty="0" err="1" smtClean="0">
                <a:solidFill>
                  <a:schemeClr val="bg1"/>
                </a:solidFill>
                <a:latin typeface="Arial" panose="020B0604020202020204" pitchFamily="34" charset="0"/>
                <a:cs typeface="Arial" panose="020B0604020202020204" pitchFamily="34" charset="0"/>
              </a:rPr>
              <a:t>alimentaire</a:t>
            </a:r>
            <a:r>
              <a:rPr lang="en-US" sz="2000" dirty="0" smtClean="0">
                <a:solidFill>
                  <a:schemeClr val="bg1"/>
                </a:solidFill>
                <a:latin typeface="Arial" panose="020B0604020202020204" pitchFamily="34" charset="0"/>
                <a:cs typeface="Arial" panose="020B0604020202020204" pitchFamily="34" charset="0"/>
              </a:rPr>
              <a:t> : </a:t>
            </a:r>
          </a:p>
          <a:p>
            <a:r>
              <a:rPr lang="en-US" sz="2000" i="1" dirty="0" smtClean="0">
                <a:solidFill>
                  <a:srgbClr val="66FF66"/>
                </a:solidFill>
                <a:latin typeface="Arial" panose="020B0604020202020204" pitchFamily="34" charset="0"/>
                <a:cs typeface="Arial" panose="020B0604020202020204" pitchFamily="34" charset="0"/>
              </a:rPr>
              <a:t>r </a:t>
            </a:r>
            <a:r>
              <a:rPr lang="en-US" sz="2000" dirty="0">
                <a:solidFill>
                  <a:srgbClr val="66FF66"/>
                </a:solidFill>
                <a:latin typeface="Arial" panose="020B0604020202020204" pitchFamily="34" charset="0"/>
                <a:cs typeface="Arial" panose="020B0604020202020204" pitchFamily="34" charset="0"/>
              </a:rPr>
              <a:t>= -0.82, </a:t>
            </a:r>
            <a:r>
              <a:rPr lang="en-US" sz="2000" i="1" dirty="0">
                <a:solidFill>
                  <a:srgbClr val="66FF66"/>
                </a:solidFill>
                <a:latin typeface="Arial" panose="020B0604020202020204" pitchFamily="34" charset="0"/>
                <a:cs typeface="Arial" panose="020B0604020202020204" pitchFamily="34" charset="0"/>
              </a:rPr>
              <a:t>P &lt;</a:t>
            </a:r>
            <a:r>
              <a:rPr lang="en-US" sz="2000" dirty="0">
                <a:solidFill>
                  <a:srgbClr val="66FF66"/>
                </a:solidFill>
                <a:latin typeface="Arial" panose="020B0604020202020204" pitchFamily="34" charset="0"/>
                <a:cs typeface="Arial" panose="020B0604020202020204" pitchFamily="34" charset="0"/>
              </a:rPr>
              <a:t> 0.01, </a:t>
            </a:r>
            <a:r>
              <a:rPr lang="en-US" sz="2000" i="1" dirty="0">
                <a:solidFill>
                  <a:srgbClr val="66FF66"/>
                </a:solidFill>
                <a:latin typeface="Arial" panose="020B0604020202020204" pitchFamily="34" charset="0"/>
                <a:cs typeface="Arial" panose="020B0604020202020204" pitchFamily="34" charset="0"/>
              </a:rPr>
              <a:t>N</a:t>
            </a:r>
            <a:r>
              <a:rPr lang="en-US" sz="2000" dirty="0">
                <a:solidFill>
                  <a:srgbClr val="66FF66"/>
                </a:solidFill>
                <a:latin typeface="Arial" panose="020B0604020202020204" pitchFamily="34" charset="0"/>
                <a:cs typeface="Arial" panose="020B0604020202020204" pitchFamily="34" charset="0"/>
              </a:rPr>
              <a:t> = </a:t>
            </a:r>
            <a:r>
              <a:rPr lang="en-US" sz="2000" dirty="0" smtClean="0">
                <a:solidFill>
                  <a:srgbClr val="66FF66"/>
                </a:solidFill>
                <a:latin typeface="Arial" panose="020B0604020202020204" pitchFamily="34" charset="0"/>
                <a:cs typeface="Arial" panose="020B0604020202020204" pitchFamily="34" charset="0"/>
              </a:rPr>
              <a:t>13</a:t>
            </a:r>
            <a:endParaRPr lang="fr-FR" sz="2000" dirty="0">
              <a:solidFill>
                <a:srgbClr val="66FF66"/>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8744" t="11141" r="31461"/>
          <a:stretch/>
        </p:blipFill>
        <p:spPr>
          <a:xfrm>
            <a:off x="8945453" y="4075678"/>
            <a:ext cx="1969166" cy="263548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2102" t="29457" r="9621" b="11215"/>
          <a:stretch/>
        </p:blipFill>
        <p:spPr>
          <a:xfrm>
            <a:off x="8603673" y="1546895"/>
            <a:ext cx="2472601" cy="2498728"/>
          </a:xfrm>
          <a:prstGeom prst="rect">
            <a:avLst/>
          </a:prstGeom>
        </p:spPr>
      </p:pic>
    </p:spTree>
    <p:extLst>
      <p:ext uri="{BB962C8B-B14F-4D97-AF65-F5344CB8AC3E}">
        <p14:creationId xmlns:p14="http://schemas.microsoft.com/office/powerpoint/2010/main" val="2126928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567070" y="408845"/>
            <a:ext cx="11727454" cy="1415772"/>
          </a:xfrm>
          <a:prstGeom prst="rect">
            <a:avLst/>
          </a:prstGeom>
          <a:solidFill>
            <a:schemeClr val="tx1"/>
          </a:solidFill>
        </p:spPr>
        <p:txBody>
          <a:bodyPr wrap="square" rtlCol="0">
            <a:spAutoFit/>
          </a:bodyPr>
          <a:lstStyle/>
          <a:p>
            <a:r>
              <a:rPr lang="en-US" sz="2400" b="1" dirty="0" err="1" smtClean="0">
                <a:solidFill>
                  <a:srgbClr val="FFFF00"/>
                </a:solidFill>
                <a:latin typeface="Arial" panose="020B0604020202020204" pitchFamily="34" charset="0"/>
                <a:cs typeface="Arial" panose="020B0604020202020204" pitchFamily="34" charset="0"/>
              </a:rPr>
              <a:t>Résultats</a:t>
            </a:r>
            <a:r>
              <a:rPr lang="en-US" sz="2400" b="1" dirty="0" smtClean="0">
                <a:solidFill>
                  <a:srgbClr val="FFFF00"/>
                </a:solidFill>
                <a:latin typeface="Arial" panose="020B0604020202020204" pitchFamily="34" charset="0"/>
                <a:cs typeface="Arial" panose="020B0604020202020204" pitchFamily="34" charset="0"/>
              </a:rPr>
              <a:t> : </a:t>
            </a:r>
            <a:r>
              <a:rPr lang="en-US" sz="2400" b="1" dirty="0" err="1" smtClean="0">
                <a:solidFill>
                  <a:srgbClr val="FFFF00"/>
                </a:solidFill>
                <a:latin typeface="Arial" panose="020B0604020202020204" pitchFamily="34" charset="0"/>
                <a:cs typeface="Arial" panose="020B0604020202020204" pitchFamily="34" charset="0"/>
              </a:rPr>
              <a:t>saisonnalité</a:t>
            </a:r>
            <a:r>
              <a:rPr lang="en-US" sz="2400" b="1" dirty="0" smtClean="0">
                <a:solidFill>
                  <a:srgbClr val="FFFF00"/>
                </a:solidFill>
                <a:latin typeface="Arial" panose="020B0604020202020204" pitchFamily="34" charset="0"/>
                <a:cs typeface="Arial" panose="020B0604020202020204" pitchFamily="34" charset="0"/>
              </a:rPr>
              <a:t> </a:t>
            </a:r>
            <a:r>
              <a:rPr lang="en-US" sz="2400" b="1" dirty="0">
                <a:solidFill>
                  <a:srgbClr val="FFFF00"/>
                </a:solidFill>
                <a:latin typeface="Arial" panose="020B0604020202020204" pitchFamily="34" charset="0"/>
                <a:cs typeface="Arial" panose="020B0604020202020204" pitchFamily="34" charset="0"/>
              </a:rPr>
              <a:t>et </a:t>
            </a:r>
            <a:r>
              <a:rPr lang="en-US" sz="2400" b="1" dirty="0" err="1">
                <a:solidFill>
                  <a:srgbClr val="FFFF00"/>
                </a:solidFill>
                <a:latin typeface="Arial" panose="020B0604020202020204" pitchFamily="34" charset="0"/>
                <a:cs typeface="Arial" panose="020B0604020202020204" pitchFamily="34" charset="0"/>
              </a:rPr>
              <a:t>mouvements</a:t>
            </a:r>
            <a:endParaRPr lang="en-US" sz="2400" b="1" dirty="0">
              <a:solidFill>
                <a:srgbClr val="FFFF00"/>
              </a:solidFill>
              <a:latin typeface="Arial" panose="020B0604020202020204" pitchFamily="34" charset="0"/>
              <a:cs typeface="Arial" panose="020B0604020202020204" pitchFamily="34" charset="0"/>
            </a:endParaRPr>
          </a:p>
          <a:p>
            <a:r>
              <a:rPr lang="en-US" dirty="0" smtClean="0">
                <a:solidFill>
                  <a:schemeClr val="bg1"/>
                </a:solidFill>
              </a:rPr>
              <a:t> </a:t>
            </a:r>
            <a:endParaRPr lang="en-US" dirty="0">
              <a:solidFill>
                <a:schemeClr val="bg1"/>
              </a:solidFill>
            </a:endParaRPr>
          </a:p>
          <a:p>
            <a:r>
              <a:rPr lang="en-US" sz="2200" b="1" dirty="0" err="1" smtClean="0">
                <a:solidFill>
                  <a:srgbClr val="FF9900"/>
                </a:solidFill>
                <a:latin typeface="Arial" panose="020B0604020202020204" pitchFamily="34" charset="0"/>
                <a:cs typeface="Arial" panose="020B0604020202020204" pitchFamily="34" charset="0"/>
              </a:rPr>
              <a:t>Etat</a:t>
            </a:r>
            <a:r>
              <a:rPr lang="en-US" sz="2200" b="1" dirty="0" smtClean="0">
                <a:solidFill>
                  <a:srgbClr val="FF9900"/>
                </a:solidFill>
                <a:latin typeface="Arial" panose="020B0604020202020204" pitchFamily="34" charset="0"/>
                <a:cs typeface="Arial" panose="020B0604020202020204" pitchFamily="34" charset="0"/>
              </a:rPr>
              <a:t> 1 :</a:t>
            </a:r>
            <a:r>
              <a:rPr lang="en-US" sz="2200" dirty="0" smtClean="0">
                <a:solidFill>
                  <a:srgbClr val="FF9900"/>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petit pas		</a:t>
            </a:r>
            <a:r>
              <a:rPr lang="en-US" sz="2200" b="1" dirty="0" err="1" smtClean="0">
                <a:solidFill>
                  <a:srgbClr val="00B0F0"/>
                </a:solidFill>
                <a:latin typeface="Arial" panose="020B0604020202020204" pitchFamily="34" charset="0"/>
                <a:cs typeface="Arial" panose="020B0604020202020204" pitchFamily="34" charset="0"/>
              </a:rPr>
              <a:t>Etat</a:t>
            </a:r>
            <a:r>
              <a:rPr lang="en-US" sz="2200" b="1" dirty="0" smtClean="0">
                <a:solidFill>
                  <a:srgbClr val="00B0F0"/>
                </a:solidFill>
                <a:latin typeface="Arial" panose="020B0604020202020204" pitchFamily="34" charset="0"/>
                <a:cs typeface="Arial" panose="020B0604020202020204" pitchFamily="34" charset="0"/>
              </a:rPr>
              <a:t> 2 :</a:t>
            </a:r>
            <a:r>
              <a:rPr lang="en-US" sz="2200" dirty="0" smtClean="0">
                <a:solidFill>
                  <a:schemeClr val="bg1"/>
                </a:solidFill>
                <a:latin typeface="Arial" panose="020B0604020202020204" pitchFamily="34" charset="0"/>
                <a:cs typeface="Arial" panose="020B0604020202020204" pitchFamily="34" charset="0"/>
              </a:rPr>
              <a:t> pas </a:t>
            </a:r>
            <a:r>
              <a:rPr lang="en-US" sz="2200" dirty="0" err="1" smtClean="0">
                <a:solidFill>
                  <a:schemeClr val="bg1"/>
                </a:solidFill>
                <a:latin typeface="Arial" panose="020B0604020202020204" pitchFamily="34" charset="0"/>
                <a:cs typeface="Arial" panose="020B0604020202020204" pitchFamily="34" charset="0"/>
              </a:rPr>
              <a:t>moyen</a:t>
            </a:r>
            <a:r>
              <a:rPr lang="en-US" sz="2200" dirty="0" smtClean="0">
                <a:solidFill>
                  <a:schemeClr val="bg1"/>
                </a:solidFill>
                <a:latin typeface="Arial" panose="020B0604020202020204" pitchFamily="34" charset="0"/>
                <a:cs typeface="Arial" panose="020B0604020202020204" pitchFamily="34" charset="0"/>
              </a:rPr>
              <a:t>		       </a:t>
            </a:r>
            <a:r>
              <a:rPr lang="en-US" sz="2200" b="1" dirty="0" err="1" smtClean="0">
                <a:solidFill>
                  <a:srgbClr val="36A92E"/>
                </a:solidFill>
                <a:latin typeface="Arial" panose="020B0604020202020204" pitchFamily="34" charset="0"/>
                <a:cs typeface="Arial" panose="020B0604020202020204" pitchFamily="34" charset="0"/>
              </a:rPr>
              <a:t>Etat</a:t>
            </a:r>
            <a:r>
              <a:rPr lang="en-US" sz="2200" b="1" dirty="0" smtClean="0">
                <a:solidFill>
                  <a:srgbClr val="36A92E"/>
                </a:solidFill>
                <a:latin typeface="Arial" panose="020B0604020202020204" pitchFamily="34" charset="0"/>
                <a:cs typeface="Arial" panose="020B0604020202020204" pitchFamily="34" charset="0"/>
              </a:rPr>
              <a:t> 3 </a:t>
            </a:r>
            <a:r>
              <a:rPr lang="en-US" sz="2200" b="1" dirty="0" smtClean="0">
                <a:solidFill>
                  <a:srgbClr val="00B050"/>
                </a:solidFill>
                <a:latin typeface="Arial" panose="020B0604020202020204" pitchFamily="34" charset="0"/>
                <a:cs typeface="Arial" panose="020B0604020202020204" pitchFamily="34" charset="0"/>
              </a:rPr>
              <a:t>:</a:t>
            </a:r>
            <a:r>
              <a:rPr lang="en-US" sz="2200" dirty="0" smtClean="0">
                <a:solidFill>
                  <a:schemeClr val="bg1"/>
                </a:solidFill>
                <a:latin typeface="Arial" panose="020B0604020202020204" pitchFamily="34" charset="0"/>
                <a:cs typeface="Arial" panose="020B0604020202020204" pitchFamily="34" charset="0"/>
              </a:rPr>
              <a:t> grand pas </a:t>
            </a:r>
          </a:p>
          <a:p>
            <a:r>
              <a:rPr lang="en-US" sz="2200" dirty="0" smtClean="0">
                <a:solidFill>
                  <a:schemeClr val="bg1"/>
                </a:solidFill>
                <a:latin typeface="Arial" panose="020B0604020202020204" pitchFamily="34" charset="0"/>
                <a:cs typeface="Arial" panose="020B0604020202020204" pitchFamily="34" charset="0"/>
              </a:rPr>
              <a:t>             &amp; grand angle	            &amp; angle </a:t>
            </a:r>
            <a:r>
              <a:rPr lang="en-US" sz="2200" dirty="0" err="1" smtClean="0">
                <a:solidFill>
                  <a:schemeClr val="bg1"/>
                </a:solidFill>
                <a:latin typeface="Arial" panose="020B0604020202020204" pitchFamily="34" charset="0"/>
                <a:cs typeface="Arial" panose="020B0604020202020204" pitchFamily="34" charset="0"/>
              </a:rPr>
              <a:t>moyen</a:t>
            </a:r>
            <a:r>
              <a:rPr lang="en-US" sz="2200" dirty="0" smtClean="0">
                <a:solidFill>
                  <a:schemeClr val="bg1"/>
                </a:solidFill>
                <a:latin typeface="Arial" panose="020B0604020202020204" pitchFamily="34" charset="0"/>
                <a:cs typeface="Arial" panose="020B0604020202020204" pitchFamily="34" charset="0"/>
              </a:rPr>
              <a:t>	      	        &amp; petit angle</a:t>
            </a:r>
          </a:p>
        </p:txBody>
      </p:sp>
      <p:sp>
        <p:nvSpPr>
          <p:cNvPr id="6"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18</a:t>
            </a:r>
            <a:endParaRPr lang="fr-FR" sz="16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85" y="2348502"/>
            <a:ext cx="5578987" cy="430730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267" y="2385078"/>
            <a:ext cx="5531611" cy="4270730"/>
          </a:xfrm>
          <a:prstGeom prst="rect">
            <a:avLst/>
          </a:prstGeom>
        </p:spPr>
      </p:pic>
    </p:spTree>
    <p:extLst>
      <p:ext uri="{BB962C8B-B14F-4D97-AF65-F5344CB8AC3E}">
        <p14:creationId xmlns:p14="http://schemas.microsoft.com/office/powerpoint/2010/main" val="3641330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567070" y="408845"/>
            <a:ext cx="11727454" cy="2092881"/>
          </a:xfrm>
          <a:prstGeom prst="rect">
            <a:avLst/>
          </a:prstGeom>
          <a:solidFill>
            <a:schemeClr val="tx1"/>
          </a:solidFill>
        </p:spPr>
        <p:txBody>
          <a:bodyPr wrap="square" rtlCol="0">
            <a:spAutoFit/>
          </a:bodyPr>
          <a:lstStyle/>
          <a:p>
            <a:r>
              <a:rPr lang="en-US" sz="2400" b="1" dirty="0" err="1" smtClean="0">
                <a:solidFill>
                  <a:srgbClr val="FFFF00"/>
                </a:solidFill>
                <a:latin typeface="Arial" panose="020B0604020202020204" pitchFamily="34" charset="0"/>
                <a:cs typeface="Arial" panose="020B0604020202020204" pitchFamily="34" charset="0"/>
              </a:rPr>
              <a:t>Résultats</a:t>
            </a:r>
            <a:r>
              <a:rPr lang="en-US" sz="2400" b="1" dirty="0" smtClean="0">
                <a:solidFill>
                  <a:srgbClr val="FFFF00"/>
                </a:solidFill>
                <a:latin typeface="Arial" panose="020B0604020202020204" pitchFamily="34" charset="0"/>
                <a:cs typeface="Arial" panose="020B0604020202020204" pitchFamily="34" charset="0"/>
              </a:rPr>
              <a:t> : </a:t>
            </a:r>
            <a:r>
              <a:rPr lang="en-US" sz="2400" b="1" dirty="0" err="1" smtClean="0">
                <a:solidFill>
                  <a:srgbClr val="FFFF00"/>
                </a:solidFill>
                <a:latin typeface="Arial" panose="020B0604020202020204" pitchFamily="34" charset="0"/>
                <a:cs typeface="Arial" panose="020B0604020202020204" pitchFamily="34" charset="0"/>
              </a:rPr>
              <a:t>saisonnalité</a:t>
            </a:r>
            <a:r>
              <a:rPr lang="en-US" sz="2400" b="1" dirty="0" smtClean="0">
                <a:solidFill>
                  <a:srgbClr val="FFFF00"/>
                </a:solidFill>
                <a:latin typeface="Arial" panose="020B0604020202020204" pitchFamily="34" charset="0"/>
                <a:cs typeface="Arial" panose="020B0604020202020204" pitchFamily="34" charset="0"/>
              </a:rPr>
              <a:t> </a:t>
            </a:r>
            <a:r>
              <a:rPr lang="en-US" sz="2400" b="1" dirty="0">
                <a:solidFill>
                  <a:srgbClr val="FFFF00"/>
                </a:solidFill>
                <a:latin typeface="Arial" panose="020B0604020202020204" pitchFamily="34" charset="0"/>
                <a:cs typeface="Arial" panose="020B0604020202020204" pitchFamily="34" charset="0"/>
              </a:rPr>
              <a:t>et </a:t>
            </a:r>
            <a:r>
              <a:rPr lang="en-US" sz="2400" b="1" dirty="0" err="1">
                <a:solidFill>
                  <a:srgbClr val="FFFF00"/>
                </a:solidFill>
                <a:latin typeface="Arial" panose="020B0604020202020204" pitchFamily="34" charset="0"/>
                <a:cs typeface="Arial" panose="020B0604020202020204" pitchFamily="34" charset="0"/>
              </a:rPr>
              <a:t>mouvements</a:t>
            </a:r>
            <a:endParaRPr lang="en-US" sz="2400" b="1" dirty="0">
              <a:solidFill>
                <a:srgbClr val="FFFF00"/>
              </a:solidFill>
              <a:latin typeface="Arial" panose="020B0604020202020204" pitchFamily="34" charset="0"/>
              <a:cs typeface="Arial" panose="020B0604020202020204" pitchFamily="34" charset="0"/>
            </a:endParaRPr>
          </a:p>
          <a:p>
            <a:r>
              <a:rPr lang="en-US" dirty="0" smtClean="0">
                <a:solidFill>
                  <a:schemeClr val="bg1"/>
                </a:solidFill>
              </a:rPr>
              <a:t> </a:t>
            </a:r>
            <a:endParaRPr lang="en-US" dirty="0">
              <a:solidFill>
                <a:schemeClr val="bg1"/>
              </a:solidFill>
            </a:endParaRPr>
          </a:p>
          <a:p>
            <a:r>
              <a:rPr lang="en-US" sz="2200" b="1" dirty="0" err="1" smtClean="0">
                <a:solidFill>
                  <a:srgbClr val="FF9900"/>
                </a:solidFill>
                <a:latin typeface="Arial" panose="020B0604020202020204" pitchFamily="34" charset="0"/>
                <a:cs typeface="Arial" panose="020B0604020202020204" pitchFamily="34" charset="0"/>
              </a:rPr>
              <a:t>Etat</a:t>
            </a:r>
            <a:r>
              <a:rPr lang="en-US" sz="2200" b="1" dirty="0" smtClean="0">
                <a:solidFill>
                  <a:srgbClr val="FF9900"/>
                </a:solidFill>
                <a:latin typeface="Arial" panose="020B0604020202020204" pitchFamily="34" charset="0"/>
                <a:cs typeface="Arial" panose="020B0604020202020204" pitchFamily="34" charset="0"/>
              </a:rPr>
              <a:t> 1 :</a:t>
            </a:r>
            <a:r>
              <a:rPr lang="en-US" sz="2200" dirty="0" smtClean="0">
                <a:solidFill>
                  <a:srgbClr val="FF9900"/>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petit pas		</a:t>
            </a:r>
            <a:r>
              <a:rPr lang="en-US" sz="2200" b="1" dirty="0" err="1" smtClean="0">
                <a:solidFill>
                  <a:srgbClr val="00B0F0"/>
                </a:solidFill>
                <a:latin typeface="Arial" panose="020B0604020202020204" pitchFamily="34" charset="0"/>
                <a:cs typeface="Arial" panose="020B0604020202020204" pitchFamily="34" charset="0"/>
              </a:rPr>
              <a:t>Etat</a:t>
            </a:r>
            <a:r>
              <a:rPr lang="en-US" sz="2200" b="1" dirty="0" smtClean="0">
                <a:solidFill>
                  <a:srgbClr val="00B0F0"/>
                </a:solidFill>
                <a:latin typeface="Arial" panose="020B0604020202020204" pitchFamily="34" charset="0"/>
                <a:cs typeface="Arial" panose="020B0604020202020204" pitchFamily="34" charset="0"/>
              </a:rPr>
              <a:t> 2 :</a:t>
            </a:r>
            <a:r>
              <a:rPr lang="en-US" sz="2200" dirty="0" smtClean="0">
                <a:solidFill>
                  <a:schemeClr val="bg1"/>
                </a:solidFill>
                <a:latin typeface="Arial" panose="020B0604020202020204" pitchFamily="34" charset="0"/>
                <a:cs typeface="Arial" panose="020B0604020202020204" pitchFamily="34" charset="0"/>
              </a:rPr>
              <a:t> pas </a:t>
            </a:r>
            <a:r>
              <a:rPr lang="en-US" sz="2200" dirty="0" err="1" smtClean="0">
                <a:solidFill>
                  <a:schemeClr val="bg1"/>
                </a:solidFill>
                <a:latin typeface="Arial" panose="020B0604020202020204" pitchFamily="34" charset="0"/>
                <a:cs typeface="Arial" panose="020B0604020202020204" pitchFamily="34" charset="0"/>
              </a:rPr>
              <a:t>moyen</a:t>
            </a:r>
            <a:r>
              <a:rPr lang="en-US" sz="2200" dirty="0" smtClean="0">
                <a:solidFill>
                  <a:schemeClr val="bg1"/>
                </a:solidFill>
                <a:latin typeface="Arial" panose="020B0604020202020204" pitchFamily="34" charset="0"/>
                <a:cs typeface="Arial" panose="020B0604020202020204" pitchFamily="34" charset="0"/>
              </a:rPr>
              <a:t>		       </a:t>
            </a:r>
            <a:r>
              <a:rPr lang="en-US" sz="2200" b="1" dirty="0" err="1" smtClean="0">
                <a:solidFill>
                  <a:srgbClr val="36A92E"/>
                </a:solidFill>
                <a:latin typeface="Arial" panose="020B0604020202020204" pitchFamily="34" charset="0"/>
                <a:cs typeface="Arial" panose="020B0604020202020204" pitchFamily="34" charset="0"/>
              </a:rPr>
              <a:t>Etat</a:t>
            </a:r>
            <a:r>
              <a:rPr lang="en-US" sz="2200" b="1" dirty="0" smtClean="0">
                <a:solidFill>
                  <a:srgbClr val="36A92E"/>
                </a:solidFill>
                <a:latin typeface="Arial" panose="020B0604020202020204" pitchFamily="34" charset="0"/>
                <a:cs typeface="Arial" panose="020B0604020202020204" pitchFamily="34" charset="0"/>
              </a:rPr>
              <a:t> 3 </a:t>
            </a:r>
            <a:r>
              <a:rPr lang="en-US" sz="2200" b="1" dirty="0" smtClean="0">
                <a:solidFill>
                  <a:srgbClr val="00B050"/>
                </a:solidFill>
                <a:latin typeface="Arial" panose="020B0604020202020204" pitchFamily="34" charset="0"/>
                <a:cs typeface="Arial" panose="020B0604020202020204" pitchFamily="34" charset="0"/>
              </a:rPr>
              <a:t>:</a:t>
            </a:r>
            <a:r>
              <a:rPr lang="en-US" sz="2200" dirty="0" smtClean="0">
                <a:solidFill>
                  <a:schemeClr val="bg1"/>
                </a:solidFill>
                <a:latin typeface="Arial" panose="020B0604020202020204" pitchFamily="34" charset="0"/>
                <a:cs typeface="Arial" panose="020B0604020202020204" pitchFamily="34" charset="0"/>
              </a:rPr>
              <a:t> grand pas </a:t>
            </a:r>
          </a:p>
          <a:p>
            <a:r>
              <a:rPr lang="en-US" sz="2200" dirty="0" smtClean="0">
                <a:solidFill>
                  <a:schemeClr val="bg1"/>
                </a:solidFill>
                <a:latin typeface="Arial" panose="020B0604020202020204" pitchFamily="34" charset="0"/>
                <a:cs typeface="Arial" panose="020B0604020202020204" pitchFamily="34" charset="0"/>
              </a:rPr>
              <a:t>             &amp; grand angle	            &amp; angle </a:t>
            </a:r>
            <a:r>
              <a:rPr lang="en-US" sz="2200" dirty="0" err="1" smtClean="0">
                <a:solidFill>
                  <a:schemeClr val="bg1"/>
                </a:solidFill>
                <a:latin typeface="Arial" panose="020B0604020202020204" pitchFamily="34" charset="0"/>
                <a:cs typeface="Arial" panose="020B0604020202020204" pitchFamily="34" charset="0"/>
              </a:rPr>
              <a:t>moyen</a:t>
            </a:r>
            <a:r>
              <a:rPr lang="en-US" sz="2200" dirty="0" smtClean="0">
                <a:solidFill>
                  <a:schemeClr val="bg1"/>
                </a:solidFill>
                <a:latin typeface="Arial" panose="020B0604020202020204" pitchFamily="34" charset="0"/>
                <a:cs typeface="Arial" panose="020B0604020202020204" pitchFamily="34" charset="0"/>
              </a:rPr>
              <a:t>	      	        &amp; petit angle</a:t>
            </a:r>
          </a:p>
          <a:p>
            <a:r>
              <a:rPr lang="en-US" sz="22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200" dirty="0" err="1" smtClean="0">
                <a:solidFill>
                  <a:srgbClr val="FFB300"/>
                </a:solidFill>
                <a:latin typeface="Arial" panose="020B0604020202020204" pitchFamily="34" charset="0"/>
                <a:cs typeface="Arial" panose="020B0604020202020204" pitchFamily="34" charset="0"/>
                <a:sym typeface="Wingdings" panose="05000000000000000000" pitchFamily="2" charset="2"/>
              </a:rPr>
              <a:t>Fourragement</a:t>
            </a:r>
            <a:r>
              <a:rPr lang="en-US" sz="2200" dirty="0" smtClean="0">
                <a:solidFill>
                  <a:srgbClr val="FFB300"/>
                </a:solidFill>
                <a:latin typeface="Arial" panose="020B0604020202020204" pitchFamily="34" charset="0"/>
                <a:cs typeface="Arial" panose="020B0604020202020204" pitchFamily="34" charset="0"/>
                <a:sym typeface="Wingdings" panose="05000000000000000000" pitchFamily="2" charset="2"/>
              </a:rPr>
              <a:t>/repos           </a:t>
            </a:r>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200" dirty="0" err="1" smtClean="0">
                <a:solidFill>
                  <a:srgbClr val="00B0F0"/>
                </a:solidFill>
                <a:latin typeface="Arial" panose="020B0604020202020204" pitchFamily="34" charset="0"/>
                <a:cs typeface="Arial" panose="020B0604020202020204" pitchFamily="34" charset="0"/>
                <a:sym typeface="Wingdings" panose="05000000000000000000" pitchFamily="2" charset="2"/>
              </a:rPr>
              <a:t>Fourragement</a:t>
            </a:r>
            <a:r>
              <a:rPr lang="en-US" sz="2200" dirty="0" smtClean="0">
                <a:solidFill>
                  <a:srgbClr val="00B0F0"/>
                </a:solidFill>
                <a:latin typeface="Arial" panose="020B0604020202020204" pitchFamily="34" charset="0"/>
                <a:cs typeface="Arial" panose="020B0604020202020204" pitchFamily="34" charset="0"/>
                <a:sym typeface="Wingdings" panose="05000000000000000000" pitchFamily="2" charset="2"/>
              </a:rPr>
              <a:t>/transit</a:t>
            </a:r>
            <a:r>
              <a:rPr lang="en-US" sz="2200" b="1" dirty="0">
                <a:solidFill>
                  <a:srgbClr val="FF9900"/>
                </a:solidFill>
                <a:latin typeface="Arial" panose="020B0604020202020204" pitchFamily="34" charset="0"/>
                <a:cs typeface="Arial" panose="020B0604020202020204" pitchFamily="34" charset="0"/>
              </a:rPr>
              <a:t>	        </a:t>
            </a:r>
            <a:r>
              <a:rPr lang="en-US" sz="22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2200" dirty="0" smtClean="0">
                <a:solidFill>
                  <a:srgbClr val="36A92E"/>
                </a:solidFill>
                <a:latin typeface="Arial" panose="020B0604020202020204" pitchFamily="34" charset="0"/>
                <a:cs typeface="Arial" panose="020B0604020202020204" pitchFamily="34" charset="0"/>
                <a:sym typeface="Wingdings" panose="05000000000000000000" pitchFamily="2" charset="2"/>
              </a:rPr>
              <a:t>Transit</a:t>
            </a:r>
            <a:endParaRPr lang="en-US" sz="2200" dirty="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p:txBody>
      </p:sp>
      <p:sp>
        <p:nvSpPr>
          <p:cNvPr id="6"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18</a:t>
            </a:r>
            <a:endParaRPr lang="fr-FR" sz="1600"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803" y="2217266"/>
            <a:ext cx="5996862" cy="4629931"/>
          </a:xfrm>
          <a:prstGeom prst="rect">
            <a:avLst/>
          </a:prstGeom>
        </p:spPr>
      </p:pic>
    </p:spTree>
    <p:extLst>
      <p:ext uri="{BB962C8B-B14F-4D97-AF65-F5344CB8AC3E}">
        <p14:creationId xmlns:p14="http://schemas.microsoft.com/office/powerpoint/2010/main" val="2678270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567070" y="408845"/>
            <a:ext cx="11341395" cy="4832092"/>
          </a:xfrm>
          <a:prstGeom prst="rect">
            <a:avLst/>
          </a:prstGeom>
          <a:solidFill>
            <a:schemeClr val="tx1"/>
          </a:solid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Introduction</a:t>
            </a:r>
            <a:endParaRPr lang="en-US" sz="2400" b="1" dirty="0">
              <a:solidFill>
                <a:schemeClr val="bg1"/>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Asie</a:t>
            </a:r>
            <a:r>
              <a:rPr lang="en-US" sz="2200" dirty="0" smtClean="0">
                <a:solidFill>
                  <a:schemeClr val="bg1"/>
                </a:solidFill>
                <a:latin typeface="Arial" panose="020B0604020202020204" pitchFamily="34" charset="0"/>
                <a:cs typeface="Arial" panose="020B0604020202020204" pitchFamily="34" charset="0"/>
              </a:rPr>
              <a:t> du </a:t>
            </a:r>
            <a:r>
              <a:rPr lang="en-US" sz="2200" dirty="0" err="1" smtClean="0">
                <a:solidFill>
                  <a:schemeClr val="bg1"/>
                </a:solidFill>
                <a:latin typeface="Arial" panose="020B0604020202020204" pitchFamily="34" charset="0"/>
                <a:cs typeface="Arial" panose="020B0604020202020204" pitchFamily="34" charset="0"/>
              </a:rPr>
              <a:t>sud-est</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présente</a:t>
            </a:r>
            <a:r>
              <a:rPr lang="en-US" sz="2200" dirty="0" smtClean="0">
                <a:solidFill>
                  <a:schemeClr val="bg1"/>
                </a:solidFill>
                <a:latin typeface="Arial" panose="020B0604020202020204" pitchFamily="34" charset="0"/>
                <a:cs typeface="Arial" panose="020B0604020202020204" pitchFamily="34" charset="0"/>
              </a:rPr>
              <a:t> les plus haut </a:t>
            </a:r>
            <a:r>
              <a:rPr lang="en-US" sz="2200" dirty="0" err="1" smtClean="0">
                <a:solidFill>
                  <a:schemeClr val="bg1"/>
                </a:solidFill>
                <a:latin typeface="Arial" panose="020B0604020202020204" pitchFamily="34" charset="0"/>
                <a:cs typeface="Arial" panose="020B0604020202020204" pitchFamily="34" charset="0"/>
              </a:rPr>
              <a:t>taux</a:t>
            </a:r>
            <a:r>
              <a:rPr lang="en-US" sz="2200" dirty="0" smtClean="0">
                <a:solidFill>
                  <a:schemeClr val="bg1"/>
                </a:solidFill>
                <a:latin typeface="Arial" panose="020B0604020202020204" pitchFamily="34" charset="0"/>
                <a:cs typeface="Arial" panose="020B0604020202020204" pitchFamily="34" charset="0"/>
              </a:rPr>
              <a:t> de </a:t>
            </a:r>
            <a:r>
              <a:rPr lang="en-US" sz="2200" dirty="0" err="1" smtClean="0">
                <a:solidFill>
                  <a:srgbClr val="FFB300"/>
                </a:solidFill>
                <a:latin typeface="Arial" panose="020B0604020202020204" pitchFamily="34" charset="0"/>
                <a:cs typeface="Arial" panose="020B0604020202020204" pitchFamily="34" charset="0"/>
              </a:rPr>
              <a:t>déforestation</a:t>
            </a:r>
            <a:endParaRPr lang="en-US" sz="2200" dirty="0" smtClean="0">
              <a:solidFill>
                <a:srgbClr val="FFB300"/>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rgbClr val="FFB300"/>
                </a:solidFill>
                <a:latin typeface="Arial" panose="020B0604020202020204" pitchFamily="34" charset="0"/>
                <a:cs typeface="Arial" panose="020B0604020202020204" pitchFamily="34" charset="0"/>
              </a:rPr>
              <a:t>Dégradation</a:t>
            </a:r>
            <a:r>
              <a:rPr lang="en-US" sz="2200" dirty="0" smtClean="0">
                <a:solidFill>
                  <a:srgbClr val="FFB300"/>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de </a:t>
            </a:r>
            <a:r>
              <a:rPr lang="en-US" sz="2200" dirty="0" err="1" smtClean="0">
                <a:solidFill>
                  <a:schemeClr val="bg1"/>
                </a:solidFill>
                <a:latin typeface="Arial" panose="020B0604020202020204" pitchFamily="34" charset="0"/>
                <a:cs typeface="Arial" panose="020B0604020202020204" pitchFamily="34" charset="0"/>
              </a:rPr>
              <a:t>l’habitat</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modifie</a:t>
            </a:r>
            <a:r>
              <a:rPr lang="en-US" sz="2200" dirty="0" smtClean="0">
                <a:solidFill>
                  <a:schemeClr val="bg1"/>
                </a:solidFill>
                <a:latin typeface="Arial" panose="020B0604020202020204" pitchFamily="34" charset="0"/>
                <a:cs typeface="Arial" panose="020B0604020202020204" pitchFamily="34" charset="0"/>
              </a:rPr>
              <a:t> la </a:t>
            </a:r>
            <a:r>
              <a:rPr lang="en-US" sz="2200" dirty="0" err="1" smtClean="0">
                <a:solidFill>
                  <a:srgbClr val="FFB300"/>
                </a:solidFill>
                <a:latin typeface="Arial" panose="020B0604020202020204" pitchFamily="34" charset="0"/>
                <a:cs typeface="Arial" panose="020B0604020202020204" pitchFamily="34" charset="0"/>
              </a:rPr>
              <a:t>disponibilité</a:t>
            </a:r>
            <a:r>
              <a:rPr lang="en-US" sz="2200" dirty="0" smtClean="0">
                <a:solidFill>
                  <a:schemeClr val="bg1"/>
                </a:solidFill>
                <a:latin typeface="Arial" panose="020B0604020202020204" pitchFamily="34" charset="0"/>
                <a:cs typeface="Arial" panose="020B0604020202020204" pitchFamily="34" charset="0"/>
              </a:rPr>
              <a:t> et la </a:t>
            </a:r>
            <a:r>
              <a:rPr lang="en-US" sz="2200" dirty="0" err="1" smtClean="0">
                <a:solidFill>
                  <a:srgbClr val="FFB300"/>
                </a:solidFill>
                <a:latin typeface="Arial" panose="020B0604020202020204" pitchFamily="34" charset="0"/>
                <a:cs typeface="Arial" panose="020B0604020202020204" pitchFamily="34" charset="0"/>
              </a:rPr>
              <a:t>qualité</a:t>
            </a:r>
            <a:r>
              <a:rPr lang="en-US" sz="2200" dirty="0" smtClean="0">
                <a:solidFill>
                  <a:schemeClr val="bg1"/>
                </a:solidFill>
                <a:latin typeface="Arial" panose="020B0604020202020204" pitchFamily="34" charset="0"/>
                <a:cs typeface="Arial" panose="020B0604020202020204" pitchFamily="34" charset="0"/>
              </a:rPr>
              <a:t> des resources </a:t>
            </a:r>
            <a:r>
              <a:rPr lang="en-US" sz="2200" dirty="0" err="1" smtClean="0">
                <a:solidFill>
                  <a:schemeClr val="bg1"/>
                </a:solidFill>
                <a:latin typeface="Arial" panose="020B0604020202020204" pitchFamily="34" charset="0"/>
                <a:cs typeface="Arial" panose="020B0604020202020204" pitchFamily="34" charset="0"/>
              </a:rPr>
              <a:t>alimentaires</a:t>
            </a:r>
            <a:r>
              <a:rPr lang="en-US" sz="2200" dirty="0" smtClean="0">
                <a:solidFill>
                  <a:schemeClr val="accent4"/>
                </a:solidFill>
                <a:latin typeface="Arial" panose="020B0604020202020204" pitchFamily="34" charset="0"/>
                <a:cs typeface="Arial" panose="020B0604020202020204" pitchFamily="34" charset="0"/>
              </a:rPr>
              <a:t> </a:t>
            </a:r>
          </a:p>
          <a:p>
            <a:endParaRPr lang="en-US" sz="1200" dirty="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	Menace </a:t>
            </a:r>
            <a:r>
              <a:rPr lang="en-US" sz="2200" dirty="0" err="1" smtClean="0">
                <a:solidFill>
                  <a:schemeClr val="bg1"/>
                </a:solidFill>
                <a:latin typeface="Arial" panose="020B0604020202020204" pitchFamily="34" charset="0"/>
                <a:cs typeface="Arial" panose="020B0604020202020204" pitchFamily="34" charset="0"/>
              </a:rPr>
              <a:t>principale</a:t>
            </a:r>
            <a:r>
              <a:rPr lang="en-US" sz="2200" dirty="0" smtClean="0">
                <a:solidFill>
                  <a:schemeClr val="bg1"/>
                </a:solidFill>
                <a:latin typeface="Arial" panose="020B0604020202020204" pitchFamily="34" charset="0"/>
                <a:cs typeface="Arial" panose="020B0604020202020204" pitchFamily="34" charset="0"/>
              </a:rPr>
              <a:t> pour la </a:t>
            </a:r>
            <a:r>
              <a:rPr lang="en-US" sz="2200" dirty="0" err="1" smtClean="0">
                <a:solidFill>
                  <a:schemeClr val="bg1"/>
                </a:solidFill>
                <a:latin typeface="Arial" panose="020B0604020202020204" pitchFamily="34" charset="0"/>
                <a:cs typeface="Arial" panose="020B0604020202020204" pitchFamily="34" charset="0"/>
              </a:rPr>
              <a:t>biodiversité</a:t>
            </a:r>
            <a:endParaRPr lang="en-US" sz="2200" dirty="0" smtClean="0">
              <a:solidFill>
                <a:schemeClr val="bg1"/>
              </a:solidFill>
              <a:latin typeface="Arial" panose="020B0604020202020204" pitchFamily="34" charset="0"/>
              <a:cs typeface="Arial" panose="020B0604020202020204" pitchFamily="34" charset="0"/>
            </a:endParaRPr>
          </a:p>
          <a:p>
            <a:endParaRPr lang="en-US" sz="1200" dirty="0" smtClean="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	</a:t>
            </a:r>
          </a:p>
          <a:p>
            <a:endParaRPr lang="en-US" sz="4000" dirty="0" smtClean="0">
              <a:solidFill>
                <a:schemeClr val="bg1"/>
              </a:solidFill>
              <a:latin typeface="Arial" panose="020B0604020202020204" pitchFamily="34" charset="0"/>
              <a:cs typeface="Arial" panose="020B0604020202020204" pitchFamily="34" charset="0"/>
            </a:endParaRPr>
          </a:p>
          <a:p>
            <a:endParaRPr lang="en-US" sz="4000" dirty="0">
              <a:solidFill>
                <a:schemeClr val="bg1"/>
              </a:solidFill>
              <a:latin typeface="Arial" panose="020B0604020202020204" pitchFamily="34" charset="0"/>
              <a:cs typeface="Arial" panose="020B0604020202020204" pitchFamily="34" charset="0"/>
            </a:endParaRPr>
          </a:p>
          <a:p>
            <a:endParaRPr lang="en-US" sz="1600" dirty="0" smtClean="0">
              <a:solidFill>
                <a:schemeClr val="bg1"/>
              </a:solidFill>
              <a:latin typeface="Arial" panose="020B0604020202020204" pitchFamily="34" charset="0"/>
              <a:cs typeface="Arial" panose="020B0604020202020204" pitchFamily="34" charset="0"/>
            </a:endParaRPr>
          </a:p>
          <a:p>
            <a:endParaRPr lang="en-US" sz="1600" dirty="0" smtClean="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p:txBody>
      </p:sp>
      <p:sp>
        <p:nvSpPr>
          <p:cNvPr id="2" name="Right Arrow 1"/>
          <p:cNvSpPr/>
          <p:nvPr/>
        </p:nvSpPr>
        <p:spPr>
          <a:xfrm>
            <a:off x="1038899" y="2392493"/>
            <a:ext cx="394635" cy="29145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8"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2</a:t>
            </a:r>
            <a:endParaRPr lang="fr-FR" sz="1600"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567070" y="6403024"/>
            <a:ext cx="7757160" cy="523220"/>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Almeida-</a:t>
            </a:r>
            <a:r>
              <a:rPr lang="en-US" sz="1400" dirty="0" err="1" smtClean="0">
                <a:solidFill>
                  <a:schemeClr val="bg1"/>
                </a:solidFill>
                <a:latin typeface="Arial" panose="020B0604020202020204" pitchFamily="34" charset="0"/>
                <a:cs typeface="Arial" panose="020B0604020202020204" pitchFamily="34" charset="0"/>
              </a:rPr>
              <a:t>rocha</a:t>
            </a:r>
            <a:r>
              <a:rPr lang="en-US" sz="1400" dirty="0" smtClean="0">
                <a:solidFill>
                  <a:schemeClr val="bg1"/>
                </a:solidFill>
                <a:latin typeface="Arial" panose="020B0604020202020204" pitchFamily="34" charset="0"/>
                <a:cs typeface="Arial" panose="020B0604020202020204" pitchFamily="34" charset="0"/>
              </a:rPr>
              <a:t> </a:t>
            </a:r>
            <a:r>
              <a:rPr lang="en-US" sz="1400" i="1" dirty="0" smtClean="0">
                <a:solidFill>
                  <a:schemeClr val="bg1"/>
                </a:solidFill>
                <a:latin typeface="Arial" panose="020B0604020202020204" pitchFamily="34" charset="0"/>
                <a:cs typeface="Arial" panose="020B0604020202020204" pitchFamily="34" charset="0"/>
              </a:rPr>
              <a:t>et al</a:t>
            </a:r>
            <a:r>
              <a:rPr lang="en-US" sz="1400" dirty="0" smtClean="0">
                <a:solidFill>
                  <a:schemeClr val="bg1"/>
                </a:solidFill>
                <a:latin typeface="Arial" panose="020B0604020202020204" pitchFamily="34" charset="0"/>
                <a:cs typeface="Arial" panose="020B0604020202020204" pitchFamily="34" charset="0"/>
              </a:rPr>
              <a:t>. (2017), Laurance (2007), Phillips et al. (2017), </a:t>
            </a:r>
            <a:r>
              <a:rPr lang="en-US" sz="1400" dirty="0" err="1" smtClean="0">
                <a:solidFill>
                  <a:schemeClr val="bg1"/>
                </a:solidFill>
                <a:latin typeface="Arial" panose="020B0604020202020204" pitchFamily="34" charset="0"/>
                <a:cs typeface="Arial" panose="020B0604020202020204" pitchFamily="34" charset="0"/>
              </a:rPr>
              <a:t>Sodhi</a:t>
            </a:r>
            <a:r>
              <a:rPr lang="en-US" sz="1400" dirty="0" smtClean="0">
                <a:solidFill>
                  <a:schemeClr val="bg1"/>
                </a:solidFill>
                <a:latin typeface="Arial" panose="020B0604020202020204" pitchFamily="34" charset="0"/>
                <a:cs typeface="Arial" panose="020B0604020202020204" pitchFamily="34" charset="0"/>
              </a:rPr>
              <a:t> et al. (2004, 2010)</a:t>
            </a:r>
          </a:p>
          <a:p>
            <a:endParaRPr lang="fr-FR" sz="1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25" y="3105158"/>
            <a:ext cx="7343775" cy="2400300"/>
          </a:xfrm>
          <a:prstGeom prst="rect">
            <a:avLst/>
          </a:prstGeom>
        </p:spPr>
      </p:pic>
    </p:spTree>
    <p:extLst>
      <p:ext uri="{BB962C8B-B14F-4D97-AF65-F5344CB8AC3E}">
        <p14:creationId xmlns:p14="http://schemas.microsoft.com/office/powerpoint/2010/main" val="14653119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567070" y="408845"/>
            <a:ext cx="11341395" cy="461665"/>
          </a:xfrm>
          <a:prstGeom prst="rect">
            <a:avLst/>
          </a:prstGeom>
          <a:solidFill>
            <a:schemeClr val="tx1"/>
          </a:solidFill>
        </p:spPr>
        <p:txBody>
          <a:bodyPr wrap="square" rtlCol="0">
            <a:spAutoFit/>
          </a:bodyPr>
          <a:lstStyle/>
          <a:p>
            <a:r>
              <a:rPr lang="en-US" sz="2400" b="1" dirty="0" err="1">
                <a:solidFill>
                  <a:srgbClr val="FFFF00"/>
                </a:solidFill>
                <a:latin typeface="Arial" panose="020B0604020202020204" pitchFamily="34" charset="0"/>
                <a:cs typeface="Arial" panose="020B0604020202020204" pitchFamily="34" charset="0"/>
              </a:rPr>
              <a:t>Résultats</a:t>
            </a:r>
            <a:r>
              <a:rPr lang="en-US" sz="2400" b="1" dirty="0">
                <a:solidFill>
                  <a:srgbClr val="FFFF00"/>
                </a:solidFill>
                <a:latin typeface="Arial" panose="020B0604020202020204" pitchFamily="34" charset="0"/>
                <a:cs typeface="Arial" panose="020B0604020202020204" pitchFamily="34" charset="0"/>
              </a:rPr>
              <a:t> : </a:t>
            </a:r>
            <a:r>
              <a:rPr lang="en-US" sz="2400" b="1" dirty="0" err="1">
                <a:solidFill>
                  <a:srgbClr val="FFFF00"/>
                </a:solidFill>
                <a:latin typeface="Arial" panose="020B0604020202020204" pitchFamily="34" charset="0"/>
                <a:cs typeface="Arial" panose="020B0604020202020204" pitchFamily="34" charset="0"/>
              </a:rPr>
              <a:t>saisonnalité</a:t>
            </a:r>
            <a:r>
              <a:rPr lang="en-US" sz="2400" b="1" dirty="0">
                <a:solidFill>
                  <a:srgbClr val="FFFF00"/>
                </a:solidFill>
                <a:latin typeface="Arial" panose="020B0604020202020204" pitchFamily="34" charset="0"/>
                <a:cs typeface="Arial" panose="020B0604020202020204" pitchFamily="34" charset="0"/>
              </a:rPr>
              <a:t> et </a:t>
            </a:r>
            <a:r>
              <a:rPr lang="en-US" sz="2400" b="1" dirty="0" err="1">
                <a:solidFill>
                  <a:srgbClr val="FFFF00"/>
                </a:solidFill>
                <a:latin typeface="Arial" panose="020B0604020202020204" pitchFamily="34" charset="0"/>
                <a:cs typeface="Arial" panose="020B0604020202020204" pitchFamily="34" charset="0"/>
              </a:rPr>
              <a:t>mouvements</a:t>
            </a:r>
            <a:endParaRPr lang="en-US" sz="2400" b="1" dirty="0">
              <a:solidFill>
                <a:srgbClr val="FFFF00"/>
              </a:solidFill>
              <a:latin typeface="Arial" panose="020B0604020202020204" pitchFamily="34" charset="0"/>
              <a:cs typeface="Arial" panose="020B0604020202020204" pitchFamily="34" charset="0"/>
            </a:endParaRPr>
          </a:p>
        </p:txBody>
      </p:sp>
      <p:sp>
        <p:nvSpPr>
          <p:cNvPr id="6"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19</a:t>
            </a:r>
            <a:endParaRPr lang="fr-FR" sz="16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648" y="969650"/>
            <a:ext cx="8586015" cy="5770801"/>
          </a:xfrm>
          <a:prstGeom prst="rect">
            <a:avLst/>
          </a:prstGeom>
        </p:spPr>
      </p:pic>
      <p:sp>
        <p:nvSpPr>
          <p:cNvPr id="7" name="Rectangle 6"/>
          <p:cNvSpPr/>
          <p:nvPr/>
        </p:nvSpPr>
        <p:spPr>
          <a:xfrm>
            <a:off x="1755648" y="1728216"/>
            <a:ext cx="8586015" cy="521208"/>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04009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567070" y="408845"/>
            <a:ext cx="11341395" cy="461665"/>
          </a:xfrm>
          <a:prstGeom prst="rect">
            <a:avLst/>
          </a:prstGeom>
          <a:solidFill>
            <a:schemeClr val="tx1"/>
          </a:solidFill>
        </p:spPr>
        <p:txBody>
          <a:bodyPr wrap="square" rtlCol="0">
            <a:spAutoFit/>
          </a:bodyPr>
          <a:lstStyle/>
          <a:p>
            <a:r>
              <a:rPr lang="en-US" sz="2400" b="1" dirty="0" err="1" smtClean="0">
                <a:solidFill>
                  <a:srgbClr val="FFFF00"/>
                </a:solidFill>
                <a:latin typeface="Arial" panose="020B0604020202020204" pitchFamily="34" charset="0"/>
                <a:cs typeface="Arial" panose="020B0604020202020204" pitchFamily="34" charset="0"/>
              </a:rPr>
              <a:t>Résultats</a:t>
            </a:r>
            <a:r>
              <a:rPr lang="en-US" sz="2400" b="1" dirty="0" smtClean="0">
                <a:solidFill>
                  <a:srgbClr val="FFFF00"/>
                </a:solidFill>
                <a:latin typeface="Arial" panose="020B0604020202020204" pitchFamily="34" charset="0"/>
                <a:cs typeface="Arial" panose="020B0604020202020204" pitchFamily="34" charset="0"/>
              </a:rPr>
              <a:t> : </a:t>
            </a:r>
            <a:r>
              <a:rPr lang="en-US" sz="2400" b="1" dirty="0" err="1" smtClean="0">
                <a:solidFill>
                  <a:srgbClr val="FFFF00"/>
                </a:solidFill>
                <a:latin typeface="Arial" panose="020B0604020202020204" pitchFamily="34" charset="0"/>
                <a:cs typeface="Arial" panose="020B0604020202020204" pitchFamily="34" charset="0"/>
              </a:rPr>
              <a:t>saisonnalité</a:t>
            </a:r>
            <a:r>
              <a:rPr lang="en-US" sz="2400" b="1" dirty="0" smtClean="0">
                <a:solidFill>
                  <a:srgbClr val="FFFF00"/>
                </a:solidFill>
                <a:latin typeface="Arial" panose="020B0604020202020204" pitchFamily="34" charset="0"/>
                <a:cs typeface="Arial" panose="020B0604020202020204" pitchFamily="34" charset="0"/>
              </a:rPr>
              <a:t> </a:t>
            </a:r>
            <a:r>
              <a:rPr lang="en-US" sz="2400" b="1" dirty="0">
                <a:solidFill>
                  <a:srgbClr val="FFFF00"/>
                </a:solidFill>
                <a:latin typeface="Arial" panose="020B0604020202020204" pitchFamily="34" charset="0"/>
                <a:cs typeface="Arial" panose="020B0604020202020204" pitchFamily="34" charset="0"/>
              </a:rPr>
              <a:t>et </a:t>
            </a:r>
            <a:r>
              <a:rPr lang="en-US" sz="2400" b="1" dirty="0" err="1">
                <a:solidFill>
                  <a:srgbClr val="FFFF00"/>
                </a:solidFill>
                <a:latin typeface="Arial" panose="020B0604020202020204" pitchFamily="34" charset="0"/>
                <a:cs typeface="Arial" panose="020B0604020202020204" pitchFamily="34" charset="0"/>
              </a:rPr>
              <a:t>mouvements</a:t>
            </a:r>
            <a:endParaRPr lang="en-US" sz="2400" b="1" dirty="0">
              <a:solidFill>
                <a:srgbClr val="FFFF00"/>
              </a:solidFill>
              <a:latin typeface="Arial" panose="020B0604020202020204" pitchFamily="34" charset="0"/>
              <a:cs typeface="Arial" panose="020B0604020202020204" pitchFamily="34" charset="0"/>
            </a:endParaRPr>
          </a:p>
        </p:txBody>
      </p:sp>
      <p:sp>
        <p:nvSpPr>
          <p:cNvPr id="6"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20</a:t>
            </a:r>
            <a:endParaRPr lang="fr-FR" sz="16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70" y="1097567"/>
            <a:ext cx="7404511" cy="3867625"/>
          </a:xfrm>
          <a:prstGeom prst="rect">
            <a:avLst/>
          </a:prstGeom>
        </p:spPr>
      </p:pic>
    </p:spTree>
    <p:extLst>
      <p:ext uri="{BB962C8B-B14F-4D97-AF65-F5344CB8AC3E}">
        <p14:creationId xmlns:p14="http://schemas.microsoft.com/office/powerpoint/2010/main" val="20426545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567070" y="408845"/>
            <a:ext cx="11341395" cy="461665"/>
          </a:xfrm>
          <a:prstGeom prst="rect">
            <a:avLst/>
          </a:prstGeom>
          <a:solidFill>
            <a:schemeClr val="tx1"/>
          </a:solidFill>
        </p:spPr>
        <p:txBody>
          <a:bodyPr wrap="square" rtlCol="0">
            <a:spAutoFit/>
          </a:bodyPr>
          <a:lstStyle/>
          <a:p>
            <a:r>
              <a:rPr lang="en-US" sz="2400" b="1" dirty="0" err="1" smtClean="0">
                <a:solidFill>
                  <a:srgbClr val="FFFF00"/>
                </a:solidFill>
                <a:latin typeface="Arial" panose="020B0604020202020204" pitchFamily="34" charset="0"/>
                <a:cs typeface="Arial" panose="020B0604020202020204" pitchFamily="34" charset="0"/>
              </a:rPr>
              <a:t>Résultats</a:t>
            </a:r>
            <a:r>
              <a:rPr lang="en-US" sz="2400" b="1" dirty="0" smtClean="0">
                <a:solidFill>
                  <a:srgbClr val="FFFF00"/>
                </a:solidFill>
                <a:latin typeface="Arial" panose="020B0604020202020204" pitchFamily="34" charset="0"/>
                <a:cs typeface="Arial" panose="020B0604020202020204" pitchFamily="34" charset="0"/>
              </a:rPr>
              <a:t> : </a:t>
            </a:r>
            <a:r>
              <a:rPr lang="en-US" sz="2400" b="1" dirty="0" err="1" smtClean="0">
                <a:solidFill>
                  <a:srgbClr val="FFFF00"/>
                </a:solidFill>
                <a:latin typeface="Arial" panose="020B0604020202020204" pitchFamily="34" charset="0"/>
                <a:cs typeface="Arial" panose="020B0604020202020204" pitchFamily="34" charset="0"/>
              </a:rPr>
              <a:t>saisonnalité</a:t>
            </a:r>
            <a:r>
              <a:rPr lang="en-US" sz="2400" b="1" dirty="0" smtClean="0">
                <a:solidFill>
                  <a:srgbClr val="FFFF00"/>
                </a:solidFill>
                <a:latin typeface="Arial" panose="020B0604020202020204" pitchFamily="34" charset="0"/>
                <a:cs typeface="Arial" panose="020B0604020202020204" pitchFamily="34" charset="0"/>
              </a:rPr>
              <a:t> </a:t>
            </a:r>
            <a:r>
              <a:rPr lang="en-US" sz="2400" b="1" dirty="0">
                <a:solidFill>
                  <a:srgbClr val="FFFF00"/>
                </a:solidFill>
                <a:latin typeface="Arial" panose="020B0604020202020204" pitchFamily="34" charset="0"/>
                <a:cs typeface="Arial" panose="020B0604020202020204" pitchFamily="34" charset="0"/>
              </a:rPr>
              <a:t>et </a:t>
            </a:r>
            <a:r>
              <a:rPr lang="en-US" sz="2400" b="1" dirty="0" err="1">
                <a:solidFill>
                  <a:srgbClr val="FFFF00"/>
                </a:solidFill>
                <a:latin typeface="Arial" panose="020B0604020202020204" pitchFamily="34" charset="0"/>
                <a:cs typeface="Arial" panose="020B0604020202020204" pitchFamily="34" charset="0"/>
              </a:rPr>
              <a:t>mouvements</a:t>
            </a:r>
            <a:endParaRPr lang="en-US" sz="2400" b="1" dirty="0">
              <a:solidFill>
                <a:srgbClr val="FFFF00"/>
              </a:solidFill>
              <a:latin typeface="Arial" panose="020B0604020202020204" pitchFamily="34" charset="0"/>
              <a:cs typeface="Arial" panose="020B0604020202020204" pitchFamily="34" charset="0"/>
            </a:endParaRPr>
          </a:p>
        </p:txBody>
      </p:sp>
      <p:sp>
        <p:nvSpPr>
          <p:cNvPr id="6"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20</a:t>
            </a:r>
            <a:endParaRPr lang="fr-FR" sz="16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70" y="1097567"/>
            <a:ext cx="7404511" cy="3867625"/>
          </a:xfrm>
          <a:prstGeom prst="rect">
            <a:avLst/>
          </a:prstGeom>
        </p:spPr>
      </p:pic>
      <p:sp>
        <p:nvSpPr>
          <p:cNvPr id="8" name="Rectangle 7"/>
          <p:cNvSpPr/>
          <p:nvPr/>
        </p:nvSpPr>
        <p:spPr>
          <a:xfrm>
            <a:off x="2670049" y="4128258"/>
            <a:ext cx="521208" cy="283464"/>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8500"/>
          <a:stretch/>
        </p:blipFill>
        <p:spPr>
          <a:xfrm>
            <a:off x="5837482" y="1097567"/>
            <a:ext cx="5866483" cy="5481264"/>
          </a:xfrm>
          <a:prstGeom prst="rect">
            <a:avLst/>
          </a:prstGeom>
        </p:spPr>
      </p:pic>
      <p:sp>
        <p:nvSpPr>
          <p:cNvPr id="4" name="TextBox 3"/>
          <p:cNvSpPr txBox="1"/>
          <p:nvPr/>
        </p:nvSpPr>
        <p:spPr>
          <a:xfrm>
            <a:off x="567070" y="5714999"/>
            <a:ext cx="5469774" cy="461665"/>
          </a:xfrm>
          <a:prstGeom prst="rect">
            <a:avLst/>
          </a:prstGeom>
          <a:noFill/>
        </p:spPr>
        <p:txBody>
          <a:bodyPr wrap="square" rtlCol="0">
            <a:spAutoFit/>
          </a:bodyPr>
          <a:lstStyle/>
          <a:p>
            <a:r>
              <a:rPr lang="fr-FR" sz="2000" dirty="0" smtClean="0">
                <a:solidFill>
                  <a:srgbClr val="FFB300"/>
                </a:solidFill>
                <a:latin typeface="Arial" panose="020B0604020202020204" pitchFamily="34" charset="0"/>
                <a:cs typeface="Arial" panose="020B0604020202020204" pitchFamily="34" charset="0"/>
              </a:rPr>
              <a:t>Fourragement/repos</a:t>
            </a:r>
            <a:r>
              <a:rPr lang="fr-FR" sz="2000" dirty="0" smtClean="0">
                <a:solidFill>
                  <a:schemeClr val="bg1"/>
                </a:solidFill>
                <a:latin typeface="Arial" panose="020B0604020202020204" pitchFamily="34" charset="0"/>
                <a:cs typeface="Arial" panose="020B0604020202020204" pitchFamily="34" charset="0"/>
              </a:rPr>
              <a:t> </a:t>
            </a:r>
            <a:r>
              <a:rPr lang="fr-FR" sz="24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a:t>
            </a:r>
            <a:r>
              <a:rPr lang="fr-FR" sz="20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FR" sz="2000" dirty="0" smtClean="0">
                <a:solidFill>
                  <a:srgbClr val="00B0F0"/>
                </a:solidFill>
                <a:latin typeface="Arial" panose="020B0604020202020204" pitchFamily="34" charset="0"/>
                <a:cs typeface="Arial" panose="020B0604020202020204" pitchFamily="34" charset="0"/>
                <a:sym typeface="Wingdings" panose="05000000000000000000" pitchFamily="2" charset="2"/>
              </a:rPr>
              <a:t>Fourragement/transit</a:t>
            </a:r>
            <a:endParaRPr lang="fr-FR" sz="2000" dirty="0">
              <a:solidFill>
                <a:srgbClr val="00B0F0"/>
              </a:solidFill>
              <a:latin typeface="Arial" panose="020B0604020202020204" pitchFamily="34" charset="0"/>
              <a:cs typeface="Arial" panose="020B0604020202020204" pitchFamily="34" charset="0"/>
            </a:endParaRPr>
          </a:p>
        </p:txBody>
      </p:sp>
      <p:sp>
        <p:nvSpPr>
          <p:cNvPr id="7" name="TextBox 6"/>
          <p:cNvSpPr txBox="1"/>
          <p:nvPr/>
        </p:nvSpPr>
        <p:spPr>
          <a:xfrm>
            <a:off x="2164987" y="5314296"/>
            <a:ext cx="1913467" cy="400110"/>
          </a:xfrm>
          <a:prstGeom prst="rect">
            <a:avLst/>
          </a:prstGeom>
          <a:noFill/>
        </p:spPr>
        <p:txBody>
          <a:bodyPr wrap="square" rtlCol="0">
            <a:spAutoFit/>
          </a:bodyPr>
          <a:lstStyle/>
          <a:p>
            <a:r>
              <a:rPr lang="fr-FR" sz="2000" dirty="0" smtClean="0">
                <a:solidFill>
                  <a:schemeClr val="bg1"/>
                </a:solidFill>
                <a:latin typeface="Arial" panose="020B0604020202020204" pitchFamily="34" charset="0"/>
                <a:cs typeface="Arial" panose="020B0604020202020204" pitchFamily="34" charset="0"/>
              </a:rPr>
              <a:t>FAI DEF</a:t>
            </a:r>
            <a:endParaRPr lang="fr-FR" sz="2000" dirty="0">
              <a:solidFill>
                <a:schemeClr val="bg1"/>
              </a:solidFill>
              <a:latin typeface="Arial" panose="020B0604020202020204" pitchFamily="34" charset="0"/>
              <a:cs typeface="Arial" panose="020B0604020202020204" pitchFamily="34" charset="0"/>
            </a:endParaRPr>
          </a:p>
        </p:txBody>
      </p:sp>
      <p:sp>
        <p:nvSpPr>
          <p:cNvPr id="11" name="Right Arrow 10"/>
          <p:cNvSpPr/>
          <p:nvPr/>
        </p:nvSpPr>
        <p:spPr>
          <a:xfrm rot="18416779">
            <a:off x="3341397" y="5382032"/>
            <a:ext cx="432476" cy="20005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300689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567070" y="408845"/>
            <a:ext cx="11341395" cy="461665"/>
          </a:xfrm>
          <a:prstGeom prst="rect">
            <a:avLst/>
          </a:prstGeom>
          <a:solidFill>
            <a:schemeClr val="tx1"/>
          </a:solidFill>
        </p:spPr>
        <p:txBody>
          <a:bodyPr wrap="square" rtlCol="0">
            <a:spAutoFit/>
          </a:bodyPr>
          <a:lstStyle/>
          <a:p>
            <a:r>
              <a:rPr lang="en-US" sz="2400" b="1" dirty="0" err="1" smtClean="0">
                <a:solidFill>
                  <a:srgbClr val="FFFF00"/>
                </a:solidFill>
                <a:latin typeface="Arial" panose="020B0604020202020204" pitchFamily="34" charset="0"/>
                <a:cs typeface="Arial" panose="020B0604020202020204" pitchFamily="34" charset="0"/>
              </a:rPr>
              <a:t>Résultats</a:t>
            </a:r>
            <a:r>
              <a:rPr lang="en-US" sz="2400" b="1" dirty="0" smtClean="0">
                <a:solidFill>
                  <a:srgbClr val="FFFF00"/>
                </a:solidFill>
                <a:latin typeface="Arial" panose="020B0604020202020204" pitchFamily="34" charset="0"/>
                <a:cs typeface="Arial" panose="020B0604020202020204" pitchFamily="34" charset="0"/>
              </a:rPr>
              <a:t> : </a:t>
            </a:r>
            <a:r>
              <a:rPr lang="en-US" sz="2400" b="1" dirty="0" err="1" smtClean="0">
                <a:solidFill>
                  <a:srgbClr val="FFFF00"/>
                </a:solidFill>
                <a:latin typeface="Arial" panose="020B0604020202020204" pitchFamily="34" charset="0"/>
                <a:cs typeface="Arial" panose="020B0604020202020204" pitchFamily="34" charset="0"/>
              </a:rPr>
              <a:t>saisonnalité</a:t>
            </a:r>
            <a:r>
              <a:rPr lang="en-US" sz="2400" b="1" dirty="0" smtClean="0">
                <a:solidFill>
                  <a:srgbClr val="FFFF00"/>
                </a:solidFill>
                <a:latin typeface="Arial" panose="020B0604020202020204" pitchFamily="34" charset="0"/>
                <a:cs typeface="Arial" panose="020B0604020202020204" pitchFamily="34" charset="0"/>
              </a:rPr>
              <a:t> </a:t>
            </a:r>
            <a:r>
              <a:rPr lang="en-US" sz="2400" b="1" dirty="0">
                <a:solidFill>
                  <a:srgbClr val="FFFF00"/>
                </a:solidFill>
                <a:latin typeface="Arial" panose="020B0604020202020204" pitchFamily="34" charset="0"/>
                <a:cs typeface="Arial" panose="020B0604020202020204" pitchFamily="34" charset="0"/>
              </a:rPr>
              <a:t>et </a:t>
            </a:r>
            <a:r>
              <a:rPr lang="en-US" sz="2400" b="1" dirty="0" err="1">
                <a:solidFill>
                  <a:srgbClr val="FFFF00"/>
                </a:solidFill>
                <a:latin typeface="Arial" panose="020B0604020202020204" pitchFamily="34" charset="0"/>
                <a:cs typeface="Arial" panose="020B0604020202020204" pitchFamily="34" charset="0"/>
              </a:rPr>
              <a:t>mouvements</a:t>
            </a:r>
            <a:endParaRPr lang="en-US" sz="2400" b="1" dirty="0">
              <a:solidFill>
                <a:srgbClr val="FFFF00"/>
              </a:solidFill>
              <a:latin typeface="Arial" panose="020B0604020202020204" pitchFamily="34" charset="0"/>
              <a:cs typeface="Arial" panose="020B0604020202020204" pitchFamily="34" charset="0"/>
            </a:endParaRPr>
          </a:p>
        </p:txBody>
      </p:sp>
      <p:sp>
        <p:nvSpPr>
          <p:cNvPr id="6"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20</a:t>
            </a:r>
            <a:endParaRPr lang="fr-FR" sz="16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70" y="1097567"/>
            <a:ext cx="7404511" cy="3867625"/>
          </a:xfrm>
          <a:prstGeom prst="rect">
            <a:avLst/>
          </a:prstGeom>
        </p:spPr>
      </p:pic>
      <p:sp>
        <p:nvSpPr>
          <p:cNvPr id="9" name="Rectangle 8"/>
          <p:cNvSpPr/>
          <p:nvPr/>
        </p:nvSpPr>
        <p:spPr>
          <a:xfrm>
            <a:off x="3547873" y="4123686"/>
            <a:ext cx="521208" cy="283464"/>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382769" y="4120638"/>
            <a:ext cx="521208" cy="283464"/>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415" y="855362"/>
            <a:ext cx="6120953" cy="5922864"/>
          </a:xfrm>
          <a:prstGeom prst="rect">
            <a:avLst/>
          </a:prstGeom>
        </p:spPr>
      </p:pic>
      <p:sp>
        <p:nvSpPr>
          <p:cNvPr id="8" name="TextBox 7"/>
          <p:cNvSpPr txBox="1"/>
          <p:nvPr/>
        </p:nvSpPr>
        <p:spPr>
          <a:xfrm>
            <a:off x="1159018" y="5582590"/>
            <a:ext cx="4659900" cy="1446550"/>
          </a:xfrm>
          <a:prstGeom prst="rect">
            <a:avLst/>
          </a:prstGeom>
          <a:noFill/>
        </p:spPr>
        <p:txBody>
          <a:bodyPr wrap="square" rtlCol="0">
            <a:spAutoFit/>
          </a:bodyPr>
          <a:lstStyle/>
          <a:p>
            <a:r>
              <a:rPr lang="fr-FR" sz="2000" dirty="0" smtClean="0">
                <a:solidFill>
                  <a:srgbClr val="FFB300"/>
                </a:solidFill>
                <a:latin typeface="Arial" panose="020B0604020202020204" pitchFamily="34" charset="0"/>
                <a:cs typeface="Arial" panose="020B0604020202020204" pitchFamily="34" charset="0"/>
              </a:rPr>
              <a:t>Fourragement/repos  </a:t>
            </a:r>
            <a:r>
              <a:rPr lang="fr-FR" sz="24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a:t>
            </a:r>
            <a:r>
              <a:rPr lang="fr-FR" sz="20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FR" sz="2000" dirty="0" smtClean="0">
                <a:solidFill>
                  <a:srgbClr val="00B050"/>
                </a:solidFill>
                <a:latin typeface="Arial" panose="020B0604020202020204" pitchFamily="34" charset="0"/>
                <a:cs typeface="Arial" panose="020B0604020202020204" pitchFamily="34" charset="0"/>
                <a:sym typeface="Wingdings" panose="05000000000000000000" pitchFamily="2" charset="2"/>
              </a:rPr>
              <a:t>Transit</a:t>
            </a:r>
          </a:p>
          <a:p>
            <a:r>
              <a:rPr lang="fr-FR" sz="2000" dirty="0" smtClean="0">
                <a:solidFill>
                  <a:srgbClr val="00B0F0"/>
                </a:solidFill>
                <a:latin typeface="Arial" panose="020B0604020202020204" pitchFamily="34" charset="0"/>
                <a:cs typeface="Arial" panose="020B0604020202020204" pitchFamily="34" charset="0"/>
                <a:sym typeface="Wingdings" panose="05000000000000000000" pitchFamily="2" charset="2"/>
              </a:rPr>
              <a:t>Fourragement/transit  </a:t>
            </a:r>
            <a:r>
              <a:rPr lang="fr-FR" sz="24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FR" sz="20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FR" sz="2000" dirty="0" smtClean="0">
                <a:solidFill>
                  <a:srgbClr val="00B050"/>
                </a:solidFill>
                <a:latin typeface="Arial" panose="020B0604020202020204" pitchFamily="34" charset="0"/>
                <a:cs typeface="Arial" panose="020B0604020202020204" pitchFamily="34" charset="0"/>
                <a:sym typeface="Wingdings" panose="05000000000000000000" pitchFamily="2" charset="2"/>
              </a:rPr>
              <a:t>Transit</a:t>
            </a:r>
            <a:endParaRPr lang="fr-FR" sz="2000" dirty="0">
              <a:solidFill>
                <a:srgbClr val="00B050"/>
              </a:solidFill>
              <a:latin typeface="Arial" panose="020B0604020202020204" pitchFamily="34" charset="0"/>
              <a:cs typeface="Arial" panose="020B0604020202020204" pitchFamily="34" charset="0"/>
              <a:sym typeface="Wingdings" panose="05000000000000000000" pitchFamily="2" charset="2"/>
            </a:endParaRPr>
          </a:p>
          <a:p>
            <a:endParaRPr lang="fr-FR" sz="2000" dirty="0">
              <a:solidFill>
                <a:srgbClr val="00B0F0"/>
              </a:solidFill>
              <a:latin typeface="Arial" panose="020B0604020202020204" pitchFamily="34" charset="0"/>
              <a:cs typeface="Arial" panose="020B0604020202020204" pitchFamily="34" charset="0"/>
            </a:endParaRPr>
          </a:p>
          <a:p>
            <a:endParaRPr lang="fr-FR" sz="2000" dirty="0">
              <a:solidFill>
                <a:srgbClr val="00B0F0"/>
              </a:solidFill>
              <a:latin typeface="Arial" panose="020B0604020202020204" pitchFamily="34" charset="0"/>
              <a:cs typeface="Arial" panose="020B0604020202020204" pitchFamily="34" charset="0"/>
            </a:endParaRPr>
          </a:p>
        </p:txBody>
      </p:sp>
      <p:sp>
        <p:nvSpPr>
          <p:cNvPr id="11" name="TextBox 10"/>
          <p:cNvSpPr txBox="1"/>
          <p:nvPr/>
        </p:nvSpPr>
        <p:spPr>
          <a:xfrm>
            <a:off x="2310509" y="5226248"/>
            <a:ext cx="1913467" cy="400110"/>
          </a:xfrm>
          <a:prstGeom prst="rect">
            <a:avLst/>
          </a:prstGeom>
          <a:noFill/>
        </p:spPr>
        <p:txBody>
          <a:bodyPr wrap="square" rtlCol="0">
            <a:spAutoFit/>
          </a:bodyPr>
          <a:lstStyle/>
          <a:p>
            <a:r>
              <a:rPr lang="fr-FR" sz="2000" dirty="0" smtClean="0">
                <a:solidFill>
                  <a:schemeClr val="bg1"/>
                </a:solidFill>
                <a:latin typeface="Arial" panose="020B0604020202020204" pitchFamily="34" charset="0"/>
                <a:cs typeface="Arial" panose="020B0604020202020204" pitchFamily="34" charset="0"/>
              </a:rPr>
              <a:t>FAI DEF</a:t>
            </a:r>
            <a:endParaRPr lang="fr-FR" sz="2000" dirty="0">
              <a:solidFill>
                <a:schemeClr val="bg1"/>
              </a:solidFill>
              <a:latin typeface="Arial" panose="020B0604020202020204" pitchFamily="34" charset="0"/>
              <a:cs typeface="Arial" panose="020B0604020202020204" pitchFamily="34" charset="0"/>
            </a:endParaRPr>
          </a:p>
        </p:txBody>
      </p:sp>
      <p:sp>
        <p:nvSpPr>
          <p:cNvPr id="12" name="Right Arrow 11"/>
          <p:cNvSpPr/>
          <p:nvPr/>
        </p:nvSpPr>
        <p:spPr>
          <a:xfrm rot="2571749">
            <a:off x="3499273" y="5256041"/>
            <a:ext cx="432476" cy="20005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323169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8845"/>
            <a:ext cx="11341395" cy="5201424"/>
          </a:xfrm>
          <a:prstGeom prst="rect">
            <a:avLst/>
          </a:prstGeom>
          <a:solidFill>
            <a:schemeClr val="tx1"/>
          </a:solidFill>
        </p:spPr>
        <p:txBody>
          <a:bodyPr wrap="square" rtlCol="0">
            <a:spAutoFit/>
          </a:bodyPr>
          <a:lstStyle/>
          <a:p>
            <a:r>
              <a:rPr lang="en-US" sz="2400" b="1" dirty="0" smtClean="0">
                <a:solidFill>
                  <a:srgbClr val="FFB300"/>
                </a:solidFill>
                <a:latin typeface="Arial" panose="020B0604020202020204" pitchFamily="34" charset="0"/>
                <a:cs typeface="Arial" panose="020B0604020202020204" pitchFamily="34" charset="0"/>
              </a:rPr>
              <a:t>Discussion</a:t>
            </a:r>
            <a:endParaRPr lang="en-US" dirty="0" smtClean="0">
              <a:solidFill>
                <a:srgbClr val="FFB300"/>
              </a:solidFill>
              <a:latin typeface="Arial" panose="020B0604020202020204" pitchFamily="34" charset="0"/>
              <a:cs typeface="Arial" panose="020B0604020202020204" pitchFamily="34" charset="0"/>
            </a:endParaRPr>
          </a:p>
          <a:p>
            <a:endParaRPr lang="en-US" sz="2200" b="1" i="1" dirty="0" smtClean="0">
              <a:solidFill>
                <a:srgbClr val="00B0F0"/>
              </a:solidFill>
              <a:latin typeface="Arial" panose="020B0604020202020204" pitchFamily="34" charset="0"/>
              <a:cs typeface="Arial" panose="020B0604020202020204" pitchFamily="34" charset="0"/>
            </a:endParaRPr>
          </a:p>
          <a:p>
            <a:r>
              <a:rPr lang="en-US" sz="2200" b="1" dirty="0" err="1" smtClean="0">
                <a:solidFill>
                  <a:srgbClr val="00B0F0"/>
                </a:solidFill>
                <a:latin typeface="Arial" panose="020B0604020202020204" pitchFamily="34" charset="0"/>
                <a:cs typeface="Arial" panose="020B0604020202020204" pitchFamily="34" charset="0"/>
              </a:rPr>
              <a:t>Hypothèses</a:t>
            </a:r>
            <a:endParaRPr lang="en-US" sz="2200" b="1" dirty="0" smtClean="0">
              <a:solidFill>
                <a:srgbClr val="00B0F0"/>
              </a:solidFill>
              <a:latin typeface="Arial" panose="020B0604020202020204" pitchFamily="34" charset="0"/>
              <a:cs typeface="Arial" panose="020B0604020202020204" pitchFamily="34" charset="0"/>
            </a:endParaRPr>
          </a:p>
          <a:p>
            <a:endParaRPr lang="en-US" sz="2200" b="1" dirty="0" smtClean="0">
              <a:solidFill>
                <a:srgbClr val="00B0F0"/>
              </a:solidFill>
              <a:latin typeface="Arial" panose="020B0604020202020204" pitchFamily="34" charset="0"/>
              <a:cs typeface="Arial" panose="020B0604020202020204" pitchFamily="34" charset="0"/>
            </a:endParaRPr>
          </a:p>
          <a:p>
            <a:endParaRPr lang="en-US" sz="2200" b="1" dirty="0" smtClean="0">
              <a:solidFill>
                <a:srgbClr val="00B0F0"/>
              </a:solidFill>
              <a:latin typeface="Arial" panose="020B0604020202020204" pitchFamily="34" charset="0"/>
              <a:cs typeface="Arial" panose="020B0604020202020204" pitchFamily="34" charset="0"/>
            </a:endParaRPr>
          </a:p>
          <a:p>
            <a:pPr marL="457200" indent="-457200">
              <a:buAutoNum type="arabicParenR"/>
            </a:pPr>
            <a:r>
              <a:rPr lang="en-US" sz="2200" dirty="0" smtClean="0">
                <a:solidFill>
                  <a:schemeClr val="bg1"/>
                </a:solidFill>
                <a:latin typeface="Arial" panose="020B0604020202020204" pitchFamily="34" charset="0"/>
                <a:cs typeface="Arial" panose="020B0604020202020204" pitchFamily="34" charset="0"/>
              </a:rPr>
              <a:t>Variations </a:t>
            </a:r>
            <a:r>
              <a:rPr lang="en-US" sz="2200" dirty="0">
                <a:solidFill>
                  <a:schemeClr val="bg1"/>
                </a:solidFill>
                <a:latin typeface="Arial" panose="020B0604020202020204" pitchFamily="34" charset="0"/>
                <a:cs typeface="Arial" panose="020B0604020202020204" pitchFamily="34" charset="0"/>
              </a:rPr>
              <a:t>‘ranging pattern’ </a:t>
            </a:r>
            <a:r>
              <a:rPr lang="en-US" sz="2200" dirty="0" err="1">
                <a:solidFill>
                  <a:schemeClr val="bg1"/>
                </a:solidFill>
                <a:latin typeface="Arial" panose="020B0604020202020204" pitchFamily="34" charset="0"/>
                <a:cs typeface="Arial" panose="020B0604020202020204" pitchFamily="34" charset="0"/>
              </a:rPr>
              <a:t>suivent</a:t>
            </a:r>
            <a:r>
              <a:rPr lang="en-US" sz="2200" dirty="0">
                <a:solidFill>
                  <a:schemeClr val="bg1"/>
                </a:solidFill>
                <a:latin typeface="Arial" panose="020B0604020202020204" pitchFamily="34" charset="0"/>
                <a:cs typeface="Arial" panose="020B0604020202020204" pitchFamily="34" charset="0"/>
              </a:rPr>
              <a:t> les variations</a:t>
            </a:r>
          </a:p>
          <a:p>
            <a:r>
              <a:rPr lang="en-US" sz="2200" dirty="0" err="1">
                <a:solidFill>
                  <a:schemeClr val="bg1"/>
                </a:solidFill>
                <a:latin typeface="Arial" panose="020B0604020202020204" pitchFamily="34" charset="0"/>
                <a:cs typeface="Arial" panose="020B0604020202020204" pitchFamily="34" charset="0"/>
              </a:rPr>
              <a:t>saisonnières</a:t>
            </a:r>
            <a:r>
              <a:rPr lang="en-US" sz="2200" dirty="0">
                <a:solidFill>
                  <a:schemeClr val="bg1"/>
                </a:solidFill>
                <a:latin typeface="Arial" panose="020B0604020202020204" pitchFamily="34" charset="0"/>
                <a:cs typeface="Arial" panose="020B0604020202020204" pitchFamily="34" charset="0"/>
              </a:rPr>
              <a:t> de la </a:t>
            </a:r>
            <a:r>
              <a:rPr lang="en-US" sz="2200" dirty="0" err="1">
                <a:solidFill>
                  <a:schemeClr val="bg1"/>
                </a:solidFill>
                <a:latin typeface="Arial" panose="020B0604020202020204" pitchFamily="34" charset="0"/>
                <a:cs typeface="Arial" panose="020B0604020202020204" pitchFamily="34" charset="0"/>
              </a:rPr>
              <a:t>disponibilité</a:t>
            </a:r>
            <a:r>
              <a:rPr lang="en-US" sz="2200" dirty="0">
                <a:solidFill>
                  <a:schemeClr val="bg1"/>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en </a:t>
            </a:r>
            <a:r>
              <a:rPr lang="en-US" sz="2200" dirty="0">
                <a:solidFill>
                  <a:schemeClr val="bg1"/>
                </a:solidFill>
                <a:latin typeface="Arial" panose="020B0604020202020204" pitchFamily="34" charset="0"/>
                <a:cs typeface="Arial" panose="020B0604020202020204" pitchFamily="34" charset="0"/>
              </a:rPr>
              <a:t>fruit dans la </a:t>
            </a:r>
            <a:r>
              <a:rPr lang="en-US" sz="2200" dirty="0" err="1">
                <a:solidFill>
                  <a:schemeClr val="bg1"/>
                </a:solidFill>
                <a:latin typeface="Arial" panose="020B0604020202020204" pitchFamily="34" charset="0"/>
                <a:cs typeface="Arial" panose="020B0604020202020204" pitchFamily="34" charset="0"/>
              </a:rPr>
              <a:t>forêt</a:t>
            </a:r>
            <a:r>
              <a:rPr lang="en-US" sz="2200" dirty="0">
                <a:solidFill>
                  <a:schemeClr val="bg1"/>
                </a:solidFill>
                <a:latin typeface="Arial" panose="020B0604020202020204" pitchFamily="34" charset="0"/>
                <a:cs typeface="Arial" panose="020B0604020202020204" pitchFamily="34" charset="0"/>
              </a:rPr>
              <a:t> native</a:t>
            </a:r>
          </a:p>
          <a:p>
            <a:pPr marL="457200" indent="-457200">
              <a:buAutoNum type="arabicParenR"/>
            </a:pPr>
            <a:endPar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endParaRPr>
          </a:p>
          <a:p>
            <a:pPr marL="457200" indent="-457200">
              <a:buAutoNum type="arabicParenR"/>
            </a:pP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457200" indent="-457200">
              <a:buAutoNum type="arabicParenR" startAt="2"/>
            </a:pP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Les macaques </a:t>
            </a:r>
            <a:r>
              <a:rPr lang="en-US" sz="2200" dirty="0" err="1">
                <a:solidFill>
                  <a:schemeClr val="bg1"/>
                </a:solidFill>
                <a:latin typeface="Arial" panose="020B0604020202020204" pitchFamily="34" charset="0"/>
                <a:ea typeface="Tahoma" panose="020B0604030504040204" pitchFamily="34" charset="0"/>
                <a:cs typeface="Arial" panose="020B0604020202020204" pitchFamily="34" charset="0"/>
              </a:rPr>
              <a:t>utilisent</a:t>
            </a: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 des </a:t>
            </a:r>
            <a:r>
              <a:rPr lang="en-US" sz="2200" dirty="0" err="1">
                <a:solidFill>
                  <a:schemeClr val="bg1"/>
                </a:solidFill>
                <a:latin typeface="Arial" panose="020B0604020202020204" pitchFamily="34" charset="0"/>
                <a:ea typeface="Tahoma" panose="020B0604030504040204" pitchFamily="34" charset="0"/>
                <a:cs typeface="Arial" panose="020B0604020202020204" pitchFamily="34" charset="0"/>
              </a:rPr>
              <a:t>ressources</a:t>
            </a: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a:solidFill>
                  <a:schemeClr val="bg1"/>
                </a:solidFill>
                <a:latin typeface="Arial" panose="020B0604020202020204" pitchFamily="34" charset="0"/>
                <a:ea typeface="Tahoma" panose="020B0604030504040204" pitchFamily="34" charset="0"/>
                <a:cs typeface="Arial" panose="020B0604020202020204" pitchFamily="34" charset="0"/>
              </a:rPr>
              <a:t>prédictibles</a:t>
            </a: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 </a:t>
            </a:r>
          </a:p>
          <a:p>
            <a:r>
              <a:rPr lang="en-US" sz="2200" i="1" dirty="0">
                <a:solidFill>
                  <a:schemeClr val="bg1"/>
                </a:solidFill>
                <a:latin typeface="Arial" panose="020B0604020202020204" pitchFamily="34" charset="0"/>
                <a:ea typeface="Tahoma" panose="020B0604030504040204" pitchFamily="34" charset="0"/>
                <a:cs typeface="Arial" panose="020B0604020202020204" pitchFamily="34" charset="0"/>
              </a:rPr>
              <a:t>e.g.</a:t>
            </a: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a:solidFill>
                  <a:schemeClr val="bg1"/>
                </a:solidFill>
                <a:latin typeface="Arial" panose="020B0604020202020204" pitchFamily="34" charset="0"/>
                <a:ea typeface="Tahoma" panose="020B0604030504040204" pitchFamily="34" charset="0"/>
                <a:cs typeface="Arial" panose="020B0604020202020204" pitchFamily="34" charset="0"/>
              </a:rPr>
              <a:t>graines</a:t>
            </a: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a:solidFill>
                  <a:schemeClr val="bg1"/>
                </a:solidFill>
                <a:latin typeface="Arial" panose="020B0604020202020204" pitchFamily="34" charset="0"/>
                <a:ea typeface="Tahoma" panose="020B0604030504040204" pitchFamily="34" charset="0"/>
                <a:cs typeface="Arial" panose="020B0604020202020204" pitchFamily="34" charset="0"/>
              </a:rPr>
              <a:t>d’Acacia</a:t>
            </a: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 dans les plantations</a:t>
            </a:r>
          </a:p>
          <a:p>
            <a:endParaRPr lang="en-US" sz="2200" dirty="0" smtClean="0">
              <a:solidFill>
                <a:schemeClr val="bg1"/>
              </a:solidFill>
              <a:latin typeface="Arial" panose="020B0604020202020204" pitchFamily="34" charset="0"/>
              <a:ea typeface="Tahoma" panose="020B0604030504040204" pitchFamily="34" charset="0"/>
              <a:cs typeface="Arial" panose="020B0604020202020204" pitchFamily="34" charset="0"/>
            </a:endParaRPr>
          </a:p>
          <a:p>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457200" indent="-457200">
              <a:buAutoNum type="arabicParenR" startAt="3"/>
            </a:pP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Régime </a:t>
            </a:r>
            <a:r>
              <a:rPr lang="en-US" sz="2200" dirty="0" err="1">
                <a:solidFill>
                  <a:schemeClr val="bg1"/>
                </a:solidFill>
                <a:latin typeface="Arial" panose="020B0604020202020204" pitchFamily="34" charset="0"/>
                <a:ea typeface="Tahoma" panose="020B0604030504040204" pitchFamily="34" charset="0"/>
                <a:cs typeface="Arial" panose="020B0604020202020204" pitchFamily="34" charset="0"/>
              </a:rPr>
              <a:t>alimentaire</a:t>
            </a: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a:solidFill>
                  <a:schemeClr val="bg1"/>
                </a:solidFill>
                <a:latin typeface="Arial" panose="020B0604020202020204" pitchFamily="34" charset="0"/>
                <a:ea typeface="Tahoma" panose="020B0604030504040204" pitchFamily="34" charset="0"/>
                <a:cs typeface="Arial" panose="020B0604020202020204" pitchFamily="34" charset="0"/>
              </a:rPr>
              <a:t>corrélé</a:t>
            </a: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 avec la </a:t>
            </a:r>
            <a:r>
              <a:rPr lang="en-US" sz="2200" dirty="0" err="1">
                <a:solidFill>
                  <a:schemeClr val="bg1"/>
                </a:solidFill>
                <a:latin typeface="Arial" panose="020B0604020202020204" pitchFamily="34" charset="0"/>
                <a:ea typeface="Tahoma" panose="020B0604030504040204" pitchFamily="34" charset="0"/>
                <a:cs typeface="Arial" panose="020B0604020202020204" pitchFamily="34" charset="0"/>
              </a:rPr>
              <a:t>disponibilité</a:t>
            </a: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 en fruit </a:t>
            </a:r>
          </a:p>
          <a:p>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dans les </a:t>
            </a:r>
            <a:r>
              <a:rPr lang="en-US" sz="2200" dirty="0" err="1">
                <a:solidFill>
                  <a:schemeClr val="bg1"/>
                </a:solidFill>
                <a:latin typeface="Arial" panose="020B0604020202020204" pitchFamily="34" charset="0"/>
                <a:ea typeface="Tahoma" panose="020B0604030504040204" pitchFamily="34" charset="0"/>
                <a:cs typeface="Arial" panose="020B0604020202020204" pitchFamily="34" charset="0"/>
              </a:rPr>
              <a:t>différentes</a:t>
            </a:r>
            <a:r>
              <a:rPr lang="en-US" sz="2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200" dirty="0" err="1">
                <a:solidFill>
                  <a:schemeClr val="bg1"/>
                </a:solidFill>
                <a:latin typeface="Arial" panose="020B0604020202020204" pitchFamily="34" charset="0"/>
                <a:ea typeface="Tahoma" panose="020B0604030504040204" pitchFamily="34" charset="0"/>
                <a:cs typeface="Arial" panose="020B0604020202020204" pitchFamily="34" charset="0"/>
              </a:rPr>
              <a:t>forêts</a:t>
            </a: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3"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21</a:t>
            </a:r>
            <a:endParaRPr lang="fr-FR" sz="1600"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7967143" y="1964704"/>
            <a:ext cx="1397000" cy="1015663"/>
          </a:xfrm>
          <a:prstGeom prst="rect">
            <a:avLst/>
          </a:prstGeom>
          <a:noFill/>
        </p:spPr>
        <p:txBody>
          <a:bodyPr wrap="square" rtlCol="0">
            <a:spAutoFit/>
          </a:bodyPr>
          <a:lstStyle/>
          <a:p>
            <a:r>
              <a:rPr lang="en-US" sz="6000" dirty="0">
                <a:solidFill>
                  <a:srgbClr val="36A92E"/>
                </a:solidFill>
                <a:latin typeface="Arial" panose="020B0604020202020204" pitchFamily="34" charset="0"/>
                <a:ea typeface="Tahoma" panose="020B0604030504040204" pitchFamily="34" charset="0"/>
                <a:cs typeface="Arial" panose="020B0604020202020204" pitchFamily="34" charset="0"/>
                <a:sym typeface="Wingdings" panose="05000000000000000000" pitchFamily="2" charset="2"/>
              </a:rPr>
              <a:t></a:t>
            </a:r>
            <a:endParaRPr lang="fr-FR" sz="6000" dirty="0">
              <a:solidFill>
                <a:srgbClr val="36A92E"/>
              </a:solidFill>
            </a:endParaRPr>
          </a:p>
        </p:txBody>
      </p:sp>
      <p:sp>
        <p:nvSpPr>
          <p:cNvPr id="5" name="TextBox 4"/>
          <p:cNvSpPr txBox="1"/>
          <p:nvPr/>
        </p:nvSpPr>
        <p:spPr>
          <a:xfrm>
            <a:off x="8002463" y="3393804"/>
            <a:ext cx="1397000" cy="1015663"/>
          </a:xfrm>
          <a:prstGeom prst="rect">
            <a:avLst/>
          </a:prstGeom>
          <a:noFill/>
        </p:spPr>
        <p:txBody>
          <a:bodyPr wrap="square" rtlCol="0">
            <a:spAutoFit/>
          </a:bodyPr>
          <a:lstStyle/>
          <a:p>
            <a:r>
              <a:rPr lang="en-US" sz="6000" dirty="0">
                <a:solidFill>
                  <a:srgbClr val="36A92E"/>
                </a:solidFill>
                <a:latin typeface="Arial" panose="020B0604020202020204" pitchFamily="34" charset="0"/>
                <a:ea typeface="Tahoma" panose="020B0604030504040204" pitchFamily="34" charset="0"/>
                <a:cs typeface="Arial" panose="020B0604020202020204" pitchFamily="34" charset="0"/>
                <a:sym typeface="Wingdings" panose="05000000000000000000" pitchFamily="2" charset="2"/>
              </a:rPr>
              <a:t></a:t>
            </a:r>
            <a:endParaRPr lang="fr-FR" sz="6000" dirty="0">
              <a:solidFill>
                <a:srgbClr val="36A92E"/>
              </a:solidFill>
            </a:endParaRPr>
          </a:p>
        </p:txBody>
      </p:sp>
      <p:sp>
        <p:nvSpPr>
          <p:cNvPr id="6" name="TextBox 5"/>
          <p:cNvSpPr txBox="1"/>
          <p:nvPr/>
        </p:nvSpPr>
        <p:spPr>
          <a:xfrm>
            <a:off x="8002463" y="4831492"/>
            <a:ext cx="1397000" cy="1015663"/>
          </a:xfrm>
          <a:prstGeom prst="rect">
            <a:avLst/>
          </a:prstGeom>
          <a:noFill/>
        </p:spPr>
        <p:txBody>
          <a:bodyPr wrap="square" rtlCol="0">
            <a:spAutoFit/>
          </a:bodyPr>
          <a:lstStyle/>
          <a:p>
            <a:r>
              <a:rPr lang="en-US" sz="6000" dirty="0">
                <a:solidFill>
                  <a:srgbClr val="36A92E"/>
                </a:solidFill>
                <a:latin typeface="Arial" panose="020B0604020202020204" pitchFamily="34" charset="0"/>
                <a:ea typeface="Tahoma" panose="020B0604030504040204" pitchFamily="34" charset="0"/>
                <a:cs typeface="Arial" panose="020B0604020202020204" pitchFamily="34" charset="0"/>
                <a:sym typeface="Wingdings" panose="05000000000000000000" pitchFamily="2" charset="2"/>
              </a:rPr>
              <a:t></a:t>
            </a:r>
            <a:endParaRPr lang="fr-FR" sz="6000" dirty="0">
              <a:solidFill>
                <a:srgbClr val="36A92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183" y="332796"/>
            <a:ext cx="3298130" cy="2819631"/>
          </a:xfrm>
          <a:prstGeom prst="rect">
            <a:avLst/>
          </a:prstGeom>
        </p:spPr>
      </p:pic>
      <p:sp>
        <p:nvSpPr>
          <p:cNvPr id="8" name="TextBox 7"/>
          <p:cNvSpPr txBox="1"/>
          <p:nvPr/>
        </p:nvSpPr>
        <p:spPr>
          <a:xfrm>
            <a:off x="10442689" y="1732212"/>
            <a:ext cx="1913467" cy="400110"/>
          </a:xfrm>
          <a:prstGeom prst="rect">
            <a:avLst/>
          </a:prstGeom>
          <a:noFill/>
        </p:spPr>
        <p:txBody>
          <a:bodyPr wrap="square" rtlCol="0">
            <a:spAutoFit/>
          </a:bodyPr>
          <a:lstStyle/>
          <a:p>
            <a:r>
              <a:rPr lang="fr-FR" sz="2000" dirty="0" smtClean="0">
                <a:solidFill>
                  <a:schemeClr val="bg1"/>
                </a:solidFill>
                <a:latin typeface="Arial" panose="020B0604020202020204" pitchFamily="34" charset="0"/>
                <a:cs typeface="Arial" panose="020B0604020202020204" pitchFamily="34" charset="0"/>
              </a:rPr>
              <a:t>FAI DEF</a:t>
            </a:r>
            <a:endParaRPr lang="fr-FR" sz="2000" dirty="0">
              <a:solidFill>
                <a:schemeClr val="bg1"/>
              </a:solidFill>
              <a:latin typeface="Arial" panose="020B0604020202020204" pitchFamily="34" charset="0"/>
              <a:cs typeface="Arial" panose="020B0604020202020204" pitchFamily="34" charset="0"/>
            </a:endParaRPr>
          </a:p>
        </p:txBody>
      </p:sp>
      <p:sp>
        <p:nvSpPr>
          <p:cNvPr id="9" name="Right Arrow 8"/>
          <p:cNvSpPr/>
          <p:nvPr/>
        </p:nvSpPr>
        <p:spPr>
          <a:xfrm rot="18416779">
            <a:off x="11552598" y="1799948"/>
            <a:ext cx="432476" cy="20005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3870" y="3169361"/>
            <a:ext cx="3298130" cy="3191395"/>
          </a:xfrm>
          <a:prstGeom prst="rect">
            <a:avLst/>
          </a:prstGeom>
        </p:spPr>
      </p:pic>
      <p:sp>
        <p:nvSpPr>
          <p:cNvPr id="12" name="TextBox 11"/>
          <p:cNvSpPr txBox="1"/>
          <p:nvPr/>
        </p:nvSpPr>
        <p:spPr>
          <a:xfrm>
            <a:off x="10053741" y="5189211"/>
            <a:ext cx="1913467" cy="400110"/>
          </a:xfrm>
          <a:prstGeom prst="rect">
            <a:avLst/>
          </a:prstGeom>
          <a:noFill/>
        </p:spPr>
        <p:txBody>
          <a:bodyPr wrap="square" rtlCol="0">
            <a:spAutoFit/>
          </a:bodyPr>
          <a:lstStyle/>
          <a:p>
            <a:r>
              <a:rPr lang="fr-FR" sz="2000" dirty="0" smtClean="0">
                <a:solidFill>
                  <a:schemeClr val="bg1"/>
                </a:solidFill>
                <a:latin typeface="Arial" panose="020B0604020202020204" pitchFamily="34" charset="0"/>
                <a:cs typeface="Arial" panose="020B0604020202020204" pitchFamily="34" charset="0"/>
              </a:rPr>
              <a:t>FAI DEF</a:t>
            </a:r>
            <a:endParaRPr lang="fr-FR" sz="2000" dirty="0">
              <a:solidFill>
                <a:schemeClr val="bg1"/>
              </a:solidFill>
              <a:latin typeface="Arial" panose="020B0604020202020204" pitchFamily="34" charset="0"/>
              <a:cs typeface="Arial" panose="020B0604020202020204" pitchFamily="34" charset="0"/>
            </a:endParaRPr>
          </a:p>
        </p:txBody>
      </p:sp>
      <p:sp>
        <p:nvSpPr>
          <p:cNvPr id="14" name="Right Arrow 13"/>
          <p:cNvSpPr/>
          <p:nvPr/>
        </p:nvSpPr>
        <p:spPr>
          <a:xfrm rot="2571749">
            <a:off x="11163650" y="5256947"/>
            <a:ext cx="432476" cy="20005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73492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0532"/>
            <a:ext cx="11341395" cy="800219"/>
          </a:xfrm>
          <a:prstGeom prst="rect">
            <a:avLst/>
          </a:prstGeom>
          <a:solidFill>
            <a:schemeClr val="tx1"/>
          </a:solidFill>
        </p:spPr>
        <p:txBody>
          <a:bodyPr wrap="square" rtlCol="0">
            <a:spAutoFit/>
          </a:bodyPr>
          <a:lstStyle/>
          <a:p>
            <a:r>
              <a:rPr lang="en-US" sz="2400" b="1" dirty="0" smtClean="0">
                <a:solidFill>
                  <a:srgbClr val="FFB300"/>
                </a:solidFill>
                <a:latin typeface="Arial" panose="020B0604020202020204" pitchFamily="34" charset="0"/>
                <a:cs typeface="Arial" panose="020B0604020202020204" pitchFamily="34" charset="0"/>
              </a:rPr>
              <a:t>Discussion</a:t>
            </a:r>
            <a:endParaRPr lang="en-US" dirty="0" smtClean="0">
              <a:solidFill>
                <a:srgbClr val="FFB300"/>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p:txBody>
      </p:sp>
      <p:sp>
        <p:nvSpPr>
          <p:cNvPr id="13"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21</a:t>
            </a:r>
            <a:endParaRPr lang="fr-FR" sz="1600"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5943" y="1501717"/>
            <a:ext cx="189686" cy="72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15" y="1456405"/>
            <a:ext cx="7954716" cy="3211905"/>
          </a:xfrm>
          <a:prstGeom prst="rect">
            <a:avLst/>
          </a:prstGeom>
          <a:ln>
            <a:solidFill>
              <a:schemeClr val="bg1"/>
            </a:solidFill>
          </a:ln>
        </p:spPr>
      </p:pic>
      <p:sp>
        <p:nvSpPr>
          <p:cNvPr id="17" name="TextBox 16"/>
          <p:cNvSpPr txBox="1"/>
          <p:nvPr/>
        </p:nvSpPr>
        <p:spPr>
          <a:xfrm>
            <a:off x="572704" y="4767756"/>
            <a:ext cx="7379052" cy="461665"/>
          </a:xfrm>
          <a:prstGeom prst="rect">
            <a:avLst/>
          </a:prstGeom>
          <a:solidFill>
            <a:schemeClr val="tx1"/>
          </a:solidFill>
        </p:spPr>
        <p:txBody>
          <a:bodyPr wrap="square" rtlCol="0">
            <a:spAutoFit/>
          </a:bodyPr>
          <a:lstStyle/>
          <a:p>
            <a:r>
              <a:rPr lang="fr-FR" sz="2400" dirty="0">
                <a:solidFill>
                  <a:schemeClr val="bg1"/>
                </a:solidFill>
                <a:latin typeface="Arial" panose="020B0604020202020204" pitchFamily="34" charset="0"/>
                <a:cs typeface="Arial" panose="020B0604020202020204" pitchFamily="34" charset="0"/>
              </a:rPr>
              <a:t> </a:t>
            </a:r>
            <a:r>
              <a:rPr lang="fr-FR" sz="2400" dirty="0" smtClean="0">
                <a:solidFill>
                  <a:schemeClr val="bg1"/>
                </a:solidFill>
                <a:latin typeface="Arial" panose="020B0604020202020204" pitchFamily="34" charset="0"/>
                <a:cs typeface="Arial" panose="020B0604020202020204" pitchFamily="34" charset="0"/>
              </a:rPr>
              <a:t>       Food </a:t>
            </a:r>
            <a:r>
              <a:rPr lang="fr-FR" sz="2400" dirty="0" err="1" smtClean="0">
                <a:solidFill>
                  <a:schemeClr val="bg1"/>
                </a:solidFill>
                <a:latin typeface="Arial" panose="020B0604020202020204" pitchFamily="34" charset="0"/>
                <a:cs typeface="Arial" panose="020B0604020202020204" pitchFamily="34" charset="0"/>
              </a:rPr>
              <a:t>abundance</a:t>
            </a:r>
            <a:r>
              <a:rPr lang="fr-FR" sz="2400" dirty="0" smtClean="0">
                <a:solidFill>
                  <a:schemeClr val="bg1"/>
                </a:solidFill>
                <a:latin typeface="Arial" panose="020B0604020202020204" pitchFamily="34" charset="0"/>
                <a:cs typeface="Arial" panose="020B0604020202020204" pitchFamily="34" charset="0"/>
              </a:rPr>
              <a:t>		Food </a:t>
            </a:r>
            <a:r>
              <a:rPr lang="fr-FR" sz="2400" dirty="0" err="1" smtClean="0">
                <a:solidFill>
                  <a:schemeClr val="bg1"/>
                </a:solidFill>
                <a:latin typeface="Arial" panose="020B0604020202020204" pitchFamily="34" charset="0"/>
                <a:cs typeface="Arial" panose="020B0604020202020204" pitchFamily="34" charset="0"/>
              </a:rPr>
              <a:t>scarcity</a:t>
            </a:r>
            <a:endParaRPr lang="fr-FR" sz="24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40612" y="6061292"/>
            <a:ext cx="2507498"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Albert </a:t>
            </a:r>
            <a:r>
              <a:rPr kumimoji="0" lang="en-US" sz="17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et al</a:t>
            </a: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7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(2013) </a:t>
            </a:r>
            <a:endParaRPr kumimoji="0" lang="fr-FR"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2183" y="332796"/>
            <a:ext cx="3298130" cy="2819631"/>
          </a:xfrm>
          <a:prstGeom prst="rect">
            <a:avLst/>
          </a:prstGeom>
        </p:spPr>
      </p:pic>
      <p:sp>
        <p:nvSpPr>
          <p:cNvPr id="19" name="TextBox 18"/>
          <p:cNvSpPr txBox="1"/>
          <p:nvPr/>
        </p:nvSpPr>
        <p:spPr>
          <a:xfrm>
            <a:off x="10442689" y="1732212"/>
            <a:ext cx="1913467" cy="400110"/>
          </a:xfrm>
          <a:prstGeom prst="rect">
            <a:avLst/>
          </a:prstGeom>
          <a:noFill/>
        </p:spPr>
        <p:txBody>
          <a:bodyPr wrap="square" rtlCol="0">
            <a:spAutoFit/>
          </a:bodyPr>
          <a:lstStyle/>
          <a:p>
            <a:r>
              <a:rPr lang="fr-FR" sz="2000" dirty="0" smtClean="0">
                <a:solidFill>
                  <a:schemeClr val="bg1"/>
                </a:solidFill>
                <a:latin typeface="Arial" panose="020B0604020202020204" pitchFamily="34" charset="0"/>
                <a:cs typeface="Arial" panose="020B0604020202020204" pitchFamily="34" charset="0"/>
              </a:rPr>
              <a:t>FAI DEF</a:t>
            </a:r>
            <a:endParaRPr lang="fr-FR" sz="2000" dirty="0">
              <a:solidFill>
                <a:schemeClr val="bg1"/>
              </a:solidFill>
              <a:latin typeface="Arial" panose="020B0604020202020204" pitchFamily="34" charset="0"/>
              <a:cs typeface="Arial" panose="020B0604020202020204" pitchFamily="34" charset="0"/>
            </a:endParaRPr>
          </a:p>
        </p:txBody>
      </p:sp>
      <p:sp>
        <p:nvSpPr>
          <p:cNvPr id="20" name="Right Arrow 19"/>
          <p:cNvSpPr/>
          <p:nvPr/>
        </p:nvSpPr>
        <p:spPr>
          <a:xfrm rot="18416779">
            <a:off x="11552598" y="1799948"/>
            <a:ext cx="432476" cy="20005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3870" y="3169361"/>
            <a:ext cx="3298130" cy="3191395"/>
          </a:xfrm>
          <a:prstGeom prst="rect">
            <a:avLst/>
          </a:prstGeom>
        </p:spPr>
      </p:pic>
      <p:sp>
        <p:nvSpPr>
          <p:cNvPr id="22" name="TextBox 21"/>
          <p:cNvSpPr txBox="1"/>
          <p:nvPr/>
        </p:nvSpPr>
        <p:spPr>
          <a:xfrm>
            <a:off x="10053741" y="5189211"/>
            <a:ext cx="1913467" cy="400110"/>
          </a:xfrm>
          <a:prstGeom prst="rect">
            <a:avLst/>
          </a:prstGeom>
          <a:noFill/>
        </p:spPr>
        <p:txBody>
          <a:bodyPr wrap="square" rtlCol="0">
            <a:spAutoFit/>
          </a:bodyPr>
          <a:lstStyle/>
          <a:p>
            <a:r>
              <a:rPr lang="fr-FR" sz="2000" dirty="0" smtClean="0">
                <a:solidFill>
                  <a:schemeClr val="bg1"/>
                </a:solidFill>
                <a:latin typeface="Arial" panose="020B0604020202020204" pitchFamily="34" charset="0"/>
                <a:cs typeface="Arial" panose="020B0604020202020204" pitchFamily="34" charset="0"/>
              </a:rPr>
              <a:t>FAI DEF</a:t>
            </a:r>
            <a:endParaRPr lang="fr-FR" sz="2000" dirty="0">
              <a:solidFill>
                <a:schemeClr val="bg1"/>
              </a:solidFill>
              <a:latin typeface="Arial" panose="020B0604020202020204" pitchFamily="34" charset="0"/>
              <a:cs typeface="Arial" panose="020B0604020202020204" pitchFamily="34" charset="0"/>
            </a:endParaRPr>
          </a:p>
        </p:txBody>
      </p:sp>
      <p:sp>
        <p:nvSpPr>
          <p:cNvPr id="23" name="Right Arrow 22"/>
          <p:cNvSpPr/>
          <p:nvPr/>
        </p:nvSpPr>
        <p:spPr>
          <a:xfrm rot="2571749">
            <a:off x="11163650" y="5256947"/>
            <a:ext cx="432476" cy="20005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56641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567070" y="408845"/>
            <a:ext cx="11341395" cy="3970318"/>
          </a:xfrm>
          <a:prstGeom prst="rect">
            <a:avLst/>
          </a:prstGeom>
          <a:solidFill>
            <a:schemeClr val="tx1"/>
          </a:solidFill>
        </p:spPr>
        <p:txBody>
          <a:bodyPr wrap="square" rtlCol="0">
            <a:spAutoFit/>
          </a:bodyPr>
          <a:lstStyle/>
          <a:p>
            <a:r>
              <a:rPr lang="en-US" sz="2400" b="1" dirty="0" smtClean="0">
                <a:solidFill>
                  <a:srgbClr val="FFC000"/>
                </a:solidFill>
                <a:latin typeface="Arial" panose="020B0604020202020204" pitchFamily="34" charset="0"/>
                <a:cs typeface="Arial" panose="020B0604020202020204" pitchFamily="34" charset="0"/>
              </a:rPr>
              <a:t>Discussion</a:t>
            </a:r>
          </a:p>
          <a:p>
            <a:endParaRPr lang="en-US" sz="2400" b="1" dirty="0">
              <a:solidFill>
                <a:srgbClr val="00B0F0"/>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Macaques à queue </a:t>
            </a:r>
          </a:p>
          <a:p>
            <a:r>
              <a:rPr lang="en-US" sz="2200" dirty="0" smtClean="0">
                <a:solidFill>
                  <a:schemeClr val="bg1"/>
                </a:solidFill>
                <a:latin typeface="Arial" panose="020B0604020202020204" pitchFamily="34" charset="0"/>
                <a:cs typeface="Arial" panose="020B0604020202020204" pitchFamily="34" charset="0"/>
              </a:rPr>
              <a:t>de </a:t>
            </a:r>
            <a:r>
              <a:rPr lang="en-US" sz="2200" dirty="0" err="1" smtClean="0">
                <a:solidFill>
                  <a:schemeClr val="bg1"/>
                </a:solidFill>
                <a:latin typeface="Arial" panose="020B0604020202020204" pitchFamily="34" charset="0"/>
                <a:cs typeface="Arial" panose="020B0604020202020204" pitchFamily="34" charset="0"/>
              </a:rPr>
              <a:t>cochon</a:t>
            </a:r>
            <a:r>
              <a:rPr lang="en-US" sz="2200" dirty="0" smtClean="0">
                <a:solidFill>
                  <a:schemeClr val="bg1"/>
                </a:solidFill>
                <a:latin typeface="Arial" panose="020B0604020202020204" pitchFamily="34" charset="0"/>
                <a:cs typeface="Arial" panose="020B0604020202020204" pitchFamily="34" charset="0"/>
              </a:rPr>
              <a:t> dans un</a:t>
            </a:r>
          </a:p>
          <a:p>
            <a:r>
              <a:rPr lang="en-US" sz="2200" dirty="0" err="1">
                <a:solidFill>
                  <a:schemeClr val="bg1"/>
                </a:solidFill>
                <a:latin typeface="Arial" panose="020B0604020202020204" pitchFamily="34" charset="0"/>
                <a:cs typeface="Arial" panose="020B0604020202020204" pitchFamily="34" charset="0"/>
              </a:rPr>
              <a:t>e</a:t>
            </a:r>
            <a:r>
              <a:rPr lang="en-US" sz="2200" dirty="0" err="1" smtClean="0">
                <a:solidFill>
                  <a:schemeClr val="bg1"/>
                </a:solidFill>
                <a:latin typeface="Arial" panose="020B0604020202020204" pitchFamily="34" charset="0"/>
                <a:cs typeface="Arial" panose="020B0604020202020204" pitchFamily="34" charset="0"/>
              </a:rPr>
              <a:t>nvironnement</a:t>
            </a:r>
            <a:endParaRPr lang="en-US" sz="2200" dirty="0" smtClean="0">
              <a:solidFill>
                <a:schemeClr val="bg1"/>
              </a:solidFill>
              <a:latin typeface="Arial" panose="020B0604020202020204" pitchFamily="34" charset="0"/>
              <a:cs typeface="Arial" panose="020B0604020202020204" pitchFamily="34" charset="0"/>
            </a:endParaRPr>
          </a:p>
          <a:p>
            <a:r>
              <a:rPr lang="en-US" sz="2200" dirty="0" err="1" smtClean="0">
                <a:solidFill>
                  <a:schemeClr val="bg1"/>
                </a:solidFill>
                <a:latin typeface="Arial" panose="020B0604020202020204" pitchFamily="34" charset="0"/>
                <a:cs typeface="Arial" panose="020B0604020202020204" pitchFamily="34" charset="0"/>
              </a:rPr>
              <a:t>dégradé</a:t>
            </a:r>
            <a:endParaRPr lang="en-US" sz="2200"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dirty="0">
              <a:solidFill>
                <a:schemeClr val="bg1"/>
              </a:solidFill>
              <a:latin typeface="Arial" panose="020B0604020202020204" pitchFamily="34" charset="0"/>
              <a:cs typeface="Arial" panose="020B0604020202020204" pitchFamily="34" charset="0"/>
            </a:endParaRPr>
          </a:p>
          <a:p>
            <a:endParaRPr lang="fr-FR" sz="2200" dirty="0">
              <a:solidFill>
                <a:schemeClr val="bg1"/>
              </a:solidFill>
            </a:endParaRPr>
          </a:p>
          <a:p>
            <a:endParaRPr lang="en-US" b="1" dirty="0" smtClean="0">
              <a:solidFill>
                <a:srgbClr val="00B0F0"/>
              </a:solidFill>
              <a:latin typeface="Arial" panose="020B0604020202020204" pitchFamily="34" charset="0"/>
              <a:cs typeface="Arial" panose="020B0604020202020204" pitchFamily="34" charset="0"/>
            </a:endParaRPr>
          </a:p>
          <a:p>
            <a:pPr marL="285750" indent="-285750">
              <a:buFontTx/>
              <a:buChar char="-"/>
            </a:pPr>
            <a:endParaRPr lang="en-US" dirty="0" smtClean="0">
              <a:solidFill>
                <a:schemeClr val="bg1"/>
              </a:solidFill>
              <a:latin typeface="Arial" panose="020B0604020202020204" pitchFamily="34" charset="0"/>
              <a:cs typeface="Arial" panose="020B0604020202020204" pitchFamily="34" charset="0"/>
            </a:endParaRPr>
          </a:p>
          <a:p>
            <a:pPr marL="285750" indent="-285750">
              <a:buFontTx/>
              <a:buChar char="-"/>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3636200" y="1258421"/>
            <a:ext cx="4536508" cy="4173792"/>
            <a:chOff x="0" y="0"/>
            <a:chExt cx="3172460" cy="3177540"/>
          </a:xfrm>
        </p:grpSpPr>
        <p:pic>
          <p:nvPicPr>
            <p:cNvPr id="4" name="Picture 3" descr="C:\Users\pc\Desktop\Habituation\KYNP_SB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172460" cy="3177540"/>
            </a:xfrm>
            <a:prstGeom prst="rect">
              <a:avLst/>
            </a:prstGeom>
            <a:noFill/>
            <a:ln w="19050">
              <a:solidFill>
                <a:schemeClr val="tx1"/>
              </a:solidFill>
            </a:ln>
          </p:spPr>
        </p:pic>
        <p:sp>
          <p:nvSpPr>
            <p:cNvPr id="6" name="Text Box 2"/>
            <p:cNvSpPr txBox="1">
              <a:spLocks noChangeArrowheads="1"/>
            </p:cNvSpPr>
            <p:nvPr/>
          </p:nvSpPr>
          <p:spPr bwMode="auto">
            <a:xfrm>
              <a:off x="1184469" y="713705"/>
              <a:ext cx="552450" cy="30480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fr-BE" sz="1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SBR</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Text Box 2"/>
            <p:cNvSpPr txBox="1">
              <a:spLocks noChangeArrowheads="1"/>
            </p:cNvSpPr>
            <p:nvPr/>
          </p:nvSpPr>
          <p:spPr bwMode="auto">
            <a:xfrm>
              <a:off x="9524" y="1810384"/>
              <a:ext cx="1377950" cy="509270"/>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fr-BE" sz="1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Khao Yai National Park</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91" y="4352213"/>
            <a:ext cx="4625364" cy="2160000"/>
          </a:xfrm>
          <a:prstGeom prst="rect">
            <a:avLst/>
          </a:prstGeom>
          <a:ln w="12700">
            <a:solidFill>
              <a:schemeClr val="bg1"/>
            </a:solidFill>
          </a:ln>
        </p:spPr>
      </p:pic>
      <p:sp>
        <p:nvSpPr>
          <p:cNvPr id="13"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22</a:t>
            </a:r>
            <a:endParaRPr lang="fr-FR" sz="16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150" y="418714"/>
            <a:ext cx="4742129" cy="1800000"/>
          </a:xfrm>
          <a:prstGeom prst="rect">
            <a:avLst/>
          </a:prstGeom>
        </p:spPr>
      </p:pic>
      <p:sp>
        <p:nvSpPr>
          <p:cNvPr id="15" name="TextBox 14"/>
          <p:cNvSpPr txBox="1"/>
          <p:nvPr/>
        </p:nvSpPr>
        <p:spPr>
          <a:xfrm>
            <a:off x="6663150" y="2195893"/>
            <a:ext cx="4639850" cy="307777"/>
          </a:xfrm>
          <a:prstGeom prst="rect">
            <a:avLst/>
          </a:prstGeom>
          <a:solidFill>
            <a:schemeClr val="tx1"/>
          </a:solidFill>
        </p:spPr>
        <p:txBody>
          <a:bodyPr wrap="square" rtlCol="0">
            <a:spAutoFit/>
          </a:bodyPr>
          <a:lstStyle/>
          <a:p>
            <a:r>
              <a:rPr lang="fr-FR" sz="1400" dirty="0">
                <a:solidFill>
                  <a:schemeClr val="bg1"/>
                </a:solidFill>
                <a:latin typeface="Arial" panose="020B0604020202020204" pitchFamily="34" charset="0"/>
                <a:cs typeface="Arial" panose="020B0604020202020204" pitchFamily="34" charset="0"/>
              </a:rPr>
              <a:t> </a:t>
            </a:r>
            <a:r>
              <a:rPr lang="fr-FR" sz="1400" dirty="0" smtClean="0">
                <a:solidFill>
                  <a:schemeClr val="bg1"/>
                </a:solidFill>
                <a:latin typeface="Arial" panose="020B0604020202020204" pitchFamily="34" charset="0"/>
                <a:cs typeface="Arial" panose="020B0604020202020204" pitchFamily="34" charset="0"/>
              </a:rPr>
              <a:t>       Food </a:t>
            </a:r>
            <a:r>
              <a:rPr lang="fr-FR" sz="1400" dirty="0" err="1" smtClean="0">
                <a:solidFill>
                  <a:schemeClr val="bg1"/>
                </a:solidFill>
                <a:latin typeface="Arial" panose="020B0604020202020204" pitchFamily="34" charset="0"/>
                <a:cs typeface="Arial" panose="020B0604020202020204" pitchFamily="34" charset="0"/>
              </a:rPr>
              <a:t>abundance</a:t>
            </a:r>
            <a:r>
              <a:rPr lang="fr-FR" sz="1400" dirty="0" smtClean="0">
                <a:solidFill>
                  <a:schemeClr val="bg1"/>
                </a:solidFill>
                <a:latin typeface="Arial" panose="020B0604020202020204" pitchFamily="34" charset="0"/>
                <a:cs typeface="Arial" panose="020B0604020202020204" pitchFamily="34" charset="0"/>
              </a:rPr>
              <a:t>		Food </a:t>
            </a:r>
            <a:r>
              <a:rPr lang="fr-FR" sz="1400" dirty="0" err="1" smtClean="0">
                <a:solidFill>
                  <a:schemeClr val="bg1"/>
                </a:solidFill>
                <a:latin typeface="Arial" panose="020B0604020202020204" pitchFamily="34" charset="0"/>
                <a:cs typeface="Arial" panose="020B0604020202020204" pitchFamily="34" charset="0"/>
              </a:rPr>
              <a:t>scarcity</a:t>
            </a:r>
            <a:endParaRPr lang="fr-FR" sz="1400"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6663150" y="442913"/>
            <a:ext cx="4742129" cy="206075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45977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567070" y="408845"/>
            <a:ext cx="11341395" cy="3970318"/>
          </a:xfrm>
          <a:prstGeom prst="rect">
            <a:avLst/>
          </a:prstGeom>
          <a:solidFill>
            <a:schemeClr val="tx1"/>
          </a:solidFill>
        </p:spPr>
        <p:txBody>
          <a:bodyPr wrap="square" rtlCol="0">
            <a:spAutoFit/>
          </a:bodyPr>
          <a:lstStyle/>
          <a:p>
            <a:r>
              <a:rPr lang="en-US" sz="2400" b="1" dirty="0" smtClean="0">
                <a:solidFill>
                  <a:srgbClr val="FFC000"/>
                </a:solidFill>
                <a:latin typeface="Arial" panose="020B0604020202020204" pitchFamily="34" charset="0"/>
                <a:cs typeface="Arial" panose="020B0604020202020204" pitchFamily="34" charset="0"/>
              </a:rPr>
              <a:t>Discussion</a:t>
            </a:r>
          </a:p>
          <a:p>
            <a:endParaRPr lang="en-US" sz="2400" b="1" dirty="0">
              <a:solidFill>
                <a:srgbClr val="00B0F0"/>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Macaques à queue </a:t>
            </a:r>
          </a:p>
          <a:p>
            <a:r>
              <a:rPr lang="en-US" sz="2200" dirty="0" smtClean="0">
                <a:solidFill>
                  <a:schemeClr val="bg1"/>
                </a:solidFill>
                <a:latin typeface="Arial" panose="020B0604020202020204" pitchFamily="34" charset="0"/>
                <a:cs typeface="Arial" panose="020B0604020202020204" pitchFamily="34" charset="0"/>
              </a:rPr>
              <a:t>de </a:t>
            </a:r>
            <a:r>
              <a:rPr lang="en-US" sz="2200" dirty="0" err="1" smtClean="0">
                <a:solidFill>
                  <a:schemeClr val="bg1"/>
                </a:solidFill>
                <a:latin typeface="Arial" panose="020B0604020202020204" pitchFamily="34" charset="0"/>
                <a:cs typeface="Arial" panose="020B0604020202020204" pitchFamily="34" charset="0"/>
              </a:rPr>
              <a:t>cochon</a:t>
            </a:r>
            <a:r>
              <a:rPr lang="en-US" sz="2200" dirty="0" smtClean="0">
                <a:solidFill>
                  <a:schemeClr val="bg1"/>
                </a:solidFill>
                <a:latin typeface="Arial" panose="020B0604020202020204" pitchFamily="34" charset="0"/>
                <a:cs typeface="Arial" panose="020B0604020202020204" pitchFamily="34" charset="0"/>
              </a:rPr>
              <a:t> dans un</a:t>
            </a:r>
          </a:p>
          <a:p>
            <a:r>
              <a:rPr lang="en-US" sz="2200" dirty="0" err="1">
                <a:solidFill>
                  <a:schemeClr val="bg1"/>
                </a:solidFill>
                <a:latin typeface="Arial" panose="020B0604020202020204" pitchFamily="34" charset="0"/>
                <a:cs typeface="Arial" panose="020B0604020202020204" pitchFamily="34" charset="0"/>
              </a:rPr>
              <a:t>e</a:t>
            </a:r>
            <a:r>
              <a:rPr lang="en-US" sz="2200" dirty="0" err="1" smtClean="0">
                <a:solidFill>
                  <a:schemeClr val="bg1"/>
                </a:solidFill>
                <a:latin typeface="Arial" panose="020B0604020202020204" pitchFamily="34" charset="0"/>
                <a:cs typeface="Arial" panose="020B0604020202020204" pitchFamily="34" charset="0"/>
              </a:rPr>
              <a:t>nvironnement</a:t>
            </a:r>
            <a:endParaRPr lang="en-US" sz="2200" dirty="0" smtClean="0">
              <a:solidFill>
                <a:schemeClr val="bg1"/>
              </a:solidFill>
              <a:latin typeface="Arial" panose="020B0604020202020204" pitchFamily="34" charset="0"/>
              <a:cs typeface="Arial" panose="020B0604020202020204" pitchFamily="34" charset="0"/>
            </a:endParaRPr>
          </a:p>
          <a:p>
            <a:r>
              <a:rPr lang="en-US" sz="2200" dirty="0" err="1" smtClean="0">
                <a:solidFill>
                  <a:schemeClr val="bg1"/>
                </a:solidFill>
                <a:latin typeface="Arial" panose="020B0604020202020204" pitchFamily="34" charset="0"/>
                <a:cs typeface="Arial" panose="020B0604020202020204" pitchFamily="34" charset="0"/>
              </a:rPr>
              <a:t>dégradé</a:t>
            </a:r>
            <a:endParaRPr lang="en-US" sz="2200"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dirty="0">
              <a:solidFill>
                <a:schemeClr val="bg1"/>
              </a:solidFill>
              <a:latin typeface="Arial" panose="020B0604020202020204" pitchFamily="34" charset="0"/>
              <a:cs typeface="Arial" panose="020B0604020202020204" pitchFamily="34" charset="0"/>
            </a:endParaRPr>
          </a:p>
          <a:p>
            <a:endParaRPr lang="fr-FR" sz="2200" dirty="0">
              <a:solidFill>
                <a:schemeClr val="bg1"/>
              </a:solidFill>
            </a:endParaRPr>
          </a:p>
          <a:p>
            <a:endParaRPr lang="en-US" b="1" dirty="0" smtClean="0">
              <a:solidFill>
                <a:srgbClr val="00B0F0"/>
              </a:solidFill>
              <a:latin typeface="Arial" panose="020B0604020202020204" pitchFamily="34" charset="0"/>
              <a:cs typeface="Arial" panose="020B0604020202020204" pitchFamily="34" charset="0"/>
            </a:endParaRPr>
          </a:p>
          <a:p>
            <a:pPr marL="285750" indent="-285750">
              <a:buFontTx/>
              <a:buChar char="-"/>
            </a:pPr>
            <a:endParaRPr lang="en-US" dirty="0" smtClean="0">
              <a:solidFill>
                <a:schemeClr val="bg1"/>
              </a:solidFill>
              <a:latin typeface="Arial" panose="020B0604020202020204" pitchFamily="34" charset="0"/>
              <a:cs typeface="Arial" panose="020B0604020202020204" pitchFamily="34" charset="0"/>
            </a:endParaRPr>
          </a:p>
          <a:p>
            <a:pPr marL="285750" indent="-285750">
              <a:buFontTx/>
              <a:buChar char="-"/>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3636200" y="1258421"/>
            <a:ext cx="4536508" cy="4173792"/>
            <a:chOff x="0" y="0"/>
            <a:chExt cx="3172460" cy="3177540"/>
          </a:xfrm>
        </p:grpSpPr>
        <p:pic>
          <p:nvPicPr>
            <p:cNvPr id="4" name="Picture 3" descr="C:\Users\pc\Desktop\Habituation\KYNP_SB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172460" cy="3177540"/>
            </a:xfrm>
            <a:prstGeom prst="rect">
              <a:avLst/>
            </a:prstGeom>
            <a:noFill/>
            <a:ln w="19050">
              <a:solidFill>
                <a:schemeClr val="tx1"/>
              </a:solidFill>
            </a:ln>
          </p:spPr>
        </p:pic>
        <p:sp>
          <p:nvSpPr>
            <p:cNvPr id="6" name="Text Box 2"/>
            <p:cNvSpPr txBox="1">
              <a:spLocks noChangeArrowheads="1"/>
            </p:cNvSpPr>
            <p:nvPr/>
          </p:nvSpPr>
          <p:spPr bwMode="auto">
            <a:xfrm>
              <a:off x="1184469" y="713705"/>
              <a:ext cx="552450" cy="30480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fr-BE" sz="1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SBR</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Text Box 2"/>
            <p:cNvSpPr txBox="1">
              <a:spLocks noChangeArrowheads="1"/>
            </p:cNvSpPr>
            <p:nvPr/>
          </p:nvSpPr>
          <p:spPr bwMode="auto">
            <a:xfrm>
              <a:off x="9524" y="1810384"/>
              <a:ext cx="1377950" cy="509270"/>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fr-BE" sz="1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Khao Yai National Park</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91" y="4352213"/>
            <a:ext cx="4625364" cy="2160000"/>
          </a:xfrm>
          <a:prstGeom prst="rect">
            <a:avLst/>
          </a:prstGeom>
          <a:ln w="12700">
            <a:solidFill>
              <a:schemeClr val="bg1"/>
            </a:solidFill>
          </a:ln>
        </p:spPr>
      </p:pic>
      <p:sp>
        <p:nvSpPr>
          <p:cNvPr id="13"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22</a:t>
            </a:r>
            <a:endParaRPr lang="fr-FR" sz="16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150" y="418714"/>
            <a:ext cx="4742129" cy="1800000"/>
          </a:xfrm>
          <a:prstGeom prst="rect">
            <a:avLst/>
          </a:prstGeom>
        </p:spPr>
      </p:pic>
      <p:sp>
        <p:nvSpPr>
          <p:cNvPr id="15" name="TextBox 14"/>
          <p:cNvSpPr txBox="1"/>
          <p:nvPr/>
        </p:nvSpPr>
        <p:spPr>
          <a:xfrm>
            <a:off x="6663150" y="2195893"/>
            <a:ext cx="4639850" cy="307777"/>
          </a:xfrm>
          <a:prstGeom prst="rect">
            <a:avLst/>
          </a:prstGeom>
          <a:solidFill>
            <a:schemeClr val="tx1"/>
          </a:solidFill>
        </p:spPr>
        <p:txBody>
          <a:bodyPr wrap="square" rtlCol="0">
            <a:spAutoFit/>
          </a:bodyPr>
          <a:lstStyle/>
          <a:p>
            <a:r>
              <a:rPr lang="fr-FR" sz="1400" dirty="0">
                <a:solidFill>
                  <a:schemeClr val="bg1"/>
                </a:solidFill>
                <a:latin typeface="Arial" panose="020B0604020202020204" pitchFamily="34" charset="0"/>
                <a:cs typeface="Arial" panose="020B0604020202020204" pitchFamily="34" charset="0"/>
              </a:rPr>
              <a:t> </a:t>
            </a:r>
            <a:r>
              <a:rPr lang="fr-FR" sz="1400" dirty="0" smtClean="0">
                <a:solidFill>
                  <a:schemeClr val="bg1"/>
                </a:solidFill>
                <a:latin typeface="Arial" panose="020B0604020202020204" pitchFamily="34" charset="0"/>
                <a:cs typeface="Arial" panose="020B0604020202020204" pitchFamily="34" charset="0"/>
              </a:rPr>
              <a:t>       Food </a:t>
            </a:r>
            <a:r>
              <a:rPr lang="fr-FR" sz="1400" dirty="0" err="1" smtClean="0">
                <a:solidFill>
                  <a:schemeClr val="bg1"/>
                </a:solidFill>
                <a:latin typeface="Arial" panose="020B0604020202020204" pitchFamily="34" charset="0"/>
                <a:cs typeface="Arial" panose="020B0604020202020204" pitchFamily="34" charset="0"/>
              </a:rPr>
              <a:t>abundance</a:t>
            </a:r>
            <a:r>
              <a:rPr lang="fr-FR" sz="1400" dirty="0" smtClean="0">
                <a:solidFill>
                  <a:schemeClr val="bg1"/>
                </a:solidFill>
                <a:latin typeface="Arial" panose="020B0604020202020204" pitchFamily="34" charset="0"/>
                <a:cs typeface="Arial" panose="020B0604020202020204" pitchFamily="34" charset="0"/>
              </a:rPr>
              <a:t>		Food </a:t>
            </a:r>
            <a:r>
              <a:rPr lang="fr-FR" sz="1400" dirty="0" err="1" smtClean="0">
                <a:solidFill>
                  <a:schemeClr val="bg1"/>
                </a:solidFill>
                <a:latin typeface="Arial" panose="020B0604020202020204" pitchFamily="34" charset="0"/>
                <a:cs typeface="Arial" panose="020B0604020202020204" pitchFamily="34" charset="0"/>
              </a:rPr>
              <a:t>scarcity</a:t>
            </a:r>
            <a:endParaRPr lang="fr-FR" sz="1400"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6663150" y="442913"/>
            <a:ext cx="4742129" cy="206075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7"/>
          <p:cNvSpPr txBox="1"/>
          <p:nvPr/>
        </p:nvSpPr>
        <p:spPr>
          <a:xfrm>
            <a:off x="8651658" y="3853449"/>
            <a:ext cx="3267028" cy="2308324"/>
          </a:xfrm>
          <a:prstGeom prst="rect">
            <a:avLst/>
          </a:prstGeom>
          <a:noFill/>
        </p:spPr>
        <p:txBody>
          <a:bodyPr wrap="square" rtlCol="0">
            <a:spAutoFit/>
          </a:bodyPr>
          <a:lstStyle/>
          <a:p>
            <a:r>
              <a:rPr lang="en-US" sz="2400" dirty="0" smtClean="0">
                <a:solidFill>
                  <a:srgbClr val="FF0066"/>
                </a:solidFill>
              </a:rPr>
              <a:t>Modification</a:t>
            </a:r>
            <a:r>
              <a:rPr lang="en-US" sz="2400" dirty="0">
                <a:solidFill>
                  <a:srgbClr val="00B0F0"/>
                </a:solidFill>
              </a:rPr>
              <a:t> </a:t>
            </a:r>
            <a:r>
              <a:rPr lang="en-US" sz="2400" dirty="0" smtClean="0">
                <a:solidFill>
                  <a:schemeClr val="bg1"/>
                </a:solidFill>
              </a:rPr>
              <a:t>des </a:t>
            </a:r>
            <a:r>
              <a:rPr lang="en-US" sz="2400" dirty="0" smtClean="0">
                <a:solidFill>
                  <a:srgbClr val="FF0066"/>
                </a:solidFill>
              </a:rPr>
              <a:t>strategies </a:t>
            </a:r>
            <a:r>
              <a:rPr lang="en-US" sz="2400" dirty="0" err="1" smtClean="0">
                <a:solidFill>
                  <a:srgbClr val="FF0066"/>
                </a:solidFill>
              </a:rPr>
              <a:t>écologiques</a:t>
            </a:r>
            <a:r>
              <a:rPr lang="en-US" sz="2400" dirty="0" smtClean="0">
                <a:solidFill>
                  <a:srgbClr val="FF0066"/>
                </a:solidFill>
              </a:rPr>
              <a:t> </a:t>
            </a:r>
            <a:r>
              <a:rPr lang="en-US" sz="2400" dirty="0" err="1" smtClean="0">
                <a:solidFill>
                  <a:schemeClr val="bg1"/>
                </a:solidFill>
              </a:rPr>
              <a:t>d’une</a:t>
            </a:r>
            <a:r>
              <a:rPr lang="en-US" sz="2400" dirty="0" smtClean="0">
                <a:solidFill>
                  <a:schemeClr val="bg1"/>
                </a:solidFill>
              </a:rPr>
              <a:t> </a:t>
            </a:r>
            <a:r>
              <a:rPr lang="en-US" sz="2400" dirty="0" err="1" smtClean="0">
                <a:solidFill>
                  <a:schemeClr val="bg1"/>
                </a:solidFill>
              </a:rPr>
              <a:t>espèces</a:t>
            </a:r>
            <a:r>
              <a:rPr lang="en-US" sz="2400" dirty="0" smtClean="0">
                <a:solidFill>
                  <a:schemeClr val="bg1"/>
                </a:solidFill>
              </a:rPr>
              <a:t> </a:t>
            </a:r>
            <a:r>
              <a:rPr lang="en-US" sz="2400" dirty="0" err="1" smtClean="0">
                <a:solidFill>
                  <a:schemeClr val="bg1"/>
                </a:solidFill>
              </a:rPr>
              <a:t>contraintes</a:t>
            </a:r>
            <a:r>
              <a:rPr lang="en-US" sz="2400" dirty="0" smtClean="0">
                <a:solidFill>
                  <a:schemeClr val="bg1"/>
                </a:solidFill>
              </a:rPr>
              <a:t> par </a:t>
            </a:r>
            <a:r>
              <a:rPr lang="en-US" sz="2400" dirty="0" err="1" smtClean="0">
                <a:solidFill>
                  <a:schemeClr val="bg1"/>
                </a:solidFill>
              </a:rPr>
              <a:t>l’altération</a:t>
            </a:r>
            <a:r>
              <a:rPr lang="en-US" sz="2400" dirty="0" smtClean="0">
                <a:solidFill>
                  <a:schemeClr val="bg1"/>
                </a:solidFill>
              </a:rPr>
              <a:t> </a:t>
            </a:r>
            <a:r>
              <a:rPr lang="en-US" sz="2400" dirty="0" err="1" smtClean="0">
                <a:solidFill>
                  <a:schemeClr val="bg1"/>
                </a:solidFill>
              </a:rPr>
              <a:t>anthropique</a:t>
            </a:r>
            <a:r>
              <a:rPr lang="en-US" sz="2400" dirty="0" smtClean="0">
                <a:solidFill>
                  <a:schemeClr val="bg1"/>
                </a:solidFill>
              </a:rPr>
              <a:t> de </a:t>
            </a:r>
            <a:r>
              <a:rPr lang="en-US" sz="2400" dirty="0" err="1" smtClean="0">
                <a:solidFill>
                  <a:schemeClr val="bg1"/>
                </a:solidFill>
              </a:rPr>
              <a:t>leur</a:t>
            </a:r>
            <a:r>
              <a:rPr lang="en-US" sz="2400" dirty="0" smtClean="0">
                <a:solidFill>
                  <a:schemeClr val="bg1"/>
                </a:solidFill>
              </a:rPr>
              <a:t> habitat</a:t>
            </a:r>
            <a:endParaRPr lang="fr-FR" sz="2400" dirty="0">
              <a:solidFill>
                <a:schemeClr val="bg1"/>
              </a:solidFill>
            </a:endParaRPr>
          </a:p>
        </p:txBody>
      </p:sp>
    </p:spTree>
    <p:extLst>
      <p:ext uri="{BB962C8B-B14F-4D97-AF65-F5344CB8AC3E}">
        <p14:creationId xmlns:p14="http://schemas.microsoft.com/office/powerpoint/2010/main" val="22840745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567070" y="408845"/>
            <a:ext cx="11341395" cy="4955203"/>
          </a:xfrm>
          <a:prstGeom prst="rect">
            <a:avLst/>
          </a:prstGeom>
          <a:solidFill>
            <a:schemeClr val="tx1"/>
          </a:solidFill>
        </p:spPr>
        <p:txBody>
          <a:bodyPr wrap="square" rtlCol="0">
            <a:spAutoFit/>
          </a:bodyPr>
          <a:lstStyle/>
          <a:p>
            <a:r>
              <a:rPr lang="en-US" sz="2400" b="1" dirty="0">
                <a:solidFill>
                  <a:srgbClr val="FF0066"/>
                </a:solidFill>
                <a:latin typeface="Arial" panose="020B0604020202020204" pitchFamily="34" charset="0"/>
                <a:cs typeface="Arial" panose="020B0604020202020204" pitchFamily="34" charset="0"/>
              </a:rPr>
              <a:t>CONCLUSION</a:t>
            </a:r>
            <a:endParaRPr lang="en-US" sz="2200" b="1" dirty="0" smtClean="0">
              <a:solidFill>
                <a:srgbClr val="00B0F0"/>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smtClean="0">
                <a:solidFill>
                  <a:schemeClr val="bg1"/>
                </a:solidFill>
                <a:latin typeface="Arial" panose="020B0604020202020204" pitchFamily="34" charset="0"/>
                <a:cs typeface="Arial" panose="020B0604020202020204" pitchFamily="34" charset="0"/>
              </a:rPr>
              <a:t>Patron </a:t>
            </a:r>
            <a:r>
              <a:rPr lang="en-US" sz="2200" dirty="0" err="1" smtClean="0">
                <a:solidFill>
                  <a:schemeClr val="bg1"/>
                </a:solidFill>
                <a:latin typeface="Arial" panose="020B0604020202020204" pitchFamily="34" charset="0"/>
                <a:cs typeface="Arial" panose="020B0604020202020204" pitchFamily="34" charset="0"/>
              </a:rPr>
              <a:t>utilisation</a:t>
            </a:r>
            <a:r>
              <a:rPr lang="en-US" sz="2200" dirty="0" smtClean="0">
                <a:solidFill>
                  <a:schemeClr val="bg1"/>
                </a:solidFill>
                <a:latin typeface="Arial" panose="020B0604020202020204" pitchFamily="34" charset="0"/>
                <a:cs typeface="Arial" panose="020B0604020202020204" pitchFamily="34" charset="0"/>
              </a:rPr>
              <a:t> de </a:t>
            </a:r>
            <a:r>
              <a:rPr lang="en-US" sz="2200" dirty="0" err="1" smtClean="0">
                <a:solidFill>
                  <a:schemeClr val="bg1"/>
                </a:solidFill>
                <a:latin typeface="Arial" panose="020B0604020202020204" pitchFamily="34" charset="0"/>
                <a:cs typeface="Arial" panose="020B0604020202020204" pitchFamily="34" charset="0"/>
              </a:rPr>
              <a:t>l’espace</a:t>
            </a:r>
            <a:r>
              <a:rPr lang="en-US" sz="2200" dirty="0" smtClean="0">
                <a:solidFill>
                  <a:schemeClr val="bg1"/>
                </a:solidFill>
                <a:latin typeface="Arial" panose="020B0604020202020204" pitchFamily="34" charset="0"/>
                <a:cs typeface="Arial" panose="020B0604020202020204" pitchFamily="34" charset="0"/>
              </a:rPr>
              <a:t>, des </a:t>
            </a:r>
            <a:r>
              <a:rPr lang="en-US" sz="2200" dirty="0" err="1" smtClean="0">
                <a:solidFill>
                  <a:schemeClr val="bg1"/>
                </a:solidFill>
                <a:latin typeface="Arial" panose="020B0604020202020204" pitchFamily="34" charset="0"/>
                <a:cs typeface="Arial" panose="020B0604020202020204" pitchFamily="34" charset="0"/>
              </a:rPr>
              <a:t>mouvements</a:t>
            </a:r>
            <a:r>
              <a:rPr lang="en-US" sz="2200" dirty="0" smtClean="0">
                <a:solidFill>
                  <a:schemeClr val="bg1"/>
                </a:solidFill>
                <a:latin typeface="Arial" panose="020B0604020202020204" pitchFamily="34" charset="0"/>
                <a:cs typeface="Arial" panose="020B0604020202020204" pitchFamily="34" charset="0"/>
              </a:rPr>
              <a:t>, strategies de </a:t>
            </a:r>
            <a:r>
              <a:rPr lang="en-US" sz="2200" dirty="0" err="1" smtClean="0">
                <a:solidFill>
                  <a:schemeClr val="bg1"/>
                </a:solidFill>
                <a:latin typeface="Arial" panose="020B0604020202020204" pitchFamily="34" charset="0"/>
                <a:cs typeface="Arial" panose="020B0604020202020204" pitchFamily="34" charset="0"/>
              </a:rPr>
              <a:t>fouragement</a:t>
            </a:r>
            <a:r>
              <a:rPr lang="en-US" sz="2200" dirty="0" smtClean="0">
                <a:solidFill>
                  <a:schemeClr val="bg1"/>
                </a:solidFill>
                <a:latin typeface="Arial" panose="020B0604020202020204" pitchFamily="34" charset="0"/>
                <a:cs typeface="Arial" panose="020B0604020202020204" pitchFamily="34" charset="0"/>
              </a:rPr>
              <a:t> chez </a:t>
            </a:r>
            <a:r>
              <a:rPr lang="en-US" sz="2200" dirty="0" smtClean="0">
                <a:solidFill>
                  <a:srgbClr val="FFB300"/>
                </a:solidFill>
                <a:latin typeface="Arial" panose="020B0604020202020204" pitchFamily="34" charset="0"/>
                <a:cs typeface="Arial" panose="020B0604020202020204" pitchFamily="34" charset="0"/>
              </a:rPr>
              <a:t>disperseurs</a:t>
            </a:r>
            <a:r>
              <a:rPr lang="en-US" sz="2200" dirty="0" smtClean="0">
                <a:solidFill>
                  <a:schemeClr val="bg1"/>
                </a:solidFill>
                <a:latin typeface="Arial" panose="020B0604020202020204" pitchFamily="34" charset="0"/>
                <a:cs typeface="Arial" panose="020B0604020202020204" pitchFamily="34" charset="0"/>
              </a:rPr>
              <a:t> de </a:t>
            </a:r>
            <a:r>
              <a:rPr lang="en-US" sz="2200" dirty="0" err="1" smtClean="0">
                <a:solidFill>
                  <a:srgbClr val="FFB300"/>
                </a:solidFill>
                <a:latin typeface="Arial" panose="020B0604020202020204" pitchFamily="34" charset="0"/>
                <a:cs typeface="Arial" panose="020B0604020202020204" pitchFamily="34" charset="0"/>
              </a:rPr>
              <a:t>graines</a:t>
            </a:r>
            <a:r>
              <a:rPr lang="en-US" sz="2200" dirty="0" smtClean="0">
                <a:solidFill>
                  <a:schemeClr val="bg1"/>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important pour effort de </a:t>
            </a:r>
            <a:r>
              <a:rPr lang="en-US" sz="2200" dirty="0" smtClean="0">
                <a:solidFill>
                  <a:srgbClr val="FFB300"/>
                </a:solidFill>
                <a:latin typeface="Arial" panose="020B0604020202020204" pitchFamily="34" charset="0"/>
                <a:cs typeface="Arial" panose="020B0604020202020204" pitchFamily="34" charset="0"/>
                <a:sym typeface="Wingdings" panose="05000000000000000000" pitchFamily="2" charset="2"/>
              </a:rPr>
              <a:t>restoration</a:t>
            </a:r>
            <a:r>
              <a:rPr lang="en-US"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de </a:t>
            </a:r>
            <a:r>
              <a:rPr lang="en-US" sz="22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l’habitat</a:t>
            </a:r>
            <a:endParaRPr lang="fr-FR" sz="2200" dirty="0">
              <a:solidFill>
                <a:srgbClr val="FFC000"/>
              </a:solidFill>
              <a:latin typeface="Arial" panose="020B0604020202020204" pitchFamily="34" charset="0"/>
              <a:cs typeface="Arial" panose="020B0604020202020204" pitchFamily="34" charset="0"/>
            </a:endParaRPr>
          </a:p>
          <a:p>
            <a:endParaRPr lang="en-US" sz="2200" b="1" dirty="0">
              <a:solidFill>
                <a:srgbClr val="00B0F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err="1" smtClean="0">
                <a:solidFill>
                  <a:schemeClr val="bg1"/>
                </a:solidFill>
                <a:latin typeface="Arial" panose="020B0604020202020204" pitchFamily="34" charset="0"/>
                <a:cs typeface="Arial" panose="020B0604020202020204" pitchFamily="34" charset="0"/>
              </a:rPr>
              <a:t>Théorie</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unifiée</a:t>
            </a:r>
            <a:r>
              <a:rPr lang="en-US" sz="2200" dirty="0" smtClean="0">
                <a:solidFill>
                  <a:schemeClr val="bg1"/>
                </a:solidFill>
                <a:latin typeface="Arial" panose="020B0604020202020204" pitchFamily="34" charset="0"/>
                <a:cs typeface="Arial" panose="020B0604020202020204" pitchFamily="34" charset="0"/>
              </a:rPr>
              <a:t> de </a:t>
            </a:r>
            <a:r>
              <a:rPr lang="en-US" sz="2200" dirty="0" err="1" smtClean="0">
                <a:solidFill>
                  <a:srgbClr val="FFB300"/>
                </a:solidFill>
                <a:latin typeface="Arial" panose="020B0604020202020204" pitchFamily="34" charset="0"/>
                <a:cs typeface="Arial" panose="020B0604020202020204" pitchFamily="34" charset="0"/>
              </a:rPr>
              <a:t>l’écologie</a:t>
            </a:r>
            <a:r>
              <a:rPr lang="en-US" sz="2200" dirty="0" smtClean="0">
                <a:solidFill>
                  <a:schemeClr val="bg1"/>
                </a:solidFill>
                <a:latin typeface="Arial" panose="020B0604020202020204" pitchFamily="34" charset="0"/>
                <a:cs typeface="Arial" panose="020B0604020202020204" pitchFamily="34" charset="0"/>
              </a:rPr>
              <a:t> du </a:t>
            </a:r>
            <a:r>
              <a:rPr lang="en-US" sz="2200" dirty="0" err="1" smtClean="0">
                <a:solidFill>
                  <a:srgbClr val="FFB300"/>
                </a:solidFill>
                <a:latin typeface="Arial" panose="020B0604020202020204" pitchFamily="34" charset="0"/>
                <a:cs typeface="Arial" panose="020B0604020202020204" pitchFamily="34" charset="0"/>
              </a:rPr>
              <a:t>mouvement</a:t>
            </a:r>
            <a:r>
              <a:rPr lang="en-US" sz="2200" dirty="0" smtClean="0">
                <a:solidFill>
                  <a:schemeClr val="bg1"/>
                </a:solidFill>
                <a:latin typeface="Arial" panose="020B0604020202020204" pitchFamily="34" charset="0"/>
                <a:cs typeface="Arial" panose="020B0604020202020204" pitchFamily="34" charset="0"/>
              </a:rPr>
              <a:t>  chez les </a:t>
            </a:r>
            <a:r>
              <a:rPr lang="en-US" sz="2200" dirty="0" smtClean="0">
                <a:solidFill>
                  <a:srgbClr val="FFC000"/>
                </a:solidFill>
                <a:latin typeface="Arial" panose="020B0604020202020204" pitchFamily="34" charset="0"/>
                <a:cs typeface="Arial" panose="020B0604020202020204" pitchFamily="34" charset="0"/>
              </a:rPr>
              <a:t>primates </a:t>
            </a:r>
            <a:r>
              <a:rPr lang="fr-FR" sz="2200" dirty="0">
                <a:solidFill>
                  <a:schemeClr val="bg1"/>
                </a:solidFill>
                <a:latin typeface="Arial" panose="020B0604020202020204" pitchFamily="34" charset="0"/>
                <a:cs typeface="Arial" panose="020B0604020202020204" pitchFamily="34" charset="0"/>
              </a:rPr>
              <a:t>?</a:t>
            </a:r>
            <a:endParaRPr lang="en-US" sz="2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dirty="0" smtClean="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endParaRPr lang="fr-FR" sz="2200" dirty="0">
              <a:solidFill>
                <a:schemeClr val="bg1"/>
              </a:solidFill>
            </a:endParaRPr>
          </a:p>
          <a:p>
            <a:endParaRPr lang="en-US" b="1" dirty="0" smtClean="0">
              <a:solidFill>
                <a:srgbClr val="00B0F0"/>
              </a:solidFill>
              <a:latin typeface="Arial" panose="020B0604020202020204" pitchFamily="34" charset="0"/>
              <a:cs typeface="Arial" panose="020B0604020202020204" pitchFamily="34" charset="0"/>
            </a:endParaRPr>
          </a:p>
          <a:p>
            <a:pPr marL="285750" indent="-285750">
              <a:buFontTx/>
              <a:buChar char="-"/>
            </a:pPr>
            <a:endParaRPr lang="en-US" dirty="0" smtClean="0">
              <a:solidFill>
                <a:schemeClr val="bg1"/>
              </a:solidFill>
              <a:latin typeface="Arial" panose="020B0604020202020204" pitchFamily="34" charset="0"/>
              <a:cs typeface="Arial" panose="020B0604020202020204" pitchFamily="34" charset="0"/>
            </a:endParaRPr>
          </a:p>
          <a:p>
            <a:pPr marL="285750" indent="-285750">
              <a:buFontTx/>
              <a:buChar char="-"/>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8"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23</a:t>
            </a:r>
            <a:endParaRPr lang="fr-FR" sz="16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70" y="4982602"/>
            <a:ext cx="2855799" cy="1440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3003" y="4982602"/>
            <a:ext cx="2290345" cy="1476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0103" y="5757483"/>
            <a:ext cx="1584000" cy="576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747" y="5960240"/>
            <a:ext cx="1584000" cy="576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5925" y="5882602"/>
            <a:ext cx="1584000" cy="576000"/>
          </a:xfrm>
          <a:prstGeom prst="rect">
            <a:avLst/>
          </a:prstGeom>
        </p:spPr>
      </p:pic>
      <p:pic>
        <p:nvPicPr>
          <p:cNvPr id="11" name="Picture 10"/>
          <p:cNvPicPr>
            <a:picLocks noChangeAspect="1"/>
          </p:cNvPicPr>
          <p:nvPr/>
        </p:nvPicPr>
        <p:blipFill>
          <a:blip r:embed="rId6"/>
          <a:stretch>
            <a:fillRect/>
          </a:stretch>
        </p:blipFill>
        <p:spPr>
          <a:xfrm>
            <a:off x="3689997" y="5518294"/>
            <a:ext cx="822762" cy="576000"/>
          </a:xfrm>
          <a:prstGeom prst="rect">
            <a:avLst/>
          </a:prstGeom>
        </p:spPr>
      </p:pic>
      <p:pic>
        <p:nvPicPr>
          <p:cNvPr id="12" name="Picture 11"/>
          <p:cNvPicPr>
            <a:picLocks noChangeAspect="1"/>
          </p:cNvPicPr>
          <p:nvPr/>
        </p:nvPicPr>
        <p:blipFill>
          <a:blip r:embed="rId6"/>
          <a:stretch>
            <a:fillRect/>
          </a:stretch>
        </p:blipFill>
        <p:spPr>
          <a:xfrm>
            <a:off x="6065119" y="5255421"/>
            <a:ext cx="822762" cy="576000"/>
          </a:xfrm>
          <a:prstGeom prst="rect">
            <a:avLst/>
          </a:prstGeom>
        </p:spPr>
      </p:pic>
      <p:pic>
        <p:nvPicPr>
          <p:cNvPr id="13" name="Picture 12"/>
          <p:cNvPicPr>
            <a:picLocks noChangeAspect="1"/>
          </p:cNvPicPr>
          <p:nvPr/>
        </p:nvPicPr>
        <p:blipFill>
          <a:blip r:embed="rId6"/>
          <a:stretch>
            <a:fillRect/>
          </a:stretch>
        </p:blipFill>
        <p:spPr>
          <a:xfrm>
            <a:off x="8092103" y="5079514"/>
            <a:ext cx="822762" cy="576000"/>
          </a:xfrm>
          <a:prstGeom prst="rect">
            <a:avLst/>
          </a:prstGeom>
        </p:spPr>
      </p:pic>
    </p:spTree>
    <p:extLst>
      <p:ext uri="{BB962C8B-B14F-4D97-AF65-F5344CB8AC3E}">
        <p14:creationId xmlns:p14="http://schemas.microsoft.com/office/powerpoint/2010/main" val="25715888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p:nvSpPr>
        <p:spPr>
          <a:xfrm>
            <a:off x="9392093" y="0"/>
            <a:ext cx="2799907"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567070" y="408845"/>
            <a:ext cx="8406809" cy="3323987"/>
          </a:xfrm>
          <a:prstGeom prst="rect">
            <a:avLst/>
          </a:prstGeom>
          <a:solidFill>
            <a:schemeClr val="tx1"/>
          </a:solidFill>
        </p:spPr>
        <p:txBody>
          <a:bodyPr wrap="square" rtlCol="0">
            <a:spAutoFit/>
          </a:bodyPr>
          <a:lstStyle/>
          <a:p>
            <a:r>
              <a:rPr lang="en-US" sz="2400" b="1" dirty="0" smtClean="0">
                <a:solidFill>
                  <a:srgbClr val="FFFF00"/>
                </a:solidFill>
                <a:latin typeface="Arial" panose="020B0604020202020204" pitchFamily="34" charset="0"/>
                <a:cs typeface="Arial" panose="020B0604020202020204" pitchFamily="34" charset="0"/>
              </a:rPr>
              <a:t>Acknowledgement</a:t>
            </a:r>
          </a:p>
          <a:p>
            <a:endParaRPr lang="en-US" sz="2400" b="1" dirty="0">
              <a:solidFill>
                <a:schemeClr val="bg1"/>
              </a:solidFill>
              <a:latin typeface="Arial" panose="020B0604020202020204" pitchFamily="34" charset="0"/>
              <a:cs typeface="Arial" panose="020B0604020202020204" pitchFamily="34" charset="0"/>
            </a:endParaRPr>
          </a:p>
          <a:p>
            <a:r>
              <a:rPr lang="en-US" sz="2200" dirty="0" err="1">
                <a:solidFill>
                  <a:schemeClr val="bg1"/>
                </a:solidFill>
                <a:latin typeface="Arial" panose="020B0604020202020204" pitchFamily="34" charset="0"/>
                <a:cs typeface="Arial" panose="020B0604020202020204" pitchFamily="34" charset="0"/>
              </a:rPr>
              <a:t>Somsak</a:t>
            </a:r>
            <a:r>
              <a:rPr lang="en-US" sz="2200" dirty="0">
                <a:solidFill>
                  <a:schemeClr val="bg1"/>
                </a:solidFill>
                <a:latin typeface="Arial" panose="020B0604020202020204" pitchFamily="34" charset="0"/>
                <a:cs typeface="Arial" panose="020B0604020202020204" pitchFamily="34" charset="0"/>
              </a:rPr>
              <a:t> </a:t>
            </a:r>
            <a:r>
              <a:rPr lang="en-US" sz="2200" dirty="0" err="1">
                <a:solidFill>
                  <a:schemeClr val="bg1"/>
                </a:solidFill>
                <a:latin typeface="Arial" panose="020B0604020202020204" pitchFamily="34" charset="0"/>
                <a:cs typeface="Arial" panose="020B0604020202020204" pitchFamily="34" charset="0"/>
              </a:rPr>
              <a:t>Poompuang</a:t>
            </a:r>
            <a:endParaRPr lang="fr-FR" sz="2200" dirty="0">
              <a:solidFill>
                <a:schemeClr val="bg1"/>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endParaRPr lang="fr-FR" sz="2200" dirty="0">
              <a:solidFill>
                <a:schemeClr val="bg1"/>
              </a:solidFill>
            </a:endParaRPr>
          </a:p>
          <a:p>
            <a:endParaRPr lang="en-US" b="1" dirty="0" smtClean="0">
              <a:solidFill>
                <a:srgbClr val="00B0F0"/>
              </a:solidFill>
              <a:latin typeface="Arial" panose="020B0604020202020204" pitchFamily="34" charset="0"/>
              <a:cs typeface="Arial" panose="020B0604020202020204" pitchFamily="34" charset="0"/>
            </a:endParaRPr>
          </a:p>
          <a:p>
            <a:pPr marL="285750" indent="-285750">
              <a:buFontTx/>
              <a:buChar char="-"/>
            </a:pPr>
            <a:endParaRPr lang="en-US" dirty="0" smtClean="0">
              <a:solidFill>
                <a:schemeClr val="bg1"/>
              </a:solidFill>
              <a:latin typeface="Arial" panose="020B0604020202020204" pitchFamily="34" charset="0"/>
              <a:cs typeface="Arial" panose="020B0604020202020204" pitchFamily="34" charset="0"/>
            </a:endParaRPr>
          </a:p>
          <a:p>
            <a:pPr marL="285750" indent="-285750">
              <a:buFontTx/>
              <a:buChar char="-"/>
            </a:pP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6" name="Picture 4" descr="RÃ©sultat de recherche d'images pour &quot;uliÃ¨ge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1881" y="76976"/>
            <a:ext cx="2279990" cy="10998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Ã©sultat de recherche d'images pour &quot;KMUTT logo&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0549" y="5220756"/>
            <a:ext cx="1483706" cy="14724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2456" y="1418187"/>
            <a:ext cx="1944312" cy="107490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2046" y="2698864"/>
            <a:ext cx="1368932" cy="1320900"/>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4767" r="15710"/>
          <a:stretch/>
        </p:blipFill>
        <p:spPr>
          <a:xfrm>
            <a:off x="9450246" y="3058153"/>
            <a:ext cx="1451630" cy="20880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070" y="2209338"/>
            <a:ext cx="5170000" cy="387750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0797" y="2142047"/>
            <a:ext cx="2958593" cy="3944791"/>
          </a:xfrm>
          <a:prstGeom prst="rect">
            <a:avLst/>
          </a:prstGeom>
        </p:spPr>
      </p:pic>
      <p:sp>
        <p:nvSpPr>
          <p:cNvPr id="2" name="Slide Number Placeholder 1"/>
          <p:cNvSpPr>
            <a:spLocks noGrp="1"/>
          </p:cNvSpPr>
          <p:nvPr>
            <p:ph type="sldNum" sz="quarter" idx="12"/>
          </p:nvPr>
        </p:nvSpPr>
        <p:spPr/>
        <p:txBody>
          <a:bodyPr/>
          <a:lstStyle/>
          <a:p>
            <a:fld id="{9FC7CCFD-F028-485A-BFEA-F9F14E81F5E1}" type="slidenum">
              <a:rPr lang="fr-FR" smtClean="0"/>
              <a:t>39</a:t>
            </a:fld>
            <a:endParaRPr lang="fr-FR"/>
          </a:p>
        </p:txBody>
      </p:sp>
      <p:sp>
        <p:nvSpPr>
          <p:cNvPr id="16" name="Slide Number Placeholder 1"/>
          <p:cNvSpPr txBox="1">
            <a:spLocks/>
          </p:cNvSpPr>
          <p:nvPr/>
        </p:nvSpPr>
        <p:spPr>
          <a:xfrm>
            <a:off x="9448800" y="648207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dirty="0" smtClean="0">
                <a:solidFill>
                  <a:schemeClr val="tx1"/>
                </a:solidFill>
                <a:latin typeface="Arial" panose="020B0604020202020204" pitchFamily="34" charset="0"/>
                <a:cs typeface="Arial" panose="020B0604020202020204" pitchFamily="34" charset="0"/>
              </a:rPr>
              <a:t>24</a:t>
            </a:r>
            <a:endParaRPr lang="fr-FR"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72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567070" y="408845"/>
            <a:ext cx="11341395" cy="5170646"/>
          </a:xfrm>
          <a:prstGeom prst="rect">
            <a:avLst/>
          </a:prstGeom>
          <a:solidFill>
            <a:schemeClr val="tx1"/>
          </a:solid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Introduction</a:t>
            </a:r>
            <a:endParaRPr lang="en-US" sz="2400" b="1" dirty="0">
              <a:solidFill>
                <a:schemeClr val="bg1"/>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Asie</a:t>
            </a:r>
            <a:r>
              <a:rPr lang="en-US" sz="2200" dirty="0" smtClean="0">
                <a:solidFill>
                  <a:schemeClr val="bg1"/>
                </a:solidFill>
                <a:latin typeface="Arial" panose="020B0604020202020204" pitchFamily="34" charset="0"/>
                <a:cs typeface="Arial" panose="020B0604020202020204" pitchFamily="34" charset="0"/>
              </a:rPr>
              <a:t> du </a:t>
            </a:r>
            <a:r>
              <a:rPr lang="en-US" sz="2200" dirty="0" err="1" smtClean="0">
                <a:solidFill>
                  <a:schemeClr val="bg1"/>
                </a:solidFill>
                <a:latin typeface="Arial" panose="020B0604020202020204" pitchFamily="34" charset="0"/>
                <a:cs typeface="Arial" panose="020B0604020202020204" pitchFamily="34" charset="0"/>
              </a:rPr>
              <a:t>sud-est</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présente</a:t>
            </a:r>
            <a:r>
              <a:rPr lang="en-US" sz="2200" dirty="0" smtClean="0">
                <a:solidFill>
                  <a:schemeClr val="bg1"/>
                </a:solidFill>
                <a:latin typeface="Arial" panose="020B0604020202020204" pitchFamily="34" charset="0"/>
                <a:cs typeface="Arial" panose="020B0604020202020204" pitchFamily="34" charset="0"/>
              </a:rPr>
              <a:t> les plus haut </a:t>
            </a:r>
            <a:r>
              <a:rPr lang="en-US" sz="2200" dirty="0" err="1" smtClean="0">
                <a:solidFill>
                  <a:schemeClr val="bg1"/>
                </a:solidFill>
                <a:latin typeface="Arial" panose="020B0604020202020204" pitchFamily="34" charset="0"/>
                <a:cs typeface="Arial" panose="020B0604020202020204" pitchFamily="34" charset="0"/>
              </a:rPr>
              <a:t>taux</a:t>
            </a:r>
            <a:r>
              <a:rPr lang="en-US" sz="2200" dirty="0" smtClean="0">
                <a:solidFill>
                  <a:schemeClr val="bg1"/>
                </a:solidFill>
                <a:latin typeface="Arial" panose="020B0604020202020204" pitchFamily="34" charset="0"/>
                <a:cs typeface="Arial" panose="020B0604020202020204" pitchFamily="34" charset="0"/>
              </a:rPr>
              <a:t> de </a:t>
            </a:r>
            <a:r>
              <a:rPr lang="en-US" sz="2200" dirty="0" err="1" smtClean="0">
                <a:solidFill>
                  <a:srgbClr val="FFB300"/>
                </a:solidFill>
                <a:latin typeface="Arial" panose="020B0604020202020204" pitchFamily="34" charset="0"/>
                <a:cs typeface="Arial" panose="020B0604020202020204" pitchFamily="34" charset="0"/>
              </a:rPr>
              <a:t>déforestation</a:t>
            </a:r>
            <a:endParaRPr lang="en-US" sz="2200" dirty="0" smtClean="0">
              <a:solidFill>
                <a:srgbClr val="FFB300"/>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rgbClr val="FFB300"/>
                </a:solidFill>
                <a:latin typeface="Arial" panose="020B0604020202020204" pitchFamily="34" charset="0"/>
                <a:cs typeface="Arial" panose="020B0604020202020204" pitchFamily="34" charset="0"/>
              </a:rPr>
              <a:t>Dégradation</a:t>
            </a:r>
            <a:r>
              <a:rPr lang="en-US" sz="2200" dirty="0" smtClean="0">
                <a:solidFill>
                  <a:srgbClr val="FFB300"/>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de </a:t>
            </a:r>
            <a:r>
              <a:rPr lang="en-US" sz="2200" dirty="0" err="1" smtClean="0">
                <a:solidFill>
                  <a:schemeClr val="bg1"/>
                </a:solidFill>
                <a:latin typeface="Arial" panose="020B0604020202020204" pitchFamily="34" charset="0"/>
                <a:cs typeface="Arial" panose="020B0604020202020204" pitchFamily="34" charset="0"/>
              </a:rPr>
              <a:t>l’habitat</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modifie</a:t>
            </a:r>
            <a:r>
              <a:rPr lang="en-US" sz="2200" dirty="0" smtClean="0">
                <a:solidFill>
                  <a:schemeClr val="bg1"/>
                </a:solidFill>
                <a:latin typeface="Arial" panose="020B0604020202020204" pitchFamily="34" charset="0"/>
                <a:cs typeface="Arial" panose="020B0604020202020204" pitchFamily="34" charset="0"/>
              </a:rPr>
              <a:t> la </a:t>
            </a:r>
            <a:r>
              <a:rPr lang="en-US" sz="2200" dirty="0" err="1" smtClean="0">
                <a:solidFill>
                  <a:srgbClr val="FFB300"/>
                </a:solidFill>
                <a:latin typeface="Arial" panose="020B0604020202020204" pitchFamily="34" charset="0"/>
                <a:cs typeface="Arial" panose="020B0604020202020204" pitchFamily="34" charset="0"/>
              </a:rPr>
              <a:t>disponibilité</a:t>
            </a:r>
            <a:r>
              <a:rPr lang="en-US" sz="2200" dirty="0" smtClean="0">
                <a:solidFill>
                  <a:schemeClr val="bg1"/>
                </a:solidFill>
                <a:latin typeface="Arial" panose="020B0604020202020204" pitchFamily="34" charset="0"/>
                <a:cs typeface="Arial" panose="020B0604020202020204" pitchFamily="34" charset="0"/>
              </a:rPr>
              <a:t> et la </a:t>
            </a:r>
            <a:r>
              <a:rPr lang="en-US" sz="2200" dirty="0" err="1" smtClean="0">
                <a:solidFill>
                  <a:srgbClr val="FFB300"/>
                </a:solidFill>
                <a:latin typeface="Arial" panose="020B0604020202020204" pitchFamily="34" charset="0"/>
                <a:cs typeface="Arial" panose="020B0604020202020204" pitchFamily="34" charset="0"/>
              </a:rPr>
              <a:t>qualité</a:t>
            </a:r>
            <a:r>
              <a:rPr lang="en-US" sz="2200" dirty="0" smtClean="0">
                <a:solidFill>
                  <a:schemeClr val="bg1"/>
                </a:solidFill>
                <a:latin typeface="Arial" panose="020B0604020202020204" pitchFamily="34" charset="0"/>
                <a:cs typeface="Arial" panose="020B0604020202020204" pitchFamily="34" charset="0"/>
              </a:rPr>
              <a:t> des resources </a:t>
            </a:r>
            <a:r>
              <a:rPr lang="en-US" sz="2200" dirty="0" err="1" smtClean="0">
                <a:solidFill>
                  <a:schemeClr val="bg1"/>
                </a:solidFill>
                <a:latin typeface="Arial" panose="020B0604020202020204" pitchFamily="34" charset="0"/>
                <a:cs typeface="Arial" panose="020B0604020202020204" pitchFamily="34" charset="0"/>
              </a:rPr>
              <a:t>alimentaires</a:t>
            </a:r>
            <a:r>
              <a:rPr lang="en-US" sz="2200" dirty="0" smtClean="0">
                <a:solidFill>
                  <a:schemeClr val="accent4"/>
                </a:solidFill>
                <a:latin typeface="Arial" panose="020B0604020202020204" pitchFamily="34" charset="0"/>
                <a:cs typeface="Arial" panose="020B0604020202020204" pitchFamily="34" charset="0"/>
              </a:rPr>
              <a:t> </a:t>
            </a:r>
          </a:p>
          <a:p>
            <a:endParaRPr lang="en-US" sz="1200" dirty="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	Menace </a:t>
            </a:r>
            <a:r>
              <a:rPr lang="en-US" sz="2200" dirty="0" err="1" smtClean="0">
                <a:solidFill>
                  <a:schemeClr val="bg1"/>
                </a:solidFill>
                <a:latin typeface="Arial" panose="020B0604020202020204" pitchFamily="34" charset="0"/>
                <a:cs typeface="Arial" panose="020B0604020202020204" pitchFamily="34" charset="0"/>
              </a:rPr>
              <a:t>principale</a:t>
            </a:r>
            <a:r>
              <a:rPr lang="en-US" sz="2200" dirty="0" smtClean="0">
                <a:solidFill>
                  <a:schemeClr val="bg1"/>
                </a:solidFill>
                <a:latin typeface="Arial" panose="020B0604020202020204" pitchFamily="34" charset="0"/>
                <a:cs typeface="Arial" panose="020B0604020202020204" pitchFamily="34" charset="0"/>
              </a:rPr>
              <a:t> pour la </a:t>
            </a:r>
            <a:r>
              <a:rPr lang="en-US" sz="2200" dirty="0" err="1" smtClean="0">
                <a:solidFill>
                  <a:schemeClr val="bg1"/>
                </a:solidFill>
                <a:latin typeface="Arial" panose="020B0604020202020204" pitchFamily="34" charset="0"/>
                <a:cs typeface="Arial" panose="020B0604020202020204" pitchFamily="34" charset="0"/>
              </a:rPr>
              <a:t>biodiversité</a:t>
            </a:r>
            <a:endParaRPr lang="en-US" sz="2200" dirty="0" smtClean="0">
              <a:solidFill>
                <a:schemeClr val="bg1"/>
              </a:solidFill>
              <a:latin typeface="Arial" panose="020B0604020202020204" pitchFamily="34" charset="0"/>
              <a:cs typeface="Arial" panose="020B0604020202020204" pitchFamily="34" charset="0"/>
            </a:endParaRPr>
          </a:p>
          <a:p>
            <a:endParaRPr lang="en-US" sz="1200" dirty="0" smtClean="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Effet</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dramatique</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survie</a:t>
            </a:r>
            <a:r>
              <a:rPr lang="en-US" sz="2200" dirty="0" smtClean="0">
                <a:solidFill>
                  <a:schemeClr val="bg1"/>
                </a:solidFill>
                <a:latin typeface="Arial" panose="020B0604020202020204" pitchFamily="34" charset="0"/>
                <a:cs typeface="Arial" panose="020B0604020202020204" pitchFamily="34" charset="0"/>
              </a:rPr>
              <a:t> des primates</a:t>
            </a:r>
          </a:p>
          <a:p>
            <a:endParaRPr lang="en-US" sz="2200" dirty="0" smtClean="0">
              <a:solidFill>
                <a:schemeClr val="bg1"/>
              </a:solidFill>
              <a:latin typeface="Arial" panose="020B0604020202020204" pitchFamily="34" charset="0"/>
              <a:cs typeface="Arial" panose="020B0604020202020204" pitchFamily="34" charset="0"/>
            </a:endParaRPr>
          </a:p>
          <a:p>
            <a:endParaRPr lang="en-US" sz="4000" dirty="0" smtClean="0">
              <a:solidFill>
                <a:schemeClr val="bg1"/>
              </a:solidFill>
              <a:latin typeface="Arial" panose="020B0604020202020204" pitchFamily="34" charset="0"/>
              <a:cs typeface="Arial" panose="020B0604020202020204" pitchFamily="34" charset="0"/>
            </a:endParaRPr>
          </a:p>
          <a:p>
            <a:endParaRPr lang="en-US" sz="4000" dirty="0">
              <a:solidFill>
                <a:schemeClr val="bg1"/>
              </a:solidFill>
              <a:latin typeface="Arial" panose="020B0604020202020204" pitchFamily="34" charset="0"/>
              <a:cs typeface="Arial" panose="020B0604020202020204" pitchFamily="34" charset="0"/>
            </a:endParaRPr>
          </a:p>
          <a:p>
            <a:endParaRPr lang="en-US" sz="1600" dirty="0" smtClean="0">
              <a:solidFill>
                <a:schemeClr val="bg1"/>
              </a:solidFill>
              <a:latin typeface="Arial" panose="020B0604020202020204" pitchFamily="34" charset="0"/>
              <a:cs typeface="Arial" panose="020B0604020202020204" pitchFamily="34" charset="0"/>
            </a:endParaRPr>
          </a:p>
          <a:p>
            <a:endParaRPr lang="en-US" sz="1600" dirty="0" smtClean="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p:txBody>
      </p:sp>
      <p:sp>
        <p:nvSpPr>
          <p:cNvPr id="2" name="Right Arrow 1"/>
          <p:cNvSpPr/>
          <p:nvPr/>
        </p:nvSpPr>
        <p:spPr>
          <a:xfrm>
            <a:off x="1038899" y="2392493"/>
            <a:ext cx="394635" cy="29145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8"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2</a:t>
            </a:r>
            <a:endParaRPr lang="fr-FR" sz="1600" dirty="0">
              <a:solidFill>
                <a:schemeClr val="bg1"/>
              </a:solidFill>
              <a:latin typeface="Arial" panose="020B0604020202020204" pitchFamily="34" charset="0"/>
              <a:cs typeface="Arial" panose="020B0604020202020204" pitchFamily="34" charset="0"/>
            </a:endParaRPr>
          </a:p>
        </p:txBody>
      </p:sp>
      <p:sp>
        <p:nvSpPr>
          <p:cNvPr id="10" name="Right Arrow 9"/>
          <p:cNvSpPr/>
          <p:nvPr/>
        </p:nvSpPr>
        <p:spPr>
          <a:xfrm>
            <a:off x="1057754" y="2935995"/>
            <a:ext cx="375780" cy="2442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1" name="TextBox 10"/>
          <p:cNvSpPr txBox="1"/>
          <p:nvPr/>
        </p:nvSpPr>
        <p:spPr>
          <a:xfrm>
            <a:off x="567070" y="6403024"/>
            <a:ext cx="7757160" cy="523220"/>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Almeida-</a:t>
            </a:r>
            <a:r>
              <a:rPr lang="en-US" sz="1400" dirty="0" err="1" smtClean="0">
                <a:solidFill>
                  <a:schemeClr val="bg1"/>
                </a:solidFill>
                <a:latin typeface="Arial" panose="020B0604020202020204" pitchFamily="34" charset="0"/>
                <a:cs typeface="Arial" panose="020B0604020202020204" pitchFamily="34" charset="0"/>
              </a:rPr>
              <a:t>rocha</a:t>
            </a:r>
            <a:r>
              <a:rPr lang="en-US" sz="1400" dirty="0" smtClean="0">
                <a:solidFill>
                  <a:schemeClr val="bg1"/>
                </a:solidFill>
                <a:latin typeface="Arial" panose="020B0604020202020204" pitchFamily="34" charset="0"/>
                <a:cs typeface="Arial" panose="020B0604020202020204" pitchFamily="34" charset="0"/>
              </a:rPr>
              <a:t> </a:t>
            </a:r>
            <a:r>
              <a:rPr lang="en-US" sz="1400" i="1" dirty="0" smtClean="0">
                <a:solidFill>
                  <a:schemeClr val="bg1"/>
                </a:solidFill>
                <a:latin typeface="Arial" panose="020B0604020202020204" pitchFamily="34" charset="0"/>
                <a:cs typeface="Arial" panose="020B0604020202020204" pitchFamily="34" charset="0"/>
              </a:rPr>
              <a:t>et al</a:t>
            </a:r>
            <a:r>
              <a:rPr lang="en-US" sz="1400" dirty="0" smtClean="0">
                <a:solidFill>
                  <a:schemeClr val="bg1"/>
                </a:solidFill>
                <a:latin typeface="Arial" panose="020B0604020202020204" pitchFamily="34" charset="0"/>
                <a:cs typeface="Arial" panose="020B0604020202020204" pitchFamily="34" charset="0"/>
              </a:rPr>
              <a:t>. (2017), Laurance (2007), Phillips et al. (2017), </a:t>
            </a:r>
            <a:r>
              <a:rPr lang="en-US" sz="1400" dirty="0" err="1" smtClean="0">
                <a:solidFill>
                  <a:schemeClr val="bg1"/>
                </a:solidFill>
                <a:latin typeface="Arial" panose="020B0604020202020204" pitchFamily="34" charset="0"/>
                <a:cs typeface="Arial" panose="020B0604020202020204" pitchFamily="34" charset="0"/>
              </a:rPr>
              <a:t>Sodhi</a:t>
            </a:r>
            <a:r>
              <a:rPr lang="en-US" sz="1400" dirty="0" smtClean="0">
                <a:solidFill>
                  <a:schemeClr val="bg1"/>
                </a:solidFill>
                <a:latin typeface="Arial" panose="020B0604020202020204" pitchFamily="34" charset="0"/>
                <a:cs typeface="Arial" panose="020B0604020202020204" pitchFamily="34" charset="0"/>
              </a:rPr>
              <a:t> et al. (2004, 2010)</a:t>
            </a:r>
          </a:p>
          <a:p>
            <a:endParaRPr lang="fr-FR" sz="1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827" t="31778" r="7487" b="2666"/>
          <a:stretch/>
        </p:blipFill>
        <p:spPr>
          <a:xfrm>
            <a:off x="6735492" y="2552700"/>
            <a:ext cx="5172973" cy="3754064"/>
          </a:xfrm>
          <a:prstGeom prst="rect">
            <a:avLst/>
          </a:prstGeom>
        </p:spPr>
      </p:pic>
      <p:sp>
        <p:nvSpPr>
          <p:cNvPr id="9" name="TextBox 8"/>
          <p:cNvSpPr txBox="1"/>
          <p:nvPr/>
        </p:nvSpPr>
        <p:spPr>
          <a:xfrm>
            <a:off x="7379783" y="4259206"/>
            <a:ext cx="4138034" cy="830997"/>
          </a:xfrm>
          <a:prstGeom prst="rect">
            <a:avLst/>
          </a:prstGeom>
          <a:solidFill>
            <a:schemeClr val="bg1">
              <a:alpha val="75000"/>
            </a:schemeClr>
          </a:solidFill>
          <a:ln w="12700">
            <a:solidFill>
              <a:srgbClr val="FF0000"/>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~80% </a:t>
            </a:r>
            <a:r>
              <a:rPr lang="en-US" sz="2400" b="1" dirty="0" err="1" smtClean="0">
                <a:solidFill>
                  <a:srgbClr val="FF0000"/>
                </a:solidFill>
                <a:latin typeface="Arial" panose="020B0604020202020204" pitchFamily="34" charset="0"/>
                <a:cs typeface="Arial" panose="020B0604020202020204" pitchFamily="34" charset="0"/>
              </a:rPr>
              <a:t>espèces</a:t>
            </a:r>
            <a:r>
              <a:rPr lang="en-US" sz="2400" b="1" dirty="0" smtClean="0">
                <a:solidFill>
                  <a:srgbClr val="FF0000"/>
                </a:solidFill>
                <a:latin typeface="Arial" panose="020B0604020202020204" pitchFamily="34" charset="0"/>
                <a:cs typeface="Arial" panose="020B0604020202020204" pitchFamily="34" charset="0"/>
              </a:rPr>
              <a:t> de primates </a:t>
            </a:r>
            <a:r>
              <a:rPr lang="en-US" sz="2400" b="1" dirty="0" err="1" smtClean="0">
                <a:solidFill>
                  <a:srgbClr val="FF0000"/>
                </a:solidFill>
                <a:latin typeface="Arial" panose="020B0604020202020204" pitchFamily="34" charset="0"/>
                <a:cs typeface="Arial" panose="020B0604020202020204" pitchFamily="34" charset="0"/>
              </a:rPr>
              <a:t>menacées</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d’extinction</a:t>
            </a:r>
            <a:endParaRPr lang="fr-FR" sz="2400" b="1" dirty="0">
              <a:solidFill>
                <a:srgbClr val="FF0000"/>
              </a:solidFill>
            </a:endParaRPr>
          </a:p>
        </p:txBody>
      </p:sp>
    </p:spTree>
    <p:extLst>
      <p:ext uri="{BB962C8B-B14F-4D97-AF65-F5344CB8AC3E}">
        <p14:creationId xmlns:p14="http://schemas.microsoft.com/office/powerpoint/2010/main" val="23668616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44242" y="67948"/>
            <a:ext cx="11942233" cy="6740307"/>
          </a:xfrm>
          <a:prstGeom prst="rect">
            <a:avLst/>
          </a:prstGeom>
          <a:solidFill>
            <a:schemeClr val="tx1"/>
          </a:solidFill>
        </p:spPr>
        <p:txBody>
          <a:bodyPr wrap="square" rtlCol="0">
            <a:spAutoFit/>
          </a:bodyPr>
          <a:lstStyle/>
          <a:p>
            <a:pPr algn="just"/>
            <a:r>
              <a:rPr lang="en-US" sz="1600" b="1" dirty="0" smtClean="0">
                <a:solidFill>
                  <a:srgbClr val="FFFF00"/>
                </a:solidFill>
                <a:latin typeface="Arial" panose="020B0604020202020204" pitchFamily="34" charset="0"/>
                <a:cs typeface="Arial" panose="020B0604020202020204" pitchFamily="34" charset="0"/>
              </a:rPr>
              <a:t>References</a:t>
            </a:r>
          </a:p>
          <a:p>
            <a:pPr algn="just"/>
            <a:endParaRPr lang="en-US" sz="1600" b="1" dirty="0" smtClean="0">
              <a:solidFill>
                <a:srgbClr val="00B0F0"/>
              </a:solidFill>
              <a:latin typeface="Arial" panose="020B0604020202020204" pitchFamily="34" charset="0"/>
              <a:cs typeface="Arial" panose="020B0604020202020204" pitchFamily="34" charset="0"/>
            </a:endParaRPr>
          </a:p>
          <a:p>
            <a:pPr algn="just"/>
            <a:r>
              <a:rPr lang="en-US" sz="1600" dirty="0">
                <a:solidFill>
                  <a:schemeClr val="bg1"/>
                </a:solidFill>
                <a:latin typeface="Arial" panose="020B0604020202020204" pitchFamily="34" charset="0"/>
                <a:cs typeface="Arial" panose="020B0604020202020204" pitchFamily="34" charset="0"/>
              </a:rPr>
              <a:t>Albert, A., Huynen, M. C., Savini, T., &amp; </a:t>
            </a:r>
            <a:r>
              <a:rPr lang="en-US" sz="1600" dirty="0" err="1">
                <a:solidFill>
                  <a:schemeClr val="bg1"/>
                </a:solidFill>
                <a:latin typeface="Arial" panose="020B0604020202020204" pitchFamily="34" charset="0"/>
                <a:cs typeface="Arial" panose="020B0604020202020204" pitchFamily="34" charset="0"/>
              </a:rPr>
              <a:t>Hambuckers</a:t>
            </a:r>
            <a:r>
              <a:rPr lang="en-US" sz="1600" dirty="0">
                <a:solidFill>
                  <a:schemeClr val="bg1"/>
                </a:solidFill>
                <a:latin typeface="Arial" panose="020B0604020202020204" pitchFamily="34" charset="0"/>
                <a:cs typeface="Arial" panose="020B0604020202020204" pitchFamily="34" charset="0"/>
              </a:rPr>
              <a:t>, A. (</a:t>
            </a:r>
            <a:r>
              <a:rPr lang="en-US" sz="1600" dirty="0" smtClean="0">
                <a:solidFill>
                  <a:schemeClr val="bg1"/>
                </a:solidFill>
                <a:latin typeface="Arial" panose="020B0604020202020204" pitchFamily="34" charset="0"/>
                <a:cs typeface="Arial" panose="020B0604020202020204" pitchFamily="34" charset="0"/>
              </a:rPr>
              <a:t>2013). </a:t>
            </a:r>
            <a:r>
              <a:rPr lang="en-US" sz="1600" dirty="0">
                <a:solidFill>
                  <a:schemeClr val="bg1"/>
                </a:solidFill>
                <a:latin typeface="Arial" panose="020B0604020202020204" pitchFamily="34" charset="0"/>
                <a:cs typeface="Arial" panose="020B0604020202020204" pitchFamily="34" charset="0"/>
              </a:rPr>
              <a:t>Influence of Food Resources on the Ranging Pattern of Northern </a:t>
            </a:r>
            <a:r>
              <a:rPr lang="en-US" sz="1600" dirty="0" smtClean="0">
                <a:solidFill>
                  <a:schemeClr val="bg1"/>
                </a:solidFill>
                <a:latin typeface="Arial" panose="020B0604020202020204" pitchFamily="34" charset="0"/>
                <a:cs typeface="Arial" panose="020B0604020202020204" pitchFamily="34" charset="0"/>
              </a:rPr>
              <a:t>	Pig-tailed </a:t>
            </a:r>
            <a:r>
              <a:rPr lang="en-US" sz="1600" dirty="0">
                <a:solidFill>
                  <a:schemeClr val="bg1"/>
                </a:solidFill>
                <a:latin typeface="Arial" panose="020B0604020202020204" pitchFamily="34" charset="0"/>
                <a:cs typeface="Arial" panose="020B0604020202020204" pitchFamily="34" charset="0"/>
              </a:rPr>
              <a:t>Macaques (Macaca leonina). </a:t>
            </a:r>
            <a:r>
              <a:rPr lang="en-US" sz="1600" i="1" dirty="0">
                <a:solidFill>
                  <a:schemeClr val="bg1"/>
                </a:solidFill>
                <a:latin typeface="Arial" panose="020B0604020202020204" pitchFamily="34" charset="0"/>
                <a:cs typeface="Arial" panose="020B0604020202020204" pitchFamily="34" charset="0"/>
              </a:rPr>
              <a:t>International Journal of Primatology</a:t>
            </a:r>
            <a:r>
              <a:rPr lang="en-US" sz="1600" dirty="0">
                <a:solidFill>
                  <a:schemeClr val="bg1"/>
                </a:solidFill>
                <a:latin typeface="Arial" panose="020B0604020202020204" pitchFamily="34" charset="0"/>
                <a:cs typeface="Arial" panose="020B0604020202020204" pitchFamily="34" charset="0"/>
              </a:rPr>
              <a:t>, </a:t>
            </a:r>
            <a:r>
              <a:rPr lang="en-US" sz="1600" i="1" dirty="0">
                <a:solidFill>
                  <a:schemeClr val="bg1"/>
                </a:solidFill>
                <a:latin typeface="Arial" panose="020B0604020202020204" pitchFamily="34" charset="0"/>
                <a:cs typeface="Arial" panose="020B0604020202020204" pitchFamily="34" charset="0"/>
              </a:rPr>
              <a:t>34</a:t>
            </a:r>
            <a:r>
              <a:rPr lang="en-US" sz="1600" dirty="0">
                <a:solidFill>
                  <a:schemeClr val="bg1"/>
                </a:solidFill>
                <a:latin typeface="Arial" panose="020B0604020202020204" pitchFamily="34" charset="0"/>
                <a:cs typeface="Arial" panose="020B0604020202020204" pitchFamily="34" charset="0"/>
              </a:rPr>
              <a:t>(4), 696–713. </a:t>
            </a:r>
            <a:endParaRPr lang="fr-FR" sz="1600" dirty="0">
              <a:solidFill>
                <a:schemeClr val="bg1"/>
              </a:solidFill>
              <a:latin typeface="Arial" panose="020B0604020202020204" pitchFamily="34" charset="0"/>
              <a:cs typeface="Arial" panose="020B0604020202020204" pitchFamily="34" charset="0"/>
            </a:endParaRPr>
          </a:p>
          <a:p>
            <a:pPr algn="just"/>
            <a:r>
              <a:rPr lang="en-US" sz="1600" dirty="0">
                <a:solidFill>
                  <a:schemeClr val="bg1"/>
                </a:solidFill>
                <a:latin typeface="Arial" panose="020B0604020202020204" pitchFamily="34" charset="0"/>
                <a:cs typeface="Arial" panose="020B0604020202020204" pitchFamily="34" charset="0"/>
              </a:rPr>
              <a:t>Almeida-Rocha, J. M. d., Peres, C. A., &amp; Oliveira, L. C. (2017). Primate responses to anthropogenic habitat disturbance: A </a:t>
            </a:r>
            <a:r>
              <a:rPr lang="en-US" sz="1600" dirty="0" smtClean="0">
                <a:solidFill>
                  <a:schemeClr val="bg1"/>
                </a:solidFill>
                <a:latin typeface="Arial" panose="020B0604020202020204" pitchFamily="34" charset="0"/>
                <a:cs typeface="Arial" panose="020B0604020202020204" pitchFamily="34" charset="0"/>
              </a:rPr>
              <a:t>	pantropical meta-analysis</a:t>
            </a:r>
            <a:r>
              <a:rPr lang="en-US" sz="1600" dirty="0">
                <a:solidFill>
                  <a:schemeClr val="bg1"/>
                </a:solidFill>
                <a:latin typeface="Arial" panose="020B0604020202020204" pitchFamily="34" charset="0"/>
                <a:cs typeface="Arial" panose="020B0604020202020204" pitchFamily="34" charset="0"/>
              </a:rPr>
              <a:t>. </a:t>
            </a:r>
            <a:r>
              <a:rPr lang="en-US" sz="1600" i="1" dirty="0">
                <a:solidFill>
                  <a:schemeClr val="bg1"/>
                </a:solidFill>
                <a:latin typeface="Arial" panose="020B0604020202020204" pitchFamily="34" charset="0"/>
                <a:cs typeface="Arial" panose="020B0604020202020204" pitchFamily="34" charset="0"/>
              </a:rPr>
              <a:t>Biological Conservation</a:t>
            </a:r>
            <a:r>
              <a:rPr lang="en-US" sz="1600" dirty="0">
                <a:solidFill>
                  <a:schemeClr val="bg1"/>
                </a:solidFill>
                <a:latin typeface="Arial" panose="020B0604020202020204" pitchFamily="34" charset="0"/>
                <a:cs typeface="Arial" panose="020B0604020202020204" pitchFamily="34" charset="0"/>
              </a:rPr>
              <a:t>, </a:t>
            </a:r>
            <a:r>
              <a:rPr lang="en-US" sz="1600" i="1" dirty="0">
                <a:solidFill>
                  <a:schemeClr val="bg1"/>
                </a:solidFill>
                <a:latin typeface="Arial" panose="020B0604020202020204" pitchFamily="34" charset="0"/>
                <a:cs typeface="Arial" panose="020B0604020202020204" pitchFamily="34" charset="0"/>
              </a:rPr>
              <a:t>215</a:t>
            </a:r>
            <a:r>
              <a:rPr lang="en-US" sz="1600" dirty="0">
                <a:solidFill>
                  <a:schemeClr val="bg1"/>
                </a:solidFill>
                <a:latin typeface="Arial" panose="020B0604020202020204" pitchFamily="34" charset="0"/>
                <a:cs typeface="Arial" panose="020B0604020202020204" pitchFamily="34" charset="0"/>
              </a:rPr>
              <a:t>(September), 30–38. </a:t>
            </a:r>
            <a:endParaRPr lang="fr-FR" sz="1600" dirty="0">
              <a:solidFill>
                <a:schemeClr val="bg1"/>
              </a:solidFill>
              <a:latin typeface="Arial" panose="020B0604020202020204" pitchFamily="34" charset="0"/>
              <a:cs typeface="Arial" panose="020B0604020202020204" pitchFamily="34" charset="0"/>
            </a:endParaRPr>
          </a:p>
          <a:p>
            <a:pPr algn="just"/>
            <a:r>
              <a:rPr lang="en-US" sz="1600" dirty="0">
                <a:solidFill>
                  <a:schemeClr val="bg1"/>
                </a:solidFill>
                <a:latin typeface="Arial" panose="020B0604020202020204" pitchFamily="34" charset="0"/>
                <a:cs typeface="Arial" panose="020B0604020202020204" pitchFamily="34" charset="0"/>
              </a:rPr>
              <a:t>Altmann, J. (1974). Observational study of behavior: Sampling methods.</a:t>
            </a:r>
            <a:r>
              <a:rPr lang="en-US" sz="1600" i="1" dirty="0">
                <a:solidFill>
                  <a:schemeClr val="bg1"/>
                </a:solidFill>
                <a:latin typeface="Arial" panose="020B0604020202020204" pitchFamily="34" charset="0"/>
                <a:cs typeface="Arial" panose="020B0604020202020204" pitchFamily="34" charset="0"/>
              </a:rPr>
              <a:t> Behaviour</a:t>
            </a:r>
            <a:r>
              <a:rPr lang="en-US" sz="1600" dirty="0">
                <a:solidFill>
                  <a:schemeClr val="bg1"/>
                </a:solidFill>
                <a:latin typeface="Arial" panose="020B0604020202020204" pitchFamily="34" charset="0"/>
                <a:cs typeface="Arial" panose="020B0604020202020204" pitchFamily="34" charset="0"/>
              </a:rPr>
              <a:t>, 49, 227–267.</a:t>
            </a:r>
            <a:endParaRPr lang="fr-FR" sz="1600" dirty="0">
              <a:solidFill>
                <a:schemeClr val="bg1"/>
              </a:solidFill>
              <a:latin typeface="Arial" panose="020B0604020202020204" pitchFamily="34" charset="0"/>
              <a:cs typeface="Arial" panose="020B0604020202020204" pitchFamily="34" charset="0"/>
            </a:endParaRPr>
          </a:p>
          <a:p>
            <a:pPr algn="just"/>
            <a:r>
              <a:rPr lang="en-US" sz="1600" dirty="0" smtClean="0">
                <a:solidFill>
                  <a:schemeClr val="bg1"/>
                </a:solidFill>
                <a:latin typeface="Arial" panose="020B0604020202020204" pitchFamily="34" charset="0"/>
                <a:cs typeface="Arial" panose="020B0604020202020204" pitchFamily="34" charset="0"/>
              </a:rPr>
              <a:t>Choudhury</a:t>
            </a:r>
            <a:r>
              <a:rPr lang="en-US" sz="1600" dirty="0">
                <a:solidFill>
                  <a:schemeClr val="bg1"/>
                </a:solidFill>
                <a:latin typeface="Arial" panose="020B0604020202020204" pitchFamily="34" charset="0"/>
                <a:cs typeface="Arial" panose="020B0604020202020204" pitchFamily="34" charset="0"/>
              </a:rPr>
              <a:t>, A. (2008). Ecology and </a:t>
            </a:r>
            <a:r>
              <a:rPr lang="en-US" sz="1600" dirty="0" err="1">
                <a:solidFill>
                  <a:schemeClr val="bg1"/>
                </a:solidFill>
                <a:latin typeface="Arial" panose="020B0604020202020204" pitchFamily="34" charset="0"/>
                <a:cs typeface="Arial" panose="020B0604020202020204" pitchFamily="34" charset="0"/>
              </a:rPr>
              <a:t>behaviour</a:t>
            </a:r>
            <a:r>
              <a:rPr lang="en-US" sz="1600" dirty="0">
                <a:solidFill>
                  <a:schemeClr val="bg1"/>
                </a:solidFill>
                <a:latin typeface="Arial" panose="020B0604020202020204" pitchFamily="34" charset="0"/>
                <a:cs typeface="Arial" panose="020B0604020202020204" pitchFamily="34" charset="0"/>
              </a:rPr>
              <a:t> of the pig-tailed macaque </a:t>
            </a:r>
            <a:r>
              <a:rPr lang="en-US" sz="1600" i="1" dirty="0">
                <a:solidFill>
                  <a:schemeClr val="bg1"/>
                </a:solidFill>
                <a:latin typeface="Arial" panose="020B0604020202020204" pitchFamily="34" charset="0"/>
                <a:cs typeface="Arial" panose="020B0604020202020204" pitchFamily="34" charset="0"/>
              </a:rPr>
              <a:t>Macaca nemestrina</a:t>
            </a:r>
            <a:r>
              <a:rPr lang="en-US" sz="1600" dirty="0">
                <a:solidFill>
                  <a:schemeClr val="bg1"/>
                </a:solidFill>
                <a:latin typeface="Arial" panose="020B0604020202020204" pitchFamily="34" charset="0"/>
                <a:cs typeface="Arial" panose="020B0604020202020204" pitchFamily="34" charset="0"/>
              </a:rPr>
              <a:t> leonina in some forests of Assam in </a:t>
            </a:r>
            <a:r>
              <a:rPr lang="en-US" sz="1600" dirty="0" smtClean="0">
                <a:solidFill>
                  <a:schemeClr val="bg1"/>
                </a:solidFill>
                <a:latin typeface="Arial" panose="020B0604020202020204" pitchFamily="34" charset="0"/>
                <a:cs typeface="Arial" panose="020B0604020202020204" pitchFamily="34" charset="0"/>
              </a:rPr>
              <a:t>	north-east </a:t>
            </a:r>
            <a:r>
              <a:rPr lang="en-US" sz="1600" dirty="0">
                <a:solidFill>
                  <a:schemeClr val="bg1"/>
                </a:solidFill>
                <a:latin typeface="Arial" panose="020B0604020202020204" pitchFamily="34" charset="0"/>
                <a:cs typeface="Arial" panose="020B0604020202020204" pitchFamily="34" charset="0"/>
              </a:rPr>
              <a:t>India. </a:t>
            </a:r>
            <a:r>
              <a:rPr lang="en-US" sz="1600" i="1" dirty="0">
                <a:solidFill>
                  <a:schemeClr val="bg1"/>
                </a:solidFill>
                <a:latin typeface="Arial" panose="020B0604020202020204" pitchFamily="34" charset="0"/>
                <a:cs typeface="Arial" panose="020B0604020202020204" pitchFamily="34" charset="0"/>
              </a:rPr>
              <a:t>Journal of the Bombay Natural History Society</a:t>
            </a:r>
            <a:r>
              <a:rPr lang="en-US" sz="1600" dirty="0">
                <a:solidFill>
                  <a:schemeClr val="bg1"/>
                </a:solidFill>
                <a:latin typeface="Arial" panose="020B0604020202020204" pitchFamily="34" charset="0"/>
                <a:cs typeface="Arial" panose="020B0604020202020204" pitchFamily="34" charset="0"/>
              </a:rPr>
              <a:t>, 105:279–291.</a:t>
            </a:r>
            <a:endParaRPr lang="fr-FR" sz="1600" dirty="0">
              <a:solidFill>
                <a:schemeClr val="bg1"/>
              </a:solidFill>
              <a:latin typeface="Arial" panose="020B0604020202020204" pitchFamily="34" charset="0"/>
              <a:cs typeface="Arial" panose="020B0604020202020204" pitchFamily="34" charset="0"/>
            </a:endParaRPr>
          </a:p>
          <a:p>
            <a:pPr algn="just"/>
            <a:r>
              <a:rPr lang="en-US" sz="1600" dirty="0" smtClean="0">
                <a:solidFill>
                  <a:schemeClr val="bg1"/>
                </a:solidFill>
                <a:latin typeface="Arial" panose="020B0604020202020204" pitchFamily="34" charset="0"/>
                <a:cs typeface="Arial" panose="020B0604020202020204" pitchFamily="34" charset="0"/>
              </a:rPr>
              <a:t>Downs</a:t>
            </a:r>
            <a:r>
              <a:rPr lang="en-US" sz="1600" dirty="0">
                <a:solidFill>
                  <a:schemeClr val="bg1"/>
                </a:solidFill>
                <a:latin typeface="Arial" panose="020B0604020202020204" pitchFamily="34" charset="0"/>
                <a:cs typeface="Arial" panose="020B0604020202020204" pitchFamily="34" charset="0"/>
              </a:rPr>
              <a:t>, J. A., &amp; Horner, M. W. (2009). A characteristic-hull based method for home range estimation. </a:t>
            </a:r>
            <a:r>
              <a:rPr lang="en-US" sz="1600" i="1" dirty="0">
                <a:solidFill>
                  <a:schemeClr val="bg1"/>
                </a:solidFill>
                <a:latin typeface="Arial" panose="020B0604020202020204" pitchFamily="34" charset="0"/>
                <a:cs typeface="Arial" panose="020B0604020202020204" pitchFamily="34" charset="0"/>
              </a:rPr>
              <a:t>Transactions in GIS</a:t>
            </a:r>
            <a:r>
              <a:rPr lang="en-US" sz="1600" dirty="0">
                <a:solidFill>
                  <a:schemeClr val="bg1"/>
                </a:solidFill>
                <a:latin typeface="Arial" panose="020B0604020202020204" pitchFamily="34" charset="0"/>
                <a:cs typeface="Arial" panose="020B0604020202020204" pitchFamily="34" charset="0"/>
              </a:rPr>
              <a:t>, </a:t>
            </a:r>
            <a:r>
              <a:rPr lang="en-US" sz="1600" i="1" dirty="0">
                <a:solidFill>
                  <a:schemeClr val="bg1"/>
                </a:solidFill>
                <a:latin typeface="Arial" panose="020B0604020202020204" pitchFamily="34" charset="0"/>
                <a:cs typeface="Arial" panose="020B0604020202020204" pitchFamily="34" charset="0"/>
              </a:rPr>
              <a:t>13</a:t>
            </a:r>
            <a:r>
              <a:rPr lang="en-US" sz="1600" dirty="0">
                <a:solidFill>
                  <a:schemeClr val="bg1"/>
                </a:solidFill>
                <a:latin typeface="Arial" panose="020B0604020202020204" pitchFamily="34" charset="0"/>
                <a:cs typeface="Arial" panose="020B0604020202020204" pitchFamily="34" charset="0"/>
              </a:rPr>
              <a:t>(5–6), </a:t>
            </a:r>
            <a:r>
              <a:rPr lang="en-US" sz="1600" dirty="0" smtClean="0">
                <a:solidFill>
                  <a:schemeClr val="bg1"/>
                </a:solidFill>
                <a:latin typeface="Arial" panose="020B0604020202020204" pitchFamily="34" charset="0"/>
                <a:cs typeface="Arial" panose="020B0604020202020204" pitchFamily="34" charset="0"/>
              </a:rPr>
              <a:t>	527–537</a:t>
            </a:r>
            <a:r>
              <a:rPr lang="en-US" sz="1600" dirty="0">
                <a:solidFill>
                  <a:schemeClr val="bg1"/>
                </a:solidFill>
                <a:latin typeface="Arial" panose="020B0604020202020204" pitchFamily="34" charset="0"/>
                <a:cs typeface="Arial" panose="020B0604020202020204" pitchFamily="34" charset="0"/>
              </a:rPr>
              <a:t>. </a:t>
            </a:r>
          </a:p>
          <a:p>
            <a:pPr algn="just"/>
            <a:r>
              <a:rPr lang="en-US" sz="1600" dirty="0" smtClean="0">
                <a:solidFill>
                  <a:schemeClr val="bg1"/>
                </a:solidFill>
                <a:latin typeface="Arial" panose="020B0604020202020204" pitchFamily="34" charset="0"/>
                <a:cs typeface="Arial" panose="020B0604020202020204" pitchFamily="34" charset="0"/>
              </a:rPr>
              <a:t>Fox</a:t>
            </a:r>
            <a:r>
              <a:rPr lang="en-US" sz="1600" dirty="0">
                <a:solidFill>
                  <a:schemeClr val="bg1"/>
                </a:solidFill>
                <a:latin typeface="Arial" panose="020B0604020202020204" pitchFamily="34" charset="0"/>
                <a:cs typeface="Arial" panose="020B0604020202020204" pitchFamily="34" charset="0"/>
              </a:rPr>
              <a:t>, J., &amp; Weinberg, S. (2011). An R Companion to Applied Regression. Sage </a:t>
            </a:r>
            <a:r>
              <a:rPr lang="en-US" sz="1600" dirty="0" smtClean="0">
                <a:solidFill>
                  <a:schemeClr val="bg1"/>
                </a:solidFill>
                <a:latin typeface="Arial" panose="020B0604020202020204" pitchFamily="34" charset="0"/>
                <a:cs typeface="Arial" panose="020B0604020202020204" pitchFamily="34" charset="0"/>
              </a:rPr>
              <a:t>Publications.</a:t>
            </a:r>
          </a:p>
          <a:p>
            <a:pPr algn="just"/>
            <a:r>
              <a:rPr lang="en-US" sz="1600" dirty="0" smtClean="0">
                <a:solidFill>
                  <a:schemeClr val="bg1"/>
                </a:solidFill>
                <a:latin typeface="Arial" panose="020B0604020202020204" pitchFamily="34" charset="0"/>
                <a:cs typeface="Arial" panose="020B0604020202020204" pitchFamily="34" charset="0"/>
              </a:rPr>
              <a:t>Gage</a:t>
            </a:r>
            <a:r>
              <a:rPr lang="en-US" sz="1600" dirty="0">
                <a:solidFill>
                  <a:schemeClr val="bg1"/>
                </a:solidFill>
                <a:latin typeface="Arial" panose="020B0604020202020204" pitchFamily="34" charset="0"/>
                <a:cs typeface="Arial" panose="020B0604020202020204" pitchFamily="34" charset="0"/>
              </a:rPr>
              <a:t>, N. A., &amp; Lewis, T. J. (2013) Analysis of Effect for Single-Case Design Research</a:t>
            </a:r>
            <a:r>
              <a:rPr lang="en-US" sz="1600" i="1" dirty="0">
                <a:solidFill>
                  <a:schemeClr val="bg1"/>
                </a:solidFill>
                <a:latin typeface="Arial" panose="020B0604020202020204" pitchFamily="34" charset="0"/>
                <a:cs typeface="Arial" panose="020B0604020202020204" pitchFamily="34" charset="0"/>
              </a:rPr>
              <a:t>. Journal of Applied Sport Psychology</a:t>
            </a:r>
            <a:r>
              <a:rPr lang="en-US" sz="1600" dirty="0">
                <a:solidFill>
                  <a:schemeClr val="bg1"/>
                </a:solidFill>
                <a:latin typeface="Arial" panose="020B0604020202020204" pitchFamily="34" charset="0"/>
                <a:cs typeface="Arial" panose="020B0604020202020204" pitchFamily="34" charset="0"/>
              </a:rPr>
              <a:t>, 25(1), </a:t>
            </a:r>
            <a:r>
              <a:rPr lang="en-US" sz="1600" dirty="0" smtClean="0">
                <a:solidFill>
                  <a:schemeClr val="bg1"/>
                </a:solidFill>
                <a:latin typeface="Arial" panose="020B0604020202020204" pitchFamily="34" charset="0"/>
                <a:cs typeface="Arial" panose="020B0604020202020204" pitchFamily="34" charset="0"/>
              </a:rPr>
              <a:t>	46-60</a:t>
            </a:r>
            <a:r>
              <a:rPr lang="fr-FR" sz="1600" dirty="0" smtClean="0">
                <a:solidFill>
                  <a:schemeClr val="bg1"/>
                </a:solidFill>
                <a:latin typeface="Arial" panose="020B0604020202020204" pitchFamily="34" charset="0"/>
                <a:cs typeface="Arial" panose="020B0604020202020204" pitchFamily="34" charset="0"/>
              </a:rPr>
              <a:t>.</a:t>
            </a:r>
            <a:endParaRPr lang="fr-FR" sz="1600" dirty="0">
              <a:solidFill>
                <a:schemeClr val="bg1"/>
              </a:solidFill>
              <a:latin typeface="Arial" panose="020B0604020202020204" pitchFamily="34" charset="0"/>
              <a:cs typeface="Arial" panose="020B0604020202020204" pitchFamily="34" charset="0"/>
            </a:endParaRPr>
          </a:p>
          <a:p>
            <a:pPr algn="just"/>
            <a:r>
              <a:rPr lang="en-US" sz="1600" dirty="0">
                <a:solidFill>
                  <a:schemeClr val="bg1"/>
                </a:solidFill>
                <a:latin typeface="Arial" panose="020B0604020202020204" pitchFamily="34" charset="0"/>
                <a:cs typeface="Arial" panose="020B0604020202020204" pitchFamily="34" charset="0"/>
              </a:rPr>
              <a:t>Hartmann, D. P., </a:t>
            </a:r>
            <a:r>
              <a:rPr lang="en-US" sz="1600" dirty="0" err="1">
                <a:solidFill>
                  <a:schemeClr val="bg1"/>
                </a:solidFill>
                <a:latin typeface="Arial" panose="020B0604020202020204" pitchFamily="34" charset="0"/>
                <a:cs typeface="Arial" panose="020B0604020202020204" pitchFamily="34" charset="0"/>
              </a:rPr>
              <a:t>Gottman</a:t>
            </a:r>
            <a:r>
              <a:rPr lang="en-US" sz="1600" dirty="0">
                <a:solidFill>
                  <a:schemeClr val="bg1"/>
                </a:solidFill>
                <a:latin typeface="Arial" panose="020B0604020202020204" pitchFamily="34" charset="0"/>
                <a:cs typeface="Arial" panose="020B0604020202020204" pitchFamily="34" charset="0"/>
              </a:rPr>
              <a:t>, J. M., Jones, R. R., Gardner, W., </a:t>
            </a:r>
            <a:r>
              <a:rPr lang="en-US" sz="1600" dirty="0" err="1">
                <a:solidFill>
                  <a:schemeClr val="bg1"/>
                </a:solidFill>
                <a:latin typeface="Arial" panose="020B0604020202020204" pitchFamily="34" charset="0"/>
                <a:cs typeface="Arial" panose="020B0604020202020204" pitchFamily="34" charset="0"/>
              </a:rPr>
              <a:t>Kazdin</a:t>
            </a:r>
            <a:r>
              <a:rPr lang="en-US" sz="1600" dirty="0">
                <a:solidFill>
                  <a:schemeClr val="bg1"/>
                </a:solidFill>
                <a:latin typeface="Arial" panose="020B0604020202020204" pitchFamily="34" charset="0"/>
                <a:cs typeface="Arial" panose="020B0604020202020204" pitchFamily="34" charset="0"/>
              </a:rPr>
              <a:t>, A. E., &amp; Vaught, R. S. (1980).  Interrupted time-series analysis </a:t>
            </a:r>
            <a:r>
              <a:rPr lang="en-US" sz="1600" dirty="0" smtClean="0">
                <a:solidFill>
                  <a:schemeClr val="bg1"/>
                </a:solidFill>
                <a:latin typeface="Arial" panose="020B0604020202020204" pitchFamily="34" charset="0"/>
                <a:cs typeface="Arial" panose="020B0604020202020204" pitchFamily="34" charset="0"/>
              </a:rPr>
              <a:t>	and </a:t>
            </a:r>
            <a:r>
              <a:rPr lang="en-US" sz="1600" dirty="0">
                <a:solidFill>
                  <a:schemeClr val="bg1"/>
                </a:solidFill>
                <a:latin typeface="Arial" panose="020B0604020202020204" pitchFamily="34" charset="0"/>
                <a:cs typeface="Arial" panose="020B0604020202020204" pitchFamily="34" charset="0"/>
              </a:rPr>
              <a:t>its application to behavioral data. </a:t>
            </a:r>
            <a:r>
              <a:rPr lang="en-US" sz="1600" i="1" dirty="0">
                <a:solidFill>
                  <a:schemeClr val="bg1"/>
                </a:solidFill>
                <a:latin typeface="Arial" panose="020B0604020202020204" pitchFamily="34" charset="0"/>
                <a:cs typeface="Arial" panose="020B0604020202020204" pitchFamily="34" charset="0"/>
              </a:rPr>
              <a:t>Journal of applied behavior analysis</a:t>
            </a:r>
            <a:r>
              <a:rPr lang="en-US" sz="1600" dirty="0">
                <a:solidFill>
                  <a:schemeClr val="bg1"/>
                </a:solidFill>
                <a:latin typeface="Arial" panose="020B0604020202020204" pitchFamily="34" charset="0"/>
                <a:cs typeface="Arial" panose="020B0604020202020204" pitchFamily="34" charset="0"/>
              </a:rPr>
              <a:t>, 13(4): 543–559.</a:t>
            </a:r>
            <a:endParaRPr lang="fr-FR" sz="1600" dirty="0" smtClean="0">
              <a:solidFill>
                <a:schemeClr val="bg1"/>
              </a:solidFill>
              <a:latin typeface="Arial" panose="020B0604020202020204" pitchFamily="34" charset="0"/>
              <a:cs typeface="Arial" panose="020B0604020202020204" pitchFamily="34" charset="0"/>
            </a:endParaRPr>
          </a:p>
          <a:p>
            <a:pPr algn="just"/>
            <a:r>
              <a:rPr lang="fr-FR" sz="1600" dirty="0" smtClean="0">
                <a:solidFill>
                  <a:schemeClr val="bg1"/>
                </a:solidFill>
                <a:latin typeface="Arial" panose="020B0604020202020204" pitchFamily="34" charset="0"/>
                <a:cs typeface="Arial" panose="020B0604020202020204" pitchFamily="34" charset="0"/>
              </a:rPr>
              <a:t>José-Domínguez</a:t>
            </a:r>
            <a:r>
              <a:rPr lang="fr-FR" sz="1600" dirty="0">
                <a:solidFill>
                  <a:schemeClr val="bg1"/>
                </a:solidFill>
                <a:latin typeface="Arial" panose="020B0604020202020204" pitchFamily="34" charset="0"/>
                <a:cs typeface="Arial" panose="020B0604020202020204" pitchFamily="34" charset="0"/>
              </a:rPr>
              <a:t>, J. M., Savini, T., &amp; Asensio, N. (</a:t>
            </a:r>
            <a:r>
              <a:rPr lang="fr-FR" sz="1600" dirty="0" smtClean="0">
                <a:solidFill>
                  <a:schemeClr val="bg1"/>
                </a:solidFill>
                <a:latin typeface="Arial" panose="020B0604020202020204" pitchFamily="34" charset="0"/>
                <a:cs typeface="Arial" panose="020B0604020202020204" pitchFamily="34" charset="0"/>
              </a:rPr>
              <a:t>2015). </a:t>
            </a:r>
            <a:r>
              <a:rPr lang="en-US" sz="1600" dirty="0">
                <a:solidFill>
                  <a:schemeClr val="bg1"/>
                </a:solidFill>
                <a:latin typeface="Arial" panose="020B0604020202020204" pitchFamily="34" charset="0"/>
                <a:cs typeface="Arial" panose="020B0604020202020204" pitchFamily="34" charset="0"/>
              </a:rPr>
              <a:t>Ranging and site fidelity in northern pigtailed macaques (Macaca leonina) </a:t>
            </a:r>
            <a:r>
              <a:rPr lang="en-US" sz="1600" dirty="0" smtClean="0">
                <a:solidFill>
                  <a:schemeClr val="bg1"/>
                </a:solidFill>
                <a:latin typeface="Arial" panose="020B0604020202020204" pitchFamily="34" charset="0"/>
                <a:cs typeface="Arial" panose="020B0604020202020204" pitchFamily="34" charset="0"/>
              </a:rPr>
              <a:t>	over </a:t>
            </a:r>
            <a:r>
              <a:rPr lang="en-US" sz="1600" dirty="0">
                <a:solidFill>
                  <a:schemeClr val="bg1"/>
                </a:solidFill>
                <a:latin typeface="Arial" panose="020B0604020202020204" pitchFamily="34" charset="0"/>
                <a:cs typeface="Arial" panose="020B0604020202020204" pitchFamily="34" charset="0"/>
              </a:rPr>
              <a:t>different temporal scales. </a:t>
            </a:r>
            <a:r>
              <a:rPr lang="en-US" sz="1600" i="1" dirty="0">
                <a:solidFill>
                  <a:schemeClr val="bg1"/>
                </a:solidFill>
                <a:latin typeface="Arial" panose="020B0604020202020204" pitchFamily="34" charset="0"/>
                <a:cs typeface="Arial" panose="020B0604020202020204" pitchFamily="34" charset="0"/>
              </a:rPr>
              <a:t>American Journal of Primatology</a:t>
            </a:r>
            <a:r>
              <a:rPr lang="en-US" sz="1600" dirty="0">
                <a:solidFill>
                  <a:schemeClr val="bg1"/>
                </a:solidFill>
                <a:latin typeface="Arial" panose="020B0604020202020204" pitchFamily="34" charset="0"/>
                <a:cs typeface="Arial" panose="020B0604020202020204" pitchFamily="34" charset="0"/>
              </a:rPr>
              <a:t>, </a:t>
            </a:r>
            <a:r>
              <a:rPr lang="en-US" sz="1600" i="1" dirty="0">
                <a:solidFill>
                  <a:schemeClr val="bg1"/>
                </a:solidFill>
                <a:latin typeface="Arial" panose="020B0604020202020204" pitchFamily="34" charset="0"/>
                <a:cs typeface="Arial" panose="020B0604020202020204" pitchFamily="34" charset="0"/>
              </a:rPr>
              <a:t>77</a:t>
            </a:r>
            <a:r>
              <a:rPr lang="en-US" sz="1600" dirty="0">
                <a:solidFill>
                  <a:schemeClr val="bg1"/>
                </a:solidFill>
                <a:latin typeface="Arial" panose="020B0604020202020204" pitchFamily="34" charset="0"/>
                <a:cs typeface="Arial" panose="020B0604020202020204" pitchFamily="34" charset="0"/>
              </a:rPr>
              <a:t>(8), 841–853</a:t>
            </a:r>
            <a:r>
              <a:rPr lang="en-US" sz="1600" dirty="0" smtClean="0">
                <a:solidFill>
                  <a:schemeClr val="bg1"/>
                </a:solidFill>
                <a:latin typeface="Arial" panose="020B0604020202020204" pitchFamily="34" charset="0"/>
                <a:cs typeface="Arial" panose="020B0604020202020204" pitchFamily="34" charset="0"/>
              </a:rPr>
              <a:t>.</a:t>
            </a:r>
          </a:p>
          <a:p>
            <a:pPr algn="just"/>
            <a:r>
              <a:rPr lang="en-US" sz="1600" dirty="0" err="1">
                <a:solidFill>
                  <a:schemeClr val="bg1"/>
                </a:solidFill>
                <a:latin typeface="Arial" panose="020B0604020202020204" pitchFamily="34" charset="0"/>
                <a:cs typeface="Arial" panose="020B0604020202020204" pitchFamily="34" charset="0"/>
              </a:rPr>
              <a:t>Laurance</a:t>
            </a:r>
            <a:r>
              <a:rPr lang="en-US" sz="1600" dirty="0">
                <a:solidFill>
                  <a:schemeClr val="bg1"/>
                </a:solidFill>
                <a:latin typeface="Arial" panose="020B0604020202020204" pitchFamily="34" charset="0"/>
                <a:cs typeface="Arial" panose="020B0604020202020204" pitchFamily="34" charset="0"/>
              </a:rPr>
              <a:t>, W. F. (2007). Have we overstated the tropical biodiversity crisis? </a:t>
            </a:r>
            <a:r>
              <a:rPr lang="en-US" sz="1600" i="1" dirty="0">
                <a:solidFill>
                  <a:schemeClr val="bg1"/>
                </a:solidFill>
                <a:latin typeface="Arial" panose="020B0604020202020204" pitchFamily="34" charset="0"/>
                <a:cs typeface="Arial" panose="020B0604020202020204" pitchFamily="34" charset="0"/>
              </a:rPr>
              <a:t>Trends in Ecology and Evolution</a:t>
            </a:r>
            <a:r>
              <a:rPr lang="en-US" sz="1600" dirty="0">
                <a:solidFill>
                  <a:schemeClr val="bg1"/>
                </a:solidFill>
                <a:latin typeface="Arial" panose="020B0604020202020204" pitchFamily="34" charset="0"/>
                <a:cs typeface="Arial" panose="020B0604020202020204" pitchFamily="34" charset="0"/>
              </a:rPr>
              <a:t>, </a:t>
            </a:r>
            <a:r>
              <a:rPr lang="en-US" sz="1600" i="1" dirty="0">
                <a:solidFill>
                  <a:schemeClr val="bg1"/>
                </a:solidFill>
                <a:latin typeface="Arial" panose="020B0604020202020204" pitchFamily="34" charset="0"/>
                <a:cs typeface="Arial" panose="020B0604020202020204" pitchFamily="34" charset="0"/>
              </a:rPr>
              <a:t>22</a:t>
            </a:r>
            <a:r>
              <a:rPr lang="en-US" sz="1600" dirty="0">
                <a:solidFill>
                  <a:schemeClr val="bg1"/>
                </a:solidFill>
                <a:latin typeface="Arial" panose="020B0604020202020204" pitchFamily="34" charset="0"/>
                <a:cs typeface="Arial" panose="020B0604020202020204" pitchFamily="34" charset="0"/>
              </a:rPr>
              <a:t>(2), 65–70</a:t>
            </a:r>
            <a:r>
              <a:rPr lang="en-US" sz="1600" dirty="0" smtClean="0">
                <a:solidFill>
                  <a:schemeClr val="bg1"/>
                </a:solidFill>
                <a:latin typeface="Arial" panose="020B0604020202020204" pitchFamily="34" charset="0"/>
                <a:cs typeface="Arial" panose="020B0604020202020204" pitchFamily="34" charset="0"/>
              </a:rPr>
              <a:t>.</a:t>
            </a:r>
          </a:p>
          <a:p>
            <a:pPr algn="just"/>
            <a:r>
              <a:rPr lang="fr-FR" sz="1600" dirty="0">
                <a:solidFill>
                  <a:schemeClr val="bg1"/>
                </a:solidFill>
                <a:latin typeface="Arial" panose="020B0604020202020204" pitchFamily="34" charset="0"/>
                <a:cs typeface="Arial" panose="020B0604020202020204" pitchFamily="34" charset="0"/>
              </a:rPr>
              <a:t>Michelot, T., </a:t>
            </a:r>
            <a:r>
              <a:rPr lang="fr-FR" sz="1600" dirty="0" err="1">
                <a:solidFill>
                  <a:schemeClr val="bg1"/>
                </a:solidFill>
                <a:latin typeface="Arial" panose="020B0604020202020204" pitchFamily="34" charset="0"/>
                <a:cs typeface="Arial" panose="020B0604020202020204" pitchFamily="34" charset="0"/>
              </a:rPr>
              <a:t>Langrock</a:t>
            </a:r>
            <a:r>
              <a:rPr lang="fr-FR" sz="1600" dirty="0">
                <a:solidFill>
                  <a:schemeClr val="bg1"/>
                </a:solidFill>
                <a:latin typeface="Arial" panose="020B0604020202020204" pitchFamily="34" charset="0"/>
                <a:cs typeface="Arial" panose="020B0604020202020204" pitchFamily="34" charset="0"/>
              </a:rPr>
              <a:t>, R., Patterson, T., &amp; </a:t>
            </a:r>
            <a:r>
              <a:rPr lang="fr-FR" sz="1600" dirty="0" err="1">
                <a:solidFill>
                  <a:schemeClr val="bg1"/>
                </a:solidFill>
                <a:latin typeface="Arial" panose="020B0604020202020204" pitchFamily="34" charset="0"/>
                <a:cs typeface="Arial" panose="020B0604020202020204" pitchFamily="34" charset="0"/>
              </a:rPr>
              <a:t>Rexstad</a:t>
            </a:r>
            <a:r>
              <a:rPr lang="fr-FR" sz="1600" dirty="0">
                <a:solidFill>
                  <a:schemeClr val="bg1"/>
                </a:solidFill>
                <a:latin typeface="Arial" panose="020B0604020202020204" pitchFamily="34" charset="0"/>
                <a:cs typeface="Arial" panose="020B0604020202020204" pitchFamily="34" charset="0"/>
              </a:rPr>
              <a:t>, E. (2016). moveHMM An R package for animal </a:t>
            </a:r>
            <a:r>
              <a:rPr lang="fr-FR" sz="1600" dirty="0" err="1">
                <a:solidFill>
                  <a:schemeClr val="bg1"/>
                </a:solidFill>
                <a:latin typeface="Arial" panose="020B0604020202020204" pitchFamily="34" charset="0"/>
                <a:cs typeface="Arial" panose="020B0604020202020204" pitchFamily="34" charset="0"/>
              </a:rPr>
              <a:t>movement</a:t>
            </a:r>
            <a:r>
              <a:rPr lang="fr-FR" sz="1600" dirty="0">
                <a:solidFill>
                  <a:schemeClr val="bg1"/>
                </a:solidFill>
                <a:latin typeface="Arial" panose="020B0604020202020204" pitchFamily="34" charset="0"/>
                <a:cs typeface="Arial" panose="020B0604020202020204" pitchFamily="34" charset="0"/>
              </a:rPr>
              <a:t> </a:t>
            </a:r>
            <a:r>
              <a:rPr lang="fr-FR" sz="1600" dirty="0" err="1">
                <a:solidFill>
                  <a:schemeClr val="bg1"/>
                </a:solidFill>
                <a:latin typeface="Arial" panose="020B0604020202020204" pitchFamily="34" charset="0"/>
                <a:cs typeface="Arial" panose="020B0604020202020204" pitchFamily="34" charset="0"/>
              </a:rPr>
              <a:t>modelling</a:t>
            </a:r>
            <a:r>
              <a:rPr lang="fr-FR" sz="1600" dirty="0">
                <a:solidFill>
                  <a:schemeClr val="bg1"/>
                </a:solidFill>
                <a:latin typeface="Arial" panose="020B0604020202020204" pitchFamily="34" charset="0"/>
                <a:cs typeface="Arial" panose="020B0604020202020204" pitchFamily="34" charset="0"/>
              </a:rPr>
              <a:t>, 1–23.</a:t>
            </a:r>
          </a:p>
          <a:p>
            <a:pPr algn="just"/>
            <a:r>
              <a:rPr lang="en-US" sz="1600" dirty="0">
                <a:solidFill>
                  <a:schemeClr val="bg1"/>
                </a:solidFill>
                <a:latin typeface="Arial" panose="020B0604020202020204" pitchFamily="34" charset="0"/>
                <a:cs typeface="Arial" panose="020B0604020202020204" pitchFamily="34" charset="0"/>
              </a:rPr>
              <a:t>Phillips, H. R. P., Newbold, T., &amp; Purvis, A. (2017). Land-use effects on local biodiversity in tropical forests vary between 	continents. </a:t>
            </a:r>
            <a:r>
              <a:rPr lang="en-US" sz="1600" i="1" dirty="0">
                <a:solidFill>
                  <a:schemeClr val="bg1"/>
                </a:solidFill>
                <a:latin typeface="Arial" panose="020B0604020202020204" pitchFamily="34" charset="0"/>
                <a:cs typeface="Arial" panose="020B0604020202020204" pitchFamily="34" charset="0"/>
              </a:rPr>
              <a:t>Biodiversity and Conservation</a:t>
            </a:r>
            <a:r>
              <a:rPr lang="en-US" sz="1600" dirty="0">
                <a:solidFill>
                  <a:schemeClr val="bg1"/>
                </a:solidFill>
                <a:latin typeface="Arial" panose="020B0604020202020204" pitchFamily="34" charset="0"/>
                <a:cs typeface="Arial" panose="020B0604020202020204" pitchFamily="34" charset="0"/>
              </a:rPr>
              <a:t>, </a:t>
            </a:r>
            <a:r>
              <a:rPr lang="en-US" sz="1600" i="1" dirty="0">
                <a:solidFill>
                  <a:schemeClr val="bg1"/>
                </a:solidFill>
                <a:latin typeface="Arial" panose="020B0604020202020204" pitchFamily="34" charset="0"/>
                <a:cs typeface="Arial" panose="020B0604020202020204" pitchFamily="34" charset="0"/>
              </a:rPr>
              <a:t>26</a:t>
            </a:r>
            <a:r>
              <a:rPr lang="en-US" sz="1600" dirty="0">
                <a:solidFill>
                  <a:schemeClr val="bg1"/>
                </a:solidFill>
                <a:latin typeface="Arial" panose="020B0604020202020204" pitchFamily="34" charset="0"/>
                <a:cs typeface="Arial" panose="020B0604020202020204" pitchFamily="34" charset="0"/>
              </a:rPr>
              <a:t>(9), 2251–2270. </a:t>
            </a:r>
            <a:endParaRPr lang="fr-FR" sz="1600" dirty="0">
              <a:solidFill>
                <a:schemeClr val="bg1"/>
              </a:solidFill>
              <a:latin typeface="Arial" panose="020B0604020202020204" pitchFamily="34" charset="0"/>
              <a:cs typeface="Arial" panose="020B0604020202020204" pitchFamily="34" charset="0"/>
            </a:endParaRPr>
          </a:p>
          <a:p>
            <a:pPr algn="just"/>
            <a:r>
              <a:rPr lang="en-US" sz="1600" dirty="0" err="1">
                <a:solidFill>
                  <a:schemeClr val="bg1"/>
                </a:solidFill>
                <a:latin typeface="Arial" panose="020B0604020202020204" pitchFamily="34" charset="0"/>
                <a:cs typeface="Arial" panose="020B0604020202020204" pitchFamily="34" charset="0"/>
              </a:rPr>
              <a:t>Sodhi</a:t>
            </a:r>
            <a:r>
              <a:rPr lang="en-US" sz="1600" dirty="0">
                <a:solidFill>
                  <a:schemeClr val="bg1"/>
                </a:solidFill>
                <a:latin typeface="Arial" panose="020B0604020202020204" pitchFamily="34" charset="0"/>
                <a:cs typeface="Arial" panose="020B0604020202020204" pitchFamily="34" charset="0"/>
              </a:rPr>
              <a:t>, N. S., </a:t>
            </a:r>
            <a:r>
              <a:rPr lang="en-US" sz="1600" dirty="0" err="1">
                <a:solidFill>
                  <a:schemeClr val="bg1"/>
                </a:solidFill>
                <a:latin typeface="Arial" panose="020B0604020202020204" pitchFamily="34" charset="0"/>
                <a:cs typeface="Arial" panose="020B0604020202020204" pitchFamily="34" charset="0"/>
              </a:rPr>
              <a:t>Koh</a:t>
            </a:r>
            <a:r>
              <a:rPr lang="en-US" sz="1600" dirty="0">
                <a:solidFill>
                  <a:schemeClr val="bg1"/>
                </a:solidFill>
                <a:latin typeface="Arial" panose="020B0604020202020204" pitchFamily="34" charset="0"/>
                <a:cs typeface="Arial" panose="020B0604020202020204" pitchFamily="34" charset="0"/>
              </a:rPr>
              <a:t>, L. P., Brook, B. W., &amp; Ng, P. K. L. (2004). Southeast Asian biodiversity: An impending disaster. </a:t>
            </a:r>
            <a:r>
              <a:rPr lang="en-US" sz="1600" i="1" dirty="0">
                <a:solidFill>
                  <a:schemeClr val="bg1"/>
                </a:solidFill>
                <a:latin typeface="Arial" panose="020B0604020202020204" pitchFamily="34" charset="0"/>
                <a:cs typeface="Arial" panose="020B0604020202020204" pitchFamily="34" charset="0"/>
              </a:rPr>
              <a:t>Trends in Ecology 	and Evolution</a:t>
            </a:r>
            <a:r>
              <a:rPr lang="en-US" sz="1600" dirty="0">
                <a:solidFill>
                  <a:schemeClr val="bg1"/>
                </a:solidFill>
                <a:latin typeface="Arial" panose="020B0604020202020204" pitchFamily="34" charset="0"/>
                <a:cs typeface="Arial" panose="020B0604020202020204" pitchFamily="34" charset="0"/>
              </a:rPr>
              <a:t>, </a:t>
            </a:r>
            <a:r>
              <a:rPr lang="en-US" sz="1600" i="1" dirty="0">
                <a:solidFill>
                  <a:schemeClr val="bg1"/>
                </a:solidFill>
                <a:latin typeface="Arial" panose="020B0604020202020204" pitchFamily="34" charset="0"/>
                <a:cs typeface="Arial" panose="020B0604020202020204" pitchFamily="34" charset="0"/>
              </a:rPr>
              <a:t>19</a:t>
            </a:r>
            <a:r>
              <a:rPr lang="en-US" sz="1600" dirty="0">
                <a:solidFill>
                  <a:schemeClr val="bg1"/>
                </a:solidFill>
                <a:latin typeface="Arial" panose="020B0604020202020204" pitchFamily="34" charset="0"/>
                <a:cs typeface="Arial" panose="020B0604020202020204" pitchFamily="34" charset="0"/>
              </a:rPr>
              <a:t>(12), 654–660. </a:t>
            </a:r>
            <a:endParaRPr lang="fr-FR" sz="1600" dirty="0">
              <a:solidFill>
                <a:schemeClr val="bg1"/>
              </a:solidFill>
              <a:latin typeface="Arial" panose="020B0604020202020204" pitchFamily="34" charset="0"/>
              <a:cs typeface="Arial" panose="020B0604020202020204" pitchFamily="34" charset="0"/>
            </a:endParaRPr>
          </a:p>
          <a:p>
            <a:pPr algn="just"/>
            <a:r>
              <a:rPr lang="en-US" sz="1600" dirty="0" err="1">
                <a:solidFill>
                  <a:schemeClr val="bg1"/>
                </a:solidFill>
                <a:latin typeface="Arial" panose="020B0604020202020204" pitchFamily="34" charset="0"/>
                <a:cs typeface="Arial" panose="020B0604020202020204" pitchFamily="34" charset="0"/>
              </a:rPr>
              <a:t>Sodhi</a:t>
            </a:r>
            <a:r>
              <a:rPr lang="en-US" sz="1600" dirty="0">
                <a:solidFill>
                  <a:schemeClr val="bg1"/>
                </a:solidFill>
                <a:latin typeface="Arial" panose="020B0604020202020204" pitchFamily="34" charset="0"/>
                <a:cs typeface="Arial" panose="020B0604020202020204" pitchFamily="34" charset="0"/>
              </a:rPr>
              <a:t>, N. S., </a:t>
            </a:r>
            <a:r>
              <a:rPr lang="en-US" sz="1600" dirty="0" err="1">
                <a:solidFill>
                  <a:schemeClr val="bg1"/>
                </a:solidFill>
                <a:latin typeface="Arial" panose="020B0604020202020204" pitchFamily="34" charset="0"/>
                <a:cs typeface="Arial" panose="020B0604020202020204" pitchFamily="34" charset="0"/>
              </a:rPr>
              <a:t>Koh</a:t>
            </a:r>
            <a:r>
              <a:rPr lang="en-US" sz="1600" dirty="0">
                <a:solidFill>
                  <a:schemeClr val="bg1"/>
                </a:solidFill>
                <a:latin typeface="Arial" panose="020B0604020202020204" pitchFamily="34" charset="0"/>
                <a:cs typeface="Arial" panose="020B0604020202020204" pitchFamily="34" charset="0"/>
              </a:rPr>
              <a:t>, L. P., Clements, R., </a:t>
            </a:r>
            <a:r>
              <a:rPr lang="en-US" sz="1600" dirty="0" err="1">
                <a:solidFill>
                  <a:schemeClr val="bg1"/>
                </a:solidFill>
                <a:latin typeface="Arial" panose="020B0604020202020204" pitchFamily="34" charset="0"/>
                <a:cs typeface="Arial" panose="020B0604020202020204" pitchFamily="34" charset="0"/>
              </a:rPr>
              <a:t>Wanger</a:t>
            </a:r>
            <a:r>
              <a:rPr lang="en-US" sz="1600" dirty="0">
                <a:solidFill>
                  <a:schemeClr val="bg1"/>
                </a:solidFill>
                <a:latin typeface="Arial" panose="020B0604020202020204" pitchFamily="34" charset="0"/>
                <a:cs typeface="Arial" panose="020B0604020202020204" pitchFamily="34" charset="0"/>
              </a:rPr>
              <a:t>, T. C., Hill, J. K., Hamer, K. C., Clough, Y., </a:t>
            </a:r>
            <a:r>
              <a:rPr lang="en-US" sz="1600" dirty="0" err="1">
                <a:solidFill>
                  <a:schemeClr val="bg1"/>
                </a:solidFill>
                <a:latin typeface="Arial" panose="020B0604020202020204" pitchFamily="34" charset="0"/>
                <a:cs typeface="Arial" panose="020B0604020202020204" pitchFamily="34" charset="0"/>
              </a:rPr>
              <a:t>Tscharntke</a:t>
            </a:r>
            <a:r>
              <a:rPr lang="en-US" sz="1600" dirty="0">
                <a:solidFill>
                  <a:schemeClr val="bg1"/>
                </a:solidFill>
                <a:latin typeface="Arial" panose="020B0604020202020204" pitchFamily="34" charset="0"/>
                <a:cs typeface="Arial" panose="020B0604020202020204" pitchFamily="34" charset="0"/>
              </a:rPr>
              <a:t>, T., </a:t>
            </a:r>
            <a:r>
              <a:rPr lang="en-US" sz="1600" dirty="0" err="1">
                <a:solidFill>
                  <a:schemeClr val="bg1"/>
                </a:solidFill>
                <a:latin typeface="Arial" panose="020B0604020202020204" pitchFamily="34" charset="0"/>
                <a:cs typeface="Arial" panose="020B0604020202020204" pitchFamily="34" charset="0"/>
              </a:rPr>
              <a:t>Posa</a:t>
            </a:r>
            <a:r>
              <a:rPr lang="en-US" sz="1600" dirty="0">
                <a:solidFill>
                  <a:schemeClr val="bg1"/>
                </a:solidFill>
                <a:latin typeface="Arial" panose="020B0604020202020204" pitchFamily="34" charset="0"/>
                <a:cs typeface="Arial" panose="020B0604020202020204" pitchFamily="34" charset="0"/>
              </a:rPr>
              <a:t>, M. R. C., Lee, T. M. 	(2010). Conserving Southeast Asian forest biodiversity in human-modified landscapes. </a:t>
            </a:r>
            <a:r>
              <a:rPr lang="en-US" sz="1600" i="1" dirty="0">
                <a:solidFill>
                  <a:schemeClr val="bg1"/>
                </a:solidFill>
                <a:latin typeface="Arial" panose="020B0604020202020204" pitchFamily="34" charset="0"/>
                <a:cs typeface="Arial" panose="020B0604020202020204" pitchFamily="34" charset="0"/>
              </a:rPr>
              <a:t>Biological Conservation</a:t>
            </a:r>
            <a:r>
              <a:rPr lang="en-US" sz="1600" dirty="0">
                <a:solidFill>
                  <a:schemeClr val="bg1"/>
                </a:solidFill>
                <a:latin typeface="Arial" panose="020B0604020202020204" pitchFamily="34" charset="0"/>
                <a:cs typeface="Arial" panose="020B0604020202020204" pitchFamily="34" charset="0"/>
              </a:rPr>
              <a:t>, </a:t>
            </a:r>
            <a:r>
              <a:rPr lang="en-US" sz="1600" i="1" dirty="0">
                <a:solidFill>
                  <a:schemeClr val="bg1"/>
                </a:solidFill>
                <a:latin typeface="Arial" panose="020B0604020202020204" pitchFamily="34" charset="0"/>
                <a:cs typeface="Arial" panose="020B0604020202020204" pitchFamily="34" charset="0"/>
              </a:rPr>
              <a:t>143</a:t>
            </a:r>
            <a:r>
              <a:rPr lang="en-US" sz="1600" dirty="0">
                <a:solidFill>
                  <a:schemeClr val="bg1"/>
                </a:solidFill>
                <a:latin typeface="Arial" panose="020B0604020202020204" pitchFamily="34" charset="0"/>
                <a:cs typeface="Arial" panose="020B0604020202020204" pitchFamily="34" charset="0"/>
              </a:rPr>
              <a:t>(10), 	2375–2384. </a:t>
            </a:r>
            <a:endParaRPr lang="fr-FR" sz="1600" dirty="0">
              <a:solidFill>
                <a:schemeClr val="bg1"/>
              </a:solidFill>
              <a:latin typeface="Arial" panose="020B0604020202020204" pitchFamily="34" charset="0"/>
              <a:cs typeface="Arial" panose="020B0604020202020204" pitchFamily="34" charset="0"/>
            </a:endParaRPr>
          </a:p>
        </p:txBody>
      </p:sp>
      <p:sp>
        <p:nvSpPr>
          <p:cNvPr id="16" name="Slide Number Placeholder 1"/>
          <p:cNvSpPr txBox="1">
            <a:spLocks/>
          </p:cNvSpPr>
          <p:nvPr/>
        </p:nvSpPr>
        <p:spPr>
          <a:xfrm>
            <a:off x="9448800" y="648207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dirty="0" smtClean="0">
                <a:solidFill>
                  <a:schemeClr val="bg1"/>
                </a:solidFill>
                <a:latin typeface="Arial" panose="020B0604020202020204" pitchFamily="34" charset="0"/>
                <a:cs typeface="Arial" panose="020B0604020202020204" pitchFamily="34" charset="0"/>
              </a:rPr>
              <a:t>27</a:t>
            </a:r>
            <a:endParaRPr lang="fr-FR"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2475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8845"/>
            <a:ext cx="11341395" cy="1200329"/>
          </a:xfrm>
          <a:prstGeom prst="rect">
            <a:avLst/>
          </a:prstGeom>
          <a:solidFill>
            <a:schemeClr val="tx1"/>
          </a:solidFill>
        </p:spPr>
        <p:txBody>
          <a:bodyPr wrap="square" rtlCol="0">
            <a:spAutoFit/>
          </a:bodyPr>
          <a:lstStyle/>
          <a:p>
            <a:r>
              <a:rPr lang="en-US" sz="2400" b="1" dirty="0" smtClean="0">
                <a:solidFill>
                  <a:srgbClr val="FFFF00"/>
                </a:solidFill>
                <a:latin typeface="Arial" panose="020B0604020202020204" pitchFamily="34" charset="0"/>
                <a:cs typeface="Arial" panose="020B0604020202020204" pitchFamily="34" charset="0"/>
              </a:rPr>
              <a:t>Informations </a:t>
            </a:r>
            <a:r>
              <a:rPr lang="en-US" sz="2400" b="1" dirty="0" err="1" smtClean="0">
                <a:solidFill>
                  <a:srgbClr val="FFFF00"/>
                </a:solidFill>
                <a:latin typeface="Arial" panose="020B0604020202020204" pitchFamily="34" charset="0"/>
                <a:cs typeface="Arial" panose="020B0604020202020204" pitchFamily="34" charset="0"/>
              </a:rPr>
              <a:t>manquante</a:t>
            </a:r>
            <a:r>
              <a:rPr lang="en-US" sz="2400" b="1" dirty="0" smtClean="0">
                <a:solidFill>
                  <a:srgbClr val="FFFF00"/>
                </a:solidFill>
                <a:latin typeface="Arial" panose="020B0604020202020204" pitchFamily="34" charset="0"/>
                <a:cs typeface="Arial" panose="020B0604020202020204" pitchFamily="34" charset="0"/>
              </a:rPr>
              <a:t> !!!</a:t>
            </a:r>
          </a:p>
          <a:p>
            <a:endParaRPr lang="en-US" sz="2400" b="1" dirty="0" smtClean="0">
              <a:solidFill>
                <a:srgbClr val="FFFF00"/>
              </a:solidFill>
              <a:latin typeface="Arial" panose="020B0604020202020204" pitchFamily="34" charset="0"/>
              <a:cs typeface="Arial" panose="020B0604020202020204" pitchFamily="34" charset="0"/>
            </a:endParaRPr>
          </a:p>
          <a:p>
            <a:r>
              <a:rPr lang="en-US" sz="2400" b="1" i="1" dirty="0" smtClean="0">
                <a:solidFill>
                  <a:srgbClr val="FFFF00"/>
                </a:solidFill>
                <a:latin typeface="Arial" panose="020B0604020202020204" pitchFamily="34" charset="0"/>
                <a:cs typeface="Arial" panose="020B0604020202020204" pitchFamily="34" charset="0"/>
              </a:rPr>
              <a:t> </a:t>
            </a:r>
            <a:endParaRPr lang="en-US" sz="2400" b="1" dirty="0">
              <a:solidFill>
                <a:srgbClr val="FFFF00"/>
              </a:solidFill>
              <a:latin typeface="Arial" panose="020B0604020202020204" pitchFamily="34" charset="0"/>
              <a:cs typeface="Arial" panose="020B0604020202020204" pitchFamily="34" charset="0"/>
            </a:endParaRPr>
          </a:p>
        </p:txBody>
      </p:sp>
      <p:sp>
        <p:nvSpPr>
          <p:cNvPr id="13"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14</a:t>
            </a:r>
            <a:endParaRPr lang="fr-FR" sz="1600" dirty="0">
              <a:solidFill>
                <a:schemeClr val="bg1"/>
              </a:solidFill>
              <a:latin typeface="Arial" panose="020B0604020202020204" pitchFamily="34" charset="0"/>
              <a:cs typeface="Arial" panose="020B0604020202020204" pitchFamily="34" charset="0"/>
            </a:endParaRPr>
          </a:p>
        </p:txBody>
      </p:sp>
      <p:sp>
        <p:nvSpPr>
          <p:cNvPr id="3" name="Freeform 2"/>
          <p:cNvSpPr/>
          <p:nvPr/>
        </p:nvSpPr>
        <p:spPr>
          <a:xfrm>
            <a:off x="2109243" y="1882833"/>
            <a:ext cx="1895397" cy="1330036"/>
          </a:xfrm>
          <a:custGeom>
            <a:avLst/>
            <a:gdLst>
              <a:gd name="connsiteX0" fmla="*/ 307666 w 1895397"/>
              <a:gd name="connsiteY0" fmla="*/ 116378 h 1330036"/>
              <a:gd name="connsiteX1" fmla="*/ 207914 w 1895397"/>
              <a:gd name="connsiteY1" fmla="*/ 124691 h 1330036"/>
              <a:gd name="connsiteX2" fmla="*/ 91535 w 1895397"/>
              <a:gd name="connsiteY2" fmla="*/ 166254 h 1330036"/>
              <a:gd name="connsiteX3" fmla="*/ 41659 w 1895397"/>
              <a:gd name="connsiteY3" fmla="*/ 241069 h 1330036"/>
              <a:gd name="connsiteX4" fmla="*/ 8408 w 1895397"/>
              <a:gd name="connsiteY4" fmla="*/ 324196 h 1330036"/>
              <a:gd name="connsiteX5" fmla="*/ 16721 w 1895397"/>
              <a:gd name="connsiteY5" fmla="*/ 556952 h 1330036"/>
              <a:gd name="connsiteX6" fmla="*/ 58285 w 1895397"/>
              <a:gd name="connsiteY6" fmla="*/ 673331 h 1330036"/>
              <a:gd name="connsiteX7" fmla="*/ 91535 w 1895397"/>
              <a:gd name="connsiteY7" fmla="*/ 698269 h 1330036"/>
              <a:gd name="connsiteX8" fmla="*/ 216226 w 1895397"/>
              <a:gd name="connsiteY8" fmla="*/ 731520 h 1330036"/>
              <a:gd name="connsiteX9" fmla="*/ 922808 w 1895397"/>
              <a:gd name="connsiteY9" fmla="*/ 714894 h 1330036"/>
              <a:gd name="connsiteX10" fmla="*/ 980997 w 1895397"/>
              <a:gd name="connsiteY10" fmla="*/ 698269 h 1330036"/>
              <a:gd name="connsiteX11" fmla="*/ 1022561 w 1895397"/>
              <a:gd name="connsiteY11" fmla="*/ 673331 h 1330036"/>
              <a:gd name="connsiteX12" fmla="*/ 1055812 w 1895397"/>
              <a:gd name="connsiteY12" fmla="*/ 656705 h 1330036"/>
              <a:gd name="connsiteX13" fmla="*/ 1072437 w 1895397"/>
              <a:gd name="connsiteY13" fmla="*/ 623454 h 1330036"/>
              <a:gd name="connsiteX14" fmla="*/ 1089063 w 1895397"/>
              <a:gd name="connsiteY14" fmla="*/ 606829 h 1330036"/>
              <a:gd name="connsiteX15" fmla="*/ 1097375 w 1895397"/>
              <a:gd name="connsiteY15" fmla="*/ 573578 h 1330036"/>
              <a:gd name="connsiteX16" fmla="*/ 1122314 w 1895397"/>
              <a:gd name="connsiteY16" fmla="*/ 457200 h 1330036"/>
              <a:gd name="connsiteX17" fmla="*/ 1130626 w 1895397"/>
              <a:gd name="connsiteY17" fmla="*/ 399011 h 1330036"/>
              <a:gd name="connsiteX18" fmla="*/ 1155565 w 1895397"/>
              <a:gd name="connsiteY18" fmla="*/ 357447 h 1330036"/>
              <a:gd name="connsiteX19" fmla="*/ 1138939 w 1895397"/>
              <a:gd name="connsiteY19" fmla="*/ 199505 h 1330036"/>
              <a:gd name="connsiteX20" fmla="*/ 1039186 w 1895397"/>
              <a:gd name="connsiteY20" fmla="*/ 99752 h 1330036"/>
              <a:gd name="connsiteX21" fmla="*/ 906183 w 1895397"/>
              <a:gd name="connsiteY21" fmla="*/ 24938 h 1330036"/>
              <a:gd name="connsiteX22" fmla="*/ 872932 w 1895397"/>
              <a:gd name="connsiteY22" fmla="*/ 8312 h 1330036"/>
              <a:gd name="connsiteX23" fmla="*/ 831368 w 1895397"/>
              <a:gd name="connsiteY23" fmla="*/ 0 h 1330036"/>
              <a:gd name="connsiteX24" fmla="*/ 714990 w 1895397"/>
              <a:gd name="connsiteY24" fmla="*/ 24938 h 1330036"/>
              <a:gd name="connsiteX25" fmla="*/ 665114 w 1895397"/>
              <a:gd name="connsiteY25" fmla="*/ 99752 h 1330036"/>
              <a:gd name="connsiteX26" fmla="*/ 640175 w 1895397"/>
              <a:gd name="connsiteY26" fmla="*/ 116378 h 1330036"/>
              <a:gd name="connsiteX27" fmla="*/ 581986 w 1895397"/>
              <a:gd name="connsiteY27" fmla="*/ 182880 h 1330036"/>
              <a:gd name="connsiteX28" fmla="*/ 565361 w 1895397"/>
              <a:gd name="connsiteY28" fmla="*/ 216131 h 1330036"/>
              <a:gd name="connsiteX29" fmla="*/ 606925 w 1895397"/>
              <a:gd name="connsiteY29" fmla="*/ 365760 h 1330036"/>
              <a:gd name="connsiteX30" fmla="*/ 665114 w 1895397"/>
              <a:gd name="connsiteY30" fmla="*/ 399011 h 1330036"/>
              <a:gd name="connsiteX31" fmla="*/ 1014248 w 1895397"/>
              <a:gd name="connsiteY31" fmla="*/ 473825 h 1330036"/>
              <a:gd name="connsiteX32" fmla="*/ 1271943 w 1895397"/>
              <a:gd name="connsiteY32" fmla="*/ 440574 h 1330036"/>
              <a:gd name="connsiteX33" fmla="*/ 1413259 w 1895397"/>
              <a:gd name="connsiteY33" fmla="*/ 374072 h 1330036"/>
              <a:gd name="connsiteX34" fmla="*/ 1537950 w 1895397"/>
              <a:gd name="connsiteY34" fmla="*/ 307571 h 1330036"/>
              <a:gd name="connsiteX35" fmla="*/ 1637703 w 1895397"/>
              <a:gd name="connsiteY35" fmla="*/ 232756 h 1330036"/>
              <a:gd name="connsiteX36" fmla="*/ 1737455 w 1895397"/>
              <a:gd name="connsiteY36" fmla="*/ 191192 h 1330036"/>
              <a:gd name="connsiteX37" fmla="*/ 1770706 w 1895397"/>
              <a:gd name="connsiteY37" fmla="*/ 182880 h 1330036"/>
              <a:gd name="connsiteX38" fmla="*/ 1795645 w 1895397"/>
              <a:gd name="connsiteY38" fmla="*/ 207818 h 1330036"/>
              <a:gd name="connsiteX39" fmla="*/ 1828895 w 1895397"/>
              <a:gd name="connsiteY39" fmla="*/ 340822 h 1330036"/>
              <a:gd name="connsiteX40" fmla="*/ 1845521 w 1895397"/>
              <a:gd name="connsiteY40" fmla="*/ 415636 h 1330036"/>
              <a:gd name="connsiteX41" fmla="*/ 1828895 w 1895397"/>
              <a:gd name="connsiteY41" fmla="*/ 656705 h 1330036"/>
              <a:gd name="connsiteX42" fmla="*/ 1787332 w 1895397"/>
              <a:gd name="connsiteY42" fmla="*/ 739832 h 1330036"/>
              <a:gd name="connsiteX43" fmla="*/ 1754081 w 1895397"/>
              <a:gd name="connsiteY43" fmla="*/ 798022 h 1330036"/>
              <a:gd name="connsiteX44" fmla="*/ 1488074 w 1895397"/>
              <a:gd name="connsiteY44" fmla="*/ 997527 h 1330036"/>
              <a:gd name="connsiteX45" fmla="*/ 1413259 w 1895397"/>
              <a:gd name="connsiteY45" fmla="*/ 1030778 h 1330036"/>
              <a:gd name="connsiteX46" fmla="*/ 1271943 w 1895397"/>
              <a:gd name="connsiteY46" fmla="*/ 1072342 h 1330036"/>
              <a:gd name="connsiteX47" fmla="*/ 1213754 w 1895397"/>
              <a:gd name="connsiteY47" fmla="*/ 1080654 h 1330036"/>
              <a:gd name="connsiteX48" fmla="*/ 731615 w 1895397"/>
              <a:gd name="connsiteY48" fmla="*/ 1005840 h 1330036"/>
              <a:gd name="connsiteX49" fmla="*/ 565361 w 1895397"/>
              <a:gd name="connsiteY49" fmla="*/ 773083 h 1330036"/>
              <a:gd name="connsiteX50" fmla="*/ 507172 w 1895397"/>
              <a:gd name="connsiteY50" fmla="*/ 640080 h 1330036"/>
              <a:gd name="connsiteX51" fmla="*/ 482234 w 1895397"/>
              <a:gd name="connsiteY51" fmla="*/ 581891 h 1330036"/>
              <a:gd name="connsiteX52" fmla="*/ 490546 w 1895397"/>
              <a:gd name="connsiteY52" fmla="*/ 490451 h 1330036"/>
              <a:gd name="connsiteX53" fmla="*/ 548735 w 1895397"/>
              <a:gd name="connsiteY53" fmla="*/ 440574 h 1330036"/>
              <a:gd name="connsiteX54" fmla="*/ 581986 w 1895397"/>
              <a:gd name="connsiteY54" fmla="*/ 407323 h 1330036"/>
              <a:gd name="connsiteX55" fmla="*/ 623550 w 1895397"/>
              <a:gd name="connsiteY55" fmla="*/ 399011 h 1330036"/>
              <a:gd name="connsiteX56" fmla="*/ 706677 w 1895397"/>
              <a:gd name="connsiteY56" fmla="*/ 365760 h 1330036"/>
              <a:gd name="connsiteX57" fmla="*/ 881245 w 1895397"/>
              <a:gd name="connsiteY57" fmla="*/ 332509 h 1330036"/>
              <a:gd name="connsiteX58" fmla="*/ 1130626 w 1895397"/>
              <a:gd name="connsiteY58" fmla="*/ 349134 h 1330036"/>
              <a:gd name="connsiteX59" fmla="*/ 1205441 w 1895397"/>
              <a:gd name="connsiteY59" fmla="*/ 390698 h 1330036"/>
              <a:gd name="connsiteX60" fmla="*/ 1288568 w 1895397"/>
              <a:gd name="connsiteY60" fmla="*/ 482138 h 1330036"/>
              <a:gd name="connsiteX61" fmla="*/ 1305194 w 1895397"/>
              <a:gd name="connsiteY61" fmla="*/ 590203 h 1330036"/>
              <a:gd name="connsiteX62" fmla="*/ 1288568 w 1895397"/>
              <a:gd name="connsiteY62" fmla="*/ 798022 h 1330036"/>
              <a:gd name="connsiteX63" fmla="*/ 1255317 w 1895397"/>
              <a:gd name="connsiteY63" fmla="*/ 947651 h 1330036"/>
              <a:gd name="connsiteX64" fmla="*/ 1222066 w 1895397"/>
              <a:gd name="connsiteY64" fmla="*/ 989214 h 1330036"/>
              <a:gd name="connsiteX65" fmla="*/ 1172190 w 1895397"/>
              <a:gd name="connsiteY65" fmla="*/ 1064029 h 1330036"/>
              <a:gd name="connsiteX66" fmla="*/ 1138939 w 1895397"/>
              <a:gd name="connsiteY66" fmla="*/ 1080654 h 1330036"/>
              <a:gd name="connsiteX67" fmla="*/ 1105688 w 1895397"/>
              <a:gd name="connsiteY67" fmla="*/ 1105592 h 1330036"/>
              <a:gd name="connsiteX68" fmla="*/ 897870 w 1895397"/>
              <a:gd name="connsiteY68" fmla="*/ 1147156 h 1330036"/>
              <a:gd name="connsiteX69" fmla="*/ 831368 w 1895397"/>
              <a:gd name="connsiteY69" fmla="*/ 1163782 h 1330036"/>
              <a:gd name="connsiteX70" fmla="*/ 232852 w 1895397"/>
              <a:gd name="connsiteY70" fmla="*/ 1138843 h 1330036"/>
              <a:gd name="connsiteX71" fmla="*/ 174663 w 1895397"/>
              <a:gd name="connsiteY71" fmla="*/ 1088967 h 1330036"/>
              <a:gd name="connsiteX72" fmla="*/ 108161 w 1895397"/>
              <a:gd name="connsiteY72" fmla="*/ 1022465 h 1330036"/>
              <a:gd name="connsiteX73" fmla="*/ 74910 w 1895397"/>
              <a:gd name="connsiteY73" fmla="*/ 906087 h 1330036"/>
              <a:gd name="connsiteX74" fmla="*/ 66597 w 1895397"/>
              <a:gd name="connsiteY74" fmla="*/ 831272 h 1330036"/>
              <a:gd name="connsiteX75" fmla="*/ 83223 w 1895397"/>
              <a:gd name="connsiteY75" fmla="*/ 689956 h 1330036"/>
              <a:gd name="connsiteX76" fmla="*/ 241165 w 1895397"/>
              <a:gd name="connsiteY76" fmla="*/ 507076 h 1330036"/>
              <a:gd name="connsiteX77" fmla="*/ 390794 w 1895397"/>
              <a:gd name="connsiteY77" fmla="*/ 423949 h 1330036"/>
              <a:gd name="connsiteX78" fmla="*/ 490546 w 1895397"/>
              <a:gd name="connsiteY78" fmla="*/ 399011 h 1330036"/>
              <a:gd name="connsiteX79" fmla="*/ 590299 w 1895397"/>
              <a:gd name="connsiteY79" fmla="*/ 415636 h 1330036"/>
              <a:gd name="connsiteX80" fmla="*/ 606925 w 1895397"/>
              <a:gd name="connsiteY80" fmla="*/ 465512 h 1330036"/>
              <a:gd name="connsiteX81" fmla="*/ 623550 w 1895397"/>
              <a:gd name="connsiteY81" fmla="*/ 507076 h 1330036"/>
              <a:gd name="connsiteX82" fmla="*/ 640175 w 1895397"/>
              <a:gd name="connsiteY82" fmla="*/ 739832 h 1330036"/>
              <a:gd name="connsiteX83" fmla="*/ 656801 w 1895397"/>
              <a:gd name="connsiteY83" fmla="*/ 864523 h 1330036"/>
              <a:gd name="connsiteX84" fmla="*/ 665114 w 1895397"/>
              <a:gd name="connsiteY84" fmla="*/ 972589 h 1330036"/>
              <a:gd name="connsiteX85" fmla="*/ 690052 w 1895397"/>
              <a:gd name="connsiteY85" fmla="*/ 980902 h 1330036"/>
              <a:gd name="connsiteX86" fmla="*/ 731615 w 1895397"/>
              <a:gd name="connsiteY86" fmla="*/ 997527 h 1330036"/>
              <a:gd name="connsiteX87" fmla="*/ 798117 w 1895397"/>
              <a:gd name="connsiteY87" fmla="*/ 1014152 h 1330036"/>
              <a:gd name="connsiteX88" fmla="*/ 989310 w 1895397"/>
              <a:gd name="connsiteY88" fmla="*/ 980902 h 1330036"/>
              <a:gd name="connsiteX89" fmla="*/ 1064125 w 1895397"/>
              <a:gd name="connsiteY89" fmla="*/ 897774 h 1330036"/>
              <a:gd name="connsiteX90" fmla="*/ 1130626 w 1895397"/>
              <a:gd name="connsiteY90" fmla="*/ 847898 h 1330036"/>
              <a:gd name="connsiteX91" fmla="*/ 1172190 w 1895397"/>
              <a:gd name="connsiteY91" fmla="*/ 731520 h 1330036"/>
              <a:gd name="connsiteX92" fmla="*/ 1180503 w 1895397"/>
              <a:gd name="connsiteY92" fmla="*/ 706582 h 1330036"/>
              <a:gd name="connsiteX93" fmla="*/ 1205441 w 1895397"/>
              <a:gd name="connsiteY93" fmla="*/ 673331 h 1330036"/>
              <a:gd name="connsiteX94" fmla="*/ 1230379 w 1895397"/>
              <a:gd name="connsiteY94" fmla="*/ 631767 h 1330036"/>
              <a:gd name="connsiteX95" fmla="*/ 1230379 w 1895397"/>
              <a:gd name="connsiteY95" fmla="*/ 432262 h 1330036"/>
              <a:gd name="connsiteX96" fmla="*/ 1180503 w 1895397"/>
              <a:gd name="connsiteY96" fmla="*/ 382385 h 1330036"/>
              <a:gd name="connsiteX97" fmla="*/ 1122314 w 1895397"/>
              <a:gd name="connsiteY97" fmla="*/ 340822 h 1330036"/>
              <a:gd name="connsiteX98" fmla="*/ 1080750 w 1895397"/>
              <a:gd name="connsiteY98" fmla="*/ 307571 h 1330036"/>
              <a:gd name="connsiteX99" fmla="*/ 1022561 w 1895397"/>
              <a:gd name="connsiteY99" fmla="*/ 282632 h 1330036"/>
              <a:gd name="connsiteX100" fmla="*/ 964372 w 1895397"/>
              <a:gd name="connsiteY100" fmla="*/ 249382 h 1330036"/>
              <a:gd name="connsiteX101" fmla="*/ 856306 w 1895397"/>
              <a:gd name="connsiteY101" fmla="*/ 174567 h 1330036"/>
              <a:gd name="connsiteX102" fmla="*/ 756554 w 1895397"/>
              <a:gd name="connsiteY102" fmla="*/ 133003 h 1330036"/>
              <a:gd name="connsiteX103" fmla="*/ 731615 w 1895397"/>
              <a:gd name="connsiteY103" fmla="*/ 116378 h 1330036"/>
              <a:gd name="connsiteX104" fmla="*/ 648488 w 1895397"/>
              <a:gd name="connsiteY104" fmla="*/ 91440 h 1330036"/>
              <a:gd name="connsiteX105" fmla="*/ 606925 w 1895397"/>
              <a:gd name="connsiteY105" fmla="*/ 83127 h 1330036"/>
              <a:gd name="connsiteX106" fmla="*/ 573674 w 1895397"/>
              <a:gd name="connsiteY106" fmla="*/ 74814 h 1330036"/>
              <a:gd name="connsiteX107" fmla="*/ 332605 w 1895397"/>
              <a:gd name="connsiteY107" fmla="*/ 133003 h 1330036"/>
              <a:gd name="connsiteX108" fmla="*/ 324292 w 1895397"/>
              <a:gd name="connsiteY108" fmla="*/ 182880 h 1330036"/>
              <a:gd name="connsiteX109" fmla="*/ 315979 w 1895397"/>
              <a:gd name="connsiteY109" fmla="*/ 241069 h 1330036"/>
              <a:gd name="connsiteX110" fmla="*/ 390794 w 1895397"/>
              <a:gd name="connsiteY110" fmla="*/ 532014 h 1330036"/>
              <a:gd name="connsiteX111" fmla="*/ 432357 w 1895397"/>
              <a:gd name="connsiteY111" fmla="*/ 565265 h 1330036"/>
              <a:gd name="connsiteX112" fmla="*/ 490546 w 1895397"/>
              <a:gd name="connsiteY112" fmla="*/ 581891 h 1330036"/>
              <a:gd name="connsiteX113" fmla="*/ 748241 w 1895397"/>
              <a:gd name="connsiteY113" fmla="*/ 556952 h 1330036"/>
              <a:gd name="connsiteX114" fmla="*/ 872932 w 1895397"/>
              <a:gd name="connsiteY114" fmla="*/ 548640 h 1330036"/>
              <a:gd name="connsiteX115" fmla="*/ 980997 w 1895397"/>
              <a:gd name="connsiteY115" fmla="*/ 490451 h 1330036"/>
              <a:gd name="connsiteX116" fmla="*/ 1105688 w 1895397"/>
              <a:gd name="connsiteY116" fmla="*/ 440574 h 1330036"/>
              <a:gd name="connsiteX117" fmla="*/ 1305194 w 1895397"/>
              <a:gd name="connsiteY117" fmla="*/ 315883 h 1330036"/>
              <a:gd name="connsiteX118" fmla="*/ 1380008 w 1895397"/>
              <a:gd name="connsiteY118" fmla="*/ 241069 h 1330036"/>
              <a:gd name="connsiteX119" fmla="*/ 1388321 w 1895397"/>
              <a:gd name="connsiteY119" fmla="*/ 216131 h 1330036"/>
              <a:gd name="connsiteX120" fmla="*/ 1587826 w 1895397"/>
              <a:gd name="connsiteY120" fmla="*/ 49876 h 1330036"/>
              <a:gd name="connsiteX121" fmla="*/ 1604452 w 1895397"/>
              <a:gd name="connsiteY121" fmla="*/ 74814 h 1330036"/>
              <a:gd name="connsiteX122" fmla="*/ 1646015 w 1895397"/>
              <a:gd name="connsiteY122" fmla="*/ 116378 h 1330036"/>
              <a:gd name="connsiteX123" fmla="*/ 1687579 w 1895397"/>
              <a:gd name="connsiteY123" fmla="*/ 182880 h 1330036"/>
              <a:gd name="connsiteX124" fmla="*/ 1704205 w 1895397"/>
              <a:gd name="connsiteY124" fmla="*/ 257694 h 1330036"/>
              <a:gd name="connsiteX125" fmla="*/ 1687579 w 1895397"/>
              <a:gd name="connsiteY125" fmla="*/ 349134 h 1330036"/>
              <a:gd name="connsiteX126" fmla="*/ 1646015 w 1895397"/>
              <a:gd name="connsiteY126" fmla="*/ 399011 h 1330036"/>
              <a:gd name="connsiteX127" fmla="*/ 1629390 w 1895397"/>
              <a:gd name="connsiteY127" fmla="*/ 432262 h 1330036"/>
              <a:gd name="connsiteX128" fmla="*/ 1612765 w 1895397"/>
              <a:gd name="connsiteY128" fmla="*/ 457200 h 1330036"/>
              <a:gd name="connsiteX129" fmla="*/ 1604452 w 1895397"/>
              <a:gd name="connsiteY129" fmla="*/ 482138 h 1330036"/>
              <a:gd name="connsiteX130" fmla="*/ 1537950 w 1895397"/>
              <a:gd name="connsiteY130" fmla="*/ 515389 h 1330036"/>
              <a:gd name="connsiteX131" fmla="*/ 1454823 w 1895397"/>
              <a:gd name="connsiteY131" fmla="*/ 532014 h 1330036"/>
              <a:gd name="connsiteX132" fmla="*/ 1380008 w 1895397"/>
              <a:gd name="connsiteY132" fmla="*/ 548640 h 1330036"/>
              <a:gd name="connsiteX133" fmla="*/ 1321819 w 1895397"/>
              <a:gd name="connsiteY133" fmla="*/ 573578 h 1330036"/>
              <a:gd name="connsiteX134" fmla="*/ 1280255 w 1895397"/>
              <a:gd name="connsiteY134" fmla="*/ 598516 h 1330036"/>
              <a:gd name="connsiteX135" fmla="*/ 1197128 w 1895397"/>
              <a:gd name="connsiteY135" fmla="*/ 615142 h 1330036"/>
              <a:gd name="connsiteX136" fmla="*/ 1172190 w 1895397"/>
              <a:gd name="connsiteY136" fmla="*/ 623454 h 1330036"/>
              <a:gd name="connsiteX137" fmla="*/ 1097375 w 1895397"/>
              <a:gd name="connsiteY137" fmla="*/ 640080 h 1330036"/>
              <a:gd name="connsiteX138" fmla="*/ 1055812 w 1895397"/>
              <a:gd name="connsiteY138" fmla="*/ 656705 h 1330036"/>
              <a:gd name="connsiteX139" fmla="*/ 997623 w 1895397"/>
              <a:gd name="connsiteY139" fmla="*/ 665018 h 1330036"/>
              <a:gd name="connsiteX140" fmla="*/ 889557 w 1895397"/>
              <a:gd name="connsiteY140" fmla="*/ 689956 h 1330036"/>
              <a:gd name="connsiteX141" fmla="*/ 764866 w 1895397"/>
              <a:gd name="connsiteY141" fmla="*/ 723207 h 1330036"/>
              <a:gd name="connsiteX142" fmla="*/ 681739 w 1895397"/>
              <a:gd name="connsiteY142" fmla="*/ 781396 h 1330036"/>
              <a:gd name="connsiteX143" fmla="*/ 631863 w 1895397"/>
              <a:gd name="connsiteY143" fmla="*/ 847898 h 1330036"/>
              <a:gd name="connsiteX144" fmla="*/ 581986 w 1895397"/>
              <a:gd name="connsiteY144" fmla="*/ 906087 h 1330036"/>
              <a:gd name="connsiteX145" fmla="*/ 557048 w 1895397"/>
              <a:gd name="connsiteY145" fmla="*/ 980902 h 1330036"/>
              <a:gd name="connsiteX146" fmla="*/ 532110 w 1895397"/>
              <a:gd name="connsiteY146" fmla="*/ 1022465 h 1330036"/>
              <a:gd name="connsiteX147" fmla="*/ 515485 w 1895397"/>
              <a:gd name="connsiteY147" fmla="*/ 1072342 h 1330036"/>
              <a:gd name="connsiteX148" fmla="*/ 532110 w 1895397"/>
              <a:gd name="connsiteY148" fmla="*/ 1197032 h 1330036"/>
              <a:gd name="connsiteX149" fmla="*/ 540423 w 1895397"/>
              <a:gd name="connsiteY149" fmla="*/ 1221971 h 1330036"/>
              <a:gd name="connsiteX150" fmla="*/ 565361 w 1895397"/>
              <a:gd name="connsiteY150" fmla="*/ 1238596 h 1330036"/>
              <a:gd name="connsiteX151" fmla="*/ 581986 w 1895397"/>
              <a:gd name="connsiteY151" fmla="*/ 1263534 h 1330036"/>
              <a:gd name="connsiteX152" fmla="*/ 615237 w 1895397"/>
              <a:gd name="connsiteY152" fmla="*/ 1288472 h 1330036"/>
              <a:gd name="connsiteX153" fmla="*/ 648488 w 1895397"/>
              <a:gd name="connsiteY153" fmla="*/ 1296785 h 1330036"/>
              <a:gd name="connsiteX154" fmla="*/ 756554 w 1895397"/>
              <a:gd name="connsiteY154" fmla="*/ 1313411 h 1330036"/>
              <a:gd name="connsiteX155" fmla="*/ 831368 w 1895397"/>
              <a:gd name="connsiteY155" fmla="*/ 1330036 h 1330036"/>
              <a:gd name="connsiteX156" fmla="*/ 956059 w 1895397"/>
              <a:gd name="connsiteY156" fmla="*/ 1321723 h 1330036"/>
              <a:gd name="connsiteX157" fmla="*/ 997623 w 1895397"/>
              <a:gd name="connsiteY157" fmla="*/ 1305098 h 1330036"/>
              <a:gd name="connsiteX158" fmla="*/ 1030874 w 1895397"/>
              <a:gd name="connsiteY158" fmla="*/ 1296785 h 1330036"/>
              <a:gd name="connsiteX159" fmla="*/ 1055812 w 1895397"/>
              <a:gd name="connsiteY159" fmla="*/ 1280160 h 1330036"/>
              <a:gd name="connsiteX160" fmla="*/ 1147252 w 1895397"/>
              <a:gd name="connsiteY160" fmla="*/ 1230283 h 1330036"/>
              <a:gd name="connsiteX161" fmla="*/ 1163877 w 1895397"/>
              <a:gd name="connsiteY161" fmla="*/ 1188720 h 1330036"/>
              <a:gd name="connsiteX162" fmla="*/ 1172190 w 1895397"/>
              <a:gd name="connsiteY162" fmla="*/ 1155469 h 1330036"/>
              <a:gd name="connsiteX163" fmla="*/ 1188815 w 1895397"/>
              <a:gd name="connsiteY163" fmla="*/ 1088967 h 1330036"/>
              <a:gd name="connsiteX164" fmla="*/ 1180503 w 1895397"/>
              <a:gd name="connsiteY164" fmla="*/ 972589 h 1330036"/>
              <a:gd name="connsiteX165" fmla="*/ 1147252 w 1895397"/>
              <a:gd name="connsiteY165" fmla="*/ 906087 h 1330036"/>
              <a:gd name="connsiteX166" fmla="*/ 1138939 w 1895397"/>
              <a:gd name="connsiteY166" fmla="*/ 881149 h 1330036"/>
              <a:gd name="connsiteX167" fmla="*/ 1130626 w 1895397"/>
              <a:gd name="connsiteY167" fmla="*/ 847898 h 1330036"/>
              <a:gd name="connsiteX168" fmla="*/ 1114001 w 1895397"/>
              <a:gd name="connsiteY168" fmla="*/ 822960 h 1330036"/>
              <a:gd name="connsiteX169" fmla="*/ 1055812 w 1895397"/>
              <a:gd name="connsiteY169" fmla="*/ 723207 h 1330036"/>
              <a:gd name="connsiteX170" fmla="*/ 1047499 w 1895397"/>
              <a:gd name="connsiteY170" fmla="*/ 698269 h 1330036"/>
              <a:gd name="connsiteX171" fmla="*/ 1022561 w 1895397"/>
              <a:gd name="connsiteY171" fmla="*/ 673331 h 1330036"/>
              <a:gd name="connsiteX172" fmla="*/ 1064125 w 1895397"/>
              <a:gd name="connsiteY172" fmla="*/ 581891 h 1330036"/>
              <a:gd name="connsiteX173" fmla="*/ 1089063 w 1895397"/>
              <a:gd name="connsiteY173" fmla="*/ 548640 h 1330036"/>
              <a:gd name="connsiteX174" fmla="*/ 1147252 w 1895397"/>
              <a:gd name="connsiteY174" fmla="*/ 540327 h 1330036"/>
              <a:gd name="connsiteX175" fmla="*/ 1188815 w 1895397"/>
              <a:gd name="connsiteY175" fmla="*/ 532014 h 1330036"/>
              <a:gd name="connsiteX176" fmla="*/ 1338445 w 1895397"/>
              <a:gd name="connsiteY176" fmla="*/ 540327 h 1330036"/>
              <a:gd name="connsiteX177" fmla="*/ 1388321 w 1895397"/>
              <a:gd name="connsiteY177" fmla="*/ 548640 h 1330036"/>
              <a:gd name="connsiteX178" fmla="*/ 1429885 w 1895397"/>
              <a:gd name="connsiteY178" fmla="*/ 573578 h 1330036"/>
              <a:gd name="connsiteX179" fmla="*/ 1529637 w 1895397"/>
              <a:gd name="connsiteY179" fmla="*/ 615142 h 1330036"/>
              <a:gd name="connsiteX180" fmla="*/ 1562888 w 1895397"/>
              <a:gd name="connsiteY180" fmla="*/ 631767 h 1330036"/>
              <a:gd name="connsiteX181" fmla="*/ 1596139 w 1895397"/>
              <a:gd name="connsiteY181" fmla="*/ 689956 h 1330036"/>
              <a:gd name="connsiteX182" fmla="*/ 1621077 w 1895397"/>
              <a:gd name="connsiteY182" fmla="*/ 714894 h 1330036"/>
              <a:gd name="connsiteX183" fmla="*/ 1629390 w 1895397"/>
              <a:gd name="connsiteY183" fmla="*/ 748145 h 1330036"/>
              <a:gd name="connsiteX184" fmla="*/ 1637703 w 1895397"/>
              <a:gd name="connsiteY184" fmla="*/ 773083 h 1330036"/>
              <a:gd name="connsiteX185" fmla="*/ 1629390 w 1895397"/>
              <a:gd name="connsiteY185" fmla="*/ 914400 h 1330036"/>
              <a:gd name="connsiteX186" fmla="*/ 1587826 w 1895397"/>
              <a:gd name="connsiteY186" fmla="*/ 964276 h 1330036"/>
              <a:gd name="connsiteX187" fmla="*/ 1537950 w 1895397"/>
              <a:gd name="connsiteY187" fmla="*/ 1014152 h 1330036"/>
              <a:gd name="connsiteX188" fmla="*/ 1521325 w 1895397"/>
              <a:gd name="connsiteY188" fmla="*/ 1047403 h 1330036"/>
              <a:gd name="connsiteX189" fmla="*/ 1513012 w 1895397"/>
              <a:gd name="connsiteY189" fmla="*/ 1072342 h 1330036"/>
              <a:gd name="connsiteX190" fmla="*/ 1496386 w 1895397"/>
              <a:gd name="connsiteY190" fmla="*/ 1113905 h 1330036"/>
              <a:gd name="connsiteX191" fmla="*/ 1488074 w 1895397"/>
              <a:gd name="connsiteY191" fmla="*/ 1138843 h 1330036"/>
              <a:gd name="connsiteX192" fmla="*/ 1463135 w 1895397"/>
              <a:gd name="connsiteY192" fmla="*/ 1197032 h 1330036"/>
              <a:gd name="connsiteX193" fmla="*/ 1471448 w 1895397"/>
              <a:gd name="connsiteY193" fmla="*/ 1255222 h 1330036"/>
              <a:gd name="connsiteX194" fmla="*/ 1496386 w 1895397"/>
              <a:gd name="connsiteY194" fmla="*/ 1271847 h 1330036"/>
              <a:gd name="connsiteX195" fmla="*/ 1554575 w 1895397"/>
              <a:gd name="connsiteY195" fmla="*/ 1288472 h 1330036"/>
              <a:gd name="connsiteX196" fmla="*/ 1695892 w 1895397"/>
              <a:gd name="connsiteY196" fmla="*/ 1280160 h 1330036"/>
              <a:gd name="connsiteX197" fmla="*/ 1779019 w 1895397"/>
              <a:gd name="connsiteY197" fmla="*/ 1271847 h 1330036"/>
              <a:gd name="connsiteX198" fmla="*/ 1812270 w 1895397"/>
              <a:gd name="connsiteY198" fmla="*/ 1230283 h 1330036"/>
              <a:gd name="connsiteX199" fmla="*/ 1828895 w 1895397"/>
              <a:gd name="connsiteY199" fmla="*/ 1172094 h 1330036"/>
              <a:gd name="connsiteX200" fmla="*/ 1853834 w 1895397"/>
              <a:gd name="connsiteY200" fmla="*/ 1097280 h 1330036"/>
              <a:gd name="connsiteX201" fmla="*/ 1870459 w 1895397"/>
              <a:gd name="connsiteY201" fmla="*/ 997527 h 1330036"/>
              <a:gd name="connsiteX202" fmla="*/ 1878772 w 1895397"/>
              <a:gd name="connsiteY202" fmla="*/ 939338 h 1330036"/>
              <a:gd name="connsiteX203" fmla="*/ 1895397 w 1895397"/>
              <a:gd name="connsiteY203" fmla="*/ 856211 h 1330036"/>
              <a:gd name="connsiteX204" fmla="*/ 1878772 w 1895397"/>
              <a:gd name="connsiteY204" fmla="*/ 648392 h 1330036"/>
              <a:gd name="connsiteX205" fmla="*/ 1845521 w 1895397"/>
              <a:gd name="connsiteY205" fmla="*/ 631767 h 1330036"/>
              <a:gd name="connsiteX206" fmla="*/ 1762394 w 1895397"/>
              <a:gd name="connsiteY206" fmla="*/ 606829 h 1330036"/>
              <a:gd name="connsiteX207" fmla="*/ 1737455 w 1895397"/>
              <a:gd name="connsiteY207" fmla="*/ 590203 h 1330036"/>
              <a:gd name="connsiteX208" fmla="*/ 1720830 w 1895397"/>
              <a:gd name="connsiteY208" fmla="*/ 515389 h 1330036"/>
              <a:gd name="connsiteX209" fmla="*/ 1712517 w 1895397"/>
              <a:gd name="connsiteY209" fmla="*/ 498763 h 13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895397" h="1330036">
                <a:moveTo>
                  <a:pt x="307666" y="116378"/>
                </a:moveTo>
                <a:lnTo>
                  <a:pt x="207914" y="124691"/>
                </a:lnTo>
                <a:cubicBezTo>
                  <a:pt x="133269" y="131477"/>
                  <a:pt x="130923" y="115049"/>
                  <a:pt x="91535" y="166254"/>
                </a:cubicBezTo>
                <a:cubicBezTo>
                  <a:pt x="73261" y="190011"/>
                  <a:pt x="52790" y="213241"/>
                  <a:pt x="41659" y="241069"/>
                </a:cubicBezTo>
                <a:lnTo>
                  <a:pt x="8408" y="324196"/>
                </a:lnTo>
                <a:cubicBezTo>
                  <a:pt x="-3856" y="459098"/>
                  <a:pt x="-4013" y="391087"/>
                  <a:pt x="16721" y="556952"/>
                </a:cubicBezTo>
                <a:cubicBezTo>
                  <a:pt x="23702" y="612799"/>
                  <a:pt x="20434" y="626016"/>
                  <a:pt x="58285" y="673331"/>
                </a:cubicBezTo>
                <a:cubicBezTo>
                  <a:pt x="66940" y="684149"/>
                  <a:pt x="79372" y="691635"/>
                  <a:pt x="91535" y="698269"/>
                </a:cubicBezTo>
                <a:cubicBezTo>
                  <a:pt x="148372" y="729271"/>
                  <a:pt x="151954" y="723486"/>
                  <a:pt x="216226" y="731520"/>
                </a:cubicBezTo>
                <a:lnTo>
                  <a:pt x="922808" y="714894"/>
                </a:lnTo>
                <a:cubicBezTo>
                  <a:pt x="942961" y="714018"/>
                  <a:pt x="962376" y="706028"/>
                  <a:pt x="980997" y="698269"/>
                </a:cubicBezTo>
                <a:cubicBezTo>
                  <a:pt x="995911" y="692055"/>
                  <a:pt x="1008437" y="681178"/>
                  <a:pt x="1022561" y="673331"/>
                </a:cubicBezTo>
                <a:cubicBezTo>
                  <a:pt x="1033394" y="667313"/>
                  <a:pt x="1044728" y="662247"/>
                  <a:pt x="1055812" y="656705"/>
                </a:cubicBezTo>
                <a:cubicBezTo>
                  <a:pt x="1061354" y="645621"/>
                  <a:pt x="1065563" y="633765"/>
                  <a:pt x="1072437" y="623454"/>
                </a:cubicBezTo>
                <a:cubicBezTo>
                  <a:pt x="1076784" y="616933"/>
                  <a:pt x="1085558" y="613839"/>
                  <a:pt x="1089063" y="606829"/>
                </a:cubicBezTo>
                <a:cubicBezTo>
                  <a:pt x="1094172" y="596610"/>
                  <a:pt x="1094897" y="584731"/>
                  <a:pt x="1097375" y="573578"/>
                </a:cubicBezTo>
                <a:cubicBezTo>
                  <a:pt x="1105981" y="534849"/>
                  <a:pt x="1114891" y="496173"/>
                  <a:pt x="1122314" y="457200"/>
                </a:cubicBezTo>
                <a:cubicBezTo>
                  <a:pt x="1125980" y="437953"/>
                  <a:pt x="1124430" y="417599"/>
                  <a:pt x="1130626" y="399011"/>
                </a:cubicBezTo>
                <a:cubicBezTo>
                  <a:pt x="1135735" y="383683"/>
                  <a:pt x="1147252" y="371302"/>
                  <a:pt x="1155565" y="357447"/>
                </a:cubicBezTo>
                <a:cubicBezTo>
                  <a:pt x="1150023" y="304800"/>
                  <a:pt x="1149736" y="251330"/>
                  <a:pt x="1138939" y="199505"/>
                </a:cubicBezTo>
                <a:cubicBezTo>
                  <a:pt x="1130267" y="157879"/>
                  <a:pt x="1063163" y="115010"/>
                  <a:pt x="1039186" y="99752"/>
                </a:cubicBezTo>
                <a:cubicBezTo>
                  <a:pt x="893035" y="6747"/>
                  <a:pt x="998688" y="66052"/>
                  <a:pt x="906183" y="24938"/>
                </a:cubicBezTo>
                <a:cubicBezTo>
                  <a:pt x="894859" y="19905"/>
                  <a:pt x="884688" y="12231"/>
                  <a:pt x="872932" y="8312"/>
                </a:cubicBezTo>
                <a:cubicBezTo>
                  <a:pt x="859528" y="3844"/>
                  <a:pt x="845223" y="2771"/>
                  <a:pt x="831368" y="0"/>
                </a:cubicBezTo>
                <a:cubicBezTo>
                  <a:pt x="792575" y="8313"/>
                  <a:pt x="750475" y="7196"/>
                  <a:pt x="714990" y="24938"/>
                </a:cubicBezTo>
                <a:cubicBezTo>
                  <a:pt x="631855" y="66505"/>
                  <a:pt x="714993" y="66499"/>
                  <a:pt x="665114" y="99752"/>
                </a:cubicBezTo>
                <a:cubicBezTo>
                  <a:pt x="656801" y="105294"/>
                  <a:pt x="647694" y="109799"/>
                  <a:pt x="640175" y="116378"/>
                </a:cubicBezTo>
                <a:cubicBezTo>
                  <a:pt x="613905" y="139365"/>
                  <a:pt x="598081" y="154715"/>
                  <a:pt x="581986" y="182880"/>
                </a:cubicBezTo>
                <a:cubicBezTo>
                  <a:pt x="575838" y="193639"/>
                  <a:pt x="570903" y="205047"/>
                  <a:pt x="565361" y="216131"/>
                </a:cubicBezTo>
                <a:cubicBezTo>
                  <a:pt x="579216" y="266007"/>
                  <a:pt x="582137" y="320316"/>
                  <a:pt x="606925" y="365760"/>
                </a:cubicBezTo>
                <a:cubicBezTo>
                  <a:pt x="617622" y="385372"/>
                  <a:pt x="644281" y="390947"/>
                  <a:pt x="665114" y="399011"/>
                </a:cubicBezTo>
                <a:cubicBezTo>
                  <a:pt x="871970" y="479084"/>
                  <a:pt x="823160" y="463209"/>
                  <a:pt x="1014248" y="473825"/>
                </a:cubicBezTo>
                <a:cubicBezTo>
                  <a:pt x="1100146" y="462741"/>
                  <a:pt x="1187919" y="461580"/>
                  <a:pt x="1271943" y="440574"/>
                </a:cubicBezTo>
                <a:cubicBezTo>
                  <a:pt x="1322449" y="427947"/>
                  <a:pt x="1366695" y="397354"/>
                  <a:pt x="1413259" y="374072"/>
                </a:cubicBezTo>
                <a:cubicBezTo>
                  <a:pt x="1455391" y="353006"/>
                  <a:pt x="1498088" y="332669"/>
                  <a:pt x="1537950" y="307571"/>
                </a:cubicBezTo>
                <a:cubicBezTo>
                  <a:pt x="1573123" y="285425"/>
                  <a:pt x="1602363" y="254633"/>
                  <a:pt x="1637703" y="232756"/>
                </a:cubicBezTo>
                <a:cubicBezTo>
                  <a:pt x="1654520" y="222346"/>
                  <a:pt x="1707820" y="199659"/>
                  <a:pt x="1737455" y="191192"/>
                </a:cubicBezTo>
                <a:cubicBezTo>
                  <a:pt x="1748440" y="188053"/>
                  <a:pt x="1759622" y="185651"/>
                  <a:pt x="1770706" y="182880"/>
                </a:cubicBezTo>
                <a:cubicBezTo>
                  <a:pt x="1779019" y="191193"/>
                  <a:pt x="1790016" y="197497"/>
                  <a:pt x="1795645" y="207818"/>
                </a:cubicBezTo>
                <a:cubicBezTo>
                  <a:pt x="1828558" y="268158"/>
                  <a:pt x="1817523" y="276381"/>
                  <a:pt x="1828895" y="340822"/>
                </a:cubicBezTo>
                <a:cubicBezTo>
                  <a:pt x="1833335" y="365980"/>
                  <a:pt x="1839979" y="390698"/>
                  <a:pt x="1845521" y="415636"/>
                </a:cubicBezTo>
                <a:cubicBezTo>
                  <a:pt x="1839979" y="495992"/>
                  <a:pt x="1843125" y="577425"/>
                  <a:pt x="1828895" y="656705"/>
                </a:cubicBezTo>
                <a:cubicBezTo>
                  <a:pt x="1823422" y="687197"/>
                  <a:pt x="1801827" y="712453"/>
                  <a:pt x="1787332" y="739832"/>
                </a:cubicBezTo>
                <a:cubicBezTo>
                  <a:pt x="1776879" y="759576"/>
                  <a:pt x="1767066" y="779843"/>
                  <a:pt x="1754081" y="798022"/>
                </a:cubicBezTo>
                <a:cubicBezTo>
                  <a:pt x="1689646" y="888232"/>
                  <a:pt x="1586917" y="953597"/>
                  <a:pt x="1488074" y="997527"/>
                </a:cubicBezTo>
                <a:cubicBezTo>
                  <a:pt x="1463136" y="1008611"/>
                  <a:pt x="1438694" y="1020887"/>
                  <a:pt x="1413259" y="1030778"/>
                </a:cubicBezTo>
                <a:cubicBezTo>
                  <a:pt x="1373170" y="1046368"/>
                  <a:pt x="1314920" y="1063747"/>
                  <a:pt x="1271943" y="1072342"/>
                </a:cubicBezTo>
                <a:cubicBezTo>
                  <a:pt x="1252730" y="1076185"/>
                  <a:pt x="1233150" y="1077883"/>
                  <a:pt x="1213754" y="1080654"/>
                </a:cubicBezTo>
                <a:cubicBezTo>
                  <a:pt x="953294" y="1065027"/>
                  <a:pt x="872652" y="1136802"/>
                  <a:pt x="731615" y="1005840"/>
                </a:cubicBezTo>
                <a:cubicBezTo>
                  <a:pt x="680570" y="958441"/>
                  <a:pt x="574515" y="794007"/>
                  <a:pt x="565361" y="773083"/>
                </a:cubicBezTo>
                <a:lnTo>
                  <a:pt x="507172" y="640080"/>
                </a:lnTo>
                <a:cubicBezTo>
                  <a:pt x="498758" y="620727"/>
                  <a:pt x="482234" y="581891"/>
                  <a:pt x="482234" y="581891"/>
                </a:cubicBezTo>
                <a:cubicBezTo>
                  <a:pt x="485005" y="551411"/>
                  <a:pt x="480868" y="519486"/>
                  <a:pt x="490546" y="490451"/>
                </a:cubicBezTo>
                <a:cubicBezTo>
                  <a:pt x="498530" y="466500"/>
                  <a:pt x="531363" y="455465"/>
                  <a:pt x="548735" y="440574"/>
                </a:cubicBezTo>
                <a:cubicBezTo>
                  <a:pt x="560636" y="430373"/>
                  <a:pt x="568284" y="414935"/>
                  <a:pt x="581986" y="407323"/>
                </a:cubicBezTo>
                <a:cubicBezTo>
                  <a:pt x="594337" y="400461"/>
                  <a:pt x="609695" y="401782"/>
                  <a:pt x="623550" y="399011"/>
                </a:cubicBezTo>
                <a:cubicBezTo>
                  <a:pt x="651259" y="387927"/>
                  <a:pt x="677181" y="370298"/>
                  <a:pt x="706677" y="365760"/>
                </a:cubicBezTo>
                <a:cubicBezTo>
                  <a:pt x="837327" y="345659"/>
                  <a:pt x="779385" y="357973"/>
                  <a:pt x="881245" y="332509"/>
                </a:cubicBezTo>
                <a:cubicBezTo>
                  <a:pt x="964372" y="338051"/>
                  <a:pt x="1048625" y="334416"/>
                  <a:pt x="1130626" y="349134"/>
                </a:cubicBezTo>
                <a:cubicBezTo>
                  <a:pt x="1158706" y="354174"/>
                  <a:pt x="1181704" y="374873"/>
                  <a:pt x="1205441" y="390698"/>
                </a:cubicBezTo>
                <a:cubicBezTo>
                  <a:pt x="1257621" y="425485"/>
                  <a:pt x="1255358" y="432323"/>
                  <a:pt x="1288568" y="482138"/>
                </a:cubicBezTo>
                <a:cubicBezTo>
                  <a:pt x="1290658" y="494680"/>
                  <a:pt x="1305476" y="581195"/>
                  <a:pt x="1305194" y="590203"/>
                </a:cubicBezTo>
                <a:cubicBezTo>
                  <a:pt x="1303023" y="659663"/>
                  <a:pt x="1294339" y="728768"/>
                  <a:pt x="1288568" y="798022"/>
                </a:cubicBezTo>
                <a:cubicBezTo>
                  <a:pt x="1282568" y="870022"/>
                  <a:pt x="1289399" y="889225"/>
                  <a:pt x="1255317" y="947651"/>
                </a:cubicBezTo>
                <a:cubicBezTo>
                  <a:pt x="1246377" y="962976"/>
                  <a:pt x="1232241" y="974679"/>
                  <a:pt x="1222066" y="989214"/>
                </a:cubicBezTo>
                <a:cubicBezTo>
                  <a:pt x="1210295" y="1006029"/>
                  <a:pt x="1189419" y="1049261"/>
                  <a:pt x="1172190" y="1064029"/>
                </a:cubicBezTo>
                <a:cubicBezTo>
                  <a:pt x="1162781" y="1072093"/>
                  <a:pt x="1149447" y="1074086"/>
                  <a:pt x="1138939" y="1080654"/>
                </a:cubicBezTo>
                <a:cubicBezTo>
                  <a:pt x="1127190" y="1087997"/>
                  <a:pt x="1118600" y="1100570"/>
                  <a:pt x="1105688" y="1105592"/>
                </a:cubicBezTo>
                <a:cubicBezTo>
                  <a:pt x="1010367" y="1142661"/>
                  <a:pt x="991192" y="1138672"/>
                  <a:pt x="897870" y="1147156"/>
                </a:cubicBezTo>
                <a:cubicBezTo>
                  <a:pt x="875703" y="1152698"/>
                  <a:pt x="854218" y="1163782"/>
                  <a:pt x="831368" y="1163782"/>
                </a:cubicBezTo>
                <a:cubicBezTo>
                  <a:pt x="345526" y="1163782"/>
                  <a:pt x="450058" y="1182286"/>
                  <a:pt x="232852" y="1138843"/>
                </a:cubicBezTo>
                <a:cubicBezTo>
                  <a:pt x="179455" y="1103245"/>
                  <a:pt x="239167" y="1145408"/>
                  <a:pt x="174663" y="1088967"/>
                </a:cubicBezTo>
                <a:cubicBezTo>
                  <a:pt x="111403" y="1033615"/>
                  <a:pt x="170320" y="1100164"/>
                  <a:pt x="108161" y="1022465"/>
                </a:cubicBezTo>
                <a:cubicBezTo>
                  <a:pt x="94315" y="980928"/>
                  <a:pt x="82740" y="950455"/>
                  <a:pt x="74910" y="906087"/>
                </a:cubicBezTo>
                <a:cubicBezTo>
                  <a:pt x="70549" y="881377"/>
                  <a:pt x="69368" y="856210"/>
                  <a:pt x="66597" y="831272"/>
                </a:cubicBezTo>
                <a:cubicBezTo>
                  <a:pt x="72139" y="784167"/>
                  <a:pt x="69274" y="735289"/>
                  <a:pt x="83223" y="689956"/>
                </a:cubicBezTo>
                <a:cubicBezTo>
                  <a:pt x="98748" y="639499"/>
                  <a:pt x="218321" y="522891"/>
                  <a:pt x="241165" y="507076"/>
                </a:cubicBezTo>
                <a:cubicBezTo>
                  <a:pt x="381086" y="410208"/>
                  <a:pt x="299742" y="445373"/>
                  <a:pt x="390794" y="423949"/>
                </a:cubicBezTo>
                <a:cubicBezTo>
                  <a:pt x="424157" y="416099"/>
                  <a:pt x="490546" y="399011"/>
                  <a:pt x="490546" y="399011"/>
                </a:cubicBezTo>
                <a:cubicBezTo>
                  <a:pt x="523797" y="404553"/>
                  <a:pt x="561031" y="398912"/>
                  <a:pt x="590299" y="415636"/>
                </a:cubicBezTo>
                <a:cubicBezTo>
                  <a:pt x="605515" y="424331"/>
                  <a:pt x="600417" y="449241"/>
                  <a:pt x="606925" y="465512"/>
                </a:cubicBezTo>
                <a:lnTo>
                  <a:pt x="623550" y="507076"/>
                </a:lnTo>
                <a:cubicBezTo>
                  <a:pt x="645699" y="662112"/>
                  <a:pt x="614290" y="429210"/>
                  <a:pt x="640175" y="739832"/>
                </a:cubicBezTo>
                <a:cubicBezTo>
                  <a:pt x="643657" y="781619"/>
                  <a:pt x="652334" y="822830"/>
                  <a:pt x="656801" y="864523"/>
                </a:cubicBezTo>
                <a:cubicBezTo>
                  <a:pt x="660650" y="900446"/>
                  <a:pt x="655189" y="937851"/>
                  <a:pt x="665114" y="972589"/>
                </a:cubicBezTo>
                <a:cubicBezTo>
                  <a:pt x="667521" y="981014"/>
                  <a:pt x="681848" y="977825"/>
                  <a:pt x="690052" y="980902"/>
                </a:cubicBezTo>
                <a:cubicBezTo>
                  <a:pt x="704023" y="986141"/>
                  <a:pt x="717323" y="993239"/>
                  <a:pt x="731615" y="997527"/>
                </a:cubicBezTo>
                <a:cubicBezTo>
                  <a:pt x="932346" y="1057746"/>
                  <a:pt x="666395" y="970248"/>
                  <a:pt x="798117" y="1014152"/>
                </a:cubicBezTo>
                <a:cubicBezTo>
                  <a:pt x="861848" y="1003069"/>
                  <a:pt x="926554" y="996591"/>
                  <a:pt x="989310" y="980902"/>
                </a:cubicBezTo>
                <a:cubicBezTo>
                  <a:pt x="1048403" y="966129"/>
                  <a:pt x="1025107" y="940044"/>
                  <a:pt x="1064125" y="897774"/>
                </a:cubicBezTo>
                <a:cubicBezTo>
                  <a:pt x="1082919" y="877413"/>
                  <a:pt x="1108459" y="864523"/>
                  <a:pt x="1130626" y="847898"/>
                </a:cubicBezTo>
                <a:cubicBezTo>
                  <a:pt x="1183526" y="689202"/>
                  <a:pt x="1132609" y="837069"/>
                  <a:pt x="1172190" y="731520"/>
                </a:cubicBezTo>
                <a:cubicBezTo>
                  <a:pt x="1175267" y="723316"/>
                  <a:pt x="1176156" y="714190"/>
                  <a:pt x="1180503" y="706582"/>
                </a:cubicBezTo>
                <a:cubicBezTo>
                  <a:pt x="1187377" y="694553"/>
                  <a:pt x="1197756" y="684859"/>
                  <a:pt x="1205441" y="673331"/>
                </a:cubicBezTo>
                <a:cubicBezTo>
                  <a:pt x="1214403" y="659887"/>
                  <a:pt x="1222066" y="645622"/>
                  <a:pt x="1230379" y="631767"/>
                </a:cubicBezTo>
                <a:cubicBezTo>
                  <a:pt x="1240126" y="563539"/>
                  <a:pt x="1252460" y="504816"/>
                  <a:pt x="1230379" y="432262"/>
                </a:cubicBezTo>
                <a:cubicBezTo>
                  <a:pt x="1223533" y="409769"/>
                  <a:pt x="1199636" y="396051"/>
                  <a:pt x="1180503" y="382385"/>
                </a:cubicBezTo>
                <a:cubicBezTo>
                  <a:pt x="1161107" y="368531"/>
                  <a:pt x="1141383" y="355124"/>
                  <a:pt x="1122314" y="340822"/>
                </a:cubicBezTo>
                <a:cubicBezTo>
                  <a:pt x="1108120" y="330177"/>
                  <a:pt x="1096076" y="316511"/>
                  <a:pt x="1080750" y="307571"/>
                </a:cubicBezTo>
                <a:cubicBezTo>
                  <a:pt x="1062522" y="296938"/>
                  <a:pt x="1041436" y="292069"/>
                  <a:pt x="1022561" y="282632"/>
                </a:cubicBezTo>
                <a:cubicBezTo>
                  <a:pt x="1002580" y="272641"/>
                  <a:pt x="983103" y="261557"/>
                  <a:pt x="964372" y="249382"/>
                </a:cubicBezTo>
                <a:cubicBezTo>
                  <a:pt x="927638" y="225505"/>
                  <a:pt x="896748" y="191418"/>
                  <a:pt x="856306" y="174567"/>
                </a:cubicBezTo>
                <a:cubicBezTo>
                  <a:pt x="823055" y="160712"/>
                  <a:pt x="786526" y="152983"/>
                  <a:pt x="756554" y="133003"/>
                </a:cubicBezTo>
                <a:cubicBezTo>
                  <a:pt x="748241" y="127461"/>
                  <a:pt x="740940" y="119964"/>
                  <a:pt x="731615" y="116378"/>
                </a:cubicBezTo>
                <a:cubicBezTo>
                  <a:pt x="704614" y="105993"/>
                  <a:pt x="676440" y="98894"/>
                  <a:pt x="648488" y="91440"/>
                </a:cubicBezTo>
                <a:cubicBezTo>
                  <a:pt x="634836" y="87800"/>
                  <a:pt x="620717" y="86192"/>
                  <a:pt x="606925" y="83127"/>
                </a:cubicBezTo>
                <a:cubicBezTo>
                  <a:pt x="595772" y="80649"/>
                  <a:pt x="584758" y="77585"/>
                  <a:pt x="573674" y="74814"/>
                </a:cubicBezTo>
                <a:cubicBezTo>
                  <a:pt x="519079" y="81113"/>
                  <a:pt x="367567" y="45599"/>
                  <a:pt x="332605" y="133003"/>
                </a:cubicBezTo>
                <a:cubicBezTo>
                  <a:pt x="326345" y="148652"/>
                  <a:pt x="326855" y="166221"/>
                  <a:pt x="324292" y="182880"/>
                </a:cubicBezTo>
                <a:cubicBezTo>
                  <a:pt x="321313" y="202245"/>
                  <a:pt x="318750" y="221673"/>
                  <a:pt x="315979" y="241069"/>
                </a:cubicBezTo>
                <a:cubicBezTo>
                  <a:pt x="340061" y="385562"/>
                  <a:pt x="309191" y="450411"/>
                  <a:pt x="390794" y="532014"/>
                </a:cubicBezTo>
                <a:cubicBezTo>
                  <a:pt x="403340" y="544560"/>
                  <a:pt x="416488" y="557330"/>
                  <a:pt x="432357" y="565265"/>
                </a:cubicBezTo>
                <a:cubicBezTo>
                  <a:pt x="450400" y="574287"/>
                  <a:pt x="471150" y="576349"/>
                  <a:pt x="490546" y="581891"/>
                </a:cubicBezTo>
                <a:lnTo>
                  <a:pt x="748241" y="556952"/>
                </a:lnTo>
                <a:cubicBezTo>
                  <a:pt x="789740" y="553343"/>
                  <a:pt x="832879" y="560084"/>
                  <a:pt x="872932" y="548640"/>
                </a:cubicBezTo>
                <a:cubicBezTo>
                  <a:pt x="912270" y="537401"/>
                  <a:pt x="943890" y="507680"/>
                  <a:pt x="980997" y="490451"/>
                </a:cubicBezTo>
                <a:cubicBezTo>
                  <a:pt x="1021600" y="471600"/>
                  <a:pt x="1065085" y="459425"/>
                  <a:pt x="1105688" y="440574"/>
                </a:cubicBezTo>
                <a:cubicBezTo>
                  <a:pt x="1195222" y="399005"/>
                  <a:pt x="1228308" y="374678"/>
                  <a:pt x="1305194" y="315883"/>
                </a:cubicBezTo>
                <a:cubicBezTo>
                  <a:pt x="1358410" y="275188"/>
                  <a:pt x="1346761" y="285399"/>
                  <a:pt x="1380008" y="241069"/>
                </a:cubicBezTo>
                <a:cubicBezTo>
                  <a:pt x="1382779" y="232756"/>
                  <a:pt x="1387277" y="224831"/>
                  <a:pt x="1388321" y="216131"/>
                </a:cubicBezTo>
                <a:cubicBezTo>
                  <a:pt x="1417505" y="-27071"/>
                  <a:pt x="1336969" y="27071"/>
                  <a:pt x="1587826" y="49876"/>
                </a:cubicBezTo>
                <a:cubicBezTo>
                  <a:pt x="1593368" y="58189"/>
                  <a:pt x="1597873" y="67295"/>
                  <a:pt x="1604452" y="74814"/>
                </a:cubicBezTo>
                <a:cubicBezTo>
                  <a:pt x="1617354" y="89559"/>
                  <a:pt x="1635146" y="100076"/>
                  <a:pt x="1646015" y="116378"/>
                </a:cubicBezTo>
                <a:cubicBezTo>
                  <a:pt x="1671604" y="154759"/>
                  <a:pt x="1657501" y="132749"/>
                  <a:pt x="1687579" y="182880"/>
                </a:cubicBezTo>
                <a:cubicBezTo>
                  <a:pt x="1690358" y="193996"/>
                  <a:pt x="1704733" y="249252"/>
                  <a:pt x="1704205" y="257694"/>
                </a:cubicBezTo>
                <a:cubicBezTo>
                  <a:pt x="1702272" y="288613"/>
                  <a:pt x="1697376" y="319744"/>
                  <a:pt x="1687579" y="349134"/>
                </a:cubicBezTo>
                <a:cubicBezTo>
                  <a:pt x="1682639" y="363955"/>
                  <a:pt x="1658465" y="386561"/>
                  <a:pt x="1646015" y="399011"/>
                </a:cubicBezTo>
                <a:cubicBezTo>
                  <a:pt x="1640473" y="410095"/>
                  <a:pt x="1635538" y="421503"/>
                  <a:pt x="1629390" y="432262"/>
                </a:cubicBezTo>
                <a:cubicBezTo>
                  <a:pt x="1624433" y="440936"/>
                  <a:pt x="1617233" y="448264"/>
                  <a:pt x="1612765" y="457200"/>
                </a:cubicBezTo>
                <a:cubicBezTo>
                  <a:pt x="1608846" y="465037"/>
                  <a:pt x="1609926" y="475296"/>
                  <a:pt x="1604452" y="482138"/>
                </a:cubicBezTo>
                <a:cubicBezTo>
                  <a:pt x="1593873" y="495361"/>
                  <a:pt x="1548798" y="512496"/>
                  <a:pt x="1537950" y="515389"/>
                </a:cubicBezTo>
                <a:cubicBezTo>
                  <a:pt x="1510646" y="522670"/>
                  <a:pt x="1482237" y="525160"/>
                  <a:pt x="1454823" y="532014"/>
                </a:cubicBezTo>
                <a:cubicBezTo>
                  <a:pt x="1407865" y="543754"/>
                  <a:pt x="1432775" y="538086"/>
                  <a:pt x="1380008" y="548640"/>
                </a:cubicBezTo>
                <a:cubicBezTo>
                  <a:pt x="1360612" y="556953"/>
                  <a:pt x="1340694" y="564141"/>
                  <a:pt x="1321819" y="573578"/>
                </a:cubicBezTo>
                <a:cubicBezTo>
                  <a:pt x="1307368" y="580804"/>
                  <a:pt x="1295583" y="593407"/>
                  <a:pt x="1280255" y="598516"/>
                </a:cubicBezTo>
                <a:cubicBezTo>
                  <a:pt x="1253447" y="607452"/>
                  <a:pt x="1223936" y="606207"/>
                  <a:pt x="1197128" y="615142"/>
                </a:cubicBezTo>
                <a:cubicBezTo>
                  <a:pt x="1188815" y="617913"/>
                  <a:pt x="1180691" y="621329"/>
                  <a:pt x="1172190" y="623454"/>
                </a:cubicBezTo>
                <a:cubicBezTo>
                  <a:pt x="1145836" y="630042"/>
                  <a:pt x="1122975" y="631547"/>
                  <a:pt x="1097375" y="640080"/>
                </a:cubicBezTo>
                <a:cubicBezTo>
                  <a:pt x="1083219" y="644799"/>
                  <a:pt x="1070288" y="653086"/>
                  <a:pt x="1055812" y="656705"/>
                </a:cubicBezTo>
                <a:cubicBezTo>
                  <a:pt x="1036804" y="661457"/>
                  <a:pt x="1016950" y="661797"/>
                  <a:pt x="997623" y="665018"/>
                </a:cubicBezTo>
                <a:cubicBezTo>
                  <a:pt x="947244" y="673415"/>
                  <a:pt x="947786" y="677016"/>
                  <a:pt x="889557" y="689956"/>
                </a:cubicBezTo>
                <a:cubicBezTo>
                  <a:pt x="779581" y="714395"/>
                  <a:pt x="839118" y="693507"/>
                  <a:pt x="764866" y="723207"/>
                </a:cubicBezTo>
                <a:cubicBezTo>
                  <a:pt x="708706" y="779367"/>
                  <a:pt x="779447" y="713000"/>
                  <a:pt x="681739" y="781396"/>
                </a:cubicBezTo>
                <a:cubicBezTo>
                  <a:pt x="654315" y="800593"/>
                  <a:pt x="650564" y="819846"/>
                  <a:pt x="631863" y="847898"/>
                </a:cubicBezTo>
                <a:cubicBezTo>
                  <a:pt x="610534" y="879891"/>
                  <a:pt x="607674" y="880400"/>
                  <a:pt x="581986" y="906087"/>
                </a:cubicBezTo>
                <a:cubicBezTo>
                  <a:pt x="574049" y="937839"/>
                  <a:pt x="572701" y="949596"/>
                  <a:pt x="557048" y="980902"/>
                </a:cubicBezTo>
                <a:cubicBezTo>
                  <a:pt x="549822" y="995353"/>
                  <a:pt x="538796" y="1007756"/>
                  <a:pt x="532110" y="1022465"/>
                </a:cubicBezTo>
                <a:cubicBezTo>
                  <a:pt x="524858" y="1038419"/>
                  <a:pt x="515485" y="1072342"/>
                  <a:pt x="515485" y="1072342"/>
                </a:cubicBezTo>
                <a:cubicBezTo>
                  <a:pt x="522022" y="1144254"/>
                  <a:pt x="517422" y="1145627"/>
                  <a:pt x="532110" y="1197032"/>
                </a:cubicBezTo>
                <a:cubicBezTo>
                  <a:pt x="534517" y="1205457"/>
                  <a:pt x="534949" y="1215128"/>
                  <a:pt x="540423" y="1221971"/>
                </a:cubicBezTo>
                <a:cubicBezTo>
                  <a:pt x="546664" y="1229772"/>
                  <a:pt x="557048" y="1233054"/>
                  <a:pt x="565361" y="1238596"/>
                </a:cubicBezTo>
                <a:cubicBezTo>
                  <a:pt x="570903" y="1246909"/>
                  <a:pt x="574922" y="1256470"/>
                  <a:pt x="581986" y="1263534"/>
                </a:cubicBezTo>
                <a:cubicBezTo>
                  <a:pt x="591783" y="1273331"/>
                  <a:pt x="602845" y="1282276"/>
                  <a:pt x="615237" y="1288472"/>
                </a:cubicBezTo>
                <a:cubicBezTo>
                  <a:pt x="625456" y="1293581"/>
                  <a:pt x="637237" y="1294799"/>
                  <a:pt x="648488" y="1296785"/>
                </a:cubicBezTo>
                <a:cubicBezTo>
                  <a:pt x="684379" y="1303119"/>
                  <a:pt x="720532" y="1307869"/>
                  <a:pt x="756554" y="1313411"/>
                </a:cubicBezTo>
                <a:cubicBezTo>
                  <a:pt x="782269" y="1321982"/>
                  <a:pt x="802112" y="1330036"/>
                  <a:pt x="831368" y="1330036"/>
                </a:cubicBezTo>
                <a:cubicBezTo>
                  <a:pt x="873024" y="1330036"/>
                  <a:pt x="914495" y="1324494"/>
                  <a:pt x="956059" y="1321723"/>
                </a:cubicBezTo>
                <a:cubicBezTo>
                  <a:pt x="969914" y="1316181"/>
                  <a:pt x="983467" y="1309817"/>
                  <a:pt x="997623" y="1305098"/>
                </a:cubicBezTo>
                <a:cubicBezTo>
                  <a:pt x="1008462" y="1301485"/>
                  <a:pt x="1020373" y="1301285"/>
                  <a:pt x="1030874" y="1296785"/>
                </a:cubicBezTo>
                <a:cubicBezTo>
                  <a:pt x="1040057" y="1292850"/>
                  <a:pt x="1046876" y="1284628"/>
                  <a:pt x="1055812" y="1280160"/>
                </a:cubicBezTo>
                <a:cubicBezTo>
                  <a:pt x="1151995" y="1232068"/>
                  <a:pt x="1036661" y="1304010"/>
                  <a:pt x="1147252" y="1230283"/>
                </a:cubicBezTo>
                <a:cubicBezTo>
                  <a:pt x="1152794" y="1216429"/>
                  <a:pt x="1159158" y="1202876"/>
                  <a:pt x="1163877" y="1188720"/>
                </a:cubicBezTo>
                <a:cubicBezTo>
                  <a:pt x="1167490" y="1177881"/>
                  <a:pt x="1169051" y="1166454"/>
                  <a:pt x="1172190" y="1155469"/>
                </a:cubicBezTo>
                <a:cubicBezTo>
                  <a:pt x="1189230" y="1095832"/>
                  <a:pt x="1171918" y="1173461"/>
                  <a:pt x="1188815" y="1088967"/>
                </a:cubicBezTo>
                <a:cubicBezTo>
                  <a:pt x="1186044" y="1050174"/>
                  <a:pt x="1189122" y="1010513"/>
                  <a:pt x="1180503" y="972589"/>
                </a:cubicBezTo>
                <a:cubicBezTo>
                  <a:pt x="1175010" y="948421"/>
                  <a:pt x="1155090" y="929599"/>
                  <a:pt x="1147252" y="906087"/>
                </a:cubicBezTo>
                <a:cubicBezTo>
                  <a:pt x="1144481" y="897774"/>
                  <a:pt x="1141346" y="889574"/>
                  <a:pt x="1138939" y="881149"/>
                </a:cubicBezTo>
                <a:cubicBezTo>
                  <a:pt x="1135800" y="870164"/>
                  <a:pt x="1135126" y="858399"/>
                  <a:pt x="1130626" y="847898"/>
                </a:cubicBezTo>
                <a:cubicBezTo>
                  <a:pt x="1126691" y="838715"/>
                  <a:pt x="1118785" y="831731"/>
                  <a:pt x="1114001" y="822960"/>
                </a:cubicBezTo>
                <a:cubicBezTo>
                  <a:pt x="1061406" y="726535"/>
                  <a:pt x="1102970" y="786085"/>
                  <a:pt x="1055812" y="723207"/>
                </a:cubicBezTo>
                <a:cubicBezTo>
                  <a:pt x="1053041" y="714894"/>
                  <a:pt x="1052360" y="705560"/>
                  <a:pt x="1047499" y="698269"/>
                </a:cubicBezTo>
                <a:cubicBezTo>
                  <a:pt x="1040978" y="688488"/>
                  <a:pt x="1020898" y="684969"/>
                  <a:pt x="1022561" y="673331"/>
                </a:cubicBezTo>
                <a:cubicBezTo>
                  <a:pt x="1027296" y="640186"/>
                  <a:pt x="1048369" y="611433"/>
                  <a:pt x="1064125" y="581891"/>
                </a:cubicBezTo>
                <a:cubicBezTo>
                  <a:pt x="1070645" y="569666"/>
                  <a:pt x="1076671" y="554836"/>
                  <a:pt x="1089063" y="548640"/>
                </a:cubicBezTo>
                <a:cubicBezTo>
                  <a:pt x="1106588" y="539878"/>
                  <a:pt x="1127925" y="543548"/>
                  <a:pt x="1147252" y="540327"/>
                </a:cubicBezTo>
                <a:cubicBezTo>
                  <a:pt x="1161188" y="538004"/>
                  <a:pt x="1174961" y="534785"/>
                  <a:pt x="1188815" y="532014"/>
                </a:cubicBezTo>
                <a:cubicBezTo>
                  <a:pt x="1238692" y="534785"/>
                  <a:pt x="1288664" y="536178"/>
                  <a:pt x="1338445" y="540327"/>
                </a:cubicBezTo>
                <a:cubicBezTo>
                  <a:pt x="1355241" y="541727"/>
                  <a:pt x="1372481" y="542880"/>
                  <a:pt x="1388321" y="548640"/>
                </a:cubicBezTo>
                <a:cubicBezTo>
                  <a:pt x="1403505" y="554162"/>
                  <a:pt x="1415266" y="566698"/>
                  <a:pt x="1429885" y="573578"/>
                </a:cubicBezTo>
                <a:cubicBezTo>
                  <a:pt x="1462478" y="588916"/>
                  <a:pt x="1497418" y="599033"/>
                  <a:pt x="1529637" y="615142"/>
                </a:cubicBezTo>
                <a:lnTo>
                  <a:pt x="1562888" y="631767"/>
                </a:lnTo>
                <a:cubicBezTo>
                  <a:pt x="1573972" y="651163"/>
                  <a:pt x="1583328" y="671655"/>
                  <a:pt x="1596139" y="689956"/>
                </a:cubicBezTo>
                <a:cubicBezTo>
                  <a:pt x="1602881" y="699587"/>
                  <a:pt x="1615244" y="704687"/>
                  <a:pt x="1621077" y="714894"/>
                </a:cubicBezTo>
                <a:cubicBezTo>
                  <a:pt x="1626745" y="724813"/>
                  <a:pt x="1626251" y="737160"/>
                  <a:pt x="1629390" y="748145"/>
                </a:cubicBezTo>
                <a:cubicBezTo>
                  <a:pt x="1631797" y="756570"/>
                  <a:pt x="1634932" y="764770"/>
                  <a:pt x="1637703" y="773083"/>
                </a:cubicBezTo>
                <a:cubicBezTo>
                  <a:pt x="1634932" y="820189"/>
                  <a:pt x="1636390" y="867735"/>
                  <a:pt x="1629390" y="914400"/>
                </a:cubicBezTo>
                <a:cubicBezTo>
                  <a:pt x="1627163" y="929248"/>
                  <a:pt x="1595214" y="955657"/>
                  <a:pt x="1587826" y="964276"/>
                </a:cubicBezTo>
                <a:cubicBezTo>
                  <a:pt x="1546581" y="1012394"/>
                  <a:pt x="1581852" y="984884"/>
                  <a:pt x="1537950" y="1014152"/>
                </a:cubicBezTo>
                <a:cubicBezTo>
                  <a:pt x="1532408" y="1025236"/>
                  <a:pt x="1526206" y="1036013"/>
                  <a:pt x="1521325" y="1047403"/>
                </a:cubicBezTo>
                <a:cubicBezTo>
                  <a:pt x="1517873" y="1055457"/>
                  <a:pt x="1516089" y="1064137"/>
                  <a:pt x="1513012" y="1072342"/>
                </a:cubicBezTo>
                <a:cubicBezTo>
                  <a:pt x="1507773" y="1086314"/>
                  <a:pt x="1501625" y="1099933"/>
                  <a:pt x="1496386" y="1113905"/>
                </a:cubicBezTo>
                <a:cubicBezTo>
                  <a:pt x="1493309" y="1122109"/>
                  <a:pt x="1491526" y="1130789"/>
                  <a:pt x="1488074" y="1138843"/>
                </a:cubicBezTo>
                <a:cubicBezTo>
                  <a:pt x="1457253" y="1210760"/>
                  <a:pt x="1482633" y="1138539"/>
                  <a:pt x="1463135" y="1197032"/>
                </a:cubicBezTo>
                <a:cubicBezTo>
                  <a:pt x="1465906" y="1216429"/>
                  <a:pt x="1463490" y="1237317"/>
                  <a:pt x="1471448" y="1255222"/>
                </a:cubicBezTo>
                <a:cubicBezTo>
                  <a:pt x="1475506" y="1264351"/>
                  <a:pt x="1487450" y="1267379"/>
                  <a:pt x="1496386" y="1271847"/>
                </a:cubicBezTo>
                <a:cubicBezTo>
                  <a:pt x="1508314" y="1277811"/>
                  <a:pt x="1543918" y="1285808"/>
                  <a:pt x="1554575" y="1288472"/>
                </a:cubicBezTo>
                <a:lnTo>
                  <a:pt x="1695892" y="1280160"/>
                </a:lnTo>
                <a:cubicBezTo>
                  <a:pt x="1723663" y="1278103"/>
                  <a:pt x="1753423" y="1282817"/>
                  <a:pt x="1779019" y="1271847"/>
                </a:cubicBezTo>
                <a:cubicBezTo>
                  <a:pt x="1795327" y="1264858"/>
                  <a:pt x="1801186" y="1244138"/>
                  <a:pt x="1812270" y="1230283"/>
                </a:cubicBezTo>
                <a:cubicBezTo>
                  <a:pt x="1817812" y="1210887"/>
                  <a:pt x="1822878" y="1191348"/>
                  <a:pt x="1828895" y="1172094"/>
                </a:cubicBezTo>
                <a:cubicBezTo>
                  <a:pt x="1836736" y="1147004"/>
                  <a:pt x="1847745" y="1122852"/>
                  <a:pt x="1853834" y="1097280"/>
                </a:cubicBezTo>
                <a:cubicBezTo>
                  <a:pt x="1861642" y="1064487"/>
                  <a:pt x="1865202" y="1030824"/>
                  <a:pt x="1870459" y="997527"/>
                </a:cubicBezTo>
                <a:cubicBezTo>
                  <a:pt x="1873515" y="978173"/>
                  <a:pt x="1875367" y="958633"/>
                  <a:pt x="1878772" y="939338"/>
                </a:cubicBezTo>
                <a:cubicBezTo>
                  <a:pt x="1883683" y="911510"/>
                  <a:pt x="1895397" y="856211"/>
                  <a:pt x="1895397" y="856211"/>
                </a:cubicBezTo>
                <a:cubicBezTo>
                  <a:pt x="1889855" y="786938"/>
                  <a:pt x="1893847" y="716231"/>
                  <a:pt x="1878772" y="648392"/>
                </a:cubicBezTo>
                <a:cubicBezTo>
                  <a:pt x="1876084" y="636295"/>
                  <a:pt x="1857124" y="636118"/>
                  <a:pt x="1845521" y="631767"/>
                </a:cubicBezTo>
                <a:cubicBezTo>
                  <a:pt x="1818971" y="621811"/>
                  <a:pt x="1786752" y="623068"/>
                  <a:pt x="1762394" y="606829"/>
                </a:cubicBezTo>
                <a:lnTo>
                  <a:pt x="1737455" y="590203"/>
                </a:lnTo>
                <a:cubicBezTo>
                  <a:pt x="1734160" y="573725"/>
                  <a:pt x="1726701" y="533003"/>
                  <a:pt x="1720830" y="515389"/>
                </a:cubicBezTo>
                <a:cubicBezTo>
                  <a:pt x="1718871" y="509511"/>
                  <a:pt x="1715288" y="504305"/>
                  <a:pt x="1712517" y="49876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sp>
        <p:nvSpPr>
          <p:cNvPr id="6" name="Freeform 5"/>
          <p:cNvSpPr/>
          <p:nvPr/>
        </p:nvSpPr>
        <p:spPr>
          <a:xfrm>
            <a:off x="822959" y="3722246"/>
            <a:ext cx="5029200" cy="2759826"/>
          </a:xfrm>
          <a:custGeom>
            <a:avLst/>
            <a:gdLst>
              <a:gd name="connsiteX0" fmla="*/ 0 w 5228706"/>
              <a:gd name="connsiteY0" fmla="*/ 0 h 2909455"/>
              <a:gd name="connsiteX1" fmla="*/ 41564 w 5228706"/>
              <a:gd name="connsiteY1" fmla="*/ 8313 h 2909455"/>
              <a:gd name="connsiteX2" fmla="*/ 66502 w 5228706"/>
              <a:gd name="connsiteY2" fmla="*/ 33251 h 2909455"/>
              <a:gd name="connsiteX3" fmla="*/ 99753 w 5228706"/>
              <a:gd name="connsiteY3" fmla="*/ 49877 h 2909455"/>
              <a:gd name="connsiteX4" fmla="*/ 124691 w 5228706"/>
              <a:gd name="connsiteY4" fmla="*/ 74815 h 2909455"/>
              <a:gd name="connsiteX5" fmla="*/ 149629 w 5228706"/>
              <a:gd name="connsiteY5" fmla="*/ 83127 h 2909455"/>
              <a:gd name="connsiteX6" fmla="*/ 249382 w 5228706"/>
              <a:gd name="connsiteY6" fmla="*/ 91440 h 2909455"/>
              <a:gd name="connsiteX7" fmla="*/ 598517 w 5228706"/>
              <a:gd name="connsiteY7" fmla="*/ 83127 h 2909455"/>
              <a:gd name="connsiteX8" fmla="*/ 856211 w 5228706"/>
              <a:gd name="connsiteY8" fmla="*/ 74815 h 2909455"/>
              <a:gd name="connsiteX9" fmla="*/ 939338 w 5228706"/>
              <a:gd name="connsiteY9" fmla="*/ 58189 h 2909455"/>
              <a:gd name="connsiteX10" fmla="*/ 1055717 w 5228706"/>
              <a:gd name="connsiteY10" fmla="*/ 99753 h 2909455"/>
              <a:gd name="connsiteX11" fmla="*/ 1072342 w 5228706"/>
              <a:gd name="connsiteY11" fmla="*/ 133004 h 2909455"/>
              <a:gd name="connsiteX12" fmla="*/ 1072342 w 5228706"/>
              <a:gd name="connsiteY12" fmla="*/ 399011 h 2909455"/>
              <a:gd name="connsiteX13" fmla="*/ 1055717 w 5228706"/>
              <a:gd name="connsiteY13" fmla="*/ 457200 h 2909455"/>
              <a:gd name="connsiteX14" fmla="*/ 1022466 w 5228706"/>
              <a:gd name="connsiteY14" fmla="*/ 507077 h 2909455"/>
              <a:gd name="connsiteX15" fmla="*/ 989215 w 5228706"/>
              <a:gd name="connsiteY15" fmla="*/ 573578 h 2909455"/>
              <a:gd name="connsiteX16" fmla="*/ 972589 w 5228706"/>
              <a:gd name="connsiteY16" fmla="*/ 606829 h 2909455"/>
              <a:gd name="connsiteX17" fmla="*/ 964277 w 5228706"/>
              <a:gd name="connsiteY17" fmla="*/ 631767 h 2909455"/>
              <a:gd name="connsiteX18" fmla="*/ 922713 w 5228706"/>
              <a:gd name="connsiteY18" fmla="*/ 698269 h 2909455"/>
              <a:gd name="connsiteX19" fmla="*/ 897775 w 5228706"/>
              <a:gd name="connsiteY19" fmla="*/ 773084 h 2909455"/>
              <a:gd name="connsiteX20" fmla="*/ 889462 w 5228706"/>
              <a:gd name="connsiteY20" fmla="*/ 814647 h 2909455"/>
              <a:gd name="connsiteX21" fmla="*/ 864524 w 5228706"/>
              <a:gd name="connsiteY21" fmla="*/ 856211 h 2909455"/>
              <a:gd name="connsiteX22" fmla="*/ 847898 w 5228706"/>
              <a:gd name="connsiteY22" fmla="*/ 939338 h 2909455"/>
              <a:gd name="connsiteX23" fmla="*/ 839586 w 5228706"/>
              <a:gd name="connsiteY23" fmla="*/ 972589 h 2909455"/>
              <a:gd name="connsiteX24" fmla="*/ 798022 w 5228706"/>
              <a:gd name="connsiteY24" fmla="*/ 1047404 h 2909455"/>
              <a:gd name="connsiteX25" fmla="*/ 789709 w 5228706"/>
              <a:gd name="connsiteY25" fmla="*/ 1080655 h 2909455"/>
              <a:gd name="connsiteX26" fmla="*/ 781397 w 5228706"/>
              <a:gd name="connsiteY26" fmla="*/ 1105593 h 2909455"/>
              <a:gd name="connsiteX27" fmla="*/ 764771 w 5228706"/>
              <a:gd name="connsiteY27" fmla="*/ 1371600 h 2909455"/>
              <a:gd name="connsiteX28" fmla="*/ 773084 w 5228706"/>
              <a:gd name="connsiteY28" fmla="*/ 1654233 h 2909455"/>
              <a:gd name="connsiteX29" fmla="*/ 806335 w 5228706"/>
              <a:gd name="connsiteY29" fmla="*/ 1729047 h 2909455"/>
              <a:gd name="connsiteX30" fmla="*/ 822960 w 5228706"/>
              <a:gd name="connsiteY30" fmla="*/ 1762298 h 2909455"/>
              <a:gd name="connsiteX31" fmla="*/ 847898 w 5228706"/>
              <a:gd name="connsiteY31" fmla="*/ 1812175 h 2909455"/>
              <a:gd name="connsiteX32" fmla="*/ 906087 w 5228706"/>
              <a:gd name="connsiteY32" fmla="*/ 1853738 h 2909455"/>
              <a:gd name="connsiteX33" fmla="*/ 955964 w 5228706"/>
              <a:gd name="connsiteY33" fmla="*/ 1870364 h 2909455"/>
              <a:gd name="connsiteX34" fmla="*/ 997527 w 5228706"/>
              <a:gd name="connsiteY34" fmla="*/ 1895302 h 2909455"/>
              <a:gd name="connsiteX35" fmla="*/ 1022466 w 5228706"/>
              <a:gd name="connsiteY35" fmla="*/ 1920240 h 2909455"/>
              <a:gd name="connsiteX36" fmla="*/ 1080655 w 5228706"/>
              <a:gd name="connsiteY36" fmla="*/ 1928553 h 2909455"/>
              <a:gd name="connsiteX37" fmla="*/ 1155469 w 5228706"/>
              <a:gd name="connsiteY37" fmla="*/ 1945178 h 2909455"/>
              <a:gd name="connsiteX38" fmla="*/ 1238597 w 5228706"/>
              <a:gd name="connsiteY38" fmla="*/ 1928553 h 2909455"/>
              <a:gd name="connsiteX39" fmla="*/ 1271847 w 5228706"/>
              <a:gd name="connsiteY39" fmla="*/ 1878677 h 2909455"/>
              <a:gd name="connsiteX40" fmla="*/ 1305098 w 5228706"/>
              <a:gd name="connsiteY40" fmla="*/ 1837113 h 2909455"/>
              <a:gd name="connsiteX41" fmla="*/ 1321724 w 5228706"/>
              <a:gd name="connsiteY41" fmla="*/ 1803862 h 2909455"/>
              <a:gd name="connsiteX42" fmla="*/ 1354975 w 5228706"/>
              <a:gd name="connsiteY42" fmla="*/ 1787237 h 2909455"/>
              <a:gd name="connsiteX43" fmla="*/ 1421477 w 5228706"/>
              <a:gd name="connsiteY43" fmla="*/ 1695797 h 2909455"/>
              <a:gd name="connsiteX44" fmla="*/ 1438102 w 5228706"/>
              <a:gd name="connsiteY44" fmla="*/ 1679171 h 2909455"/>
              <a:gd name="connsiteX45" fmla="*/ 1463040 w 5228706"/>
              <a:gd name="connsiteY45" fmla="*/ 1637607 h 2909455"/>
              <a:gd name="connsiteX46" fmla="*/ 1496291 w 5228706"/>
              <a:gd name="connsiteY46" fmla="*/ 1587731 h 2909455"/>
              <a:gd name="connsiteX47" fmla="*/ 1562793 w 5228706"/>
              <a:gd name="connsiteY47" fmla="*/ 1504604 h 2909455"/>
              <a:gd name="connsiteX48" fmla="*/ 1604357 w 5228706"/>
              <a:gd name="connsiteY48" fmla="*/ 1454727 h 2909455"/>
              <a:gd name="connsiteX49" fmla="*/ 1645920 w 5228706"/>
              <a:gd name="connsiteY49" fmla="*/ 1379913 h 2909455"/>
              <a:gd name="connsiteX50" fmla="*/ 1679171 w 5228706"/>
              <a:gd name="connsiteY50" fmla="*/ 1354975 h 2909455"/>
              <a:gd name="connsiteX51" fmla="*/ 1729047 w 5228706"/>
              <a:gd name="connsiteY51" fmla="*/ 1280160 h 2909455"/>
              <a:gd name="connsiteX52" fmla="*/ 1753986 w 5228706"/>
              <a:gd name="connsiteY52" fmla="*/ 1255222 h 2909455"/>
              <a:gd name="connsiteX53" fmla="*/ 1787237 w 5228706"/>
              <a:gd name="connsiteY53" fmla="*/ 1238597 h 2909455"/>
              <a:gd name="connsiteX54" fmla="*/ 1812175 w 5228706"/>
              <a:gd name="connsiteY54" fmla="*/ 1213658 h 2909455"/>
              <a:gd name="connsiteX55" fmla="*/ 1886989 w 5228706"/>
              <a:gd name="connsiteY55" fmla="*/ 1180407 h 2909455"/>
              <a:gd name="connsiteX56" fmla="*/ 1928553 w 5228706"/>
              <a:gd name="connsiteY56" fmla="*/ 1172095 h 2909455"/>
              <a:gd name="connsiteX57" fmla="*/ 1986742 w 5228706"/>
              <a:gd name="connsiteY57" fmla="*/ 1155469 h 2909455"/>
              <a:gd name="connsiteX58" fmla="*/ 2011680 w 5228706"/>
              <a:gd name="connsiteY58" fmla="*/ 1147157 h 2909455"/>
              <a:gd name="connsiteX59" fmla="*/ 2119746 w 5228706"/>
              <a:gd name="connsiteY59" fmla="*/ 1138844 h 2909455"/>
              <a:gd name="connsiteX60" fmla="*/ 2161309 w 5228706"/>
              <a:gd name="connsiteY60" fmla="*/ 1130531 h 2909455"/>
              <a:gd name="connsiteX61" fmla="*/ 2211186 w 5228706"/>
              <a:gd name="connsiteY61" fmla="*/ 1113906 h 2909455"/>
              <a:gd name="connsiteX62" fmla="*/ 2244437 w 5228706"/>
              <a:gd name="connsiteY62" fmla="*/ 1105593 h 2909455"/>
              <a:gd name="connsiteX63" fmla="*/ 2643447 w 5228706"/>
              <a:gd name="connsiteY63" fmla="*/ 1113906 h 2909455"/>
              <a:gd name="connsiteX64" fmla="*/ 2676698 w 5228706"/>
              <a:gd name="connsiteY64" fmla="*/ 1130531 h 2909455"/>
              <a:gd name="connsiteX65" fmla="*/ 2959331 w 5228706"/>
              <a:gd name="connsiteY65" fmla="*/ 1255222 h 2909455"/>
              <a:gd name="connsiteX66" fmla="*/ 3000895 w 5228706"/>
              <a:gd name="connsiteY66" fmla="*/ 1296786 h 2909455"/>
              <a:gd name="connsiteX67" fmla="*/ 3025833 w 5228706"/>
              <a:gd name="connsiteY67" fmla="*/ 1354975 h 2909455"/>
              <a:gd name="connsiteX68" fmla="*/ 3034146 w 5228706"/>
              <a:gd name="connsiteY68" fmla="*/ 1404851 h 2909455"/>
              <a:gd name="connsiteX69" fmla="*/ 3067397 w 5228706"/>
              <a:gd name="connsiteY69" fmla="*/ 1471353 h 2909455"/>
              <a:gd name="connsiteX70" fmla="*/ 3100647 w 5228706"/>
              <a:gd name="connsiteY70" fmla="*/ 1537855 h 2909455"/>
              <a:gd name="connsiteX71" fmla="*/ 3117273 w 5228706"/>
              <a:gd name="connsiteY71" fmla="*/ 1571106 h 2909455"/>
              <a:gd name="connsiteX72" fmla="*/ 3142211 w 5228706"/>
              <a:gd name="connsiteY72" fmla="*/ 1604357 h 2909455"/>
              <a:gd name="connsiteX73" fmla="*/ 3158837 w 5228706"/>
              <a:gd name="connsiteY73" fmla="*/ 1629295 h 2909455"/>
              <a:gd name="connsiteX74" fmla="*/ 3175462 w 5228706"/>
              <a:gd name="connsiteY74" fmla="*/ 1712422 h 2909455"/>
              <a:gd name="connsiteX75" fmla="*/ 3183775 w 5228706"/>
              <a:gd name="connsiteY75" fmla="*/ 1745673 h 2909455"/>
              <a:gd name="connsiteX76" fmla="*/ 3241964 w 5228706"/>
              <a:gd name="connsiteY76" fmla="*/ 1778924 h 2909455"/>
              <a:gd name="connsiteX77" fmla="*/ 3333404 w 5228706"/>
              <a:gd name="connsiteY77" fmla="*/ 1845426 h 2909455"/>
              <a:gd name="connsiteX78" fmla="*/ 3366655 w 5228706"/>
              <a:gd name="connsiteY78" fmla="*/ 1862051 h 2909455"/>
              <a:gd name="connsiteX79" fmla="*/ 3433157 w 5228706"/>
              <a:gd name="connsiteY79" fmla="*/ 1920240 h 2909455"/>
              <a:gd name="connsiteX80" fmla="*/ 3483033 w 5228706"/>
              <a:gd name="connsiteY80" fmla="*/ 1970117 h 2909455"/>
              <a:gd name="connsiteX81" fmla="*/ 3507971 w 5228706"/>
              <a:gd name="connsiteY81" fmla="*/ 1995055 h 2909455"/>
              <a:gd name="connsiteX82" fmla="*/ 3532909 w 5228706"/>
              <a:gd name="connsiteY82" fmla="*/ 2011680 h 2909455"/>
              <a:gd name="connsiteX83" fmla="*/ 3566160 w 5228706"/>
              <a:gd name="connsiteY83" fmla="*/ 2036618 h 2909455"/>
              <a:gd name="connsiteX84" fmla="*/ 3591098 w 5228706"/>
              <a:gd name="connsiteY84" fmla="*/ 2044931 h 2909455"/>
              <a:gd name="connsiteX85" fmla="*/ 3624349 w 5228706"/>
              <a:gd name="connsiteY85" fmla="*/ 2061557 h 2909455"/>
              <a:gd name="connsiteX86" fmla="*/ 3732415 w 5228706"/>
              <a:gd name="connsiteY86" fmla="*/ 2078182 h 2909455"/>
              <a:gd name="connsiteX87" fmla="*/ 3740727 w 5228706"/>
              <a:gd name="connsiteY87" fmla="*/ 2103120 h 2909455"/>
              <a:gd name="connsiteX88" fmla="*/ 3782291 w 5228706"/>
              <a:gd name="connsiteY88" fmla="*/ 2128058 h 2909455"/>
              <a:gd name="connsiteX89" fmla="*/ 3807229 w 5228706"/>
              <a:gd name="connsiteY89" fmla="*/ 2144684 h 2909455"/>
              <a:gd name="connsiteX90" fmla="*/ 3840480 w 5228706"/>
              <a:gd name="connsiteY90" fmla="*/ 2152997 h 2909455"/>
              <a:gd name="connsiteX91" fmla="*/ 3865418 w 5228706"/>
              <a:gd name="connsiteY91" fmla="*/ 2161309 h 2909455"/>
              <a:gd name="connsiteX92" fmla="*/ 3890357 w 5228706"/>
              <a:gd name="connsiteY92" fmla="*/ 2177935 h 2909455"/>
              <a:gd name="connsiteX93" fmla="*/ 3923607 w 5228706"/>
              <a:gd name="connsiteY93" fmla="*/ 2219498 h 2909455"/>
              <a:gd name="connsiteX94" fmla="*/ 3940233 w 5228706"/>
              <a:gd name="connsiteY94" fmla="*/ 2244437 h 2909455"/>
              <a:gd name="connsiteX95" fmla="*/ 3956858 w 5228706"/>
              <a:gd name="connsiteY95" fmla="*/ 2310938 h 2909455"/>
              <a:gd name="connsiteX96" fmla="*/ 3965171 w 5228706"/>
              <a:gd name="connsiteY96" fmla="*/ 2610197 h 2909455"/>
              <a:gd name="connsiteX97" fmla="*/ 3990109 w 5228706"/>
              <a:gd name="connsiteY97" fmla="*/ 2643447 h 2909455"/>
              <a:gd name="connsiteX98" fmla="*/ 4031673 w 5228706"/>
              <a:gd name="connsiteY98" fmla="*/ 2693324 h 2909455"/>
              <a:gd name="connsiteX99" fmla="*/ 4073237 w 5228706"/>
              <a:gd name="connsiteY99" fmla="*/ 2743200 h 2909455"/>
              <a:gd name="connsiteX100" fmla="*/ 4114800 w 5228706"/>
              <a:gd name="connsiteY100" fmla="*/ 2768138 h 2909455"/>
              <a:gd name="connsiteX101" fmla="*/ 4131426 w 5228706"/>
              <a:gd name="connsiteY101" fmla="*/ 2784764 h 2909455"/>
              <a:gd name="connsiteX102" fmla="*/ 4172989 w 5228706"/>
              <a:gd name="connsiteY102" fmla="*/ 2809702 h 2909455"/>
              <a:gd name="connsiteX103" fmla="*/ 4222866 w 5228706"/>
              <a:gd name="connsiteY103" fmla="*/ 2842953 h 2909455"/>
              <a:gd name="connsiteX104" fmla="*/ 4281055 w 5228706"/>
              <a:gd name="connsiteY104" fmla="*/ 2859578 h 2909455"/>
              <a:gd name="connsiteX105" fmla="*/ 4330931 w 5228706"/>
              <a:gd name="connsiteY105" fmla="*/ 2876204 h 2909455"/>
              <a:gd name="connsiteX106" fmla="*/ 4447309 w 5228706"/>
              <a:gd name="connsiteY106" fmla="*/ 2909455 h 2909455"/>
              <a:gd name="connsiteX107" fmla="*/ 4497186 w 5228706"/>
              <a:gd name="connsiteY107" fmla="*/ 2859578 h 2909455"/>
              <a:gd name="connsiteX108" fmla="*/ 4555375 w 5228706"/>
              <a:gd name="connsiteY108" fmla="*/ 2809702 h 2909455"/>
              <a:gd name="connsiteX109" fmla="*/ 4613564 w 5228706"/>
              <a:gd name="connsiteY109" fmla="*/ 2818015 h 2909455"/>
              <a:gd name="connsiteX110" fmla="*/ 5228706 w 5228706"/>
              <a:gd name="connsiteY110" fmla="*/ 2834640 h 290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228706" h="2909455">
                <a:moveTo>
                  <a:pt x="0" y="0"/>
                </a:moveTo>
                <a:cubicBezTo>
                  <a:pt x="13855" y="2771"/>
                  <a:pt x="28927" y="1994"/>
                  <a:pt x="41564" y="8313"/>
                </a:cubicBezTo>
                <a:cubicBezTo>
                  <a:pt x="52079" y="13570"/>
                  <a:pt x="56936" y="26418"/>
                  <a:pt x="66502" y="33251"/>
                </a:cubicBezTo>
                <a:cubicBezTo>
                  <a:pt x="76586" y="40454"/>
                  <a:pt x="89669" y="42674"/>
                  <a:pt x="99753" y="49877"/>
                </a:cubicBezTo>
                <a:cubicBezTo>
                  <a:pt x="109319" y="56710"/>
                  <a:pt x="114909" y="68294"/>
                  <a:pt x="124691" y="74815"/>
                </a:cubicBezTo>
                <a:cubicBezTo>
                  <a:pt x="131982" y="79675"/>
                  <a:pt x="140944" y="81969"/>
                  <a:pt x="149629" y="83127"/>
                </a:cubicBezTo>
                <a:cubicBezTo>
                  <a:pt x="182703" y="87537"/>
                  <a:pt x="216131" y="88669"/>
                  <a:pt x="249382" y="91440"/>
                </a:cubicBezTo>
                <a:lnTo>
                  <a:pt x="598517" y="83127"/>
                </a:lnTo>
                <a:cubicBezTo>
                  <a:pt x="684427" y="80773"/>
                  <a:pt x="770394" y="79454"/>
                  <a:pt x="856211" y="74815"/>
                </a:cubicBezTo>
                <a:cubicBezTo>
                  <a:pt x="882214" y="73409"/>
                  <a:pt x="913556" y="64635"/>
                  <a:pt x="939338" y="58189"/>
                </a:cubicBezTo>
                <a:cubicBezTo>
                  <a:pt x="1030122" y="73320"/>
                  <a:pt x="1025971" y="47697"/>
                  <a:pt x="1055717" y="99753"/>
                </a:cubicBezTo>
                <a:cubicBezTo>
                  <a:pt x="1061865" y="110512"/>
                  <a:pt x="1066800" y="121920"/>
                  <a:pt x="1072342" y="133004"/>
                </a:cubicBezTo>
                <a:cubicBezTo>
                  <a:pt x="1091411" y="247412"/>
                  <a:pt x="1085997" y="194199"/>
                  <a:pt x="1072342" y="399011"/>
                </a:cubicBezTo>
                <a:cubicBezTo>
                  <a:pt x="1072016" y="403899"/>
                  <a:pt x="1059886" y="449696"/>
                  <a:pt x="1055717" y="457200"/>
                </a:cubicBezTo>
                <a:cubicBezTo>
                  <a:pt x="1046013" y="474667"/>
                  <a:pt x="1031402" y="489205"/>
                  <a:pt x="1022466" y="507077"/>
                </a:cubicBezTo>
                <a:lnTo>
                  <a:pt x="989215" y="573578"/>
                </a:lnTo>
                <a:cubicBezTo>
                  <a:pt x="983673" y="584662"/>
                  <a:pt x="976507" y="595073"/>
                  <a:pt x="972589" y="606829"/>
                </a:cubicBezTo>
                <a:cubicBezTo>
                  <a:pt x="969818" y="615142"/>
                  <a:pt x="968624" y="624159"/>
                  <a:pt x="964277" y="631767"/>
                </a:cubicBezTo>
                <a:cubicBezTo>
                  <a:pt x="917677" y="713316"/>
                  <a:pt x="958257" y="618294"/>
                  <a:pt x="922713" y="698269"/>
                </a:cubicBezTo>
                <a:cubicBezTo>
                  <a:pt x="907623" y="732222"/>
                  <a:pt x="905281" y="739305"/>
                  <a:pt x="897775" y="773084"/>
                </a:cubicBezTo>
                <a:cubicBezTo>
                  <a:pt x="894710" y="786876"/>
                  <a:pt x="894709" y="801529"/>
                  <a:pt x="889462" y="814647"/>
                </a:cubicBezTo>
                <a:cubicBezTo>
                  <a:pt x="883461" y="829648"/>
                  <a:pt x="872837" y="842356"/>
                  <a:pt x="864524" y="856211"/>
                </a:cubicBezTo>
                <a:cubicBezTo>
                  <a:pt x="858982" y="883920"/>
                  <a:pt x="854751" y="911924"/>
                  <a:pt x="847898" y="939338"/>
                </a:cubicBezTo>
                <a:cubicBezTo>
                  <a:pt x="845127" y="950422"/>
                  <a:pt x="843597" y="961892"/>
                  <a:pt x="839586" y="972589"/>
                </a:cubicBezTo>
                <a:cubicBezTo>
                  <a:pt x="831637" y="993785"/>
                  <a:pt x="808600" y="1029773"/>
                  <a:pt x="798022" y="1047404"/>
                </a:cubicBezTo>
                <a:cubicBezTo>
                  <a:pt x="795251" y="1058488"/>
                  <a:pt x="792848" y="1069670"/>
                  <a:pt x="789709" y="1080655"/>
                </a:cubicBezTo>
                <a:cubicBezTo>
                  <a:pt x="787302" y="1089080"/>
                  <a:pt x="782044" y="1096855"/>
                  <a:pt x="781397" y="1105593"/>
                </a:cubicBezTo>
                <a:cubicBezTo>
                  <a:pt x="754512" y="1468550"/>
                  <a:pt x="787261" y="1191683"/>
                  <a:pt x="764771" y="1371600"/>
                </a:cubicBezTo>
                <a:cubicBezTo>
                  <a:pt x="767542" y="1465811"/>
                  <a:pt x="768130" y="1560112"/>
                  <a:pt x="773084" y="1654233"/>
                </a:cubicBezTo>
                <a:cubicBezTo>
                  <a:pt x="774817" y="1687167"/>
                  <a:pt x="790365" y="1700302"/>
                  <a:pt x="806335" y="1729047"/>
                </a:cubicBezTo>
                <a:cubicBezTo>
                  <a:pt x="812353" y="1739879"/>
                  <a:pt x="818079" y="1750908"/>
                  <a:pt x="822960" y="1762298"/>
                </a:cubicBezTo>
                <a:cubicBezTo>
                  <a:pt x="836191" y="1793171"/>
                  <a:pt x="824407" y="1783987"/>
                  <a:pt x="847898" y="1812175"/>
                </a:cubicBezTo>
                <a:cubicBezTo>
                  <a:pt x="867983" y="1836276"/>
                  <a:pt x="876675" y="1841973"/>
                  <a:pt x="906087" y="1853738"/>
                </a:cubicBezTo>
                <a:cubicBezTo>
                  <a:pt x="922359" y="1860247"/>
                  <a:pt x="940936" y="1861347"/>
                  <a:pt x="955964" y="1870364"/>
                </a:cubicBezTo>
                <a:cubicBezTo>
                  <a:pt x="969818" y="1878677"/>
                  <a:pt x="984601" y="1885608"/>
                  <a:pt x="997527" y="1895302"/>
                </a:cubicBezTo>
                <a:cubicBezTo>
                  <a:pt x="1006932" y="1902356"/>
                  <a:pt x="1011551" y="1915874"/>
                  <a:pt x="1022466" y="1920240"/>
                </a:cubicBezTo>
                <a:cubicBezTo>
                  <a:pt x="1040658" y="1927517"/>
                  <a:pt x="1061328" y="1925332"/>
                  <a:pt x="1080655" y="1928553"/>
                </a:cubicBezTo>
                <a:cubicBezTo>
                  <a:pt x="1112305" y="1933828"/>
                  <a:pt x="1125585" y="1937708"/>
                  <a:pt x="1155469" y="1945178"/>
                </a:cubicBezTo>
                <a:cubicBezTo>
                  <a:pt x="1183178" y="1939636"/>
                  <a:pt x="1214062" y="1942573"/>
                  <a:pt x="1238597" y="1928553"/>
                </a:cubicBezTo>
                <a:cubicBezTo>
                  <a:pt x="1255945" y="1918640"/>
                  <a:pt x="1259858" y="1894662"/>
                  <a:pt x="1271847" y="1878677"/>
                </a:cubicBezTo>
                <a:cubicBezTo>
                  <a:pt x="1304621" y="1834978"/>
                  <a:pt x="1272547" y="1894077"/>
                  <a:pt x="1305098" y="1837113"/>
                </a:cubicBezTo>
                <a:cubicBezTo>
                  <a:pt x="1311246" y="1826354"/>
                  <a:pt x="1312961" y="1812624"/>
                  <a:pt x="1321724" y="1803862"/>
                </a:cubicBezTo>
                <a:cubicBezTo>
                  <a:pt x="1330486" y="1795100"/>
                  <a:pt x="1343891" y="1792779"/>
                  <a:pt x="1354975" y="1787237"/>
                </a:cubicBezTo>
                <a:cubicBezTo>
                  <a:pt x="1385196" y="1741905"/>
                  <a:pt x="1387173" y="1735819"/>
                  <a:pt x="1421477" y="1695797"/>
                </a:cubicBezTo>
                <a:cubicBezTo>
                  <a:pt x="1426577" y="1689846"/>
                  <a:pt x="1433547" y="1685549"/>
                  <a:pt x="1438102" y="1679171"/>
                </a:cubicBezTo>
                <a:cubicBezTo>
                  <a:pt x="1447493" y="1666023"/>
                  <a:pt x="1454366" y="1651238"/>
                  <a:pt x="1463040" y="1637607"/>
                </a:cubicBezTo>
                <a:cubicBezTo>
                  <a:pt x="1473767" y="1620750"/>
                  <a:pt x="1487355" y="1605603"/>
                  <a:pt x="1496291" y="1587731"/>
                </a:cubicBezTo>
                <a:cubicBezTo>
                  <a:pt x="1535084" y="1510145"/>
                  <a:pt x="1507375" y="1532312"/>
                  <a:pt x="1562793" y="1504604"/>
                </a:cubicBezTo>
                <a:cubicBezTo>
                  <a:pt x="1604069" y="1442689"/>
                  <a:pt x="1551019" y="1518732"/>
                  <a:pt x="1604357" y="1454727"/>
                </a:cubicBezTo>
                <a:cubicBezTo>
                  <a:pt x="1668726" y="1377484"/>
                  <a:pt x="1546867" y="1507266"/>
                  <a:pt x="1645920" y="1379913"/>
                </a:cubicBezTo>
                <a:cubicBezTo>
                  <a:pt x="1654426" y="1368977"/>
                  <a:pt x="1668087" y="1363288"/>
                  <a:pt x="1679171" y="1354975"/>
                </a:cubicBezTo>
                <a:cubicBezTo>
                  <a:pt x="1700151" y="1313015"/>
                  <a:pt x="1693182" y="1321149"/>
                  <a:pt x="1729047" y="1280160"/>
                </a:cubicBezTo>
                <a:cubicBezTo>
                  <a:pt x="1736788" y="1271313"/>
                  <a:pt x="1744420" y="1262055"/>
                  <a:pt x="1753986" y="1255222"/>
                </a:cubicBezTo>
                <a:cubicBezTo>
                  <a:pt x="1764070" y="1248020"/>
                  <a:pt x="1776153" y="1244139"/>
                  <a:pt x="1787237" y="1238597"/>
                </a:cubicBezTo>
                <a:cubicBezTo>
                  <a:pt x="1795550" y="1230284"/>
                  <a:pt x="1802609" y="1220491"/>
                  <a:pt x="1812175" y="1213658"/>
                </a:cubicBezTo>
                <a:cubicBezTo>
                  <a:pt x="1824028" y="1205191"/>
                  <a:pt x="1875758" y="1183776"/>
                  <a:pt x="1886989" y="1180407"/>
                </a:cubicBezTo>
                <a:cubicBezTo>
                  <a:pt x="1900522" y="1176347"/>
                  <a:pt x="1914846" y="1175522"/>
                  <a:pt x="1928553" y="1172095"/>
                </a:cubicBezTo>
                <a:cubicBezTo>
                  <a:pt x="1948123" y="1167202"/>
                  <a:pt x="1967420" y="1161266"/>
                  <a:pt x="1986742" y="1155469"/>
                </a:cubicBezTo>
                <a:cubicBezTo>
                  <a:pt x="1995135" y="1152951"/>
                  <a:pt x="2002985" y="1148244"/>
                  <a:pt x="2011680" y="1147157"/>
                </a:cubicBezTo>
                <a:cubicBezTo>
                  <a:pt x="2047529" y="1142676"/>
                  <a:pt x="2083724" y="1141615"/>
                  <a:pt x="2119746" y="1138844"/>
                </a:cubicBezTo>
                <a:cubicBezTo>
                  <a:pt x="2133600" y="1136073"/>
                  <a:pt x="2147678" y="1134248"/>
                  <a:pt x="2161309" y="1130531"/>
                </a:cubicBezTo>
                <a:cubicBezTo>
                  <a:pt x="2178216" y="1125920"/>
                  <a:pt x="2194400" y="1118942"/>
                  <a:pt x="2211186" y="1113906"/>
                </a:cubicBezTo>
                <a:cubicBezTo>
                  <a:pt x="2222129" y="1110623"/>
                  <a:pt x="2233353" y="1108364"/>
                  <a:pt x="2244437" y="1105593"/>
                </a:cubicBezTo>
                <a:cubicBezTo>
                  <a:pt x="2377440" y="1108364"/>
                  <a:pt x="2510636" y="1106244"/>
                  <a:pt x="2643447" y="1113906"/>
                </a:cubicBezTo>
                <a:cubicBezTo>
                  <a:pt x="2655818" y="1114620"/>
                  <a:pt x="2665386" y="1125471"/>
                  <a:pt x="2676698" y="1130531"/>
                </a:cubicBezTo>
                <a:lnTo>
                  <a:pt x="2959331" y="1255222"/>
                </a:lnTo>
                <a:cubicBezTo>
                  <a:pt x="2973186" y="1269077"/>
                  <a:pt x="2994699" y="1278198"/>
                  <a:pt x="3000895" y="1296786"/>
                </a:cubicBezTo>
                <a:cubicBezTo>
                  <a:pt x="3013125" y="1333480"/>
                  <a:pt x="3005288" y="1313887"/>
                  <a:pt x="3025833" y="1354975"/>
                </a:cubicBezTo>
                <a:cubicBezTo>
                  <a:pt x="3028604" y="1371600"/>
                  <a:pt x="3028477" y="1388978"/>
                  <a:pt x="3034146" y="1404851"/>
                </a:cubicBezTo>
                <a:cubicBezTo>
                  <a:pt x="3042482" y="1428191"/>
                  <a:pt x="3058193" y="1448342"/>
                  <a:pt x="3067397" y="1471353"/>
                </a:cubicBezTo>
                <a:cubicBezTo>
                  <a:pt x="3100127" y="1553180"/>
                  <a:pt x="3067447" y="1479755"/>
                  <a:pt x="3100647" y="1537855"/>
                </a:cubicBezTo>
                <a:cubicBezTo>
                  <a:pt x="3106795" y="1548614"/>
                  <a:pt x="3110705" y="1560598"/>
                  <a:pt x="3117273" y="1571106"/>
                </a:cubicBezTo>
                <a:cubicBezTo>
                  <a:pt x="3124616" y="1582855"/>
                  <a:pt x="3134158" y="1593083"/>
                  <a:pt x="3142211" y="1604357"/>
                </a:cubicBezTo>
                <a:cubicBezTo>
                  <a:pt x="3148018" y="1612487"/>
                  <a:pt x="3153295" y="1620982"/>
                  <a:pt x="3158837" y="1629295"/>
                </a:cubicBezTo>
                <a:cubicBezTo>
                  <a:pt x="3175908" y="1680512"/>
                  <a:pt x="3160178" y="1628361"/>
                  <a:pt x="3175462" y="1712422"/>
                </a:cubicBezTo>
                <a:cubicBezTo>
                  <a:pt x="3177506" y="1723663"/>
                  <a:pt x="3177438" y="1736167"/>
                  <a:pt x="3183775" y="1745673"/>
                </a:cubicBezTo>
                <a:cubicBezTo>
                  <a:pt x="3190164" y="1755257"/>
                  <a:pt x="3235574" y="1775090"/>
                  <a:pt x="3241964" y="1778924"/>
                </a:cubicBezTo>
                <a:cubicBezTo>
                  <a:pt x="3370748" y="1856196"/>
                  <a:pt x="3219279" y="1769343"/>
                  <a:pt x="3333404" y="1845426"/>
                </a:cubicBezTo>
                <a:cubicBezTo>
                  <a:pt x="3343715" y="1852300"/>
                  <a:pt x="3355571" y="1856509"/>
                  <a:pt x="3366655" y="1862051"/>
                </a:cubicBezTo>
                <a:cubicBezTo>
                  <a:pt x="3487427" y="1982823"/>
                  <a:pt x="3318667" y="1817198"/>
                  <a:pt x="3433157" y="1920240"/>
                </a:cubicBezTo>
                <a:cubicBezTo>
                  <a:pt x="3450633" y="1935969"/>
                  <a:pt x="3466408" y="1953491"/>
                  <a:pt x="3483033" y="1970117"/>
                </a:cubicBezTo>
                <a:cubicBezTo>
                  <a:pt x="3491346" y="1978430"/>
                  <a:pt x="3498189" y="1988534"/>
                  <a:pt x="3507971" y="1995055"/>
                </a:cubicBezTo>
                <a:cubicBezTo>
                  <a:pt x="3516284" y="2000597"/>
                  <a:pt x="3524779" y="2005873"/>
                  <a:pt x="3532909" y="2011680"/>
                </a:cubicBezTo>
                <a:cubicBezTo>
                  <a:pt x="3544183" y="2019733"/>
                  <a:pt x="3554131" y="2029744"/>
                  <a:pt x="3566160" y="2036618"/>
                </a:cubicBezTo>
                <a:cubicBezTo>
                  <a:pt x="3573768" y="2040965"/>
                  <a:pt x="3583044" y="2041479"/>
                  <a:pt x="3591098" y="2044931"/>
                </a:cubicBezTo>
                <a:cubicBezTo>
                  <a:pt x="3602488" y="2049813"/>
                  <a:pt x="3612746" y="2057206"/>
                  <a:pt x="3624349" y="2061557"/>
                </a:cubicBezTo>
                <a:cubicBezTo>
                  <a:pt x="3654657" y="2072922"/>
                  <a:pt x="3706173" y="2075266"/>
                  <a:pt x="3732415" y="2078182"/>
                </a:cubicBezTo>
                <a:cubicBezTo>
                  <a:pt x="3735186" y="2086495"/>
                  <a:pt x="3736219" y="2095606"/>
                  <a:pt x="3740727" y="2103120"/>
                </a:cubicBezTo>
                <a:cubicBezTo>
                  <a:pt x="3752138" y="2122139"/>
                  <a:pt x="3762675" y="2121520"/>
                  <a:pt x="3782291" y="2128058"/>
                </a:cubicBezTo>
                <a:cubicBezTo>
                  <a:pt x="3790604" y="2133600"/>
                  <a:pt x="3798046" y="2140748"/>
                  <a:pt x="3807229" y="2144684"/>
                </a:cubicBezTo>
                <a:cubicBezTo>
                  <a:pt x="3817730" y="2149185"/>
                  <a:pt x="3829495" y="2149858"/>
                  <a:pt x="3840480" y="2152997"/>
                </a:cubicBezTo>
                <a:cubicBezTo>
                  <a:pt x="3848905" y="2155404"/>
                  <a:pt x="3857105" y="2158538"/>
                  <a:pt x="3865418" y="2161309"/>
                </a:cubicBezTo>
                <a:cubicBezTo>
                  <a:pt x="3873731" y="2166851"/>
                  <a:pt x="3884116" y="2170133"/>
                  <a:pt x="3890357" y="2177935"/>
                </a:cubicBezTo>
                <a:cubicBezTo>
                  <a:pt x="3936245" y="2235295"/>
                  <a:pt x="3852137" y="2171853"/>
                  <a:pt x="3923607" y="2219498"/>
                </a:cubicBezTo>
                <a:cubicBezTo>
                  <a:pt x="3929149" y="2227811"/>
                  <a:pt x="3936819" y="2235048"/>
                  <a:pt x="3940233" y="2244437"/>
                </a:cubicBezTo>
                <a:cubicBezTo>
                  <a:pt x="3948042" y="2265911"/>
                  <a:pt x="3956858" y="2310938"/>
                  <a:pt x="3956858" y="2310938"/>
                </a:cubicBezTo>
                <a:cubicBezTo>
                  <a:pt x="3959629" y="2410691"/>
                  <a:pt x="3955241" y="2510901"/>
                  <a:pt x="3965171" y="2610197"/>
                </a:cubicBezTo>
                <a:cubicBezTo>
                  <a:pt x="3966550" y="2623983"/>
                  <a:pt x="3981093" y="2632928"/>
                  <a:pt x="3990109" y="2643447"/>
                </a:cubicBezTo>
                <a:cubicBezTo>
                  <a:pt x="4056637" y="2721063"/>
                  <a:pt x="3979185" y="2619842"/>
                  <a:pt x="4031673" y="2693324"/>
                </a:cubicBezTo>
                <a:cubicBezTo>
                  <a:pt x="4038974" y="2703545"/>
                  <a:pt x="4059451" y="2733353"/>
                  <a:pt x="4073237" y="2743200"/>
                </a:cubicBezTo>
                <a:cubicBezTo>
                  <a:pt x="4086384" y="2752591"/>
                  <a:pt x="4101653" y="2758747"/>
                  <a:pt x="4114800" y="2768138"/>
                </a:cubicBezTo>
                <a:cubicBezTo>
                  <a:pt x="4121178" y="2772694"/>
                  <a:pt x="4125048" y="2780208"/>
                  <a:pt x="4131426" y="2784764"/>
                </a:cubicBezTo>
                <a:cubicBezTo>
                  <a:pt x="4144573" y="2794155"/>
                  <a:pt x="4159358" y="2801028"/>
                  <a:pt x="4172989" y="2809702"/>
                </a:cubicBezTo>
                <a:cubicBezTo>
                  <a:pt x="4189847" y="2820430"/>
                  <a:pt x="4203910" y="2836634"/>
                  <a:pt x="4222866" y="2842953"/>
                </a:cubicBezTo>
                <a:cubicBezTo>
                  <a:pt x="4306675" y="2870890"/>
                  <a:pt x="4176676" y="2828264"/>
                  <a:pt x="4281055" y="2859578"/>
                </a:cubicBezTo>
                <a:cubicBezTo>
                  <a:pt x="4297841" y="2864614"/>
                  <a:pt x="4314145" y="2871168"/>
                  <a:pt x="4330931" y="2876204"/>
                </a:cubicBezTo>
                <a:cubicBezTo>
                  <a:pt x="4425001" y="2904425"/>
                  <a:pt x="4385993" y="2894125"/>
                  <a:pt x="4447309" y="2909455"/>
                </a:cubicBezTo>
                <a:cubicBezTo>
                  <a:pt x="4493963" y="2893903"/>
                  <a:pt x="4455960" y="2912582"/>
                  <a:pt x="4497186" y="2859578"/>
                </a:cubicBezTo>
                <a:cubicBezTo>
                  <a:pt x="4518895" y="2831667"/>
                  <a:pt x="4529254" y="2827116"/>
                  <a:pt x="4555375" y="2809702"/>
                </a:cubicBezTo>
                <a:cubicBezTo>
                  <a:pt x="4574771" y="2812473"/>
                  <a:pt x="4594009" y="2816793"/>
                  <a:pt x="4613564" y="2818015"/>
                </a:cubicBezTo>
                <a:cubicBezTo>
                  <a:pt x="4950848" y="2839095"/>
                  <a:pt x="4916911" y="2834640"/>
                  <a:pt x="5228706" y="283464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reeform 13"/>
          <p:cNvSpPr/>
          <p:nvPr/>
        </p:nvSpPr>
        <p:spPr>
          <a:xfrm>
            <a:off x="7682118" y="1682793"/>
            <a:ext cx="2745520" cy="2269374"/>
          </a:xfrm>
          <a:custGeom>
            <a:avLst/>
            <a:gdLst>
              <a:gd name="connsiteX0" fmla="*/ 2585258 w 3416531"/>
              <a:gd name="connsiteY0" fmla="*/ 482858 h 2818735"/>
              <a:gd name="connsiteX1" fmla="*/ 2585258 w 3416531"/>
              <a:gd name="connsiteY1" fmla="*/ 482858 h 2818735"/>
              <a:gd name="connsiteX2" fmla="*/ 2477193 w 3416531"/>
              <a:gd name="connsiteY2" fmla="*/ 432982 h 2818735"/>
              <a:gd name="connsiteX3" fmla="*/ 2402378 w 3416531"/>
              <a:gd name="connsiteY3" fmla="*/ 408044 h 2818735"/>
              <a:gd name="connsiteX4" fmla="*/ 2310938 w 3416531"/>
              <a:gd name="connsiteY4" fmla="*/ 366480 h 2818735"/>
              <a:gd name="connsiteX5" fmla="*/ 2136371 w 3416531"/>
              <a:gd name="connsiteY5" fmla="*/ 316604 h 2818735"/>
              <a:gd name="connsiteX6" fmla="*/ 2044931 w 3416531"/>
              <a:gd name="connsiteY6" fmla="*/ 291665 h 2818735"/>
              <a:gd name="connsiteX7" fmla="*/ 1920240 w 3416531"/>
              <a:gd name="connsiteY7" fmla="*/ 225164 h 2818735"/>
              <a:gd name="connsiteX8" fmla="*/ 1795549 w 3416531"/>
              <a:gd name="connsiteY8" fmla="*/ 150349 h 2818735"/>
              <a:gd name="connsiteX9" fmla="*/ 1596044 w 3416531"/>
              <a:gd name="connsiteY9" fmla="*/ 58909 h 2818735"/>
              <a:gd name="connsiteX10" fmla="*/ 1479665 w 3416531"/>
              <a:gd name="connsiteY10" fmla="*/ 25658 h 2818735"/>
              <a:gd name="connsiteX11" fmla="*/ 1255222 w 3416531"/>
              <a:gd name="connsiteY11" fmla="*/ 720 h 2818735"/>
              <a:gd name="connsiteX12" fmla="*/ 997527 w 3416531"/>
              <a:gd name="connsiteY12" fmla="*/ 9033 h 2818735"/>
              <a:gd name="connsiteX13" fmla="*/ 897774 w 3416531"/>
              <a:gd name="connsiteY13" fmla="*/ 50596 h 2818735"/>
              <a:gd name="connsiteX14" fmla="*/ 856211 w 3416531"/>
              <a:gd name="connsiteY14" fmla="*/ 67222 h 2818735"/>
              <a:gd name="connsiteX15" fmla="*/ 756458 w 3416531"/>
              <a:gd name="connsiteY15" fmla="*/ 117098 h 2818735"/>
              <a:gd name="connsiteX16" fmla="*/ 698269 w 3416531"/>
              <a:gd name="connsiteY16" fmla="*/ 133724 h 2818735"/>
              <a:gd name="connsiteX17" fmla="*/ 656705 w 3416531"/>
              <a:gd name="connsiteY17" fmla="*/ 166975 h 2818735"/>
              <a:gd name="connsiteX18" fmla="*/ 598516 w 3416531"/>
              <a:gd name="connsiteY18" fmla="*/ 191913 h 2818735"/>
              <a:gd name="connsiteX19" fmla="*/ 565265 w 3416531"/>
              <a:gd name="connsiteY19" fmla="*/ 241789 h 2818735"/>
              <a:gd name="connsiteX20" fmla="*/ 523702 w 3416531"/>
              <a:gd name="connsiteY20" fmla="*/ 275040 h 2818735"/>
              <a:gd name="connsiteX21" fmla="*/ 457200 w 3416531"/>
              <a:gd name="connsiteY21" fmla="*/ 341542 h 2818735"/>
              <a:gd name="connsiteX22" fmla="*/ 432262 w 3416531"/>
              <a:gd name="connsiteY22" fmla="*/ 399731 h 2818735"/>
              <a:gd name="connsiteX23" fmla="*/ 399011 w 3416531"/>
              <a:gd name="connsiteY23" fmla="*/ 449607 h 2818735"/>
              <a:gd name="connsiteX24" fmla="*/ 382385 w 3416531"/>
              <a:gd name="connsiteY24" fmla="*/ 507796 h 2818735"/>
              <a:gd name="connsiteX25" fmla="*/ 349134 w 3416531"/>
              <a:gd name="connsiteY25" fmla="*/ 549360 h 2818735"/>
              <a:gd name="connsiteX26" fmla="*/ 324196 w 3416531"/>
              <a:gd name="connsiteY26" fmla="*/ 607549 h 2818735"/>
              <a:gd name="connsiteX27" fmla="*/ 299258 w 3416531"/>
              <a:gd name="connsiteY27" fmla="*/ 649113 h 2818735"/>
              <a:gd name="connsiteX28" fmla="*/ 274320 w 3416531"/>
              <a:gd name="connsiteY28" fmla="*/ 715615 h 2818735"/>
              <a:gd name="connsiteX29" fmla="*/ 266007 w 3416531"/>
              <a:gd name="connsiteY29" fmla="*/ 748865 h 2818735"/>
              <a:gd name="connsiteX30" fmla="*/ 207818 w 3416531"/>
              <a:gd name="connsiteY30" fmla="*/ 848618 h 2818735"/>
              <a:gd name="connsiteX31" fmla="*/ 182880 w 3416531"/>
              <a:gd name="connsiteY31" fmla="*/ 923433 h 2818735"/>
              <a:gd name="connsiteX32" fmla="*/ 108065 w 3416531"/>
              <a:gd name="connsiteY32" fmla="*/ 1106313 h 2818735"/>
              <a:gd name="connsiteX33" fmla="*/ 83127 w 3416531"/>
              <a:gd name="connsiteY33" fmla="*/ 1197753 h 2818735"/>
              <a:gd name="connsiteX34" fmla="*/ 33251 w 3416531"/>
              <a:gd name="connsiteY34" fmla="*/ 1330756 h 2818735"/>
              <a:gd name="connsiteX35" fmla="*/ 24938 w 3416531"/>
              <a:gd name="connsiteY35" fmla="*/ 1438822 h 2818735"/>
              <a:gd name="connsiteX36" fmla="*/ 8313 w 3416531"/>
              <a:gd name="connsiteY36" fmla="*/ 1497011 h 2818735"/>
              <a:gd name="connsiteX37" fmla="*/ 0 w 3416531"/>
              <a:gd name="connsiteY37" fmla="*/ 1530262 h 2818735"/>
              <a:gd name="connsiteX38" fmla="*/ 16625 w 3416531"/>
              <a:gd name="connsiteY38" fmla="*/ 1937585 h 2818735"/>
              <a:gd name="connsiteX39" fmla="*/ 24938 w 3416531"/>
              <a:gd name="connsiteY39" fmla="*/ 1987462 h 2818735"/>
              <a:gd name="connsiteX40" fmla="*/ 91440 w 3416531"/>
              <a:gd name="connsiteY40" fmla="*/ 2128778 h 2818735"/>
              <a:gd name="connsiteX41" fmla="*/ 108065 w 3416531"/>
              <a:gd name="connsiteY41" fmla="*/ 2170342 h 2818735"/>
              <a:gd name="connsiteX42" fmla="*/ 141316 w 3416531"/>
              <a:gd name="connsiteY42" fmla="*/ 2195280 h 2818735"/>
              <a:gd name="connsiteX43" fmla="*/ 166254 w 3416531"/>
              <a:gd name="connsiteY43" fmla="*/ 2220218 h 2818735"/>
              <a:gd name="connsiteX44" fmla="*/ 274320 w 3416531"/>
              <a:gd name="connsiteY44" fmla="*/ 2286720 h 2818735"/>
              <a:gd name="connsiteX45" fmla="*/ 399011 w 3416531"/>
              <a:gd name="connsiteY45" fmla="*/ 2403098 h 2818735"/>
              <a:gd name="connsiteX46" fmla="*/ 457200 w 3416531"/>
              <a:gd name="connsiteY46" fmla="*/ 2469600 h 2818735"/>
              <a:gd name="connsiteX47" fmla="*/ 540327 w 3416531"/>
              <a:gd name="connsiteY47" fmla="*/ 2527789 h 2818735"/>
              <a:gd name="connsiteX48" fmla="*/ 665018 w 3416531"/>
              <a:gd name="connsiteY48" fmla="*/ 2627542 h 2818735"/>
              <a:gd name="connsiteX49" fmla="*/ 723207 w 3416531"/>
              <a:gd name="connsiteY49" fmla="*/ 2660793 h 2818735"/>
              <a:gd name="connsiteX50" fmla="*/ 839585 w 3416531"/>
              <a:gd name="connsiteY50" fmla="*/ 2735607 h 2818735"/>
              <a:gd name="connsiteX51" fmla="*/ 989214 w 3416531"/>
              <a:gd name="connsiteY51" fmla="*/ 2768858 h 2818735"/>
              <a:gd name="connsiteX52" fmla="*/ 1039091 w 3416531"/>
              <a:gd name="connsiteY52" fmla="*/ 2785484 h 2818735"/>
              <a:gd name="connsiteX53" fmla="*/ 1113905 w 3416531"/>
              <a:gd name="connsiteY53" fmla="*/ 2793796 h 2818735"/>
              <a:gd name="connsiteX54" fmla="*/ 1205345 w 3416531"/>
              <a:gd name="connsiteY54" fmla="*/ 2818735 h 2818735"/>
              <a:gd name="connsiteX55" fmla="*/ 1354974 w 3416531"/>
              <a:gd name="connsiteY55" fmla="*/ 2802109 h 2818735"/>
              <a:gd name="connsiteX56" fmla="*/ 1413164 w 3416531"/>
              <a:gd name="connsiteY56" fmla="*/ 2793796 h 2818735"/>
              <a:gd name="connsiteX57" fmla="*/ 1471353 w 3416531"/>
              <a:gd name="connsiteY57" fmla="*/ 2768858 h 2818735"/>
              <a:gd name="connsiteX58" fmla="*/ 1629294 w 3416531"/>
              <a:gd name="connsiteY58" fmla="*/ 2760545 h 2818735"/>
              <a:gd name="connsiteX59" fmla="*/ 1770611 w 3416531"/>
              <a:gd name="connsiteY59" fmla="*/ 2718982 h 2818735"/>
              <a:gd name="connsiteX60" fmla="*/ 1845425 w 3416531"/>
              <a:gd name="connsiteY60" fmla="*/ 2694044 h 2818735"/>
              <a:gd name="connsiteX61" fmla="*/ 1986742 w 3416531"/>
              <a:gd name="connsiteY61" fmla="*/ 2627542 h 2818735"/>
              <a:gd name="connsiteX62" fmla="*/ 2103120 w 3416531"/>
              <a:gd name="connsiteY62" fmla="*/ 2536102 h 2818735"/>
              <a:gd name="connsiteX63" fmla="*/ 2161309 w 3416531"/>
              <a:gd name="connsiteY63" fmla="*/ 2494538 h 2818735"/>
              <a:gd name="connsiteX64" fmla="*/ 2227811 w 3416531"/>
              <a:gd name="connsiteY64" fmla="*/ 2452975 h 2818735"/>
              <a:gd name="connsiteX65" fmla="*/ 2269374 w 3416531"/>
              <a:gd name="connsiteY65" fmla="*/ 2436349 h 2818735"/>
              <a:gd name="connsiteX66" fmla="*/ 2335876 w 3416531"/>
              <a:gd name="connsiteY66" fmla="*/ 2378160 h 2818735"/>
              <a:gd name="connsiteX67" fmla="*/ 2360814 w 3416531"/>
              <a:gd name="connsiteY67" fmla="*/ 2361535 h 2818735"/>
              <a:gd name="connsiteX68" fmla="*/ 2427316 w 3416531"/>
              <a:gd name="connsiteY68" fmla="*/ 2344909 h 2818735"/>
              <a:gd name="connsiteX69" fmla="*/ 2443942 w 3416531"/>
              <a:gd name="connsiteY69" fmla="*/ 2311658 h 2818735"/>
              <a:gd name="connsiteX70" fmla="*/ 2468880 w 3416531"/>
              <a:gd name="connsiteY70" fmla="*/ 2295033 h 2818735"/>
              <a:gd name="connsiteX71" fmla="*/ 2535382 w 3416531"/>
              <a:gd name="connsiteY71" fmla="*/ 2245156 h 2818735"/>
              <a:gd name="connsiteX72" fmla="*/ 2560320 w 3416531"/>
              <a:gd name="connsiteY72" fmla="*/ 2228531 h 2818735"/>
              <a:gd name="connsiteX73" fmla="*/ 2576945 w 3416531"/>
              <a:gd name="connsiteY73" fmla="*/ 2211905 h 2818735"/>
              <a:gd name="connsiteX74" fmla="*/ 2635134 w 3416531"/>
              <a:gd name="connsiteY74" fmla="*/ 2170342 h 2818735"/>
              <a:gd name="connsiteX75" fmla="*/ 2676698 w 3416531"/>
              <a:gd name="connsiteY75" fmla="*/ 2153716 h 2818735"/>
              <a:gd name="connsiteX76" fmla="*/ 2768138 w 3416531"/>
              <a:gd name="connsiteY76" fmla="*/ 2095527 h 2818735"/>
              <a:gd name="connsiteX77" fmla="*/ 2826327 w 3416531"/>
              <a:gd name="connsiteY77" fmla="*/ 2037338 h 2818735"/>
              <a:gd name="connsiteX78" fmla="*/ 2867891 w 3416531"/>
              <a:gd name="connsiteY78" fmla="*/ 2004087 h 2818735"/>
              <a:gd name="connsiteX79" fmla="*/ 2901142 w 3416531"/>
              <a:gd name="connsiteY79" fmla="*/ 1962524 h 2818735"/>
              <a:gd name="connsiteX80" fmla="*/ 2917767 w 3416531"/>
              <a:gd name="connsiteY80" fmla="*/ 1929273 h 2818735"/>
              <a:gd name="connsiteX81" fmla="*/ 2951018 w 3416531"/>
              <a:gd name="connsiteY81" fmla="*/ 1904335 h 2818735"/>
              <a:gd name="connsiteX82" fmla="*/ 2984269 w 3416531"/>
              <a:gd name="connsiteY82" fmla="*/ 1846145 h 2818735"/>
              <a:gd name="connsiteX83" fmla="*/ 3017520 w 3416531"/>
              <a:gd name="connsiteY83" fmla="*/ 1812895 h 2818735"/>
              <a:gd name="connsiteX84" fmla="*/ 3092334 w 3416531"/>
              <a:gd name="connsiteY84" fmla="*/ 1738080 h 2818735"/>
              <a:gd name="connsiteX85" fmla="*/ 3125585 w 3416531"/>
              <a:gd name="connsiteY85" fmla="*/ 1704829 h 2818735"/>
              <a:gd name="connsiteX86" fmla="*/ 3150524 w 3416531"/>
              <a:gd name="connsiteY86" fmla="*/ 1688204 h 2818735"/>
              <a:gd name="connsiteX87" fmla="*/ 3167149 w 3416531"/>
              <a:gd name="connsiteY87" fmla="*/ 1671578 h 2818735"/>
              <a:gd name="connsiteX88" fmla="*/ 3200400 w 3416531"/>
              <a:gd name="connsiteY88" fmla="*/ 1663265 h 2818735"/>
              <a:gd name="connsiteX89" fmla="*/ 3217025 w 3416531"/>
              <a:gd name="connsiteY89" fmla="*/ 1638327 h 2818735"/>
              <a:gd name="connsiteX90" fmla="*/ 3266902 w 3416531"/>
              <a:gd name="connsiteY90" fmla="*/ 1596764 h 2818735"/>
              <a:gd name="connsiteX91" fmla="*/ 3291840 w 3416531"/>
              <a:gd name="connsiteY91" fmla="*/ 1555200 h 2818735"/>
              <a:gd name="connsiteX92" fmla="*/ 3300153 w 3416531"/>
              <a:gd name="connsiteY92" fmla="*/ 1530262 h 2818735"/>
              <a:gd name="connsiteX93" fmla="*/ 3316778 w 3416531"/>
              <a:gd name="connsiteY93" fmla="*/ 1488698 h 2818735"/>
              <a:gd name="connsiteX94" fmla="*/ 3333404 w 3416531"/>
              <a:gd name="connsiteY94" fmla="*/ 1430509 h 2818735"/>
              <a:gd name="connsiteX95" fmla="*/ 3358342 w 3416531"/>
              <a:gd name="connsiteY95" fmla="*/ 1413884 h 2818735"/>
              <a:gd name="connsiteX96" fmla="*/ 3391593 w 3416531"/>
              <a:gd name="connsiteY96" fmla="*/ 1347382 h 2818735"/>
              <a:gd name="connsiteX97" fmla="*/ 3408218 w 3416531"/>
              <a:gd name="connsiteY97" fmla="*/ 1314131 h 2818735"/>
              <a:gd name="connsiteX98" fmla="*/ 3416531 w 3416531"/>
              <a:gd name="connsiteY98" fmla="*/ 1280880 h 2818735"/>
              <a:gd name="connsiteX99" fmla="*/ 3408218 w 3416531"/>
              <a:gd name="connsiteY99" fmla="*/ 1081375 h 2818735"/>
              <a:gd name="connsiteX100" fmla="*/ 3391593 w 3416531"/>
              <a:gd name="connsiteY100" fmla="*/ 1056436 h 2818735"/>
              <a:gd name="connsiteX101" fmla="*/ 3358342 w 3416531"/>
              <a:gd name="connsiteY101" fmla="*/ 1039811 h 2818735"/>
              <a:gd name="connsiteX102" fmla="*/ 3300153 w 3416531"/>
              <a:gd name="connsiteY102" fmla="*/ 989935 h 2818735"/>
              <a:gd name="connsiteX103" fmla="*/ 3283527 w 3416531"/>
              <a:gd name="connsiteY103" fmla="*/ 964996 h 2818735"/>
              <a:gd name="connsiteX104" fmla="*/ 3241964 w 3416531"/>
              <a:gd name="connsiteY104" fmla="*/ 931745 h 2818735"/>
              <a:gd name="connsiteX105" fmla="*/ 3150524 w 3416531"/>
              <a:gd name="connsiteY105" fmla="*/ 873556 h 2818735"/>
              <a:gd name="connsiteX106" fmla="*/ 3108960 w 3416531"/>
              <a:gd name="connsiteY106" fmla="*/ 856931 h 2818735"/>
              <a:gd name="connsiteX107" fmla="*/ 3034145 w 3416531"/>
              <a:gd name="connsiteY107" fmla="*/ 798742 h 2818735"/>
              <a:gd name="connsiteX108" fmla="*/ 3009207 w 3416531"/>
              <a:gd name="connsiteY108" fmla="*/ 782116 h 2818735"/>
              <a:gd name="connsiteX109" fmla="*/ 2942705 w 3416531"/>
              <a:gd name="connsiteY109" fmla="*/ 707302 h 2818735"/>
              <a:gd name="connsiteX110" fmla="*/ 2926080 w 3416531"/>
              <a:gd name="connsiteY110" fmla="*/ 690676 h 2818735"/>
              <a:gd name="connsiteX111" fmla="*/ 2884516 w 3416531"/>
              <a:gd name="connsiteY111" fmla="*/ 640800 h 2818735"/>
              <a:gd name="connsiteX112" fmla="*/ 2859578 w 3416531"/>
              <a:gd name="connsiteY112" fmla="*/ 632487 h 2818735"/>
              <a:gd name="connsiteX113" fmla="*/ 2826327 w 3416531"/>
              <a:gd name="connsiteY113" fmla="*/ 615862 h 2818735"/>
              <a:gd name="connsiteX114" fmla="*/ 2801389 w 3416531"/>
              <a:gd name="connsiteY114" fmla="*/ 590924 h 2818735"/>
              <a:gd name="connsiteX115" fmla="*/ 2709949 w 3416531"/>
              <a:gd name="connsiteY115" fmla="*/ 549360 h 2818735"/>
              <a:gd name="connsiteX116" fmla="*/ 2676698 w 3416531"/>
              <a:gd name="connsiteY116" fmla="*/ 532735 h 2818735"/>
              <a:gd name="connsiteX117" fmla="*/ 2626822 w 3416531"/>
              <a:gd name="connsiteY117" fmla="*/ 482858 h 2818735"/>
              <a:gd name="connsiteX118" fmla="*/ 2610196 w 3416531"/>
              <a:gd name="connsiteY118" fmla="*/ 466233 h 2818735"/>
              <a:gd name="connsiteX119" fmla="*/ 2585258 w 3416531"/>
              <a:gd name="connsiteY119" fmla="*/ 482858 h 281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416531" h="2818735">
                <a:moveTo>
                  <a:pt x="2585258" y="482858"/>
                </a:moveTo>
                <a:lnTo>
                  <a:pt x="2585258" y="482858"/>
                </a:lnTo>
                <a:cubicBezTo>
                  <a:pt x="2537585" y="459021"/>
                  <a:pt x="2522396" y="449126"/>
                  <a:pt x="2477193" y="432982"/>
                </a:cubicBezTo>
                <a:cubicBezTo>
                  <a:pt x="2452437" y="424141"/>
                  <a:pt x="2426785" y="417807"/>
                  <a:pt x="2402378" y="408044"/>
                </a:cubicBezTo>
                <a:cubicBezTo>
                  <a:pt x="2371292" y="395609"/>
                  <a:pt x="2342601" y="377364"/>
                  <a:pt x="2310938" y="366480"/>
                </a:cubicBezTo>
                <a:cubicBezTo>
                  <a:pt x="2253707" y="346807"/>
                  <a:pt x="2194628" y="332989"/>
                  <a:pt x="2136371" y="316604"/>
                </a:cubicBezTo>
                <a:cubicBezTo>
                  <a:pt x="2105958" y="308050"/>
                  <a:pt x="2072808" y="306532"/>
                  <a:pt x="2044931" y="291665"/>
                </a:cubicBezTo>
                <a:cubicBezTo>
                  <a:pt x="2003367" y="269498"/>
                  <a:pt x="1961223" y="248387"/>
                  <a:pt x="1920240" y="225164"/>
                </a:cubicBezTo>
                <a:cubicBezTo>
                  <a:pt x="1878069" y="201267"/>
                  <a:pt x="1838680" y="172467"/>
                  <a:pt x="1795549" y="150349"/>
                </a:cubicBezTo>
                <a:cubicBezTo>
                  <a:pt x="1730455" y="116968"/>
                  <a:pt x="1662714" y="89018"/>
                  <a:pt x="1596044" y="58909"/>
                </a:cubicBezTo>
                <a:cubicBezTo>
                  <a:pt x="1525534" y="27066"/>
                  <a:pt x="1553463" y="36201"/>
                  <a:pt x="1479665" y="25658"/>
                </a:cubicBezTo>
                <a:cubicBezTo>
                  <a:pt x="1382778" y="-6637"/>
                  <a:pt x="1419853" y="720"/>
                  <a:pt x="1255222" y="720"/>
                </a:cubicBezTo>
                <a:cubicBezTo>
                  <a:pt x="1169279" y="720"/>
                  <a:pt x="1083425" y="6262"/>
                  <a:pt x="997527" y="9033"/>
                </a:cubicBezTo>
                <a:lnTo>
                  <a:pt x="897774" y="50596"/>
                </a:lnTo>
                <a:cubicBezTo>
                  <a:pt x="883976" y="56277"/>
                  <a:pt x="869006" y="59545"/>
                  <a:pt x="856211" y="67222"/>
                </a:cubicBezTo>
                <a:cubicBezTo>
                  <a:pt x="812999" y="93149"/>
                  <a:pt x="808016" y="98684"/>
                  <a:pt x="756458" y="117098"/>
                </a:cubicBezTo>
                <a:cubicBezTo>
                  <a:pt x="737461" y="123883"/>
                  <a:pt x="717665" y="128182"/>
                  <a:pt x="698269" y="133724"/>
                </a:cubicBezTo>
                <a:cubicBezTo>
                  <a:pt x="684414" y="144808"/>
                  <a:pt x="672031" y="158035"/>
                  <a:pt x="656705" y="166975"/>
                </a:cubicBezTo>
                <a:cubicBezTo>
                  <a:pt x="638477" y="177608"/>
                  <a:pt x="614849" y="178550"/>
                  <a:pt x="598516" y="191913"/>
                </a:cubicBezTo>
                <a:cubicBezTo>
                  <a:pt x="583051" y="204566"/>
                  <a:pt x="578632" y="226937"/>
                  <a:pt x="565265" y="241789"/>
                </a:cubicBezTo>
                <a:cubicBezTo>
                  <a:pt x="553396" y="254977"/>
                  <a:pt x="536248" y="262494"/>
                  <a:pt x="523702" y="275040"/>
                </a:cubicBezTo>
                <a:cubicBezTo>
                  <a:pt x="439895" y="358848"/>
                  <a:pt x="537364" y="281419"/>
                  <a:pt x="457200" y="341542"/>
                </a:cubicBezTo>
                <a:cubicBezTo>
                  <a:pt x="448887" y="360938"/>
                  <a:pt x="442267" y="381151"/>
                  <a:pt x="432262" y="399731"/>
                </a:cubicBezTo>
                <a:cubicBezTo>
                  <a:pt x="422789" y="417324"/>
                  <a:pt x="407384" y="431465"/>
                  <a:pt x="399011" y="449607"/>
                </a:cubicBezTo>
                <a:cubicBezTo>
                  <a:pt x="390557" y="467923"/>
                  <a:pt x="391407" y="489753"/>
                  <a:pt x="382385" y="507796"/>
                </a:cubicBezTo>
                <a:cubicBezTo>
                  <a:pt x="374450" y="523665"/>
                  <a:pt x="358074" y="534034"/>
                  <a:pt x="349134" y="549360"/>
                </a:cubicBezTo>
                <a:cubicBezTo>
                  <a:pt x="338501" y="567588"/>
                  <a:pt x="333633" y="588674"/>
                  <a:pt x="324196" y="607549"/>
                </a:cubicBezTo>
                <a:cubicBezTo>
                  <a:pt x="316970" y="622000"/>
                  <a:pt x="306484" y="634662"/>
                  <a:pt x="299258" y="649113"/>
                </a:cubicBezTo>
                <a:cubicBezTo>
                  <a:pt x="293402" y="660826"/>
                  <a:pt x="279117" y="698828"/>
                  <a:pt x="274320" y="715615"/>
                </a:cubicBezTo>
                <a:cubicBezTo>
                  <a:pt x="271181" y="726600"/>
                  <a:pt x="271116" y="738647"/>
                  <a:pt x="266007" y="748865"/>
                </a:cubicBezTo>
                <a:cubicBezTo>
                  <a:pt x="248792" y="783296"/>
                  <a:pt x="219991" y="812099"/>
                  <a:pt x="207818" y="848618"/>
                </a:cubicBezTo>
                <a:cubicBezTo>
                  <a:pt x="199505" y="873556"/>
                  <a:pt x="192643" y="899026"/>
                  <a:pt x="182880" y="923433"/>
                </a:cubicBezTo>
                <a:cubicBezTo>
                  <a:pt x="130430" y="1054558"/>
                  <a:pt x="150302" y="973567"/>
                  <a:pt x="108065" y="1106313"/>
                </a:cubicBezTo>
                <a:cubicBezTo>
                  <a:pt x="98486" y="1136419"/>
                  <a:pt x="92205" y="1167492"/>
                  <a:pt x="83127" y="1197753"/>
                </a:cubicBezTo>
                <a:cubicBezTo>
                  <a:pt x="62053" y="1267999"/>
                  <a:pt x="60085" y="1268144"/>
                  <a:pt x="33251" y="1330756"/>
                </a:cubicBezTo>
                <a:cubicBezTo>
                  <a:pt x="30480" y="1366778"/>
                  <a:pt x="30297" y="1403093"/>
                  <a:pt x="24938" y="1438822"/>
                </a:cubicBezTo>
                <a:cubicBezTo>
                  <a:pt x="21946" y="1458771"/>
                  <a:pt x="13621" y="1477549"/>
                  <a:pt x="8313" y="1497011"/>
                </a:cubicBezTo>
                <a:cubicBezTo>
                  <a:pt x="5307" y="1508033"/>
                  <a:pt x="2771" y="1519178"/>
                  <a:pt x="0" y="1530262"/>
                </a:cubicBezTo>
                <a:cubicBezTo>
                  <a:pt x="5542" y="1666036"/>
                  <a:pt x="9224" y="1801899"/>
                  <a:pt x="16625" y="1937585"/>
                </a:cubicBezTo>
                <a:cubicBezTo>
                  <a:pt x="17543" y="1954415"/>
                  <a:pt x="19608" y="1971472"/>
                  <a:pt x="24938" y="1987462"/>
                </a:cubicBezTo>
                <a:cubicBezTo>
                  <a:pt x="76360" y="2141727"/>
                  <a:pt x="46334" y="2038566"/>
                  <a:pt x="91440" y="2128778"/>
                </a:cubicBezTo>
                <a:cubicBezTo>
                  <a:pt x="98113" y="2142125"/>
                  <a:pt x="99112" y="2158404"/>
                  <a:pt x="108065" y="2170342"/>
                </a:cubicBezTo>
                <a:cubicBezTo>
                  <a:pt x="116378" y="2181426"/>
                  <a:pt x="130797" y="2186264"/>
                  <a:pt x="141316" y="2195280"/>
                </a:cubicBezTo>
                <a:cubicBezTo>
                  <a:pt x="150242" y="2202931"/>
                  <a:pt x="156974" y="2213001"/>
                  <a:pt x="166254" y="2220218"/>
                </a:cubicBezTo>
                <a:cubicBezTo>
                  <a:pt x="197851" y="2244794"/>
                  <a:pt x="240001" y="2267109"/>
                  <a:pt x="274320" y="2286720"/>
                </a:cubicBezTo>
                <a:cubicBezTo>
                  <a:pt x="383306" y="2432037"/>
                  <a:pt x="256655" y="2278537"/>
                  <a:pt x="399011" y="2403098"/>
                </a:cubicBezTo>
                <a:cubicBezTo>
                  <a:pt x="421178" y="2422494"/>
                  <a:pt x="435113" y="2450112"/>
                  <a:pt x="457200" y="2469600"/>
                </a:cubicBezTo>
                <a:cubicBezTo>
                  <a:pt x="482562" y="2491978"/>
                  <a:pt x="513459" y="2507243"/>
                  <a:pt x="540327" y="2527789"/>
                </a:cubicBezTo>
                <a:cubicBezTo>
                  <a:pt x="626120" y="2593396"/>
                  <a:pt x="570957" y="2564834"/>
                  <a:pt x="665018" y="2627542"/>
                </a:cubicBezTo>
                <a:cubicBezTo>
                  <a:pt x="683606" y="2639934"/>
                  <a:pt x="704415" y="2648713"/>
                  <a:pt x="723207" y="2660793"/>
                </a:cubicBezTo>
                <a:cubicBezTo>
                  <a:pt x="750921" y="2678609"/>
                  <a:pt x="806300" y="2724956"/>
                  <a:pt x="839585" y="2735607"/>
                </a:cubicBezTo>
                <a:cubicBezTo>
                  <a:pt x="888247" y="2751179"/>
                  <a:pt x="940743" y="2752701"/>
                  <a:pt x="989214" y="2768858"/>
                </a:cubicBezTo>
                <a:cubicBezTo>
                  <a:pt x="1005840" y="2774400"/>
                  <a:pt x="1021906" y="2782047"/>
                  <a:pt x="1039091" y="2785484"/>
                </a:cubicBezTo>
                <a:cubicBezTo>
                  <a:pt x="1063695" y="2790405"/>
                  <a:pt x="1089066" y="2790248"/>
                  <a:pt x="1113905" y="2793796"/>
                </a:cubicBezTo>
                <a:cubicBezTo>
                  <a:pt x="1155028" y="2799671"/>
                  <a:pt x="1163927" y="2804928"/>
                  <a:pt x="1205345" y="2818735"/>
                </a:cubicBezTo>
                <a:lnTo>
                  <a:pt x="1354974" y="2802109"/>
                </a:lnTo>
                <a:cubicBezTo>
                  <a:pt x="1374428" y="2799774"/>
                  <a:pt x="1394324" y="2799179"/>
                  <a:pt x="1413164" y="2793796"/>
                </a:cubicBezTo>
                <a:cubicBezTo>
                  <a:pt x="1433455" y="2787999"/>
                  <a:pt x="1450496" y="2772067"/>
                  <a:pt x="1471353" y="2768858"/>
                </a:cubicBezTo>
                <a:cubicBezTo>
                  <a:pt x="1523460" y="2760842"/>
                  <a:pt x="1576647" y="2763316"/>
                  <a:pt x="1629294" y="2760545"/>
                </a:cubicBezTo>
                <a:cubicBezTo>
                  <a:pt x="1743683" y="2735126"/>
                  <a:pt x="1664932" y="2756280"/>
                  <a:pt x="1770611" y="2718982"/>
                </a:cubicBezTo>
                <a:cubicBezTo>
                  <a:pt x="1795399" y="2710233"/>
                  <a:pt x="1820925" y="2703572"/>
                  <a:pt x="1845425" y="2694044"/>
                </a:cubicBezTo>
                <a:cubicBezTo>
                  <a:pt x="1869821" y="2684557"/>
                  <a:pt x="1962186" y="2642276"/>
                  <a:pt x="1986742" y="2627542"/>
                </a:cubicBezTo>
                <a:cubicBezTo>
                  <a:pt x="2044490" y="2592893"/>
                  <a:pt x="2049585" y="2578166"/>
                  <a:pt x="2103120" y="2536102"/>
                </a:cubicBezTo>
                <a:cubicBezTo>
                  <a:pt x="2121863" y="2521375"/>
                  <a:pt x="2141476" y="2507760"/>
                  <a:pt x="2161309" y="2494538"/>
                </a:cubicBezTo>
                <a:cubicBezTo>
                  <a:pt x="2183059" y="2480038"/>
                  <a:pt x="2204795" y="2465368"/>
                  <a:pt x="2227811" y="2452975"/>
                </a:cubicBezTo>
                <a:cubicBezTo>
                  <a:pt x="2240949" y="2445901"/>
                  <a:pt x="2256579" y="2444026"/>
                  <a:pt x="2269374" y="2436349"/>
                </a:cubicBezTo>
                <a:cubicBezTo>
                  <a:pt x="2317037" y="2407751"/>
                  <a:pt x="2300434" y="2407695"/>
                  <a:pt x="2335876" y="2378160"/>
                </a:cubicBezTo>
                <a:cubicBezTo>
                  <a:pt x="2343551" y="2371764"/>
                  <a:pt x="2351425" y="2364949"/>
                  <a:pt x="2360814" y="2361535"/>
                </a:cubicBezTo>
                <a:cubicBezTo>
                  <a:pt x="2382288" y="2353726"/>
                  <a:pt x="2427316" y="2344909"/>
                  <a:pt x="2427316" y="2344909"/>
                </a:cubicBezTo>
                <a:cubicBezTo>
                  <a:pt x="2432858" y="2333825"/>
                  <a:pt x="2436009" y="2321178"/>
                  <a:pt x="2443942" y="2311658"/>
                </a:cubicBezTo>
                <a:cubicBezTo>
                  <a:pt x="2450338" y="2303983"/>
                  <a:pt x="2461205" y="2301429"/>
                  <a:pt x="2468880" y="2295033"/>
                </a:cubicBezTo>
                <a:cubicBezTo>
                  <a:pt x="2538843" y="2236731"/>
                  <a:pt x="2437557" y="2306297"/>
                  <a:pt x="2535382" y="2245156"/>
                </a:cubicBezTo>
                <a:cubicBezTo>
                  <a:pt x="2543854" y="2239861"/>
                  <a:pt x="2552519" y="2234772"/>
                  <a:pt x="2560320" y="2228531"/>
                </a:cubicBezTo>
                <a:cubicBezTo>
                  <a:pt x="2566440" y="2223635"/>
                  <a:pt x="2570924" y="2216922"/>
                  <a:pt x="2576945" y="2211905"/>
                </a:cubicBezTo>
                <a:cubicBezTo>
                  <a:pt x="2582594" y="2207198"/>
                  <a:pt x="2624336" y="2175741"/>
                  <a:pt x="2635134" y="2170342"/>
                </a:cubicBezTo>
                <a:cubicBezTo>
                  <a:pt x="2648481" y="2163669"/>
                  <a:pt x="2663351" y="2160389"/>
                  <a:pt x="2676698" y="2153716"/>
                </a:cubicBezTo>
                <a:cubicBezTo>
                  <a:pt x="2691893" y="2146119"/>
                  <a:pt x="2758618" y="2103582"/>
                  <a:pt x="2768138" y="2095527"/>
                </a:cubicBezTo>
                <a:cubicBezTo>
                  <a:pt x="2789078" y="2077808"/>
                  <a:pt x="2804907" y="2054474"/>
                  <a:pt x="2826327" y="2037338"/>
                </a:cubicBezTo>
                <a:cubicBezTo>
                  <a:pt x="2840182" y="2026254"/>
                  <a:pt x="2855345" y="2016633"/>
                  <a:pt x="2867891" y="2004087"/>
                </a:cubicBezTo>
                <a:cubicBezTo>
                  <a:pt x="2880437" y="1991541"/>
                  <a:pt x="2891300" y="1977287"/>
                  <a:pt x="2901142" y="1962524"/>
                </a:cubicBezTo>
                <a:cubicBezTo>
                  <a:pt x="2908016" y="1952213"/>
                  <a:pt x="2909703" y="1938682"/>
                  <a:pt x="2917767" y="1929273"/>
                </a:cubicBezTo>
                <a:cubicBezTo>
                  <a:pt x="2926783" y="1918754"/>
                  <a:pt x="2939934" y="1912648"/>
                  <a:pt x="2951018" y="1904335"/>
                </a:cubicBezTo>
                <a:cubicBezTo>
                  <a:pt x="2962102" y="1884938"/>
                  <a:pt x="2971129" y="1864212"/>
                  <a:pt x="2984269" y="1846145"/>
                </a:cubicBezTo>
                <a:cubicBezTo>
                  <a:pt x="2993488" y="1833469"/>
                  <a:pt x="3007106" y="1824610"/>
                  <a:pt x="3017520" y="1812895"/>
                </a:cubicBezTo>
                <a:cubicBezTo>
                  <a:pt x="3106195" y="1713136"/>
                  <a:pt x="2992577" y="1826754"/>
                  <a:pt x="3092334" y="1738080"/>
                </a:cubicBezTo>
                <a:cubicBezTo>
                  <a:pt x="3104049" y="1727666"/>
                  <a:pt x="3113684" y="1715030"/>
                  <a:pt x="3125585" y="1704829"/>
                </a:cubicBezTo>
                <a:cubicBezTo>
                  <a:pt x="3133171" y="1698327"/>
                  <a:pt x="3142722" y="1694445"/>
                  <a:pt x="3150524" y="1688204"/>
                </a:cubicBezTo>
                <a:cubicBezTo>
                  <a:pt x="3156644" y="1683308"/>
                  <a:pt x="3160139" y="1675083"/>
                  <a:pt x="3167149" y="1671578"/>
                </a:cubicBezTo>
                <a:cubicBezTo>
                  <a:pt x="3177368" y="1666469"/>
                  <a:pt x="3189316" y="1666036"/>
                  <a:pt x="3200400" y="1663265"/>
                </a:cubicBezTo>
                <a:cubicBezTo>
                  <a:pt x="3205942" y="1654952"/>
                  <a:pt x="3209961" y="1645391"/>
                  <a:pt x="3217025" y="1638327"/>
                </a:cubicBezTo>
                <a:cubicBezTo>
                  <a:pt x="3234532" y="1620820"/>
                  <a:pt x="3252932" y="1616321"/>
                  <a:pt x="3266902" y="1596764"/>
                </a:cubicBezTo>
                <a:cubicBezTo>
                  <a:pt x="3276293" y="1583616"/>
                  <a:pt x="3284614" y="1569651"/>
                  <a:pt x="3291840" y="1555200"/>
                </a:cubicBezTo>
                <a:cubicBezTo>
                  <a:pt x="3295759" y="1547363"/>
                  <a:pt x="3297076" y="1538466"/>
                  <a:pt x="3300153" y="1530262"/>
                </a:cubicBezTo>
                <a:cubicBezTo>
                  <a:pt x="3305392" y="1516290"/>
                  <a:pt x="3312059" y="1502854"/>
                  <a:pt x="3316778" y="1488698"/>
                </a:cubicBezTo>
                <a:cubicBezTo>
                  <a:pt x="3317632" y="1486137"/>
                  <a:pt x="3328829" y="1436228"/>
                  <a:pt x="3333404" y="1430509"/>
                </a:cubicBezTo>
                <a:cubicBezTo>
                  <a:pt x="3339645" y="1422708"/>
                  <a:pt x="3350029" y="1419426"/>
                  <a:pt x="3358342" y="1413884"/>
                </a:cubicBezTo>
                <a:lnTo>
                  <a:pt x="3391593" y="1347382"/>
                </a:lnTo>
                <a:cubicBezTo>
                  <a:pt x="3397135" y="1336298"/>
                  <a:pt x="3405212" y="1326153"/>
                  <a:pt x="3408218" y="1314131"/>
                </a:cubicBezTo>
                <a:lnTo>
                  <a:pt x="3416531" y="1280880"/>
                </a:lnTo>
                <a:cubicBezTo>
                  <a:pt x="3413760" y="1214378"/>
                  <a:pt x="3415568" y="1147527"/>
                  <a:pt x="3408218" y="1081375"/>
                </a:cubicBezTo>
                <a:cubicBezTo>
                  <a:pt x="3407115" y="1071445"/>
                  <a:pt x="3399268" y="1062832"/>
                  <a:pt x="3391593" y="1056436"/>
                </a:cubicBezTo>
                <a:cubicBezTo>
                  <a:pt x="3382073" y="1048503"/>
                  <a:pt x="3369426" y="1045353"/>
                  <a:pt x="3358342" y="1039811"/>
                </a:cubicBezTo>
                <a:cubicBezTo>
                  <a:pt x="3320352" y="982829"/>
                  <a:pt x="3370338" y="1050094"/>
                  <a:pt x="3300153" y="989935"/>
                </a:cubicBezTo>
                <a:cubicBezTo>
                  <a:pt x="3292567" y="983433"/>
                  <a:pt x="3290592" y="972061"/>
                  <a:pt x="3283527" y="964996"/>
                </a:cubicBezTo>
                <a:cubicBezTo>
                  <a:pt x="3270981" y="952450"/>
                  <a:pt x="3256313" y="942180"/>
                  <a:pt x="3241964" y="931745"/>
                </a:cubicBezTo>
                <a:cubicBezTo>
                  <a:pt x="3234742" y="926493"/>
                  <a:pt x="3163859" y="878890"/>
                  <a:pt x="3150524" y="873556"/>
                </a:cubicBezTo>
                <a:lnTo>
                  <a:pt x="3108960" y="856931"/>
                </a:lnTo>
                <a:cubicBezTo>
                  <a:pt x="3084022" y="837535"/>
                  <a:pt x="3060432" y="816267"/>
                  <a:pt x="3034145" y="798742"/>
                </a:cubicBezTo>
                <a:cubicBezTo>
                  <a:pt x="3025832" y="793200"/>
                  <a:pt x="3016726" y="788695"/>
                  <a:pt x="3009207" y="782116"/>
                </a:cubicBezTo>
                <a:cubicBezTo>
                  <a:pt x="2956317" y="735837"/>
                  <a:pt x="2980482" y="752635"/>
                  <a:pt x="2942705" y="707302"/>
                </a:cubicBezTo>
                <a:cubicBezTo>
                  <a:pt x="2937688" y="701281"/>
                  <a:pt x="2930976" y="696796"/>
                  <a:pt x="2926080" y="690676"/>
                </a:cubicBezTo>
                <a:cubicBezTo>
                  <a:pt x="2908556" y="668771"/>
                  <a:pt x="2909902" y="657724"/>
                  <a:pt x="2884516" y="640800"/>
                </a:cubicBezTo>
                <a:cubicBezTo>
                  <a:pt x="2877225" y="635939"/>
                  <a:pt x="2867632" y="635939"/>
                  <a:pt x="2859578" y="632487"/>
                </a:cubicBezTo>
                <a:cubicBezTo>
                  <a:pt x="2848188" y="627606"/>
                  <a:pt x="2837411" y="621404"/>
                  <a:pt x="2826327" y="615862"/>
                </a:cubicBezTo>
                <a:cubicBezTo>
                  <a:pt x="2818014" y="607549"/>
                  <a:pt x="2811307" y="597235"/>
                  <a:pt x="2801389" y="590924"/>
                </a:cubicBezTo>
                <a:cubicBezTo>
                  <a:pt x="2713036" y="534699"/>
                  <a:pt x="2763353" y="572247"/>
                  <a:pt x="2709949" y="549360"/>
                </a:cubicBezTo>
                <a:cubicBezTo>
                  <a:pt x="2698559" y="544479"/>
                  <a:pt x="2687782" y="538277"/>
                  <a:pt x="2676698" y="532735"/>
                </a:cubicBezTo>
                <a:lnTo>
                  <a:pt x="2626822" y="482858"/>
                </a:lnTo>
                <a:cubicBezTo>
                  <a:pt x="2621280" y="477316"/>
                  <a:pt x="2617631" y="468711"/>
                  <a:pt x="2610196" y="466233"/>
                </a:cubicBezTo>
                <a:cubicBezTo>
                  <a:pt x="2579380" y="455961"/>
                  <a:pt x="2589414" y="480087"/>
                  <a:pt x="2585258" y="482858"/>
                </a:cubicBezTo>
                <a:close/>
              </a:path>
            </a:pathLst>
          </a:custGeom>
          <a:solidFill>
            <a:srgbClr val="FF9900"/>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reeform 15"/>
          <p:cNvSpPr/>
          <p:nvPr/>
        </p:nvSpPr>
        <p:spPr>
          <a:xfrm>
            <a:off x="6101541" y="4555375"/>
            <a:ext cx="5906675" cy="1815671"/>
          </a:xfrm>
          <a:custGeom>
            <a:avLst/>
            <a:gdLst>
              <a:gd name="connsiteX0" fmla="*/ 432262 w 6596452"/>
              <a:gd name="connsiteY0" fmla="*/ 8313 h 2502131"/>
              <a:gd name="connsiteX1" fmla="*/ 432262 w 6596452"/>
              <a:gd name="connsiteY1" fmla="*/ 8313 h 2502131"/>
              <a:gd name="connsiteX2" fmla="*/ 748145 w 6596452"/>
              <a:gd name="connsiteY2" fmla="*/ 0 h 2502131"/>
              <a:gd name="connsiteX3" fmla="*/ 889462 w 6596452"/>
              <a:gd name="connsiteY3" fmla="*/ 16626 h 2502131"/>
              <a:gd name="connsiteX4" fmla="*/ 1080654 w 6596452"/>
              <a:gd name="connsiteY4" fmla="*/ 24938 h 2502131"/>
              <a:gd name="connsiteX5" fmla="*/ 1113905 w 6596452"/>
              <a:gd name="connsiteY5" fmla="*/ 41564 h 2502131"/>
              <a:gd name="connsiteX6" fmla="*/ 1138843 w 6596452"/>
              <a:gd name="connsiteY6" fmla="*/ 58189 h 2502131"/>
              <a:gd name="connsiteX7" fmla="*/ 1172094 w 6596452"/>
              <a:gd name="connsiteY7" fmla="*/ 66502 h 2502131"/>
              <a:gd name="connsiteX8" fmla="*/ 1205345 w 6596452"/>
              <a:gd name="connsiteY8" fmla="*/ 83127 h 2502131"/>
              <a:gd name="connsiteX9" fmla="*/ 1263534 w 6596452"/>
              <a:gd name="connsiteY9" fmla="*/ 99753 h 2502131"/>
              <a:gd name="connsiteX10" fmla="*/ 1346662 w 6596452"/>
              <a:gd name="connsiteY10" fmla="*/ 124691 h 2502131"/>
              <a:gd name="connsiteX11" fmla="*/ 1404851 w 6596452"/>
              <a:gd name="connsiteY11" fmla="*/ 174567 h 2502131"/>
              <a:gd name="connsiteX12" fmla="*/ 1413163 w 6596452"/>
              <a:gd name="connsiteY12" fmla="*/ 216131 h 2502131"/>
              <a:gd name="connsiteX13" fmla="*/ 1438102 w 6596452"/>
              <a:gd name="connsiteY13" fmla="*/ 274320 h 2502131"/>
              <a:gd name="connsiteX14" fmla="*/ 1454727 w 6596452"/>
              <a:gd name="connsiteY14" fmla="*/ 290946 h 2502131"/>
              <a:gd name="connsiteX15" fmla="*/ 1463040 w 6596452"/>
              <a:gd name="connsiteY15" fmla="*/ 315884 h 2502131"/>
              <a:gd name="connsiteX16" fmla="*/ 1479665 w 6596452"/>
              <a:gd name="connsiteY16" fmla="*/ 349135 h 2502131"/>
              <a:gd name="connsiteX17" fmla="*/ 1463040 w 6596452"/>
              <a:gd name="connsiteY17" fmla="*/ 390698 h 2502131"/>
              <a:gd name="connsiteX18" fmla="*/ 1446414 w 6596452"/>
              <a:gd name="connsiteY18" fmla="*/ 498764 h 2502131"/>
              <a:gd name="connsiteX19" fmla="*/ 1438102 w 6596452"/>
              <a:gd name="connsiteY19" fmla="*/ 532015 h 2502131"/>
              <a:gd name="connsiteX20" fmla="*/ 1429789 w 6596452"/>
              <a:gd name="connsiteY20" fmla="*/ 573578 h 2502131"/>
              <a:gd name="connsiteX21" fmla="*/ 1421476 w 6596452"/>
              <a:gd name="connsiteY21" fmla="*/ 847898 h 2502131"/>
              <a:gd name="connsiteX22" fmla="*/ 1413163 w 6596452"/>
              <a:gd name="connsiteY22" fmla="*/ 881149 h 2502131"/>
              <a:gd name="connsiteX23" fmla="*/ 1404851 w 6596452"/>
              <a:gd name="connsiteY23" fmla="*/ 922713 h 2502131"/>
              <a:gd name="connsiteX24" fmla="*/ 1421476 w 6596452"/>
              <a:gd name="connsiteY24" fmla="*/ 1288473 h 2502131"/>
              <a:gd name="connsiteX25" fmla="*/ 1454727 w 6596452"/>
              <a:gd name="connsiteY25" fmla="*/ 1313411 h 2502131"/>
              <a:gd name="connsiteX26" fmla="*/ 1504603 w 6596452"/>
              <a:gd name="connsiteY26" fmla="*/ 1346662 h 2502131"/>
              <a:gd name="connsiteX27" fmla="*/ 1537854 w 6596452"/>
              <a:gd name="connsiteY27" fmla="*/ 1371600 h 2502131"/>
              <a:gd name="connsiteX28" fmla="*/ 1596043 w 6596452"/>
              <a:gd name="connsiteY28" fmla="*/ 1379913 h 2502131"/>
              <a:gd name="connsiteX29" fmla="*/ 1695796 w 6596452"/>
              <a:gd name="connsiteY29" fmla="*/ 1388226 h 2502131"/>
              <a:gd name="connsiteX30" fmla="*/ 1911927 w 6596452"/>
              <a:gd name="connsiteY30" fmla="*/ 1371600 h 2502131"/>
              <a:gd name="connsiteX31" fmla="*/ 1936865 w 6596452"/>
              <a:gd name="connsiteY31" fmla="*/ 1354975 h 2502131"/>
              <a:gd name="connsiteX32" fmla="*/ 1970116 w 6596452"/>
              <a:gd name="connsiteY32" fmla="*/ 1338349 h 2502131"/>
              <a:gd name="connsiteX33" fmla="*/ 2003367 w 6596452"/>
              <a:gd name="connsiteY33" fmla="*/ 1305098 h 2502131"/>
              <a:gd name="connsiteX34" fmla="*/ 2019992 w 6596452"/>
              <a:gd name="connsiteY34" fmla="*/ 1263535 h 2502131"/>
              <a:gd name="connsiteX35" fmla="*/ 2028305 w 6596452"/>
              <a:gd name="connsiteY35" fmla="*/ 1238596 h 2502131"/>
              <a:gd name="connsiteX36" fmla="*/ 2044931 w 6596452"/>
              <a:gd name="connsiteY36" fmla="*/ 1221971 h 2502131"/>
              <a:gd name="connsiteX37" fmla="*/ 2103120 w 6596452"/>
              <a:gd name="connsiteY37" fmla="*/ 1155469 h 2502131"/>
              <a:gd name="connsiteX38" fmla="*/ 2128058 w 6596452"/>
              <a:gd name="connsiteY38" fmla="*/ 1147156 h 2502131"/>
              <a:gd name="connsiteX39" fmla="*/ 2144683 w 6596452"/>
              <a:gd name="connsiteY39" fmla="*/ 1097280 h 2502131"/>
              <a:gd name="connsiteX40" fmla="*/ 2152996 w 6596452"/>
              <a:gd name="connsiteY40" fmla="*/ 1064029 h 2502131"/>
              <a:gd name="connsiteX41" fmla="*/ 2186247 w 6596452"/>
              <a:gd name="connsiteY41" fmla="*/ 1047404 h 2502131"/>
              <a:gd name="connsiteX42" fmla="*/ 2194560 w 6596452"/>
              <a:gd name="connsiteY42" fmla="*/ 1022466 h 2502131"/>
              <a:gd name="connsiteX43" fmla="*/ 2252749 w 6596452"/>
              <a:gd name="connsiteY43" fmla="*/ 955964 h 2502131"/>
              <a:gd name="connsiteX44" fmla="*/ 2286000 w 6596452"/>
              <a:gd name="connsiteY44" fmla="*/ 939338 h 2502131"/>
              <a:gd name="connsiteX45" fmla="*/ 2344189 w 6596452"/>
              <a:gd name="connsiteY45" fmla="*/ 897775 h 2502131"/>
              <a:gd name="connsiteX46" fmla="*/ 2377440 w 6596452"/>
              <a:gd name="connsiteY46" fmla="*/ 889462 h 2502131"/>
              <a:gd name="connsiteX47" fmla="*/ 2576945 w 6596452"/>
              <a:gd name="connsiteY47" fmla="*/ 864524 h 2502131"/>
              <a:gd name="connsiteX48" fmla="*/ 2643447 w 6596452"/>
              <a:gd name="connsiteY48" fmla="*/ 856211 h 2502131"/>
              <a:gd name="connsiteX49" fmla="*/ 2793076 w 6596452"/>
              <a:gd name="connsiteY49" fmla="*/ 839586 h 2502131"/>
              <a:gd name="connsiteX50" fmla="*/ 2851265 w 6596452"/>
              <a:gd name="connsiteY50" fmla="*/ 789709 h 2502131"/>
              <a:gd name="connsiteX51" fmla="*/ 2967643 w 6596452"/>
              <a:gd name="connsiteY51" fmla="*/ 731520 h 2502131"/>
              <a:gd name="connsiteX52" fmla="*/ 3059083 w 6596452"/>
              <a:gd name="connsiteY52" fmla="*/ 706582 h 2502131"/>
              <a:gd name="connsiteX53" fmla="*/ 3241963 w 6596452"/>
              <a:gd name="connsiteY53" fmla="*/ 665018 h 2502131"/>
              <a:gd name="connsiteX54" fmla="*/ 3325091 w 6596452"/>
              <a:gd name="connsiteY54" fmla="*/ 640080 h 2502131"/>
              <a:gd name="connsiteX55" fmla="*/ 3524596 w 6596452"/>
              <a:gd name="connsiteY55" fmla="*/ 598516 h 2502131"/>
              <a:gd name="connsiteX56" fmla="*/ 3591098 w 6596452"/>
              <a:gd name="connsiteY56" fmla="*/ 590204 h 2502131"/>
              <a:gd name="connsiteX57" fmla="*/ 4064923 w 6596452"/>
              <a:gd name="connsiteY57" fmla="*/ 598516 h 2502131"/>
              <a:gd name="connsiteX58" fmla="*/ 4089862 w 6596452"/>
              <a:gd name="connsiteY58" fmla="*/ 606829 h 2502131"/>
              <a:gd name="connsiteX59" fmla="*/ 4123112 w 6596452"/>
              <a:gd name="connsiteY59" fmla="*/ 631767 h 2502131"/>
              <a:gd name="connsiteX60" fmla="*/ 4172989 w 6596452"/>
              <a:gd name="connsiteY60" fmla="*/ 689956 h 2502131"/>
              <a:gd name="connsiteX61" fmla="*/ 4189614 w 6596452"/>
              <a:gd name="connsiteY61" fmla="*/ 748146 h 2502131"/>
              <a:gd name="connsiteX62" fmla="*/ 4206240 w 6596452"/>
              <a:gd name="connsiteY62" fmla="*/ 773084 h 2502131"/>
              <a:gd name="connsiteX63" fmla="*/ 4256116 w 6596452"/>
              <a:gd name="connsiteY63" fmla="*/ 847898 h 2502131"/>
              <a:gd name="connsiteX64" fmla="*/ 4281054 w 6596452"/>
              <a:gd name="connsiteY64" fmla="*/ 881149 h 2502131"/>
              <a:gd name="connsiteX65" fmla="*/ 4355869 w 6596452"/>
              <a:gd name="connsiteY65" fmla="*/ 939338 h 2502131"/>
              <a:gd name="connsiteX66" fmla="*/ 4389120 w 6596452"/>
              <a:gd name="connsiteY66" fmla="*/ 955964 h 2502131"/>
              <a:gd name="connsiteX67" fmla="*/ 4414058 w 6596452"/>
              <a:gd name="connsiteY67" fmla="*/ 980902 h 2502131"/>
              <a:gd name="connsiteX68" fmla="*/ 4447309 w 6596452"/>
              <a:gd name="connsiteY68" fmla="*/ 997527 h 2502131"/>
              <a:gd name="connsiteX69" fmla="*/ 4538749 w 6596452"/>
              <a:gd name="connsiteY69" fmla="*/ 1047404 h 2502131"/>
              <a:gd name="connsiteX70" fmla="*/ 4572000 w 6596452"/>
              <a:gd name="connsiteY70" fmla="*/ 1080655 h 2502131"/>
              <a:gd name="connsiteX71" fmla="*/ 4588625 w 6596452"/>
              <a:gd name="connsiteY71" fmla="*/ 1105593 h 2502131"/>
              <a:gd name="connsiteX72" fmla="*/ 4621876 w 6596452"/>
              <a:gd name="connsiteY72" fmla="*/ 1147156 h 2502131"/>
              <a:gd name="connsiteX73" fmla="*/ 4688378 w 6596452"/>
              <a:gd name="connsiteY73" fmla="*/ 1205346 h 2502131"/>
              <a:gd name="connsiteX74" fmla="*/ 4729942 w 6596452"/>
              <a:gd name="connsiteY74" fmla="*/ 1246909 h 2502131"/>
              <a:gd name="connsiteX75" fmla="*/ 4754880 w 6596452"/>
              <a:gd name="connsiteY75" fmla="*/ 1271847 h 2502131"/>
              <a:gd name="connsiteX76" fmla="*/ 4788131 w 6596452"/>
              <a:gd name="connsiteY76" fmla="*/ 1288473 h 2502131"/>
              <a:gd name="connsiteX77" fmla="*/ 4813069 w 6596452"/>
              <a:gd name="connsiteY77" fmla="*/ 1296786 h 2502131"/>
              <a:gd name="connsiteX78" fmla="*/ 4871258 w 6596452"/>
              <a:gd name="connsiteY78" fmla="*/ 1321724 h 2502131"/>
              <a:gd name="connsiteX79" fmla="*/ 4896196 w 6596452"/>
              <a:gd name="connsiteY79" fmla="*/ 1645920 h 2502131"/>
              <a:gd name="connsiteX80" fmla="*/ 4987636 w 6596452"/>
              <a:gd name="connsiteY80" fmla="*/ 1745673 h 2502131"/>
              <a:gd name="connsiteX81" fmla="*/ 5012574 w 6596452"/>
              <a:gd name="connsiteY81" fmla="*/ 1762298 h 2502131"/>
              <a:gd name="connsiteX82" fmla="*/ 5045825 w 6596452"/>
              <a:gd name="connsiteY82" fmla="*/ 1778924 h 2502131"/>
              <a:gd name="connsiteX83" fmla="*/ 5070763 w 6596452"/>
              <a:gd name="connsiteY83" fmla="*/ 1787236 h 2502131"/>
              <a:gd name="connsiteX84" fmla="*/ 5153891 w 6596452"/>
              <a:gd name="connsiteY84" fmla="*/ 1803862 h 2502131"/>
              <a:gd name="connsiteX85" fmla="*/ 5203767 w 6596452"/>
              <a:gd name="connsiteY85" fmla="*/ 1820487 h 2502131"/>
              <a:gd name="connsiteX86" fmla="*/ 5245331 w 6596452"/>
              <a:gd name="connsiteY86" fmla="*/ 1845426 h 2502131"/>
              <a:gd name="connsiteX87" fmla="*/ 5370022 w 6596452"/>
              <a:gd name="connsiteY87" fmla="*/ 1862051 h 2502131"/>
              <a:gd name="connsiteX88" fmla="*/ 5394960 w 6596452"/>
              <a:gd name="connsiteY88" fmla="*/ 1870364 h 2502131"/>
              <a:gd name="connsiteX89" fmla="*/ 5436523 w 6596452"/>
              <a:gd name="connsiteY89" fmla="*/ 1878676 h 2502131"/>
              <a:gd name="connsiteX90" fmla="*/ 5461462 w 6596452"/>
              <a:gd name="connsiteY90" fmla="*/ 1903615 h 2502131"/>
              <a:gd name="connsiteX91" fmla="*/ 5503025 w 6596452"/>
              <a:gd name="connsiteY91" fmla="*/ 1911927 h 2502131"/>
              <a:gd name="connsiteX92" fmla="*/ 5602778 w 6596452"/>
              <a:gd name="connsiteY92" fmla="*/ 1928553 h 2502131"/>
              <a:gd name="connsiteX93" fmla="*/ 6018414 w 6596452"/>
              <a:gd name="connsiteY93" fmla="*/ 1945178 h 2502131"/>
              <a:gd name="connsiteX94" fmla="*/ 6051665 w 6596452"/>
              <a:gd name="connsiteY94" fmla="*/ 1961804 h 2502131"/>
              <a:gd name="connsiteX95" fmla="*/ 6109854 w 6596452"/>
              <a:gd name="connsiteY95" fmla="*/ 1978429 h 2502131"/>
              <a:gd name="connsiteX96" fmla="*/ 6176356 w 6596452"/>
              <a:gd name="connsiteY96" fmla="*/ 2003367 h 2502131"/>
              <a:gd name="connsiteX97" fmla="*/ 6251171 w 6596452"/>
              <a:gd name="connsiteY97" fmla="*/ 2044931 h 2502131"/>
              <a:gd name="connsiteX98" fmla="*/ 6292734 w 6596452"/>
              <a:gd name="connsiteY98" fmla="*/ 2061556 h 2502131"/>
              <a:gd name="connsiteX99" fmla="*/ 6317672 w 6596452"/>
              <a:gd name="connsiteY99" fmla="*/ 2086495 h 2502131"/>
              <a:gd name="connsiteX100" fmla="*/ 6425738 w 6596452"/>
              <a:gd name="connsiteY100" fmla="*/ 2136371 h 2502131"/>
              <a:gd name="connsiteX101" fmla="*/ 6492240 w 6596452"/>
              <a:gd name="connsiteY101" fmla="*/ 2169622 h 2502131"/>
              <a:gd name="connsiteX102" fmla="*/ 6542116 w 6596452"/>
              <a:gd name="connsiteY102" fmla="*/ 2211186 h 2502131"/>
              <a:gd name="connsiteX103" fmla="*/ 6558742 w 6596452"/>
              <a:gd name="connsiteY103" fmla="*/ 2227811 h 2502131"/>
              <a:gd name="connsiteX104" fmla="*/ 6583680 w 6596452"/>
              <a:gd name="connsiteY104" fmla="*/ 2236124 h 2502131"/>
              <a:gd name="connsiteX105" fmla="*/ 6583680 w 6596452"/>
              <a:gd name="connsiteY105" fmla="*/ 2335876 h 2502131"/>
              <a:gd name="connsiteX106" fmla="*/ 6550429 w 6596452"/>
              <a:gd name="connsiteY106" fmla="*/ 2352502 h 2502131"/>
              <a:gd name="connsiteX107" fmla="*/ 6467302 w 6596452"/>
              <a:gd name="connsiteY107" fmla="*/ 2394066 h 2502131"/>
              <a:gd name="connsiteX108" fmla="*/ 6417425 w 6596452"/>
              <a:gd name="connsiteY108" fmla="*/ 2427316 h 2502131"/>
              <a:gd name="connsiteX109" fmla="*/ 6392487 w 6596452"/>
              <a:gd name="connsiteY109" fmla="*/ 2443942 h 2502131"/>
              <a:gd name="connsiteX110" fmla="*/ 5785658 w 6596452"/>
              <a:gd name="connsiteY110" fmla="*/ 2452255 h 2502131"/>
              <a:gd name="connsiteX111" fmla="*/ 5735782 w 6596452"/>
              <a:gd name="connsiteY111" fmla="*/ 2468880 h 2502131"/>
              <a:gd name="connsiteX112" fmla="*/ 5644342 w 6596452"/>
              <a:gd name="connsiteY112" fmla="*/ 2502131 h 2502131"/>
              <a:gd name="connsiteX113" fmla="*/ 5428211 w 6596452"/>
              <a:gd name="connsiteY113" fmla="*/ 2477193 h 2502131"/>
              <a:gd name="connsiteX114" fmla="*/ 5370022 w 6596452"/>
              <a:gd name="connsiteY114" fmla="*/ 2460567 h 2502131"/>
              <a:gd name="connsiteX115" fmla="*/ 5311832 w 6596452"/>
              <a:gd name="connsiteY115" fmla="*/ 2435629 h 2502131"/>
              <a:gd name="connsiteX116" fmla="*/ 5029200 w 6596452"/>
              <a:gd name="connsiteY116" fmla="*/ 2419004 h 2502131"/>
              <a:gd name="connsiteX117" fmla="*/ 4954385 w 6596452"/>
              <a:gd name="connsiteY117" fmla="*/ 2385753 h 2502131"/>
              <a:gd name="connsiteX118" fmla="*/ 4929447 w 6596452"/>
              <a:gd name="connsiteY118" fmla="*/ 2377440 h 2502131"/>
              <a:gd name="connsiteX119" fmla="*/ 4871258 w 6596452"/>
              <a:gd name="connsiteY119" fmla="*/ 2352502 h 2502131"/>
              <a:gd name="connsiteX120" fmla="*/ 4846320 w 6596452"/>
              <a:gd name="connsiteY120" fmla="*/ 2327564 h 2502131"/>
              <a:gd name="connsiteX121" fmla="*/ 4779818 w 6596452"/>
              <a:gd name="connsiteY121" fmla="*/ 2294313 h 2502131"/>
              <a:gd name="connsiteX122" fmla="*/ 4721629 w 6596452"/>
              <a:gd name="connsiteY122" fmla="*/ 2244436 h 2502131"/>
              <a:gd name="connsiteX123" fmla="*/ 4671752 w 6596452"/>
              <a:gd name="connsiteY123" fmla="*/ 2194560 h 2502131"/>
              <a:gd name="connsiteX124" fmla="*/ 4646814 w 6596452"/>
              <a:gd name="connsiteY124" fmla="*/ 2177935 h 2502131"/>
              <a:gd name="connsiteX125" fmla="*/ 4596938 w 6596452"/>
              <a:gd name="connsiteY125" fmla="*/ 2128058 h 2502131"/>
              <a:gd name="connsiteX126" fmla="*/ 4580312 w 6596452"/>
              <a:gd name="connsiteY126" fmla="*/ 2111433 h 2502131"/>
              <a:gd name="connsiteX127" fmla="*/ 4555374 w 6596452"/>
              <a:gd name="connsiteY127" fmla="*/ 2094807 h 2502131"/>
              <a:gd name="connsiteX128" fmla="*/ 4505498 w 6596452"/>
              <a:gd name="connsiteY128" fmla="*/ 2053244 h 2502131"/>
              <a:gd name="connsiteX129" fmla="*/ 4480560 w 6596452"/>
              <a:gd name="connsiteY129" fmla="*/ 2019993 h 2502131"/>
              <a:gd name="connsiteX130" fmla="*/ 4438996 w 6596452"/>
              <a:gd name="connsiteY130" fmla="*/ 2003367 h 2502131"/>
              <a:gd name="connsiteX131" fmla="*/ 4389120 w 6596452"/>
              <a:gd name="connsiteY131" fmla="*/ 1961804 h 2502131"/>
              <a:gd name="connsiteX132" fmla="*/ 4364182 w 6596452"/>
              <a:gd name="connsiteY132" fmla="*/ 1928553 h 2502131"/>
              <a:gd name="connsiteX133" fmla="*/ 4314305 w 6596452"/>
              <a:gd name="connsiteY133" fmla="*/ 1886989 h 2502131"/>
              <a:gd name="connsiteX134" fmla="*/ 4281054 w 6596452"/>
              <a:gd name="connsiteY134" fmla="*/ 1845426 h 2502131"/>
              <a:gd name="connsiteX135" fmla="*/ 4222865 w 6596452"/>
              <a:gd name="connsiteY135" fmla="*/ 1795549 h 2502131"/>
              <a:gd name="connsiteX136" fmla="*/ 4139738 w 6596452"/>
              <a:gd name="connsiteY136" fmla="*/ 1712422 h 2502131"/>
              <a:gd name="connsiteX137" fmla="*/ 4081549 w 6596452"/>
              <a:gd name="connsiteY137" fmla="*/ 1662546 h 2502131"/>
              <a:gd name="connsiteX138" fmla="*/ 3940232 w 6596452"/>
              <a:gd name="connsiteY138" fmla="*/ 1571106 h 2502131"/>
              <a:gd name="connsiteX139" fmla="*/ 3865418 w 6596452"/>
              <a:gd name="connsiteY139" fmla="*/ 1537855 h 2502131"/>
              <a:gd name="connsiteX140" fmla="*/ 3807229 w 6596452"/>
              <a:gd name="connsiteY140" fmla="*/ 1496291 h 2502131"/>
              <a:gd name="connsiteX141" fmla="*/ 3674225 w 6596452"/>
              <a:gd name="connsiteY141" fmla="*/ 1454727 h 2502131"/>
              <a:gd name="connsiteX142" fmla="*/ 3624349 w 6596452"/>
              <a:gd name="connsiteY142" fmla="*/ 1438102 h 2502131"/>
              <a:gd name="connsiteX143" fmla="*/ 3316778 w 6596452"/>
              <a:gd name="connsiteY143" fmla="*/ 1429789 h 2502131"/>
              <a:gd name="connsiteX144" fmla="*/ 3266902 w 6596452"/>
              <a:gd name="connsiteY144" fmla="*/ 1421476 h 2502131"/>
              <a:gd name="connsiteX145" fmla="*/ 3225338 w 6596452"/>
              <a:gd name="connsiteY145" fmla="*/ 1438102 h 2502131"/>
              <a:gd name="connsiteX146" fmla="*/ 3108960 w 6596452"/>
              <a:gd name="connsiteY146" fmla="*/ 1471353 h 2502131"/>
              <a:gd name="connsiteX147" fmla="*/ 2909454 w 6596452"/>
              <a:gd name="connsiteY147" fmla="*/ 1487978 h 2502131"/>
              <a:gd name="connsiteX148" fmla="*/ 2842952 w 6596452"/>
              <a:gd name="connsiteY148" fmla="*/ 1504604 h 2502131"/>
              <a:gd name="connsiteX149" fmla="*/ 2784763 w 6596452"/>
              <a:gd name="connsiteY149" fmla="*/ 1512916 h 2502131"/>
              <a:gd name="connsiteX150" fmla="*/ 2726574 w 6596452"/>
              <a:gd name="connsiteY150" fmla="*/ 1529542 h 2502131"/>
              <a:gd name="connsiteX151" fmla="*/ 2660072 w 6596452"/>
              <a:gd name="connsiteY151" fmla="*/ 1546167 h 2502131"/>
              <a:gd name="connsiteX152" fmla="*/ 2635134 w 6596452"/>
              <a:gd name="connsiteY152" fmla="*/ 1554480 h 2502131"/>
              <a:gd name="connsiteX153" fmla="*/ 2568632 w 6596452"/>
              <a:gd name="connsiteY153" fmla="*/ 1571106 h 2502131"/>
              <a:gd name="connsiteX154" fmla="*/ 2510443 w 6596452"/>
              <a:gd name="connsiteY154" fmla="*/ 1604356 h 2502131"/>
              <a:gd name="connsiteX155" fmla="*/ 2477192 w 6596452"/>
              <a:gd name="connsiteY155" fmla="*/ 1620982 h 2502131"/>
              <a:gd name="connsiteX156" fmla="*/ 2452254 w 6596452"/>
              <a:gd name="connsiteY156" fmla="*/ 1670858 h 2502131"/>
              <a:gd name="connsiteX157" fmla="*/ 2443942 w 6596452"/>
              <a:gd name="connsiteY157" fmla="*/ 1695796 h 2502131"/>
              <a:gd name="connsiteX158" fmla="*/ 2410691 w 6596452"/>
              <a:gd name="connsiteY158" fmla="*/ 1770611 h 2502131"/>
              <a:gd name="connsiteX159" fmla="*/ 2377440 w 6596452"/>
              <a:gd name="connsiteY159" fmla="*/ 1837113 h 2502131"/>
              <a:gd name="connsiteX160" fmla="*/ 2369127 w 6596452"/>
              <a:gd name="connsiteY160" fmla="*/ 1878676 h 2502131"/>
              <a:gd name="connsiteX161" fmla="*/ 2269374 w 6596452"/>
              <a:gd name="connsiteY161" fmla="*/ 1986742 h 2502131"/>
              <a:gd name="connsiteX162" fmla="*/ 2194560 w 6596452"/>
              <a:gd name="connsiteY162" fmla="*/ 2094807 h 2502131"/>
              <a:gd name="connsiteX163" fmla="*/ 2161309 w 6596452"/>
              <a:gd name="connsiteY163" fmla="*/ 2136371 h 2502131"/>
              <a:gd name="connsiteX164" fmla="*/ 1953491 w 6596452"/>
              <a:gd name="connsiteY164" fmla="*/ 2111433 h 2502131"/>
              <a:gd name="connsiteX165" fmla="*/ 1920240 w 6596452"/>
              <a:gd name="connsiteY165" fmla="*/ 2094807 h 2502131"/>
              <a:gd name="connsiteX166" fmla="*/ 1886989 w 6596452"/>
              <a:gd name="connsiteY166" fmla="*/ 2086495 h 2502131"/>
              <a:gd name="connsiteX167" fmla="*/ 1795549 w 6596452"/>
              <a:gd name="connsiteY167" fmla="*/ 2044931 h 2502131"/>
              <a:gd name="connsiteX168" fmla="*/ 1753985 w 6596452"/>
              <a:gd name="connsiteY168" fmla="*/ 2036618 h 2502131"/>
              <a:gd name="connsiteX169" fmla="*/ 1704109 w 6596452"/>
              <a:gd name="connsiteY169" fmla="*/ 2011680 h 2502131"/>
              <a:gd name="connsiteX170" fmla="*/ 1629294 w 6596452"/>
              <a:gd name="connsiteY170" fmla="*/ 1970116 h 2502131"/>
              <a:gd name="connsiteX171" fmla="*/ 1554480 w 6596452"/>
              <a:gd name="connsiteY171" fmla="*/ 1936866 h 2502131"/>
              <a:gd name="connsiteX172" fmla="*/ 1487978 w 6596452"/>
              <a:gd name="connsiteY172" fmla="*/ 1928553 h 2502131"/>
              <a:gd name="connsiteX173" fmla="*/ 1446414 w 6596452"/>
              <a:gd name="connsiteY173" fmla="*/ 1911927 h 2502131"/>
              <a:gd name="connsiteX174" fmla="*/ 1388225 w 6596452"/>
              <a:gd name="connsiteY174" fmla="*/ 1895302 h 2502131"/>
              <a:gd name="connsiteX175" fmla="*/ 1213658 w 6596452"/>
              <a:gd name="connsiteY175" fmla="*/ 1762298 h 2502131"/>
              <a:gd name="connsiteX176" fmla="*/ 1105592 w 6596452"/>
              <a:gd name="connsiteY176" fmla="*/ 1654233 h 2502131"/>
              <a:gd name="connsiteX177" fmla="*/ 1039091 w 6596452"/>
              <a:gd name="connsiteY177" fmla="*/ 1587731 h 2502131"/>
              <a:gd name="connsiteX178" fmla="*/ 997527 w 6596452"/>
              <a:gd name="connsiteY178" fmla="*/ 1521229 h 2502131"/>
              <a:gd name="connsiteX179" fmla="*/ 922712 w 6596452"/>
              <a:gd name="connsiteY179" fmla="*/ 1454727 h 2502131"/>
              <a:gd name="connsiteX180" fmla="*/ 881149 w 6596452"/>
              <a:gd name="connsiteY180" fmla="*/ 1388226 h 2502131"/>
              <a:gd name="connsiteX181" fmla="*/ 856211 w 6596452"/>
              <a:gd name="connsiteY181" fmla="*/ 1363287 h 2502131"/>
              <a:gd name="connsiteX182" fmla="*/ 831272 w 6596452"/>
              <a:gd name="connsiteY182" fmla="*/ 1313411 h 2502131"/>
              <a:gd name="connsiteX183" fmla="*/ 806334 w 6596452"/>
              <a:gd name="connsiteY183" fmla="*/ 1280160 h 2502131"/>
              <a:gd name="connsiteX184" fmla="*/ 781396 w 6596452"/>
              <a:gd name="connsiteY184" fmla="*/ 1221971 h 2502131"/>
              <a:gd name="connsiteX185" fmla="*/ 756458 w 6596452"/>
              <a:gd name="connsiteY185" fmla="*/ 1172095 h 2502131"/>
              <a:gd name="connsiteX186" fmla="*/ 748145 w 6596452"/>
              <a:gd name="connsiteY186" fmla="*/ 1122218 h 2502131"/>
              <a:gd name="connsiteX187" fmla="*/ 731520 w 6596452"/>
              <a:gd name="connsiteY187" fmla="*/ 1064029 h 2502131"/>
              <a:gd name="connsiteX188" fmla="*/ 723207 w 6596452"/>
              <a:gd name="connsiteY188" fmla="*/ 997527 h 2502131"/>
              <a:gd name="connsiteX189" fmla="*/ 706582 w 6596452"/>
              <a:gd name="connsiteY189" fmla="*/ 864524 h 2502131"/>
              <a:gd name="connsiteX190" fmla="*/ 698269 w 6596452"/>
              <a:gd name="connsiteY190" fmla="*/ 839586 h 2502131"/>
              <a:gd name="connsiteX191" fmla="*/ 648392 w 6596452"/>
              <a:gd name="connsiteY191" fmla="*/ 814647 h 2502131"/>
              <a:gd name="connsiteX192" fmla="*/ 623454 w 6596452"/>
              <a:gd name="connsiteY192" fmla="*/ 806335 h 2502131"/>
              <a:gd name="connsiteX193" fmla="*/ 490451 w 6596452"/>
              <a:gd name="connsiteY193" fmla="*/ 781396 h 2502131"/>
              <a:gd name="connsiteX194" fmla="*/ 315883 w 6596452"/>
              <a:gd name="connsiteY194" fmla="*/ 773084 h 2502131"/>
              <a:gd name="connsiteX195" fmla="*/ 282632 w 6596452"/>
              <a:gd name="connsiteY195" fmla="*/ 764771 h 2502131"/>
              <a:gd name="connsiteX196" fmla="*/ 241069 w 6596452"/>
              <a:gd name="connsiteY196" fmla="*/ 756458 h 2502131"/>
              <a:gd name="connsiteX197" fmla="*/ 216131 w 6596452"/>
              <a:gd name="connsiteY197" fmla="*/ 714895 h 2502131"/>
              <a:gd name="connsiteX198" fmla="*/ 149629 w 6596452"/>
              <a:gd name="connsiteY198" fmla="*/ 615142 h 2502131"/>
              <a:gd name="connsiteX199" fmla="*/ 116378 w 6596452"/>
              <a:gd name="connsiteY199" fmla="*/ 556953 h 2502131"/>
              <a:gd name="connsiteX200" fmla="*/ 66502 w 6596452"/>
              <a:gd name="connsiteY200" fmla="*/ 515389 h 2502131"/>
              <a:gd name="connsiteX201" fmla="*/ 24938 w 6596452"/>
              <a:gd name="connsiteY201" fmla="*/ 440575 h 2502131"/>
              <a:gd name="connsiteX202" fmla="*/ 16625 w 6596452"/>
              <a:gd name="connsiteY202" fmla="*/ 407324 h 2502131"/>
              <a:gd name="connsiteX203" fmla="*/ 0 w 6596452"/>
              <a:gd name="connsiteY203" fmla="*/ 349135 h 2502131"/>
              <a:gd name="connsiteX204" fmla="*/ 33251 w 6596452"/>
              <a:gd name="connsiteY204" fmla="*/ 224444 h 2502131"/>
              <a:gd name="connsiteX205" fmla="*/ 58189 w 6596452"/>
              <a:gd name="connsiteY205" fmla="*/ 207818 h 2502131"/>
              <a:gd name="connsiteX206" fmla="*/ 66502 w 6596452"/>
              <a:gd name="connsiteY206" fmla="*/ 182880 h 2502131"/>
              <a:gd name="connsiteX207" fmla="*/ 116378 w 6596452"/>
              <a:gd name="connsiteY207" fmla="*/ 124691 h 2502131"/>
              <a:gd name="connsiteX208" fmla="*/ 124691 w 6596452"/>
              <a:gd name="connsiteY208" fmla="*/ 99753 h 2502131"/>
              <a:gd name="connsiteX209" fmla="*/ 182880 w 6596452"/>
              <a:gd name="connsiteY209" fmla="*/ 91440 h 2502131"/>
              <a:gd name="connsiteX210" fmla="*/ 241069 w 6596452"/>
              <a:gd name="connsiteY210" fmla="*/ 49876 h 2502131"/>
              <a:gd name="connsiteX211" fmla="*/ 266007 w 6596452"/>
              <a:gd name="connsiteY211" fmla="*/ 41564 h 2502131"/>
              <a:gd name="connsiteX212" fmla="*/ 299258 w 6596452"/>
              <a:gd name="connsiteY212" fmla="*/ 16626 h 2502131"/>
              <a:gd name="connsiteX213" fmla="*/ 332509 w 6596452"/>
              <a:gd name="connsiteY213" fmla="*/ 8313 h 2502131"/>
              <a:gd name="connsiteX214" fmla="*/ 432262 w 6596452"/>
              <a:gd name="connsiteY214" fmla="*/ 8313 h 250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596452" h="2502131">
                <a:moveTo>
                  <a:pt x="432262" y="8313"/>
                </a:moveTo>
                <a:lnTo>
                  <a:pt x="432262" y="8313"/>
                </a:lnTo>
                <a:cubicBezTo>
                  <a:pt x="537556" y="5542"/>
                  <a:pt x="642814" y="0"/>
                  <a:pt x="748145" y="0"/>
                </a:cubicBezTo>
                <a:cubicBezTo>
                  <a:pt x="919681" y="0"/>
                  <a:pt x="774530" y="8700"/>
                  <a:pt x="889462" y="16626"/>
                </a:cubicBezTo>
                <a:cubicBezTo>
                  <a:pt x="953102" y="21015"/>
                  <a:pt x="1016923" y="22167"/>
                  <a:pt x="1080654" y="24938"/>
                </a:cubicBezTo>
                <a:cubicBezTo>
                  <a:pt x="1091738" y="30480"/>
                  <a:pt x="1103146" y="35416"/>
                  <a:pt x="1113905" y="41564"/>
                </a:cubicBezTo>
                <a:cubicBezTo>
                  <a:pt x="1122579" y="46521"/>
                  <a:pt x="1129660" y="54254"/>
                  <a:pt x="1138843" y="58189"/>
                </a:cubicBezTo>
                <a:cubicBezTo>
                  <a:pt x="1149344" y="62689"/>
                  <a:pt x="1161397" y="62491"/>
                  <a:pt x="1172094" y="66502"/>
                </a:cubicBezTo>
                <a:cubicBezTo>
                  <a:pt x="1183697" y="70853"/>
                  <a:pt x="1193699" y="78892"/>
                  <a:pt x="1205345" y="83127"/>
                </a:cubicBezTo>
                <a:cubicBezTo>
                  <a:pt x="1224303" y="90021"/>
                  <a:pt x="1244254" y="93821"/>
                  <a:pt x="1263534" y="99753"/>
                </a:cubicBezTo>
                <a:cubicBezTo>
                  <a:pt x="1351225" y="126735"/>
                  <a:pt x="1278824" y="107731"/>
                  <a:pt x="1346662" y="124691"/>
                </a:cubicBezTo>
                <a:cubicBezTo>
                  <a:pt x="1356567" y="132120"/>
                  <a:pt x="1397905" y="160676"/>
                  <a:pt x="1404851" y="174567"/>
                </a:cubicBezTo>
                <a:cubicBezTo>
                  <a:pt x="1411170" y="187204"/>
                  <a:pt x="1409736" y="202424"/>
                  <a:pt x="1413163" y="216131"/>
                </a:cubicBezTo>
                <a:cubicBezTo>
                  <a:pt x="1417596" y="233865"/>
                  <a:pt x="1428586" y="260046"/>
                  <a:pt x="1438102" y="274320"/>
                </a:cubicBezTo>
                <a:cubicBezTo>
                  <a:pt x="1442449" y="280841"/>
                  <a:pt x="1449185" y="285404"/>
                  <a:pt x="1454727" y="290946"/>
                </a:cubicBezTo>
                <a:cubicBezTo>
                  <a:pt x="1457498" y="299259"/>
                  <a:pt x="1459588" y="307830"/>
                  <a:pt x="1463040" y="315884"/>
                </a:cubicBezTo>
                <a:cubicBezTo>
                  <a:pt x="1467921" y="327274"/>
                  <a:pt x="1479665" y="336743"/>
                  <a:pt x="1479665" y="349135"/>
                </a:cubicBezTo>
                <a:cubicBezTo>
                  <a:pt x="1479665" y="364057"/>
                  <a:pt x="1468582" y="376844"/>
                  <a:pt x="1463040" y="390698"/>
                </a:cubicBezTo>
                <a:cubicBezTo>
                  <a:pt x="1459047" y="418650"/>
                  <a:pt x="1452182" y="469925"/>
                  <a:pt x="1446414" y="498764"/>
                </a:cubicBezTo>
                <a:cubicBezTo>
                  <a:pt x="1444174" y="509967"/>
                  <a:pt x="1440580" y="520862"/>
                  <a:pt x="1438102" y="532015"/>
                </a:cubicBezTo>
                <a:cubicBezTo>
                  <a:pt x="1435037" y="545807"/>
                  <a:pt x="1432560" y="559724"/>
                  <a:pt x="1429789" y="573578"/>
                </a:cubicBezTo>
                <a:cubicBezTo>
                  <a:pt x="1427018" y="665018"/>
                  <a:pt x="1426414" y="756549"/>
                  <a:pt x="1421476" y="847898"/>
                </a:cubicBezTo>
                <a:cubicBezTo>
                  <a:pt x="1420859" y="859306"/>
                  <a:pt x="1415641" y="869996"/>
                  <a:pt x="1413163" y="881149"/>
                </a:cubicBezTo>
                <a:cubicBezTo>
                  <a:pt x="1410098" y="894942"/>
                  <a:pt x="1407622" y="908858"/>
                  <a:pt x="1404851" y="922713"/>
                </a:cubicBezTo>
                <a:cubicBezTo>
                  <a:pt x="1410393" y="1044633"/>
                  <a:pt x="1406021" y="1167410"/>
                  <a:pt x="1421476" y="1288473"/>
                </a:cubicBezTo>
                <a:cubicBezTo>
                  <a:pt x="1423230" y="1302216"/>
                  <a:pt x="1444930" y="1303614"/>
                  <a:pt x="1454727" y="1313411"/>
                </a:cubicBezTo>
                <a:cubicBezTo>
                  <a:pt x="1492998" y="1351682"/>
                  <a:pt x="1444153" y="1331549"/>
                  <a:pt x="1504603" y="1346662"/>
                </a:cubicBezTo>
                <a:cubicBezTo>
                  <a:pt x="1515687" y="1354975"/>
                  <a:pt x="1524834" y="1366865"/>
                  <a:pt x="1537854" y="1371600"/>
                </a:cubicBezTo>
                <a:cubicBezTo>
                  <a:pt x="1556268" y="1378296"/>
                  <a:pt x="1576557" y="1377862"/>
                  <a:pt x="1596043" y="1379913"/>
                </a:cubicBezTo>
                <a:cubicBezTo>
                  <a:pt x="1629226" y="1383406"/>
                  <a:pt x="1662545" y="1385455"/>
                  <a:pt x="1695796" y="1388226"/>
                </a:cubicBezTo>
                <a:cubicBezTo>
                  <a:pt x="1787731" y="1406611"/>
                  <a:pt x="1753608" y="1404583"/>
                  <a:pt x="1911927" y="1371600"/>
                </a:cubicBezTo>
                <a:cubicBezTo>
                  <a:pt x="1921708" y="1369562"/>
                  <a:pt x="1928191" y="1359932"/>
                  <a:pt x="1936865" y="1354975"/>
                </a:cubicBezTo>
                <a:cubicBezTo>
                  <a:pt x="1947624" y="1348827"/>
                  <a:pt x="1960202" y="1345784"/>
                  <a:pt x="1970116" y="1338349"/>
                </a:cubicBezTo>
                <a:cubicBezTo>
                  <a:pt x="1982656" y="1328944"/>
                  <a:pt x="2003367" y="1305098"/>
                  <a:pt x="2003367" y="1305098"/>
                </a:cubicBezTo>
                <a:cubicBezTo>
                  <a:pt x="2008909" y="1291244"/>
                  <a:pt x="2014753" y="1277506"/>
                  <a:pt x="2019992" y="1263535"/>
                </a:cubicBezTo>
                <a:cubicBezTo>
                  <a:pt x="2023069" y="1255330"/>
                  <a:pt x="2023797" y="1246110"/>
                  <a:pt x="2028305" y="1238596"/>
                </a:cubicBezTo>
                <a:cubicBezTo>
                  <a:pt x="2032337" y="1231876"/>
                  <a:pt x="2039830" y="1227922"/>
                  <a:pt x="2044931" y="1221971"/>
                </a:cubicBezTo>
                <a:cubicBezTo>
                  <a:pt x="2054578" y="1210717"/>
                  <a:pt x="2086142" y="1166788"/>
                  <a:pt x="2103120" y="1155469"/>
                </a:cubicBezTo>
                <a:cubicBezTo>
                  <a:pt x="2110411" y="1150608"/>
                  <a:pt x="2119745" y="1149927"/>
                  <a:pt x="2128058" y="1147156"/>
                </a:cubicBezTo>
                <a:cubicBezTo>
                  <a:pt x="2133600" y="1130531"/>
                  <a:pt x="2140433" y="1114281"/>
                  <a:pt x="2144683" y="1097280"/>
                </a:cubicBezTo>
                <a:cubicBezTo>
                  <a:pt x="2147454" y="1086196"/>
                  <a:pt x="2145682" y="1072806"/>
                  <a:pt x="2152996" y="1064029"/>
                </a:cubicBezTo>
                <a:cubicBezTo>
                  <a:pt x="2160929" y="1054509"/>
                  <a:pt x="2175163" y="1052946"/>
                  <a:pt x="2186247" y="1047404"/>
                </a:cubicBezTo>
                <a:cubicBezTo>
                  <a:pt x="2189018" y="1039091"/>
                  <a:pt x="2190213" y="1030074"/>
                  <a:pt x="2194560" y="1022466"/>
                </a:cubicBezTo>
                <a:cubicBezTo>
                  <a:pt x="2205082" y="1004053"/>
                  <a:pt x="2236652" y="968037"/>
                  <a:pt x="2252749" y="955964"/>
                </a:cubicBezTo>
                <a:cubicBezTo>
                  <a:pt x="2262663" y="948529"/>
                  <a:pt x="2275492" y="945906"/>
                  <a:pt x="2286000" y="939338"/>
                </a:cubicBezTo>
                <a:cubicBezTo>
                  <a:pt x="2292194" y="935466"/>
                  <a:pt x="2332997" y="902571"/>
                  <a:pt x="2344189" y="897775"/>
                </a:cubicBezTo>
                <a:cubicBezTo>
                  <a:pt x="2354690" y="893275"/>
                  <a:pt x="2366142" y="891157"/>
                  <a:pt x="2377440" y="889462"/>
                </a:cubicBezTo>
                <a:cubicBezTo>
                  <a:pt x="2377559" y="889444"/>
                  <a:pt x="2543635" y="868688"/>
                  <a:pt x="2576945" y="864524"/>
                </a:cubicBezTo>
                <a:lnTo>
                  <a:pt x="2643447" y="856211"/>
                </a:lnTo>
                <a:lnTo>
                  <a:pt x="2793076" y="839586"/>
                </a:lnTo>
                <a:cubicBezTo>
                  <a:pt x="2811189" y="821473"/>
                  <a:pt x="2828617" y="802821"/>
                  <a:pt x="2851265" y="789709"/>
                </a:cubicBezTo>
                <a:cubicBezTo>
                  <a:pt x="2888800" y="767978"/>
                  <a:pt x="2925800" y="742932"/>
                  <a:pt x="2967643" y="731520"/>
                </a:cubicBezTo>
                <a:cubicBezTo>
                  <a:pt x="2998123" y="723207"/>
                  <a:pt x="3028379" y="714025"/>
                  <a:pt x="3059083" y="706582"/>
                </a:cubicBezTo>
                <a:cubicBezTo>
                  <a:pt x="3119838" y="691854"/>
                  <a:pt x="3182085" y="682981"/>
                  <a:pt x="3241963" y="665018"/>
                </a:cubicBezTo>
                <a:cubicBezTo>
                  <a:pt x="3269672" y="656705"/>
                  <a:pt x="3297098" y="647382"/>
                  <a:pt x="3325091" y="640080"/>
                </a:cubicBezTo>
                <a:cubicBezTo>
                  <a:pt x="3387487" y="623803"/>
                  <a:pt x="3460351" y="608660"/>
                  <a:pt x="3524596" y="598516"/>
                </a:cubicBezTo>
                <a:cubicBezTo>
                  <a:pt x="3546662" y="595032"/>
                  <a:pt x="3568931" y="592975"/>
                  <a:pt x="3591098" y="590204"/>
                </a:cubicBezTo>
                <a:lnTo>
                  <a:pt x="4064923" y="598516"/>
                </a:lnTo>
                <a:cubicBezTo>
                  <a:pt x="4073681" y="598808"/>
                  <a:pt x="4082254" y="602481"/>
                  <a:pt x="4089862" y="606829"/>
                </a:cubicBezTo>
                <a:cubicBezTo>
                  <a:pt x="4101891" y="613703"/>
                  <a:pt x="4112469" y="622898"/>
                  <a:pt x="4123112" y="631767"/>
                </a:cubicBezTo>
                <a:cubicBezTo>
                  <a:pt x="4140615" y="646353"/>
                  <a:pt x="4161257" y="675291"/>
                  <a:pt x="4172989" y="689956"/>
                </a:cubicBezTo>
                <a:cubicBezTo>
                  <a:pt x="4175651" y="700602"/>
                  <a:pt x="4183654" y="736226"/>
                  <a:pt x="4189614" y="748146"/>
                </a:cubicBezTo>
                <a:cubicBezTo>
                  <a:pt x="4194082" y="757082"/>
                  <a:pt x="4200698" y="764771"/>
                  <a:pt x="4206240" y="773084"/>
                </a:cubicBezTo>
                <a:cubicBezTo>
                  <a:pt x="4220562" y="830378"/>
                  <a:pt x="4204315" y="789623"/>
                  <a:pt x="4256116" y="847898"/>
                </a:cubicBezTo>
                <a:cubicBezTo>
                  <a:pt x="4265321" y="858253"/>
                  <a:pt x="4270841" y="871787"/>
                  <a:pt x="4281054" y="881149"/>
                </a:cubicBezTo>
                <a:cubicBezTo>
                  <a:pt x="4304343" y="902497"/>
                  <a:pt x="4327611" y="925209"/>
                  <a:pt x="4355869" y="939338"/>
                </a:cubicBezTo>
                <a:cubicBezTo>
                  <a:pt x="4366953" y="944880"/>
                  <a:pt x="4379036" y="948761"/>
                  <a:pt x="4389120" y="955964"/>
                </a:cubicBezTo>
                <a:cubicBezTo>
                  <a:pt x="4398686" y="962797"/>
                  <a:pt x="4404492" y="974069"/>
                  <a:pt x="4414058" y="980902"/>
                </a:cubicBezTo>
                <a:cubicBezTo>
                  <a:pt x="4424142" y="988105"/>
                  <a:pt x="4436477" y="991509"/>
                  <a:pt x="4447309" y="997527"/>
                </a:cubicBezTo>
                <a:cubicBezTo>
                  <a:pt x="4550817" y="1055033"/>
                  <a:pt x="4421492" y="988777"/>
                  <a:pt x="4538749" y="1047404"/>
                </a:cubicBezTo>
                <a:cubicBezTo>
                  <a:pt x="4549833" y="1058488"/>
                  <a:pt x="4561799" y="1068754"/>
                  <a:pt x="4572000" y="1080655"/>
                </a:cubicBezTo>
                <a:cubicBezTo>
                  <a:pt x="4578502" y="1088240"/>
                  <a:pt x="4582631" y="1097601"/>
                  <a:pt x="4588625" y="1105593"/>
                </a:cubicBezTo>
                <a:cubicBezTo>
                  <a:pt x="4599270" y="1119787"/>
                  <a:pt x="4610007" y="1133968"/>
                  <a:pt x="4621876" y="1147156"/>
                </a:cubicBezTo>
                <a:cubicBezTo>
                  <a:pt x="4718978" y="1255046"/>
                  <a:pt x="4622421" y="1147634"/>
                  <a:pt x="4688378" y="1205346"/>
                </a:cubicBezTo>
                <a:cubicBezTo>
                  <a:pt x="4703123" y="1218248"/>
                  <a:pt x="4716087" y="1233055"/>
                  <a:pt x="4729942" y="1246909"/>
                </a:cubicBezTo>
                <a:cubicBezTo>
                  <a:pt x="4738255" y="1255222"/>
                  <a:pt x="4744365" y="1266589"/>
                  <a:pt x="4754880" y="1271847"/>
                </a:cubicBezTo>
                <a:cubicBezTo>
                  <a:pt x="4765964" y="1277389"/>
                  <a:pt x="4776741" y="1283591"/>
                  <a:pt x="4788131" y="1288473"/>
                </a:cubicBezTo>
                <a:cubicBezTo>
                  <a:pt x="4796185" y="1291925"/>
                  <a:pt x="4805232" y="1292867"/>
                  <a:pt x="4813069" y="1296786"/>
                </a:cubicBezTo>
                <a:cubicBezTo>
                  <a:pt x="4870475" y="1325489"/>
                  <a:pt x="4802057" y="1304423"/>
                  <a:pt x="4871258" y="1321724"/>
                </a:cubicBezTo>
                <a:cubicBezTo>
                  <a:pt x="4932313" y="1443838"/>
                  <a:pt x="4879372" y="1326273"/>
                  <a:pt x="4896196" y="1645920"/>
                </a:cubicBezTo>
                <a:cubicBezTo>
                  <a:pt x="4898518" y="1690045"/>
                  <a:pt x="4973638" y="1733828"/>
                  <a:pt x="4987636" y="1745673"/>
                </a:cubicBezTo>
                <a:cubicBezTo>
                  <a:pt x="4995263" y="1752126"/>
                  <a:pt x="5003900" y="1757341"/>
                  <a:pt x="5012574" y="1762298"/>
                </a:cubicBezTo>
                <a:cubicBezTo>
                  <a:pt x="5023333" y="1768446"/>
                  <a:pt x="5034435" y="1774043"/>
                  <a:pt x="5045825" y="1778924"/>
                </a:cubicBezTo>
                <a:cubicBezTo>
                  <a:pt x="5053879" y="1782376"/>
                  <a:pt x="5062338" y="1784829"/>
                  <a:pt x="5070763" y="1787236"/>
                </a:cubicBezTo>
                <a:cubicBezTo>
                  <a:pt x="5105490" y="1797158"/>
                  <a:pt x="5114691" y="1797329"/>
                  <a:pt x="5153891" y="1803862"/>
                </a:cubicBezTo>
                <a:cubicBezTo>
                  <a:pt x="5170516" y="1809404"/>
                  <a:pt x="5191376" y="1808095"/>
                  <a:pt x="5203767" y="1820487"/>
                </a:cubicBezTo>
                <a:cubicBezTo>
                  <a:pt x="5221762" y="1838483"/>
                  <a:pt x="5218352" y="1840030"/>
                  <a:pt x="5245331" y="1845426"/>
                </a:cubicBezTo>
                <a:cubicBezTo>
                  <a:pt x="5264437" y="1849247"/>
                  <a:pt x="5353856" y="1860030"/>
                  <a:pt x="5370022" y="1862051"/>
                </a:cubicBezTo>
                <a:cubicBezTo>
                  <a:pt x="5378335" y="1864822"/>
                  <a:pt x="5386459" y="1868239"/>
                  <a:pt x="5394960" y="1870364"/>
                </a:cubicBezTo>
                <a:cubicBezTo>
                  <a:pt x="5408667" y="1873791"/>
                  <a:pt x="5423886" y="1872357"/>
                  <a:pt x="5436523" y="1878676"/>
                </a:cubicBezTo>
                <a:cubicBezTo>
                  <a:pt x="5447038" y="1883934"/>
                  <a:pt x="5450947" y="1898357"/>
                  <a:pt x="5461462" y="1903615"/>
                </a:cubicBezTo>
                <a:cubicBezTo>
                  <a:pt x="5474099" y="1909934"/>
                  <a:pt x="5489318" y="1908500"/>
                  <a:pt x="5503025" y="1911927"/>
                </a:cubicBezTo>
                <a:cubicBezTo>
                  <a:pt x="5563341" y="1927006"/>
                  <a:pt x="5486113" y="1922621"/>
                  <a:pt x="5602778" y="1928553"/>
                </a:cubicBezTo>
                <a:cubicBezTo>
                  <a:pt x="5741255" y="1935594"/>
                  <a:pt x="6018414" y="1945178"/>
                  <a:pt x="6018414" y="1945178"/>
                </a:cubicBezTo>
                <a:cubicBezTo>
                  <a:pt x="6029498" y="1950720"/>
                  <a:pt x="6040275" y="1956923"/>
                  <a:pt x="6051665" y="1961804"/>
                </a:cubicBezTo>
                <a:cubicBezTo>
                  <a:pt x="6071589" y="1970343"/>
                  <a:pt x="6088772" y="1972405"/>
                  <a:pt x="6109854" y="1978429"/>
                </a:cubicBezTo>
                <a:cubicBezTo>
                  <a:pt x="6129044" y="1983912"/>
                  <a:pt x="6160553" y="1996343"/>
                  <a:pt x="6176356" y="2003367"/>
                </a:cubicBezTo>
                <a:cubicBezTo>
                  <a:pt x="6248392" y="2035383"/>
                  <a:pt x="6167254" y="2002973"/>
                  <a:pt x="6251171" y="2044931"/>
                </a:cubicBezTo>
                <a:cubicBezTo>
                  <a:pt x="6264517" y="2051604"/>
                  <a:pt x="6278880" y="2056014"/>
                  <a:pt x="6292734" y="2061556"/>
                </a:cubicBezTo>
                <a:cubicBezTo>
                  <a:pt x="6301047" y="2069869"/>
                  <a:pt x="6307754" y="2080183"/>
                  <a:pt x="6317672" y="2086495"/>
                </a:cubicBezTo>
                <a:cubicBezTo>
                  <a:pt x="6372995" y="2121701"/>
                  <a:pt x="6375929" y="2113383"/>
                  <a:pt x="6425738" y="2136371"/>
                </a:cubicBezTo>
                <a:cubicBezTo>
                  <a:pt x="6448241" y="2146757"/>
                  <a:pt x="6474715" y="2152097"/>
                  <a:pt x="6492240" y="2169622"/>
                </a:cubicBezTo>
                <a:cubicBezTo>
                  <a:pt x="6551471" y="2228853"/>
                  <a:pt x="6484256" y="2164899"/>
                  <a:pt x="6542116" y="2211186"/>
                </a:cubicBezTo>
                <a:cubicBezTo>
                  <a:pt x="6548236" y="2216082"/>
                  <a:pt x="6552022" y="2223779"/>
                  <a:pt x="6558742" y="2227811"/>
                </a:cubicBezTo>
                <a:cubicBezTo>
                  <a:pt x="6566256" y="2232319"/>
                  <a:pt x="6575367" y="2233353"/>
                  <a:pt x="6583680" y="2236124"/>
                </a:cubicBezTo>
                <a:cubicBezTo>
                  <a:pt x="6595688" y="2272152"/>
                  <a:pt x="6605095" y="2288762"/>
                  <a:pt x="6583680" y="2335876"/>
                </a:cubicBezTo>
                <a:cubicBezTo>
                  <a:pt x="6578552" y="2347157"/>
                  <a:pt x="6560937" y="2345934"/>
                  <a:pt x="6550429" y="2352502"/>
                </a:cubicBezTo>
                <a:cubicBezTo>
                  <a:pt x="6482900" y="2394708"/>
                  <a:pt x="6555946" y="2364517"/>
                  <a:pt x="6467302" y="2394066"/>
                </a:cubicBezTo>
                <a:cubicBezTo>
                  <a:pt x="6420022" y="2441344"/>
                  <a:pt x="6465549" y="2403254"/>
                  <a:pt x="6417425" y="2427316"/>
                </a:cubicBezTo>
                <a:cubicBezTo>
                  <a:pt x="6408489" y="2431784"/>
                  <a:pt x="6402470" y="2443548"/>
                  <a:pt x="6392487" y="2443942"/>
                </a:cubicBezTo>
                <a:cubicBezTo>
                  <a:pt x="6190349" y="2451921"/>
                  <a:pt x="5987934" y="2449484"/>
                  <a:pt x="5785658" y="2452255"/>
                </a:cubicBezTo>
                <a:cubicBezTo>
                  <a:pt x="5769033" y="2457797"/>
                  <a:pt x="5752139" y="2462589"/>
                  <a:pt x="5735782" y="2468880"/>
                </a:cubicBezTo>
                <a:cubicBezTo>
                  <a:pt x="5644659" y="2503927"/>
                  <a:pt x="5710209" y="2485663"/>
                  <a:pt x="5644342" y="2502131"/>
                </a:cubicBezTo>
                <a:cubicBezTo>
                  <a:pt x="5471903" y="2492551"/>
                  <a:pt x="5543172" y="2505933"/>
                  <a:pt x="5428211" y="2477193"/>
                </a:cubicBezTo>
                <a:cubicBezTo>
                  <a:pt x="5417556" y="2474529"/>
                  <a:pt x="5381949" y="2466530"/>
                  <a:pt x="5370022" y="2460567"/>
                </a:cubicBezTo>
                <a:cubicBezTo>
                  <a:pt x="5333564" y="2442339"/>
                  <a:pt x="5357077" y="2440952"/>
                  <a:pt x="5311832" y="2435629"/>
                </a:cubicBezTo>
                <a:cubicBezTo>
                  <a:pt x="5242297" y="2427448"/>
                  <a:pt x="5084069" y="2421617"/>
                  <a:pt x="5029200" y="2419004"/>
                </a:cubicBezTo>
                <a:cubicBezTo>
                  <a:pt x="4965748" y="2403141"/>
                  <a:pt x="5026289" y="2421705"/>
                  <a:pt x="4954385" y="2385753"/>
                </a:cubicBezTo>
                <a:cubicBezTo>
                  <a:pt x="4946548" y="2381834"/>
                  <a:pt x="4937501" y="2380892"/>
                  <a:pt x="4929447" y="2377440"/>
                </a:cubicBezTo>
                <a:cubicBezTo>
                  <a:pt x="4857543" y="2346624"/>
                  <a:pt x="4929742" y="2371997"/>
                  <a:pt x="4871258" y="2352502"/>
                </a:cubicBezTo>
                <a:cubicBezTo>
                  <a:pt x="4862945" y="2344189"/>
                  <a:pt x="4855725" y="2334617"/>
                  <a:pt x="4846320" y="2327564"/>
                </a:cubicBezTo>
                <a:cubicBezTo>
                  <a:pt x="4814911" y="2304008"/>
                  <a:pt x="4810502" y="2304541"/>
                  <a:pt x="4779818" y="2294313"/>
                </a:cubicBezTo>
                <a:cubicBezTo>
                  <a:pt x="4725375" y="2239870"/>
                  <a:pt x="4826521" y="2339792"/>
                  <a:pt x="4721629" y="2244436"/>
                </a:cubicBezTo>
                <a:cubicBezTo>
                  <a:pt x="4704231" y="2228620"/>
                  <a:pt x="4689325" y="2210180"/>
                  <a:pt x="4671752" y="2194560"/>
                </a:cubicBezTo>
                <a:cubicBezTo>
                  <a:pt x="4664285" y="2187923"/>
                  <a:pt x="4654281" y="2184572"/>
                  <a:pt x="4646814" y="2177935"/>
                </a:cubicBezTo>
                <a:cubicBezTo>
                  <a:pt x="4629241" y="2162314"/>
                  <a:pt x="4613564" y="2144684"/>
                  <a:pt x="4596938" y="2128058"/>
                </a:cubicBezTo>
                <a:cubicBezTo>
                  <a:pt x="4591396" y="2122516"/>
                  <a:pt x="4586833" y="2115780"/>
                  <a:pt x="4580312" y="2111433"/>
                </a:cubicBezTo>
                <a:cubicBezTo>
                  <a:pt x="4571999" y="2105891"/>
                  <a:pt x="4563260" y="2100941"/>
                  <a:pt x="4555374" y="2094807"/>
                </a:cubicBezTo>
                <a:cubicBezTo>
                  <a:pt x="4538291" y="2081521"/>
                  <a:pt x="4520801" y="2068547"/>
                  <a:pt x="4505498" y="2053244"/>
                </a:cubicBezTo>
                <a:cubicBezTo>
                  <a:pt x="4495701" y="2043447"/>
                  <a:pt x="4491644" y="2028306"/>
                  <a:pt x="4480560" y="2019993"/>
                </a:cubicBezTo>
                <a:cubicBezTo>
                  <a:pt x="4468622" y="2011040"/>
                  <a:pt x="4452851" y="2008909"/>
                  <a:pt x="4438996" y="2003367"/>
                </a:cubicBezTo>
                <a:cubicBezTo>
                  <a:pt x="4422371" y="1989513"/>
                  <a:pt x="4404423" y="1977107"/>
                  <a:pt x="4389120" y="1961804"/>
                </a:cubicBezTo>
                <a:cubicBezTo>
                  <a:pt x="4379323" y="1952007"/>
                  <a:pt x="4373979" y="1938350"/>
                  <a:pt x="4364182" y="1928553"/>
                </a:cubicBezTo>
                <a:cubicBezTo>
                  <a:pt x="4348879" y="1913250"/>
                  <a:pt x="4329608" y="1902292"/>
                  <a:pt x="4314305" y="1886989"/>
                </a:cubicBezTo>
                <a:cubicBezTo>
                  <a:pt x="4301759" y="1874443"/>
                  <a:pt x="4293600" y="1857972"/>
                  <a:pt x="4281054" y="1845426"/>
                </a:cubicBezTo>
                <a:cubicBezTo>
                  <a:pt x="4262990" y="1827362"/>
                  <a:pt x="4242261" y="1812175"/>
                  <a:pt x="4222865" y="1795549"/>
                </a:cubicBezTo>
                <a:cubicBezTo>
                  <a:pt x="4204201" y="1739560"/>
                  <a:pt x="4222766" y="1779882"/>
                  <a:pt x="4139738" y="1712422"/>
                </a:cubicBezTo>
                <a:cubicBezTo>
                  <a:pt x="4119911" y="1696313"/>
                  <a:pt x="4101986" y="1677874"/>
                  <a:pt x="4081549" y="1662546"/>
                </a:cubicBezTo>
                <a:cubicBezTo>
                  <a:pt x="4013597" y="1611581"/>
                  <a:pt x="4017265" y="1609622"/>
                  <a:pt x="3940232" y="1571106"/>
                </a:cubicBezTo>
                <a:cubicBezTo>
                  <a:pt x="3915823" y="1558902"/>
                  <a:pt x="3889203" y="1551234"/>
                  <a:pt x="3865418" y="1537855"/>
                </a:cubicBezTo>
                <a:cubicBezTo>
                  <a:pt x="3844643" y="1526169"/>
                  <a:pt x="3828549" y="1506951"/>
                  <a:pt x="3807229" y="1496291"/>
                </a:cubicBezTo>
                <a:cubicBezTo>
                  <a:pt x="3782279" y="1483816"/>
                  <a:pt x="3704738" y="1464116"/>
                  <a:pt x="3674225" y="1454727"/>
                </a:cubicBezTo>
                <a:cubicBezTo>
                  <a:pt x="3657475" y="1449573"/>
                  <a:pt x="3641831" y="1439322"/>
                  <a:pt x="3624349" y="1438102"/>
                </a:cubicBezTo>
                <a:cubicBezTo>
                  <a:pt x="3522037" y="1430964"/>
                  <a:pt x="3419302" y="1432560"/>
                  <a:pt x="3316778" y="1429789"/>
                </a:cubicBezTo>
                <a:cubicBezTo>
                  <a:pt x="3300153" y="1427018"/>
                  <a:pt x="3283687" y="1419950"/>
                  <a:pt x="3266902" y="1421476"/>
                </a:cubicBezTo>
                <a:cubicBezTo>
                  <a:pt x="3252041" y="1422827"/>
                  <a:pt x="3239567" y="1433608"/>
                  <a:pt x="3225338" y="1438102"/>
                </a:cubicBezTo>
                <a:cubicBezTo>
                  <a:pt x="3186866" y="1450251"/>
                  <a:pt x="3148756" y="1464720"/>
                  <a:pt x="3108960" y="1471353"/>
                </a:cubicBezTo>
                <a:cubicBezTo>
                  <a:pt x="3009809" y="1487878"/>
                  <a:pt x="3075912" y="1478731"/>
                  <a:pt x="2909454" y="1487978"/>
                </a:cubicBezTo>
                <a:cubicBezTo>
                  <a:pt x="2887287" y="1493520"/>
                  <a:pt x="2865358" y="1500123"/>
                  <a:pt x="2842952" y="1504604"/>
                </a:cubicBezTo>
                <a:cubicBezTo>
                  <a:pt x="2823739" y="1508447"/>
                  <a:pt x="2803921" y="1508811"/>
                  <a:pt x="2784763" y="1512916"/>
                </a:cubicBezTo>
                <a:cubicBezTo>
                  <a:pt x="2765038" y="1517143"/>
                  <a:pt x="2746065" y="1524344"/>
                  <a:pt x="2726574" y="1529542"/>
                </a:cubicBezTo>
                <a:cubicBezTo>
                  <a:pt x="2704496" y="1535429"/>
                  <a:pt x="2682116" y="1540155"/>
                  <a:pt x="2660072" y="1546167"/>
                </a:cubicBezTo>
                <a:cubicBezTo>
                  <a:pt x="2651618" y="1548473"/>
                  <a:pt x="2643635" y="1552355"/>
                  <a:pt x="2635134" y="1554480"/>
                </a:cubicBezTo>
                <a:cubicBezTo>
                  <a:pt x="2616162" y="1559223"/>
                  <a:pt x="2587634" y="1561605"/>
                  <a:pt x="2568632" y="1571106"/>
                </a:cubicBezTo>
                <a:cubicBezTo>
                  <a:pt x="2548651" y="1581096"/>
                  <a:pt x="2530055" y="1593659"/>
                  <a:pt x="2510443" y="1604356"/>
                </a:cubicBezTo>
                <a:cubicBezTo>
                  <a:pt x="2499564" y="1610290"/>
                  <a:pt x="2488276" y="1615440"/>
                  <a:pt x="2477192" y="1620982"/>
                </a:cubicBezTo>
                <a:cubicBezTo>
                  <a:pt x="2468879" y="1637607"/>
                  <a:pt x="2459803" y="1653872"/>
                  <a:pt x="2452254" y="1670858"/>
                </a:cubicBezTo>
                <a:cubicBezTo>
                  <a:pt x="2448695" y="1678865"/>
                  <a:pt x="2447312" y="1687708"/>
                  <a:pt x="2443942" y="1695796"/>
                </a:cubicBezTo>
                <a:cubicBezTo>
                  <a:pt x="2433446" y="1720987"/>
                  <a:pt x="2421441" y="1745527"/>
                  <a:pt x="2410691" y="1770611"/>
                </a:cubicBezTo>
                <a:cubicBezTo>
                  <a:pt x="2386288" y="1827551"/>
                  <a:pt x="2405065" y="1795675"/>
                  <a:pt x="2377440" y="1837113"/>
                </a:cubicBezTo>
                <a:cubicBezTo>
                  <a:pt x="2374669" y="1850967"/>
                  <a:pt x="2375776" y="1866209"/>
                  <a:pt x="2369127" y="1878676"/>
                </a:cubicBezTo>
                <a:cubicBezTo>
                  <a:pt x="2325290" y="1960870"/>
                  <a:pt x="2328660" y="1951171"/>
                  <a:pt x="2269374" y="1986742"/>
                </a:cubicBezTo>
                <a:cubicBezTo>
                  <a:pt x="2233631" y="2031421"/>
                  <a:pt x="2225139" y="2038744"/>
                  <a:pt x="2194560" y="2094807"/>
                </a:cubicBezTo>
                <a:cubicBezTo>
                  <a:pt x="2171616" y="2136872"/>
                  <a:pt x="2206617" y="2106166"/>
                  <a:pt x="2161309" y="2136371"/>
                </a:cubicBezTo>
                <a:cubicBezTo>
                  <a:pt x="2092036" y="2128058"/>
                  <a:pt x="2022246" y="2123287"/>
                  <a:pt x="1953491" y="2111433"/>
                </a:cubicBezTo>
                <a:cubicBezTo>
                  <a:pt x="1941279" y="2109327"/>
                  <a:pt x="1931843" y="2099158"/>
                  <a:pt x="1920240" y="2094807"/>
                </a:cubicBezTo>
                <a:cubicBezTo>
                  <a:pt x="1909543" y="2090796"/>
                  <a:pt x="1898073" y="2089266"/>
                  <a:pt x="1886989" y="2086495"/>
                </a:cubicBezTo>
                <a:cubicBezTo>
                  <a:pt x="1858334" y="2072167"/>
                  <a:pt x="1827847" y="2053006"/>
                  <a:pt x="1795549" y="2044931"/>
                </a:cubicBezTo>
                <a:cubicBezTo>
                  <a:pt x="1781842" y="2041504"/>
                  <a:pt x="1767840" y="2039389"/>
                  <a:pt x="1753985" y="2036618"/>
                </a:cubicBezTo>
                <a:cubicBezTo>
                  <a:pt x="1737360" y="2028305"/>
                  <a:pt x="1720510" y="2020427"/>
                  <a:pt x="1704109" y="2011680"/>
                </a:cubicBezTo>
                <a:cubicBezTo>
                  <a:pt x="1678937" y="1998255"/>
                  <a:pt x="1654811" y="1982874"/>
                  <a:pt x="1629294" y="1970116"/>
                </a:cubicBezTo>
                <a:cubicBezTo>
                  <a:pt x="1604885" y="1957912"/>
                  <a:pt x="1580661" y="1944566"/>
                  <a:pt x="1554480" y="1936866"/>
                </a:cubicBezTo>
                <a:cubicBezTo>
                  <a:pt x="1533048" y="1930563"/>
                  <a:pt x="1510145" y="1931324"/>
                  <a:pt x="1487978" y="1928553"/>
                </a:cubicBezTo>
                <a:cubicBezTo>
                  <a:pt x="1474123" y="1923011"/>
                  <a:pt x="1460570" y="1916646"/>
                  <a:pt x="1446414" y="1911927"/>
                </a:cubicBezTo>
                <a:cubicBezTo>
                  <a:pt x="1427277" y="1905548"/>
                  <a:pt x="1405194" y="1906210"/>
                  <a:pt x="1388225" y="1895302"/>
                </a:cubicBezTo>
                <a:cubicBezTo>
                  <a:pt x="1326689" y="1855743"/>
                  <a:pt x="1261830" y="1817352"/>
                  <a:pt x="1213658" y="1762298"/>
                </a:cubicBezTo>
                <a:cubicBezTo>
                  <a:pt x="1026075" y="1547917"/>
                  <a:pt x="1262696" y="1811337"/>
                  <a:pt x="1105592" y="1654233"/>
                </a:cubicBezTo>
                <a:cubicBezTo>
                  <a:pt x="1028854" y="1577495"/>
                  <a:pt x="1095321" y="1625217"/>
                  <a:pt x="1039091" y="1587731"/>
                </a:cubicBezTo>
                <a:cubicBezTo>
                  <a:pt x="1025922" y="1561393"/>
                  <a:pt x="1019108" y="1542810"/>
                  <a:pt x="997527" y="1521229"/>
                </a:cubicBezTo>
                <a:cubicBezTo>
                  <a:pt x="952496" y="1476198"/>
                  <a:pt x="980898" y="1547826"/>
                  <a:pt x="922712" y="1454727"/>
                </a:cubicBezTo>
                <a:cubicBezTo>
                  <a:pt x="908858" y="1432560"/>
                  <a:pt x="896524" y="1409367"/>
                  <a:pt x="881149" y="1388226"/>
                </a:cubicBezTo>
                <a:cubicBezTo>
                  <a:pt x="874234" y="1378718"/>
                  <a:pt x="862732" y="1373069"/>
                  <a:pt x="856211" y="1363287"/>
                </a:cubicBezTo>
                <a:cubicBezTo>
                  <a:pt x="845900" y="1347821"/>
                  <a:pt x="840835" y="1329350"/>
                  <a:pt x="831272" y="1313411"/>
                </a:cubicBezTo>
                <a:cubicBezTo>
                  <a:pt x="824144" y="1301531"/>
                  <a:pt x="813677" y="1291909"/>
                  <a:pt x="806334" y="1280160"/>
                </a:cubicBezTo>
                <a:cubicBezTo>
                  <a:pt x="763093" y="1210974"/>
                  <a:pt x="809677" y="1278533"/>
                  <a:pt x="781396" y="1221971"/>
                </a:cubicBezTo>
                <a:cubicBezTo>
                  <a:pt x="749167" y="1157513"/>
                  <a:pt x="777353" y="1234778"/>
                  <a:pt x="756458" y="1172095"/>
                </a:cubicBezTo>
                <a:cubicBezTo>
                  <a:pt x="753687" y="1155469"/>
                  <a:pt x="751801" y="1138672"/>
                  <a:pt x="748145" y="1122218"/>
                </a:cubicBezTo>
                <a:cubicBezTo>
                  <a:pt x="734965" y="1062912"/>
                  <a:pt x="743591" y="1136460"/>
                  <a:pt x="731520" y="1064029"/>
                </a:cubicBezTo>
                <a:cubicBezTo>
                  <a:pt x="727847" y="1041993"/>
                  <a:pt x="725674" y="1019730"/>
                  <a:pt x="723207" y="997527"/>
                </a:cubicBezTo>
                <a:cubicBezTo>
                  <a:pt x="718098" y="951548"/>
                  <a:pt x="716517" y="909234"/>
                  <a:pt x="706582" y="864524"/>
                </a:cubicBezTo>
                <a:cubicBezTo>
                  <a:pt x="704681" y="855970"/>
                  <a:pt x="702777" y="847100"/>
                  <a:pt x="698269" y="839586"/>
                </a:cubicBezTo>
                <a:cubicBezTo>
                  <a:pt x="684766" y="817081"/>
                  <a:pt x="672918" y="821654"/>
                  <a:pt x="648392" y="814647"/>
                </a:cubicBezTo>
                <a:cubicBezTo>
                  <a:pt x="639967" y="812240"/>
                  <a:pt x="631879" y="808742"/>
                  <a:pt x="623454" y="806335"/>
                </a:cubicBezTo>
                <a:cubicBezTo>
                  <a:pt x="586205" y="795693"/>
                  <a:pt x="516778" y="782650"/>
                  <a:pt x="490451" y="781396"/>
                </a:cubicBezTo>
                <a:lnTo>
                  <a:pt x="315883" y="773084"/>
                </a:lnTo>
                <a:cubicBezTo>
                  <a:pt x="304799" y="770313"/>
                  <a:pt x="293785" y="767249"/>
                  <a:pt x="282632" y="764771"/>
                </a:cubicBezTo>
                <a:cubicBezTo>
                  <a:pt x="268840" y="761706"/>
                  <a:pt x="252372" y="764935"/>
                  <a:pt x="241069" y="756458"/>
                </a:cubicBezTo>
                <a:cubicBezTo>
                  <a:pt x="228144" y="746764"/>
                  <a:pt x="225093" y="728338"/>
                  <a:pt x="216131" y="714895"/>
                </a:cubicBezTo>
                <a:cubicBezTo>
                  <a:pt x="182697" y="664746"/>
                  <a:pt x="184969" y="685819"/>
                  <a:pt x="149629" y="615142"/>
                </a:cubicBezTo>
                <a:cubicBezTo>
                  <a:pt x="138253" y="592390"/>
                  <a:pt x="132042" y="576534"/>
                  <a:pt x="116378" y="556953"/>
                </a:cubicBezTo>
                <a:cubicBezTo>
                  <a:pt x="103167" y="540440"/>
                  <a:pt x="82668" y="527514"/>
                  <a:pt x="66502" y="515389"/>
                </a:cubicBezTo>
                <a:cubicBezTo>
                  <a:pt x="55915" y="497746"/>
                  <a:pt x="32891" y="461782"/>
                  <a:pt x="24938" y="440575"/>
                </a:cubicBezTo>
                <a:cubicBezTo>
                  <a:pt x="20927" y="429878"/>
                  <a:pt x="19631" y="418346"/>
                  <a:pt x="16625" y="407324"/>
                </a:cubicBezTo>
                <a:cubicBezTo>
                  <a:pt x="11317" y="387862"/>
                  <a:pt x="5542" y="368531"/>
                  <a:pt x="0" y="349135"/>
                </a:cubicBezTo>
                <a:cubicBezTo>
                  <a:pt x="6378" y="278967"/>
                  <a:pt x="-8609" y="266304"/>
                  <a:pt x="33251" y="224444"/>
                </a:cubicBezTo>
                <a:cubicBezTo>
                  <a:pt x="40315" y="217380"/>
                  <a:pt x="49876" y="213360"/>
                  <a:pt x="58189" y="207818"/>
                </a:cubicBezTo>
                <a:cubicBezTo>
                  <a:pt x="60960" y="199505"/>
                  <a:pt x="61409" y="190010"/>
                  <a:pt x="66502" y="182880"/>
                </a:cubicBezTo>
                <a:cubicBezTo>
                  <a:pt x="100587" y="135160"/>
                  <a:pt x="95028" y="167390"/>
                  <a:pt x="116378" y="124691"/>
                </a:cubicBezTo>
                <a:cubicBezTo>
                  <a:pt x="120297" y="116854"/>
                  <a:pt x="116854" y="103672"/>
                  <a:pt x="124691" y="99753"/>
                </a:cubicBezTo>
                <a:cubicBezTo>
                  <a:pt x="142216" y="90991"/>
                  <a:pt x="163484" y="94211"/>
                  <a:pt x="182880" y="91440"/>
                </a:cubicBezTo>
                <a:cubicBezTo>
                  <a:pt x="202276" y="77585"/>
                  <a:pt x="220630" y="62140"/>
                  <a:pt x="241069" y="49876"/>
                </a:cubicBezTo>
                <a:cubicBezTo>
                  <a:pt x="248583" y="45368"/>
                  <a:pt x="258399" y="45911"/>
                  <a:pt x="266007" y="41564"/>
                </a:cubicBezTo>
                <a:cubicBezTo>
                  <a:pt x="278036" y="34690"/>
                  <a:pt x="286866" y="22822"/>
                  <a:pt x="299258" y="16626"/>
                </a:cubicBezTo>
                <a:cubicBezTo>
                  <a:pt x="309477" y="11517"/>
                  <a:pt x="321268" y="10357"/>
                  <a:pt x="332509" y="8313"/>
                </a:cubicBezTo>
                <a:cubicBezTo>
                  <a:pt x="351786" y="4808"/>
                  <a:pt x="415637" y="8313"/>
                  <a:pt x="432262" y="8313"/>
                </a:cubicBezTo>
                <a:close/>
              </a:path>
            </a:pathLst>
          </a:custGeom>
          <a:solidFill>
            <a:srgbClr val="FF9900"/>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
          <p:cNvSpPr txBox="1"/>
          <p:nvPr/>
        </p:nvSpPr>
        <p:spPr>
          <a:xfrm>
            <a:off x="2801389" y="3417541"/>
            <a:ext cx="1379913" cy="1015663"/>
          </a:xfrm>
          <a:prstGeom prst="rect">
            <a:avLst/>
          </a:prstGeom>
          <a:noFill/>
        </p:spPr>
        <p:txBody>
          <a:bodyPr wrap="square" rtlCol="0">
            <a:spAutoFit/>
          </a:bodyPr>
          <a:lstStyle/>
          <a:p>
            <a:r>
              <a:rPr lang="fr-FR" sz="6000" dirty="0" smtClean="0">
                <a:solidFill>
                  <a:schemeClr val="bg1"/>
                </a:solidFill>
              </a:rPr>
              <a:t>=</a:t>
            </a:r>
            <a:endParaRPr lang="fr-FR" sz="6000" dirty="0">
              <a:solidFill>
                <a:schemeClr val="bg1"/>
              </a:solidFill>
            </a:endParaRPr>
          </a:p>
        </p:txBody>
      </p:sp>
      <p:sp>
        <p:nvSpPr>
          <p:cNvPr id="9" name="TextBox 8"/>
          <p:cNvSpPr txBox="1"/>
          <p:nvPr/>
        </p:nvSpPr>
        <p:spPr>
          <a:xfrm>
            <a:off x="8554953" y="3925373"/>
            <a:ext cx="1379913" cy="1015663"/>
          </a:xfrm>
          <a:prstGeom prst="rect">
            <a:avLst/>
          </a:prstGeom>
          <a:noFill/>
        </p:spPr>
        <p:txBody>
          <a:bodyPr wrap="square" rtlCol="0">
            <a:spAutoFit/>
          </a:bodyPr>
          <a:lstStyle/>
          <a:p>
            <a:r>
              <a:rPr lang="fr-FR" sz="6000" dirty="0" smtClean="0">
                <a:solidFill>
                  <a:schemeClr val="bg1"/>
                </a:solidFill>
              </a:rPr>
              <a:t>=</a:t>
            </a:r>
            <a:endParaRPr lang="fr-FR" sz="6000" dirty="0">
              <a:solidFill>
                <a:schemeClr val="bg1"/>
              </a:solidFill>
            </a:endParaRPr>
          </a:p>
        </p:txBody>
      </p:sp>
      <p:sp>
        <p:nvSpPr>
          <p:cNvPr id="4" name="TextBox 3"/>
          <p:cNvSpPr txBox="1"/>
          <p:nvPr/>
        </p:nvSpPr>
        <p:spPr>
          <a:xfrm>
            <a:off x="2317060" y="1134167"/>
            <a:ext cx="2693323" cy="430887"/>
          </a:xfrm>
          <a:prstGeom prst="rect">
            <a:avLst/>
          </a:prstGeom>
          <a:noFill/>
        </p:spPr>
        <p:txBody>
          <a:bodyPr wrap="square" rtlCol="0">
            <a:spAutoFit/>
          </a:bodyPr>
          <a:lstStyle/>
          <a:p>
            <a:r>
              <a:rPr lang="fr-FR" sz="2200" dirty="0" smtClean="0">
                <a:solidFill>
                  <a:schemeClr val="bg1"/>
                </a:solidFill>
                <a:latin typeface="Arial" panose="020B0604020202020204" pitchFamily="34" charset="0"/>
                <a:cs typeface="Arial" panose="020B0604020202020204" pitchFamily="34" charset="0"/>
              </a:rPr>
              <a:t>Taille </a:t>
            </a:r>
            <a:r>
              <a:rPr lang="fr-FR" sz="2200" dirty="0" err="1" smtClean="0">
                <a:solidFill>
                  <a:schemeClr val="bg1"/>
                </a:solidFill>
                <a:latin typeface="Arial" panose="020B0604020202020204" pitchFamily="34" charset="0"/>
                <a:cs typeface="Arial" panose="020B0604020202020204" pitchFamily="34" charset="0"/>
              </a:rPr>
              <a:t>TPJs</a:t>
            </a:r>
            <a:endParaRPr lang="fr-FR" sz="2200"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7290263" y="918723"/>
            <a:ext cx="3057470" cy="430887"/>
          </a:xfrm>
          <a:prstGeom prst="rect">
            <a:avLst/>
          </a:prstGeom>
          <a:noFill/>
        </p:spPr>
        <p:txBody>
          <a:bodyPr wrap="square" rtlCol="0">
            <a:spAutoFit/>
          </a:bodyPr>
          <a:lstStyle/>
          <a:p>
            <a:r>
              <a:rPr lang="fr-FR" sz="2200" dirty="0" smtClean="0">
                <a:solidFill>
                  <a:schemeClr val="bg1"/>
                </a:solidFill>
                <a:latin typeface="Arial" panose="020B0604020202020204" pitchFamily="34" charset="0"/>
                <a:cs typeface="Arial" panose="020B0604020202020204" pitchFamily="34" charset="0"/>
              </a:rPr>
              <a:t>Taille domaine vitaux</a:t>
            </a:r>
            <a:endParaRPr lang="fr-FR"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9060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567070" y="408845"/>
                <a:ext cx="11341395" cy="642284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F0"/>
                    </a:solidFill>
                    <a:effectLst/>
                    <a:uLnTx/>
                    <a:uFillTx/>
                    <a:latin typeface="Arial" panose="020B0604020202020204" pitchFamily="34" charset="0"/>
                    <a:ea typeface="+mn-ea"/>
                    <a:cs typeface="Arial" panose="020B0604020202020204" pitchFamily="34" charset="0"/>
                  </a:rPr>
                  <a:t>Méthodes</a:t>
                </a:r>
                <a:r>
                  <a:rPr kumimoji="0" lang="en-US" sz="24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rPr>
                  <a:t> : régime </a:t>
                </a:r>
                <a:r>
                  <a:rPr kumimoji="0" lang="en-US" sz="2400" b="1" i="0" u="none" strike="noStrike" kern="1200" cap="none" spc="0" normalizeH="0" baseline="0" noProof="0" dirty="0" err="1" smtClean="0">
                    <a:ln>
                      <a:noFill/>
                    </a:ln>
                    <a:solidFill>
                      <a:srgbClr val="00B0F0"/>
                    </a:solidFill>
                    <a:effectLst/>
                    <a:uLnTx/>
                    <a:uFillTx/>
                    <a:latin typeface="Arial" panose="020B0604020202020204" pitchFamily="34" charset="0"/>
                    <a:ea typeface="+mn-ea"/>
                    <a:cs typeface="Arial" panose="020B0604020202020204" pitchFamily="34" charset="0"/>
                  </a:rPr>
                  <a:t>alimentaire</a:t>
                </a:r>
                <a:endParaRPr kumimoji="0" lang="en-US" sz="24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FFB3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FFB300"/>
                    </a:solidFill>
                    <a:effectLst/>
                    <a:uLnTx/>
                    <a:uFillTx/>
                    <a:latin typeface="Arial" panose="020B0604020202020204" pitchFamily="34" charset="0"/>
                    <a:ea typeface="+mn-ea"/>
                    <a:cs typeface="Arial" panose="020B0604020202020204" pitchFamily="34" charset="0"/>
                  </a:rPr>
                  <a:t>Proportions </a:t>
                </a:r>
                <a:r>
                  <a:rPr kumimoji="0" lang="en-US" sz="2200" b="0" i="0" u="none" strike="noStrike" kern="1200" cap="none" spc="0" normalizeH="0" baseline="0" noProof="0" dirty="0" err="1" smtClean="0">
                    <a:ln>
                      <a:noFill/>
                    </a:ln>
                    <a:solidFill>
                      <a:srgbClr val="FFB300"/>
                    </a:solidFill>
                    <a:effectLst/>
                    <a:uLnTx/>
                    <a:uFillTx/>
                    <a:latin typeface="Arial" panose="020B0604020202020204" pitchFamily="34" charset="0"/>
                    <a:ea typeface="+mn-ea"/>
                    <a:cs typeface="Arial" panose="020B0604020202020204" pitchFamily="34" charset="0"/>
                  </a:rPr>
                  <a:t>journalières</a:t>
                </a:r>
                <a:r>
                  <a:rPr kumimoji="0" lang="en-US" sz="2200" b="0" i="0" u="none" strike="noStrike" kern="1200" cap="none" spc="0" normalizeH="0" baseline="0" noProof="0" dirty="0" smtClean="0">
                    <a:ln>
                      <a:noFill/>
                    </a:ln>
                    <a:solidFill>
                      <a:srgbClr val="FFB300"/>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srgbClr val="FFB300"/>
                    </a:solidFill>
                    <a:effectLst/>
                    <a:uLnTx/>
                    <a:uFillTx/>
                    <a:latin typeface="Arial" panose="020B0604020202020204" pitchFamily="34" charset="0"/>
                    <a:ea typeface="+mn-ea"/>
                    <a:cs typeface="Arial" panose="020B0604020202020204" pitchFamily="34" charset="0"/>
                  </a:rPr>
                  <a:t>pondérées</a:t>
                </a:r>
                <a:r>
                  <a:rPr kumimoji="0" lang="en-US" sz="2200" b="0" i="0" u="none" strike="noStrike" kern="1200" cap="none" spc="0" normalizeH="0" baseline="0" noProof="0" dirty="0" smtClean="0">
                    <a:ln>
                      <a:noFill/>
                    </a:ln>
                    <a:solidFill>
                      <a:srgbClr val="FFB300"/>
                    </a:solidFill>
                    <a:effectLst/>
                    <a:uLnTx/>
                    <a:uFillTx/>
                    <a:latin typeface="Arial" panose="020B0604020202020204" pitchFamily="34" charset="0"/>
                    <a:ea typeface="+mn-ea"/>
                    <a:cs typeface="Arial" panose="020B0604020202020204" pitchFamily="34" charset="0"/>
                  </a:rPr>
                  <a:t> des </a:t>
                </a:r>
                <a:r>
                  <a:rPr kumimoji="0" lang="en-US" sz="2200" b="0" i="0" u="none" strike="noStrike" kern="1200" cap="none" spc="0" normalizeH="0" baseline="0" noProof="0" dirty="0" err="1" smtClean="0">
                    <a:ln>
                      <a:noFill/>
                    </a:ln>
                    <a:solidFill>
                      <a:srgbClr val="FFB300"/>
                    </a:solidFill>
                    <a:effectLst/>
                    <a:uLnTx/>
                    <a:uFillTx/>
                    <a:latin typeface="Arial" panose="020B0604020202020204" pitchFamily="34" charset="0"/>
                    <a:ea typeface="+mn-ea"/>
                    <a:cs typeface="Arial" panose="020B0604020202020204" pitchFamily="34" charset="0"/>
                  </a:rPr>
                  <a:t>échantillonnages</a:t>
                </a:r>
                <a:endParaRPr kumimoji="0" lang="en-US" sz="2200" b="0" i="0" u="none" strike="noStrike" kern="1200" cap="none" spc="0" normalizeH="0" baseline="0" noProof="0" dirty="0" smtClean="0">
                  <a:ln>
                    <a:noFill/>
                  </a:ln>
                  <a:solidFill>
                    <a:srgbClr val="FFB3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smtClean="0">
                    <a:ln>
                      <a:noFill/>
                    </a:ln>
                    <a:solidFill>
                      <a:srgbClr val="FFB300"/>
                    </a:solidFill>
                    <a:effectLst/>
                    <a:uLnTx/>
                    <a:uFillTx/>
                    <a:latin typeface="Arial" panose="020B0604020202020204" pitchFamily="34" charset="0"/>
                    <a:ea typeface="+mn-ea"/>
                    <a:cs typeface="Arial" panose="020B0604020202020204" pitchFamily="34" charset="0"/>
                  </a:rPr>
                  <a:t>alimentaires</a:t>
                </a:r>
                <a:endParaRPr kumimoji="0" lang="en-US" sz="2200" b="0" i="0" u="none" strike="noStrike" kern="1200" cap="none" spc="0" normalizeH="0" baseline="0" noProof="0" dirty="0">
                  <a:ln>
                    <a:noFill/>
                  </a:ln>
                  <a:solidFill>
                    <a:srgbClr val="FFB3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smtClean="0">
                  <a:ln>
                    <a:noFill/>
                  </a:ln>
                  <a:solidFill>
                    <a:srgbClr val="FFB3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FFB3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f>
                      <m:fPr>
                        <m:ctrlPr>
                          <a:rPr kumimoji="0" lang="fr-FR" sz="3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nary>
                          <m:naryPr>
                            <m:chr m:val="∑"/>
                            <m:limLoc m:val="undOvr"/>
                            <m:subHide m:val="on"/>
                            <m:supHide m:val="on"/>
                            <m:ctrlPr>
                              <a:rPr kumimoji="0" lang="fr-FR" sz="3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naryPr>
                          <m:sub/>
                          <m:sup/>
                          <m:e>
                            <m:d>
                              <m:dPr>
                                <m:ctrlPr>
                                  <a:rPr kumimoji="0" lang="fr-FR" sz="3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r>
                                  <m:rPr>
                                    <m:sty m:val="p"/>
                                  </m:rPr>
                                  <a:rPr kumimoji="0" lang="fr-BE" sz="3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F</m:t>
                                </m:r>
                                <m:r>
                                  <a:rPr kumimoji="0" lang="fr-BE" sz="3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𝑖𝑗</m:t>
                                </m:r>
                                <m:r>
                                  <a:rPr kumimoji="0" lang="fr-BE" sz="3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m:rPr>
                                    <m:sty m:val="p"/>
                                  </m:rPr>
                                  <a:rPr kumimoji="0" lang="fr-BE" sz="3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W</m:t>
                                </m:r>
                                <m:r>
                                  <a:rPr kumimoji="0" lang="fr-BE" sz="3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𝑗</m:t>
                                </m:r>
                              </m:e>
                            </m:d>
                          </m:e>
                        </m:nary>
                      </m:num>
                      <m:den>
                        <m:nary>
                          <m:naryPr>
                            <m:chr m:val="∑"/>
                            <m:limLoc m:val="undOvr"/>
                            <m:subHide m:val="on"/>
                            <m:supHide m:val="on"/>
                            <m:ctrlPr>
                              <a:rPr kumimoji="0" lang="fr-FR" sz="3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naryPr>
                          <m:sub/>
                          <m:sup/>
                          <m:e>
                            <m:d>
                              <m:dPr>
                                <m:ctrlPr>
                                  <a:rPr kumimoji="0" lang="fr-FR" sz="3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r>
                                  <m:rPr>
                                    <m:sty m:val="p"/>
                                  </m:rPr>
                                  <a:rPr kumimoji="0" lang="fr-BE" sz="36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W</m:t>
                                </m:r>
                                <m:r>
                                  <a:rPr kumimoji="0" lang="fr-BE" sz="3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𝑗</m:t>
                                </m:r>
                              </m:e>
                            </m:d>
                          </m:e>
                        </m:nary>
                      </m:den>
                    </m:f>
                  </m:oMath>
                </a14:m>
                <a:endParaRPr kumimoji="0" lang="fr-FR" sz="3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Fij</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a:t>
                </a:r>
                <a:r>
                  <a:rPr kumimoji="0" lang="en-US"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valeur</a:t>
                </a: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quotidienne</a:t>
                </a: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de </a:t>
                </a:r>
                <a:r>
                  <a:rPr kumimoji="0" lang="en-US"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l’item</a:t>
                </a: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pour jour </a:t>
                </a: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Wj</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a:t>
                </a:r>
                <a:r>
                  <a:rPr kumimoji="0" lang="en-US"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nombre</a:t>
                </a: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d’échantillon</a:t>
                </a: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alimentaire</a:t>
                </a: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pour jour </a:t>
                </a: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t>
                </a:r>
                <a:endParaRPr kumimoji="0" lang="fr-FR"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Harrison </a:t>
                </a:r>
                <a:r>
                  <a:rPr kumimoji="0" lang="en-US" sz="17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et al</a:t>
                </a:r>
                <a:r>
                  <a:rPr kumimoji="0" lang="en-US" sz="17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(2009)</a:t>
                </a:r>
              </a:p>
            </p:txBody>
          </p:sp>
        </mc:Choice>
        <mc:Fallback xmlns="">
          <p:sp>
            <p:nvSpPr>
              <p:cNvPr id="4" name="TextBox 3"/>
              <p:cNvSpPr txBox="1">
                <a:spLocks noRot="1" noChangeAspect="1" noMove="1" noResize="1" noEditPoints="1" noAdjustHandles="1" noChangeArrowheads="1" noChangeShapeType="1" noTextEdit="1"/>
              </p:cNvSpPr>
              <p:nvPr/>
            </p:nvSpPr>
            <p:spPr>
              <a:xfrm>
                <a:off x="567070" y="408845"/>
                <a:ext cx="11341395" cy="6422849"/>
              </a:xfrm>
              <a:prstGeom prst="rect">
                <a:avLst/>
              </a:prstGeom>
              <a:blipFill>
                <a:blip r:embed="rId3"/>
                <a:stretch>
                  <a:fillRect l="-806" t="-664"/>
                </a:stretch>
              </a:blipFill>
            </p:spPr>
            <p:txBody>
              <a:bodyPr/>
              <a:lstStyle/>
              <a:p>
                <a:r>
                  <a:rPr lang="fr-FR">
                    <a:noFill/>
                  </a:rPr>
                  <a:t> </a:t>
                </a:r>
              </a:p>
            </p:txBody>
          </p:sp>
        </mc:Fallback>
      </mc:AlternateContent>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8744" t="11141" r="31461"/>
          <a:stretch/>
        </p:blipFill>
        <p:spPr>
          <a:xfrm>
            <a:off x="9656698" y="3454007"/>
            <a:ext cx="2535302" cy="339319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2102" t="29457" r="9621" b="11215"/>
          <a:stretch/>
        </p:blipFill>
        <p:spPr>
          <a:xfrm>
            <a:off x="8643647" y="0"/>
            <a:ext cx="3548353" cy="3585848"/>
          </a:xfrm>
          <a:prstGeom prst="rect">
            <a:avLst/>
          </a:prstGeom>
        </p:spPr>
      </p:pic>
      <p:sp>
        <p:nvSpPr>
          <p:cNvPr id="6" name="Slide Number Placeholder 1"/>
          <p:cNvSpPr>
            <a:spLocks noGrp="1"/>
          </p:cNvSpPr>
          <p:nvPr>
            <p:ph type="sldNum" sz="quarter" idx="12"/>
          </p:nvPr>
        </p:nvSpPr>
        <p:spPr>
          <a:xfrm>
            <a:off x="9448800" y="64820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12</a:t>
            </a:r>
            <a:endParaRPr kumimoji="0" lang="fr-F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99398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 name="Oval 147"/>
          <p:cNvSpPr/>
          <p:nvPr/>
        </p:nvSpPr>
        <p:spPr>
          <a:xfrm>
            <a:off x="4867941" y="1994556"/>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1228486" y="4914672"/>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5623682" y="2208028"/>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616688" y="384461"/>
            <a:ext cx="7166345" cy="430887"/>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Energy </a:t>
            </a:r>
            <a:r>
              <a:rPr kumimoji="0" lang="en-US" sz="2200" b="1" i="0" u="none" strike="noStrike" kern="1200" cap="none" spc="0" normalizeH="0" baseline="0" noProof="0" dirty="0" smtClean="0">
                <a:ln>
                  <a:noFill/>
                </a:ln>
                <a:solidFill>
                  <a:srgbClr val="FF6A05"/>
                </a:solidFill>
                <a:effectLst/>
                <a:uLnTx/>
                <a:uFillTx/>
                <a:latin typeface="Arial" panose="020B0604020202020204" pitchFamily="34" charset="0"/>
                <a:ea typeface="+mn-ea"/>
                <a:cs typeface="Arial" panose="020B0604020202020204" pitchFamily="34" charset="0"/>
              </a:rPr>
              <a:t>maximizing</a:t>
            </a: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strategy</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p>
        </p:txBody>
      </p:sp>
      <p:cxnSp>
        <p:nvCxnSpPr>
          <p:cNvPr id="3" name="Straight Connector 2"/>
          <p:cNvCxnSpPr/>
          <p:nvPr/>
        </p:nvCxnSpPr>
        <p:spPr>
          <a:xfrm>
            <a:off x="4167943" y="855162"/>
            <a:ext cx="35447" cy="5683185"/>
          </a:xfrm>
          <a:prstGeom prst="line">
            <a:avLst/>
          </a:prstGeom>
        </p:spPr>
        <p:style>
          <a:lnRef idx="3">
            <a:schemeClr val="accent5"/>
          </a:lnRef>
          <a:fillRef idx="0">
            <a:schemeClr val="accent5"/>
          </a:fillRef>
          <a:effectRef idx="2">
            <a:schemeClr val="accent5"/>
          </a:effectRef>
          <a:fontRef idx="minor">
            <a:schemeClr val="tx1"/>
          </a:fontRef>
        </p:style>
      </p:cxnSp>
      <p:sp>
        <p:nvSpPr>
          <p:cNvPr id="7" name="TextBox 6"/>
          <p:cNvSpPr txBox="1"/>
          <p:nvPr/>
        </p:nvSpPr>
        <p:spPr>
          <a:xfrm>
            <a:off x="1077432" y="6164460"/>
            <a:ext cx="101576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Food </a:t>
            </a:r>
            <a:r>
              <a:rPr kumimoji="0" lang="fr-FR"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abundance</a:t>
            </a:r>
            <a:r>
              <a:rPr kumimoji="0" lang="fr-FR"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Food </a:t>
            </a:r>
            <a:r>
              <a:rPr kumimoji="0" lang="fr-FR"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scarcity</a:t>
            </a:r>
            <a:endParaRPr kumimoji="0" lang="fr-FR"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616688" y="3265868"/>
            <a:ext cx="7166345" cy="430887"/>
          </a:xfrm>
          <a:prstGeom prst="rect">
            <a:avLst/>
          </a:prstGeom>
          <a:solidFill>
            <a:schemeClr val="tx1"/>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Energy </a:t>
            </a:r>
            <a:r>
              <a:rPr kumimoji="0" lang="en-US" sz="22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minimizing</a:t>
            </a: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strategy</a:t>
            </a:r>
          </a:p>
        </p:txBody>
      </p:sp>
      <p:sp>
        <p:nvSpPr>
          <p:cNvPr id="9" name="TextBox 8"/>
          <p:cNvSpPr txBox="1"/>
          <p:nvPr/>
        </p:nvSpPr>
        <p:spPr>
          <a:xfrm>
            <a:off x="10010189" y="6287570"/>
            <a:ext cx="25074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Albert </a:t>
            </a:r>
            <a:r>
              <a:rPr kumimoji="0" 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et al</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(2011) </a:t>
            </a:r>
            <a:endPar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8" name="Group 27"/>
          <p:cNvGrpSpPr/>
          <p:nvPr/>
        </p:nvGrpSpPr>
        <p:grpSpPr>
          <a:xfrm>
            <a:off x="903769" y="1118277"/>
            <a:ext cx="2654593" cy="1733719"/>
            <a:chOff x="903769" y="1118277"/>
            <a:chExt cx="2654593" cy="1733719"/>
          </a:xfrm>
        </p:grpSpPr>
        <p:sp>
          <p:nvSpPr>
            <p:cNvPr id="12" name="Oval 11"/>
            <p:cNvSpPr/>
            <p:nvPr/>
          </p:nvSpPr>
          <p:spPr>
            <a:xfrm>
              <a:off x="1318438" y="1290084"/>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1959935" y="148147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2565993" y="1385777"/>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1524000"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2317899"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1959935" y="2246739"/>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2523461" y="2325822"/>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3189771" y="1762121"/>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903769" y="1877393"/>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1488559" y="2346637"/>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1754373" y="25859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352800" y="2418302"/>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1070344" y="2246739"/>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3187994" y="111827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1244008" y="266061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2746748" y="184063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p:cNvGrpSpPr/>
          <p:nvPr/>
        </p:nvGrpSpPr>
        <p:grpSpPr>
          <a:xfrm>
            <a:off x="903769" y="4024984"/>
            <a:ext cx="2654593" cy="1733719"/>
            <a:chOff x="903769" y="1118277"/>
            <a:chExt cx="2654593" cy="1733719"/>
          </a:xfrm>
        </p:grpSpPr>
        <p:sp>
          <p:nvSpPr>
            <p:cNvPr id="30" name="Oval 29"/>
            <p:cNvSpPr/>
            <p:nvPr/>
          </p:nvSpPr>
          <p:spPr>
            <a:xfrm>
              <a:off x="1318438" y="1290084"/>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959935" y="148147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2565993" y="1385777"/>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1524000"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2317899"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1959935" y="2246739"/>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p:nvPr/>
          </p:nvSpPr>
          <p:spPr>
            <a:xfrm>
              <a:off x="2523461" y="2325822"/>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p:cNvSpPr/>
            <p:nvPr/>
          </p:nvSpPr>
          <p:spPr>
            <a:xfrm>
              <a:off x="3189771" y="1762121"/>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903769" y="1877393"/>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1754373" y="25859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3352800" y="2418302"/>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1070344" y="2246739"/>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3187994" y="111827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1244008" y="266061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2746748" y="184063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45"/>
          <p:cNvGrpSpPr/>
          <p:nvPr/>
        </p:nvGrpSpPr>
        <p:grpSpPr>
          <a:xfrm>
            <a:off x="5057554" y="4012933"/>
            <a:ext cx="2151325" cy="1733719"/>
            <a:chOff x="1244008" y="1118277"/>
            <a:chExt cx="2151325" cy="1733719"/>
          </a:xfrm>
        </p:grpSpPr>
        <p:sp>
          <p:nvSpPr>
            <p:cNvPr id="47" name="Oval 46"/>
            <p:cNvSpPr/>
            <p:nvPr/>
          </p:nvSpPr>
          <p:spPr>
            <a:xfrm>
              <a:off x="1318438" y="1290084"/>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2317899"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3189771" y="1762121"/>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p:cNvSpPr/>
            <p:nvPr/>
          </p:nvSpPr>
          <p:spPr>
            <a:xfrm>
              <a:off x="1754373" y="25859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3187994" y="111827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1244008" y="266061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Group 62"/>
          <p:cNvGrpSpPr/>
          <p:nvPr/>
        </p:nvGrpSpPr>
        <p:grpSpPr>
          <a:xfrm>
            <a:off x="4901608" y="1106226"/>
            <a:ext cx="2151325" cy="1733719"/>
            <a:chOff x="1244008" y="1118277"/>
            <a:chExt cx="2151325" cy="1733719"/>
          </a:xfrm>
        </p:grpSpPr>
        <p:sp>
          <p:nvSpPr>
            <p:cNvPr id="64" name="Oval 63"/>
            <p:cNvSpPr/>
            <p:nvPr/>
          </p:nvSpPr>
          <p:spPr>
            <a:xfrm>
              <a:off x="1318438" y="1290084"/>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2317899"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70"/>
            <p:cNvSpPr/>
            <p:nvPr/>
          </p:nvSpPr>
          <p:spPr>
            <a:xfrm>
              <a:off x="3189771" y="1762121"/>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p:cNvSpPr/>
            <p:nvPr/>
          </p:nvSpPr>
          <p:spPr>
            <a:xfrm>
              <a:off x="1754373" y="25859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p:cNvSpPr/>
            <p:nvPr/>
          </p:nvSpPr>
          <p:spPr>
            <a:xfrm>
              <a:off x="3187994" y="111827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p:cNvSpPr/>
            <p:nvPr/>
          </p:nvSpPr>
          <p:spPr>
            <a:xfrm>
              <a:off x="1244008" y="266061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9" name="Oval 88"/>
          <p:cNvSpPr/>
          <p:nvPr/>
        </p:nvSpPr>
        <p:spPr>
          <a:xfrm>
            <a:off x="1520455" y="5278086"/>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p:cNvSpPr/>
          <p:nvPr/>
        </p:nvSpPr>
        <p:spPr>
          <a:xfrm>
            <a:off x="5149702" y="2323074"/>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p:cNvSpPr/>
          <p:nvPr/>
        </p:nvSpPr>
        <p:spPr>
          <a:xfrm>
            <a:off x="5312737" y="5259546"/>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p:cNvSpPr/>
          <p:nvPr/>
        </p:nvSpPr>
        <p:spPr>
          <a:xfrm>
            <a:off x="5743337" y="5129389"/>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Oval 144"/>
          <p:cNvSpPr/>
          <p:nvPr/>
        </p:nvSpPr>
        <p:spPr>
          <a:xfrm>
            <a:off x="1220030" y="1975639"/>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Oval 146"/>
          <p:cNvSpPr/>
          <p:nvPr/>
        </p:nvSpPr>
        <p:spPr>
          <a:xfrm>
            <a:off x="5039835" y="4911374"/>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8686549" y="2032016"/>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Oval 162"/>
          <p:cNvSpPr/>
          <p:nvPr/>
        </p:nvSpPr>
        <p:spPr>
          <a:xfrm>
            <a:off x="8680760" y="1157354"/>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8686549" y="2493722"/>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Oval 164"/>
          <p:cNvSpPr/>
          <p:nvPr/>
        </p:nvSpPr>
        <p:spPr>
          <a:xfrm>
            <a:off x="8686549" y="2960636"/>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val 168"/>
          <p:cNvSpPr/>
          <p:nvPr/>
        </p:nvSpPr>
        <p:spPr>
          <a:xfrm>
            <a:off x="8680760" y="1596622"/>
            <a:ext cx="205562" cy="191386"/>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TextBox 169"/>
          <p:cNvSpPr txBox="1"/>
          <p:nvPr/>
        </p:nvSpPr>
        <p:spPr>
          <a:xfrm>
            <a:off x="9090477" y="912968"/>
            <a:ext cx="2660375" cy="23436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Animals</a:t>
            </a:r>
            <a:endPar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Fruiting</a:t>
            </a:r>
            <a:r>
              <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fr-FR"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trees</a:t>
            </a:r>
            <a:endPar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Main diet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Favorite items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Lesser-quality items</a:t>
            </a:r>
            <a:endParaRPr kumimoji="0" lang="en-US" sz="5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1" name="TextBox 170"/>
          <p:cNvSpPr txBox="1"/>
          <p:nvPr/>
        </p:nvSpPr>
        <p:spPr>
          <a:xfrm>
            <a:off x="8269526" y="374960"/>
            <a:ext cx="3481326" cy="430887"/>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Legend</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72" name="Slide Number Placeholder 1"/>
          <p:cNvSpPr>
            <a:spLocks noGrp="1"/>
          </p:cNvSpPr>
          <p:nvPr>
            <p:ph type="sldNum" sz="quarter" idx="12"/>
          </p:nvPr>
        </p:nvSpPr>
        <p:spPr>
          <a:xfrm>
            <a:off x="9448800" y="64820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fr-F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57485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 name="Oval 147"/>
          <p:cNvSpPr/>
          <p:nvPr/>
        </p:nvSpPr>
        <p:spPr>
          <a:xfrm>
            <a:off x="4867941" y="1994556"/>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1228486" y="4914672"/>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5623682" y="2208028"/>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616688" y="384461"/>
            <a:ext cx="7166345" cy="430887"/>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Energy </a:t>
            </a:r>
            <a:r>
              <a:rPr kumimoji="0" lang="en-US" sz="2200" b="1" i="0" u="none" strike="noStrike" kern="1200" cap="none" spc="0" normalizeH="0" baseline="0" noProof="0" dirty="0" smtClean="0">
                <a:ln>
                  <a:noFill/>
                </a:ln>
                <a:solidFill>
                  <a:srgbClr val="FF6A05"/>
                </a:solidFill>
                <a:effectLst/>
                <a:uLnTx/>
                <a:uFillTx/>
                <a:latin typeface="Arial" panose="020B0604020202020204" pitchFamily="34" charset="0"/>
                <a:ea typeface="+mn-ea"/>
                <a:cs typeface="Arial" panose="020B0604020202020204" pitchFamily="34" charset="0"/>
              </a:rPr>
              <a:t>maximizing</a:t>
            </a: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strategy</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p>
        </p:txBody>
      </p:sp>
      <p:cxnSp>
        <p:nvCxnSpPr>
          <p:cNvPr id="3" name="Straight Connector 2"/>
          <p:cNvCxnSpPr/>
          <p:nvPr/>
        </p:nvCxnSpPr>
        <p:spPr>
          <a:xfrm>
            <a:off x="4167943" y="855162"/>
            <a:ext cx="35447" cy="5683185"/>
          </a:xfrm>
          <a:prstGeom prst="line">
            <a:avLst/>
          </a:prstGeom>
        </p:spPr>
        <p:style>
          <a:lnRef idx="3">
            <a:schemeClr val="accent5"/>
          </a:lnRef>
          <a:fillRef idx="0">
            <a:schemeClr val="accent5"/>
          </a:fillRef>
          <a:effectRef idx="2">
            <a:schemeClr val="accent5"/>
          </a:effectRef>
          <a:fontRef idx="minor">
            <a:schemeClr val="tx1"/>
          </a:fontRef>
        </p:style>
      </p:cxnSp>
      <p:sp>
        <p:nvSpPr>
          <p:cNvPr id="7" name="TextBox 6"/>
          <p:cNvSpPr txBox="1"/>
          <p:nvPr/>
        </p:nvSpPr>
        <p:spPr>
          <a:xfrm>
            <a:off x="1077432" y="6164460"/>
            <a:ext cx="101576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Food </a:t>
            </a:r>
            <a:r>
              <a:rPr kumimoji="0" lang="fr-FR"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abundance</a:t>
            </a:r>
            <a:r>
              <a:rPr kumimoji="0" lang="fr-FR"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Food </a:t>
            </a:r>
            <a:r>
              <a:rPr kumimoji="0" lang="fr-FR"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scarcity</a:t>
            </a:r>
            <a:endParaRPr kumimoji="0" lang="fr-FR"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616688" y="3265868"/>
            <a:ext cx="7166345" cy="430887"/>
          </a:xfrm>
          <a:prstGeom prst="rect">
            <a:avLst/>
          </a:prstGeom>
          <a:solidFill>
            <a:schemeClr val="tx1"/>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Energy </a:t>
            </a:r>
            <a:r>
              <a:rPr kumimoji="0" lang="en-US" sz="22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minimizing</a:t>
            </a: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strategy</a:t>
            </a:r>
          </a:p>
        </p:txBody>
      </p:sp>
      <p:grpSp>
        <p:nvGrpSpPr>
          <p:cNvPr id="28" name="Group 27"/>
          <p:cNvGrpSpPr/>
          <p:nvPr/>
        </p:nvGrpSpPr>
        <p:grpSpPr>
          <a:xfrm>
            <a:off x="903769" y="1118277"/>
            <a:ext cx="2654593" cy="1733719"/>
            <a:chOff x="903769" y="1118277"/>
            <a:chExt cx="2654593" cy="1733719"/>
          </a:xfrm>
        </p:grpSpPr>
        <p:sp>
          <p:nvSpPr>
            <p:cNvPr id="12" name="Oval 11"/>
            <p:cNvSpPr/>
            <p:nvPr/>
          </p:nvSpPr>
          <p:spPr>
            <a:xfrm>
              <a:off x="1318438" y="1290084"/>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1959935" y="148147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2565993" y="1385777"/>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1524000"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2317899"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1959935" y="2246739"/>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2523461" y="2325822"/>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3189771" y="1762121"/>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903769" y="1877393"/>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1488559" y="2346637"/>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1754373" y="25859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352800" y="2418302"/>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1070344" y="2246739"/>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3187994" y="111827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1244008" y="266061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2746748" y="184063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p:cNvGrpSpPr/>
          <p:nvPr/>
        </p:nvGrpSpPr>
        <p:grpSpPr>
          <a:xfrm>
            <a:off x="903769" y="4024984"/>
            <a:ext cx="2654593" cy="1733719"/>
            <a:chOff x="903769" y="1118277"/>
            <a:chExt cx="2654593" cy="1733719"/>
          </a:xfrm>
        </p:grpSpPr>
        <p:sp>
          <p:nvSpPr>
            <p:cNvPr id="30" name="Oval 29"/>
            <p:cNvSpPr/>
            <p:nvPr/>
          </p:nvSpPr>
          <p:spPr>
            <a:xfrm>
              <a:off x="1318438" y="1290084"/>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959935" y="148147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2565993" y="1385777"/>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1524000"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2317899"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1959935" y="2246739"/>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p:nvPr/>
          </p:nvSpPr>
          <p:spPr>
            <a:xfrm>
              <a:off x="2523461" y="2325822"/>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p:cNvSpPr/>
            <p:nvPr/>
          </p:nvSpPr>
          <p:spPr>
            <a:xfrm>
              <a:off x="3189771" y="1762121"/>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903769" y="1877393"/>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1754373" y="25859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3352800" y="2418302"/>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1070344" y="2246739"/>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3187994" y="111827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1244008" y="266061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2746748" y="184063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45"/>
          <p:cNvGrpSpPr/>
          <p:nvPr/>
        </p:nvGrpSpPr>
        <p:grpSpPr>
          <a:xfrm>
            <a:off x="5057554" y="4012933"/>
            <a:ext cx="2151325" cy="1733719"/>
            <a:chOff x="1244008" y="1118277"/>
            <a:chExt cx="2151325" cy="1733719"/>
          </a:xfrm>
        </p:grpSpPr>
        <p:sp>
          <p:nvSpPr>
            <p:cNvPr id="47" name="Oval 46"/>
            <p:cNvSpPr/>
            <p:nvPr/>
          </p:nvSpPr>
          <p:spPr>
            <a:xfrm>
              <a:off x="1318438" y="1290084"/>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2317899"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3189771" y="1762121"/>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p:cNvSpPr/>
            <p:nvPr/>
          </p:nvSpPr>
          <p:spPr>
            <a:xfrm>
              <a:off x="1754373" y="25859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3187994" y="111827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1244008" y="266061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Group 62"/>
          <p:cNvGrpSpPr/>
          <p:nvPr/>
        </p:nvGrpSpPr>
        <p:grpSpPr>
          <a:xfrm>
            <a:off x="4901608" y="1106226"/>
            <a:ext cx="2151325" cy="1733719"/>
            <a:chOff x="1244008" y="1118277"/>
            <a:chExt cx="2151325" cy="1733719"/>
          </a:xfrm>
        </p:grpSpPr>
        <p:sp>
          <p:nvSpPr>
            <p:cNvPr id="64" name="Oval 63"/>
            <p:cNvSpPr/>
            <p:nvPr/>
          </p:nvSpPr>
          <p:spPr>
            <a:xfrm>
              <a:off x="1318438" y="1290084"/>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2317899"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70"/>
            <p:cNvSpPr/>
            <p:nvPr/>
          </p:nvSpPr>
          <p:spPr>
            <a:xfrm>
              <a:off x="3189771" y="1762121"/>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p:cNvSpPr/>
            <p:nvPr/>
          </p:nvSpPr>
          <p:spPr>
            <a:xfrm>
              <a:off x="1754373" y="25859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p:cNvSpPr/>
            <p:nvPr/>
          </p:nvSpPr>
          <p:spPr>
            <a:xfrm>
              <a:off x="3187994" y="111827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p:cNvSpPr/>
            <p:nvPr/>
          </p:nvSpPr>
          <p:spPr>
            <a:xfrm>
              <a:off x="1244008" y="266061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9" name="Oval 88"/>
          <p:cNvSpPr/>
          <p:nvPr/>
        </p:nvSpPr>
        <p:spPr>
          <a:xfrm>
            <a:off x="1520455" y="5278086"/>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p:cNvSpPr/>
          <p:nvPr/>
        </p:nvSpPr>
        <p:spPr>
          <a:xfrm>
            <a:off x="5149702" y="2323074"/>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p:cNvSpPr/>
          <p:nvPr/>
        </p:nvSpPr>
        <p:spPr>
          <a:xfrm>
            <a:off x="5312737" y="5259546"/>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91"/>
          <p:cNvSpPr/>
          <p:nvPr/>
        </p:nvSpPr>
        <p:spPr>
          <a:xfrm>
            <a:off x="4983126" y="1176670"/>
            <a:ext cx="1963479" cy="1580707"/>
          </a:xfrm>
          <a:custGeom>
            <a:avLst/>
            <a:gdLst>
              <a:gd name="connsiteX0" fmla="*/ 0 w 1963479"/>
              <a:gd name="connsiteY0" fmla="*/ 1580707 h 1580707"/>
              <a:gd name="connsiteX1" fmla="*/ 581246 w 1963479"/>
              <a:gd name="connsiteY1" fmla="*/ 1481470 h 1580707"/>
              <a:gd name="connsiteX2" fmla="*/ 1963479 w 1963479"/>
              <a:gd name="connsiteY2" fmla="*/ 673395 h 1580707"/>
              <a:gd name="connsiteX3" fmla="*/ 1963479 w 1963479"/>
              <a:gd name="connsiteY3" fmla="*/ 0 h 1580707"/>
              <a:gd name="connsiteX4" fmla="*/ 70883 w 1963479"/>
              <a:gd name="connsiteY4" fmla="*/ 184297 h 1580707"/>
              <a:gd name="connsiteX5" fmla="*/ 0 w 1963479"/>
              <a:gd name="connsiteY5" fmla="*/ 1580707 h 158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479" h="1580707">
                <a:moveTo>
                  <a:pt x="0" y="1580707"/>
                </a:moveTo>
                <a:lnTo>
                  <a:pt x="581246" y="1481470"/>
                </a:lnTo>
                <a:lnTo>
                  <a:pt x="1963479" y="673395"/>
                </a:lnTo>
                <a:lnTo>
                  <a:pt x="1963479" y="0"/>
                </a:lnTo>
                <a:lnTo>
                  <a:pt x="70883" y="184297"/>
                </a:lnTo>
                <a:lnTo>
                  <a:pt x="0" y="1580707"/>
                </a:ln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6" name="Straight Arrow Connector 95"/>
          <p:cNvCxnSpPr>
            <a:stCxn id="21" idx="3"/>
            <a:endCxn id="26" idx="0"/>
          </p:cNvCxnSpPr>
          <p:nvPr/>
        </p:nvCxnSpPr>
        <p:spPr>
          <a:xfrm flipH="1">
            <a:off x="1346789" y="2492228"/>
            <a:ext cx="166684" cy="1683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21" idx="2"/>
          </p:cNvCxnSpPr>
          <p:nvPr/>
        </p:nvCxnSpPr>
        <p:spPr>
          <a:xfrm flipH="1" flipV="1">
            <a:off x="1247554" y="2381422"/>
            <a:ext cx="241005" cy="505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21" idx="0"/>
            <a:endCxn id="15" idx="4"/>
          </p:cNvCxnSpPr>
          <p:nvPr/>
        </p:nvCxnSpPr>
        <p:spPr>
          <a:xfrm flipV="1">
            <a:off x="1573622" y="2144893"/>
            <a:ext cx="53159" cy="20174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21" idx="5"/>
            <a:endCxn id="22" idx="1"/>
          </p:cNvCxnSpPr>
          <p:nvPr/>
        </p:nvCxnSpPr>
        <p:spPr>
          <a:xfrm>
            <a:off x="1633771" y="2492228"/>
            <a:ext cx="150706" cy="1217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5046923" y="2490440"/>
            <a:ext cx="166684" cy="1683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90" idx="0"/>
            <a:endCxn id="64" idx="5"/>
          </p:cNvCxnSpPr>
          <p:nvPr/>
        </p:nvCxnSpPr>
        <p:spPr>
          <a:xfrm flipH="1" flipV="1">
            <a:off x="5151496" y="1441391"/>
            <a:ext cx="83269" cy="88168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90" idx="7"/>
            <a:endCxn id="77" idx="3"/>
          </p:cNvCxnSpPr>
          <p:nvPr/>
        </p:nvCxnSpPr>
        <p:spPr>
          <a:xfrm flipV="1">
            <a:off x="5294914" y="1269584"/>
            <a:ext cx="1580784" cy="107847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a:off x="5304830" y="2478738"/>
            <a:ext cx="150706" cy="1217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90" idx="6"/>
          </p:cNvCxnSpPr>
          <p:nvPr/>
        </p:nvCxnSpPr>
        <p:spPr>
          <a:xfrm flipV="1">
            <a:off x="5319828" y="1814583"/>
            <a:ext cx="1525766" cy="59377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2" name="Freeform 141"/>
          <p:cNvSpPr/>
          <p:nvPr/>
        </p:nvSpPr>
        <p:spPr>
          <a:xfrm>
            <a:off x="1169581" y="2034363"/>
            <a:ext cx="694661" cy="730102"/>
          </a:xfrm>
          <a:custGeom>
            <a:avLst/>
            <a:gdLst>
              <a:gd name="connsiteX0" fmla="*/ 177210 w 694661"/>
              <a:gd name="connsiteY0" fmla="*/ 730102 h 730102"/>
              <a:gd name="connsiteX1" fmla="*/ 694661 w 694661"/>
              <a:gd name="connsiteY1" fmla="*/ 645042 h 730102"/>
              <a:gd name="connsiteX2" fmla="*/ 453656 w 694661"/>
              <a:gd name="connsiteY2" fmla="*/ 0 h 730102"/>
              <a:gd name="connsiteX3" fmla="*/ 0 w 694661"/>
              <a:gd name="connsiteY3" fmla="*/ 304800 h 730102"/>
              <a:gd name="connsiteX4" fmla="*/ 177210 w 694661"/>
              <a:gd name="connsiteY4" fmla="*/ 730102 h 730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61" h="730102">
                <a:moveTo>
                  <a:pt x="177210" y="730102"/>
                </a:moveTo>
                <a:lnTo>
                  <a:pt x="694661" y="645042"/>
                </a:lnTo>
                <a:lnTo>
                  <a:pt x="453656" y="0"/>
                </a:lnTo>
                <a:lnTo>
                  <a:pt x="0" y="304800"/>
                </a:lnTo>
                <a:lnTo>
                  <a:pt x="177210" y="730102"/>
                </a:ln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p:cNvSpPr/>
          <p:nvPr/>
        </p:nvSpPr>
        <p:spPr>
          <a:xfrm>
            <a:off x="5743337" y="5129389"/>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Oval 144"/>
          <p:cNvSpPr/>
          <p:nvPr/>
        </p:nvSpPr>
        <p:spPr>
          <a:xfrm>
            <a:off x="1220030" y="1975639"/>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Oval 146"/>
          <p:cNvSpPr/>
          <p:nvPr/>
        </p:nvSpPr>
        <p:spPr>
          <a:xfrm>
            <a:off x="5039835" y="4911374"/>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8686549" y="2032016"/>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Oval 162"/>
          <p:cNvSpPr/>
          <p:nvPr/>
        </p:nvSpPr>
        <p:spPr>
          <a:xfrm>
            <a:off x="8680760" y="1157354"/>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8686549" y="2493722"/>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gular Pentagon 165"/>
          <p:cNvSpPr/>
          <p:nvPr/>
        </p:nvSpPr>
        <p:spPr>
          <a:xfrm>
            <a:off x="8632285" y="3347721"/>
            <a:ext cx="336365" cy="314030"/>
          </a:xfrm>
          <a:prstGeom prst="pentagon">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8" name="Straight Arrow Connector 167"/>
          <p:cNvCxnSpPr/>
          <p:nvPr/>
        </p:nvCxnSpPr>
        <p:spPr>
          <a:xfrm>
            <a:off x="8680760" y="3983477"/>
            <a:ext cx="32606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9" name="Oval 168"/>
          <p:cNvSpPr/>
          <p:nvPr/>
        </p:nvSpPr>
        <p:spPr>
          <a:xfrm>
            <a:off x="8680760" y="1596622"/>
            <a:ext cx="205562" cy="191386"/>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TextBox 169"/>
          <p:cNvSpPr txBox="1"/>
          <p:nvPr/>
        </p:nvSpPr>
        <p:spPr>
          <a:xfrm>
            <a:off x="9090477" y="912968"/>
            <a:ext cx="2660375" cy="332398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Animals</a:t>
            </a:r>
            <a:endPar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Fruiting</a:t>
            </a:r>
            <a:r>
              <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fr-FR"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trees</a:t>
            </a:r>
            <a:endPar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Main diet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Favorite items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Lesser-quality items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Home range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Animals’ movements</a:t>
            </a:r>
            <a:endParaRPr kumimoji="0" lang="fr-FR"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1" name="TextBox 170"/>
          <p:cNvSpPr txBox="1"/>
          <p:nvPr/>
        </p:nvSpPr>
        <p:spPr>
          <a:xfrm>
            <a:off x="8269526" y="374960"/>
            <a:ext cx="3481326" cy="430887"/>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Legend</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85" name="Slide Number Placeholder 1"/>
          <p:cNvSpPr>
            <a:spLocks noGrp="1"/>
          </p:cNvSpPr>
          <p:nvPr>
            <p:ph type="sldNum" sz="quarter" idx="12"/>
          </p:nvPr>
        </p:nvSpPr>
        <p:spPr>
          <a:xfrm>
            <a:off x="9448800" y="64820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fr-F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6" name="Oval 85"/>
          <p:cNvSpPr/>
          <p:nvPr/>
        </p:nvSpPr>
        <p:spPr>
          <a:xfrm>
            <a:off x="8686549" y="2960636"/>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p:cNvSpPr txBox="1"/>
          <p:nvPr/>
        </p:nvSpPr>
        <p:spPr>
          <a:xfrm>
            <a:off x="10010189" y="6287570"/>
            <a:ext cx="25074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Albert </a:t>
            </a:r>
            <a:r>
              <a:rPr kumimoji="0" 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et al</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(2011) </a:t>
            </a:r>
            <a:endPar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39127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 name="Oval 147"/>
          <p:cNvSpPr/>
          <p:nvPr/>
        </p:nvSpPr>
        <p:spPr>
          <a:xfrm>
            <a:off x="4867941" y="1994556"/>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1228486" y="4914672"/>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5623682" y="2208028"/>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616688" y="384461"/>
            <a:ext cx="7166345" cy="430887"/>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Energy </a:t>
            </a:r>
            <a:r>
              <a:rPr kumimoji="0" lang="en-US" sz="2200" b="1" i="0" u="none" strike="noStrike" kern="1200" cap="none" spc="0" normalizeH="0" baseline="0" noProof="0" dirty="0" smtClean="0">
                <a:ln>
                  <a:noFill/>
                </a:ln>
                <a:solidFill>
                  <a:srgbClr val="FF6A05"/>
                </a:solidFill>
                <a:effectLst/>
                <a:uLnTx/>
                <a:uFillTx/>
                <a:latin typeface="Arial" panose="020B0604020202020204" pitchFamily="34" charset="0"/>
                <a:ea typeface="+mn-ea"/>
                <a:cs typeface="Arial" panose="020B0604020202020204" pitchFamily="34" charset="0"/>
              </a:rPr>
              <a:t>maximizing</a:t>
            </a: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strategy</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p>
        </p:txBody>
      </p:sp>
      <p:cxnSp>
        <p:nvCxnSpPr>
          <p:cNvPr id="3" name="Straight Connector 2"/>
          <p:cNvCxnSpPr/>
          <p:nvPr/>
        </p:nvCxnSpPr>
        <p:spPr>
          <a:xfrm>
            <a:off x="4167943" y="855162"/>
            <a:ext cx="35447" cy="5683185"/>
          </a:xfrm>
          <a:prstGeom prst="line">
            <a:avLst/>
          </a:prstGeom>
        </p:spPr>
        <p:style>
          <a:lnRef idx="3">
            <a:schemeClr val="accent5"/>
          </a:lnRef>
          <a:fillRef idx="0">
            <a:schemeClr val="accent5"/>
          </a:fillRef>
          <a:effectRef idx="2">
            <a:schemeClr val="accent5"/>
          </a:effectRef>
          <a:fontRef idx="minor">
            <a:schemeClr val="tx1"/>
          </a:fontRef>
        </p:style>
      </p:cxnSp>
      <p:sp>
        <p:nvSpPr>
          <p:cNvPr id="7" name="TextBox 6"/>
          <p:cNvSpPr txBox="1"/>
          <p:nvPr/>
        </p:nvSpPr>
        <p:spPr>
          <a:xfrm>
            <a:off x="1077432" y="6164460"/>
            <a:ext cx="101576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Food </a:t>
            </a:r>
            <a:r>
              <a:rPr kumimoji="0" lang="fr-FR"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abundance</a:t>
            </a:r>
            <a:r>
              <a:rPr kumimoji="0" lang="fr-FR"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Food </a:t>
            </a:r>
            <a:r>
              <a:rPr kumimoji="0" lang="fr-FR"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scarcity</a:t>
            </a:r>
            <a:endParaRPr kumimoji="0" lang="fr-FR"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616688" y="3265868"/>
            <a:ext cx="7166345" cy="430887"/>
          </a:xfrm>
          <a:prstGeom prst="rect">
            <a:avLst/>
          </a:prstGeom>
          <a:solidFill>
            <a:schemeClr val="tx1"/>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Energy </a:t>
            </a:r>
            <a:r>
              <a:rPr kumimoji="0" lang="en-US" sz="22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minimizing</a:t>
            </a: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strategy</a:t>
            </a:r>
          </a:p>
        </p:txBody>
      </p:sp>
      <p:grpSp>
        <p:nvGrpSpPr>
          <p:cNvPr id="28" name="Group 27"/>
          <p:cNvGrpSpPr/>
          <p:nvPr/>
        </p:nvGrpSpPr>
        <p:grpSpPr>
          <a:xfrm>
            <a:off x="903769" y="1118277"/>
            <a:ext cx="2654593" cy="1733719"/>
            <a:chOff x="903769" y="1118277"/>
            <a:chExt cx="2654593" cy="1733719"/>
          </a:xfrm>
        </p:grpSpPr>
        <p:sp>
          <p:nvSpPr>
            <p:cNvPr id="12" name="Oval 11"/>
            <p:cNvSpPr/>
            <p:nvPr/>
          </p:nvSpPr>
          <p:spPr>
            <a:xfrm>
              <a:off x="1318438" y="1290084"/>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1959935" y="148147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2565993" y="1385777"/>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1524000"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2317899"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1959935" y="2246739"/>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2523461" y="2325822"/>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3189771" y="1762121"/>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903769" y="1877393"/>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1488559" y="2346637"/>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1754373" y="25859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352800" y="2418302"/>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1070344" y="2246739"/>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3187994" y="111827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1244008" y="266061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2746748" y="184063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p:cNvGrpSpPr/>
          <p:nvPr/>
        </p:nvGrpSpPr>
        <p:grpSpPr>
          <a:xfrm>
            <a:off x="903769" y="4024984"/>
            <a:ext cx="2654593" cy="1733719"/>
            <a:chOff x="903769" y="1118277"/>
            <a:chExt cx="2654593" cy="1733719"/>
          </a:xfrm>
        </p:grpSpPr>
        <p:sp>
          <p:nvSpPr>
            <p:cNvPr id="30" name="Oval 29"/>
            <p:cNvSpPr/>
            <p:nvPr/>
          </p:nvSpPr>
          <p:spPr>
            <a:xfrm>
              <a:off x="1318438" y="1290084"/>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959935" y="148147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2565993" y="1385777"/>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1524000"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2317899"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1959935" y="2246739"/>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p:nvPr/>
          </p:nvSpPr>
          <p:spPr>
            <a:xfrm>
              <a:off x="2523461" y="2325822"/>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p:cNvSpPr/>
            <p:nvPr/>
          </p:nvSpPr>
          <p:spPr>
            <a:xfrm>
              <a:off x="3189771" y="1762121"/>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903769" y="1877393"/>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1754373" y="25859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3352800" y="2418302"/>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1070344" y="2246739"/>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3187994" y="111827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1244008" y="266061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2746748" y="184063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45"/>
          <p:cNvGrpSpPr/>
          <p:nvPr/>
        </p:nvGrpSpPr>
        <p:grpSpPr>
          <a:xfrm>
            <a:off x="5057554" y="4012933"/>
            <a:ext cx="2151325" cy="1733719"/>
            <a:chOff x="1244008" y="1118277"/>
            <a:chExt cx="2151325" cy="1733719"/>
          </a:xfrm>
        </p:grpSpPr>
        <p:sp>
          <p:nvSpPr>
            <p:cNvPr id="47" name="Oval 46"/>
            <p:cNvSpPr/>
            <p:nvPr/>
          </p:nvSpPr>
          <p:spPr>
            <a:xfrm>
              <a:off x="1318438" y="1290084"/>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2317899"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3189771" y="1762121"/>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p:cNvSpPr/>
            <p:nvPr/>
          </p:nvSpPr>
          <p:spPr>
            <a:xfrm>
              <a:off x="1754373" y="25859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3187994" y="111827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1244008" y="266061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Group 62"/>
          <p:cNvGrpSpPr/>
          <p:nvPr/>
        </p:nvGrpSpPr>
        <p:grpSpPr>
          <a:xfrm>
            <a:off x="4901608" y="1106226"/>
            <a:ext cx="2151325" cy="1733719"/>
            <a:chOff x="1244008" y="1118277"/>
            <a:chExt cx="2151325" cy="1733719"/>
          </a:xfrm>
        </p:grpSpPr>
        <p:sp>
          <p:nvSpPr>
            <p:cNvPr id="64" name="Oval 63"/>
            <p:cNvSpPr/>
            <p:nvPr/>
          </p:nvSpPr>
          <p:spPr>
            <a:xfrm>
              <a:off x="1318438" y="1290084"/>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2317899" y="19535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70"/>
            <p:cNvSpPr/>
            <p:nvPr/>
          </p:nvSpPr>
          <p:spPr>
            <a:xfrm>
              <a:off x="3189771" y="1762121"/>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p:cNvSpPr/>
            <p:nvPr/>
          </p:nvSpPr>
          <p:spPr>
            <a:xfrm>
              <a:off x="1754373" y="258590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p:cNvSpPr/>
            <p:nvPr/>
          </p:nvSpPr>
          <p:spPr>
            <a:xfrm>
              <a:off x="3187994" y="1118277"/>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p:cNvSpPr/>
            <p:nvPr/>
          </p:nvSpPr>
          <p:spPr>
            <a:xfrm>
              <a:off x="1244008" y="2660610"/>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9" name="Oval 88"/>
          <p:cNvSpPr/>
          <p:nvPr/>
        </p:nvSpPr>
        <p:spPr>
          <a:xfrm>
            <a:off x="1520455" y="5278086"/>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p:cNvSpPr/>
          <p:nvPr/>
        </p:nvSpPr>
        <p:spPr>
          <a:xfrm>
            <a:off x="5149702" y="2323074"/>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p:cNvSpPr/>
          <p:nvPr/>
        </p:nvSpPr>
        <p:spPr>
          <a:xfrm>
            <a:off x="5312737" y="5259546"/>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91"/>
          <p:cNvSpPr/>
          <p:nvPr/>
        </p:nvSpPr>
        <p:spPr>
          <a:xfrm>
            <a:off x="4983126" y="1176670"/>
            <a:ext cx="1963479" cy="1580707"/>
          </a:xfrm>
          <a:custGeom>
            <a:avLst/>
            <a:gdLst>
              <a:gd name="connsiteX0" fmla="*/ 0 w 1963479"/>
              <a:gd name="connsiteY0" fmla="*/ 1580707 h 1580707"/>
              <a:gd name="connsiteX1" fmla="*/ 581246 w 1963479"/>
              <a:gd name="connsiteY1" fmla="*/ 1481470 h 1580707"/>
              <a:gd name="connsiteX2" fmla="*/ 1963479 w 1963479"/>
              <a:gd name="connsiteY2" fmla="*/ 673395 h 1580707"/>
              <a:gd name="connsiteX3" fmla="*/ 1963479 w 1963479"/>
              <a:gd name="connsiteY3" fmla="*/ 0 h 1580707"/>
              <a:gd name="connsiteX4" fmla="*/ 70883 w 1963479"/>
              <a:gd name="connsiteY4" fmla="*/ 184297 h 1580707"/>
              <a:gd name="connsiteX5" fmla="*/ 0 w 1963479"/>
              <a:gd name="connsiteY5" fmla="*/ 1580707 h 158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479" h="1580707">
                <a:moveTo>
                  <a:pt x="0" y="1580707"/>
                </a:moveTo>
                <a:lnTo>
                  <a:pt x="581246" y="1481470"/>
                </a:lnTo>
                <a:lnTo>
                  <a:pt x="1963479" y="673395"/>
                </a:lnTo>
                <a:lnTo>
                  <a:pt x="1963479" y="0"/>
                </a:lnTo>
                <a:lnTo>
                  <a:pt x="70883" y="184297"/>
                </a:lnTo>
                <a:lnTo>
                  <a:pt x="0" y="1580707"/>
                </a:ln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6" name="Straight Arrow Connector 95"/>
          <p:cNvCxnSpPr>
            <a:stCxn id="21" idx="3"/>
            <a:endCxn id="26" idx="0"/>
          </p:cNvCxnSpPr>
          <p:nvPr/>
        </p:nvCxnSpPr>
        <p:spPr>
          <a:xfrm flipH="1">
            <a:off x="1346789" y="2492228"/>
            <a:ext cx="166684" cy="1683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21" idx="2"/>
          </p:cNvCxnSpPr>
          <p:nvPr/>
        </p:nvCxnSpPr>
        <p:spPr>
          <a:xfrm flipH="1" flipV="1">
            <a:off x="1247554" y="2381422"/>
            <a:ext cx="241005" cy="505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21" idx="0"/>
            <a:endCxn id="15" idx="4"/>
          </p:cNvCxnSpPr>
          <p:nvPr/>
        </p:nvCxnSpPr>
        <p:spPr>
          <a:xfrm flipV="1">
            <a:off x="1573622" y="2144893"/>
            <a:ext cx="53159" cy="20174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21" idx="5"/>
            <a:endCxn id="22" idx="1"/>
          </p:cNvCxnSpPr>
          <p:nvPr/>
        </p:nvCxnSpPr>
        <p:spPr>
          <a:xfrm>
            <a:off x="1633771" y="2492228"/>
            <a:ext cx="150706" cy="1217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5046923" y="2490440"/>
            <a:ext cx="166684" cy="1683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90" idx="0"/>
            <a:endCxn id="64" idx="5"/>
          </p:cNvCxnSpPr>
          <p:nvPr/>
        </p:nvCxnSpPr>
        <p:spPr>
          <a:xfrm flipH="1" flipV="1">
            <a:off x="5151496" y="1441391"/>
            <a:ext cx="83269" cy="88168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90" idx="7"/>
            <a:endCxn id="77" idx="3"/>
          </p:cNvCxnSpPr>
          <p:nvPr/>
        </p:nvCxnSpPr>
        <p:spPr>
          <a:xfrm flipV="1">
            <a:off x="5294914" y="1269584"/>
            <a:ext cx="1580784" cy="107847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a:off x="5304830" y="2478738"/>
            <a:ext cx="150706" cy="1217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90" idx="6"/>
          </p:cNvCxnSpPr>
          <p:nvPr/>
        </p:nvCxnSpPr>
        <p:spPr>
          <a:xfrm flipV="1">
            <a:off x="5319828" y="1814583"/>
            <a:ext cx="1525766" cy="59377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2" name="Freeform 131"/>
          <p:cNvSpPr/>
          <p:nvPr/>
        </p:nvSpPr>
        <p:spPr>
          <a:xfrm>
            <a:off x="1006549" y="4366437"/>
            <a:ext cx="2431311" cy="1290084"/>
          </a:xfrm>
          <a:custGeom>
            <a:avLst/>
            <a:gdLst>
              <a:gd name="connsiteX0" fmla="*/ 340242 w 2431311"/>
              <a:gd name="connsiteY0" fmla="*/ 1290084 h 1290084"/>
              <a:gd name="connsiteX1" fmla="*/ 0 w 2431311"/>
              <a:gd name="connsiteY1" fmla="*/ 482010 h 1290084"/>
              <a:gd name="connsiteX2" fmla="*/ 1658679 w 2431311"/>
              <a:gd name="connsiteY2" fmla="*/ 0 h 1290084"/>
              <a:gd name="connsiteX3" fmla="*/ 2431311 w 2431311"/>
              <a:gd name="connsiteY3" fmla="*/ 1070344 h 1290084"/>
              <a:gd name="connsiteX4" fmla="*/ 843516 w 2431311"/>
              <a:gd name="connsiteY4" fmla="*/ 1219200 h 1290084"/>
              <a:gd name="connsiteX5" fmla="*/ 340242 w 2431311"/>
              <a:gd name="connsiteY5" fmla="*/ 1290084 h 129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1311" h="1290084">
                <a:moveTo>
                  <a:pt x="340242" y="1290084"/>
                </a:moveTo>
                <a:lnTo>
                  <a:pt x="0" y="482010"/>
                </a:lnTo>
                <a:lnTo>
                  <a:pt x="1658679" y="0"/>
                </a:lnTo>
                <a:lnTo>
                  <a:pt x="2431311" y="1070344"/>
                </a:lnTo>
                <a:lnTo>
                  <a:pt x="843516" y="1219200"/>
                </a:lnTo>
                <a:lnTo>
                  <a:pt x="340242" y="1290084"/>
                </a:ln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3" name="Straight Arrow Connector 132"/>
          <p:cNvCxnSpPr/>
          <p:nvPr/>
        </p:nvCxnSpPr>
        <p:spPr>
          <a:xfrm flipH="1">
            <a:off x="1396357" y="5438419"/>
            <a:ext cx="166684" cy="1683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endCxn id="38" idx="6"/>
          </p:cNvCxnSpPr>
          <p:nvPr/>
        </p:nvCxnSpPr>
        <p:spPr>
          <a:xfrm flipH="1" flipV="1">
            <a:off x="1109331" y="4879793"/>
            <a:ext cx="421865" cy="44126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endCxn id="32" idx="3"/>
          </p:cNvCxnSpPr>
          <p:nvPr/>
        </p:nvCxnSpPr>
        <p:spPr>
          <a:xfrm flipV="1">
            <a:off x="1640970" y="4455842"/>
            <a:ext cx="955127" cy="8352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V="1">
            <a:off x="1687139" y="5365059"/>
            <a:ext cx="1620431" cy="3005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2" name="Freeform 141"/>
          <p:cNvSpPr/>
          <p:nvPr/>
        </p:nvSpPr>
        <p:spPr>
          <a:xfrm>
            <a:off x="1169581" y="2034363"/>
            <a:ext cx="694661" cy="730102"/>
          </a:xfrm>
          <a:custGeom>
            <a:avLst/>
            <a:gdLst>
              <a:gd name="connsiteX0" fmla="*/ 177210 w 694661"/>
              <a:gd name="connsiteY0" fmla="*/ 730102 h 730102"/>
              <a:gd name="connsiteX1" fmla="*/ 694661 w 694661"/>
              <a:gd name="connsiteY1" fmla="*/ 645042 h 730102"/>
              <a:gd name="connsiteX2" fmla="*/ 453656 w 694661"/>
              <a:gd name="connsiteY2" fmla="*/ 0 h 730102"/>
              <a:gd name="connsiteX3" fmla="*/ 0 w 694661"/>
              <a:gd name="connsiteY3" fmla="*/ 304800 h 730102"/>
              <a:gd name="connsiteX4" fmla="*/ 177210 w 694661"/>
              <a:gd name="connsiteY4" fmla="*/ 730102 h 730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61" h="730102">
                <a:moveTo>
                  <a:pt x="177210" y="730102"/>
                </a:moveTo>
                <a:lnTo>
                  <a:pt x="694661" y="645042"/>
                </a:lnTo>
                <a:lnTo>
                  <a:pt x="453656" y="0"/>
                </a:lnTo>
                <a:lnTo>
                  <a:pt x="0" y="304800"/>
                </a:lnTo>
                <a:lnTo>
                  <a:pt x="177210" y="730102"/>
                </a:ln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p:cNvSpPr/>
          <p:nvPr/>
        </p:nvSpPr>
        <p:spPr>
          <a:xfrm>
            <a:off x="5743337" y="5129389"/>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Oval 144"/>
          <p:cNvSpPr/>
          <p:nvPr/>
        </p:nvSpPr>
        <p:spPr>
          <a:xfrm>
            <a:off x="1220030" y="1975639"/>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Oval 146"/>
          <p:cNvSpPr/>
          <p:nvPr/>
        </p:nvSpPr>
        <p:spPr>
          <a:xfrm>
            <a:off x="5039835" y="4911374"/>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9" name="Straight Arrow Connector 148"/>
          <p:cNvCxnSpPr>
            <a:endCxn id="34" idx="3"/>
          </p:cNvCxnSpPr>
          <p:nvPr/>
        </p:nvCxnSpPr>
        <p:spPr>
          <a:xfrm flipV="1">
            <a:off x="1701558" y="5023572"/>
            <a:ext cx="646445" cy="33777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4" name="Freeform 153"/>
          <p:cNvSpPr/>
          <p:nvPr/>
        </p:nvSpPr>
        <p:spPr>
          <a:xfrm>
            <a:off x="5146158" y="5004391"/>
            <a:ext cx="708837" cy="637953"/>
          </a:xfrm>
          <a:custGeom>
            <a:avLst/>
            <a:gdLst>
              <a:gd name="connsiteX0" fmla="*/ 0 w 708837"/>
              <a:gd name="connsiteY0" fmla="*/ 0 h 637953"/>
              <a:gd name="connsiteX1" fmla="*/ 7089 w 708837"/>
              <a:gd name="connsiteY1" fmla="*/ 637953 h 637953"/>
              <a:gd name="connsiteX2" fmla="*/ 545805 w 708837"/>
              <a:gd name="connsiteY2" fmla="*/ 559981 h 637953"/>
              <a:gd name="connsiteX3" fmla="*/ 708837 w 708837"/>
              <a:gd name="connsiteY3" fmla="*/ 212651 h 637953"/>
              <a:gd name="connsiteX4" fmla="*/ 0 w 708837"/>
              <a:gd name="connsiteY4" fmla="*/ 0 h 637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837" h="637953">
                <a:moveTo>
                  <a:pt x="0" y="0"/>
                </a:moveTo>
                <a:lnTo>
                  <a:pt x="7089" y="637953"/>
                </a:lnTo>
                <a:lnTo>
                  <a:pt x="545805" y="559981"/>
                </a:lnTo>
                <a:lnTo>
                  <a:pt x="708837" y="212651"/>
                </a:lnTo>
                <a:lnTo>
                  <a:pt x="0" y="0"/>
                </a:ln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5" name="Straight Arrow Connector 154"/>
          <p:cNvCxnSpPr/>
          <p:nvPr/>
        </p:nvCxnSpPr>
        <p:spPr>
          <a:xfrm flipH="1">
            <a:off x="5191599" y="5422055"/>
            <a:ext cx="166684" cy="1683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a:off x="5449506" y="5410353"/>
            <a:ext cx="150706" cy="1217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a:stCxn id="91" idx="1"/>
          </p:cNvCxnSpPr>
          <p:nvPr/>
        </p:nvCxnSpPr>
        <p:spPr>
          <a:xfrm flipH="1" flipV="1">
            <a:off x="5211745" y="5074201"/>
            <a:ext cx="125906" cy="21032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flipV="1">
            <a:off x="5466053" y="5265169"/>
            <a:ext cx="258874" cy="5030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2" name="Oval 161"/>
          <p:cNvSpPr/>
          <p:nvPr/>
        </p:nvSpPr>
        <p:spPr>
          <a:xfrm>
            <a:off x="8686549" y="2032016"/>
            <a:ext cx="205562" cy="191386"/>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Oval 162"/>
          <p:cNvSpPr/>
          <p:nvPr/>
        </p:nvSpPr>
        <p:spPr>
          <a:xfrm>
            <a:off x="8680760" y="1157354"/>
            <a:ext cx="170126" cy="170571"/>
          </a:xfrm>
          <a:prstGeom prst="ellipse">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8686549" y="2493722"/>
            <a:ext cx="205562" cy="191386"/>
          </a:xfrm>
          <a:prstGeom prst="ellipse">
            <a:avLst/>
          </a:prstGeom>
          <a:solidFill>
            <a:srgbClr val="00B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val 168"/>
          <p:cNvSpPr/>
          <p:nvPr/>
        </p:nvSpPr>
        <p:spPr>
          <a:xfrm>
            <a:off x="8680760" y="1596622"/>
            <a:ext cx="205562" cy="191386"/>
          </a:xfrm>
          <a:prstGeom prst="ellipse">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TextBox 170"/>
          <p:cNvSpPr txBox="1"/>
          <p:nvPr/>
        </p:nvSpPr>
        <p:spPr>
          <a:xfrm>
            <a:off x="8269526" y="374960"/>
            <a:ext cx="3481326" cy="430887"/>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Legend</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97" name="Slide Number Placeholder 1"/>
          <p:cNvSpPr>
            <a:spLocks noGrp="1"/>
          </p:cNvSpPr>
          <p:nvPr>
            <p:ph type="sldNum" sz="quarter" idx="12"/>
          </p:nvPr>
        </p:nvSpPr>
        <p:spPr>
          <a:xfrm>
            <a:off x="9448800" y="64820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fr-F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5" name="TextBox 94"/>
          <p:cNvSpPr txBox="1"/>
          <p:nvPr/>
        </p:nvSpPr>
        <p:spPr>
          <a:xfrm>
            <a:off x="9090477" y="912968"/>
            <a:ext cx="2660375" cy="332398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Animals</a:t>
            </a:r>
            <a:endPar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Fruiting</a:t>
            </a:r>
            <a:r>
              <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fr-FR"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trees</a:t>
            </a:r>
            <a:endPar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Main diet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Favorite items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Lesser-quality items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Home range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Animals’ movements</a:t>
            </a:r>
            <a:endParaRPr kumimoji="0" lang="fr-FR"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9" name="Regular Pentagon 98"/>
          <p:cNvSpPr/>
          <p:nvPr/>
        </p:nvSpPr>
        <p:spPr>
          <a:xfrm>
            <a:off x="8632285" y="3347721"/>
            <a:ext cx="336365" cy="314030"/>
          </a:xfrm>
          <a:prstGeom prst="pentagon">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0" name="Straight Arrow Connector 99"/>
          <p:cNvCxnSpPr/>
          <p:nvPr/>
        </p:nvCxnSpPr>
        <p:spPr>
          <a:xfrm>
            <a:off x="8680760" y="3983477"/>
            <a:ext cx="32606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8686549" y="2960636"/>
            <a:ext cx="205562" cy="191386"/>
          </a:xfrm>
          <a:prstGeom prst="ellipse">
            <a:avLst/>
          </a:prstGeom>
          <a:solidFill>
            <a:srgbClr val="FFC00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102"/>
          <p:cNvSpPr txBox="1"/>
          <p:nvPr/>
        </p:nvSpPr>
        <p:spPr>
          <a:xfrm>
            <a:off x="10010189" y="6287570"/>
            <a:ext cx="25074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Albert </a:t>
            </a:r>
            <a:r>
              <a:rPr kumimoji="0" 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et al</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(2011) </a:t>
            </a:r>
            <a:endParaRPr kumimoji="0" lang="fr-F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1758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567070" y="408845"/>
            <a:ext cx="11341395" cy="6186309"/>
          </a:xfrm>
          <a:prstGeom prst="rect">
            <a:avLst/>
          </a:prstGeom>
          <a:solidFill>
            <a:schemeClr val="tx1"/>
          </a:solid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Introduction</a:t>
            </a:r>
            <a:endParaRPr lang="en-US" sz="2400" b="1" dirty="0">
              <a:solidFill>
                <a:schemeClr val="bg1"/>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Asie</a:t>
            </a:r>
            <a:r>
              <a:rPr lang="en-US" sz="2200" dirty="0" smtClean="0">
                <a:solidFill>
                  <a:schemeClr val="bg1"/>
                </a:solidFill>
                <a:latin typeface="Arial" panose="020B0604020202020204" pitchFamily="34" charset="0"/>
                <a:cs typeface="Arial" panose="020B0604020202020204" pitchFamily="34" charset="0"/>
              </a:rPr>
              <a:t> du </a:t>
            </a:r>
            <a:r>
              <a:rPr lang="en-US" sz="2200" dirty="0" err="1" smtClean="0">
                <a:solidFill>
                  <a:schemeClr val="bg1"/>
                </a:solidFill>
                <a:latin typeface="Arial" panose="020B0604020202020204" pitchFamily="34" charset="0"/>
                <a:cs typeface="Arial" panose="020B0604020202020204" pitchFamily="34" charset="0"/>
              </a:rPr>
              <a:t>sud-est</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présente</a:t>
            </a:r>
            <a:r>
              <a:rPr lang="en-US" sz="2200" dirty="0" smtClean="0">
                <a:solidFill>
                  <a:schemeClr val="bg1"/>
                </a:solidFill>
                <a:latin typeface="Arial" panose="020B0604020202020204" pitchFamily="34" charset="0"/>
                <a:cs typeface="Arial" panose="020B0604020202020204" pitchFamily="34" charset="0"/>
              </a:rPr>
              <a:t> les plus haut </a:t>
            </a:r>
            <a:r>
              <a:rPr lang="en-US" sz="2200" dirty="0" err="1" smtClean="0">
                <a:solidFill>
                  <a:schemeClr val="bg1"/>
                </a:solidFill>
                <a:latin typeface="Arial" panose="020B0604020202020204" pitchFamily="34" charset="0"/>
                <a:cs typeface="Arial" panose="020B0604020202020204" pitchFamily="34" charset="0"/>
              </a:rPr>
              <a:t>taux</a:t>
            </a:r>
            <a:r>
              <a:rPr lang="en-US" sz="2200" dirty="0" smtClean="0">
                <a:solidFill>
                  <a:schemeClr val="bg1"/>
                </a:solidFill>
                <a:latin typeface="Arial" panose="020B0604020202020204" pitchFamily="34" charset="0"/>
                <a:cs typeface="Arial" panose="020B0604020202020204" pitchFamily="34" charset="0"/>
              </a:rPr>
              <a:t> de </a:t>
            </a:r>
            <a:r>
              <a:rPr lang="en-US" sz="2200" dirty="0" err="1" smtClean="0">
                <a:solidFill>
                  <a:srgbClr val="FFB300"/>
                </a:solidFill>
                <a:latin typeface="Arial" panose="020B0604020202020204" pitchFamily="34" charset="0"/>
                <a:cs typeface="Arial" panose="020B0604020202020204" pitchFamily="34" charset="0"/>
              </a:rPr>
              <a:t>déforestation</a:t>
            </a:r>
            <a:endParaRPr lang="en-US" sz="2200" dirty="0" smtClean="0">
              <a:solidFill>
                <a:srgbClr val="FFB300"/>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rgbClr val="FFB300"/>
                </a:solidFill>
                <a:latin typeface="Arial" panose="020B0604020202020204" pitchFamily="34" charset="0"/>
                <a:cs typeface="Arial" panose="020B0604020202020204" pitchFamily="34" charset="0"/>
              </a:rPr>
              <a:t>Dégradation</a:t>
            </a:r>
            <a:r>
              <a:rPr lang="en-US" sz="2200" dirty="0" smtClean="0">
                <a:solidFill>
                  <a:srgbClr val="FFB300"/>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de </a:t>
            </a:r>
            <a:r>
              <a:rPr lang="en-US" sz="2200" dirty="0" err="1" smtClean="0">
                <a:solidFill>
                  <a:schemeClr val="bg1"/>
                </a:solidFill>
                <a:latin typeface="Arial" panose="020B0604020202020204" pitchFamily="34" charset="0"/>
                <a:cs typeface="Arial" panose="020B0604020202020204" pitchFamily="34" charset="0"/>
              </a:rPr>
              <a:t>l’habitat</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modifie</a:t>
            </a:r>
            <a:r>
              <a:rPr lang="en-US" sz="2200" dirty="0" smtClean="0">
                <a:solidFill>
                  <a:schemeClr val="bg1"/>
                </a:solidFill>
                <a:latin typeface="Arial" panose="020B0604020202020204" pitchFamily="34" charset="0"/>
                <a:cs typeface="Arial" panose="020B0604020202020204" pitchFamily="34" charset="0"/>
              </a:rPr>
              <a:t> la </a:t>
            </a:r>
            <a:r>
              <a:rPr lang="en-US" sz="2200" dirty="0" err="1" smtClean="0">
                <a:solidFill>
                  <a:srgbClr val="FFB300"/>
                </a:solidFill>
                <a:latin typeface="Arial" panose="020B0604020202020204" pitchFamily="34" charset="0"/>
                <a:cs typeface="Arial" panose="020B0604020202020204" pitchFamily="34" charset="0"/>
              </a:rPr>
              <a:t>disponibilité</a:t>
            </a:r>
            <a:r>
              <a:rPr lang="en-US" sz="2200" dirty="0" smtClean="0">
                <a:solidFill>
                  <a:schemeClr val="bg1"/>
                </a:solidFill>
                <a:latin typeface="Arial" panose="020B0604020202020204" pitchFamily="34" charset="0"/>
                <a:cs typeface="Arial" panose="020B0604020202020204" pitchFamily="34" charset="0"/>
              </a:rPr>
              <a:t> et la </a:t>
            </a:r>
            <a:r>
              <a:rPr lang="en-US" sz="2200" dirty="0" err="1" smtClean="0">
                <a:solidFill>
                  <a:srgbClr val="FFB300"/>
                </a:solidFill>
                <a:latin typeface="Arial" panose="020B0604020202020204" pitchFamily="34" charset="0"/>
                <a:cs typeface="Arial" panose="020B0604020202020204" pitchFamily="34" charset="0"/>
              </a:rPr>
              <a:t>qualité</a:t>
            </a:r>
            <a:r>
              <a:rPr lang="en-US" sz="2200" dirty="0" smtClean="0">
                <a:solidFill>
                  <a:schemeClr val="bg1"/>
                </a:solidFill>
                <a:latin typeface="Arial" panose="020B0604020202020204" pitchFamily="34" charset="0"/>
                <a:cs typeface="Arial" panose="020B0604020202020204" pitchFamily="34" charset="0"/>
              </a:rPr>
              <a:t> des resources </a:t>
            </a:r>
            <a:r>
              <a:rPr lang="en-US" sz="2200" dirty="0" err="1" smtClean="0">
                <a:solidFill>
                  <a:schemeClr val="bg1"/>
                </a:solidFill>
                <a:latin typeface="Arial" panose="020B0604020202020204" pitchFamily="34" charset="0"/>
                <a:cs typeface="Arial" panose="020B0604020202020204" pitchFamily="34" charset="0"/>
              </a:rPr>
              <a:t>alimentaires</a:t>
            </a:r>
            <a:r>
              <a:rPr lang="en-US" sz="2200" dirty="0" smtClean="0">
                <a:solidFill>
                  <a:schemeClr val="accent4"/>
                </a:solidFill>
                <a:latin typeface="Arial" panose="020B0604020202020204" pitchFamily="34" charset="0"/>
                <a:cs typeface="Arial" panose="020B0604020202020204" pitchFamily="34" charset="0"/>
              </a:rPr>
              <a:t> </a:t>
            </a:r>
          </a:p>
          <a:p>
            <a:endParaRPr lang="en-US" sz="1200" dirty="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	Menace </a:t>
            </a:r>
            <a:r>
              <a:rPr lang="en-US" sz="2200" dirty="0" err="1" smtClean="0">
                <a:solidFill>
                  <a:schemeClr val="bg1"/>
                </a:solidFill>
                <a:latin typeface="Arial" panose="020B0604020202020204" pitchFamily="34" charset="0"/>
                <a:cs typeface="Arial" panose="020B0604020202020204" pitchFamily="34" charset="0"/>
              </a:rPr>
              <a:t>principale</a:t>
            </a:r>
            <a:r>
              <a:rPr lang="en-US" sz="2200" dirty="0" smtClean="0">
                <a:solidFill>
                  <a:schemeClr val="bg1"/>
                </a:solidFill>
                <a:latin typeface="Arial" panose="020B0604020202020204" pitchFamily="34" charset="0"/>
                <a:cs typeface="Arial" panose="020B0604020202020204" pitchFamily="34" charset="0"/>
              </a:rPr>
              <a:t> pour la </a:t>
            </a:r>
            <a:r>
              <a:rPr lang="en-US" sz="2200" dirty="0" err="1" smtClean="0">
                <a:solidFill>
                  <a:schemeClr val="bg1"/>
                </a:solidFill>
                <a:latin typeface="Arial" panose="020B0604020202020204" pitchFamily="34" charset="0"/>
                <a:cs typeface="Arial" panose="020B0604020202020204" pitchFamily="34" charset="0"/>
              </a:rPr>
              <a:t>biodiversité</a:t>
            </a:r>
            <a:endParaRPr lang="en-US" sz="2200" dirty="0" smtClean="0">
              <a:solidFill>
                <a:schemeClr val="bg1"/>
              </a:solidFill>
              <a:latin typeface="Arial" panose="020B0604020202020204" pitchFamily="34" charset="0"/>
              <a:cs typeface="Arial" panose="020B0604020202020204" pitchFamily="34" charset="0"/>
            </a:endParaRPr>
          </a:p>
          <a:p>
            <a:endParaRPr lang="en-US" sz="1200" dirty="0" smtClean="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Effet</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dramatique</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survie</a:t>
            </a:r>
            <a:r>
              <a:rPr lang="en-US" sz="2200" dirty="0" smtClean="0">
                <a:solidFill>
                  <a:schemeClr val="bg1"/>
                </a:solidFill>
                <a:latin typeface="Arial" panose="020B0604020202020204" pitchFamily="34" charset="0"/>
                <a:cs typeface="Arial" panose="020B0604020202020204" pitchFamily="34" charset="0"/>
              </a:rPr>
              <a:t> des primates</a:t>
            </a:r>
          </a:p>
          <a:p>
            <a:endParaRPr lang="en-US" sz="2200" dirty="0">
              <a:solidFill>
                <a:schemeClr val="bg1"/>
              </a:solidFill>
              <a:latin typeface="Arial" panose="020B0604020202020204" pitchFamily="34" charset="0"/>
              <a:cs typeface="Arial" panose="020B0604020202020204" pitchFamily="34" charset="0"/>
            </a:endParaRPr>
          </a:p>
          <a:p>
            <a:endParaRPr lang="en-US" sz="2200" dirty="0" smtClean="0">
              <a:solidFill>
                <a:srgbClr val="FFB300"/>
              </a:solidFill>
              <a:latin typeface="Arial" panose="020B0604020202020204" pitchFamily="34" charset="0"/>
              <a:cs typeface="Arial" panose="020B0604020202020204" pitchFamily="34" charset="0"/>
            </a:endParaRPr>
          </a:p>
          <a:p>
            <a:r>
              <a:rPr lang="en-US" sz="2200" dirty="0">
                <a:solidFill>
                  <a:srgbClr val="FFB300"/>
                </a:solidFill>
                <a:latin typeface="Arial" panose="020B0604020202020204" pitchFamily="34" charset="0"/>
                <a:cs typeface="Arial" panose="020B0604020202020204" pitchFamily="34" charset="0"/>
              </a:rPr>
              <a:t> </a:t>
            </a:r>
            <a:r>
              <a:rPr lang="en-US" sz="2200" dirty="0" smtClean="0">
                <a:solidFill>
                  <a:srgbClr val="FFB300"/>
                </a:solidFill>
                <a:latin typeface="Arial" panose="020B0604020202020204" pitchFamily="34" charset="0"/>
                <a:cs typeface="Arial" panose="020B0604020202020204" pitchFamily="34" charset="0"/>
              </a:rPr>
              <a:t>    </a:t>
            </a:r>
            <a:r>
              <a:rPr lang="en-US" sz="2200" dirty="0" err="1" smtClean="0">
                <a:solidFill>
                  <a:srgbClr val="FFB300"/>
                </a:solidFill>
                <a:latin typeface="Arial" panose="020B0604020202020204" pitchFamily="34" charset="0"/>
                <a:cs typeface="Arial" panose="020B0604020202020204" pitchFamily="34" charset="0"/>
              </a:rPr>
              <a:t>Flexibilité</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écologique</a:t>
            </a:r>
            <a:r>
              <a:rPr lang="en-US" sz="2200" dirty="0" smtClean="0">
                <a:solidFill>
                  <a:schemeClr val="bg1"/>
                </a:solidFill>
                <a:latin typeface="Arial" panose="020B0604020202020204" pitchFamily="34" charset="0"/>
                <a:cs typeface="Arial" panose="020B0604020202020204" pitchFamily="34" charset="0"/>
              </a:rPr>
              <a:t> et </a:t>
            </a:r>
            <a:r>
              <a:rPr lang="en-US" sz="2200" dirty="0" err="1" smtClean="0">
                <a:solidFill>
                  <a:schemeClr val="bg1"/>
                </a:solidFill>
                <a:latin typeface="Arial" panose="020B0604020202020204" pitchFamily="34" charset="0"/>
                <a:cs typeface="Arial" panose="020B0604020202020204" pitchFamily="34" charset="0"/>
              </a:rPr>
              <a:t>comportementale</a:t>
            </a:r>
            <a:endParaRPr lang="en-US" sz="2200" dirty="0">
              <a:solidFill>
                <a:schemeClr val="bg1"/>
              </a:solidFill>
              <a:latin typeface="Arial" panose="020B0604020202020204" pitchFamily="34" charset="0"/>
              <a:cs typeface="Arial" panose="020B0604020202020204" pitchFamily="34" charset="0"/>
            </a:endParaRPr>
          </a:p>
          <a:p>
            <a:endParaRPr lang="en-US" sz="2200" dirty="0" smtClean="0">
              <a:solidFill>
                <a:schemeClr val="bg1"/>
              </a:solidFill>
              <a:latin typeface="Arial" panose="020B0604020202020204" pitchFamily="34" charset="0"/>
              <a:cs typeface="Arial" panose="020B0604020202020204" pitchFamily="34" charset="0"/>
            </a:endParaRPr>
          </a:p>
          <a:p>
            <a:endParaRPr lang="en-US" sz="4000" dirty="0" smtClean="0">
              <a:solidFill>
                <a:schemeClr val="bg1"/>
              </a:solidFill>
              <a:latin typeface="Arial" panose="020B0604020202020204" pitchFamily="34" charset="0"/>
              <a:cs typeface="Arial" panose="020B0604020202020204" pitchFamily="34" charset="0"/>
            </a:endParaRPr>
          </a:p>
          <a:p>
            <a:endParaRPr lang="en-US" sz="4000" dirty="0">
              <a:solidFill>
                <a:schemeClr val="bg1"/>
              </a:solidFill>
              <a:latin typeface="Arial" panose="020B0604020202020204" pitchFamily="34" charset="0"/>
              <a:cs typeface="Arial" panose="020B0604020202020204" pitchFamily="34" charset="0"/>
            </a:endParaRPr>
          </a:p>
          <a:p>
            <a:endParaRPr lang="en-US" sz="1600" dirty="0" smtClean="0">
              <a:solidFill>
                <a:schemeClr val="bg1"/>
              </a:solidFill>
              <a:latin typeface="Arial" panose="020B0604020202020204" pitchFamily="34" charset="0"/>
              <a:cs typeface="Arial" panose="020B0604020202020204" pitchFamily="34" charset="0"/>
            </a:endParaRPr>
          </a:p>
          <a:p>
            <a:endParaRPr lang="en-US" sz="1600" dirty="0" smtClean="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p:txBody>
      </p:sp>
      <p:sp>
        <p:nvSpPr>
          <p:cNvPr id="2" name="Right Arrow 1"/>
          <p:cNvSpPr/>
          <p:nvPr/>
        </p:nvSpPr>
        <p:spPr>
          <a:xfrm>
            <a:off x="1038899" y="2392493"/>
            <a:ext cx="394635" cy="29145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8"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2</a:t>
            </a:r>
            <a:endParaRPr lang="fr-FR" sz="1600" dirty="0">
              <a:solidFill>
                <a:schemeClr val="bg1"/>
              </a:solidFill>
              <a:latin typeface="Arial" panose="020B0604020202020204" pitchFamily="34" charset="0"/>
              <a:cs typeface="Arial" panose="020B0604020202020204" pitchFamily="34" charset="0"/>
            </a:endParaRPr>
          </a:p>
        </p:txBody>
      </p:sp>
      <p:sp>
        <p:nvSpPr>
          <p:cNvPr id="10" name="Right Arrow 9"/>
          <p:cNvSpPr/>
          <p:nvPr/>
        </p:nvSpPr>
        <p:spPr>
          <a:xfrm>
            <a:off x="1057754" y="2935995"/>
            <a:ext cx="375780" cy="24425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1" name="TextBox 10"/>
          <p:cNvSpPr txBox="1"/>
          <p:nvPr/>
        </p:nvSpPr>
        <p:spPr>
          <a:xfrm>
            <a:off x="567070" y="6403024"/>
            <a:ext cx="7757160" cy="523220"/>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Almeida-</a:t>
            </a:r>
            <a:r>
              <a:rPr lang="en-US" sz="1400" dirty="0" err="1" smtClean="0">
                <a:solidFill>
                  <a:schemeClr val="bg1"/>
                </a:solidFill>
                <a:latin typeface="Arial" panose="020B0604020202020204" pitchFamily="34" charset="0"/>
                <a:cs typeface="Arial" panose="020B0604020202020204" pitchFamily="34" charset="0"/>
              </a:rPr>
              <a:t>rocha</a:t>
            </a:r>
            <a:r>
              <a:rPr lang="en-US" sz="1400" dirty="0" smtClean="0">
                <a:solidFill>
                  <a:schemeClr val="bg1"/>
                </a:solidFill>
                <a:latin typeface="Arial" panose="020B0604020202020204" pitchFamily="34" charset="0"/>
                <a:cs typeface="Arial" panose="020B0604020202020204" pitchFamily="34" charset="0"/>
              </a:rPr>
              <a:t> </a:t>
            </a:r>
            <a:r>
              <a:rPr lang="en-US" sz="1400" i="1" dirty="0" smtClean="0">
                <a:solidFill>
                  <a:schemeClr val="bg1"/>
                </a:solidFill>
                <a:latin typeface="Arial" panose="020B0604020202020204" pitchFamily="34" charset="0"/>
                <a:cs typeface="Arial" panose="020B0604020202020204" pitchFamily="34" charset="0"/>
              </a:rPr>
              <a:t>et al</a:t>
            </a:r>
            <a:r>
              <a:rPr lang="en-US" sz="1400" dirty="0" smtClean="0">
                <a:solidFill>
                  <a:schemeClr val="bg1"/>
                </a:solidFill>
                <a:latin typeface="Arial" panose="020B0604020202020204" pitchFamily="34" charset="0"/>
                <a:cs typeface="Arial" panose="020B0604020202020204" pitchFamily="34" charset="0"/>
              </a:rPr>
              <a:t>. (2017), Laurance (2007), Phillips et al. (2017), </a:t>
            </a:r>
            <a:r>
              <a:rPr lang="en-US" sz="1400" dirty="0" err="1" smtClean="0">
                <a:solidFill>
                  <a:schemeClr val="bg1"/>
                </a:solidFill>
                <a:latin typeface="Arial" panose="020B0604020202020204" pitchFamily="34" charset="0"/>
                <a:cs typeface="Arial" panose="020B0604020202020204" pitchFamily="34" charset="0"/>
              </a:rPr>
              <a:t>Sodhi</a:t>
            </a:r>
            <a:r>
              <a:rPr lang="en-US" sz="1400" dirty="0" smtClean="0">
                <a:solidFill>
                  <a:schemeClr val="bg1"/>
                </a:solidFill>
                <a:latin typeface="Arial" panose="020B0604020202020204" pitchFamily="34" charset="0"/>
                <a:cs typeface="Arial" panose="020B0604020202020204" pitchFamily="34" charset="0"/>
              </a:rPr>
              <a:t> et al. (2004, 2010)</a:t>
            </a:r>
          </a:p>
          <a:p>
            <a:endParaRPr lang="fr-FR" sz="1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827" t="31778" r="7487" b="2666"/>
          <a:stretch/>
        </p:blipFill>
        <p:spPr>
          <a:xfrm>
            <a:off x="6735492" y="2552700"/>
            <a:ext cx="5172973" cy="3754064"/>
          </a:xfrm>
          <a:prstGeom prst="rect">
            <a:avLst/>
          </a:prstGeom>
        </p:spPr>
      </p:pic>
      <p:sp>
        <p:nvSpPr>
          <p:cNvPr id="9" name="TextBox 8"/>
          <p:cNvSpPr txBox="1"/>
          <p:nvPr/>
        </p:nvSpPr>
        <p:spPr>
          <a:xfrm>
            <a:off x="7379783" y="4259206"/>
            <a:ext cx="4138034" cy="830997"/>
          </a:xfrm>
          <a:prstGeom prst="rect">
            <a:avLst/>
          </a:prstGeom>
          <a:solidFill>
            <a:schemeClr val="bg1">
              <a:alpha val="75000"/>
            </a:schemeClr>
          </a:solidFill>
          <a:ln w="12700">
            <a:solidFill>
              <a:srgbClr val="FF0000"/>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~80% </a:t>
            </a:r>
            <a:r>
              <a:rPr lang="en-US" sz="2400" b="1" dirty="0" err="1" smtClean="0">
                <a:solidFill>
                  <a:srgbClr val="FF0000"/>
                </a:solidFill>
                <a:latin typeface="Arial" panose="020B0604020202020204" pitchFamily="34" charset="0"/>
                <a:cs typeface="Arial" panose="020B0604020202020204" pitchFamily="34" charset="0"/>
              </a:rPr>
              <a:t>espèces</a:t>
            </a:r>
            <a:r>
              <a:rPr lang="en-US" sz="2400" b="1" dirty="0" smtClean="0">
                <a:solidFill>
                  <a:srgbClr val="FF0000"/>
                </a:solidFill>
                <a:latin typeface="Arial" panose="020B0604020202020204" pitchFamily="34" charset="0"/>
                <a:cs typeface="Arial" panose="020B0604020202020204" pitchFamily="34" charset="0"/>
              </a:rPr>
              <a:t> de primates </a:t>
            </a:r>
            <a:r>
              <a:rPr lang="en-US" sz="2400" b="1" dirty="0" err="1" smtClean="0">
                <a:solidFill>
                  <a:srgbClr val="FF0000"/>
                </a:solidFill>
                <a:latin typeface="Arial" panose="020B0604020202020204" pitchFamily="34" charset="0"/>
                <a:cs typeface="Arial" panose="020B0604020202020204" pitchFamily="34" charset="0"/>
              </a:rPr>
              <a:t>menacées</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d’extinction</a:t>
            </a:r>
            <a:endParaRPr lang="fr-FR" sz="2400" b="1" dirty="0">
              <a:solidFill>
                <a:srgbClr val="FF0000"/>
              </a:solidFill>
            </a:endParaRPr>
          </a:p>
        </p:txBody>
      </p:sp>
      <p:sp>
        <p:nvSpPr>
          <p:cNvPr id="4" name="Down Arrow 3"/>
          <p:cNvSpPr/>
          <p:nvPr/>
        </p:nvSpPr>
        <p:spPr>
          <a:xfrm>
            <a:off x="3493340" y="3383280"/>
            <a:ext cx="315883" cy="465512"/>
          </a:xfrm>
          <a:prstGeom prst="downArrow">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01658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67070" y="408845"/>
            <a:ext cx="11341395" cy="6186309"/>
          </a:xfrm>
          <a:prstGeom prst="rect">
            <a:avLst/>
          </a:prstGeom>
          <a:solidFill>
            <a:schemeClr val="tx1"/>
          </a:solidFill>
        </p:spPr>
        <p:txBody>
          <a:bodyPr wrap="square" rtlCol="0">
            <a:spAutoFit/>
          </a:bodyPr>
          <a:lstStyle/>
          <a:p>
            <a:r>
              <a:rPr lang="en-US" sz="2400" b="1" dirty="0" err="1" smtClean="0">
                <a:solidFill>
                  <a:srgbClr val="00B0F0"/>
                </a:solidFill>
                <a:latin typeface="Arial" panose="020B0604020202020204" pitchFamily="34" charset="0"/>
                <a:cs typeface="Arial" panose="020B0604020202020204" pitchFamily="34" charset="0"/>
              </a:rPr>
              <a:t>Espèce</a:t>
            </a:r>
            <a:r>
              <a:rPr lang="en-US" sz="2400" b="1" dirty="0" smtClean="0">
                <a:solidFill>
                  <a:srgbClr val="00B0F0"/>
                </a:solidFill>
                <a:latin typeface="Arial" panose="020B0604020202020204" pitchFamily="34" charset="0"/>
                <a:cs typeface="Arial" panose="020B0604020202020204" pitchFamily="34" charset="0"/>
              </a:rPr>
              <a:t> </a:t>
            </a:r>
            <a:r>
              <a:rPr lang="en-US" sz="2400" b="1" dirty="0" err="1" smtClean="0">
                <a:solidFill>
                  <a:srgbClr val="00B0F0"/>
                </a:solidFill>
                <a:latin typeface="Arial" panose="020B0604020202020204" pitchFamily="34" charset="0"/>
                <a:cs typeface="Arial" panose="020B0604020202020204" pitchFamily="34" charset="0"/>
              </a:rPr>
              <a:t>d’étude</a:t>
            </a:r>
            <a:endParaRPr lang="en-US" sz="2000" b="1" dirty="0" smtClean="0">
              <a:solidFill>
                <a:schemeClr val="bg1"/>
              </a:solidFill>
              <a:latin typeface="Arial" panose="020B0604020202020204" pitchFamily="34" charset="0"/>
              <a:cs typeface="Arial" panose="020B0604020202020204" pitchFamily="34" charset="0"/>
            </a:endParaRPr>
          </a:p>
          <a:p>
            <a:endParaRPr lang="en-US" sz="2000" b="1" dirty="0" smtClean="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Le </a:t>
            </a:r>
            <a:r>
              <a:rPr lang="en-US" sz="2200" dirty="0" smtClean="0">
                <a:solidFill>
                  <a:srgbClr val="FFB300"/>
                </a:solidFill>
                <a:latin typeface="Arial" panose="020B0604020202020204" pitchFamily="34" charset="0"/>
                <a:cs typeface="Arial" panose="020B0604020202020204" pitchFamily="34" charset="0"/>
              </a:rPr>
              <a:t>macaques à queue de </a:t>
            </a:r>
            <a:r>
              <a:rPr lang="en-US" sz="2200" dirty="0" err="1" smtClean="0">
                <a:solidFill>
                  <a:srgbClr val="FFB300"/>
                </a:solidFill>
                <a:latin typeface="Arial" panose="020B0604020202020204" pitchFamily="34" charset="0"/>
                <a:cs typeface="Arial" panose="020B0604020202020204" pitchFamily="34" charset="0"/>
              </a:rPr>
              <a:t>cochon</a:t>
            </a:r>
            <a:r>
              <a:rPr lang="en-US" sz="2200" dirty="0" smtClean="0">
                <a:solidFill>
                  <a:schemeClr val="bg1"/>
                </a:solidFill>
                <a:latin typeface="Arial" panose="020B0604020202020204" pitchFamily="34" charset="0"/>
                <a:cs typeface="Arial" panose="020B0604020202020204" pitchFamily="34" charset="0"/>
              </a:rPr>
              <a:t> du </a:t>
            </a:r>
            <a:r>
              <a:rPr lang="en-US" sz="2200" dirty="0" err="1" smtClean="0">
                <a:solidFill>
                  <a:schemeClr val="bg1"/>
                </a:solidFill>
                <a:latin typeface="Arial" panose="020B0604020202020204" pitchFamily="34" charset="0"/>
                <a:cs typeface="Arial" panose="020B0604020202020204" pitchFamily="34" charset="0"/>
              </a:rPr>
              <a:t>nord</a:t>
            </a:r>
            <a:endParaRPr lang="en-US" sz="2200" dirty="0" smtClean="0">
              <a:solidFill>
                <a:schemeClr val="bg1"/>
              </a:solidFill>
              <a:latin typeface="Arial" panose="020B0604020202020204" pitchFamily="34" charset="0"/>
              <a:cs typeface="Arial" panose="020B0604020202020204" pitchFamily="34" charset="0"/>
            </a:endParaRPr>
          </a:p>
          <a:p>
            <a:r>
              <a:rPr lang="en-US" sz="2200" dirty="0" smtClean="0">
                <a:solidFill>
                  <a:schemeClr val="accent4"/>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a:t>
            </a:r>
            <a:r>
              <a:rPr lang="en-US" sz="2200" i="1" dirty="0" smtClean="0">
                <a:solidFill>
                  <a:schemeClr val="bg1"/>
                </a:solidFill>
                <a:latin typeface="Arial" panose="020B0604020202020204" pitchFamily="34" charset="0"/>
                <a:cs typeface="Arial" panose="020B0604020202020204" pitchFamily="34" charset="0"/>
              </a:rPr>
              <a:t>Macaca leonina</a:t>
            </a:r>
            <a:r>
              <a:rPr lang="en-US" sz="2200" dirty="0" smtClean="0">
                <a:solidFill>
                  <a:schemeClr val="bg1"/>
                </a:solidFill>
                <a:latin typeface="Arial" panose="020B0604020202020204" pitchFamily="34" charset="0"/>
                <a:cs typeface="Arial" panose="020B0604020202020204" pitchFamily="34" charset="0"/>
              </a:rPr>
              <a:t>) :</a:t>
            </a:r>
          </a:p>
          <a:p>
            <a:endParaRPr lang="fr-FR" sz="2200"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200" dirty="0" smtClean="0">
                <a:solidFill>
                  <a:schemeClr val="bg1"/>
                </a:solidFill>
                <a:latin typeface="Arial" panose="020B0604020202020204" pitchFamily="34" charset="0"/>
                <a:cs typeface="Arial" panose="020B0604020202020204" pitchFamily="34" charset="0"/>
              </a:rPr>
              <a:t>Adaptable et flexible</a:t>
            </a:r>
          </a:p>
          <a:p>
            <a:pPr marL="285750" indent="-285750">
              <a:buFont typeface="Arial" panose="020B0604020202020204" pitchFamily="34" charset="0"/>
              <a:buChar char="•"/>
            </a:pPr>
            <a:r>
              <a:rPr lang="fr-FR" sz="2200" dirty="0" smtClean="0">
                <a:solidFill>
                  <a:schemeClr val="bg1"/>
                </a:solidFill>
                <a:latin typeface="Arial" panose="020B0604020202020204" pitchFamily="34" charset="0"/>
                <a:cs typeface="Arial" panose="020B0604020202020204" pitchFamily="34" charset="0"/>
              </a:rPr>
              <a:t>Semi-terrestre et fort mobile</a:t>
            </a:r>
          </a:p>
          <a:p>
            <a:pPr marL="285750" indent="-285750">
              <a:buFont typeface="Arial" panose="020B0604020202020204" pitchFamily="34" charset="0"/>
              <a:buChar char="•"/>
            </a:pPr>
            <a:r>
              <a:rPr lang="fr-FR" sz="2200" dirty="0" smtClean="0">
                <a:solidFill>
                  <a:schemeClr val="bg1"/>
                </a:solidFill>
                <a:latin typeface="Arial" panose="020B0604020202020204" pitchFamily="34" charset="0"/>
                <a:cs typeface="Arial" panose="020B0604020202020204" pitchFamily="34" charset="0"/>
              </a:rPr>
              <a:t>Groupes </a:t>
            </a:r>
            <a:r>
              <a:rPr lang="fr-FR" sz="2200" dirty="0" err="1" smtClean="0">
                <a:solidFill>
                  <a:schemeClr val="bg1"/>
                </a:solidFill>
                <a:latin typeface="Arial" panose="020B0604020202020204" pitchFamily="34" charset="0"/>
                <a:cs typeface="Arial" panose="020B0604020202020204" pitchFamily="34" charset="0"/>
              </a:rPr>
              <a:t>multi-mâles</a:t>
            </a:r>
            <a:r>
              <a:rPr lang="fr-FR" sz="2200" dirty="0" smtClean="0">
                <a:solidFill>
                  <a:schemeClr val="bg1"/>
                </a:solidFill>
                <a:latin typeface="Arial" panose="020B0604020202020204" pitchFamily="34" charset="0"/>
                <a:cs typeface="Arial" panose="020B0604020202020204" pitchFamily="34" charset="0"/>
              </a:rPr>
              <a:t> / </a:t>
            </a:r>
            <a:r>
              <a:rPr lang="fr-FR" sz="2200" dirty="0" err="1" smtClean="0">
                <a:solidFill>
                  <a:schemeClr val="bg1"/>
                </a:solidFill>
                <a:latin typeface="Arial" panose="020B0604020202020204" pitchFamily="34" charset="0"/>
                <a:cs typeface="Arial" panose="020B0604020202020204" pitchFamily="34" charset="0"/>
              </a:rPr>
              <a:t>multi-femeles</a:t>
            </a:r>
            <a:endParaRPr lang="fr-FR" sz="2200"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200" dirty="0" smtClean="0">
                <a:solidFill>
                  <a:schemeClr val="bg1"/>
                </a:solidFill>
                <a:latin typeface="Arial" panose="020B0604020202020204" pitchFamily="34" charset="0"/>
                <a:cs typeface="Arial" panose="020B0604020202020204" pitchFamily="34" charset="0"/>
              </a:rPr>
              <a:t>Principalement frugivores</a:t>
            </a:r>
          </a:p>
          <a:p>
            <a:pPr marL="285750" indent="-285750">
              <a:buFont typeface="Arial" panose="020B0604020202020204" pitchFamily="34" charset="0"/>
              <a:buChar char="•"/>
            </a:pPr>
            <a:r>
              <a:rPr lang="fr-FR" sz="2200" dirty="0" smtClean="0">
                <a:solidFill>
                  <a:schemeClr val="bg1"/>
                </a:solidFill>
                <a:latin typeface="Arial" panose="020B0604020202020204" pitchFamily="34" charset="0"/>
                <a:cs typeface="Arial" panose="020B0604020202020204" pitchFamily="34" charset="0"/>
              </a:rPr>
              <a:t>Non-territoriaux</a:t>
            </a:r>
            <a:endParaRPr lang="en-US" sz="2200" dirty="0" smtClean="0">
              <a:solidFill>
                <a:schemeClr val="bg1"/>
              </a:solidFill>
              <a:latin typeface="Arial" panose="020B0604020202020204" pitchFamily="34" charset="0"/>
              <a:cs typeface="Arial" panose="020B0604020202020204" pitchFamily="34" charset="0"/>
            </a:endParaRPr>
          </a:p>
          <a:p>
            <a:endParaRPr lang="en-US" sz="2200" dirty="0">
              <a:solidFill>
                <a:schemeClr val="bg1"/>
              </a:solidFill>
              <a:latin typeface="Arial" panose="020B0604020202020204" pitchFamily="34" charset="0"/>
              <a:cs typeface="Arial" panose="020B0604020202020204" pitchFamily="34" charset="0"/>
            </a:endParaRPr>
          </a:p>
          <a:p>
            <a:endParaRPr lang="fr-FR" sz="2200" dirty="0">
              <a:solidFill>
                <a:schemeClr val="bg1"/>
              </a:solidFill>
              <a:latin typeface="Arial" panose="020B0604020202020204" pitchFamily="34" charset="0"/>
              <a:cs typeface="Arial" panose="020B0604020202020204" pitchFamily="34" charset="0"/>
            </a:endParaRPr>
          </a:p>
          <a:p>
            <a:r>
              <a:rPr lang="en-US" sz="2200" dirty="0" smtClean="0">
                <a:solidFill>
                  <a:schemeClr val="bg1"/>
                </a:solidFill>
                <a:latin typeface="Arial" panose="020B0604020202020204" pitchFamily="34" charset="0"/>
                <a:cs typeface="Arial" panose="020B0604020202020204" pitchFamily="34" charset="0"/>
              </a:rPr>
              <a:t>Status IUCN : </a:t>
            </a:r>
            <a:r>
              <a:rPr lang="en-US" sz="2200" b="1" dirty="0">
                <a:solidFill>
                  <a:srgbClr val="FF0000"/>
                </a:solidFill>
                <a:latin typeface="Arial" panose="020B0604020202020204" pitchFamily="34" charset="0"/>
                <a:cs typeface="Arial" panose="020B0604020202020204" pitchFamily="34" charset="0"/>
              </a:rPr>
              <a:t>Vulnerable</a:t>
            </a:r>
          </a:p>
          <a:p>
            <a:endParaRPr lang="fr-FR" sz="2200" dirty="0" smtClean="0">
              <a:solidFill>
                <a:schemeClr val="bg1"/>
              </a:solidFill>
              <a:latin typeface="Arial" panose="020B0604020202020204" pitchFamily="34" charset="0"/>
              <a:cs typeface="Arial" panose="020B0604020202020204" pitchFamily="34" charset="0"/>
            </a:endParaRPr>
          </a:p>
          <a:p>
            <a:endParaRPr lang="fr-FR" sz="2200" dirty="0">
              <a:solidFill>
                <a:schemeClr val="bg1"/>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endParaRPr lang="fr-FR" sz="2200" dirty="0" smtClean="0">
              <a:solidFill>
                <a:schemeClr val="bg1"/>
              </a:solidFill>
              <a:latin typeface="Arial" panose="020B0604020202020204" pitchFamily="34" charset="0"/>
              <a:cs typeface="Arial" panose="020B0604020202020204" pitchFamily="34" charset="0"/>
            </a:endParaRPr>
          </a:p>
          <a:p>
            <a:r>
              <a:rPr lang="fr-FR" sz="1400" dirty="0" smtClean="0">
                <a:solidFill>
                  <a:schemeClr val="bg1"/>
                </a:solidFill>
                <a:latin typeface="Arial" panose="020B0604020202020204" pitchFamily="34" charset="0"/>
                <a:cs typeface="Arial" panose="020B0604020202020204" pitchFamily="34" charset="0"/>
              </a:rPr>
              <a:t>Albert </a:t>
            </a:r>
            <a:r>
              <a:rPr lang="fr-FR" sz="1400" i="1" dirty="0">
                <a:solidFill>
                  <a:schemeClr val="bg1"/>
                </a:solidFill>
                <a:latin typeface="Arial" panose="020B0604020202020204" pitchFamily="34" charset="0"/>
                <a:cs typeface="Arial" panose="020B0604020202020204" pitchFamily="34" charset="0"/>
              </a:rPr>
              <a:t>et </a:t>
            </a:r>
            <a:r>
              <a:rPr lang="fr-FR" sz="1400" i="1" dirty="0" smtClean="0">
                <a:solidFill>
                  <a:schemeClr val="bg1"/>
                </a:solidFill>
                <a:latin typeface="Arial" panose="020B0604020202020204" pitchFamily="34" charset="0"/>
                <a:cs typeface="Arial" panose="020B0604020202020204" pitchFamily="34" charset="0"/>
              </a:rPr>
              <a:t>al</a:t>
            </a:r>
            <a:r>
              <a:rPr lang="fr-FR" sz="1400" dirty="0" smtClean="0">
                <a:solidFill>
                  <a:schemeClr val="bg1"/>
                </a:solidFill>
                <a:latin typeface="Arial" panose="020B0604020202020204" pitchFamily="34" charset="0"/>
                <a:cs typeface="Arial" panose="020B0604020202020204" pitchFamily="34" charset="0"/>
              </a:rPr>
              <a:t>. (2013), </a:t>
            </a:r>
            <a:r>
              <a:rPr lang="en-US" sz="1400" dirty="0" smtClean="0">
                <a:solidFill>
                  <a:schemeClr val="bg1"/>
                </a:solidFill>
                <a:latin typeface="Arial" panose="020B0604020202020204" pitchFamily="34" charset="0"/>
                <a:cs typeface="Arial" panose="020B0604020202020204" pitchFamily="34" charset="0"/>
              </a:rPr>
              <a:t>Choudhury (2008), </a:t>
            </a:r>
            <a:r>
              <a:rPr lang="fr-FR" sz="1400" dirty="0">
                <a:solidFill>
                  <a:schemeClr val="bg1"/>
                </a:solidFill>
                <a:latin typeface="Arial" panose="020B0604020202020204" pitchFamily="34" charset="0"/>
                <a:cs typeface="Arial" panose="020B0604020202020204" pitchFamily="34" charset="0"/>
              </a:rPr>
              <a:t>José-Domínguez </a:t>
            </a:r>
            <a:r>
              <a:rPr lang="fr-FR" sz="1400" i="1" dirty="0">
                <a:solidFill>
                  <a:schemeClr val="bg1"/>
                </a:solidFill>
                <a:latin typeface="Arial" panose="020B0604020202020204" pitchFamily="34" charset="0"/>
                <a:cs typeface="Arial" panose="020B0604020202020204" pitchFamily="34" charset="0"/>
              </a:rPr>
              <a:t>et al</a:t>
            </a:r>
            <a:r>
              <a:rPr lang="fr-FR" sz="1400" dirty="0" smtClean="0">
                <a:solidFill>
                  <a:schemeClr val="bg1"/>
                </a:solidFill>
                <a:latin typeface="Arial" panose="020B0604020202020204" pitchFamily="34" charset="0"/>
                <a:cs typeface="Arial" panose="020B0604020202020204" pitchFamily="34" charset="0"/>
              </a:rPr>
              <a:t>. (2015)</a:t>
            </a:r>
            <a:r>
              <a:rPr lang="en-US" sz="2200" dirty="0" smtClean="0">
                <a:solidFill>
                  <a:schemeClr val="bg1"/>
                </a:solidFill>
                <a:latin typeface="Arial" panose="020B0604020202020204" pitchFamily="34" charset="0"/>
                <a:cs typeface="Arial" panose="020B0604020202020204" pitchFamily="34" charset="0"/>
              </a:rPr>
              <a:t>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634" r="20441"/>
          <a:stretch/>
        </p:blipFill>
        <p:spPr>
          <a:xfrm>
            <a:off x="7364809" y="0"/>
            <a:ext cx="4827181" cy="6858000"/>
          </a:xfrm>
          <a:prstGeom prst="rect">
            <a:avLst/>
          </a:prstGeom>
        </p:spPr>
      </p:pic>
      <p:sp>
        <p:nvSpPr>
          <p:cNvPr id="6" name="TextBox 5"/>
          <p:cNvSpPr txBox="1"/>
          <p:nvPr/>
        </p:nvSpPr>
        <p:spPr>
          <a:xfrm>
            <a:off x="11415823" y="-14153"/>
            <a:ext cx="985284" cy="307777"/>
          </a:xfrm>
          <a:prstGeom prst="rect">
            <a:avLst/>
          </a:prstGeom>
          <a:noFill/>
        </p:spPr>
        <p:txBody>
          <a:bodyPr wrap="square" rtlCol="0">
            <a:spAutoFit/>
          </a:bodyPr>
          <a:lstStyle/>
          <a:p>
            <a:r>
              <a:rPr lang="fr-FR" sz="1400" dirty="0" smtClean="0">
                <a:solidFill>
                  <a:schemeClr val="bg1"/>
                </a:solidFill>
              </a:rPr>
              <a:t>O. Kaisin</a:t>
            </a:r>
            <a:endParaRPr lang="fr-FR" sz="1400" dirty="0">
              <a:solidFill>
                <a:schemeClr val="bg1"/>
              </a:solidFill>
            </a:endParaRPr>
          </a:p>
        </p:txBody>
      </p:sp>
      <p:sp>
        <p:nvSpPr>
          <p:cNvPr id="7"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3</a:t>
            </a:r>
            <a:endParaRPr lang="fr-FR"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1200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p:cNvSpPr/>
          <p:nvPr/>
        </p:nvSpPr>
        <p:spPr>
          <a:xfrm>
            <a:off x="-696202" y="2059357"/>
            <a:ext cx="6122515" cy="59698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37"/>
          <p:cNvSpPr/>
          <p:nvPr/>
        </p:nvSpPr>
        <p:spPr>
          <a:xfrm>
            <a:off x="365760" y="4170952"/>
            <a:ext cx="2090057" cy="1873921"/>
          </a:xfrm>
          <a:custGeom>
            <a:avLst/>
            <a:gdLst>
              <a:gd name="connsiteX0" fmla="*/ 1428206 w 2107474"/>
              <a:gd name="connsiteY0" fmla="*/ 1820589 h 1908799"/>
              <a:gd name="connsiteX1" fmla="*/ 1428206 w 2107474"/>
              <a:gd name="connsiteY1" fmla="*/ 1820589 h 1908799"/>
              <a:gd name="connsiteX2" fmla="*/ 1254034 w 2107474"/>
              <a:gd name="connsiteY2" fmla="*/ 1829297 h 1908799"/>
              <a:gd name="connsiteX3" fmla="*/ 1227909 w 2107474"/>
              <a:gd name="connsiteY3" fmla="*/ 1838006 h 1908799"/>
              <a:gd name="connsiteX4" fmla="*/ 1175657 w 2107474"/>
              <a:gd name="connsiteY4" fmla="*/ 1846715 h 1908799"/>
              <a:gd name="connsiteX5" fmla="*/ 940526 w 2107474"/>
              <a:gd name="connsiteY5" fmla="*/ 1890257 h 1908799"/>
              <a:gd name="connsiteX6" fmla="*/ 557349 w 2107474"/>
              <a:gd name="connsiteY6" fmla="*/ 1881549 h 1908799"/>
              <a:gd name="connsiteX7" fmla="*/ 505097 w 2107474"/>
              <a:gd name="connsiteY7" fmla="*/ 1872840 h 1908799"/>
              <a:gd name="connsiteX8" fmla="*/ 426720 w 2107474"/>
              <a:gd name="connsiteY8" fmla="*/ 1855423 h 1908799"/>
              <a:gd name="connsiteX9" fmla="*/ 278674 w 2107474"/>
              <a:gd name="connsiteY9" fmla="*/ 1838006 h 1908799"/>
              <a:gd name="connsiteX10" fmla="*/ 139337 w 2107474"/>
              <a:gd name="connsiteY10" fmla="*/ 1820589 h 1908799"/>
              <a:gd name="connsiteX11" fmla="*/ 104503 w 2107474"/>
              <a:gd name="connsiteY11" fmla="*/ 1803172 h 1908799"/>
              <a:gd name="connsiteX12" fmla="*/ 60960 w 2107474"/>
              <a:gd name="connsiteY12" fmla="*/ 1724795 h 1908799"/>
              <a:gd name="connsiteX13" fmla="*/ 43543 w 2107474"/>
              <a:gd name="connsiteY13" fmla="*/ 1655126 h 1908799"/>
              <a:gd name="connsiteX14" fmla="*/ 26126 w 2107474"/>
              <a:gd name="connsiteY14" fmla="*/ 1437412 h 1908799"/>
              <a:gd name="connsiteX15" fmla="*/ 0 w 2107474"/>
              <a:gd name="connsiteY15" fmla="*/ 1315492 h 1908799"/>
              <a:gd name="connsiteX16" fmla="*/ 17417 w 2107474"/>
              <a:gd name="connsiteY16" fmla="*/ 1184863 h 1908799"/>
              <a:gd name="connsiteX17" fmla="*/ 26126 w 2107474"/>
              <a:gd name="connsiteY17" fmla="*/ 1150029 h 1908799"/>
              <a:gd name="connsiteX18" fmla="*/ 43543 w 2107474"/>
              <a:gd name="connsiteY18" fmla="*/ 1115195 h 1908799"/>
              <a:gd name="connsiteX19" fmla="*/ 60960 w 2107474"/>
              <a:gd name="connsiteY19" fmla="*/ 1062943 h 1908799"/>
              <a:gd name="connsiteX20" fmla="*/ 87086 w 2107474"/>
              <a:gd name="connsiteY20" fmla="*/ 1010692 h 1908799"/>
              <a:gd name="connsiteX21" fmla="*/ 78377 w 2107474"/>
              <a:gd name="connsiteY21" fmla="*/ 775560 h 1908799"/>
              <a:gd name="connsiteX22" fmla="*/ 69669 w 2107474"/>
              <a:gd name="connsiteY22" fmla="*/ 749435 h 1908799"/>
              <a:gd name="connsiteX23" fmla="*/ 78377 w 2107474"/>
              <a:gd name="connsiteY23" fmla="*/ 470760 h 1908799"/>
              <a:gd name="connsiteX24" fmla="*/ 87086 w 2107474"/>
              <a:gd name="connsiteY24" fmla="*/ 435926 h 1908799"/>
              <a:gd name="connsiteX25" fmla="*/ 113211 w 2107474"/>
              <a:gd name="connsiteY25" fmla="*/ 340132 h 1908799"/>
              <a:gd name="connsiteX26" fmla="*/ 130629 w 2107474"/>
              <a:gd name="connsiteY26" fmla="*/ 322715 h 1908799"/>
              <a:gd name="connsiteX27" fmla="*/ 174171 w 2107474"/>
              <a:gd name="connsiteY27" fmla="*/ 261755 h 1908799"/>
              <a:gd name="connsiteX28" fmla="*/ 217714 w 2107474"/>
              <a:gd name="connsiteY28" fmla="*/ 209503 h 1908799"/>
              <a:gd name="connsiteX29" fmla="*/ 269966 w 2107474"/>
              <a:gd name="connsiteY29" fmla="*/ 192086 h 1908799"/>
              <a:gd name="connsiteX30" fmla="*/ 322217 w 2107474"/>
              <a:gd name="connsiteY30" fmla="*/ 157252 h 1908799"/>
              <a:gd name="connsiteX31" fmla="*/ 348343 w 2107474"/>
              <a:gd name="connsiteY31" fmla="*/ 131126 h 1908799"/>
              <a:gd name="connsiteX32" fmla="*/ 374469 w 2107474"/>
              <a:gd name="connsiteY32" fmla="*/ 122417 h 1908799"/>
              <a:gd name="connsiteX33" fmla="*/ 400594 w 2107474"/>
              <a:gd name="connsiteY33" fmla="*/ 105000 h 1908799"/>
              <a:gd name="connsiteX34" fmla="*/ 426720 w 2107474"/>
              <a:gd name="connsiteY34" fmla="*/ 78875 h 1908799"/>
              <a:gd name="connsiteX35" fmla="*/ 557349 w 2107474"/>
              <a:gd name="connsiteY35" fmla="*/ 70166 h 1908799"/>
              <a:gd name="connsiteX36" fmla="*/ 618309 w 2107474"/>
              <a:gd name="connsiteY36" fmla="*/ 52749 h 1908799"/>
              <a:gd name="connsiteX37" fmla="*/ 644434 w 2107474"/>
              <a:gd name="connsiteY37" fmla="*/ 44040 h 1908799"/>
              <a:gd name="connsiteX38" fmla="*/ 818606 w 2107474"/>
              <a:gd name="connsiteY38" fmla="*/ 35332 h 1908799"/>
              <a:gd name="connsiteX39" fmla="*/ 1219200 w 2107474"/>
              <a:gd name="connsiteY39" fmla="*/ 17915 h 1908799"/>
              <a:gd name="connsiteX40" fmla="*/ 1471749 w 2107474"/>
              <a:gd name="connsiteY40" fmla="*/ 17915 h 1908799"/>
              <a:gd name="connsiteX41" fmla="*/ 1515291 w 2107474"/>
              <a:gd name="connsiteY41" fmla="*/ 26623 h 1908799"/>
              <a:gd name="connsiteX42" fmla="*/ 1602377 w 2107474"/>
              <a:gd name="connsiteY42" fmla="*/ 35332 h 1908799"/>
              <a:gd name="connsiteX43" fmla="*/ 1733006 w 2107474"/>
              <a:gd name="connsiteY43" fmla="*/ 70166 h 1908799"/>
              <a:gd name="connsiteX44" fmla="*/ 1759131 w 2107474"/>
              <a:gd name="connsiteY44" fmla="*/ 105000 h 1908799"/>
              <a:gd name="connsiteX45" fmla="*/ 1776549 w 2107474"/>
              <a:gd name="connsiteY45" fmla="*/ 131126 h 1908799"/>
              <a:gd name="connsiteX46" fmla="*/ 1802674 w 2107474"/>
              <a:gd name="connsiteY46" fmla="*/ 157252 h 1908799"/>
              <a:gd name="connsiteX47" fmla="*/ 1811383 w 2107474"/>
              <a:gd name="connsiteY47" fmla="*/ 192086 h 1908799"/>
              <a:gd name="connsiteX48" fmla="*/ 1828800 w 2107474"/>
              <a:gd name="connsiteY48" fmla="*/ 244337 h 1908799"/>
              <a:gd name="connsiteX49" fmla="*/ 1820091 w 2107474"/>
              <a:gd name="connsiteY49" fmla="*/ 479469 h 1908799"/>
              <a:gd name="connsiteX50" fmla="*/ 1811383 w 2107474"/>
              <a:gd name="connsiteY50" fmla="*/ 505595 h 1908799"/>
              <a:gd name="connsiteX51" fmla="*/ 1785257 w 2107474"/>
              <a:gd name="connsiteY51" fmla="*/ 531720 h 1908799"/>
              <a:gd name="connsiteX52" fmla="*/ 1776549 w 2107474"/>
              <a:gd name="connsiteY52" fmla="*/ 653640 h 1908799"/>
              <a:gd name="connsiteX53" fmla="*/ 1793966 w 2107474"/>
              <a:gd name="connsiteY53" fmla="*/ 679766 h 1908799"/>
              <a:gd name="connsiteX54" fmla="*/ 1820091 w 2107474"/>
              <a:gd name="connsiteY54" fmla="*/ 688475 h 1908799"/>
              <a:gd name="connsiteX55" fmla="*/ 1889760 w 2107474"/>
              <a:gd name="connsiteY55" fmla="*/ 740726 h 1908799"/>
              <a:gd name="connsiteX56" fmla="*/ 1915886 w 2107474"/>
              <a:gd name="connsiteY56" fmla="*/ 749435 h 1908799"/>
              <a:gd name="connsiteX57" fmla="*/ 1976846 w 2107474"/>
              <a:gd name="connsiteY57" fmla="*/ 766852 h 1908799"/>
              <a:gd name="connsiteX58" fmla="*/ 2002971 w 2107474"/>
              <a:gd name="connsiteY58" fmla="*/ 784269 h 1908799"/>
              <a:gd name="connsiteX59" fmla="*/ 2020389 w 2107474"/>
              <a:gd name="connsiteY59" fmla="*/ 801686 h 1908799"/>
              <a:gd name="connsiteX60" fmla="*/ 2046514 w 2107474"/>
              <a:gd name="connsiteY60" fmla="*/ 810395 h 1908799"/>
              <a:gd name="connsiteX61" fmla="*/ 2063931 w 2107474"/>
              <a:gd name="connsiteY61" fmla="*/ 853937 h 1908799"/>
              <a:gd name="connsiteX62" fmla="*/ 2072640 w 2107474"/>
              <a:gd name="connsiteY62" fmla="*/ 888772 h 1908799"/>
              <a:gd name="connsiteX63" fmla="*/ 2081349 w 2107474"/>
              <a:gd name="connsiteY63" fmla="*/ 914897 h 1908799"/>
              <a:gd name="connsiteX64" fmla="*/ 2098766 w 2107474"/>
              <a:gd name="connsiteY64" fmla="*/ 993275 h 1908799"/>
              <a:gd name="connsiteX65" fmla="*/ 2107474 w 2107474"/>
              <a:gd name="connsiteY65" fmla="*/ 1019400 h 1908799"/>
              <a:gd name="connsiteX66" fmla="*/ 2098766 w 2107474"/>
              <a:gd name="connsiteY66" fmla="*/ 1254532 h 1908799"/>
              <a:gd name="connsiteX67" fmla="*/ 2081349 w 2107474"/>
              <a:gd name="connsiteY67" fmla="*/ 1289366 h 1908799"/>
              <a:gd name="connsiteX68" fmla="*/ 2055223 w 2107474"/>
              <a:gd name="connsiteY68" fmla="*/ 1350326 h 1908799"/>
              <a:gd name="connsiteX69" fmla="*/ 1985554 w 2107474"/>
              <a:gd name="connsiteY69" fmla="*/ 1428703 h 1908799"/>
              <a:gd name="connsiteX70" fmla="*/ 1976846 w 2107474"/>
              <a:gd name="connsiteY70" fmla="*/ 1454829 h 1908799"/>
              <a:gd name="connsiteX71" fmla="*/ 1915886 w 2107474"/>
              <a:gd name="connsiteY71" fmla="*/ 1498372 h 1908799"/>
              <a:gd name="connsiteX72" fmla="*/ 1898469 w 2107474"/>
              <a:gd name="connsiteY72" fmla="*/ 1533206 h 1908799"/>
              <a:gd name="connsiteX73" fmla="*/ 1828800 w 2107474"/>
              <a:gd name="connsiteY73" fmla="*/ 1585457 h 1908799"/>
              <a:gd name="connsiteX74" fmla="*/ 1811383 w 2107474"/>
              <a:gd name="connsiteY74" fmla="*/ 1602875 h 1908799"/>
              <a:gd name="connsiteX75" fmla="*/ 1741714 w 2107474"/>
              <a:gd name="connsiteY75" fmla="*/ 1681252 h 1908799"/>
              <a:gd name="connsiteX76" fmla="*/ 1706880 w 2107474"/>
              <a:gd name="connsiteY76" fmla="*/ 1698669 h 1908799"/>
              <a:gd name="connsiteX77" fmla="*/ 1654629 w 2107474"/>
              <a:gd name="connsiteY77" fmla="*/ 1716086 h 1908799"/>
              <a:gd name="connsiteX78" fmla="*/ 1619794 w 2107474"/>
              <a:gd name="connsiteY78" fmla="*/ 1733503 h 1908799"/>
              <a:gd name="connsiteX79" fmla="*/ 1532709 w 2107474"/>
              <a:gd name="connsiteY79" fmla="*/ 1742212 h 1908799"/>
              <a:gd name="connsiteX80" fmla="*/ 1497874 w 2107474"/>
              <a:gd name="connsiteY80" fmla="*/ 1759629 h 1908799"/>
              <a:gd name="connsiteX81" fmla="*/ 1471749 w 2107474"/>
              <a:gd name="connsiteY81" fmla="*/ 1777046 h 1908799"/>
              <a:gd name="connsiteX82" fmla="*/ 1428206 w 2107474"/>
              <a:gd name="connsiteY82" fmla="*/ 1820589 h 19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107474" h="1908799">
                <a:moveTo>
                  <a:pt x="1428206" y="1820589"/>
                </a:moveTo>
                <a:lnTo>
                  <a:pt x="1428206" y="1820589"/>
                </a:lnTo>
                <a:cubicBezTo>
                  <a:pt x="1370149" y="1823492"/>
                  <a:pt x="1311945" y="1824261"/>
                  <a:pt x="1254034" y="1829297"/>
                </a:cubicBezTo>
                <a:cubicBezTo>
                  <a:pt x="1244889" y="1830092"/>
                  <a:pt x="1236870" y="1836015"/>
                  <a:pt x="1227909" y="1838006"/>
                </a:cubicBezTo>
                <a:cubicBezTo>
                  <a:pt x="1210672" y="1841837"/>
                  <a:pt x="1193074" y="1843812"/>
                  <a:pt x="1175657" y="1846715"/>
                </a:cubicBezTo>
                <a:cubicBezTo>
                  <a:pt x="1148994" y="1953371"/>
                  <a:pt x="1176617" y="1890257"/>
                  <a:pt x="940526" y="1890257"/>
                </a:cubicBezTo>
                <a:cubicBezTo>
                  <a:pt x="812767" y="1890257"/>
                  <a:pt x="685075" y="1884452"/>
                  <a:pt x="557349" y="1881549"/>
                </a:cubicBezTo>
                <a:cubicBezTo>
                  <a:pt x="539932" y="1878646"/>
                  <a:pt x="522334" y="1876670"/>
                  <a:pt x="505097" y="1872840"/>
                </a:cubicBezTo>
                <a:cubicBezTo>
                  <a:pt x="398535" y="1849160"/>
                  <a:pt x="610525" y="1883701"/>
                  <a:pt x="426720" y="1855423"/>
                </a:cubicBezTo>
                <a:cubicBezTo>
                  <a:pt x="349023" y="1843470"/>
                  <a:pt x="368926" y="1847507"/>
                  <a:pt x="278674" y="1838006"/>
                </a:cubicBezTo>
                <a:cubicBezTo>
                  <a:pt x="195269" y="1829226"/>
                  <a:pt x="214315" y="1831299"/>
                  <a:pt x="139337" y="1820589"/>
                </a:cubicBezTo>
                <a:cubicBezTo>
                  <a:pt x="127726" y="1814783"/>
                  <a:pt x="113682" y="1812352"/>
                  <a:pt x="104503" y="1803172"/>
                </a:cubicBezTo>
                <a:cubicBezTo>
                  <a:pt x="80805" y="1779474"/>
                  <a:pt x="69173" y="1754908"/>
                  <a:pt x="60960" y="1724795"/>
                </a:cubicBezTo>
                <a:cubicBezTo>
                  <a:pt x="54661" y="1701701"/>
                  <a:pt x="43543" y="1655126"/>
                  <a:pt x="43543" y="1655126"/>
                </a:cubicBezTo>
                <a:cubicBezTo>
                  <a:pt x="37737" y="1582555"/>
                  <a:pt x="43783" y="1508042"/>
                  <a:pt x="26126" y="1437412"/>
                </a:cubicBezTo>
                <a:cubicBezTo>
                  <a:pt x="4427" y="1350613"/>
                  <a:pt x="12645" y="1391355"/>
                  <a:pt x="0" y="1315492"/>
                </a:cubicBezTo>
                <a:cubicBezTo>
                  <a:pt x="13896" y="1148745"/>
                  <a:pt x="-3506" y="1258094"/>
                  <a:pt x="17417" y="1184863"/>
                </a:cubicBezTo>
                <a:cubicBezTo>
                  <a:pt x="20705" y="1173355"/>
                  <a:pt x="21923" y="1161236"/>
                  <a:pt x="26126" y="1150029"/>
                </a:cubicBezTo>
                <a:cubicBezTo>
                  <a:pt x="30684" y="1137874"/>
                  <a:pt x="38722" y="1127248"/>
                  <a:pt x="43543" y="1115195"/>
                </a:cubicBezTo>
                <a:cubicBezTo>
                  <a:pt x="50361" y="1098149"/>
                  <a:pt x="50776" y="1078219"/>
                  <a:pt x="60960" y="1062943"/>
                </a:cubicBezTo>
                <a:cubicBezTo>
                  <a:pt x="83469" y="1029179"/>
                  <a:pt x="75067" y="1046746"/>
                  <a:pt x="87086" y="1010692"/>
                </a:cubicBezTo>
                <a:cubicBezTo>
                  <a:pt x="84183" y="932315"/>
                  <a:pt x="83594" y="853817"/>
                  <a:pt x="78377" y="775560"/>
                </a:cubicBezTo>
                <a:cubicBezTo>
                  <a:pt x="77766" y="766401"/>
                  <a:pt x="69669" y="758614"/>
                  <a:pt x="69669" y="749435"/>
                </a:cubicBezTo>
                <a:cubicBezTo>
                  <a:pt x="69669" y="656498"/>
                  <a:pt x="73222" y="563554"/>
                  <a:pt x="78377" y="470760"/>
                </a:cubicBezTo>
                <a:cubicBezTo>
                  <a:pt x="79041" y="458810"/>
                  <a:pt x="84490" y="447610"/>
                  <a:pt x="87086" y="435926"/>
                </a:cubicBezTo>
                <a:cubicBezTo>
                  <a:pt x="90973" y="418434"/>
                  <a:pt x="101558" y="351784"/>
                  <a:pt x="113211" y="340132"/>
                </a:cubicBezTo>
                <a:lnTo>
                  <a:pt x="130629" y="322715"/>
                </a:lnTo>
                <a:cubicBezTo>
                  <a:pt x="150949" y="261755"/>
                  <a:pt x="130629" y="276269"/>
                  <a:pt x="174171" y="261755"/>
                </a:cubicBezTo>
                <a:cubicBezTo>
                  <a:pt x="185011" y="245496"/>
                  <a:pt x="199967" y="219362"/>
                  <a:pt x="217714" y="209503"/>
                </a:cubicBezTo>
                <a:cubicBezTo>
                  <a:pt x="233763" y="200587"/>
                  <a:pt x="269966" y="192086"/>
                  <a:pt x="269966" y="192086"/>
                </a:cubicBezTo>
                <a:cubicBezTo>
                  <a:pt x="353303" y="108746"/>
                  <a:pt x="246602" y="207661"/>
                  <a:pt x="322217" y="157252"/>
                </a:cubicBezTo>
                <a:cubicBezTo>
                  <a:pt x="332465" y="150420"/>
                  <a:pt x="338096" y="137958"/>
                  <a:pt x="348343" y="131126"/>
                </a:cubicBezTo>
                <a:cubicBezTo>
                  <a:pt x="355981" y="126034"/>
                  <a:pt x="366258" y="126522"/>
                  <a:pt x="374469" y="122417"/>
                </a:cubicBezTo>
                <a:cubicBezTo>
                  <a:pt x="383830" y="117736"/>
                  <a:pt x="392554" y="111700"/>
                  <a:pt x="400594" y="105000"/>
                </a:cubicBezTo>
                <a:cubicBezTo>
                  <a:pt x="410055" y="97116"/>
                  <a:pt x="414698" y="81547"/>
                  <a:pt x="426720" y="78875"/>
                </a:cubicBezTo>
                <a:cubicBezTo>
                  <a:pt x="469321" y="69408"/>
                  <a:pt x="513806" y="73069"/>
                  <a:pt x="557349" y="70166"/>
                </a:cubicBezTo>
                <a:cubicBezTo>
                  <a:pt x="619987" y="49285"/>
                  <a:pt x="541765" y="74619"/>
                  <a:pt x="618309" y="52749"/>
                </a:cubicBezTo>
                <a:cubicBezTo>
                  <a:pt x="627135" y="50227"/>
                  <a:pt x="635289" y="44835"/>
                  <a:pt x="644434" y="44040"/>
                </a:cubicBezTo>
                <a:cubicBezTo>
                  <a:pt x="702345" y="39004"/>
                  <a:pt x="760536" y="37971"/>
                  <a:pt x="818606" y="35332"/>
                </a:cubicBezTo>
                <a:lnTo>
                  <a:pt x="1219200" y="17915"/>
                </a:lnTo>
                <a:cubicBezTo>
                  <a:pt x="1315105" y="-14055"/>
                  <a:pt x="1251580" y="3711"/>
                  <a:pt x="1471749" y="17915"/>
                </a:cubicBezTo>
                <a:cubicBezTo>
                  <a:pt x="1486520" y="18868"/>
                  <a:pt x="1500619" y="24667"/>
                  <a:pt x="1515291" y="26623"/>
                </a:cubicBezTo>
                <a:cubicBezTo>
                  <a:pt x="1544209" y="30479"/>
                  <a:pt x="1573459" y="31476"/>
                  <a:pt x="1602377" y="35332"/>
                </a:cubicBezTo>
                <a:cubicBezTo>
                  <a:pt x="1646340" y="41194"/>
                  <a:pt x="1691732" y="57784"/>
                  <a:pt x="1733006" y="70166"/>
                </a:cubicBezTo>
                <a:cubicBezTo>
                  <a:pt x="1741714" y="81777"/>
                  <a:pt x="1750695" y="93189"/>
                  <a:pt x="1759131" y="105000"/>
                </a:cubicBezTo>
                <a:cubicBezTo>
                  <a:pt x="1765215" y="113517"/>
                  <a:pt x="1769848" y="123085"/>
                  <a:pt x="1776549" y="131126"/>
                </a:cubicBezTo>
                <a:cubicBezTo>
                  <a:pt x="1784433" y="140587"/>
                  <a:pt x="1793966" y="148543"/>
                  <a:pt x="1802674" y="157252"/>
                </a:cubicBezTo>
                <a:cubicBezTo>
                  <a:pt x="1805577" y="168863"/>
                  <a:pt x="1807944" y="180622"/>
                  <a:pt x="1811383" y="192086"/>
                </a:cubicBezTo>
                <a:cubicBezTo>
                  <a:pt x="1816659" y="209671"/>
                  <a:pt x="1828800" y="244337"/>
                  <a:pt x="1828800" y="244337"/>
                </a:cubicBezTo>
                <a:cubicBezTo>
                  <a:pt x="1825897" y="322714"/>
                  <a:pt x="1825308" y="401212"/>
                  <a:pt x="1820091" y="479469"/>
                </a:cubicBezTo>
                <a:cubicBezTo>
                  <a:pt x="1819480" y="488628"/>
                  <a:pt x="1816475" y="497957"/>
                  <a:pt x="1811383" y="505595"/>
                </a:cubicBezTo>
                <a:cubicBezTo>
                  <a:pt x="1804551" y="515842"/>
                  <a:pt x="1793966" y="523012"/>
                  <a:pt x="1785257" y="531720"/>
                </a:cubicBezTo>
                <a:cubicBezTo>
                  <a:pt x="1766041" y="589370"/>
                  <a:pt x="1758422" y="587176"/>
                  <a:pt x="1776549" y="653640"/>
                </a:cubicBezTo>
                <a:cubicBezTo>
                  <a:pt x="1779303" y="663738"/>
                  <a:pt x="1785793" y="673227"/>
                  <a:pt x="1793966" y="679766"/>
                </a:cubicBezTo>
                <a:cubicBezTo>
                  <a:pt x="1801134" y="685501"/>
                  <a:pt x="1811383" y="685572"/>
                  <a:pt x="1820091" y="688475"/>
                </a:cubicBezTo>
                <a:cubicBezTo>
                  <a:pt x="1840723" y="709106"/>
                  <a:pt x="1860221" y="730879"/>
                  <a:pt x="1889760" y="740726"/>
                </a:cubicBezTo>
                <a:cubicBezTo>
                  <a:pt x="1898469" y="743629"/>
                  <a:pt x="1907059" y="746913"/>
                  <a:pt x="1915886" y="749435"/>
                </a:cubicBezTo>
                <a:cubicBezTo>
                  <a:pt x="1928913" y="753157"/>
                  <a:pt x="1962922" y="759890"/>
                  <a:pt x="1976846" y="766852"/>
                </a:cubicBezTo>
                <a:cubicBezTo>
                  <a:pt x="1986207" y="771533"/>
                  <a:pt x="1994798" y="777731"/>
                  <a:pt x="2002971" y="784269"/>
                </a:cubicBezTo>
                <a:cubicBezTo>
                  <a:pt x="2009382" y="789398"/>
                  <a:pt x="2013348" y="797462"/>
                  <a:pt x="2020389" y="801686"/>
                </a:cubicBezTo>
                <a:cubicBezTo>
                  <a:pt x="2028260" y="806409"/>
                  <a:pt x="2037806" y="807492"/>
                  <a:pt x="2046514" y="810395"/>
                </a:cubicBezTo>
                <a:cubicBezTo>
                  <a:pt x="2052320" y="824909"/>
                  <a:pt x="2058988" y="839107"/>
                  <a:pt x="2063931" y="853937"/>
                </a:cubicBezTo>
                <a:cubicBezTo>
                  <a:pt x="2067716" y="865292"/>
                  <a:pt x="2069352" y="877264"/>
                  <a:pt x="2072640" y="888772"/>
                </a:cubicBezTo>
                <a:cubicBezTo>
                  <a:pt x="2075162" y="897598"/>
                  <a:pt x="2078827" y="906071"/>
                  <a:pt x="2081349" y="914897"/>
                </a:cubicBezTo>
                <a:cubicBezTo>
                  <a:pt x="2099218" y="977440"/>
                  <a:pt x="2080819" y="921488"/>
                  <a:pt x="2098766" y="993275"/>
                </a:cubicBezTo>
                <a:cubicBezTo>
                  <a:pt x="2100992" y="1002180"/>
                  <a:pt x="2104571" y="1010692"/>
                  <a:pt x="2107474" y="1019400"/>
                </a:cubicBezTo>
                <a:cubicBezTo>
                  <a:pt x="2104571" y="1097777"/>
                  <a:pt x="2106321" y="1176466"/>
                  <a:pt x="2098766" y="1254532"/>
                </a:cubicBezTo>
                <a:cubicBezTo>
                  <a:pt x="2097516" y="1267454"/>
                  <a:pt x="2086463" y="1277434"/>
                  <a:pt x="2081349" y="1289366"/>
                </a:cubicBezTo>
                <a:cubicBezTo>
                  <a:pt x="2071186" y="1313079"/>
                  <a:pt x="2072995" y="1328111"/>
                  <a:pt x="2055223" y="1350326"/>
                </a:cubicBezTo>
                <a:cubicBezTo>
                  <a:pt x="1935928" y="1499443"/>
                  <a:pt x="2041977" y="1344067"/>
                  <a:pt x="1985554" y="1428703"/>
                </a:cubicBezTo>
                <a:cubicBezTo>
                  <a:pt x="1982651" y="1437412"/>
                  <a:pt x="1982723" y="1447777"/>
                  <a:pt x="1976846" y="1454829"/>
                </a:cubicBezTo>
                <a:cubicBezTo>
                  <a:pt x="1970096" y="1462929"/>
                  <a:pt x="1927798" y="1490430"/>
                  <a:pt x="1915886" y="1498372"/>
                </a:cubicBezTo>
                <a:cubicBezTo>
                  <a:pt x="1910080" y="1509983"/>
                  <a:pt x="1905670" y="1522405"/>
                  <a:pt x="1898469" y="1533206"/>
                </a:cubicBezTo>
                <a:cubicBezTo>
                  <a:pt x="1883021" y="1556378"/>
                  <a:pt x="1845124" y="1569132"/>
                  <a:pt x="1828800" y="1585457"/>
                </a:cubicBezTo>
                <a:cubicBezTo>
                  <a:pt x="1822994" y="1591263"/>
                  <a:pt x="1816512" y="1596464"/>
                  <a:pt x="1811383" y="1602875"/>
                </a:cubicBezTo>
                <a:cubicBezTo>
                  <a:pt x="1786842" y="1633552"/>
                  <a:pt x="1785977" y="1659121"/>
                  <a:pt x="1741714" y="1681252"/>
                </a:cubicBezTo>
                <a:cubicBezTo>
                  <a:pt x="1730103" y="1687058"/>
                  <a:pt x="1718933" y="1693848"/>
                  <a:pt x="1706880" y="1698669"/>
                </a:cubicBezTo>
                <a:cubicBezTo>
                  <a:pt x="1689834" y="1705487"/>
                  <a:pt x="1671050" y="1707876"/>
                  <a:pt x="1654629" y="1716086"/>
                </a:cubicBezTo>
                <a:cubicBezTo>
                  <a:pt x="1643017" y="1721892"/>
                  <a:pt x="1632488" y="1730783"/>
                  <a:pt x="1619794" y="1733503"/>
                </a:cubicBezTo>
                <a:cubicBezTo>
                  <a:pt x="1591268" y="1739616"/>
                  <a:pt x="1561737" y="1739309"/>
                  <a:pt x="1532709" y="1742212"/>
                </a:cubicBezTo>
                <a:cubicBezTo>
                  <a:pt x="1521097" y="1748018"/>
                  <a:pt x="1509146" y="1753188"/>
                  <a:pt x="1497874" y="1759629"/>
                </a:cubicBezTo>
                <a:cubicBezTo>
                  <a:pt x="1488787" y="1764822"/>
                  <a:pt x="1481678" y="1773736"/>
                  <a:pt x="1471749" y="1777046"/>
                </a:cubicBezTo>
                <a:cubicBezTo>
                  <a:pt x="1396311" y="1802192"/>
                  <a:pt x="1435463" y="1813332"/>
                  <a:pt x="1428206" y="1820589"/>
                </a:cubicBezTo>
                <a:close/>
              </a:path>
            </a:pathLst>
          </a:cu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4"/>
          <p:cNvSpPr/>
          <p:nvPr/>
        </p:nvSpPr>
        <p:spPr>
          <a:xfrm>
            <a:off x="2020389" y="2664823"/>
            <a:ext cx="1410788" cy="1149531"/>
          </a:xfrm>
          <a:custGeom>
            <a:avLst/>
            <a:gdLst>
              <a:gd name="connsiteX0" fmla="*/ 1236617 w 1410788"/>
              <a:gd name="connsiteY0" fmla="*/ 269966 h 1149531"/>
              <a:gd name="connsiteX1" fmla="*/ 1236617 w 1410788"/>
              <a:gd name="connsiteY1" fmla="*/ 269966 h 1149531"/>
              <a:gd name="connsiteX2" fmla="*/ 1140822 w 1410788"/>
              <a:gd name="connsiteY2" fmla="*/ 252548 h 1149531"/>
              <a:gd name="connsiteX3" fmla="*/ 1105988 w 1410788"/>
              <a:gd name="connsiteY3" fmla="*/ 243840 h 1149531"/>
              <a:gd name="connsiteX4" fmla="*/ 1071154 w 1410788"/>
              <a:gd name="connsiteY4" fmla="*/ 217714 h 1149531"/>
              <a:gd name="connsiteX5" fmla="*/ 1045028 w 1410788"/>
              <a:gd name="connsiteY5" fmla="*/ 200297 h 1149531"/>
              <a:gd name="connsiteX6" fmla="*/ 1018902 w 1410788"/>
              <a:gd name="connsiteY6" fmla="*/ 191588 h 1149531"/>
              <a:gd name="connsiteX7" fmla="*/ 984068 w 1410788"/>
              <a:gd name="connsiteY7" fmla="*/ 165463 h 1149531"/>
              <a:gd name="connsiteX8" fmla="*/ 923108 w 1410788"/>
              <a:gd name="connsiteY8" fmla="*/ 139337 h 1149531"/>
              <a:gd name="connsiteX9" fmla="*/ 853440 w 1410788"/>
              <a:gd name="connsiteY9" fmla="*/ 121920 h 1149531"/>
              <a:gd name="connsiteX10" fmla="*/ 818605 w 1410788"/>
              <a:gd name="connsiteY10" fmla="*/ 104503 h 1149531"/>
              <a:gd name="connsiteX11" fmla="*/ 792480 w 1410788"/>
              <a:gd name="connsiteY11" fmla="*/ 78377 h 1149531"/>
              <a:gd name="connsiteX12" fmla="*/ 757645 w 1410788"/>
              <a:gd name="connsiteY12" fmla="*/ 69668 h 1149531"/>
              <a:gd name="connsiteX13" fmla="*/ 705394 w 1410788"/>
              <a:gd name="connsiteY13" fmla="*/ 52251 h 1149531"/>
              <a:gd name="connsiteX14" fmla="*/ 670560 w 1410788"/>
              <a:gd name="connsiteY14" fmla="*/ 43543 h 1149531"/>
              <a:gd name="connsiteX15" fmla="*/ 592182 w 1410788"/>
              <a:gd name="connsiteY15" fmla="*/ 17417 h 1149531"/>
              <a:gd name="connsiteX16" fmla="*/ 566057 w 1410788"/>
              <a:gd name="connsiteY16" fmla="*/ 8708 h 1149531"/>
              <a:gd name="connsiteX17" fmla="*/ 539931 w 1410788"/>
              <a:gd name="connsiteY17" fmla="*/ 0 h 1149531"/>
              <a:gd name="connsiteX18" fmla="*/ 383177 w 1410788"/>
              <a:gd name="connsiteY18" fmla="*/ 8708 h 1149531"/>
              <a:gd name="connsiteX19" fmla="*/ 348342 w 1410788"/>
              <a:gd name="connsiteY19" fmla="*/ 26126 h 1149531"/>
              <a:gd name="connsiteX20" fmla="*/ 296091 w 1410788"/>
              <a:gd name="connsiteY20" fmla="*/ 60960 h 1149531"/>
              <a:gd name="connsiteX21" fmla="*/ 269965 w 1410788"/>
              <a:gd name="connsiteY21" fmla="*/ 78377 h 1149531"/>
              <a:gd name="connsiteX22" fmla="*/ 226422 w 1410788"/>
              <a:gd name="connsiteY22" fmla="*/ 130628 h 1149531"/>
              <a:gd name="connsiteX23" fmla="*/ 200297 w 1410788"/>
              <a:gd name="connsiteY23" fmla="*/ 156754 h 1149531"/>
              <a:gd name="connsiteX24" fmla="*/ 191588 w 1410788"/>
              <a:gd name="connsiteY24" fmla="*/ 182880 h 1149531"/>
              <a:gd name="connsiteX25" fmla="*/ 156754 w 1410788"/>
              <a:gd name="connsiteY25" fmla="*/ 200297 h 1149531"/>
              <a:gd name="connsiteX26" fmla="*/ 130628 w 1410788"/>
              <a:gd name="connsiteY26" fmla="*/ 226423 h 1149531"/>
              <a:gd name="connsiteX27" fmla="*/ 121920 w 1410788"/>
              <a:gd name="connsiteY27" fmla="*/ 252548 h 1149531"/>
              <a:gd name="connsiteX28" fmla="*/ 78377 w 1410788"/>
              <a:gd name="connsiteY28" fmla="*/ 330926 h 1149531"/>
              <a:gd name="connsiteX29" fmla="*/ 60960 w 1410788"/>
              <a:gd name="connsiteY29" fmla="*/ 383177 h 1149531"/>
              <a:gd name="connsiteX30" fmla="*/ 43542 w 1410788"/>
              <a:gd name="connsiteY30" fmla="*/ 418011 h 1149531"/>
              <a:gd name="connsiteX31" fmla="*/ 26125 w 1410788"/>
              <a:gd name="connsiteY31" fmla="*/ 496388 h 1149531"/>
              <a:gd name="connsiteX32" fmla="*/ 17417 w 1410788"/>
              <a:gd name="connsiteY32" fmla="*/ 531223 h 1149531"/>
              <a:gd name="connsiteX33" fmla="*/ 0 w 1410788"/>
              <a:gd name="connsiteY33" fmla="*/ 557348 h 1149531"/>
              <a:gd name="connsiteX34" fmla="*/ 8708 w 1410788"/>
              <a:gd name="connsiteY34" fmla="*/ 644434 h 1149531"/>
              <a:gd name="connsiteX35" fmla="*/ 26125 w 1410788"/>
              <a:gd name="connsiteY35" fmla="*/ 670560 h 1149531"/>
              <a:gd name="connsiteX36" fmla="*/ 34834 w 1410788"/>
              <a:gd name="connsiteY36" fmla="*/ 714103 h 1149531"/>
              <a:gd name="connsiteX37" fmla="*/ 87085 w 1410788"/>
              <a:gd name="connsiteY37" fmla="*/ 809897 h 1149531"/>
              <a:gd name="connsiteX38" fmla="*/ 130628 w 1410788"/>
              <a:gd name="connsiteY38" fmla="*/ 888274 h 1149531"/>
              <a:gd name="connsiteX39" fmla="*/ 217714 w 1410788"/>
              <a:gd name="connsiteY39" fmla="*/ 984068 h 1149531"/>
              <a:gd name="connsiteX40" fmla="*/ 261257 w 1410788"/>
              <a:gd name="connsiteY40" fmla="*/ 1001486 h 1149531"/>
              <a:gd name="connsiteX41" fmla="*/ 296091 w 1410788"/>
              <a:gd name="connsiteY41" fmla="*/ 1018903 h 1149531"/>
              <a:gd name="connsiteX42" fmla="*/ 339634 w 1410788"/>
              <a:gd name="connsiteY42" fmla="*/ 1027611 h 1149531"/>
              <a:gd name="connsiteX43" fmla="*/ 409302 w 1410788"/>
              <a:gd name="connsiteY43" fmla="*/ 1045028 h 1149531"/>
              <a:gd name="connsiteX44" fmla="*/ 435428 w 1410788"/>
              <a:gd name="connsiteY44" fmla="*/ 1053737 h 1149531"/>
              <a:gd name="connsiteX45" fmla="*/ 696685 w 1410788"/>
              <a:gd name="connsiteY45" fmla="*/ 1071154 h 1149531"/>
              <a:gd name="connsiteX46" fmla="*/ 792480 w 1410788"/>
              <a:gd name="connsiteY46" fmla="*/ 1079863 h 1149531"/>
              <a:gd name="connsiteX47" fmla="*/ 827314 w 1410788"/>
              <a:gd name="connsiteY47" fmla="*/ 1097280 h 1149531"/>
              <a:gd name="connsiteX48" fmla="*/ 879565 w 1410788"/>
              <a:gd name="connsiteY48" fmla="*/ 1114697 h 1149531"/>
              <a:gd name="connsiteX49" fmla="*/ 879565 w 1410788"/>
              <a:gd name="connsiteY49" fmla="*/ 1114697 h 1149531"/>
              <a:gd name="connsiteX50" fmla="*/ 949234 w 1410788"/>
              <a:gd name="connsiteY50" fmla="*/ 1123406 h 1149531"/>
              <a:gd name="connsiteX51" fmla="*/ 1045028 w 1410788"/>
              <a:gd name="connsiteY51" fmla="*/ 1149531 h 1149531"/>
              <a:gd name="connsiteX52" fmla="*/ 1227908 w 1410788"/>
              <a:gd name="connsiteY52" fmla="*/ 1140823 h 1149531"/>
              <a:gd name="connsiteX53" fmla="*/ 1245325 w 1410788"/>
              <a:gd name="connsiteY53" fmla="*/ 1114697 h 1149531"/>
              <a:gd name="connsiteX54" fmla="*/ 1297577 w 1410788"/>
              <a:gd name="connsiteY54" fmla="*/ 1071154 h 1149531"/>
              <a:gd name="connsiteX55" fmla="*/ 1332411 w 1410788"/>
              <a:gd name="connsiteY55" fmla="*/ 1018903 h 1149531"/>
              <a:gd name="connsiteX56" fmla="*/ 1367245 w 1410788"/>
              <a:gd name="connsiteY56" fmla="*/ 896983 h 1149531"/>
              <a:gd name="connsiteX57" fmla="*/ 1375954 w 1410788"/>
              <a:gd name="connsiteY57" fmla="*/ 862148 h 1149531"/>
              <a:gd name="connsiteX58" fmla="*/ 1393371 w 1410788"/>
              <a:gd name="connsiteY58" fmla="*/ 775063 h 1149531"/>
              <a:gd name="connsiteX59" fmla="*/ 1410788 w 1410788"/>
              <a:gd name="connsiteY59" fmla="*/ 731520 h 1149531"/>
              <a:gd name="connsiteX60" fmla="*/ 1402080 w 1410788"/>
              <a:gd name="connsiteY60" fmla="*/ 539931 h 1149531"/>
              <a:gd name="connsiteX61" fmla="*/ 1384662 w 1410788"/>
              <a:gd name="connsiteY61" fmla="*/ 487680 h 1149531"/>
              <a:gd name="connsiteX62" fmla="*/ 1349828 w 1410788"/>
              <a:gd name="connsiteY62" fmla="*/ 452846 h 1149531"/>
              <a:gd name="connsiteX63" fmla="*/ 1332411 w 1410788"/>
              <a:gd name="connsiteY63" fmla="*/ 418011 h 1149531"/>
              <a:gd name="connsiteX64" fmla="*/ 1314994 w 1410788"/>
              <a:gd name="connsiteY64" fmla="*/ 391886 h 1149531"/>
              <a:gd name="connsiteX65" fmla="*/ 1306285 w 1410788"/>
              <a:gd name="connsiteY65" fmla="*/ 365760 h 1149531"/>
              <a:gd name="connsiteX66" fmla="*/ 1271451 w 1410788"/>
              <a:gd name="connsiteY66" fmla="*/ 313508 h 1149531"/>
              <a:gd name="connsiteX67" fmla="*/ 1236617 w 1410788"/>
              <a:gd name="connsiteY67" fmla="*/ 269966 h 11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410788" h="1149531">
                <a:moveTo>
                  <a:pt x="1236617" y="269966"/>
                </a:moveTo>
                <a:lnTo>
                  <a:pt x="1236617" y="269966"/>
                </a:lnTo>
                <a:lnTo>
                  <a:pt x="1140822" y="252548"/>
                </a:lnTo>
                <a:cubicBezTo>
                  <a:pt x="1129086" y="250201"/>
                  <a:pt x="1116693" y="249193"/>
                  <a:pt x="1105988" y="243840"/>
                </a:cubicBezTo>
                <a:cubicBezTo>
                  <a:pt x="1093006" y="237349"/>
                  <a:pt x="1082965" y="226150"/>
                  <a:pt x="1071154" y="217714"/>
                </a:cubicBezTo>
                <a:cubicBezTo>
                  <a:pt x="1062637" y="211630"/>
                  <a:pt x="1054389" y="204978"/>
                  <a:pt x="1045028" y="200297"/>
                </a:cubicBezTo>
                <a:cubicBezTo>
                  <a:pt x="1036817" y="196192"/>
                  <a:pt x="1027611" y="194491"/>
                  <a:pt x="1018902" y="191588"/>
                </a:cubicBezTo>
                <a:cubicBezTo>
                  <a:pt x="1007291" y="182880"/>
                  <a:pt x="996376" y="173155"/>
                  <a:pt x="984068" y="165463"/>
                </a:cubicBezTo>
                <a:cubicBezTo>
                  <a:pt x="965651" y="153953"/>
                  <a:pt x="944135" y="145072"/>
                  <a:pt x="923108" y="139337"/>
                </a:cubicBezTo>
                <a:cubicBezTo>
                  <a:pt x="900014" y="133039"/>
                  <a:pt x="853440" y="121920"/>
                  <a:pt x="853440" y="121920"/>
                </a:cubicBezTo>
                <a:cubicBezTo>
                  <a:pt x="841828" y="116114"/>
                  <a:pt x="829169" y="112049"/>
                  <a:pt x="818605" y="104503"/>
                </a:cubicBezTo>
                <a:cubicBezTo>
                  <a:pt x="808583" y="97345"/>
                  <a:pt x="803173" y="84487"/>
                  <a:pt x="792480" y="78377"/>
                </a:cubicBezTo>
                <a:cubicBezTo>
                  <a:pt x="782088" y="72439"/>
                  <a:pt x="769109" y="73107"/>
                  <a:pt x="757645" y="69668"/>
                </a:cubicBezTo>
                <a:cubicBezTo>
                  <a:pt x="740060" y="64393"/>
                  <a:pt x="723205" y="56704"/>
                  <a:pt x="705394" y="52251"/>
                </a:cubicBezTo>
                <a:cubicBezTo>
                  <a:pt x="693783" y="49348"/>
                  <a:pt x="682024" y="46982"/>
                  <a:pt x="670560" y="43543"/>
                </a:cubicBezTo>
                <a:cubicBezTo>
                  <a:pt x="670530" y="43534"/>
                  <a:pt x="605260" y="21776"/>
                  <a:pt x="592182" y="17417"/>
                </a:cubicBezTo>
                <a:lnTo>
                  <a:pt x="566057" y="8708"/>
                </a:lnTo>
                <a:lnTo>
                  <a:pt x="539931" y="0"/>
                </a:lnTo>
                <a:cubicBezTo>
                  <a:pt x="487680" y="2903"/>
                  <a:pt x="435029" y="1637"/>
                  <a:pt x="383177" y="8708"/>
                </a:cubicBezTo>
                <a:cubicBezTo>
                  <a:pt x="370314" y="10462"/>
                  <a:pt x="359474" y="19447"/>
                  <a:pt x="348342" y="26126"/>
                </a:cubicBezTo>
                <a:cubicBezTo>
                  <a:pt x="330392" y="36896"/>
                  <a:pt x="313508" y="49349"/>
                  <a:pt x="296091" y="60960"/>
                </a:cubicBezTo>
                <a:cubicBezTo>
                  <a:pt x="287382" y="66766"/>
                  <a:pt x="277366" y="70976"/>
                  <a:pt x="269965" y="78377"/>
                </a:cubicBezTo>
                <a:cubicBezTo>
                  <a:pt x="193641" y="154704"/>
                  <a:pt x="287044" y="57883"/>
                  <a:pt x="226422" y="130628"/>
                </a:cubicBezTo>
                <a:cubicBezTo>
                  <a:pt x="218538" y="140089"/>
                  <a:pt x="209005" y="148045"/>
                  <a:pt x="200297" y="156754"/>
                </a:cubicBezTo>
                <a:cubicBezTo>
                  <a:pt x="197394" y="165463"/>
                  <a:pt x="198079" y="176389"/>
                  <a:pt x="191588" y="182880"/>
                </a:cubicBezTo>
                <a:cubicBezTo>
                  <a:pt x="182408" y="192060"/>
                  <a:pt x="167318" y="192751"/>
                  <a:pt x="156754" y="200297"/>
                </a:cubicBezTo>
                <a:cubicBezTo>
                  <a:pt x="146732" y="207455"/>
                  <a:pt x="139337" y="217714"/>
                  <a:pt x="130628" y="226423"/>
                </a:cubicBezTo>
                <a:cubicBezTo>
                  <a:pt x="127725" y="235131"/>
                  <a:pt x="126025" y="244338"/>
                  <a:pt x="121920" y="252548"/>
                </a:cubicBezTo>
                <a:cubicBezTo>
                  <a:pt x="99819" y="296749"/>
                  <a:pt x="95153" y="288985"/>
                  <a:pt x="78377" y="330926"/>
                </a:cubicBezTo>
                <a:cubicBezTo>
                  <a:pt x="71559" y="347972"/>
                  <a:pt x="67779" y="366131"/>
                  <a:pt x="60960" y="383177"/>
                </a:cubicBezTo>
                <a:cubicBezTo>
                  <a:pt x="56138" y="395230"/>
                  <a:pt x="48656" y="406079"/>
                  <a:pt x="43542" y="418011"/>
                </a:cubicBezTo>
                <a:cubicBezTo>
                  <a:pt x="30834" y="447664"/>
                  <a:pt x="33299" y="460520"/>
                  <a:pt x="26125" y="496388"/>
                </a:cubicBezTo>
                <a:cubicBezTo>
                  <a:pt x="23778" y="508125"/>
                  <a:pt x="22132" y="520222"/>
                  <a:pt x="17417" y="531223"/>
                </a:cubicBezTo>
                <a:cubicBezTo>
                  <a:pt x="13294" y="540843"/>
                  <a:pt x="5806" y="548640"/>
                  <a:pt x="0" y="557348"/>
                </a:cubicBezTo>
                <a:cubicBezTo>
                  <a:pt x="2903" y="586377"/>
                  <a:pt x="2148" y="616008"/>
                  <a:pt x="8708" y="644434"/>
                </a:cubicBezTo>
                <a:cubicBezTo>
                  <a:pt x="11061" y="654632"/>
                  <a:pt x="22450" y="660760"/>
                  <a:pt x="26125" y="670560"/>
                </a:cubicBezTo>
                <a:cubicBezTo>
                  <a:pt x="31322" y="684419"/>
                  <a:pt x="29520" y="700288"/>
                  <a:pt x="34834" y="714103"/>
                </a:cubicBezTo>
                <a:cubicBezTo>
                  <a:pt x="100609" y="885116"/>
                  <a:pt x="44680" y="725087"/>
                  <a:pt x="87085" y="809897"/>
                </a:cubicBezTo>
                <a:cubicBezTo>
                  <a:pt x="133069" y="901864"/>
                  <a:pt x="20800" y="723531"/>
                  <a:pt x="130628" y="888274"/>
                </a:cubicBezTo>
                <a:cubicBezTo>
                  <a:pt x="152866" y="921632"/>
                  <a:pt x="182678" y="970053"/>
                  <a:pt x="217714" y="984068"/>
                </a:cubicBezTo>
                <a:cubicBezTo>
                  <a:pt x="232228" y="989874"/>
                  <a:pt x="246972" y="995137"/>
                  <a:pt x="261257" y="1001486"/>
                </a:cubicBezTo>
                <a:cubicBezTo>
                  <a:pt x="273120" y="1006759"/>
                  <a:pt x="283775" y="1014798"/>
                  <a:pt x="296091" y="1018903"/>
                </a:cubicBezTo>
                <a:cubicBezTo>
                  <a:pt x="310133" y="1023584"/>
                  <a:pt x="325211" y="1024283"/>
                  <a:pt x="339634" y="1027611"/>
                </a:cubicBezTo>
                <a:cubicBezTo>
                  <a:pt x="362958" y="1032993"/>
                  <a:pt x="386593" y="1037458"/>
                  <a:pt x="409302" y="1045028"/>
                </a:cubicBezTo>
                <a:cubicBezTo>
                  <a:pt x="418011" y="1047931"/>
                  <a:pt x="426396" y="1052095"/>
                  <a:pt x="435428" y="1053737"/>
                </a:cubicBezTo>
                <a:cubicBezTo>
                  <a:pt x="513074" y="1067855"/>
                  <a:pt x="633204" y="1068269"/>
                  <a:pt x="696685" y="1071154"/>
                </a:cubicBezTo>
                <a:cubicBezTo>
                  <a:pt x="728617" y="1074057"/>
                  <a:pt x="761039" y="1073575"/>
                  <a:pt x="792480" y="1079863"/>
                </a:cubicBezTo>
                <a:cubicBezTo>
                  <a:pt x="805210" y="1082409"/>
                  <a:pt x="815261" y="1092459"/>
                  <a:pt x="827314" y="1097280"/>
                </a:cubicBezTo>
                <a:cubicBezTo>
                  <a:pt x="844360" y="1104098"/>
                  <a:pt x="862148" y="1108891"/>
                  <a:pt x="879565" y="1114697"/>
                </a:cubicBezTo>
                <a:lnTo>
                  <a:pt x="879565" y="1114697"/>
                </a:lnTo>
                <a:cubicBezTo>
                  <a:pt x="902788" y="1117600"/>
                  <a:pt x="926231" y="1119093"/>
                  <a:pt x="949234" y="1123406"/>
                </a:cubicBezTo>
                <a:cubicBezTo>
                  <a:pt x="994128" y="1131824"/>
                  <a:pt x="1009109" y="1137559"/>
                  <a:pt x="1045028" y="1149531"/>
                </a:cubicBezTo>
                <a:cubicBezTo>
                  <a:pt x="1105988" y="1146628"/>
                  <a:pt x="1167781" y="1151280"/>
                  <a:pt x="1227908" y="1140823"/>
                </a:cubicBezTo>
                <a:cubicBezTo>
                  <a:pt x="1238220" y="1139030"/>
                  <a:pt x="1237924" y="1122098"/>
                  <a:pt x="1245325" y="1114697"/>
                </a:cubicBezTo>
                <a:cubicBezTo>
                  <a:pt x="1295644" y="1064378"/>
                  <a:pt x="1247640" y="1135358"/>
                  <a:pt x="1297577" y="1071154"/>
                </a:cubicBezTo>
                <a:cubicBezTo>
                  <a:pt x="1310428" y="1054631"/>
                  <a:pt x="1325792" y="1038761"/>
                  <a:pt x="1332411" y="1018903"/>
                </a:cubicBezTo>
                <a:cubicBezTo>
                  <a:pt x="1357398" y="943940"/>
                  <a:pt x="1345374" y="984465"/>
                  <a:pt x="1367245" y="896983"/>
                </a:cubicBezTo>
                <a:cubicBezTo>
                  <a:pt x="1370148" y="885371"/>
                  <a:pt x="1373986" y="873954"/>
                  <a:pt x="1375954" y="862148"/>
                </a:cubicBezTo>
                <a:cubicBezTo>
                  <a:pt x="1380243" y="836414"/>
                  <a:pt x="1384708" y="801050"/>
                  <a:pt x="1393371" y="775063"/>
                </a:cubicBezTo>
                <a:cubicBezTo>
                  <a:pt x="1398314" y="760233"/>
                  <a:pt x="1404982" y="746034"/>
                  <a:pt x="1410788" y="731520"/>
                </a:cubicBezTo>
                <a:cubicBezTo>
                  <a:pt x="1407885" y="667657"/>
                  <a:pt x="1408891" y="603496"/>
                  <a:pt x="1402080" y="539931"/>
                </a:cubicBezTo>
                <a:cubicBezTo>
                  <a:pt x="1400124" y="521676"/>
                  <a:pt x="1397644" y="500662"/>
                  <a:pt x="1384662" y="487680"/>
                </a:cubicBezTo>
                <a:lnTo>
                  <a:pt x="1349828" y="452846"/>
                </a:lnTo>
                <a:cubicBezTo>
                  <a:pt x="1344022" y="441234"/>
                  <a:pt x="1338852" y="429283"/>
                  <a:pt x="1332411" y="418011"/>
                </a:cubicBezTo>
                <a:cubicBezTo>
                  <a:pt x="1327218" y="408924"/>
                  <a:pt x="1319675" y="401247"/>
                  <a:pt x="1314994" y="391886"/>
                </a:cubicBezTo>
                <a:cubicBezTo>
                  <a:pt x="1310889" y="383675"/>
                  <a:pt x="1310743" y="373785"/>
                  <a:pt x="1306285" y="365760"/>
                </a:cubicBezTo>
                <a:cubicBezTo>
                  <a:pt x="1296119" y="347461"/>
                  <a:pt x="1283062" y="330925"/>
                  <a:pt x="1271451" y="313508"/>
                </a:cubicBezTo>
                <a:lnTo>
                  <a:pt x="1236617" y="269966"/>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p:cNvSpPr/>
          <p:nvPr/>
        </p:nvSpPr>
        <p:spPr>
          <a:xfrm>
            <a:off x="2838994" y="2838994"/>
            <a:ext cx="269966" cy="327898"/>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3"/>
          <a:stretch>
            <a:fillRect/>
          </a:stretch>
        </p:blipFill>
        <p:spPr>
          <a:xfrm>
            <a:off x="2271037" y="3173464"/>
            <a:ext cx="482553" cy="337826"/>
          </a:xfrm>
          <a:prstGeom prst="rect">
            <a:avLst/>
          </a:prstGeom>
        </p:spPr>
      </p:pic>
      <p:pic>
        <p:nvPicPr>
          <p:cNvPr id="28" name="Picture 27"/>
          <p:cNvPicPr>
            <a:picLocks noChangeAspect="1"/>
          </p:cNvPicPr>
          <p:nvPr/>
        </p:nvPicPr>
        <p:blipFill>
          <a:blip r:embed="rId3"/>
          <a:stretch>
            <a:fillRect/>
          </a:stretch>
        </p:blipFill>
        <p:spPr>
          <a:xfrm>
            <a:off x="1274021" y="4875355"/>
            <a:ext cx="482553" cy="337826"/>
          </a:xfrm>
          <a:prstGeom prst="rect">
            <a:avLst/>
          </a:prstGeom>
        </p:spPr>
      </p:pic>
      <p:sp>
        <p:nvSpPr>
          <p:cNvPr id="16" name="Slide Number Placeholder 1"/>
          <p:cNvSpPr>
            <a:spLocks noGrp="1"/>
          </p:cNvSpPr>
          <p:nvPr>
            <p:ph type="sldNum" sz="quarter" idx="12"/>
          </p:nvPr>
        </p:nvSpPr>
        <p:spPr>
          <a:xfrm>
            <a:off x="9448800" y="64820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600" dirty="0" smtClean="0">
                <a:solidFill>
                  <a:prstClr val="white"/>
                </a:solidFill>
                <a:latin typeface="Arial" panose="020B0604020202020204" pitchFamily="34" charset="0"/>
                <a:cs typeface="Arial" panose="020B0604020202020204" pitchFamily="34" charset="0"/>
              </a:rPr>
              <a:t>4</a:t>
            </a:r>
            <a:endParaRPr kumimoji="0" lang="fr-F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585" y="3171527"/>
            <a:ext cx="3820720" cy="3575934"/>
          </a:xfrm>
          <a:prstGeom prst="rect">
            <a:avLst/>
          </a:prstGeom>
        </p:spPr>
      </p:pic>
      <p:sp>
        <p:nvSpPr>
          <p:cNvPr id="27" name="TextBox 26"/>
          <p:cNvSpPr txBox="1"/>
          <p:nvPr/>
        </p:nvSpPr>
        <p:spPr>
          <a:xfrm>
            <a:off x="567070" y="408845"/>
            <a:ext cx="11341395" cy="1600438"/>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rPr>
              <a:t>Etudes </a:t>
            </a:r>
            <a:r>
              <a:rPr kumimoji="0" lang="en-US" sz="2400" b="1" i="0" u="none" strike="noStrike" kern="1200" cap="none" spc="0" normalizeH="0" baseline="0" noProof="0" dirty="0" err="1" smtClean="0">
                <a:ln>
                  <a:noFill/>
                </a:ln>
                <a:solidFill>
                  <a:srgbClr val="00B0F0"/>
                </a:solidFill>
                <a:effectLst/>
                <a:uLnTx/>
                <a:uFillTx/>
                <a:latin typeface="Arial" panose="020B0604020202020204" pitchFamily="34" charset="0"/>
                <a:ea typeface="+mn-ea"/>
                <a:cs typeface="Arial" panose="020B0604020202020204" pitchFamily="34" charset="0"/>
              </a:rPr>
              <a:t>précédentes</a:t>
            </a:r>
            <a:endParaRPr kumimoji="0" lang="en-US" sz="24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Khao Yai National Park : </a:t>
            </a:r>
            <a:r>
              <a:rPr kumimoji="0" lang="en-US" sz="2200" b="0" i="0" u="none" strike="noStrike" kern="1200" cap="none" spc="0" normalizeH="0" baseline="0" noProof="0" dirty="0" err="1" smtClean="0">
                <a:ln>
                  <a:noFill/>
                </a:ln>
                <a:solidFill>
                  <a:srgbClr val="FFB300"/>
                </a:solidFill>
                <a:effectLst/>
                <a:uLnTx/>
                <a:uFillTx/>
                <a:latin typeface="Arial" panose="020B0604020202020204" pitchFamily="34" charset="0"/>
                <a:ea typeface="+mn-ea"/>
                <a:cs typeface="Arial" panose="020B0604020202020204" pitchFamily="34" charset="0"/>
              </a:rPr>
              <a:t>grande</a:t>
            </a:r>
            <a:r>
              <a:rPr kumimoji="0" lang="en-US" sz="2200" b="0" i="0" u="none" strike="noStrike" kern="1200" cap="none" spc="0" normalizeH="0" baseline="0" noProof="0" dirty="0" smtClean="0">
                <a:ln>
                  <a:noFill/>
                </a:ln>
                <a:solidFill>
                  <a:srgbClr val="FFB300"/>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srgbClr val="FFB300"/>
                </a:solidFill>
                <a:effectLst/>
                <a:uLnTx/>
                <a:uFillTx/>
                <a:latin typeface="Arial" panose="020B0604020202020204" pitchFamily="34" charset="0"/>
                <a:ea typeface="+mn-ea"/>
                <a:cs typeface="Arial" panose="020B0604020202020204" pitchFamily="34" charset="0"/>
              </a:rPr>
              <a:t>forêt</a:t>
            </a:r>
            <a:r>
              <a:rPr kumimoji="0" lang="en-US" sz="2200" b="0" i="0" u="none" strike="noStrike" kern="1200" cap="none" spc="0" normalizeH="0" noProof="0" dirty="0" smtClean="0">
                <a:ln>
                  <a:noFill/>
                </a:ln>
                <a:solidFill>
                  <a:srgbClr val="FFB300"/>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noProof="0" dirty="0" err="1" smtClean="0">
                <a:ln>
                  <a:noFill/>
                </a:ln>
                <a:solidFill>
                  <a:srgbClr val="FFB300"/>
                </a:solidFill>
                <a:effectLst/>
                <a:uLnTx/>
                <a:uFillTx/>
                <a:latin typeface="Arial" panose="020B0604020202020204" pitchFamily="34" charset="0"/>
                <a:ea typeface="+mn-ea"/>
                <a:cs typeface="Arial" panose="020B0604020202020204" pitchFamily="34" charset="0"/>
              </a:rPr>
              <a:t>vierge</a:t>
            </a:r>
            <a:endParaRPr kumimoji="0" lang="fr-FR" sz="1400" b="0" i="0" u="none" strike="noStrike" kern="1200" cap="none" spc="0" normalizeH="0" baseline="0" noProof="0" dirty="0">
              <a:ln>
                <a:noFill/>
              </a:ln>
              <a:solidFill>
                <a:srgbClr val="FFB3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4622" y="139792"/>
            <a:ext cx="3203843" cy="3031735"/>
          </a:xfrm>
          <a:prstGeom prst="rect">
            <a:avLst/>
          </a:prstGeom>
        </p:spPr>
      </p:pic>
    </p:spTree>
    <p:extLst>
      <p:ext uri="{BB962C8B-B14F-4D97-AF65-F5344CB8AC3E}">
        <p14:creationId xmlns:p14="http://schemas.microsoft.com/office/powerpoint/2010/main" val="3038113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p:cNvSpPr/>
          <p:nvPr/>
        </p:nvSpPr>
        <p:spPr>
          <a:xfrm>
            <a:off x="-696202" y="2059357"/>
            <a:ext cx="6122515" cy="59698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37"/>
          <p:cNvSpPr/>
          <p:nvPr/>
        </p:nvSpPr>
        <p:spPr>
          <a:xfrm>
            <a:off x="365760" y="4170952"/>
            <a:ext cx="2090057" cy="1873921"/>
          </a:xfrm>
          <a:custGeom>
            <a:avLst/>
            <a:gdLst>
              <a:gd name="connsiteX0" fmla="*/ 1428206 w 2107474"/>
              <a:gd name="connsiteY0" fmla="*/ 1820589 h 1908799"/>
              <a:gd name="connsiteX1" fmla="*/ 1428206 w 2107474"/>
              <a:gd name="connsiteY1" fmla="*/ 1820589 h 1908799"/>
              <a:gd name="connsiteX2" fmla="*/ 1254034 w 2107474"/>
              <a:gd name="connsiteY2" fmla="*/ 1829297 h 1908799"/>
              <a:gd name="connsiteX3" fmla="*/ 1227909 w 2107474"/>
              <a:gd name="connsiteY3" fmla="*/ 1838006 h 1908799"/>
              <a:gd name="connsiteX4" fmla="*/ 1175657 w 2107474"/>
              <a:gd name="connsiteY4" fmla="*/ 1846715 h 1908799"/>
              <a:gd name="connsiteX5" fmla="*/ 940526 w 2107474"/>
              <a:gd name="connsiteY5" fmla="*/ 1890257 h 1908799"/>
              <a:gd name="connsiteX6" fmla="*/ 557349 w 2107474"/>
              <a:gd name="connsiteY6" fmla="*/ 1881549 h 1908799"/>
              <a:gd name="connsiteX7" fmla="*/ 505097 w 2107474"/>
              <a:gd name="connsiteY7" fmla="*/ 1872840 h 1908799"/>
              <a:gd name="connsiteX8" fmla="*/ 426720 w 2107474"/>
              <a:gd name="connsiteY8" fmla="*/ 1855423 h 1908799"/>
              <a:gd name="connsiteX9" fmla="*/ 278674 w 2107474"/>
              <a:gd name="connsiteY9" fmla="*/ 1838006 h 1908799"/>
              <a:gd name="connsiteX10" fmla="*/ 139337 w 2107474"/>
              <a:gd name="connsiteY10" fmla="*/ 1820589 h 1908799"/>
              <a:gd name="connsiteX11" fmla="*/ 104503 w 2107474"/>
              <a:gd name="connsiteY11" fmla="*/ 1803172 h 1908799"/>
              <a:gd name="connsiteX12" fmla="*/ 60960 w 2107474"/>
              <a:gd name="connsiteY12" fmla="*/ 1724795 h 1908799"/>
              <a:gd name="connsiteX13" fmla="*/ 43543 w 2107474"/>
              <a:gd name="connsiteY13" fmla="*/ 1655126 h 1908799"/>
              <a:gd name="connsiteX14" fmla="*/ 26126 w 2107474"/>
              <a:gd name="connsiteY14" fmla="*/ 1437412 h 1908799"/>
              <a:gd name="connsiteX15" fmla="*/ 0 w 2107474"/>
              <a:gd name="connsiteY15" fmla="*/ 1315492 h 1908799"/>
              <a:gd name="connsiteX16" fmla="*/ 17417 w 2107474"/>
              <a:gd name="connsiteY16" fmla="*/ 1184863 h 1908799"/>
              <a:gd name="connsiteX17" fmla="*/ 26126 w 2107474"/>
              <a:gd name="connsiteY17" fmla="*/ 1150029 h 1908799"/>
              <a:gd name="connsiteX18" fmla="*/ 43543 w 2107474"/>
              <a:gd name="connsiteY18" fmla="*/ 1115195 h 1908799"/>
              <a:gd name="connsiteX19" fmla="*/ 60960 w 2107474"/>
              <a:gd name="connsiteY19" fmla="*/ 1062943 h 1908799"/>
              <a:gd name="connsiteX20" fmla="*/ 87086 w 2107474"/>
              <a:gd name="connsiteY20" fmla="*/ 1010692 h 1908799"/>
              <a:gd name="connsiteX21" fmla="*/ 78377 w 2107474"/>
              <a:gd name="connsiteY21" fmla="*/ 775560 h 1908799"/>
              <a:gd name="connsiteX22" fmla="*/ 69669 w 2107474"/>
              <a:gd name="connsiteY22" fmla="*/ 749435 h 1908799"/>
              <a:gd name="connsiteX23" fmla="*/ 78377 w 2107474"/>
              <a:gd name="connsiteY23" fmla="*/ 470760 h 1908799"/>
              <a:gd name="connsiteX24" fmla="*/ 87086 w 2107474"/>
              <a:gd name="connsiteY24" fmla="*/ 435926 h 1908799"/>
              <a:gd name="connsiteX25" fmla="*/ 113211 w 2107474"/>
              <a:gd name="connsiteY25" fmla="*/ 340132 h 1908799"/>
              <a:gd name="connsiteX26" fmla="*/ 130629 w 2107474"/>
              <a:gd name="connsiteY26" fmla="*/ 322715 h 1908799"/>
              <a:gd name="connsiteX27" fmla="*/ 174171 w 2107474"/>
              <a:gd name="connsiteY27" fmla="*/ 261755 h 1908799"/>
              <a:gd name="connsiteX28" fmla="*/ 217714 w 2107474"/>
              <a:gd name="connsiteY28" fmla="*/ 209503 h 1908799"/>
              <a:gd name="connsiteX29" fmla="*/ 269966 w 2107474"/>
              <a:gd name="connsiteY29" fmla="*/ 192086 h 1908799"/>
              <a:gd name="connsiteX30" fmla="*/ 322217 w 2107474"/>
              <a:gd name="connsiteY30" fmla="*/ 157252 h 1908799"/>
              <a:gd name="connsiteX31" fmla="*/ 348343 w 2107474"/>
              <a:gd name="connsiteY31" fmla="*/ 131126 h 1908799"/>
              <a:gd name="connsiteX32" fmla="*/ 374469 w 2107474"/>
              <a:gd name="connsiteY32" fmla="*/ 122417 h 1908799"/>
              <a:gd name="connsiteX33" fmla="*/ 400594 w 2107474"/>
              <a:gd name="connsiteY33" fmla="*/ 105000 h 1908799"/>
              <a:gd name="connsiteX34" fmla="*/ 426720 w 2107474"/>
              <a:gd name="connsiteY34" fmla="*/ 78875 h 1908799"/>
              <a:gd name="connsiteX35" fmla="*/ 557349 w 2107474"/>
              <a:gd name="connsiteY35" fmla="*/ 70166 h 1908799"/>
              <a:gd name="connsiteX36" fmla="*/ 618309 w 2107474"/>
              <a:gd name="connsiteY36" fmla="*/ 52749 h 1908799"/>
              <a:gd name="connsiteX37" fmla="*/ 644434 w 2107474"/>
              <a:gd name="connsiteY37" fmla="*/ 44040 h 1908799"/>
              <a:gd name="connsiteX38" fmla="*/ 818606 w 2107474"/>
              <a:gd name="connsiteY38" fmla="*/ 35332 h 1908799"/>
              <a:gd name="connsiteX39" fmla="*/ 1219200 w 2107474"/>
              <a:gd name="connsiteY39" fmla="*/ 17915 h 1908799"/>
              <a:gd name="connsiteX40" fmla="*/ 1471749 w 2107474"/>
              <a:gd name="connsiteY40" fmla="*/ 17915 h 1908799"/>
              <a:gd name="connsiteX41" fmla="*/ 1515291 w 2107474"/>
              <a:gd name="connsiteY41" fmla="*/ 26623 h 1908799"/>
              <a:gd name="connsiteX42" fmla="*/ 1602377 w 2107474"/>
              <a:gd name="connsiteY42" fmla="*/ 35332 h 1908799"/>
              <a:gd name="connsiteX43" fmla="*/ 1733006 w 2107474"/>
              <a:gd name="connsiteY43" fmla="*/ 70166 h 1908799"/>
              <a:gd name="connsiteX44" fmla="*/ 1759131 w 2107474"/>
              <a:gd name="connsiteY44" fmla="*/ 105000 h 1908799"/>
              <a:gd name="connsiteX45" fmla="*/ 1776549 w 2107474"/>
              <a:gd name="connsiteY45" fmla="*/ 131126 h 1908799"/>
              <a:gd name="connsiteX46" fmla="*/ 1802674 w 2107474"/>
              <a:gd name="connsiteY46" fmla="*/ 157252 h 1908799"/>
              <a:gd name="connsiteX47" fmla="*/ 1811383 w 2107474"/>
              <a:gd name="connsiteY47" fmla="*/ 192086 h 1908799"/>
              <a:gd name="connsiteX48" fmla="*/ 1828800 w 2107474"/>
              <a:gd name="connsiteY48" fmla="*/ 244337 h 1908799"/>
              <a:gd name="connsiteX49" fmla="*/ 1820091 w 2107474"/>
              <a:gd name="connsiteY49" fmla="*/ 479469 h 1908799"/>
              <a:gd name="connsiteX50" fmla="*/ 1811383 w 2107474"/>
              <a:gd name="connsiteY50" fmla="*/ 505595 h 1908799"/>
              <a:gd name="connsiteX51" fmla="*/ 1785257 w 2107474"/>
              <a:gd name="connsiteY51" fmla="*/ 531720 h 1908799"/>
              <a:gd name="connsiteX52" fmla="*/ 1776549 w 2107474"/>
              <a:gd name="connsiteY52" fmla="*/ 653640 h 1908799"/>
              <a:gd name="connsiteX53" fmla="*/ 1793966 w 2107474"/>
              <a:gd name="connsiteY53" fmla="*/ 679766 h 1908799"/>
              <a:gd name="connsiteX54" fmla="*/ 1820091 w 2107474"/>
              <a:gd name="connsiteY54" fmla="*/ 688475 h 1908799"/>
              <a:gd name="connsiteX55" fmla="*/ 1889760 w 2107474"/>
              <a:gd name="connsiteY55" fmla="*/ 740726 h 1908799"/>
              <a:gd name="connsiteX56" fmla="*/ 1915886 w 2107474"/>
              <a:gd name="connsiteY56" fmla="*/ 749435 h 1908799"/>
              <a:gd name="connsiteX57" fmla="*/ 1976846 w 2107474"/>
              <a:gd name="connsiteY57" fmla="*/ 766852 h 1908799"/>
              <a:gd name="connsiteX58" fmla="*/ 2002971 w 2107474"/>
              <a:gd name="connsiteY58" fmla="*/ 784269 h 1908799"/>
              <a:gd name="connsiteX59" fmla="*/ 2020389 w 2107474"/>
              <a:gd name="connsiteY59" fmla="*/ 801686 h 1908799"/>
              <a:gd name="connsiteX60" fmla="*/ 2046514 w 2107474"/>
              <a:gd name="connsiteY60" fmla="*/ 810395 h 1908799"/>
              <a:gd name="connsiteX61" fmla="*/ 2063931 w 2107474"/>
              <a:gd name="connsiteY61" fmla="*/ 853937 h 1908799"/>
              <a:gd name="connsiteX62" fmla="*/ 2072640 w 2107474"/>
              <a:gd name="connsiteY62" fmla="*/ 888772 h 1908799"/>
              <a:gd name="connsiteX63" fmla="*/ 2081349 w 2107474"/>
              <a:gd name="connsiteY63" fmla="*/ 914897 h 1908799"/>
              <a:gd name="connsiteX64" fmla="*/ 2098766 w 2107474"/>
              <a:gd name="connsiteY64" fmla="*/ 993275 h 1908799"/>
              <a:gd name="connsiteX65" fmla="*/ 2107474 w 2107474"/>
              <a:gd name="connsiteY65" fmla="*/ 1019400 h 1908799"/>
              <a:gd name="connsiteX66" fmla="*/ 2098766 w 2107474"/>
              <a:gd name="connsiteY66" fmla="*/ 1254532 h 1908799"/>
              <a:gd name="connsiteX67" fmla="*/ 2081349 w 2107474"/>
              <a:gd name="connsiteY67" fmla="*/ 1289366 h 1908799"/>
              <a:gd name="connsiteX68" fmla="*/ 2055223 w 2107474"/>
              <a:gd name="connsiteY68" fmla="*/ 1350326 h 1908799"/>
              <a:gd name="connsiteX69" fmla="*/ 1985554 w 2107474"/>
              <a:gd name="connsiteY69" fmla="*/ 1428703 h 1908799"/>
              <a:gd name="connsiteX70" fmla="*/ 1976846 w 2107474"/>
              <a:gd name="connsiteY70" fmla="*/ 1454829 h 1908799"/>
              <a:gd name="connsiteX71" fmla="*/ 1915886 w 2107474"/>
              <a:gd name="connsiteY71" fmla="*/ 1498372 h 1908799"/>
              <a:gd name="connsiteX72" fmla="*/ 1898469 w 2107474"/>
              <a:gd name="connsiteY72" fmla="*/ 1533206 h 1908799"/>
              <a:gd name="connsiteX73" fmla="*/ 1828800 w 2107474"/>
              <a:gd name="connsiteY73" fmla="*/ 1585457 h 1908799"/>
              <a:gd name="connsiteX74" fmla="*/ 1811383 w 2107474"/>
              <a:gd name="connsiteY74" fmla="*/ 1602875 h 1908799"/>
              <a:gd name="connsiteX75" fmla="*/ 1741714 w 2107474"/>
              <a:gd name="connsiteY75" fmla="*/ 1681252 h 1908799"/>
              <a:gd name="connsiteX76" fmla="*/ 1706880 w 2107474"/>
              <a:gd name="connsiteY76" fmla="*/ 1698669 h 1908799"/>
              <a:gd name="connsiteX77" fmla="*/ 1654629 w 2107474"/>
              <a:gd name="connsiteY77" fmla="*/ 1716086 h 1908799"/>
              <a:gd name="connsiteX78" fmla="*/ 1619794 w 2107474"/>
              <a:gd name="connsiteY78" fmla="*/ 1733503 h 1908799"/>
              <a:gd name="connsiteX79" fmla="*/ 1532709 w 2107474"/>
              <a:gd name="connsiteY79" fmla="*/ 1742212 h 1908799"/>
              <a:gd name="connsiteX80" fmla="*/ 1497874 w 2107474"/>
              <a:gd name="connsiteY80" fmla="*/ 1759629 h 1908799"/>
              <a:gd name="connsiteX81" fmla="*/ 1471749 w 2107474"/>
              <a:gd name="connsiteY81" fmla="*/ 1777046 h 1908799"/>
              <a:gd name="connsiteX82" fmla="*/ 1428206 w 2107474"/>
              <a:gd name="connsiteY82" fmla="*/ 1820589 h 19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107474" h="1908799">
                <a:moveTo>
                  <a:pt x="1428206" y="1820589"/>
                </a:moveTo>
                <a:lnTo>
                  <a:pt x="1428206" y="1820589"/>
                </a:lnTo>
                <a:cubicBezTo>
                  <a:pt x="1370149" y="1823492"/>
                  <a:pt x="1311945" y="1824261"/>
                  <a:pt x="1254034" y="1829297"/>
                </a:cubicBezTo>
                <a:cubicBezTo>
                  <a:pt x="1244889" y="1830092"/>
                  <a:pt x="1236870" y="1836015"/>
                  <a:pt x="1227909" y="1838006"/>
                </a:cubicBezTo>
                <a:cubicBezTo>
                  <a:pt x="1210672" y="1841837"/>
                  <a:pt x="1193074" y="1843812"/>
                  <a:pt x="1175657" y="1846715"/>
                </a:cubicBezTo>
                <a:cubicBezTo>
                  <a:pt x="1148994" y="1953371"/>
                  <a:pt x="1176617" y="1890257"/>
                  <a:pt x="940526" y="1890257"/>
                </a:cubicBezTo>
                <a:cubicBezTo>
                  <a:pt x="812767" y="1890257"/>
                  <a:pt x="685075" y="1884452"/>
                  <a:pt x="557349" y="1881549"/>
                </a:cubicBezTo>
                <a:cubicBezTo>
                  <a:pt x="539932" y="1878646"/>
                  <a:pt x="522334" y="1876670"/>
                  <a:pt x="505097" y="1872840"/>
                </a:cubicBezTo>
                <a:cubicBezTo>
                  <a:pt x="398535" y="1849160"/>
                  <a:pt x="610525" y="1883701"/>
                  <a:pt x="426720" y="1855423"/>
                </a:cubicBezTo>
                <a:cubicBezTo>
                  <a:pt x="349023" y="1843470"/>
                  <a:pt x="368926" y="1847507"/>
                  <a:pt x="278674" y="1838006"/>
                </a:cubicBezTo>
                <a:cubicBezTo>
                  <a:pt x="195269" y="1829226"/>
                  <a:pt x="214315" y="1831299"/>
                  <a:pt x="139337" y="1820589"/>
                </a:cubicBezTo>
                <a:cubicBezTo>
                  <a:pt x="127726" y="1814783"/>
                  <a:pt x="113682" y="1812352"/>
                  <a:pt x="104503" y="1803172"/>
                </a:cubicBezTo>
                <a:cubicBezTo>
                  <a:pt x="80805" y="1779474"/>
                  <a:pt x="69173" y="1754908"/>
                  <a:pt x="60960" y="1724795"/>
                </a:cubicBezTo>
                <a:cubicBezTo>
                  <a:pt x="54661" y="1701701"/>
                  <a:pt x="43543" y="1655126"/>
                  <a:pt x="43543" y="1655126"/>
                </a:cubicBezTo>
                <a:cubicBezTo>
                  <a:pt x="37737" y="1582555"/>
                  <a:pt x="43783" y="1508042"/>
                  <a:pt x="26126" y="1437412"/>
                </a:cubicBezTo>
                <a:cubicBezTo>
                  <a:pt x="4427" y="1350613"/>
                  <a:pt x="12645" y="1391355"/>
                  <a:pt x="0" y="1315492"/>
                </a:cubicBezTo>
                <a:cubicBezTo>
                  <a:pt x="13896" y="1148745"/>
                  <a:pt x="-3506" y="1258094"/>
                  <a:pt x="17417" y="1184863"/>
                </a:cubicBezTo>
                <a:cubicBezTo>
                  <a:pt x="20705" y="1173355"/>
                  <a:pt x="21923" y="1161236"/>
                  <a:pt x="26126" y="1150029"/>
                </a:cubicBezTo>
                <a:cubicBezTo>
                  <a:pt x="30684" y="1137874"/>
                  <a:pt x="38722" y="1127248"/>
                  <a:pt x="43543" y="1115195"/>
                </a:cubicBezTo>
                <a:cubicBezTo>
                  <a:pt x="50361" y="1098149"/>
                  <a:pt x="50776" y="1078219"/>
                  <a:pt x="60960" y="1062943"/>
                </a:cubicBezTo>
                <a:cubicBezTo>
                  <a:pt x="83469" y="1029179"/>
                  <a:pt x="75067" y="1046746"/>
                  <a:pt x="87086" y="1010692"/>
                </a:cubicBezTo>
                <a:cubicBezTo>
                  <a:pt x="84183" y="932315"/>
                  <a:pt x="83594" y="853817"/>
                  <a:pt x="78377" y="775560"/>
                </a:cubicBezTo>
                <a:cubicBezTo>
                  <a:pt x="77766" y="766401"/>
                  <a:pt x="69669" y="758614"/>
                  <a:pt x="69669" y="749435"/>
                </a:cubicBezTo>
                <a:cubicBezTo>
                  <a:pt x="69669" y="656498"/>
                  <a:pt x="73222" y="563554"/>
                  <a:pt x="78377" y="470760"/>
                </a:cubicBezTo>
                <a:cubicBezTo>
                  <a:pt x="79041" y="458810"/>
                  <a:pt x="84490" y="447610"/>
                  <a:pt x="87086" y="435926"/>
                </a:cubicBezTo>
                <a:cubicBezTo>
                  <a:pt x="90973" y="418434"/>
                  <a:pt x="101558" y="351784"/>
                  <a:pt x="113211" y="340132"/>
                </a:cubicBezTo>
                <a:lnTo>
                  <a:pt x="130629" y="322715"/>
                </a:lnTo>
                <a:cubicBezTo>
                  <a:pt x="150949" y="261755"/>
                  <a:pt x="130629" y="276269"/>
                  <a:pt x="174171" y="261755"/>
                </a:cubicBezTo>
                <a:cubicBezTo>
                  <a:pt x="185011" y="245496"/>
                  <a:pt x="199967" y="219362"/>
                  <a:pt x="217714" y="209503"/>
                </a:cubicBezTo>
                <a:cubicBezTo>
                  <a:pt x="233763" y="200587"/>
                  <a:pt x="269966" y="192086"/>
                  <a:pt x="269966" y="192086"/>
                </a:cubicBezTo>
                <a:cubicBezTo>
                  <a:pt x="353303" y="108746"/>
                  <a:pt x="246602" y="207661"/>
                  <a:pt x="322217" y="157252"/>
                </a:cubicBezTo>
                <a:cubicBezTo>
                  <a:pt x="332465" y="150420"/>
                  <a:pt x="338096" y="137958"/>
                  <a:pt x="348343" y="131126"/>
                </a:cubicBezTo>
                <a:cubicBezTo>
                  <a:pt x="355981" y="126034"/>
                  <a:pt x="366258" y="126522"/>
                  <a:pt x="374469" y="122417"/>
                </a:cubicBezTo>
                <a:cubicBezTo>
                  <a:pt x="383830" y="117736"/>
                  <a:pt x="392554" y="111700"/>
                  <a:pt x="400594" y="105000"/>
                </a:cubicBezTo>
                <a:cubicBezTo>
                  <a:pt x="410055" y="97116"/>
                  <a:pt x="414698" y="81547"/>
                  <a:pt x="426720" y="78875"/>
                </a:cubicBezTo>
                <a:cubicBezTo>
                  <a:pt x="469321" y="69408"/>
                  <a:pt x="513806" y="73069"/>
                  <a:pt x="557349" y="70166"/>
                </a:cubicBezTo>
                <a:cubicBezTo>
                  <a:pt x="619987" y="49285"/>
                  <a:pt x="541765" y="74619"/>
                  <a:pt x="618309" y="52749"/>
                </a:cubicBezTo>
                <a:cubicBezTo>
                  <a:pt x="627135" y="50227"/>
                  <a:pt x="635289" y="44835"/>
                  <a:pt x="644434" y="44040"/>
                </a:cubicBezTo>
                <a:cubicBezTo>
                  <a:pt x="702345" y="39004"/>
                  <a:pt x="760536" y="37971"/>
                  <a:pt x="818606" y="35332"/>
                </a:cubicBezTo>
                <a:lnTo>
                  <a:pt x="1219200" y="17915"/>
                </a:lnTo>
                <a:cubicBezTo>
                  <a:pt x="1315105" y="-14055"/>
                  <a:pt x="1251580" y="3711"/>
                  <a:pt x="1471749" y="17915"/>
                </a:cubicBezTo>
                <a:cubicBezTo>
                  <a:pt x="1486520" y="18868"/>
                  <a:pt x="1500619" y="24667"/>
                  <a:pt x="1515291" y="26623"/>
                </a:cubicBezTo>
                <a:cubicBezTo>
                  <a:pt x="1544209" y="30479"/>
                  <a:pt x="1573459" y="31476"/>
                  <a:pt x="1602377" y="35332"/>
                </a:cubicBezTo>
                <a:cubicBezTo>
                  <a:pt x="1646340" y="41194"/>
                  <a:pt x="1691732" y="57784"/>
                  <a:pt x="1733006" y="70166"/>
                </a:cubicBezTo>
                <a:cubicBezTo>
                  <a:pt x="1741714" y="81777"/>
                  <a:pt x="1750695" y="93189"/>
                  <a:pt x="1759131" y="105000"/>
                </a:cubicBezTo>
                <a:cubicBezTo>
                  <a:pt x="1765215" y="113517"/>
                  <a:pt x="1769848" y="123085"/>
                  <a:pt x="1776549" y="131126"/>
                </a:cubicBezTo>
                <a:cubicBezTo>
                  <a:pt x="1784433" y="140587"/>
                  <a:pt x="1793966" y="148543"/>
                  <a:pt x="1802674" y="157252"/>
                </a:cubicBezTo>
                <a:cubicBezTo>
                  <a:pt x="1805577" y="168863"/>
                  <a:pt x="1807944" y="180622"/>
                  <a:pt x="1811383" y="192086"/>
                </a:cubicBezTo>
                <a:cubicBezTo>
                  <a:pt x="1816659" y="209671"/>
                  <a:pt x="1828800" y="244337"/>
                  <a:pt x="1828800" y="244337"/>
                </a:cubicBezTo>
                <a:cubicBezTo>
                  <a:pt x="1825897" y="322714"/>
                  <a:pt x="1825308" y="401212"/>
                  <a:pt x="1820091" y="479469"/>
                </a:cubicBezTo>
                <a:cubicBezTo>
                  <a:pt x="1819480" y="488628"/>
                  <a:pt x="1816475" y="497957"/>
                  <a:pt x="1811383" y="505595"/>
                </a:cubicBezTo>
                <a:cubicBezTo>
                  <a:pt x="1804551" y="515842"/>
                  <a:pt x="1793966" y="523012"/>
                  <a:pt x="1785257" y="531720"/>
                </a:cubicBezTo>
                <a:cubicBezTo>
                  <a:pt x="1766041" y="589370"/>
                  <a:pt x="1758422" y="587176"/>
                  <a:pt x="1776549" y="653640"/>
                </a:cubicBezTo>
                <a:cubicBezTo>
                  <a:pt x="1779303" y="663738"/>
                  <a:pt x="1785793" y="673227"/>
                  <a:pt x="1793966" y="679766"/>
                </a:cubicBezTo>
                <a:cubicBezTo>
                  <a:pt x="1801134" y="685501"/>
                  <a:pt x="1811383" y="685572"/>
                  <a:pt x="1820091" y="688475"/>
                </a:cubicBezTo>
                <a:cubicBezTo>
                  <a:pt x="1840723" y="709106"/>
                  <a:pt x="1860221" y="730879"/>
                  <a:pt x="1889760" y="740726"/>
                </a:cubicBezTo>
                <a:cubicBezTo>
                  <a:pt x="1898469" y="743629"/>
                  <a:pt x="1907059" y="746913"/>
                  <a:pt x="1915886" y="749435"/>
                </a:cubicBezTo>
                <a:cubicBezTo>
                  <a:pt x="1928913" y="753157"/>
                  <a:pt x="1962922" y="759890"/>
                  <a:pt x="1976846" y="766852"/>
                </a:cubicBezTo>
                <a:cubicBezTo>
                  <a:pt x="1986207" y="771533"/>
                  <a:pt x="1994798" y="777731"/>
                  <a:pt x="2002971" y="784269"/>
                </a:cubicBezTo>
                <a:cubicBezTo>
                  <a:pt x="2009382" y="789398"/>
                  <a:pt x="2013348" y="797462"/>
                  <a:pt x="2020389" y="801686"/>
                </a:cubicBezTo>
                <a:cubicBezTo>
                  <a:pt x="2028260" y="806409"/>
                  <a:pt x="2037806" y="807492"/>
                  <a:pt x="2046514" y="810395"/>
                </a:cubicBezTo>
                <a:cubicBezTo>
                  <a:pt x="2052320" y="824909"/>
                  <a:pt x="2058988" y="839107"/>
                  <a:pt x="2063931" y="853937"/>
                </a:cubicBezTo>
                <a:cubicBezTo>
                  <a:pt x="2067716" y="865292"/>
                  <a:pt x="2069352" y="877264"/>
                  <a:pt x="2072640" y="888772"/>
                </a:cubicBezTo>
                <a:cubicBezTo>
                  <a:pt x="2075162" y="897598"/>
                  <a:pt x="2078827" y="906071"/>
                  <a:pt x="2081349" y="914897"/>
                </a:cubicBezTo>
                <a:cubicBezTo>
                  <a:pt x="2099218" y="977440"/>
                  <a:pt x="2080819" y="921488"/>
                  <a:pt x="2098766" y="993275"/>
                </a:cubicBezTo>
                <a:cubicBezTo>
                  <a:pt x="2100992" y="1002180"/>
                  <a:pt x="2104571" y="1010692"/>
                  <a:pt x="2107474" y="1019400"/>
                </a:cubicBezTo>
                <a:cubicBezTo>
                  <a:pt x="2104571" y="1097777"/>
                  <a:pt x="2106321" y="1176466"/>
                  <a:pt x="2098766" y="1254532"/>
                </a:cubicBezTo>
                <a:cubicBezTo>
                  <a:pt x="2097516" y="1267454"/>
                  <a:pt x="2086463" y="1277434"/>
                  <a:pt x="2081349" y="1289366"/>
                </a:cubicBezTo>
                <a:cubicBezTo>
                  <a:pt x="2071186" y="1313079"/>
                  <a:pt x="2072995" y="1328111"/>
                  <a:pt x="2055223" y="1350326"/>
                </a:cubicBezTo>
                <a:cubicBezTo>
                  <a:pt x="1935928" y="1499443"/>
                  <a:pt x="2041977" y="1344067"/>
                  <a:pt x="1985554" y="1428703"/>
                </a:cubicBezTo>
                <a:cubicBezTo>
                  <a:pt x="1982651" y="1437412"/>
                  <a:pt x="1982723" y="1447777"/>
                  <a:pt x="1976846" y="1454829"/>
                </a:cubicBezTo>
                <a:cubicBezTo>
                  <a:pt x="1970096" y="1462929"/>
                  <a:pt x="1927798" y="1490430"/>
                  <a:pt x="1915886" y="1498372"/>
                </a:cubicBezTo>
                <a:cubicBezTo>
                  <a:pt x="1910080" y="1509983"/>
                  <a:pt x="1905670" y="1522405"/>
                  <a:pt x="1898469" y="1533206"/>
                </a:cubicBezTo>
                <a:cubicBezTo>
                  <a:pt x="1883021" y="1556378"/>
                  <a:pt x="1845124" y="1569132"/>
                  <a:pt x="1828800" y="1585457"/>
                </a:cubicBezTo>
                <a:cubicBezTo>
                  <a:pt x="1822994" y="1591263"/>
                  <a:pt x="1816512" y="1596464"/>
                  <a:pt x="1811383" y="1602875"/>
                </a:cubicBezTo>
                <a:cubicBezTo>
                  <a:pt x="1786842" y="1633552"/>
                  <a:pt x="1785977" y="1659121"/>
                  <a:pt x="1741714" y="1681252"/>
                </a:cubicBezTo>
                <a:cubicBezTo>
                  <a:pt x="1730103" y="1687058"/>
                  <a:pt x="1718933" y="1693848"/>
                  <a:pt x="1706880" y="1698669"/>
                </a:cubicBezTo>
                <a:cubicBezTo>
                  <a:pt x="1689834" y="1705487"/>
                  <a:pt x="1671050" y="1707876"/>
                  <a:pt x="1654629" y="1716086"/>
                </a:cubicBezTo>
                <a:cubicBezTo>
                  <a:pt x="1643017" y="1721892"/>
                  <a:pt x="1632488" y="1730783"/>
                  <a:pt x="1619794" y="1733503"/>
                </a:cubicBezTo>
                <a:cubicBezTo>
                  <a:pt x="1591268" y="1739616"/>
                  <a:pt x="1561737" y="1739309"/>
                  <a:pt x="1532709" y="1742212"/>
                </a:cubicBezTo>
                <a:cubicBezTo>
                  <a:pt x="1521097" y="1748018"/>
                  <a:pt x="1509146" y="1753188"/>
                  <a:pt x="1497874" y="1759629"/>
                </a:cubicBezTo>
                <a:cubicBezTo>
                  <a:pt x="1488787" y="1764822"/>
                  <a:pt x="1481678" y="1773736"/>
                  <a:pt x="1471749" y="1777046"/>
                </a:cubicBezTo>
                <a:cubicBezTo>
                  <a:pt x="1396311" y="1802192"/>
                  <a:pt x="1435463" y="1813332"/>
                  <a:pt x="1428206" y="1820589"/>
                </a:cubicBezTo>
                <a:close/>
              </a:path>
            </a:pathLst>
          </a:cu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4"/>
          <p:cNvSpPr/>
          <p:nvPr/>
        </p:nvSpPr>
        <p:spPr>
          <a:xfrm>
            <a:off x="2020389" y="2664823"/>
            <a:ext cx="1410788" cy="1149531"/>
          </a:xfrm>
          <a:custGeom>
            <a:avLst/>
            <a:gdLst>
              <a:gd name="connsiteX0" fmla="*/ 1236617 w 1410788"/>
              <a:gd name="connsiteY0" fmla="*/ 269966 h 1149531"/>
              <a:gd name="connsiteX1" fmla="*/ 1236617 w 1410788"/>
              <a:gd name="connsiteY1" fmla="*/ 269966 h 1149531"/>
              <a:gd name="connsiteX2" fmla="*/ 1140822 w 1410788"/>
              <a:gd name="connsiteY2" fmla="*/ 252548 h 1149531"/>
              <a:gd name="connsiteX3" fmla="*/ 1105988 w 1410788"/>
              <a:gd name="connsiteY3" fmla="*/ 243840 h 1149531"/>
              <a:gd name="connsiteX4" fmla="*/ 1071154 w 1410788"/>
              <a:gd name="connsiteY4" fmla="*/ 217714 h 1149531"/>
              <a:gd name="connsiteX5" fmla="*/ 1045028 w 1410788"/>
              <a:gd name="connsiteY5" fmla="*/ 200297 h 1149531"/>
              <a:gd name="connsiteX6" fmla="*/ 1018902 w 1410788"/>
              <a:gd name="connsiteY6" fmla="*/ 191588 h 1149531"/>
              <a:gd name="connsiteX7" fmla="*/ 984068 w 1410788"/>
              <a:gd name="connsiteY7" fmla="*/ 165463 h 1149531"/>
              <a:gd name="connsiteX8" fmla="*/ 923108 w 1410788"/>
              <a:gd name="connsiteY8" fmla="*/ 139337 h 1149531"/>
              <a:gd name="connsiteX9" fmla="*/ 853440 w 1410788"/>
              <a:gd name="connsiteY9" fmla="*/ 121920 h 1149531"/>
              <a:gd name="connsiteX10" fmla="*/ 818605 w 1410788"/>
              <a:gd name="connsiteY10" fmla="*/ 104503 h 1149531"/>
              <a:gd name="connsiteX11" fmla="*/ 792480 w 1410788"/>
              <a:gd name="connsiteY11" fmla="*/ 78377 h 1149531"/>
              <a:gd name="connsiteX12" fmla="*/ 757645 w 1410788"/>
              <a:gd name="connsiteY12" fmla="*/ 69668 h 1149531"/>
              <a:gd name="connsiteX13" fmla="*/ 705394 w 1410788"/>
              <a:gd name="connsiteY13" fmla="*/ 52251 h 1149531"/>
              <a:gd name="connsiteX14" fmla="*/ 670560 w 1410788"/>
              <a:gd name="connsiteY14" fmla="*/ 43543 h 1149531"/>
              <a:gd name="connsiteX15" fmla="*/ 592182 w 1410788"/>
              <a:gd name="connsiteY15" fmla="*/ 17417 h 1149531"/>
              <a:gd name="connsiteX16" fmla="*/ 566057 w 1410788"/>
              <a:gd name="connsiteY16" fmla="*/ 8708 h 1149531"/>
              <a:gd name="connsiteX17" fmla="*/ 539931 w 1410788"/>
              <a:gd name="connsiteY17" fmla="*/ 0 h 1149531"/>
              <a:gd name="connsiteX18" fmla="*/ 383177 w 1410788"/>
              <a:gd name="connsiteY18" fmla="*/ 8708 h 1149531"/>
              <a:gd name="connsiteX19" fmla="*/ 348342 w 1410788"/>
              <a:gd name="connsiteY19" fmla="*/ 26126 h 1149531"/>
              <a:gd name="connsiteX20" fmla="*/ 296091 w 1410788"/>
              <a:gd name="connsiteY20" fmla="*/ 60960 h 1149531"/>
              <a:gd name="connsiteX21" fmla="*/ 269965 w 1410788"/>
              <a:gd name="connsiteY21" fmla="*/ 78377 h 1149531"/>
              <a:gd name="connsiteX22" fmla="*/ 226422 w 1410788"/>
              <a:gd name="connsiteY22" fmla="*/ 130628 h 1149531"/>
              <a:gd name="connsiteX23" fmla="*/ 200297 w 1410788"/>
              <a:gd name="connsiteY23" fmla="*/ 156754 h 1149531"/>
              <a:gd name="connsiteX24" fmla="*/ 191588 w 1410788"/>
              <a:gd name="connsiteY24" fmla="*/ 182880 h 1149531"/>
              <a:gd name="connsiteX25" fmla="*/ 156754 w 1410788"/>
              <a:gd name="connsiteY25" fmla="*/ 200297 h 1149531"/>
              <a:gd name="connsiteX26" fmla="*/ 130628 w 1410788"/>
              <a:gd name="connsiteY26" fmla="*/ 226423 h 1149531"/>
              <a:gd name="connsiteX27" fmla="*/ 121920 w 1410788"/>
              <a:gd name="connsiteY27" fmla="*/ 252548 h 1149531"/>
              <a:gd name="connsiteX28" fmla="*/ 78377 w 1410788"/>
              <a:gd name="connsiteY28" fmla="*/ 330926 h 1149531"/>
              <a:gd name="connsiteX29" fmla="*/ 60960 w 1410788"/>
              <a:gd name="connsiteY29" fmla="*/ 383177 h 1149531"/>
              <a:gd name="connsiteX30" fmla="*/ 43542 w 1410788"/>
              <a:gd name="connsiteY30" fmla="*/ 418011 h 1149531"/>
              <a:gd name="connsiteX31" fmla="*/ 26125 w 1410788"/>
              <a:gd name="connsiteY31" fmla="*/ 496388 h 1149531"/>
              <a:gd name="connsiteX32" fmla="*/ 17417 w 1410788"/>
              <a:gd name="connsiteY32" fmla="*/ 531223 h 1149531"/>
              <a:gd name="connsiteX33" fmla="*/ 0 w 1410788"/>
              <a:gd name="connsiteY33" fmla="*/ 557348 h 1149531"/>
              <a:gd name="connsiteX34" fmla="*/ 8708 w 1410788"/>
              <a:gd name="connsiteY34" fmla="*/ 644434 h 1149531"/>
              <a:gd name="connsiteX35" fmla="*/ 26125 w 1410788"/>
              <a:gd name="connsiteY35" fmla="*/ 670560 h 1149531"/>
              <a:gd name="connsiteX36" fmla="*/ 34834 w 1410788"/>
              <a:gd name="connsiteY36" fmla="*/ 714103 h 1149531"/>
              <a:gd name="connsiteX37" fmla="*/ 87085 w 1410788"/>
              <a:gd name="connsiteY37" fmla="*/ 809897 h 1149531"/>
              <a:gd name="connsiteX38" fmla="*/ 130628 w 1410788"/>
              <a:gd name="connsiteY38" fmla="*/ 888274 h 1149531"/>
              <a:gd name="connsiteX39" fmla="*/ 217714 w 1410788"/>
              <a:gd name="connsiteY39" fmla="*/ 984068 h 1149531"/>
              <a:gd name="connsiteX40" fmla="*/ 261257 w 1410788"/>
              <a:gd name="connsiteY40" fmla="*/ 1001486 h 1149531"/>
              <a:gd name="connsiteX41" fmla="*/ 296091 w 1410788"/>
              <a:gd name="connsiteY41" fmla="*/ 1018903 h 1149531"/>
              <a:gd name="connsiteX42" fmla="*/ 339634 w 1410788"/>
              <a:gd name="connsiteY42" fmla="*/ 1027611 h 1149531"/>
              <a:gd name="connsiteX43" fmla="*/ 409302 w 1410788"/>
              <a:gd name="connsiteY43" fmla="*/ 1045028 h 1149531"/>
              <a:gd name="connsiteX44" fmla="*/ 435428 w 1410788"/>
              <a:gd name="connsiteY44" fmla="*/ 1053737 h 1149531"/>
              <a:gd name="connsiteX45" fmla="*/ 696685 w 1410788"/>
              <a:gd name="connsiteY45" fmla="*/ 1071154 h 1149531"/>
              <a:gd name="connsiteX46" fmla="*/ 792480 w 1410788"/>
              <a:gd name="connsiteY46" fmla="*/ 1079863 h 1149531"/>
              <a:gd name="connsiteX47" fmla="*/ 827314 w 1410788"/>
              <a:gd name="connsiteY47" fmla="*/ 1097280 h 1149531"/>
              <a:gd name="connsiteX48" fmla="*/ 879565 w 1410788"/>
              <a:gd name="connsiteY48" fmla="*/ 1114697 h 1149531"/>
              <a:gd name="connsiteX49" fmla="*/ 879565 w 1410788"/>
              <a:gd name="connsiteY49" fmla="*/ 1114697 h 1149531"/>
              <a:gd name="connsiteX50" fmla="*/ 949234 w 1410788"/>
              <a:gd name="connsiteY50" fmla="*/ 1123406 h 1149531"/>
              <a:gd name="connsiteX51" fmla="*/ 1045028 w 1410788"/>
              <a:gd name="connsiteY51" fmla="*/ 1149531 h 1149531"/>
              <a:gd name="connsiteX52" fmla="*/ 1227908 w 1410788"/>
              <a:gd name="connsiteY52" fmla="*/ 1140823 h 1149531"/>
              <a:gd name="connsiteX53" fmla="*/ 1245325 w 1410788"/>
              <a:gd name="connsiteY53" fmla="*/ 1114697 h 1149531"/>
              <a:gd name="connsiteX54" fmla="*/ 1297577 w 1410788"/>
              <a:gd name="connsiteY54" fmla="*/ 1071154 h 1149531"/>
              <a:gd name="connsiteX55" fmla="*/ 1332411 w 1410788"/>
              <a:gd name="connsiteY55" fmla="*/ 1018903 h 1149531"/>
              <a:gd name="connsiteX56" fmla="*/ 1367245 w 1410788"/>
              <a:gd name="connsiteY56" fmla="*/ 896983 h 1149531"/>
              <a:gd name="connsiteX57" fmla="*/ 1375954 w 1410788"/>
              <a:gd name="connsiteY57" fmla="*/ 862148 h 1149531"/>
              <a:gd name="connsiteX58" fmla="*/ 1393371 w 1410788"/>
              <a:gd name="connsiteY58" fmla="*/ 775063 h 1149531"/>
              <a:gd name="connsiteX59" fmla="*/ 1410788 w 1410788"/>
              <a:gd name="connsiteY59" fmla="*/ 731520 h 1149531"/>
              <a:gd name="connsiteX60" fmla="*/ 1402080 w 1410788"/>
              <a:gd name="connsiteY60" fmla="*/ 539931 h 1149531"/>
              <a:gd name="connsiteX61" fmla="*/ 1384662 w 1410788"/>
              <a:gd name="connsiteY61" fmla="*/ 487680 h 1149531"/>
              <a:gd name="connsiteX62" fmla="*/ 1349828 w 1410788"/>
              <a:gd name="connsiteY62" fmla="*/ 452846 h 1149531"/>
              <a:gd name="connsiteX63" fmla="*/ 1332411 w 1410788"/>
              <a:gd name="connsiteY63" fmla="*/ 418011 h 1149531"/>
              <a:gd name="connsiteX64" fmla="*/ 1314994 w 1410788"/>
              <a:gd name="connsiteY64" fmla="*/ 391886 h 1149531"/>
              <a:gd name="connsiteX65" fmla="*/ 1306285 w 1410788"/>
              <a:gd name="connsiteY65" fmla="*/ 365760 h 1149531"/>
              <a:gd name="connsiteX66" fmla="*/ 1271451 w 1410788"/>
              <a:gd name="connsiteY66" fmla="*/ 313508 h 1149531"/>
              <a:gd name="connsiteX67" fmla="*/ 1236617 w 1410788"/>
              <a:gd name="connsiteY67" fmla="*/ 269966 h 11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410788" h="1149531">
                <a:moveTo>
                  <a:pt x="1236617" y="269966"/>
                </a:moveTo>
                <a:lnTo>
                  <a:pt x="1236617" y="269966"/>
                </a:lnTo>
                <a:lnTo>
                  <a:pt x="1140822" y="252548"/>
                </a:lnTo>
                <a:cubicBezTo>
                  <a:pt x="1129086" y="250201"/>
                  <a:pt x="1116693" y="249193"/>
                  <a:pt x="1105988" y="243840"/>
                </a:cubicBezTo>
                <a:cubicBezTo>
                  <a:pt x="1093006" y="237349"/>
                  <a:pt x="1082965" y="226150"/>
                  <a:pt x="1071154" y="217714"/>
                </a:cubicBezTo>
                <a:cubicBezTo>
                  <a:pt x="1062637" y="211630"/>
                  <a:pt x="1054389" y="204978"/>
                  <a:pt x="1045028" y="200297"/>
                </a:cubicBezTo>
                <a:cubicBezTo>
                  <a:pt x="1036817" y="196192"/>
                  <a:pt x="1027611" y="194491"/>
                  <a:pt x="1018902" y="191588"/>
                </a:cubicBezTo>
                <a:cubicBezTo>
                  <a:pt x="1007291" y="182880"/>
                  <a:pt x="996376" y="173155"/>
                  <a:pt x="984068" y="165463"/>
                </a:cubicBezTo>
                <a:cubicBezTo>
                  <a:pt x="965651" y="153953"/>
                  <a:pt x="944135" y="145072"/>
                  <a:pt x="923108" y="139337"/>
                </a:cubicBezTo>
                <a:cubicBezTo>
                  <a:pt x="900014" y="133039"/>
                  <a:pt x="853440" y="121920"/>
                  <a:pt x="853440" y="121920"/>
                </a:cubicBezTo>
                <a:cubicBezTo>
                  <a:pt x="841828" y="116114"/>
                  <a:pt x="829169" y="112049"/>
                  <a:pt x="818605" y="104503"/>
                </a:cubicBezTo>
                <a:cubicBezTo>
                  <a:pt x="808583" y="97345"/>
                  <a:pt x="803173" y="84487"/>
                  <a:pt x="792480" y="78377"/>
                </a:cubicBezTo>
                <a:cubicBezTo>
                  <a:pt x="782088" y="72439"/>
                  <a:pt x="769109" y="73107"/>
                  <a:pt x="757645" y="69668"/>
                </a:cubicBezTo>
                <a:cubicBezTo>
                  <a:pt x="740060" y="64393"/>
                  <a:pt x="723205" y="56704"/>
                  <a:pt x="705394" y="52251"/>
                </a:cubicBezTo>
                <a:cubicBezTo>
                  <a:pt x="693783" y="49348"/>
                  <a:pt x="682024" y="46982"/>
                  <a:pt x="670560" y="43543"/>
                </a:cubicBezTo>
                <a:cubicBezTo>
                  <a:pt x="670530" y="43534"/>
                  <a:pt x="605260" y="21776"/>
                  <a:pt x="592182" y="17417"/>
                </a:cubicBezTo>
                <a:lnTo>
                  <a:pt x="566057" y="8708"/>
                </a:lnTo>
                <a:lnTo>
                  <a:pt x="539931" y="0"/>
                </a:lnTo>
                <a:cubicBezTo>
                  <a:pt x="487680" y="2903"/>
                  <a:pt x="435029" y="1637"/>
                  <a:pt x="383177" y="8708"/>
                </a:cubicBezTo>
                <a:cubicBezTo>
                  <a:pt x="370314" y="10462"/>
                  <a:pt x="359474" y="19447"/>
                  <a:pt x="348342" y="26126"/>
                </a:cubicBezTo>
                <a:cubicBezTo>
                  <a:pt x="330392" y="36896"/>
                  <a:pt x="313508" y="49349"/>
                  <a:pt x="296091" y="60960"/>
                </a:cubicBezTo>
                <a:cubicBezTo>
                  <a:pt x="287382" y="66766"/>
                  <a:pt x="277366" y="70976"/>
                  <a:pt x="269965" y="78377"/>
                </a:cubicBezTo>
                <a:cubicBezTo>
                  <a:pt x="193641" y="154704"/>
                  <a:pt x="287044" y="57883"/>
                  <a:pt x="226422" y="130628"/>
                </a:cubicBezTo>
                <a:cubicBezTo>
                  <a:pt x="218538" y="140089"/>
                  <a:pt x="209005" y="148045"/>
                  <a:pt x="200297" y="156754"/>
                </a:cubicBezTo>
                <a:cubicBezTo>
                  <a:pt x="197394" y="165463"/>
                  <a:pt x="198079" y="176389"/>
                  <a:pt x="191588" y="182880"/>
                </a:cubicBezTo>
                <a:cubicBezTo>
                  <a:pt x="182408" y="192060"/>
                  <a:pt x="167318" y="192751"/>
                  <a:pt x="156754" y="200297"/>
                </a:cubicBezTo>
                <a:cubicBezTo>
                  <a:pt x="146732" y="207455"/>
                  <a:pt x="139337" y="217714"/>
                  <a:pt x="130628" y="226423"/>
                </a:cubicBezTo>
                <a:cubicBezTo>
                  <a:pt x="127725" y="235131"/>
                  <a:pt x="126025" y="244338"/>
                  <a:pt x="121920" y="252548"/>
                </a:cubicBezTo>
                <a:cubicBezTo>
                  <a:pt x="99819" y="296749"/>
                  <a:pt x="95153" y="288985"/>
                  <a:pt x="78377" y="330926"/>
                </a:cubicBezTo>
                <a:cubicBezTo>
                  <a:pt x="71559" y="347972"/>
                  <a:pt x="67779" y="366131"/>
                  <a:pt x="60960" y="383177"/>
                </a:cubicBezTo>
                <a:cubicBezTo>
                  <a:pt x="56138" y="395230"/>
                  <a:pt x="48656" y="406079"/>
                  <a:pt x="43542" y="418011"/>
                </a:cubicBezTo>
                <a:cubicBezTo>
                  <a:pt x="30834" y="447664"/>
                  <a:pt x="33299" y="460520"/>
                  <a:pt x="26125" y="496388"/>
                </a:cubicBezTo>
                <a:cubicBezTo>
                  <a:pt x="23778" y="508125"/>
                  <a:pt x="22132" y="520222"/>
                  <a:pt x="17417" y="531223"/>
                </a:cubicBezTo>
                <a:cubicBezTo>
                  <a:pt x="13294" y="540843"/>
                  <a:pt x="5806" y="548640"/>
                  <a:pt x="0" y="557348"/>
                </a:cubicBezTo>
                <a:cubicBezTo>
                  <a:pt x="2903" y="586377"/>
                  <a:pt x="2148" y="616008"/>
                  <a:pt x="8708" y="644434"/>
                </a:cubicBezTo>
                <a:cubicBezTo>
                  <a:pt x="11061" y="654632"/>
                  <a:pt x="22450" y="660760"/>
                  <a:pt x="26125" y="670560"/>
                </a:cubicBezTo>
                <a:cubicBezTo>
                  <a:pt x="31322" y="684419"/>
                  <a:pt x="29520" y="700288"/>
                  <a:pt x="34834" y="714103"/>
                </a:cubicBezTo>
                <a:cubicBezTo>
                  <a:pt x="100609" y="885116"/>
                  <a:pt x="44680" y="725087"/>
                  <a:pt x="87085" y="809897"/>
                </a:cubicBezTo>
                <a:cubicBezTo>
                  <a:pt x="133069" y="901864"/>
                  <a:pt x="20800" y="723531"/>
                  <a:pt x="130628" y="888274"/>
                </a:cubicBezTo>
                <a:cubicBezTo>
                  <a:pt x="152866" y="921632"/>
                  <a:pt x="182678" y="970053"/>
                  <a:pt x="217714" y="984068"/>
                </a:cubicBezTo>
                <a:cubicBezTo>
                  <a:pt x="232228" y="989874"/>
                  <a:pt x="246972" y="995137"/>
                  <a:pt x="261257" y="1001486"/>
                </a:cubicBezTo>
                <a:cubicBezTo>
                  <a:pt x="273120" y="1006759"/>
                  <a:pt x="283775" y="1014798"/>
                  <a:pt x="296091" y="1018903"/>
                </a:cubicBezTo>
                <a:cubicBezTo>
                  <a:pt x="310133" y="1023584"/>
                  <a:pt x="325211" y="1024283"/>
                  <a:pt x="339634" y="1027611"/>
                </a:cubicBezTo>
                <a:cubicBezTo>
                  <a:pt x="362958" y="1032993"/>
                  <a:pt x="386593" y="1037458"/>
                  <a:pt x="409302" y="1045028"/>
                </a:cubicBezTo>
                <a:cubicBezTo>
                  <a:pt x="418011" y="1047931"/>
                  <a:pt x="426396" y="1052095"/>
                  <a:pt x="435428" y="1053737"/>
                </a:cubicBezTo>
                <a:cubicBezTo>
                  <a:pt x="513074" y="1067855"/>
                  <a:pt x="633204" y="1068269"/>
                  <a:pt x="696685" y="1071154"/>
                </a:cubicBezTo>
                <a:cubicBezTo>
                  <a:pt x="728617" y="1074057"/>
                  <a:pt x="761039" y="1073575"/>
                  <a:pt x="792480" y="1079863"/>
                </a:cubicBezTo>
                <a:cubicBezTo>
                  <a:pt x="805210" y="1082409"/>
                  <a:pt x="815261" y="1092459"/>
                  <a:pt x="827314" y="1097280"/>
                </a:cubicBezTo>
                <a:cubicBezTo>
                  <a:pt x="844360" y="1104098"/>
                  <a:pt x="862148" y="1108891"/>
                  <a:pt x="879565" y="1114697"/>
                </a:cubicBezTo>
                <a:lnTo>
                  <a:pt x="879565" y="1114697"/>
                </a:lnTo>
                <a:cubicBezTo>
                  <a:pt x="902788" y="1117600"/>
                  <a:pt x="926231" y="1119093"/>
                  <a:pt x="949234" y="1123406"/>
                </a:cubicBezTo>
                <a:cubicBezTo>
                  <a:pt x="994128" y="1131824"/>
                  <a:pt x="1009109" y="1137559"/>
                  <a:pt x="1045028" y="1149531"/>
                </a:cubicBezTo>
                <a:cubicBezTo>
                  <a:pt x="1105988" y="1146628"/>
                  <a:pt x="1167781" y="1151280"/>
                  <a:pt x="1227908" y="1140823"/>
                </a:cubicBezTo>
                <a:cubicBezTo>
                  <a:pt x="1238220" y="1139030"/>
                  <a:pt x="1237924" y="1122098"/>
                  <a:pt x="1245325" y="1114697"/>
                </a:cubicBezTo>
                <a:cubicBezTo>
                  <a:pt x="1295644" y="1064378"/>
                  <a:pt x="1247640" y="1135358"/>
                  <a:pt x="1297577" y="1071154"/>
                </a:cubicBezTo>
                <a:cubicBezTo>
                  <a:pt x="1310428" y="1054631"/>
                  <a:pt x="1325792" y="1038761"/>
                  <a:pt x="1332411" y="1018903"/>
                </a:cubicBezTo>
                <a:cubicBezTo>
                  <a:pt x="1357398" y="943940"/>
                  <a:pt x="1345374" y="984465"/>
                  <a:pt x="1367245" y="896983"/>
                </a:cubicBezTo>
                <a:cubicBezTo>
                  <a:pt x="1370148" y="885371"/>
                  <a:pt x="1373986" y="873954"/>
                  <a:pt x="1375954" y="862148"/>
                </a:cubicBezTo>
                <a:cubicBezTo>
                  <a:pt x="1380243" y="836414"/>
                  <a:pt x="1384708" y="801050"/>
                  <a:pt x="1393371" y="775063"/>
                </a:cubicBezTo>
                <a:cubicBezTo>
                  <a:pt x="1398314" y="760233"/>
                  <a:pt x="1404982" y="746034"/>
                  <a:pt x="1410788" y="731520"/>
                </a:cubicBezTo>
                <a:cubicBezTo>
                  <a:pt x="1407885" y="667657"/>
                  <a:pt x="1408891" y="603496"/>
                  <a:pt x="1402080" y="539931"/>
                </a:cubicBezTo>
                <a:cubicBezTo>
                  <a:pt x="1400124" y="521676"/>
                  <a:pt x="1397644" y="500662"/>
                  <a:pt x="1384662" y="487680"/>
                </a:cubicBezTo>
                <a:lnTo>
                  <a:pt x="1349828" y="452846"/>
                </a:lnTo>
                <a:cubicBezTo>
                  <a:pt x="1344022" y="441234"/>
                  <a:pt x="1338852" y="429283"/>
                  <a:pt x="1332411" y="418011"/>
                </a:cubicBezTo>
                <a:cubicBezTo>
                  <a:pt x="1327218" y="408924"/>
                  <a:pt x="1319675" y="401247"/>
                  <a:pt x="1314994" y="391886"/>
                </a:cubicBezTo>
                <a:cubicBezTo>
                  <a:pt x="1310889" y="383675"/>
                  <a:pt x="1310743" y="373785"/>
                  <a:pt x="1306285" y="365760"/>
                </a:cubicBezTo>
                <a:cubicBezTo>
                  <a:pt x="1296119" y="347461"/>
                  <a:pt x="1283062" y="330925"/>
                  <a:pt x="1271451" y="313508"/>
                </a:cubicBezTo>
                <a:lnTo>
                  <a:pt x="1236617" y="269966"/>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p:cNvSpPr/>
          <p:nvPr/>
        </p:nvSpPr>
        <p:spPr>
          <a:xfrm>
            <a:off x="2838994" y="2838994"/>
            <a:ext cx="269966" cy="327898"/>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3"/>
          <a:stretch>
            <a:fillRect/>
          </a:stretch>
        </p:blipFill>
        <p:spPr>
          <a:xfrm>
            <a:off x="2271037" y="3173464"/>
            <a:ext cx="482553" cy="337826"/>
          </a:xfrm>
          <a:prstGeom prst="rect">
            <a:avLst/>
          </a:prstGeom>
        </p:spPr>
      </p:pic>
      <p:pic>
        <p:nvPicPr>
          <p:cNvPr id="28" name="Picture 27"/>
          <p:cNvPicPr>
            <a:picLocks noChangeAspect="1"/>
          </p:cNvPicPr>
          <p:nvPr/>
        </p:nvPicPr>
        <p:blipFill>
          <a:blip r:embed="rId3"/>
          <a:stretch>
            <a:fillRect/>
          </a:stretch>
        </p:blipFill>
        <p:spPr>
          <a:xfrm>
            <a:off x="1274021" y="4875355"/>
            <a:ext cx="482553" cy="337826"/>
          </a:xfrm>
          <a:prstGeom prst="rect">
            <a:avLst/>
          </a:prstGeom>
        </p:spPr>
      </p:pic>
      <p:sp>
        <p:nvSpPr>
          <p:cNvPr id="16" name="Slide Number Placeholder 1"/>
          <p:cNvSpPr>
            <a:spLocks noGrp="1"/>
          </p:cNvSpPr>
          <p:nvPr>
            <p:ph type="sldNum" sz="quarter" idx="12"/>
          </p:nvPr>
        </p:nvSpPr>
        <p:spPr>
          <a:xfrm>
            <a:off x="9448800" y="64820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600" dirty="0" smtClean="0">
                <a:solidFill>
                  <a:prstClr val="white"/>
                </a:solidFill>
                <a:latin typeface="Arial" panose="020B0604020202020204" pitchFamily="34" charset="0"/>
                <a:cs typeface="Arial" panose="020B0604020202020204" pitchFamily="34" charset="0"/>
              </a:rPr>
              <a:t>4</a:t>
            </a:r>
            <a:endParaRPr kumimoji="0" lang="fr-F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585" y="3171527"/>
            <a:ext cx="3820720" cy="3575934"/>
          </a:xfrm>
          <a:prstGeom prst="rect">
            <a:avLst/>
          </a:prstGeom>
        </p:spPr>
      </p:pic>
      <p:sp>
        <p:nvSpPr>
          <p:cNvPr id="27" name="TextBox 26"/>
          <p:cNvSpPr txBox="1"/>
          <p:nvPr/>
        </p:nvSpPr>
        <p:spPr>
          <a:xfrm>
            <a:off x="567070" y="408845"/>
            <a:ext cx="11341395" cy="1600438"/>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rPr>
              <a:t>Etudes </a:t>
            </a:r>
            <a:r>
              <a:rPr kumimoji="0" lang="en-US" sz="2400" b="1" i="0" u="none" strike="noStrike" kern="1200" cap="none" spc="0" normalizeH="0" baseline="0" noProof="0" dirty="0" err="1" smtClean="0">
                <a:ln>
                  <a:noFill/>
                </a:ln>
                <a:solidFill>
                  <a:srgbClr val="00B0F0"/>
                </a:solidFill>
                <a:effectLst/>
                <a:uLnTx/>
                <a:uFillTx/>
                <a:latin typeface="Arial" panose="020B0604020202020204" pitchFamily="34" charset="0"/>
                <a:ea typeface="+mn-ea"/>
                <a:cs typeface="Arial" panose="020B0604020202020204" pitchFamily="34" charset="0"/>
              </a:rPr>
              <a:t>précédentes</a:t>
            </a:r>
            <a:endParaRPr kumimoji="0" lang="en-US" sz="24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Khao Yai National Park : </a:t>
            </a:r>
            <a:r>
              <a:rPr kumimoji="0" lang="en-US" sz="2200" b="0" i="0" u="none" strike="noStrike" kern="1200" cap="none" spc="0" normalizeH="0" baseline="0" noProof="0" dirty="0" err="1" smtClean="0">
                <a:ln>
                  <a:noFill/>
                </a:ln>
                <a:solidFill>
                  <a:srgbClr val="FFB300"/>
                </a:solidFill>
                <a:effectLst/>
                <a:uLnTx/>
                <a:uFillTx/>
                <a:latin typeface="Arial" panose="020B0604020202020204" pitchFamily="34" charset="0"/>
                <a:ea typeface="+mn-ea"/>
                <a:cs typeface="Arial" panose="020B0604020202020204" pitchFamily="34" charset="0"/>
              </a:rPr>
              <a:t>grande</a:t>
            </a:r>
            <a:r>
              <a:rPr kumimoji="0" lang="en-US" sz="2200" b="0" i="0" u="none" strike="noStrike" kern="1200" cap="none" spc="0" normalizeH="0" baseline="0" noProof="0" dirty="0" smtClean="0">
                <a:ln>
                  <a:noFill/>
                </a:ln>
                <a:solidFill>
                  <a:srgbClr val="FFB300"/>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srgbClr val="FFB300"/>
                </a:solidFill>
                <a:effectLst/>
                <a:uLnTx/>
                <a:uFillTx/>
                <a:latin typeface="Arial" panose="020B0604020202020204" pitchFamily="34" charset="0"/>
                <a:ea typeface="+mn-ea"/>
                <a:cs typeface="Arial" panose="020B0604020202020204" pitchFamily="34" charset="0"/>
              </a:rPr>
              <a:t>forêt</a:t>
            </a:r>
            <a:r>
              <a:rPr kumimoji="0" lang="en-US" sz="2200" b="0" i="0" u="none" strike="noStrike" kern="1200" cap="none" spc="0" normalizeH="0" noProof="0" dirty="0" smtClean="0">
                <a:ln>
                  <a:noFill/>
                </a:ln>
                <a:solidFill>
                  <a:srgbClr val="FFB300"/>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noProof="0" dirty="0" err="1" smtClean="0">
                <a:ln>
                  <a:noFill/>
                </a:ln>
                <a:solidFill>
                  <a:srgbClr val="FFB300"/>
                </a:solidFill>
                <a:effectLst/>
                <a:uLnTx/>
                <a:uFillTx/>
                <a:latin typeface="Arial" panose="020B0604020202020204" pitchFamily="34" charset="0"/>
                <a:ea typeface="+mn-ea"/>
                <a:cs typeface="Arial" panose="020B0604020202020204" pitchFamily="34" charset="0"/>
              </a:rPr>
              <a:t>vierge</a:t>
            </a:r>
            <a:endParaRPr kumimoji="0" lang="fr-FR" sz="1400" b="0" i="0" u="none" strike="noStrike" kern="1200" cap="none" spc="0" normalizeH="0" baseline="0" noProof="0" dirty="0">
              <a:ln>
                <a:noFill/>
              </a:ln>
              <a:solidFill>
                <a:srgbClr val="FFB3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4622" y="139792"/>
            <a:ext cx="3203843" cy="3031735"/>
          </a:xfrm>
          <a:prstGeom prst="rect">
            <a:avLst/>
          </a:prstGeom>
        </p:spPr>
      </p:pic>
      <p:sp>
        <p:nvSpPr>
          <p:cNvPr id="17" name="TextBox 16"/>
          <p:cNvSpPr txBox="1"/>
          <p:nvPr/>
        </p:nvSpPr>
        <p:spPr>
          <a:xfrm>
            <a:off x="815149" y="2370036"/>
            <a:ext cx="30998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Domaine vital = </a:t>
            </a:r>
            <a:r>
              <a:rPr kumimoji="0" lang="fr-FR" sz="2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56</a:t>
            </a:r>
            <a:r>
              <a:rPr kumimoji="0" lang="fr-F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ha</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268986" y="4406397"/>
            <a:ext cx="31621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Domaine vital = </a:t>
            </a:r>
            <a:r>
              <a:rPr kumimoji="0" lang="fr-FR" sz="2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449</a:t>
            </a:r>
            <a:r>
              <a:rPr kumimoji="0" lang="fr-F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ha</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588413" y="1793038"/>
            <a:ext cx="3973639" cy="1446550"/>
          </a:xfrm>
          <a:prstGeom prst="rect">
            <a:avLst/>
          </a:prstGeom>
          <a:noFill/>
        </p:spPr>
        <p:txBody>
          <a:bodyPr wrap="square" rtlCol="0">
            <a:spAutoFit/>
          </a:bodyPr>
          <a:lstStyle/>
          <a:p>
            <a:r>
              <a:rPr lang="fr-FR" sz="2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FR" sz="22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Ranging</a:t>
            </a:r>
            <a:r>
              <a:rPr lang="fr-FR" sz="2200" dirty="0" smtClean="0">
                <a:solidFill>
                  <a:schemeClr val="bg1"/>
                </a:solidFill>
                <a:latin typeface="Arial" panose="020B0604020202020204" pitchFamily="34" charset="0"/>
                <a:cs typeface="Arial" panose="020B0604020202020204" pitchFamily="34" charset="0"/>
              </a:rPr>
              <a:t> patterns’ reflètent   </a:t>
            </a:r>
          </a:p>
          <a:p>
            <a:r>
              <a:rPr lang="fr-FR" sz="2200" dirty="0">
                <a:solidFill>
                  <a:schemeClr val="bg1"/>
                </a:solidFill>
                <a:latin typeface="Arial" panose="020B0604020202020204" pitchFamily="34" charset="0"/>
                <a:cs typeface="Arial" panose="020B0604020202020204" pitchFamily="34" charset="0"/>
              </a:rPr>
              <a:t> </a:t>
            </a:r>
            <a:r>
              <a:rPr lang="fr-FR" sz="2200" dirty="0" smtClean="0">
                <a:solidFill>
                  <a:schemeClr val="bg1"/>
                </a:solidFill>
                <a:latin typeface="Arial" panose="020B0604020202020204" pitchFamily="34" charset="0"/>
                <a:cs typeface="Arial" panose="020B0604020202020204" pitchFamily="34" charset="0"/>
              </a:rPr>
              <a:t>    la fluctuation spatio-temporelle des ressources</a:t>
            </a:r>
            <a:endParaRPr lang="fr-FR" sz="2200" dirty="0">
              <a:solidFill>
                <a:schemeClr val="bg1"/>
              </a:solidFill>
              <a:latin typeface="Arial" panose="020B0604020202020204" pitchFamily="34" charset="0"/>
              <a:cs typeface="Arial" panose="020B0604020202020204" pitchFamily="34" charset="0"/>
            </a:endParaRPr>
          </a:p>
          <a:p>
            <a:r>
              <a:rPr lang="fr-FR" sz="2200" dirty="0">
                <a:solidFill>
                  <a:schemeClr val="bg1"/>
                </a:solidFill>
                <a:latin typeface="Arial" panose="020B0604020202020204" pitchFamily="34" charset="0"/>
                <a:cs typeface="Arial" panose="020B0604020202020204" pitchFamily="34" charset="0"/>
              </a:rPr>
              <a:t> </a:t>
            </a:r>
            <a:endParaRPr lang="fr-FR" sz="2200" dirty="0"/>
          </a:p>
        </p:txBody>
      </p:sp>
    </p:spTree>
    <p:extLst>
      <p:ext uri="{BB962C8B-B14F-4D97-AF65-F5344CB8AC3E}">
        <p14:creationId xmlns:p14="http://schemas.microsoft.com/office/powerpoint/2010/main" val="2063692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567070" y="408845"/>
            <a:ext cx="11341395" cy="2215991"/>
          </a:xfrm>
          <a:prstGeom prst="rect">
            <a:avLst/>
          </a:prstGeom>
          <a:solidFill>
            <a:schemeClr val="tx1"/>
          </a:solidFill>
        </p:spPr>
        <p:txBody>
          <a:bodyPr wrap="square" rtlCol="0">
            <a:spAutoFit/>
          </a:bodyPr>
          <a:lstStyle/>
          <a:p>
            <a:r>
              <a:rPr lang="en-US" sz="2400" b="1" dirty="0" err="1" smtClean="0">
                <a:solidFill>
                  <a:srgbClr val="00B0F0"/>
                </a:solidFill>
                <a:latin typeface="Arial" panose="020B0604020202020204" pitchFamily="34" charset="0"/>
                <a:cs typeface="Arial" panose="020B0604020202020204" pitchFamily="34" charset="0"/>
              </a:rPr>
              <a:t>Objectifs</a:t>
            </a:r>
            <a:endParaRPr lang="en-US" sz="2400" b="1" dirty="0" smtClean="0">
              <a:solidFill>
                <a:srgbClr val="00B0F0"/>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r>
              <a:rPr lang="en-US" sz="2200" dirty="0" err="1" smtClean="0">
                <a:solidFill>
                  <a:schemeClr val="bg1"/>
                </a:solidFill>
                <a:latin typeface="Arial" panose="020B0604020202020204" pitchFamily="34" charset="0"/>
                <a:cs typeface="Arial" panose="020B0604020202020204" pitchFamily="34" charset="0"/>
              </a:rPr>
              <a:t>Evaluer</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effet</a:t>
            </a:r>
            <a:r>
              <a:rPr lang="en-US" sz="2200" dirty="0" smtClean="0">
                <a:solidFill>
                  <a:schemeClr val="bg1"/>
                </a:solidFill>
                <a:latin typeface="Arial" panose="020B0604020202020204" pitchFamily="34" charset="0"/>
                <a:cs typeface="Arial" panose="020B0604020202020204" pitchFamily="34" charset="0"/>
              </a:rPr>
              <a:t> </a:t>
            </a:r>
            <a:r>
              <a:rPr lang="en-US" sz="2200" dirty="0" err="1" smtClean="0">
                <a:solidFill>
                  <a:schemeClr val="bg1"/>
                </a:solidFill>
                <a:latin typeface="Arial" panose="020B0604020202020204" pitchFamily="34" charset="0"/>
                <a:cs typeface="Arial" panose="020B0604020202020204" pitchFamily="34" charset="0"/>
              </a:rPr>
              <a:t>disponibilité</a:t>
            </a:r>
            <a:r>
              <a:rPr lang="en-US" sz="2200" dirty="0" smtClean="0">
                <a:solidFill>
                  <a:schemeClr val="bg1"/>
                </a:solidFill>
                <a:latin typeface="Arial" panose="020B0604020202020204" pitchFamily="34" charset="0"/>
                <a:cs typeface="Arial" panose="020B0604020202020204" pitchFamily="34" charset="0"/>
              </a:rPr>
              <a:t> en fruit sur le </a:t>
            </a:r>
            <a:r>
              <a:rPr lang="en-US" sz="2200" dirty="0" err="1" smtClean="0">
                <a:solidFill>
                  <a:srgbClr val="FFC000"/>
                </a:solidFill>
                <a:latin typeface="Arial" panose="020B0604020202020204" pitchFamily="34" charset="0"/>
                <a:cs typeface="Arial" panose="020B0604020202020204" pitchFamily="34" charset="0"/>
              </a:rPr>
              <a:t>mouvement</a:t>
            </a:r>
            <a:r>
              <a:rPr lang="en-US" sz="2200" dirty="0" smtClean="0">
                <a:solidFill>
                  <a:schemeClr val="bg1"/>
                </a:solidFill>
                <a:latin typeface="Arial" panose="020B0604020202020204" pitchFamily="34" charset="0"/>
                <a:cs typeface="Arial" panose="020B0604020202020204" pitchFamily="34" charset="0"/>
              </a:rPr>
              <a:t>, ‘</a:t>
            </a:r>
            <a:r>
              <a:rPr lang="en-US" sz="2200" dirty="0" smtClean="0">
                <a:solidFill>
                  <a:srgbClr val="FFB300"/>
                </a:solidFill>
                <a:latin typeface="Arial" panose="020B0604020202020204" pitchFamily="34" charset="0"/>
                <a:cs typeface="Arial" panose="020B0604020202020204" pitchFamily="34" charset="0"/>
              </a:rPr>
              <a:t>ranging </a:t>
            </a:r>
          </a:p>
          <a:p>
            <a:r>
              <a:rPr lang="en-US" sz="2200" dirty="0">
                <a:solidFill>
                  <a:srgbClr val="FFB300"/>
                </a:solidFill>
                <a:latin typeface="Arial" panose="020B0604020202020204" pitchFamily="34" charset="0"/>
                <a:cs typeface="Arial" panose="020B0604020202020204" pitchFamily="34" charset="0"/>
              </a:rPr>
              <a:t>p</a:t>
            </a:r>
            <a:r>
              <a:rPr lang="en-US" sz="2200" dirty="0" smtClean="0">
                <a:solidFill>
                  <a:srgbClr val="FFB300"/>
                </a:solidFill>
                <a:latin typeface="Arial" panose="020B0604020202020204" pitchFamily="34" charset="0"/>
                <a:cs typeface="Arial" panose="020B0604020202020204" pitchFamily="34" charset="0"/>
              </a:rPr>
              <a:t>atterns</a:t>
            </a:r>
            <a:r>
              <a:rPr lang="en-US" sz="2200" dirty="0" smtClean="0">
                <a:solidFill>
                  <a:schemeClr val="bg1"/>
                </a:solidFill>
                <a:latin typeface="Arial" panose="020B0604020202020204" pitchFamily="34" charset="0"/>
                <a:cs typeface="Arial" panose="020B0604020202020204" pitchFamily="34" charset="0"/>
              </a:rPr>
              <a:t>’ et </a:t>
            </a:r>
            <a:r>
              <a:rPr lang="en-US" sz="2200" dirty="0" smtClean="0">
                <a:solidFill>
                  <a:srgbClr val="FFC000"/>
                </a:solidFill>
                <a:latin typeface="Arial" panose="020B0604020202020204" pitchFamily="34" charset="0"/>
                <a:cs typeface="Arial" panose="020B0604020202020204" pitchFamily="34" charset="0"/>
              </a:rPr>
              <a:t>strategies</a:t>
            </a:r>
            <a:r>
              <a:rPr lang="en-US" sz="2200" dirty="0" smtClean="0">
                <a:solidFill>
                  <a:schemeClr val="bg1"/>
                </a:solidFill>
                <a:latin typeface="Arial" panose="020B0604020202020204" pitchFamily="34" charset="0"/>
                <a:cs typeface="Arial" panose="020B0604020202020204" pitchFamily="34" charset="0"/>
              </a:rPr>
              <a:t> de </a:t>
            </a:r>
            <a:r>
              <a:rPr lang="en-US" sz="2200" dirty="0" err="1" smtClean="0">
                <a:solidFill>
                  <a:srgbClr val="FFC000"/>
                </a:solidFill>
                <a:latin typeface="Arial" panose="020B0604020202020204" pitchFamily="34" charset="0"/>
                <a:cs typeface="Arial" panose="020B0604020202020204" pitchFamily="34" charset="0"/>
              </a:rPr>
              <a:t>fourragement</a:t>
            </a:r>
            <a:r>
              <a:rPr lang="en-US" sz="2200" dirty="0" smtClean="0">
                <a:solidFill>
                  <a:schemeClr val="bg1"/>
                </a:solidFill>
                <a:latin typeface="Arial" panose="020B0604020202020204" pitchFamily="34" charset="0"/>
                <a:cs typeface="Arial" panose="020B0604020202020204" pitchFamily="34" charset="0"/>
              </a:rPr>
              <a:t> du macaque à queue </a:t>
            </a:r>
            <a:br>
              <a:rPr lang="en-US" sz="2200" dirty="0" smtClean="0">
                <a:solidFill>
                  <a:schemeClr val="bg1"/>
                </a:solidFill>
                <a:latin typeface="Arial" panose="020B0604020202020204" pitchFamily="34" charset="0"/>
                <a:cs typeface="Arial" panose="020B0604020202020204" pitchFamily="34" charset="0"/>
              </a:rPr>
            </a:br>
            <a:r>
              <a:rPr lang="en-US" sz="2200" dirty="0" smtClean="0">
                <a:solidFill>
                  <a:schemeClr val="bg1"/>
                </a:solidFill>
                <a:latin typeface="Arial" panose="020B0604020202020204" pitchFamily="34" charset="0"/>
                <a:cs typeface="Arial" panose="020B0604020202020204" pitchFamily="34" charset="0"/>
              </a:rPr>
              <a:t>de </a:t>
            </a:r>
            <a:r>
              <a:rPr lang="en-US" sz="2200" dirty="0" err="1" smtClean="0">
                <a:solidFill>
                  <a:schemeClr val="bg1"/>
                </a:solidFill>
                <a:latin typeface="Arial" panose="020B0604020202020204" pitchFamily="34" charset="0"/>
                <a:cs typeface="Arial" panose="020B0604020202020204" pitchFamily="34" charset="0"/>
              </a:rPr>
              <a:t>cochon</a:t>
            </a:r>
            <a:r>
              <a:rPr lang="en-US" sz="2200" dirty="0" smtClean="0">
                <a:solidFill>
                  <a:schemeClr val="bg1"/>
                </a:solidFill>
                <a:latin typeface="Arial" panose="020B0604020202020204" pitchFamily="34" charset="0"/>
                <a:cs typeface="Arial" panose="020B0604020202020204" pitchFamily="34" charset="0"/>
              </a:rPr>
              <a:t> dans un </a:t>
            </a:r>
            <a:r>
              <a:rPr lang="en-US" sz="2200" dirty="0" smtClean="0">
                <a:solidFill>
                  <a:srgbClr val="FFB300"/>
                </a:solidFill>
                <a:latin typeface="Arial" panose="020B0604020202020204" pitchFamily="34" charset="0"/>
                <a:cs typeface="Arial" panose="020B0604020202020204" pitchFamily="34" charset="0"/>
              </a:rPr>
              <a:t>habitat </a:t>
            </a:r>
            <a:r>
              <a:rPr lang="en-US" sz="2200" dirty="0" err="1" smtClean="0">
                <a:solidFill>
                  <a:srgbClr val="FFB300"/>
                </a:solidFill>
                <a:latin typeface="Arial" panose="020B0604020202020204" pitchFamily="34" charset="0"/>
                <a:cs typeface="Arial" panose="020B0604020202020204" pitchFamily="34" charset="0"/>
              </a:rPr>
              <a:t>dégradé</a:t>
            </a:r>
            <a:endParaRPr lang="fr-FR" sz="2200" dirty="0">
              <a:solidFill>
                <a:srgbClr val="FFB300"/>
              </a:solidFill>
              <a:latin typeface="Arial" panose="020B0604020202020204" pitchFamily="34" charset="0"/>
              <a:cs typeface="Arial" panose="020B0604020202020204" pitchFamily="34" charset="0"/>
            </a:endParaRPr>
          </a:p>
          <a:p>
            <a:endParaRPr lang="en-US" sz="2400" dirty="0" smtClean="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622" y="139792"/>
            <a:ext cx="3203843" cy="3031735"/>
          </a:xfrm>
          <a:prstGeom prst="rect">
            <a:avLst/>
          </a:prstGeom>
        </p:spPr>
      </p:pic>
      <p:grpSp>
        <p:nvGrpSpPr>
          <p:cNvPr id="8" name="Group 7"/>
          <p:cNvGrpSpPr/>
          <p:nvPr/>
        </p:nvGrpSpPr>
        <p:grpSpPr>
          <a:xfrm>
            <a:off x="8109305" y="3166892"/>
            <a:ext cx="3799160" cy="3584636"/>
            <a:chOff x="0" y="0"/>
            <a:chExt cx="3172460" cy="3177540"/>
          </a:xfrm>
        </p:grpSpPr>
        <p:pic>
          <p:nvPicPr>
            <p:cNvPr id="10" name="Picture 9" descr="C:\Users\pc\Desktop\Habituation\KYNP_SBR.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172460" cy="3177540"/>
            </a:xfrm>
            <a:prstGeom prst="rect">
              <a:avLst/>
            </a:prstGeom>
            <a:noFill/>
            <a:ln w="19050">
              <a:solidFill>
                <a:schemeClr val="tx1"/>
              </a:solidFill>
            </a:ln>
          </p:spPr>
        </p:pic>
        <p:sp>
          <p:nvSpPr>
            <p:cNvPr id="12" name="Text Box 2"/>
            <p:cNvSpPr txBox="1">
              <a:spLocks noChangeArrowheads="1"/>
            </p:cNvSpPr>
            <p:nvPr/>
          </p:nvSpPr>
          <p:spPr bwMode="auto">
            <a:xfrm>
              <a:off x="1184469" y="713705"/>
              <a:ext cx="552450" cy="30480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fr-BE" sz="1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SBR</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Text Box 2"/>
            <p:cNvSpPr txBox="1">
              <a:spLocks noChangeArrowheads="1"/>
            </p:cNvSpPr>
            <p:nvPr/>
          </p:nvSpPr>
          <p:spPr bwMode="auto">
            <a:xfrm>
              <a:off x="9524" y="1810384"/>
              <a:ext cx="1377950" cy="509270"/>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fr-BE" sz="1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Khao Yai National Park</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14" name="Slide Number Placeholder 1"/>
          <p:cNvSpPr>
            <a:spLocks noGrp="1"/>
          </p:cNvSpPr>
          <p:nvPr>
            <p:ph type="sldNum" sz="quarter" idx="12"/>
          </p:nvPr>
        </p:nvSpPr>
        <p:spPr>
          <a:xfrm>
            <a:off x="9448800" y="6482072"/>
            <a:ext cx="2743200" cy="365125"/>
          </a:xfrm>
        </p:spPr>
        <p:txBody>
          <a:bodyPr/>
          <a:lstStyle/>
          <a:p>
            <a:r>
              <a:rPr lang="fr-FR" sz="1600" dirty="0" smtClean="0">
                <a:solidFill>
                  <a:schemeClr val="bg1"/>
                </a:solidFill>
                <a:latin typeface="Arial" panose="020B0604020202020204" pitchFamily="34" charset="0"/>
                <a:cs typeface="Arial" panose="020B0604020202020204" pitchFamily="34" charset="0"/>
              </a:rPr>
              <a:t>5</a:t>
            </a:r>
            <a:endParaRPr lang="fr-FR" sz="1600"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8109305" y="6489918"/>
            <a:ext cx="1474382" cy="523220"/>
          </a:xfrm>
          <a:prstGeom prst="rect">
            <a:avLst/>
          </a:prstGeom>
          <a:noFill/>
        </p:spPr>
        <p:txBody>
          <a:bodyPr wrap="square" rtlCol="0">
            <a:spAutoFit/>
          </a:bodyPr>
          <a:lstStyle/>
          <a:p>
            <a:r>
              <a:rPr lang="en-US" altLang="ja-JP" sz="1400" dirty="0" smtClean="0">
                <a:solidFill>
                  <a:schemeClr val="bg1"/>
                </a:solidFill>
                <a:latin typeface="Arial" panose="020B0604020202020204" pitchFamily="34" charset="0"/>
                <a:ea typeface="ＭＳ ゴシック" panose="020B0609070205080204" pitchFamily="49" charset="-128"/>
                <a:cs typeface="Arial" panose="020B0604020202020204" pitchFamily="34" charset="0"/>
              </a:rPr>
              <a:t>T. </a:t>
            </a:r>
            <a:r>
              <a:rPr lang="en-US" altLang="ja-JP" sz="1400"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Saruwatari</a:t>
            </a:r>
            <a:endParaRPr lang="en-US" altLang="ja-JP" sz="14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a:p>
            <a:endParaRPr lang="fr-FR" sz="14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8317073" y="3660121"/>
            <a:ext cx="35913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solidFill>
                    <a:prstClr val="black"/>
                  </a:solidFill>
                </a:ln>
                <a:solidFill>
                  <a:srgbClr val="FF0000"/>
                </a:solidFill>
                <a:effectLst/>
                <a:uLnTx/>
                <a:uFillTx/>
                <a:latin typeface="Arial" panose="020B0604020202020204" pitchFamily="34" charset="0"/>
                <a:ea typeface="+mn-ea"/>
                <a:cs typeface="Arial" panose="020B0604020202020204" pitchFamily="34" charset="0"/>
              </a:rPr>
              <a:t>Sakaerat </a:t>
            </a:r>
            <a:r>
              <a:rPr kumimoji="0" lang="en-US" sz="1800" b="1" i="0" u="none" strike="noStrike" kern="1200" cap="none" spc="0" normalizeH="0" baseline="0" noProof="0" dirty="0">
                <a:ln>
                  <a:solidFill>
                    <a:prstClr val="black"/>
                  </a:solidFill>
                </a:ln>
                <a:solidFill>
                  <a:srgbClr val="FF0000"/>
                </a:solidFill>
                <a:effectLst/>
                <a:uLnTx/>
                <a:uFillTx/>
                <a:latin typeface="Arial" panose="020B0604020202020204" pitchFamily="34" charset="0"/>
                <a:ea typeface="+mn-ea"/>
                <a:cs typeface="Arial" panose="020B0604020202020204" pitchFamily="34" charset="0"/>
              </a:rPr>
              <a:t>Biosphere Reserve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3500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7674</TotalTime>
  <Words>2181</Words>
  <Application>Microsoft Office PowerPoint</Application>
  <PresentationFormat>Widescreen</PresentationFormat>
  <Paragraphs>596</Paragraphs>
  <Slides>45</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ＭＳ ゴシック</vt:lpstr>
      <vt:lpstr>Arial</vt:lpstr>
      <vt:lpstr>Calibri</vt:lpstr>
      <vt:lpstr>Calibri Light</vt:lpstr>
      <vt:lpstr>Cambria Math</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dc:creator>
  <cp:lastModifiedBy>Eva Gazagne</cp:lastModifiedBy>
  <cp:revision>734</cp:revision>
  <dcterms:created xsi:type="dcterms:W3CDTF">2018-04-07T07:49:33Z</dcterms:created>
  <dcterms:modified xsi:type="dcterms:W3CDTF">2019-10-11T16:22:27Z</dcterms:modified>
</cp:coreProperties>
</file>