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88" r:id="rId8"/>
    <p:sldId id="299" r:id="rId9"/>
    <p:sldId id="289" r:id="rId10"/>
    <p:sldId id="298" r:id="rId11"/>
    <p:sldId id="290" r:id="rId12"/>
    <p:sldId id="291" r:id="rId13"/>
    <p:sldId id="292" r:id="rId14"/>
    <p:sldId id="293" r:id="rId15"/>
    <p:sldId id="295" r:id="rId16"/>
    <p:sldId id="296" r:id="rId17"/>
    <p:sldId id="297" r:id="rId18"/>
    <p:sldId id="286" r:id="rId19"/>
    <p:sldId id="279"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779"/>
    <a:srgbClr val="59C5EC"/>
    <a:srgbClr val="E8EFF3"/>
    <a:srgbClr val="000000"/>
    <a:srgbClr val="5A82A0"/>
    <a:srgbClr val="7B6984"/>
    <a:srgbClr val="6D3B4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7781" autoAdjust="0"/>
  </p:normalViewPr>
  <p:slideViewPr>
    <p:cSldViewPr snapToGrid="0" showGuides="1">
      <p:cViewPr varScale="1">
        <p:scale>
          <a:sx n="50" d="100"/>
          <a:sy n="50" d="100"/>
        </p:scale>
        <p:origin x="883" y="34"/>
      </p:cViewPr>
      <p:guideLst>
        <p:guide orient="horz" pos="2160"/>
        <p:guide pos="3840"/>
      </p:guideLst>
    </p:cSldViewPr>
  </p:slideViewPr>
  <p:notesTextViewPr>
    <p:cViewPr>
      <p:scale>
        <a:sx n="1" d="1"/>
        <a:sy n="1" d="1"/>
      </p:scale>
      <p:origin x="0" y="0"/>
    </p:cViewPr>
  </p:notesText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1E0C90-1D4B-4894-A52F-6A61A87821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FC6E43D-3065-44B8-88CF-754AF46FCB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46A32-BF80-4EEB-9349-9686B10A492B}" type="datetimeFigureOut">
              <a:rPr lang="en-US" smtClean="0"/>
              <a:t>9/30/2019</a:t>
            </a:fld>
            <a:endParaRPr lang="en-US" dirty="0"/>
          </a:p>
        </p:txBody>
      </p:sp>
      <p:sp>
        <p:nvSpPr>
          <p:cNvPr id="4" name="Footer Placeholder 3">
            <a:extLst>
              <a:ext uri="{FF2B5EF4-FFF2-40B4-BE49-F238E27FC236}">
                <a16:creationId xmlns:a16="http://schemas.microsoft.com/office/drawing/2014/main" id="{F0CC3A23-7175-4E59-B38B-B4E81F5213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BF400A4-4A42-4A50-BC86-D7DA38EF2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42A9F-EB4A-4976-901B-F47991B5E154}" type="slidenum">
              <a:rPr lang="en-US" smtClean="0"/>
              <a:t>‹N°›</a:t>
            </a:fld>
            <a:endParaRPr lang="en-US" dirty="0"/>
          </a:p>
        </p:txBody>
      </p:sp>
    </p:spTree>
    <p:extLst>
      <p:ext uri="{BB962C8B-B14F-4D97-AF65-F5344CB8AC3E}">
        <p14:creationId xmlns:p14="http://schemas.microsoft.com/office/powerpoint/2010/main" val="343790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A9E41-F7BA-42D1-923E-C3B58F2FDEC1}" type="datetimeFigureOut">
              <a:rPr lang="en-US" noProof="0" smtClean="0"/>
              <a:t>9/30/2019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C6CC0-914F-4A6F-B8FE-1137B7ABBBE0}" type="slidenum">
              <a:rPr lang="en-US" noProof="0" smtClean="0"/>
              <a:t>‹N°›</a:t>
            </a:fld>
            <a:endParaRPr lang="en-US" noProof="0" dirty="0"/>
          </a:p>
        </p:txBody>
      </p:sp>
    </p:spTree>
    <p:extLst>
      <p:ext uri="{BB962C8B-B14F-4D97-AF65-F5344CB8AC3E}">
        <p14:creationId xmlns:p14="http://schemas.microsoft.com/office/powerpoint/2010/main" val="332564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Amber</a:t>
            </a:r>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6</a:t>
            </a:fld>
            <a:endParaRPr lang="en-US" noProof="0" dirty="0"/>
          </a:p>
        </p:txBody>
      </p:sp>
    </p:spTree>
    <p:extLst>
      <p:ext uri="{BB962C8B-B14F-4D97-AF65-F5344CB8AC3E}">
        <p14:creationId xmlns:p14="http://schemas.microsoft.com/office/powerpoint/2010/main" val="321105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Amber</a:t>
            </a:r>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15</a:t>
            </a:fld>
            <a:endParaRPr lang="en-US" noProof="0" dirty="0"/>
          </a:p>
        </p:txBody>
      </p:sp>
    </p:spTree>
    <p:extLst>
      <p:ext uri="{BB962C8B-B14F-4D97-AF65-F5344CB8AC3E}">
        <p14:creationId xmlns:p14="http://schemas.microsoft.com/office/powerpoint/2010/main" val="35408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Peter</a:t>
            </a:r>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7</a:t>
            </a:fld>
            <a:endParaRPr lang="en-US" noProof="0" dirty="0"/>
          </a:p>
        </p:txBody>
      </p:sp>
    </p:spTree>
    <p:extLst>
      <p:ext uri="{BB962C8B-B14F-4D97-AF65-F5344CB8AC3E}">
        <p14:creationId xmlns:p14="http://schemas.microsoft.com/office/powerpoint/2010/main" val="131420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Peter</a:t>
            </a:r>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8</a:t>
            </a:fld>
            <a:endParaRPr lang="en-US" noProof="0" dirty="0"/>
          </a:p>
        </p:txBody>
      </p:sp>
    </p:spTree>
    <p:extLst>
      <p:ext uri="{BB962C8B-B14F-4D97-AF65-F5344CB8AC3E}">
        <p14:creationId xmlns:p14="http://schemas.microsoft.com/office/powerpoint/2010/main" val="22604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Amber</a:t>
            </a:r>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9</a:t>
            </a:fld>
            <a:endParaRPr lang="en-US" noProof="0" dirty="0"/>
          </a:p>
        </p:txBody>
      </p:sp>
    </p:spTree>
    <p:extLst>
      <p:ext uri="{BB962C8B-B14F-4D97-AF65-F5344CB8AC3E}">
        <p14:creationId xmlns:p14="http://schemas.microsoft.com/office/powerpoint/2010/main" val="1371467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Together</a:t>
            </a:r>
            <a:endParaRPr lang="nl-NL" dirty="0" smtClean="0"/>
          </a:p>
          <a:p>
            <a:endParaRPr lang="nl-NL" dirty="0" smtClean="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10</a:t>
            </a:fld>
            <a:endParaRPr lang="en-US" noProof="0" dirty="0"/>
          </a:p>
        </p:txBody>
      </p:sp>
    </p:spTree>
    <p:extLst>
      <p:ext uri="{BB962C8B-B14F-4D97-AF65-F5344CB8AC3E}">
        <p14:creationId xmlns:p14="http://schemas.microsoft.com/office/powerpoint/2010/main" val="205822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the Netherlands, we do </a:t>
            </a:r>
            <a:r>
              <a:rPr lang="nl-NL" dirty="0" err="1" smtClean="0"/>
              <a:t>not</a:t>
            </a:r>
            <a:r>
              <a:rPr lang="nl-NL" dirty="0" smtClean="0"/>
              <a:t> </a:t>
            </a:r>
            <a:r>
              <a:rPr lang="nl-NL" dirty="0" err="1" smtClean="0"/>
              <a:t>use</a:t>
            </a:r>
            <a:r>
              <a:rPr lang="nl-NL" dirty="0" smtClean="0"/>
              <a:t> the term</a:t>
            </a:r>
            <a:r>
              <a:rPr lang="nl-NL" baseline="0" dirty="0" smtClean="0"/>
              <a:t> </a:t>
            </a:r>
            <a:r>
              <a:rPr lang="nl-NL" dirty="0" smtClean="0"/>
              <a:t>‘</a:t>
            </a:r>
            <a:r>
              <a:rPr lang="nl-NL" dirty="0" err="1" smtClean="0"/>
              <a:t>posting</a:t>
            </a:r>
            <a:r>
              <a:rPr lang="nl-NL" dirty="0" smtClean="0"/>
              <a:t>’ as a </a:t>
            </a:r>
            <a:r>
              <a:rPr lang="nl-NL" dirty="0" err="1" smtClean="0"/>
              <a:t>legal</a:t>
            </a:r>
            <a:r>
              <a:rPr lang="nl-NL" dirty="0" smtClean="0"/>
              <a:t> standard </a:t>
            </a:r>
            <a:r>
              <a:rPr lang="nl-NL" dirty="0" err="1" smtClean="0"/>
              <a:t>for</a:t>
            </a:r>
            <a:r>
              <a:rPr lang="nl-NL" dirty="0" smtClean="0"/>
              <a:t> </a:t>
            </a:r>
            <a:r>
              <a:rPr lang="nl-NL" dirty="0" err="1" smtClean="0"/>
              <a:t>national</a:t>
            </a:r>
            <a:r>
              <a:rPr lang="nl-NL" dirty="0" smtClean="0"/>
              <a:t> </a:t>
            </a:r>
            <a:r>
              <a:rPr lang="nl-NL" dirty="0" err="1" smtClean="0"/>
              <a:t>situations</a:t>
            </a:r>
            <a:r>
              <a:rPr lang="nl-NL" dirty="0" smtClean="0"/>
              <a:t>. We </a:t>
            </a:r>
            <a:r>
              <a:rPr lang="nl-NL" dirty="0" err="1" smtClean="0"/>
              <a:t>only</a:t>
            </a:r>
            <a:r>
              <a:rPr lang="nl-NL" dirty="0" smtClean="0"/>
              <a:t> have a </a:t>
            </a:r>
            <a:r>
              <a:rPr lang="nl-NL" dirty="0" err="1" smtClean="0"/>
              <a:t>legal</a:t>
            </a:r>
            <a:r>
              <a:rPr lang="nl-NL" dirty="0" smtClean="0"/>
              <a:t> </a:t>
            </a:r>
            <a:r>
              <a:rPr lang="nl-NL" dirty="0" err="1" smtClean="0"/>
              <a:t>definition</a:t>
            </a:r>
            <a:r>
              <a:rPr lang="nl-NL" dirty="0" smtClean="0"/>
              <a:t> of </a:t>
            </a:r>
            <a:r>
              <a:rPr lang="nl-NL" dirty="0" err="1" smtClean="0"/>
              <a:t>secondment</a:t>
            </a:r>
            <a:r>
              <a:rPr lang="nl-NL" dirty="0" smtClean="0"/>
              <a:t>. In</a:t>
            </a:r>
            <a:r>
              <a:rPr lang="nl-NL" baseline="0" dirty="0" smtClean="0"/>
              <a:t> the Netherlands, we </a:t>
            </a:r>
            <a:r>
              <a:rPr lang="nl-NL" baseline="0" dirty="0" err="1" smtClean="0"/>
              <a:t>see</a:t>
            </a:r>
            <a:r>
              <a:rPr lang="nl-NL" baseline="0" dirty="0" smtClean="0"/>
              <a:t> </a:t>
            </a:r>
            <a:r>
              <a:rPr lang="nl-NL" baseline="0" dirty="0" err="1" smtClean="0"/>
              <a:t>some</a:t>
            </a:r>
            <a:r>
              <a:rPr lang="nl-NL" baseline="0" dirty="0" smtClean="0"/>
              <a:t> </a:t>
            </a:r>
            <a:r>
              <a:rPr lang="nl-NL" baseline="0" dirty="0" err="1" smtClean="0"/>
              <a:t>constructions</a:t>
            </a:r>
            <a:r>
              <a:rPr lang="nl-NL" baseline="0" dirty="0" smtClean="0"/>
              <a:t> </a:t>
            </a:r>
            <a:r>
              <a:rPr lang="nl-NL" baseline="0" dirty="0" err="1" smtClean="0"/>
              <a:t>used</a:t>
            </a:r>
            <a:r>
              <a:rPr lang="nl-NL" baseline="0" dirty="0" smtClean="0"/>
              <a:t> </a:t>
            </a:r>
            <a:r>
              <a:rPr lang="nl-NL" baseline="0" dirty="0" err="1" smtClean="0"/>
              <a:t>by</a:t>
            </a:r>
            <a:r>
              <a:rPr lang="nl-NL" baseline="0" dirty="0" smtClean="0"/>
              <a:t> companies </a:t>
            </a:r>
            <a:r>
              <a:rPr lang="nl-NL" baseline="0" dirty="0" err="1" smtClean="0"/>
              <a:t>such</a:t>
            </a:r>
            <a:r>
              <a:rPr lang="nl-NL" baseline="0" dirty="0" smtClean="0"/>
              <a:t> as payroll or ‘</a:t>
            </a:r>
            <a:r>
              <a:rPr lang="nl-NL" baseline="0" dirty="0" err="1" smtClean="0"/>
              <a:t>contracting</a:t>
            </a:r>
            <a:r>
              <a:rPr lang="nl-NL" baseline="0" dirty="0" smtClean="0"/>
              <a:t>’. The Dutch policy makers are </a:t>
            </a:r>
            <a:r>
              <a:rPr lang="nl-NL" baseline="0" dirty="0" err="1" smtClean="0"/>
              <a:t>not</a:t>
            </a:r>
            <a:r>
              <a:rPr lang="nl-NL" baseline="0" dirty="0" smtClean="0"/>
              <a:t> </a:t>
            </a:r>
            <a:r>
              <a:rPr lang="nl-NL" baseline="0" dirty="0" err="1" smtClean="0"/>
              <a:t>to</a:t>
            </a:r>
            <a:r>
              <a:rPr lang="nl-NL" baseline="0" dirty="0" smtClean="0"/>
              <a:t> keen on </a:t>
            </a:r>
            <a:r>
              <a:rPr lang="nl-NL" baseline="0" dirty="0" err="1" smtClean="0"/>
              <a:t>constructions</a:t>
            </a:r>
            <a:r>
              <a:rPr lang="nl-NL" baseline="0" dirty="0" smtClean="0"/>
              <a:t> </a:t>
            </a:r>
            <a:r>
              <a:rPr lang="nl-NL" baseline="0" dirty="0" err="1" smtClean="0"/>
              <a:t>that</a:t>
            </a:r>
            <a:r>
              <a:rPr lang="nl-NL" baseline="0" dirty="0" smtClean="0"/>
              <a:t> are </a:t>
            </a:r>
            <a:r>
              <a:rPr lang="nl-NL" baseline="0" dirty="0" err="1" smtClean="0"/>
              <a:t>allegedly</a:t>
            </a:r>
            <a:r>
              <a:rPr lang="nl-NL" baseline="0" dirty="0" smtClean="0"/>
              <a:t> </a:t>
            </a:r>
            <a:r>
              <a:rPr lang="nl-NL" baseline="0" dirty="0" err="1" smtClean="0"/>
              <a:t>used</a:t>
            </a:r>
            <a:r>
              <a:rPr lang="nl-NL" baseline="0" dirty="0" smtClean="0"/>
              <a:t> </a:t>
            </a:r>
            <a:r>
              <a:rPr lang="nl-NL" baseline="0" dirty="0" err="1" smtClean="0"/>
              <a:t>to</a:t>
            </a:r>
            <a:r>
              <a:rPr lang="nl-NL" baseline="0" dirty="0" smtClean="0"/>
              <a:t> </a:t>
            </a:r>
            <a:r>
              <a:rPr lang="nl-NL" baseline="0" dirty="0" err="1" smtClean="0"/>
              <a:t>evade</a:t>
            </a:r>
            <a:r>
              <a:rPr lang="nl-NL" baseline="0" dirty="0" smtClean="0"/>
              <a:t> the </a:t>
            </a:r>
            <a:r>
              <a:rPr lang="nl-NL" baseline="0" dirty="0" err="1" smtClean="0"/>
              <a:t>applicability</a:t>
            </a:r>
            <a:r>
              <a:rPr lang="nl-NL" baseline="0" dirty="0" smtClean="0"/>
              <a:t> of binding </a:t>
            </a:r>
            <a:r>
              <a:rPr lang="nl-NL" baseline="0" dirty="0" err="1" smtClean="0"/>
              <a:t>employment</a:t>
            </a:r>
            <a:r>
              <a:rPr lang="nl-NL" baseline="0" dirty="0" smtClean="0"/>
              <a:t> </a:t>
            </a:r>
            <a:r>
              <a:rPr lang="nl-NL" baseline="0" dirty="0" err="1" smtClean="0"/>
              <a:t>laws</a:t>
            </a:r>
            <a:r>
              <a:rPr lang="nl-NL" baseline="0" dirty="0" smtClean="0"/>
              <a:t> </a:t>
            </a:r>
            <a:r>
              <a:rPr lang="nl-NL" baseline="0" dirty="0" err="1" smtClean="0"/>
              <a:t>and</a:t>
            </a:r>
            <a:r>
              <a:rPr lang="nl-NL" baseline="0" dirty="0" smtClean="0"/>
              <a:t> </a:t>
            </a:r>
            <a:r>
              <a:rPr lang="nl-NL" baseline="0" dirty="0" err="1" smtClean="0"/>
              <a:t>to</a:t>
            </a:r>
            <a:r>
              <a:rPr lang="nl-NL" baseline="0" dirty="0" smtClean="0"/>
              <a:t> save on </a:t>
            </a:r>
            <a:r>
              <a:rPr lang="nl-NL" baseline="0" dirty="0" err="1" smtClean="0"/>
              <a:t>labour</a:t>
            </a:r>
            <a:r>
              <a:rPr lang="nl-NL" baseline="0" dirty="0" smtClean="0"/>
              <a:t> </a:t>
            </a:r>
            <a:r>
              <a:rPr lang="nl-NL" baseline="0" dirty="0" err="1" smtClean="0"/>
              <a:t>and</a:t>
            </a:r>
            <a:r>
              <a:rPr lang="nl-NL" baseline="0" dirty="0" smtClean="0"/>
              <a:t> </a:t>
            </a:r>
            <a:r>
              <a:rPr lang="nl-NL" baseline="0" dirty="0" err="1" smtClean="0"/>
              <a:t>social</a:t>
            </a:r>
            <a:r>
              <a:rPr lang="nl-NL" baseline="0" dirty="0" smtClean="0"/>
              <a:t> </a:t>
            </a:r>
            <a:r>
              <a:rPr lang="nl-NL" baseline="0" dirty="0" err="1" smtClean="0"/>
              <a:t>cost</a:t>
            </a:r>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11</a:t>
            </a:fld>
            <a:endParaRPr lang="en-US" noProof="0" dirty="0"/>
          </a:p>
        </p:txBody>
      </p:sp>
    </p:spTree>
    <p:extLst>
      <p:ext uri="{BB962C8B-B14F-4D97-AF65-F5344CB8AC3E}">
        <p14:creationId xmlns:p14="http://schemas.microsoft.com/office/powerpoint/2010/main" val="1778618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err="1" smtClean="0">
                <a:solidFill>
                  <a:schemeClr val="tx1"/>
                </a:solidFill>
                <a:effectLst/>
                <a:latin typeface="+mn-lt"/>
                <a:ea typeface="+mn-ea"/>
                <a:cs typeface="+mn-cs"/>
              </a:rPr>
              <a:t>Together</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err="1" smtClean="0">
                <a:solidFill>
                  <a:schemeClr val="tx1"/>
                </a:solidFill>
                <a:effectLst/>
                <a:latin typeface="+mn-lt"/>
                <a:ea typeface="+mn-ea"/>
                <a:cs typeface="+mn-cs"/>
              </a:rPr>
              <a:t>Also</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other</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ways</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to</a:t>
            </a:r>
            <a:r>
              <a:rPr lang="nl-NL" sz="1200" kern="1200" baseline="0" dirty="0" smtClean="0">
                <a:solidFill>
                  <a:schemeClr val="tx1"/>
                </a:solidFill>
                <a:effectLst/>
                <a:latin typeface="+mn-lt"/>
                <a:ea typeface="+mn-ea"/>
                <a:cs typeface="+mn-cs"/>
              </a:rPr>
              <a:t> move </a:t>
            </a:r>
            <a:r>
              <a:rPr lang="mr-IN" sz="1200" kern="1200" baseline="0" dirty="0" smtClean="0">
                <a:solidFill>
                  <a:schemeClr val="tx1"/>
                </a:solidFill>
                <a:effectLst/>
                <a:latin typeface="+mn-lt"/>
                <a:ea typeface="+mn-ea"/>
                <a:cs typeface="+mn-cs"/>
              </a:rPr>
              <a:t>–</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like</a:t>
            </a:r>
            <a:r>
              <a:rPr lang="nl-NL" sz="1200" kern="1200" baseline="0" dirty="0" smtClean="0">
                <a:solidFill>
                  <a:schemeClr val="tx1"/>
                </a:solidFill>
                <a:effectLst/>
                <a:latin typeface="+mn-lt"/>
                <a:ea typeface="+mn-ea"/>
                <a:cs typeface="+mn-cs"/>
              </a:rPr>
              <a:t> permanent </a:t>
            </a:r>
            <a:r>
              <a:rPr lang="nl-NL" sz="1200" kern="1200" baseline="0" dirty="0" err="1" smtClean="0">
                <a:solidFill>
                  <a:schemeClr val="tx1"/>
                </a:solidFill>
                <a:effectLst/>
                <a:latin typeface="+mn-lt"/>
                <a:ea typeface="+mn-ea"/>
                <a:cs typeface="+mn-cs"/>
              </a:rPr>
              <a:t>relocation</a:t>
            </a:r>
            <a:r>
              <a:rPr lang="nl-NL" sz="1200" kern="1200" baseline="0" dirty="0" smtClean="0">
                <a:solidFill>
                  <a:schemeClr val="tx1"/>
                </a:solidFill>
                <a:effectLst/>
                <a:latin typeface="+mn-lt"/>
                <a:ea typeface="+mn-ea"/>
                <a:cs typeface="+mn-cs"/>
              </a:rPr>
              <a:t> in the French </a:t>
            </a:r>
            <a:r>
              <a:rPr lang="nl-NL" sz="1200" kern="1200" baseline="0" dirty="0" err="1" smtClean="0">
                <a:solidFill>
                  <a:schemeClr val="tx1"/>
                </a:solidFill>
                <a:effectLst/>
                <a:latin typeface="+mn-lt"/>
                <a:ea typeface="+mn-ea"/>
                <a:cs typeface="+mn-cs"/>
              </a:rPr>
              <a:t>Renaul</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to</a:t>
            </a:r>
            <a:r>
              <a:rPr lang="nl-NL" sz="1200" kern="1200" baseline="0" dirty="0" smtClean="0">
                <a:solidFill>
                  <a:schemeClr val="tx1"/>
                </a:solidFill>
                <a:effectLst/>
                <a:latin typeface="+mn-lt"/>
                <a:ea typeface="+mn-ea"/>
                <a:cs typeface="+mn-cs"/>
              </a:rPr>
              <a:t> a different plant but </a:t>
            </a:r>
            <a:r>
              <a:rPr lang="nl-NL" sz="1200" kern="1200" baseline="0" dirty="0" err="1" smtClean="0">
                <a:solidFill>
                  <a:schemeClr val="tx1"/>
                </a:solidFill>
                <a:effectLst/>
                <a:latin typeface="+mn-lt"/>
                <a:ea typeface="+mn-ea"/>
                <a:cs typeface="+mn-cs"/>
              </a:rPr>
              <a:t>you</a:t>
            </a:r>
            <a:r>
              <a:rPr lang="nl-NL" sz="1200" kern="1200" baseline="0" dirty="0" smtClean="0">
                <a:solidFill>
                  <a:schemeClr val="tx1"/>
                </a:solidFill>
                <a:effectLst/>
                <a:latin typeface="+mn-lt"/>
                <a:ea typeface="+mn-ea"/>
                <a:cs typeface="+mn-cs"/>
              </a:rPr>
              <a:t> keep the </a:t>
            </a:r>
            <a:r>
              <a:rPr lang="nl-NL" sz="1200" kern="1200" baseline="0" dirty="0" err="1" smtClean="0">
                <a:solidFill>
                  <a:schemeClr val="tx1"/>
                </a:solidFill>
                <a:effectLst/>
                <a:latin typeface="+mn-lt"/>
                <a:ea typeface="+mn-ea"/>
                <a:cs typeface="+mn-cs"/>
              </a:rPr>
              <a:t>same</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employment</a:t>
            </a:r>
            <a:r>
              <a:rPr lang="nl-NL" sz="1200" kern="1200" baseline="0" dirty="0" smtClean="0">
                <a:solidFill>
                  <a:schemeClr val="tx1"/>
                </a:solidFill>
                <a:effectLst/>
                <a:latin typeface="+mn-lt"/>
                <a:ea typeface="+mn-ea"/>
                <a:cs typeface="+mn-cs"/>
              </a:rPr>
              <a:t> contract. It is </a:t>
            </a:r>
            <a:r>
              <a:rPr lang="nl-NL" sz="1200" kern="1200" baseline="0" dirty="0" err="1" smtClean="0">
                <a:solidFill>
                  <a:schemeClr val="tx1"/>
                </a:solidFill>
                <a:effectLst/>
                <a:latin typeface="+mn-lt"/>
                <a:ea typeface="+mn-ea"/>
                <a:cs typeface="+mn-cs"/>
              </a:rPr>
              <a:t>not</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posting</a:t>
            </a:r>
            <a:r>
              <a:rPr lang="nl-NL" sz="1200" kern="1200" baseline="0" dirty="0" smtClean="0">
                <a:solidFill>
                  <a:schemeClr val="tx1"/>
                </a:solidFill>
                <a:effectLst/>
                <a:latin typeface="+mn-lt"/>
                <a:ea typeface="+mn-ea"/>
                <a:cs typeface="+mn-cs"/>
              </a:rPr>
              <a:t>, but </a:t>
            </a:r>
            <a:r>
              <a:rPr lang="nl-NL" sz="1200" kern="1200" baseline="0" dirty="0" err="1" smtClean="0">
                <a:solidFill>
                  <a:schemeClr val="tx1"/>
                </a:solidFill>
                <a:effectLst/>
                <a:latin typeface="+mn-lt"/>
                <a:ea typeface="+mn-ea"/>
                <a:cs typeface="+mn-cs"/>
              </a:rPr>
              <a:t>that’s</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not</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what</a:t>
            </a:r>
            <a:r>
              <a:rPr lang="nl-NL" sz="1200" kern="1200" baseline="0" dirty="0" smtClean="0">
                <a:solidFill>
                  <a:schemeClr val="tx1"/>
                </a:solidFill>
                <a:effectLst/>
                <a:latin typeface="+mn-lt"/>
                <a:ea typeface="+mn-ea"/>
                <a:cs typeface="+mn-cs"/>
              </a:rPr>
              <a:t> we </a:t>
            </a:r>
            <a:r>
              <a:rPr lang="nl-NL" sz="1200" kern="1200" baseline="0" dirty="0" err="1" smtClean="0">
                <a:solidFill>
                  <a:schemeClr val="tx1"/>
                </a:solidFill>
                <a:effectLst/>
                <a:latin typeface="+mn-lt"/>
                <a:ea typeface="+mn-ea"/>
                <a:cs typeface="+mn-cs"/>
              </a:rPr>
              <a:t>discuss</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here</a:t>
            </a:r>
            <a:r>
              <a:rPr lang="nl-NL" sz="1200" kern="1200" baseline="0" dirty="0" smtClean="0">
                <a:solidFill>
                  <a:schemeClr val="tx1"/>
                </a:solidFill>
                <a:effectLst/>
                <a:latin typeface="+mn-lt"/>
                <a:ea typeface="+mn-ea"/>
                <a:cs typeface="+mn-cs"/>
              </a:rPr>
              <a:t>: we </a:t>
            </a:r>
            <a:r>
              <a:rPr lang="nl-NL" sz="1200" kern="1200" baseline="0" dirty="0" err="1" smtClean="0">
                <a:solidFill>
                  <a:schemeClr val="tx1"/>
                </a:solidFill>
                <a:effectLst/>
                <a:latin typeface="+mn-lt"/>
                <a:ea typeface="+mn-ea"/>
                <a:cs typeface="+mn-cs"/>
              </a:rPr>
              <a:t>discuss</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situations</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that</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fall</a:t>
            </a:r>
            <a:r>
              <a:rPr lang="nl-NL" sz="1200" kern="1200" baseline="0" dirty="0" smtClean="0">
                <a:solidFill>
                  <a:schemeClr val="tx1"/>
                </a:solidFill>
                <a:effectLst/>
                <a:latin typeface="+mn-lt"/>
                <a:ea typeface="+mn-ea"/>
                <a:cs typeface="+mn-cs"/>
              </a:rPr>
              <a:t> </a:t>
            </a:r>
            <a:r>
              <a:rPr lang="nl-NL" sz="1200" kern="1200" baseline="0" dirty="0" err="1" smtClean="0">
                <a:solidFill>
                  <a:schemeClr val="tx1"/>
                </a:solidFill>
                <a:effectLst/>
                <a:latin typeface="+mn-lt"/>
                <a:ea typeface="+mn-ea"/>
                <a:cs typeface="+mn-cs"/>
              </a:rPr>
              <a:t>within</a:t>
            </a:r>
            <a:r>
              <a:rPr lang="nl-NL" sz="1200" kern="1200" baseline="0" dirty="0" smtClean="0">
                <a:solidFill>
                  <a:schemeClr val="tx1"/>
                </a:solidFill>
                <a:effectLst/>
                <a:latin typeface="+mn-lt"/>
                <a:ea typeface="+mn-ea"/>
                <a:cs typeface="+mn-cs"/>
              </a:rPr>
              <a:t> the scope of the PWD.</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National </a:t>
            </a:r>
            <a:r>
              <a:rPr lang="nl-NL" sz="1200" kern="1200" dirty="0" err="1" smtClean="0">
                <a:solidFill>
                  <a:schemeClr val="tx1"/>
                </a:solidFill>
                <a:effectLst/>
                <a:latin typeface="+mn-lt"/>
                <a:ea typeface="+mn-ea"/>
                <a:cs typeface="+mn-cs"/>
              </a:rPr>
              <a:t>authorities</a:t>
            </a:r>
            <a:r>
              <a:rPr lang="nl-NL" sz="1200" kern="1200" dirty="0" smtClean="0">
                <a:solidFill>
                  <a:schemeClr val="tx1"/>
                </a:solidFill>
                <a:effectLst/>
                <a:latin typeface="+mn-lt"/>
                <a:ea typeface="+mn-ea"/>
                <a:cs typeface="+mn-cs"/>
              </a:rPr>
              <a:t> of the host state </a:t>
            </a:r>
            <a:r>
              <a:rPr lang="nl-NL" sz="1200" kern="1200" dirty="0" err="1" smtClean="0">
                <a:solidFill>
                  <a:schemeClr val="tx1"/>
                </a:solidFill>
                <a:effectLst/>
                <a:latin typeface="+mn-lt"/>
                <a:ea typeface="+mn-ea"/>
                <a:cs typeface="+mn-cs"/>
              </a:rPr>
              <a:t>may</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a:t>
            </a:r>
            <a:r>
              <a:rPr lang="nl-NL" sz="1200" kern="1200" dirty="0" smtClean="0">
                <a:solidFill>
                  <a:schemeClr val="tx1"/>
                </a:solidFill>
                <a:effectLst/>
                <a:latin typeface="+mn-lt"/>
                <a:ea typeface="+mn-ea"/>
                <a:cs typeface="+mn-cs"/>
              </a:rPr>
              <a:t> information </a:t>
            </a:r>
            <a:r>
              <a:rPr lang="nl-NL" sz="1200" kern="1200" dirty="0" err="1" smtClean="0">
                <a:solidFill>
                  <a:schemeClr val="tx1"/>
                </a:solidFill>
                <a:effectLst/>
                <a:latin typeface="+mn-lt"/>
                <a:ea typeface="+mn-ea"/>
                <a:cs typeface="+mn-cs"/>
              </a:rPr>
              <a:t>duties</a:t>
            </a:r>
            <a:r>
              <a:rPr lang="nl-NL" sz="1200" kern="1200" dirty="0" smtClean="0">
                <a:solidFill>
                  <a:schemeClr val="tx1"/>
                </a:solidFill>
                <a:effectLst/>
                <a:latin typeface="+mn-lt"/>
                <a:ea typeface="+mn-ea"/>
                <a:cs typeface="+mn-cs"/>
              </a:rPr>
              <a:t> on service providers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others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such</a:t>
            </a:r>
            <a:r>
              <a:rPr lang="nl-NL" sz="1200" kern="1200" dirty="0" smtClean="0">
                <a:solidFill>
                  <a:schemeClr val="tx1"/>
                </a:solidFill>
                <a:effectLst/>
                <a:latin typeface="+mn-lt"/>
                <a:ea typeface="+mn-ea"/>
                <a:cs typeface="+mn-cs"/>
              </a:rPr>
              <a:t> as the service </a:t>
            </a:r>
            <a:r>
              <a:rPr lang="nl-NL" sz="1200" kern="1200" dirty="0" err="1" smtClean="0">
                <a:solidFill>
                  <a:schemeClr val="tx1"/>
                </a:solidFill>
                <a:effectLst/>
                <a:latin typeface="+mn-lt"/>
                <a:ea typeface="+mn-ea"/>
                <a:cs typeface="+mn-cs"/>
              </a:rPr>
              <a:t>recipient</a:t>
            </a:r>
            <a:r>
              <a:rPr lang="nl-NL" sz="1200" kern="1200" dirty="0" smtClean="0">
                <a:solidFill>
                  <a:schemeClr val="tx1"/>
                </a:solidFill>
                <a:effectLst/>
                <a:latin typeface="+mn-lt"/>
                <a:ea typeface="+mn-ea"/>
                <a:cs typeface="+mn-cs"/>
              </a:rPr>
              <a:t>. Most Member </a:t>
            </a:r>
            <a:r>
              <a:rPr lang="nl-NL" sz="1200" kern="1200" dirty="0" err="1" smtClean="0">
                <a:solidFill>
                  <a:schemeClr val="tx1"/>
                </a:solidFill>
                <a:effectLst/>
                <a:latin typeface="+mn-lt"/>
                <a:ea typeface="+mn-ea"/>
                <a:cs typeface="+mn-cs"/>
              </a:rPr>
              <a:t>States</a:t>
            </a:r>
            <a:r>
              <a:rPr lang="nl-NL" sz="1200" kern="1200" dirty="0" smtClean="0">
                <a:solidFill>
                  <a:schemeClr val="tx1"/>
                </a:solidFill>
                <a:effectLst/>
                <a:latin typeface="+mn-lt"/>
                <a:ea typeface="+mn-ea"/>
                <a:cs typeface="+mn-cs"/>
              </a:rPr>
              <a:t> have </a:t>
            </a:r>
            <a:r>
              <a:rPr lang="nl-NL" sz="1200" kern="1200" dirty="0" err="1" smtClean="0">
                <a:solidFill>
                  <a:schemeClr val="tx1"/>
                </a:solidFill>
                <a:effectLst/>
                <a:latin typeface="+mn-lt"/>
                <a:ea typeface="+mn-ea"/>
                <a:cs typeface="+mn-cs"/>
              </a:rPr>
              <a:t>therefore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notification</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requirements</a:t>
            </a:r>
            <a:r>
              <a:rPr lang="nl-NL" sz="1200" kern="1200" dirty="0" smtClean="0">
                <a:solidFill>
                  <a:schemeClr val="tx1"/>
                </a:solidFill>
                <a:effectLst/>
                <a:latin typeface="+mn-lt"/>
                <a:ea typeface="+mn-ea"/>
                <a:cs typeface="+mn-cs"/>
              </a:rPr>
              <a:t> on </a:t>
            </a:r>
            <a:r>
              <a:rPr lang="nl-NL" sz="1200" kern="1200" dirty="0" err="1" smtClean="0">
                <a:solidFill>
                  <a:schemeClr val="tx1"/>
                </a:solidFill>
                <a:effectLst/>
                <a:latin typeface="+mn-lt"/>
                <a:ea typeface="+mn-ea"/>
                <a:cs typeface="+mn-cs"/>
              </a:rPr>
              <a:t>foreign</a:t>
            </a:r>
            <a:r>
              <a:rPr lang="nl-NL" sz="1200" kern="1200" dirty="0" smtClean="0">
                <a:solidFill>
                  <a:schemeClr val="tx1"/>
                </a:solidFill>
                <a:effectLst/>
                <a:latin typeface="+mn-lt"/>
                <a:ea typeface="+mn-ea"/>
                <a:cs typeface="+mn-cs"/>
              </a:rPr>
              <a:t> service providers in order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enable</a:t>
            </a:r>
            <a:r>
              <a:rPr lang="nl-NL" sz="1200" kern="1200" dirty="0" smtClean="0">
                <a:solidFill>
                  <a:schemeClr val="tx1"/>
                </a:solidFill>
                <a:effectLst/>
                <a:latin typeface="+mn-lt"/>
                <a:ea typeface="+mn-ea"/>
                <a:cs typeface="+mn-cs"/>
              </a:rPr>
              <a:t> the </a:t>
            </a:r>
            <a:r>
              <a:rPr lang="nl-NL" sz="1200" kern="1200" dirty="0" err="1" smtClean="0">
                <a:solidFill>
                  <a:schemeClr val="tx1"/>
                </a:solidFill>
                <a:effectLst/>
                <a:latin typeface="+mn-lt"/>
                <a:ea typeface="+mn-ea"/>
                <a:cs typeface="+mn-cs"/>
              </a:rPr>
              <a:t>responsible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govern</a:t>
            </a:r>
            <a:r>
              <a:rPr lang="nl-NL" sz="1200" kern="1200" dirty="0" smtClean="0">
                <a:solidFill>
                  <a:schemeClr val="tx1"/>
                </a:solidFill>
                <a:effectLst/>
                <a:latin typeface="+mn-lt"/>
                <a:ea typeface="+mn-ea"/>
                <a:cs typeface="+mn-cs"/>
              </a:rPr>
              <a:t>- ment </a:t>
            </a:r>
            <a:r>
              <a:rPr lang="nl-NL" sz="1200" kern="1200" dirty="0" err="1" smtClean="0">
                <a:solidFill>
                  <a:schemeClr val="tx1"/>
                </a:solidFill>
                <a:effectLst/>
                <a:latin typeface="+mn-lt"/>
                <a:ea typeface="+mn-ea"/>
                <a:cs typeface="+mn-cs"/>
              </a:rPr>
              <a:t>agencies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fulfil</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their</a:t>
            </a:r>
            <a:r>
              <a:rPr lang="nl-NL" sz="1200" kern="1200" dirty="0" smtClean="0">
                <a:solidFill>
                  <a:schemeClr val="tx1"/>
                </a:solidFill>
                <a:effectLst/>
                <a:latin typeface="+mn-lt"/>
                <a:ea typeface="+mn-ea"/>
                <a:cs typeface="+mn-cs"/>
              </a:rPr>
              <a:t> monitoring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enforcement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tasks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Often</a:t>
            </a:r>
            <a:r>
              <a:rPr lang="nl-NL" sz="1200" kern="1200" dirty="0" smtClean="0">
                <a:solidFill>
                  <a:schemeClr val="tx1"/>
                </a:solidFill>
                <a:effectLst/>
                <a:latin typeface="+mn-lt"/>
                <a:ea typeface="+mn-ea"/>
                <a:cs typeface="+mn-cs"/>
              </a:rPr>
              <a:t>, Member </a:t>
            </a:r>
            <a:r>
              <a:rPr lang="nl-NL" sz="1200" kern="1200" dirty="0" err="1" smtClean="0">
                <a:solidFill>
                  <a:schemeClr val="tx1"/>
                </a:solidFill>
                <a:effectLst/>
                <a:latin typeface="+mn-lt"/>
                <a:ea typeface="+mn-ea"/>
                <a:cs typeface="+mn-cs"/>
              </a:rPr>
              <a:t>States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also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other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/or </a:t>
            </a:r>
            <a:r>
              <a:rPr lang="nl-NL" sz="1200" kern="1200" dirty="0" err="1" smtClean="0">
                <a:solidFill>
                  <a:schemeClr val="tx1"/>
                </a:solidFill>
                <a:effectLst/>
                <a:latin typeface="+mn-lt"/>
                <a:ea typeface="+mn-ea"/>
                <a:cs typeface="+mn-cs"/>
              </a:rPr>
              <a:t>additional</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requirements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such</a:t>
            </a:r>
            <a:r>
              <a:rPr lang="nl-NL" sz="1200" kern="1200" dirty="0" smtClean="0">
                <a:solidFill>
                  <a:schemeClr val="tx1"/>
                </a:solidFill>
                <a:effectLst/>
                <a:latin typeface="+mn-lt"/>
                <a:ea typeface="+mn-ea"/>
                <a:cs typeface="+mn-cs"/>
              </a:rPr>
              <a:t> as the </a:t>
            </a:r>
            <a:r>
              <a:rPr lang="nl-NL" sz="1200" kern="1200" dirty="0" err="1" smtClean="0">
                <a:solidFill>
                  <a:schemeClr val="tx1"/>
                </a:solidFill>
                <a:effectLst/>
                <a:latin typeface="+mn-lt"/>
                <a:ea typeface="+mn-ea"/>
                <a:cs typeface="+mn-cs"/>
              </a:rPr>
              <a:t>need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request</a:t>
            </a:r>
            <a:r>
              <a:rPr lang="nl-NL" sz="1200" kern="1200" dirty="0" smtClean="0">
                <a:solidFill>
                  <a:schemeClr val="tx1"/>
                </a:solidFill>
                <a:effectLst/>
                <a:latin typeface="+mn-lt"/>
                <a:ea typeface="+mn-ea"/>
                <a:cs typeface="+mn-cs"/>
              </a:rPr>
              <a:t> prior </a:t>
            </a:r>
            <a:r>
              <a:rPr lang="nl-NL" sz="1200" kern="1200" dirty="0" err="1" smtClean="0">
                <a:solidFill>
                  <a:schemeClr val="tx1"/>
                </a:solidFill>
                <a:effectLst/>
                <a:latin typeface="+mn-lt"/>
                <a:ea typeface="+mn-ea"/>
                <a:cs typeface="+mn-cs"/>
              </a:rPr>
              <a:t>authorization</a:t>
            </a:r>
            <a:r>
              <a:rPr lang="nl-NL" sz="1200" kern="1200" dirty="0" smtClean="0">
                <a:solidFill>
                  <a:schemeClr val="tx1"/>
                </a:solidFill>
                <a:effectLst/>
                <a:latin typeface="+mn-lt"/>
                <a:ea typeface="+mn-ea"/>
                <a:cs typeface="+mn-cs"/>
              </a:rPr>
              <a:t> or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keep </a:t>
            </a:r>
            <a:r>
              <a:rPr lang="nl-NL" sz="1200" kern="1200" dirty="0" err="1" smtClean="0">
                <a:solidFill>
                  <a:schemeClr val="tx1"/>
                </a:solidFill>
                <a:effectLst/>
                <a:latin typeface="+mn-lt"/>
                <a:ea typeface="+mn-ea"/>
                <a:cs typeface="+mn-cs"/>
              </a:rPr>
              <a:t>employment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documents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available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for</a:t>
            </a:r>
            <a:r>
              <a:rPr lang="nl-NL" sz="1200" kern="1200" dirty="0" smtClean="0">
                <a:solidFill>
                  <a:schemeClr val="tx1"/>
                </a:solidFill>
                <a:effectLst/>
                <a:latin typeface="+mn-lt"/>
                <a:ea typeface="+mn-ea"/>
                <a:cs typeface="+mn-cs"/>
              </a:rPr>
              <a:t> the </a:t>
            </a:r>
            <a:r>
              <a:rPr lang="nl-NL" sz="1200" kern="1200" dirty="0" err="1" smtClean="0">
                <a:solidFill>
                  <a:schemeClr val="tx1"/>
                </a:solidFill>
                <a:effectLst/>
                <a:latin typeface="+mn-lt"/>
                <a:ea typeface="+mn-ea"/>
                <a:cs typeface="+mn-cs"/>
              </a:rPr>
              <a:t>authorities</a:t>
            </a:r>
            <a:r>
              <a:rPr lang="nl-NL" sz="1200" kern="1200" dirty="0" smtClean="0">
                <a:solidFill>
                  <a:schemeClr val="tx1"/>
                </a:solidFill>
                <a:effectLst/>
                <a:latin typeface="+mn-lt"/>
                <a:ea typeface="+mn-ea"/>
                <a:cs typeface="+mn-cs"/>
              </a:rPr>
              <a:t>, or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appoint</a:t>
            </a:r>
            <a:r>
              <a:rPr lang="nl-NL" sz="1200" kern="1200" dirty="0" smtClean="0">
                <a:solidFill>
                  <a:schemeClr val="tx1"/>
                </a:solidFill>
                <a:effectLst/>
                <a:latin typeface="+mn-lt"/>
                <a:ea typeface="+mn-ea"/>
                <a:cs typeface="+mn-cs"/>
              </a:rPr>
              <a:t> a </a:t>
            </a:r>
            <a:r>
              <a:rPr lang="nl-NL" sz="1200" kern="1200" dirty="0" err="1" smtClean="0">
                <a:solidFill>
                  <a:schemeClr val="tx1"/>
                </a:solidFill>
                <a:effectLst/>
                <a:latin typeface="+mn-lt"/>
                <a:ea typeface="+mn-ea"/>
                <a:cs typeface="+mn-cs"/>
              </a:rPr>
              <a:t>representative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which</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may</a:t>
            </a:r>
            <a:r>
              <a:rPr lang="nl-NL" sz="1200" kern="1200" dirty="0" smtClean="0">
                <a:solidFill>
                  <a:schemeClr val="tx1"/>
                </a:solidFill>
                <a:effectLst/>
                <a:latin typeface="+mn-lt"/>
                <a:ea typeface="+mn-ea"/>
                <a:cs typeface="+mn-cs"/>
              </a:rPr>
              <a:t> in </a:t>
            </a:r>
            <a:r>
              <a:rPr lang="nl-NL" sz="1200" kern="1200" dirty="0" err="1" smtClean="0">
                <a:solidFill>
                  <a:schemeClr val="tx1"/>
                </a:solidFill>
                <a:effectLst/>
                <a:latin typeface="+mn-lt"/>
                <a:ea typeface="+mn-ea"/>
                <a:cs typeface="+mn-cs"/>
              </a:rPr>
              <a:t>certain</a:t>
            </a:r>
            <a:r>
              <a:rPr lang="nl-NL" sz="1200" kern="1200" dirty="0" smtClean="0">
                <a:solidFill>
                  <a:schemeClr val="tx1"/>
                </a:solidFill>
                <a:effectLst/>
                <a:latin typeface="+mn-lt"/>
                <a:ea typeface="+mn-ea"/>
                <a:cs typeface="+mn-cs"/>
              </a:rPr>
              <a:t> cases </a:t>
            </a:r>
            <a:r>
              <a:rPr lang="nl-NL" sz="1200" kern="1200" dirty="0" err="1" smtClean="0">
                <a:solidFill>
                  <a:schemeClr val="tx1"/>
                </a:solidFill>
                <a:effectLst/>
                <a:latin typeface="+mn-lt"/>
                <a:ea typeface="+mn-ea"/>
                <a:cs typeface="+mn-cs"/>
              </a:rPr>
              <a:t>be</a:t>
            </a:r>
            <a:r>
              <a:rPr lang="nl-NL" sz="1200" kern="1200" dirty="0" smtClean="0">
                <a:solidFill>
                  <a:schemeClr val="tx1"/>
                </a:solidFill>
                <a:effectLst/>
                <a:latin typeface="+mn-lt"/>
                <a:ea typeface="+mn-ea"/>
                <a:cs typeface="+mn-cs"/>
              </a:rPr>
              <a:t> in </a:t>
            </a:r>
            <a:r>
              <a:rPr lang="nl-NL" sz="1200" kern="1200" dirty="0" err="1" smtClean="0">
                <a:solidFill>
                  <a:schemeClr val="tx1"/>
                </a:solidFill>
                <a:effectLst/>
                <a:latin typeface="+mn-lt"/>
                <a:ea typeface="+mn-ea"/>
                <a:cs typeface="+mn-cs"/>
              </a:rPr>
              <a:t>breach</a:t>
            </a:r>
            <a:r>
              <a:rPr lang="nl-NL" sz="1200" kern="1200" dirty="0" smtClean="0">
                <a:solidFill>
                  <a:schemeClr val="tx1"/>
                </a:solidFill>
                <a:effectLst/>
                <a:latin typeface="+mn-lt"/>
                <a:ea typeface="+mn-ea"/>
                <a:cs typeface="+mn-cs"/>
              </a:rPr>
              <a:t> of EU </a:t>
            </a:r>
            <a:r>
              <a:rPr lang="nl-NL" sz="1200" kern="1200" dirty="0" err="1" smtClean="0">
                <a:solidFill>
                  <a:schemeClr val="tx1"/>
                </a:solidFill>
                <a:effectLst/>
                <a:latin typeface="+mn-lt"/>
                <a:ea typeface="+mn-ea"/>
                <a:cs typeface="+mn-cs"/>
              </a:rPr>
              <a:t>law</a:t>
            </a:r>
            <a:r>
              <a:rPr lang="nl-NL"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Netherlands</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i="1" kern="1200" dirty="0" err="1" smtClean="0">
                <a:solidFill>
                  <a:schemeClr val="tx1"/>
                </a:solidFill>
                <a:effectLst/>
                <a:latin typeface="+mn-lt"/>
                <a:ea typeface="+mn-ea"/>
                <a:cs typeface="+mn-cs"/>
              </a:rPr>
              <a:t>WagwEU</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includes several measures to ensure that the core terms of employment can be enforced more adequately. For example, inspection services from the Member States can exchange information with each other and imposed fines can be collected across the border. In addition, there are a number of administrative statutory obligations for companies who are going to perform temporary work in the Netherlands. It involves four aspects: </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obligation to provide information, if requested, to the Inspectorate SZW which is required to enforce the </a:t>
            </a:r>
            <a:r>
              <a:rPr lang="en-US" sz="1200" kern="1200" dirty="0" err="1" smtClean="0">
                <a:solidFill>
                  <a:schemeClr val="tx1"/>
                </a:solidFill>
                <a:effectLst/>
                <a:latin typeface="+mn-lt"/>
                <a:ea typeface="+mn-ea"/>
                <a:cs typeface="+mn-cs"/>
              </a:rPr>
              <a:t>WagwEU</a:t>
            </a:r>
            <a:r>
              <a:rPr lang="en-US"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obligation to have certain documents such as </a:t>
            </a:r>
            <a:r>
              <a:rPr lang="en-US" sz="1200" kern="1200" dirty="0" err="1" smtClean="0">
                <a:solidFill>
                  <a:schemeClr val="tx1"/>
                </a:solidFill>
                <a:effectLst/>
                <a:latin typeface="+mn-lt"/>
                <a:ea typeface="+mn-ea"/>
                <a:cs typeface="+mn-cs"/>
              </a:rPr>
              <a:t>payslips</a:t>
            </a:r>
            <a:r>
              <a:rPr lang="en-US" sz="1200" kern="1200" dirty="0" smtClean="0">
                <a:solidFill>
                  <a:schemeClr val="tx1"/>
                </a:solidFill>
                <a:effectLst/>
                <a:latin typeface="+mn-lt"/>
                <a:ea typeface="+mn-ea"/>
                <a:cs typeface="+mn-cs"/>
              </a:rPr>
              <a:t> and summaries of working hours available at the workplace (or have them digitally available at once);  </a:t>
            </a:r>
            <a:endParaRPr lang="nl-N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duty to report: foreign service providers must report in advance about where and when and with which employees work will be performed in the Netherlands. The service recipient in the Netherlands has to check whether the report has been made and whether it is correct.  </a:t>
            </a:r>
            <a:endParaRPr lang="nl-N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obligation to appoint a contact person who functions as a point of contact and who can be contacted by the Inspectorate SZW.  </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failure to comply with the first two obligations will be regarded as a violation as from 18 June 2016 and may therefore be punished with an administrative fine. The duty to report will become effective at a later moment when a digital system is ready to submit the report. This means that at this moment no reports have to be submitted by the service provider and verified by the service recipient.</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12</a:t>
            </a:fld>
            <a:endParaRPr lang="en-US" noProof="0" dirty="0"/>
          </a:p>
        </p:txBody>
      </p:sp>
    </p:spTree>
    <p:extLst>
      <p:ext uri="{BB962C8B-B14F-4D97-AF65-F5344CB8AC3E}">
        <p14:creationId xmlns:p14="http://schemas.microsoft.com/office/powerpoint/2010/main" val="1817574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Amber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National </a:t>
            </a:r>
            <a:r>
              <a:rPr lang="nl-NL" sz="1200" kern="1200" dirty="0" err="1" smtClean="0">
                <a:solidFill>
                  <a:schemeClr val="tx1"/>
                </a:solidFill>
                <a:effectLst/>
                <a:latin typeface="+mn-lt"/>
                <a:ea typeface="+mn-ea"/>
                <a:cs typeface="+mn-cs"/>
              </a:rPr>
              <a:t>authorities</a:t>
            </a:r>
            <a:r>
              <a:rPr lang="nl-NL" sz="1200" kern="1200" dirty="0" smtClean="0">
                <a:solidFill>
                  <a:schemeClr val="tx1"/>
                </a:solidFill>
                <a:effectLst/>
                <a:latin typeface="+mn-lt"/>
                <a:ea typeface="+mn-ea"/>
                <a:cs typeface="+mn-cs"/>
              </a:rPr>
              <a:t> of the host state </a:t>
            </a:r>
            <a:r>
              <a:rPr lang="nl-NL" sz="1200" kern="1200" dirty="0" err="1" smtClean="0">
                <a:solidFill>
                  <a:schemeClr val="tx1"/>
                </a:solidFill>
                <a:effectLst/>
                <a:latin typeface="+mn-lt"/>
                <a:ea typeface="+mn-ea"/>
                <a:cs typeface="+mn-cs"/>
              </a:rPr>
              <a:t>may</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a:t>
            </a:r>
            <a:r>
              <a:rPr lang="nl-NL" sz="1200" kern="1200" dirty="0" smtClean="0">
                <a:solidFill>
                  <a:schemeClr val="tx1"/>
                </a:solidFill>
                <a:effectLst/>
                <a:latin typeface="+mn-lt"/>
                <a:ea typeface="+mn-ea"/>
                <a:cs typeface="+mn-cs"/>
              </a:rPr>
              <a:t> information </a:t>
            </a:r>
            <a:r>
              <a:rPr lang="nl-NL" sz="1200" kern="1200" dirty="0" err="1" smtClean="0">
                <a:solidFill>
                  <a:schemeClr val="tx1"/>
                </a:solidFill>
                <a:effectLst/>
                <a:latin typeface="+mn-lt"/>
                <a:ea typeface="+mn-ea"/>
                <a:cs typeface="+mn-cs"/>
              </a:rPr>
              <a:t>duties</a:t>
            </a:r>
            <a:r>
              <a:rPr lang="nl-NL" sz="1200" kern="1200" dirty="0" smtClean="0">
                <a:solidFill>
                  <a:schemeClr val="tx1"/>
                </a:solidFill>
                <a:effectLst/>
                <a:latin typeface="+mn-lt"/>
                <a:ea typeface="+mn-ea"/>
                <a:cs typeface="+mn-cs"/>
              </a:rPr>
              <a:t> on service providers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others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such</a:t>
            </a:r>
            <a:r>
              <a:rPr lang="nl-NL" sz="1200" kern="1200" dirty="0" smtClean="0">
                <a:solidFill>
                  <a:schemeClr val="tx1"/>
                </a:solidFill>
                <a:effectLst/>
                <a:latin typeface="+mn-lt"/>
                <a:ea typeface="+mn-ea"/>
                <a:cs typeface="+mn-cs"/>
              </a:rPr>
              <a:t> as the service </a:t>
            </a:r>
            <a:r>
              <a:rPr lang="nl-NL" sz="1200" kern="1200" dirty="0" err="1" smtClean="0">
                <a:solidFill>
                  <a:schemeClr val="tx1"/>
                </a:solidFill>
                <a:effectLst/>
                <a:latin typeface="+mn-lt"/>
                <a:ea typeface="+mn-ea"/>
                <a:cs typeface="+mn-cs"/>
              </a:rPr>
              <a:t>recipient</a:t>
            </a:r>
            <a:r>
              <a:rPr lang="nl-NL" sz="1200" kern="1200" dirty="0" smtClean="0">
                <a:solidFill>
                  <a:schemeClr val="tx1"/>
                </a:solidFill>
                <a:effectLst/>
                <a:latin typeface="+mn-lt"/>
                <a:ea typeface="+mn-ea"/>
                <a:cs typeface="+mn-cs"/>
              </a:rPr>
              <a:t>. Most Member </a:t>
            </a:r>
            <a:r>
              <a:rPr lang="nl-NL" sz="1200" kern="1200" dirty="0" err="1" smtClean="0">
                <a:solidFill>
                  <a:schemeClr val="tx1"/>
                </a:solidFill>
                <a:effectLst/>
                <a:latin typeface="+mn-lt"/>
                <a:ea typeface="+mn-ea"/>
                <a:cs typeface="+mn-cs"/>
              </a:rPr>
              <a:t>States</a:t>
            </a:r>
            <a:r>
              <a:rPr lang="nl-NL" sz="1200" kern="1200" dirty="0" smtClean="0">
                <a:solidFill>
                  <a:schemeClr val="tx1"/>
                </a:solidFill>
                <a:effectLst/>
                <a:latin typeface="+mn-lt"/>
                <a:ea typeface="+mn-ea"/>
                <a:cs typeface="+mn-cs"/>
              </a:rPr>
              <a:t> have </a:t>
            </a:r>
            <a:r>
              <a:rPr lang="nl-NL" sz="1200" kern="1200" dirty="0" err="1" smtClean="0">
                <a:solidFill>
                  <a:schemeClr val="tx1"/>
                </a:solidFill>
                <a:effectLst/>
                <a:latin typeface="+mn-lt"/>
                <a:ea typeface="+mn-ea"/>
                <a:cs typeface="+mn-cs"/>
              </a:rPr>
              <a:t>therefore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notification</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requirements</a:t>
            </a:r>
            <a:r>
              <a:rPr lang="nl-NL" sz="1200" kern="1200" dirty="0" smtClean="0">
                <a:solidFill>
                  <a:schemeClr val="tx1"/>
                </a:solidFill>
                <a:effectLst/>
                <a:latin typeface="+mn-lt"/>
                <a:ea typeface="+mn-ea"/>
                <a:cs typeface="+mn-cs"/>
              </a:rPr>
              <a:t> on </a:t>
            </a:r>
            <a:r>
              <a:rPr lang="nl-NL" sz="1200" kern="1200" dirty="0" err="1" smtClean="0">
                <a:solidFill>
                  <a:schemeClr val="tx1"/>
                </a:solidFill>
                <a:effectLst/>
                <a:latin typeface="+mn-lt"/>
                <a:ea typeface="+mn-ea"/>
                <a:cs typeface="+mn-cs"/>
              </a:rPr>
              <a:t>foreign</a:t>
            </a:r>
            <a:r>
              <a:rPr lang="nl-NL" sz="1200" kern="1200" dirty="0" smtClean="0">
                <a:solidFill>
                  <a:schemeClr val="tx1"/>
                </a:solidFill>
                <a:effectLst/>
                <a:latin typeface="+mn-lt"/>
                <a:ea typeface="+mn-ea"/>
                <a:cs typeface="+mn-cs"/>
              </a:rPr>
              <a:t> service providers in order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enable</a:t>
            </a:r>
            <a:r>
              <a:rPr lang="nl-NL" sz="1200" kern="1200" dirty="0" smtClean="0">
                <a:solidFill>
                  <a:schemeClr val="tx1"/>
                </a:solidFill>
                <a:effectLst/>
                <a:latin typeface="+mn-lt"/>
                <a:ea typeface="+mn-ea"/>
                <a:cs typeface="+mn-cs"/>
              </a:rPr>
              <a:t> the </a:t>
            </a:r>
            <a:r>
              <a:rPr lang="nl-NL" sz="1200" kern="1200" dirty="0" err="1" smtClean="0">
                <a:solidFill>
                  <a:schemeClr val="tx1"/>
                </a:solidFill>
                <a:effectLst/>
                <a:latin typeface="+mn-lt"/>
                <a:ea typeface="+mn-ea"/>
                <a:cs typeface="+mn-cs"/>
              </a:rPr>
              <a:t>responsible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govern</a:t>
            </a:r>
            <a:r>
              <a:rPr lang="nl-NL" sz="1200" kern="1200" dirty="0" smtClean="0">
                <a:solidFill>
                  <a:schemeClr val="tx1"/>
                </a:solidFill>
                <a:effectLst/>
                <a:latin typeface="+mn-lt"/>
                <a:ea typeface="+mn-ea"/>
                <a:cs typeface="+mn-cs"/>
              </a:rPr>
              <a:t>- ment </a:t>
            </a:r>
            <a:r>
              <a:rPr lang="nl-NL" sz="1200" kern="1200" dirty="0" err="1" smtClean="0">
                <a:solidFill>
                  <a:schemeClr val="tx1"/>
                </a:solidFill>
                <a:effectLst/>
                <a:latin typeface="+mn-lt"/>
                <a:ea typeface="+mn-ea"/>
                <a:cs typeface="+mn-cs"/>
              </a:rPr>
              <a:t>agencies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fulfil</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their</a:t>
            </a:r>
            <a:r>
              <a:rPr lang="nl-NL" sz="1200" kern="1200" dirty="0" smtClean="0">
                <a:solidFill>
                  <a:schemeClr val="tx1"/>
                </a:solidFill>
                <a:effectLst/>
                <a:latin typeface="+mn-lt"/>
                <a:ea typeface="+mn-ea"/>
                <a:cs typeface="+mn-cs"/>
              </a:rPr>
              <a:t> monitoring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enforcement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tasks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Often</a:t>
            </a:r>
            <a:r>
              <a:rPr lang="nl-NL" sz="1200" kern="1200" dirty="0" smtClean="0">
                <a:solidFill>
                  <a:schemeClr val="tx1"/>
                </a:solidFill>
                <a:effectLst/>
                <a:latin typeface="+mn-lt"/>
                <a:ea typeface="+mn-ea"/>
                <a:cs typeface="+mn-cs"/>
              </a:rPr>
              <a:t>, Member </a:t>
            </a:r>
            <a:r>
              <a:rPr lang="nl-NL" sz="1200" kern="1200" dirty="0" err="1" smtClean="0">
                <a:solidFill>
                  <a:schemeClr val="tx1"/>
                </a:solidFill>
                <a:effectLst/>
                <a:latin typeface="+mn-lt"/>
                <a:ea typeface="+mn-ea"/>
                <a:cs typeface="+mn-cs"/>
              </a:rPr>
              <a:t>States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also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other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/or </a:t>
            </a:r>
            <a:r>
              <a:rPr lang="nl-NL" sz="1200" kern="1200" dirty="0" err="1" smtClean="0">
                <a:solidFill>
                  <a:schemeClr val="tx1"/>
                </a:solidFill>
                <a:effectLst/>
                <a:latin typeface="+mn-lt"/>
                <a:ea typeface="+mn-ea"/>
                <a:cs typeface="+mn-cs"/>
              </a:rPr>
              <a:t>additional</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requirements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such</a:t>
            </a:r>
            <a:r>
              <a:rPr lang="nl-NL" sz="1200" kern="1200" dirty="0" smtClean="0">
                <a:solidFill>
                  <a:schemeClr val="tx1"/>
                </a:solidFill>
                <a:effectLst/>
                <a:latin typeface="+mn-lt"/>
                <a:ea typeface="+mn-ea"/>
                <a:cs typeface="+mn-cs"/>
              </a:rPr>
              <a:t> as the </a:t>
            </a:r>
            <a:r>
              <a:rPr lang="nl-NL" sz="1200" kern="1200" dirty="0" err="1" smtClean="0">
                <a:solidFill>
                  <a:schemeClr val="tx1"/>
                </a:solidFill>
                <a:effectLst/>
                <a:latin typeface="+mn-lt"/>
                <a:ea typeface="+mn-ea"/>
                <a:cs typeface="+mn-cs"/>
              </a:rPr>
              <a:t>need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request</a:t>
            </a:r>
            <a:r>
              <a:rPr lang="nl-NL" sz="1200" kern="1200" dirty="0" smtClean="0">
                <a:solidFill>
                  <a:schemeClr val="tx1"/>
                </a:solidFill>
                <a:effectLst/>
                <a:latin typeface="+mn-lt"/>
                <a:ea typeface="+mn-ea"/>
                <a:cs typeface="+mn-cs"/>
              </a:rPr>
              <a:t> prior </a:t>
            </a:r>
            <a:r>
              <a:rPr lang="nl-NL" sz="1200" kern="1200" dirty="0" err="1" smtClean="0">
                <a:solidFill>
                  <a:schemeClr val="tx1"/>
                </a:solidFill>
                <a:effectLst/>
                <a:latin typeface="+mn-lt"/>
                <a:ea typeface="+mn-ea"/>
                <a:cs typeface="+mn-cs"/>
              </a:rPr>
              <a:t>authorization</a:t>
            </a:r>
            <a:r>
              <a:rPr lang="nl-NL" sz="1200" kern="1200" dirty="0" smtClean="0">
                <a:solidFill>
                  <a:schemeClr val="tx1"/>
                </a:solidFill>
                <a:effectLst/>
                <a:latin typeface="+mn-lt"/>
                <a:ea typeface="+mn-ea"/>
                <a:cs typeface="+mn-cs"/>
              </a:rPr>
              <a:t> or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keep </a:t>
            </a:r>
            <a:r>
              <a:rPr lang="nl-NL" sz="1200" kern="1200" dirty="0" err="1" smtClean="0">
                <a:solidFill>
                  <a:schemeClr val="tx1"/>
                </a:solidFill>
                <a:effectLst/>
                <a:latin typeface="+mn-lt"/>
                <a:ea typeface="+mn-ea"/>
                <a:cs typeface="+mn-cs"/>
              </a:rPr>
              <a:t>employment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documents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available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for</a:t>
            </a:r>
            <a:r>
              <a:rPr lang="nl-NL" sz="1200" kern="1200" dirty="0" smtClean="0">
                <a:solidFill>
                  <a:schemeClr val="tx1"/>
                </a:solidFill>
                <a:effectLst/>
                <a:latin typeface="+mn-lt"/>
                <a:ea typeface="+mn-ea"/>
                <a:cs typeface="+mn-cs"/>
              </a:rPr>
              <a:t> the </a:t>
            </a:r>
            <a:r>
              <a:rPr lang="nl-NL" sz="1200" kern="1200" dirty="0" err="1" smtClean="0">
                <a:solidFill>
                  <a:schemeClr val="tx1"/>
                </a:solidFill>
                <a:effectLst/>
                <a:latin typeface="+mn-lt"/>
                <a:ea typeface="+mn-ea"/>
                <a:cs typeface="+mn-cs"/>
              </a:rPr>
              <a:t>authorities</a:t>
            </a:r>
            <a:r>
              <a:rPr lang="nl-NL" sz="1200" kern="1200" dirty="0" smtClean="0">
                <a:solidFill>
                  <a:schemeClr val="tx1"/>
                </a:solidFill>
                <a:effectLst/>
                <a:latin typeface="+mn-lt"/>
                <a:ea typeface="+mn-ea"/>
                <a:cs typeface="+mn-cs"/>
              </a:rPr>
              <a:t>, or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appoint</a:t>
            </a:r>
            <a:r>
              <a:rPr lang="nl-NL" sz="1200" kern="1200" dirty="0" smtClean="0">
                <a:solidFill>
                  <a:schemeClr val="tx1"/>
                </a:solidFill>
                <a:effectLst/>
                <a:latin typeface="+mn-lt"/>
                <a:ea typeface="+mn-ea"/>
                <a:cs typeface="+mn-cs"/>
              </a:rPr>
              <a:t> a </a:t>
            </a:r>
            <a:r>
              <a:rPr lang="nl-NL" sz="1200" kern="1200" dirty="0" err="1" smtClean="0">
                <a:solidFill>
                  <a:schemeClr val="tx1"/>
                </a:solidFill>
                <a:effectLst/>
                <a:latin typeface="+mn-lt"/>
                <a:ea typeface="+mn-ea"/>
                <a:cs typeface="+mn-cs"/>
              </a:rPr>
              <a:t>representative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which</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may</a:t>
            </a:r>
            <a:r>
              <a:rPr lang="nl-NL" sz="1200" kern="1200" dirty="0" smtClean="0">
                <a:solidFill>
                  <a:schemeClr val="tx1"/>
                </a:solidFill>
                <a:effectLst/>
                <a:latin typeface="+mn-lt"/>
                <a:ea typeface="+mn-ea"/>
                <a:cs typeface="+mn-cs"/>
              </a:rPr>
              <a:t> in </a:t>
            </a:r>
            <a:r>
              <a:rPr lang="nl-NL" sz="1200" kern="1200" dirty="0" err="1" smtClean="0">
                <a:solidFill>
                  <a:schemeClr val="tx1"/>
                </a:solidFill>
                <a:effectLst/>
                <a:latin typeface="+mn-lt"/>
                <a:ea typeface="+mn-ea"/>
                <a:cs typeface="+mn-cs"/>
              </a:rPr>
              <a:t>certain</a:t>
            </a:r>
            <a:r>
              <a:rPr lang="nl-NL" sz="1200" kern="1200" dirty="0" smtClean="0">
                <a:solidFill>
                  <a:schemeClr val="tx1"/>
                </a:solidFill>
                <a:effectLst/>
                <a:latin typeface="+mn-lt"/>
                <a:ea typeface="+mn-ea"/>
                <a:cs typeface="+mn-cs"/>
              </a:rPr>
              <a:t> cases </a:t>
            </a:r>
            <a:r>
              <a:rPr lang="nl-NL" sz="1200" kern="1200" dirty="0" err="1" smtClean="0">
                <a:solidFill>
                  <a:schemeClr val="tx1"/>
                </a:solidFill>
                <a:effectLst/>
                <a:latin typeface="+mn-lt"/>
                <a:ea typeface="+mn-ea"/>
                <a:cs typeface="+mn-cs"/>
              </a:rPr>
              <a:t>be</a:t>
            </a:r>
            <a:r>
              <a:rPr lang="nl-NL" sz="1200" kern="1200" dirty="0" smtClean="0">
                <a:solidFill>
                  <a:schemeClr val="tx1"/>
                </a:solidFill>
                <a:effectLst/>
                <a:latin typeface="+mn-lt"/>
                <a:ea typeface="+mn-ea"/>
                <a:cs typeface="+mn-cs"/>
              </a:rPr>
              <a:t> in </a:t>
            </a:r>
            <a:r>
              <a:rPr lang="nl-NL" sz="1200" kern="1200" dirty="0" err="1" smtClean="0">
                <a:solidFill>
                  <a:schemeClr val="tx1"/>
                </a:solidFill>
                <a:effectLst/>
                <a:latin typeface="+mn-lt"/>
                <a:ea typeface="+mn-ea"/>
                <a:cs typeface="+mn-cs"/>
              </a:rPr>
              <a:t>breach</a:t>
            </a:r>
            <a:r>
              <a:rPr lang="nl-NL" sz="1200" kern="1200" dirty="0" smtClean="0">
                <a:solidFill>
                  <a:schemeClr val="tx1"/>
                </a:solidFill>
                <a:effectLst/>
                <a:latin typeface="+mn-lt"/>
                <a:ea typeface="+mn-ea"/>
                <a:cs typeface="+mn-cs"/>
              </a:rPr>
              <a:t> of EU </a:t>
            </a:r>
            <a:r>
              <a:rPr lang="nl-NL" sz="1200" kern="1200" dirty="0" err="1" smtClean="0">
                <a:solidFill>
                  <a:schemeClr val="tx1"/>
                </a:solidFill>
                <a:effectLst/>
                <a:latin typeface="+mn-lt"/>
                <a:ea typeface="+mn-ea"/>
                <a:cs typeface="+mn-cs"/>
              </a:rPr>
              <a:t>law</a:t>
            </a:r>
            <a:r>
              <a:rPr lang="nl-NL" sz="1200" kern="1200" dirty="0" smtClean="0">
                <a:solidFill>
                  <a:schemeClr val="tx1"/>
                </a:solidFill>
                <a:effectLst/>
                <a:latin typeface="+mn-lt"/>
                <a:ea typeface="+mn-ea"/>
                <a:cs typeface="+mn-cs"/>
              </a:rPr>
              <a:t>. </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13</a:t>
            </a:fld>
            <a:endParaRPr lang="en-US" noProof="0" dirty="0"/>
          </a:p>
        </p:txBody>
      </p:sp>
    </p:spTree>
    <p:extLst>
      <p:ext uri="{BB962C8B-B14F-4D97-AF65-F5344CB8AC3E}">
        <p14:creationId xmlns:p14="http://schemas.microsoft.com/office/powerpoint/2010/main" val="181757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err="1" smtClean="0">
                <a:solidFill>
                  <a:schemeClr val="tx1"/>
                </a:solidFill>
                <a:effectLst/>
                <a:latin typeface="+mn-lt"/>
                <a:ea typeface="+mn-ea"/>
                <a:cs typeface="+mn-cs"/>
              </a:rPr>
              <a:t>Together</a:t>
            </a: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National </a:t>
            </a:r>
            <a:r>
              <a:rPr lang="nl-NL" sz="1200" kern="1200" dirty="0" err="1" smtClean="0">
                <a:solidFill>
                  <a:schemeClr val="tx1"/>
                </a:solidFill>
                <a:effectLst/>
                <a:latin typeface="+mn-lt"/>
                <a:ea typeface="+mn-ea"/>
                <a:cs typeface="+mn-cs"/>
              </a:rPr>
              <a:t>authorities</a:t>
            </a:r>
            <a:r>
              <a:rPr lang="nl-NL" sz="1200" kern="1200" dirty="0" smtClean="0">
                <a:solidFill>
                  <a:schemeClr val="tx1"/>
                </a:solidFill>
                <a:effectLst/>
                <a:latin typeface="+mn-lt"/>
                <a:ea typeface="+mn-ea"/>
                <a:cs typeface="+mn-cs"/>
              </a:rPr>
              <a:t> of the host state </a:t>
            </a:r>
            <a:r>
              <a:rPr lang="nl-NL" sz="1200" kern="1200" dirty="0" err="1" smtClean="0">
                <a:solidFill>
                  <a:schemeClr val="tx1"/>
                </a:solidFill>
                <a:effectLst/>
                <a:latin typeface="+mn-lt"/>
                <a:ea typeface="+mn-ea"/>
                <a:cs typeface="+mn-cs"/>
              </a:rPr>
              <a:t>may</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a:t>
            </a:r>
            <a:r>
              <a:rPr lang="nl-NL" sz="1200" kern="1200" dirty="0" smtClean="0">
                <a:solidFill>
                  <a:schemeClr val="tx1"/>
                </a:solidFill>
                <a:effectLst/>
                <a:latin typeface="+mn-lt"/>
                <a:ea typeface="+mn-ea"/>
                <a:cs typeface="+mn-cs"/>
              </a:rPr>
              <a:t> information </a:t>
            </a:r>
            <a:r>
              <a:rPr lang="nl-NL" sz="1200" kern="1200" dirty="0" err="1" smtClean="0">
                <a:solidFill>
                  <a:schemeClr val="tx1"/>
                </a:solidFill>
                <a:effectLst/>
                <a:latin typeface="+mn-lt"/>
                <a:ea typeface="+mn-ea"/>
                <a:cs typeface="+mn-cs"/>
              </a:rPr>
              <a:t>duties</a:t>
            </a:r>
            <a:r>
              <a:rPr lang="nl-NL" sz="1200" kern="1200" dirty="0" smtClean="0">
                <a:solidFill>
                  <a:schemeClr val="tx1"/>
                </a:solidFill>
                <a:effectLst/>
                <a:latin typeface="+mn-lt"/>
                <a:ea typeface="+mn-ea"/>
                <a:cs typeface="+mn-cs"/>
              </a:rPr>
              <a:t> on service providers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others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such</a:t>
            </a:r>
            <a:r>
              <a:rPr lang="nl-NL" sz="1200" kern="1200" dirty="0" smtClean="0">
                <a:solidFill>
                  <a:schemeClr val="tx1"/>
                </a:solidFill>
                <a:effectLst/>
                <a:latin typeface="+mn-lt"/>
                <a:ea typeface="+mn-ea"/>
                <a:cs typeface="+mn-cs"/>
              </a:rPr>
              <a:t> as the service </a:t>
            </a:r>
            <a:r>
              <a:rPr lang="nl-NL" sz="1200" kern="1200" dirty="0" err="1" smtClean="0">
                <a:solidFill>
                  <a:schemeClr val="tx1"/>
                </a:solidFill>
                <a:effectLst/>
                <a:latin typeface="+mn-lt"/>
                <a:ea typeface="+mn-ea"/>
                <a:cs typeface="+mn-cs"/>
              </a:rPr>
              <a:t>recipient</a:t>
            </a:r>
            <a:r>
              <a:rPr lang="nl-NL" sz="1200" kern="1200" dirty="0" smtClean="0">
                <a:solidFill>
                  <a:schemeClr val="tx1"/>
                </a:solidFill>
                <a:effectLst/>
                <a:latin typeface="+mn-lt"/>
                <a:ea typeface="+mn-ea"/>
                <a:cs typeface="+mn-cs"/>
              </a:rPr>
              <a:t>. Most Member </a:t>
            </a:r>
            <a:r>
              <a:rPr lang="nl-NL" sz="1200" kern="1200" dirty="0" err="1" smtClean="0">
                <a:solidFill>
                  <a:schemeClr val="tx1"/>
                </a:solidFill>
                <a:effectLst/>
                <a:latin typeface="+mn-lt"/>
                <a:ea typeface="+mn-ea"/>
                <a:cs typeface="+mn-cs"/>
              </a:rPr>
              <a:t>States</a:t>
            </a:r>
            <a:r>
              <a:rPr lang="nl-NL" sz="1200" kern="1200" dirty="0" smtClean="0">
                <a:solidFill>
                  <a:schemeClr val="tx1"/>
                </a:solidFill>
                <a:effectLst/>
                <a:latin typeface="+mn-lt"/>
                <a:ea typeface="+mn-ea"/>
                <a:cs typeface="+mn-cs"/>
              </a:rPr>
              <a:t> have </a:t>
            </a:r>
            <a:r>
              <a:rPr lang="nl-NL" sz="1200" kern="1200" dirty="0" err="1" smtClean="0">
                <a:solidFill>
                  <a:schemeClr val="tx1"/>
                </a:solidFill>
                <a:effectLst/>
                <a:latin typeface="+mn-lt"/>
                <a:ea typeface="+mn-ea"/>
                <a:cs typeface="+mn-cs"/>
              </a:rPr>
              <a:t>therefore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notification</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requirements</a:t>
            </a:r>
            <a:r>
              <a:rPr lang="nl-NL" sz="1200" kern="1200" dirty="0" smtClean="0">
                <a:solidFill>
                  <a:schemeClr val="tx1"/>
                </a:solidFill>
                <a:effectLst/>
                <a:latin typeface="+mn-lt"/>
                <a:ea typeface="+mn-ea"/>
                <a:cs typeface="+mn-cs"/>
              </a:rPr>
              <a:t> on </a:t>
            </a:r>
            <a:r>
              <a:rPr lang="nl-NL" sz="1200" kern="1200" dirty="0" err="1" smtClean="0">
                <a:solidFill>
                  <a:schemeClr val="tx1"/>
                </a:solidFill>
                <a:effectLst/>
                <a:latin typeface="+mn-lt"/>
                <a:ea typeface="+mn-ea"/>
                <a:cs typeface="+mn-cs"/>
              </a:rPr>
              <a:t>foreign</a:t>
            </a:r>
            <a:r>
              <a:rPr lang="nl-NL" sz="1200" kern="1200" dirty="0" smtClean="0">
                <a:solidFill>
                  <a:schemeClr val="tx1"/>
                </a:solidFill>
                <a:effectLst/>
                <a:latin typeface="+mn-lt"/>
                <a:ea typeface="+mn-ea"/>
                <a:cs typeface="+mn-cs"/>
              </a:rPr>
              <a:t> service providers in order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enable</a:t>
            </a:r>
            <a:r>
              <a:rPr lang="nl-NL" sz="1200" kern="1200" dirty="0" smtClean="0">
                <a:solidFill>
                  <a:schemeClr val="tx1"/>
                </a:solidFill>
                <a:effectLst/>
                <a:latin typeface="+mn-lt"/>
                <a:ea typeface="+mn-ea"/>
                <a:cs typeface="+mn-cs"/>
              </a:rPr>
              <a:t> the </a:t>
            </a:r>
            <a:r>
              <a:rPr lang="nl-NL" sz="1200" kern="1200" dirty="0" err="1" smtClean="0">
                <a:solidFill>
                  <a:schemeClr val="tx1"/>
                </a:solidFill>
                <a:effectLst/>
                <a:latin typeface="+mn-lt"/>
                <a:ea typeface="+mn-ea"/>
                <a:cs typeface="+mn-cs"/>
              </a:rPr>
              <a:t>responsible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govern</a:t>
            </a:r>
            <a:r>
              <a:rPr lang="nl-NL" sz="1200" kern="1200" dirty="0" smtClean="0">
                <a:solidFill>
                  <a:schemeClr val="tx1"/>
                </a:solidFill>
                <a:effectLst/>
                <a:latin typeface="+mn-lt"/>
                <a:ea typeface="+mn-ea"/>
                <a:cs typeface="+mn-cs"/>
              </a:rPr>
              <a:t>- ment </a:t>
            </a:r>
            <a:r>
              <a:rPr lang="nl-NL" sz="1200" kern="1200" dirty="0" err="1" smtClean="0">
                <a:solidFill>
                  <a:schemeClr val="tx1"/>
                </a:solidFill>
                <a:effectLst/>
                <a:latin typeface="+mn-lt"/>
                <a:ea typeface="+mn-ea"/>
                <a:cs typeface="+mn-cs"/>
              </a:rPr>
              <a:t>agencies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fulfil</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their</a:t>
            </a:r>
            <a:r>
              <a:rPr lang="nl-NL" sz="1200" kern="1200" dirty="0" smtClean="0">
                <a:solidFill>
                  <a:schemeClr val="tx1"/>
                </a:solidFill>
                <a:effectLst/>
                <a:latin typeface="+mn-lt"/>
                <a:ea typeface="+mn-ea"/>
                <a:cs typeface="+mn-cs"/>
              </a:rPr>
              <a:t> monitoring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enforcement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tasks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Often</a:t>
            </a:r>
            <a:r>
              <a:rPr lang="nl-NL" sz="1200" kern="1200" dirty="0" smtClean="0">
                <a:solidFill>
                  <a:schemeClr val="tx1"/>
                </a:solidFill>
                <a:effectLst/>
                <a:latin typeface="+mn-lt"/>
                <a:ea typeface="+mn-ea"/>
                <a:cs typeface="+mn-cs"/>
              </a:rPr>
              <a:t>, Member </a:t>
            </a:r>
            <a:r>
              <a:rPr lang="nl-NL" sz="1200" kern="1200" dirty="0" err="1" smtClean="0">
                <a:solidFill>
                  <a:schemeClr val="tx1"/>
                </a:solidFill>
                <a:effectLst/>
                <a:latin typeface="+mn-lt"/>
                <a:ea typeface="+mn-ea"/>
                <a:cs typeface="+mn-cs"/>
              </a:rPr>
              <a:t>States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also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impose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other</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and</a:t>
            </a:r>
            <a:r>
              <a:rPr lang="nl-NL" sz="1200" kern="1200" dirty="0" smtClean="0">
                <a:solidFill>
                  <a:schemeClr val="tx1"/>
                </a:solidFill>
                <a:effectLst/>
                <a:latin typeface="+mn-lt"/>
                <a:ea typeface="+mn-ea"/>
                <a:cs typeface="+mn-cs"/>
              </a:rPr>
              <a:t>/or </a:t>
            </a:r>
            <a:r>
              <a:rPr lang="nl-NL" sz="1200" kern="1200" dirty="0" err="1" smtClean="0">
                <a:solidFill>
                  <a:schemeClr val="tx1"/>
                </a:solidFill>
                <a:effectLst/>
                <a:latin typeface="+mn-lt"/>
                <a:ea typeface="+mn-ea"/>
                <a:cs typeface="+mn-cs"/>
              </a:rPr>
              <a:t>additional</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requirements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such</a:t>
            </a:r>
            <a:r>
              <a:rPr lang="nl-NL" sz="1200" kern="1200" dirty="0" smtClean="0">
                <a:solidFill>
                  <a:schemeClr val="tx1"/>
                </a:solidFill>
                <a:effectLst/>
                <a:latin typeface="+mn-lt"/>
                <a:ea typeface="+mn-ea"/>
                <a:cs typeface="+mn-cs"/>
              </a:rPr>
              <a:t> as the </a:t>
            </a:r>
            <a:r>
              <a:rPr lang="nl-NL" sz="1200" kern="1200" dirty="0" err="1" smtClean="0">
                <a:solidFill>
                  <a:schemeClr val="tx1"/>
                </a:solidFill>
                <a:effectLst/>
                <a:latin typeface="+mn-lt"/>
                <a:ea typeface="+mn-ea"/>
                <a:cs typeface="+mn-cs"/>
              </a:rPr>
              <a:t>need</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request</a:t>
            </a:r>
            <a:r>
              <a:rPr lang="nl-NL" sz="1200" kern="1200" dirty="0" smtClean="0">
                <a:solidFill>
                  <a:schemeClr val="tx1"/>
                </a:solidFill>
                <a:effectLst/>
                <a:latin typeface="+mn-lt"/>
                <a:ea typeface="+mn-ea"/>
                <a:cs typeface="+mn-cs"/>
              </a:rPr>
              <a:t> prior </a:t>
            </a:r>
            <a:r>
              <a:rPr lang="nl-NL" sz="1200" kern="1200" dirty="0" err="1" smtClean="0">
                <a:solidFill>
                  <a:schemeClr val="tx1"/>
                </a:solidFill>
                <a:effectLst/>
                <a:latin typeface="+mn-lt"/>
                <a:ea typeface="+mn-ea"/>
                <a:cs typeface="+mn-cs"/>
              </a:rPr>
              <a:t>authorization</a:t>
            </a:r>
            <a:r>
              <a:rPr lang="nl-NL" sz="1200" kern="1200" dirty="0" smtClean="0">
                <a:solidFill>
                  <a:schemeClr val="tx1"/>
                </a:solidFill>
                <a:effectLst/>
                <a:latin typeface="+mn-lt"/>
                <a:ea typeface="+mn-ea"/>
                <a:cs typeface="+mn-cs"/>
              </a:rPr>
              <a:t> or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keep </a:t>
            </a:r>
            <a:r>
              <a:rPr lang="nl-NL" sz="1200" kern="1200" dirty="0" err="1" smtClean="0">
                <a:solidFill>
                  <a:schemeClr val="tx1"/>
                </a:solidFill>
                <a:effectLst/>
                <a:latin typeface="+mn-lt"/>
                <a:ea typeface="+mn-ea"/>
                <a:cs typeface="+mn-cs"/>
              </a:rPr>
              <a:t>employment</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documents</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available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for</a:t>
            </a:r>
            <a:r>
              <a:rPr lang="nl-NL" sz="1200" kern="1200" dirty="0" smtClean="0">
                <a:solidFill>
                  <a:schemeClr val="tx1"/>
                </a:solidFill>
                <a:effectLst/>
                <a:latin typeface="+mn-lt"/>
                <a:ea typeface="+mn-ea"/>
                <a:cs typeface="+mn-cs"/>
              </a:rPr>
              <a:t> the </a:t>
            </a:r>
            <a:r>
              <a:rPr lang="nl-NL" sz="1200" kern="1200" dirty="0" err="1" smtClean="0">
                <a:solidFill>
                  <a:schemeClr val="tx1"/>
                </a:solidFill>
                <a:effectLst/>
                <a:latin typeface="+mn-lt"/>
                <a:ea typeface="+mn-ea"/>
                <a:cs typeface="+mn-cs"/>
              </a:rPr>
              <a:t>authorities</a:t>
            </a:r>
            <a:r>
              <a:rPr lang="nl-NL" sz="1200" kern="1200" dirty="0" smtClean="0">
                <a:solidFill>
                  <a:schemeClr val="tx1"/>
                </a:solidFill>
                <a:effectLst/>
                <a:latin typeface="+mn-lt"/>
                <a:ea typeface="+mn-ea"/>
                <a:cs typeface="+mn-cs"/>
              </a:rPr>
              <a:t>, or </a:t>
            </a:r>
            <a:r>
              <a:rPr lang="nl-NL" sz="1200" kern="1200" dirty="0" err="1" smtClean="0">
                <a:solidFill>
                  <a:schemeClr val="tx1"/>
                </a:solidFill>
                <a:effectLst/>
                <a:latin typeface="+mn-lt"/>
                <a:ea typeface="+mn-ea"/>
                <a:cs typeface="+mn-cs"/>
              </a:rPr>
              <a:t>to</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appoint</a:t>
            </a:r>
            <a:r>
              <a:rPr lang="nl-NL" sz="1200" kern="1200" dirty="0" smtClean="0">
                <a:solidFill>
                  <a:schemeClr val="tx1"/>
                </a:solidFill>
                <a:effectLst/>
                <a:latin typeface="+mn-lt"/>
                <a:ea typeface="+mn-ea"/>
                <a:cs typeface="+mn-cs"/>
              </a:rPr>
              <a:t> a </a:t>
            </a:r>
            <a:r>
              <a:rPr lang="nl-NL" sz="1200" kern="1200" dirty="0" err="1" smtClean="0">
                <a:solidFill>
                  <a:schemeClr val="tx1"/>
                </a:solidFill>
                <a:effectLst/>
                <a:latin typeface="+mn-lt"/>
                <a:ea typeface="+mn-ea"/>
                <a:cs typeface="+mn-cs"/>
              </a:rPr>
              <a:t>representative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which</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may</a:t>
            </a:r>
            <a:r>
              <a:rPr lang="nl-NL" sz="1200" kern="1200" dirty="0" smtClean="0">
                <a:solidFill>
                  <a:schemeClr val="tx1"/>
                </a:solidFill>
                <a:effectLst/>
                <a:latin typeface="+mn-lt"/>
                <a:ea typeface="+mn-ea"/>
                <a:cs typeface="+mn-cs"/>
              </a:rPr>
              <a:t> in </a:t>
            </a:r>
            <a:r>
              <a:rPr lang="nl-NL" sz="1200" kern="1200" dirty="0" err="1" smtClean="0">
                <a:solidFill>
                  <a:schemeClr val="tx1"/>
                </a:solidFill>
                <a:effectLst/>
                <a:latin typeface="+mn-lt"/>
                <a:ea typeface="+mn-ea"/>
                <a:cs typeface="+mn-cs"/>
              </a:rPr>
              <a:t>certain</a:t>
            </a:r>
            <a:r>
              <a:rPr lang="nl-NL" sz="1200" kern="1200" dirty="0" smtClean="0">
                <a:solidFill>
                  <a:schemeClr val="tx1"/>
                </a:solidFill>
                <a:effectLst/>
                <a:latin typeface="+mn-lt"/>
                <a:ea typeface="+mn-ea"/>
                <a:cs typeface="+mn-cs"/>
              </a:rPr>
              <a:t> cases </a:t>
            </a:r>
            <a:r>
              <a:rPr lang="nl-NL" sz="1200" kern="1200" dirty="0" err="1" smtClean="0">
                <a:solidFill>
                  <a:schemeClr val="tx1"/>
                </a:solidFill>
                <a:effectLst/>
                <a:latin typeface="+mn-lt"/>
                <a:ea typeface="+mn-ea"/>
                <a:cs typeface="+mn-cs"/>
              </a:rPr>
              <a:t>be</a:t>
            </a:r>
            <a:r>
              <a:rPr lang="nl-NL" sz="1200" kern="1200" dirty="0" smtClean="0">
                <a:solidFill>
                  <a:schemeClr val="tx1"/>
                </a:solidFill>
                <a:effectLst/>
                <a:latin typeface="+mn-lt"/>
                <a:ea typeface="+mn-ea"/>
                <a:cs typeface="+mn-cs"/>
              </a:rPr>
              <a:t> in </a:t>
            </a:r>
            <a:r>
              <a:rPr lang="nl-NL" sz="1200" kern="1200" dirty="0" err="1" smtClean="0">
                <a:solidFill>
                  <a:schemeClr val="tx1"/>
                </a:solidFill>
                <a:effectLst/>
                <a:latin typeface="+mn-lt"/>
                <a:ea typeface="+mn-ea"/>
                <a:cs typeface="+mn-cs"/>
              </a:rPr>
              <a:t>breach</a:t>
            </a:r>
            <a:r>
              <a:rPr lang="nl-NL" sz="1200" kern="1200" dirty="0" smtClean="0">
                <a:solidFill>
                  <a:schemeClr val="tx1"/>
                </a:solidFill>
                <a:effectLst/>
                <a:latin typeface="+mn-lt"/>
                <a:ea typeface="+mn-ea"/>
                <a:cs typeface="+mn-cs"/>
              </a:rPr>
              <a:t> of EU </a:t>
            </a:r>
            <a:r>
              <a:rPr lang="nl-NL" sz="1200" kern="1200" dirty="0" err="1" smtClean="0">
                <a:solidFill>
                  <a:schemeClr val="tx1"/>
                </a:solidFill>
                <a:effectLst/>
                <a:latin typeface="+mn-lt"/>
                <a:ea typeface="+mn-ea"/>
                <a:cs typeface="+mn-cs"/>
              </a:rPr>
              <a:t>law</a:t>
            </a:r>
            <a:r>
              <a:rPr lang="nl-NL" sz="1200" kern="1200" dirty="0" smtClean="0">
                <a:solidFill>
                  <a:schemeClr val="tx1"/>
                </a:solidFill>
                <a:effectLst/>
                <a:latin typeface="+mn-lt"/>
                <a:ea typeface="+mn-ea"/>
                <a:cs typeface="+mn-cs"/>
              </a:rPr>
              <a:t>. </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DDAC6CC0-914F-4A6F-B8FE-1137B7ABBBE0}" type="slidenum">
              <a:rPr lang="en-US" noProof="0" smtClean="0"/>
              <a:t>14</a:t>
            </a:fld>
            <a:endParaRPr lang="en-US" noProof="0" dirty="0"/>
          </a:p>
        </p:txBody>
      </p:sp>
    </p:spTree>
    <p:extLst>
      <p:ext uri="{BB962C8B-B14F-4D97-AF65-F5344CB8AC3E}">
        <p14:creationId xmlns:p14="http://schemas.microsoft.com/office/powerpoint/2010/main" val="181757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smtClean="0"/>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smtClean="0"/>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196603644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3091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4261833377"/>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smtClean="0"/>
              <a:t>Click icon to add picture</a:t>
            </a:r>
            <a:endParaRPr lang="en-US" noProof="0" dirty="0"/>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Tree>
    <p:extLst>
      <p:ext uri="{BB962C8B-B14F-4D97-AF65-F5344CB8AC3E}">
        <p14:creationId xmlns:p14="http://schemas.microsoft.com/office/powerpoint/2010/main" val="3559123357"/>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768021517"/>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726047705"/>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3653207624"/>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smtClean="0"/>
              <a:t>Click icon to add table</a:t>
            </a:r>
            <a:endParaRPr lang="en-US" noProof="0" dirty="0"/>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229157464"/>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smtClean="0"/>
              <a:t>Click icon to add picture</a:t>
            </a:r>
            <a:endParaRPr lang="en-US" noProof="0"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smtClean="0"/>
              <a:t>Click icon to add picture</a:t>
            </a:r>
            <a:endParaRPr lang="en-US" noProof="0"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669593623"/>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47987188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smtClean="0"/>
              <a:t>Click icon to add chart</a:t>
            </a:r>
            <a:endParaRPr lang="en-US" noProof="0" dirty="0"/>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897054596"/>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smtClean="0"/>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smtClean="0"/>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935530853"/>
      </p:ext>
    </p:extLst>
  </p:cSld>
  <p:clrMapOvr>
    <a:masterClrMapping/>
  </p:clrMapOvr>
  <p:extLst mod="1">
    <p:ext uri="{DCECCB84-F9BA-43D5-87BE-67443E8EF086}">
      <p15:sldGuideLst xmlns:p15="http://schemas.microsoft.com/office/powerpoint/2012/main">
        <p15:guide id="4" orient="horz" pos="5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163980351"/>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smtClean="0"/>
              <a:t>Click icon to add picture</a:t>
            </a:r>
            <a:endParaRPr lang="en-US" noProof="0"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smtClean="0"/>
              <a:t>Click to edit Master title style</a:t>
            </a:r>
            <a:endParaRPr lang="en-US" noProof="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1641162368"/>
      </p:ext>
    </p:extLst>
  </p:cSld>
  <p:clrMapOvr>
    <a:masterClrMapping/>
  </p:clrMapOvr>
  <p:extLst mod="1">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smtClean="0"/>
              <a:t>Click icon to add picture</a:t>
            </a:r>
            <a:endParaRPr lang="en-US" noProof="0" dirty="0"/>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2046297304"/>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3013157679"/>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userDrawn="1">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9/30/2019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smtClean="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772765757"/>
      </p:ext>
    </p:extLst>
  </p:cSld>
  <p:clrMapOvr>
    <a:masterClrMapping/>
  </p:clrMapOvr>
  <p:extLst mod="1">
    <p:ext uri="{DCECCB84-F9BA-43D5-87BE-67443E8EF086}">
      <p15:sldGuideLst xmlns:p15="http://schemas.microsoft.com/office/powerpoint/2012/main">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341798795"/>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smtClean="0"/>
              <a:t>Click to 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4231680191"/>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Tree>
    <p:extLst>
      <p:ext uri="{BB962C8B-B14F-4D97-AF65-F5344CB8AC3E}">
        <p14:creationId xmlns:p14="http://schemas.microsoft.com/office/powerpoint/2010/main" val="3866012037"/>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115988945"/>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dirty="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3432081559"/>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smtClean="0"/>
              <a:t>Click icon to add picture</a:t>
            </a:r>
            <a:endParaRPr lang="en-US" noProof="0"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828364458"/>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4200028303"/>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Tree>
    <p:extLst>
      <p:ext uri="{BB962C8B-B14F-4D97-AF65-F5344CB8AC3E}">
        <p14:creationId xmlns:p14="http://schemas.microsoft.com/office/powerpoint/2010/main" val="1611811041"/>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1985006598"/>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noProof="0" dirty="0"/>
              <a:t>ADD A FOOADDTER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noProof="0" smtClean="0"/>
              <a:pPr/>
              <a:t>‹N°›</a:t>
            </a:fld>
            <a:endParaRPr lang="en-US" noProof="0" dirty="0"/>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smtClean="0"/>
              <a:t>Click to edit Master title style</a:t>
            </a:r>
            <a:endParaRPr lang="en-US" noProof="0"/>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867728691"/>
      </p:ext>
    </p:extLst>
  </p:cSld>
  <p:clrMapOvr>
    <a:masterClrMapping/>
  </p:clrMapOvr>
  <p:extLst mod="1">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smtClean="0"/>
              <a:t>Click to edit Master title style</a:t>
            </a:r>
            <a:endParaRPr lang="ru-RU" dirty="0"/>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smtClean="0"/>
              <a:t>Click icon to add picture</a:t>
            </a:r>
            <a:endParaRPr lang="ru-RU" dirty="0"/>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706827135"/>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80961137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noProof="0" smtClean="0"/>
              <a:t>9/30/2019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smtClean="0"/>
              <a:t>Click icon to add picture</a:t>
            </a:r>
            <a:endParaRPr lang="en-US" noProof="0"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50992851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noProof="0" smtClean="0"/>
              <a:t>9/30/2019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240834853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smtClean="0"/>
              <a:t>Click to edit Master title style</a:t>
            </a:r>
            <a:endParaRPr lang="en-US" noProof="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9/30/2019</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‹N°›</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smtClean="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526567414"/>
      </p:ext>
    </p:extLst>
  </p:cSld>
  <p:clrMapOvr>
    <a:masterClrMapping/>
  </p:clrMapOvr>
  <p:extLst mod="1">
    <p:ext uri="{DCECCB84-F9BA-43D5-87BE-67443E8EF086}">
      <p15:sldGuideLst xmlns:p15="http://schemas.microsoft.com/office/powerpoint/2012/main">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11441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noProof="0" smtClean="0"/>
              <a:t>9/30/2019</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‹N°›</a:t>
            </a:fld>
            <a:endParaRPr lang="en-US" noProof="0" dirty="0"/>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smtClean="0"/>
              <a:t>Click icon to add picture</a:t>
            </a:r>
            <a:endParaRPr lang="en-US" noProof="0" dirty="0"/>
          </a:p>
        </p:txBody>
      </p:sp>
    </p:spTree>
    <p:extLst>
      <p:ext uri="{BB962C8B-B14F-4D97-AF65-F5344CB8AC3E}">
        <p14:creationId xmlns:p14="http://schemas.microsoft.com/office/powerpoint/2010/main" val="41025325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noProof="0" smtClean="0"/>
              <a:t>9/30/2019</a:t>
            </a:fld>
            <a:endParaRPr lang="en-US" noProof="0" dirty="0"/>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en-US" noProof="0" smtClean="0"/>
              <a:pPr/>
              <a:t>‹N°›</a:t>
            </a:fld>
            <a:endParaRPr lang="en-US" noProof="0" dirty="0"/>
          </a:p>
        </p:txBody>
      </p:sp>
    </p:spTree>
    <p:extLst>
      <p:ext uri="{BB962C8B-B14F-4D97-AF65-F5344CB8AC3E}">
        <p14:creationId xmlns:p14="http://schemas.microsoft.com/office/powerpoint/2010/main" val="156533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69" r:id="rId6"/>
    <p:sldLayoutId id="2147483662" r:id="rId7"/>
    <p:sldLayoutId id="2147483667" r:id="rId8"/>
    <p:sldLayoutId id="2147483668" r:id="rId9"/>
    <p:sldLayoutId id="2147483654"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3" r:id="rId23"/>
    <p:sldLayoutId id="2147483684" r:id="rId24"/>
    <p:sldLayoutId id="2147483687" r:id="rId25"/>
    <p:sldLayoutId id="2147483688" r:id="rId26"/>
    <p:sldLayoutId id="2147483696" r:id="rId27"/>
    <p:sldLayoutId id="2147483693" r:id="rId28"/>
    <p:sldLayoutId id="2147483692" r:id="rId29"/>
    <p:sldLayoutId id="2147483694" r:id="rId30"/>
    <p:sldLayoutId id="2147483686" r:id="rId31"/>
    <p:sldLayoutId id="2147483695" r:id="rId32"/>
    <p:sldLayoutId id="2147483690" r:id="rId33"/>
    <p:sldLayoutId id="2147483685" r:id="rId3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50" userDrawn="1">
          <p15:clr>
            <a:srgbClr val="F26B43"/>
          </p15:clr>
        </p15:guide>
        <p15:guide id="2" pos="7401" userDrawn="1">
          <p15:clr>
            <a:srgbClr val="F26B43"/>
          </p15:clr>
        </p15:guide>
        <p15:guide id="3" pos="279" userDrawn="1">
          <p15:clr>
            <a:srgbClr val="F26B43"/>
          </p15:clr>
        </p15:guide>
        <p15:guide id="4" pos="551" userDrawn="1">
          <p15:clr>
            <a:srgbClr val="F26B43"/>
          </p15:clr>
        </p15:guide>
        <p15:guide id="5" pos="7129" userDrawn="1">
          <p15:clr>
            <a:srgbClr val="F26B43"/>
          </p15:clr>
        </p15:guide>
        <p15:guide id="6" orient="horz" pos="4042" userDrawn="1">
          <p15:clr>
            <a:srgbClr val="F26B43"/>
          </p15:clr>
        </p15:guide>
        <p15:guide id="7"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D9BB4A7-CAD8-4F37-B282-CE7BA88630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773473" y="457200"/>
            <a:ext cx="10645053" cy="5943600"/>
          </a:xfrm>
        </p:spPr>
      </p:pic>
      <p:sp>
        <p:nvSpPr>
          <p:cNvPr id="4" name="Title 3">
            <a:extLst>
              <a:ext uri="{FF2B5EF4-FFF2-40B4-BE49-F238E27FC236}">
                <a16:creationId xmlns:a16="http://schemas.microsoft.com/office/drawing/2014/main" id="{D5B2BC59-134D-4AFC-B52F-67591CAB8762}"/>
              </a:ext>
            </a:extLst>
          </p:cNvPr>
          <p:cNvSpPr>
            <a:spLocks noGrp="1"/>
          </p:cNvSpPr>
          <p:nvPr>
            <p:ph type="ctrTitle"/>
          </p:nvPr>
        </p:nvSpPr>
        <p:spPr/>
        <p:txBody>
          <a:bodyPr/>
          <a:lstStyle/>
          <a:p>
            <a:r>
              <a:rPr lang="en-US" dirty="0" smtClean="0"/>
              <a:t>‘The notions of mobile workers’</a:t>
            </a:r>
            <a:endParaRPr lang="ru-RU" dirty="0"/>
          </a:p>
        </p:txBody>
      </p:sp>
      <p:sp>
        <p:nvSpPr>
          <p:cNvPr id="5" name="Subtitle 4">
            <a:extLst>
              <a:ext uri="{FF2B5EF4-FFF2-40B4-BE49-F238E27FC236}">
                <a16:creationId xmlns:a16="http://schemas.microsoft.com/office/drawing/2014/main" id="{B39A2B74-3287-4C03-80AF-662CC92EF148}"/>
              </a:ext>
            </a:extLst>
          </p:cNvPr>
          <p:cNvSpPr>
            <a:spLocks noGrp="1"/>
          </p:cNvSpPr>
          <p:nvPr>
            <p:ph type="subTitle" idx="1"/>
          </p:nvPr>
        </p:nvSpPr>
        <p:spPr>
          <a:xfrm>
            <a:off x="458724" y="4601258"/>
            <a:ext cx="11274552" cy="1799542"/>
          </a:xfrm>
        </p:spPr>
        <p:txBody>
          <a:bodyPr/>
          <a:lstStyle/>
          <a:p>
            <a:r>
              <a:rPr lang="en-US" dirty="0" err="1" smtClean="0"/>
              <a:t>Pontignano</a:t>
            </a:r>
            <a:r>
              <a:rPr lang="en-US" dirty="0" smtClean="0"/>
              <a:t> XXXVI Seminar | Group 1</a:t>
            </a:r>
            <a:endParaRPr lang="ru-RU" dirty="0"/>
          </a:p>
        </p:txBody>
      </p:sp>
    </p:spTree>
    <p:extLst>
      <p:ext uri="{BB962C8B-B14F-4D97-AF65-F5344CB8AC3E}">
        <p14:creationId xmlns:p14="http://schemas.microsoft.com/office/powerpoint/2010/main" val="167025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smtClean="0"/>
              <a:t>2. ‘Within the </a:t>
            </a:r>
            <a:r>
              <a:rPr lang="en-US" dirty="0" err="1" smtClean="0"/>
              <a:t>labour</a:t>
            </a:r>
            <a:r>
              <a:rPr lang="en-US" dirty="0" smtClean="0"/>
              <a:t> market’</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7" y="2152904"/>
            <a:ext cx="4584212" cy="540000"/>
          </a:xfrm>
        </p:spPr>
        <p:txBody>
          <a:bodyPr>
            <a:normAutofit/>
          </a:bodyPr>
          <a:lstStyle/>
          <a:p>
            <a:r>
              <a:rPr lang="en-US" b="1" dirty="0" smtClean="0"/>
              <a:t>(d) Third (non-EU) worker wants to work inside the EU </a:t>
            </a:r>
            <a:endParaRPr lang="en-US" b="1"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7" y="3022977"/>
            <a:ext cx="5056692" cy="3353789"/>
          </a:xfrm>
        </p:spPr>
        <p:txBody>
          <a:bodyPr>
            <a:normAutofit/>
          </a:bodyPr>
          <a:lstStyle/>
          <a:p>
            <a:r>
              <a:rPr lang="en-GB" sz="2000" dirty="0" smtClean="0"/>
              <a:t>National immigration laws: </a:t>
            </a:r>
          </a:p>
          <a:p>
            <a:pPr marL="0" indent="0">
              <a:buNone/>
            </a:pPr>
            <a:r>
              <a:rPr lang="en-GB" sz="1600" dirty="0"/>
              <a:t> </a:t>
            </a:r>
            <a:r>
              <a:rPr lang="en-GB" sz="1600" dirty="0" smtClean="0"/>
              <a:t>     No harmonisation in the EU - some particularities</a:t>
            </a:r>
          </a:p>
          <a:p>
            <a:pPr marL="742950" lvl="1" indent="-285750">
              <a:buFont typeface="Arial"/>
              <a:buChar char="•"/>
            </a:pPr>
            <a:r>
              <a:rPr lang="en-GB" sz="1500" dirty="0" smtClean="0">
                <a:solidFill>
                  <a:schemeClr val="tx1">
                    <a:lumMod val="50000"/>
                  </a:schemeClr>
                </a:solidFill>
              </a:rPr>
              <a:t>Restricted systems </a:t>
            </a:r>
          </a:p>
          <a:p>
            <a:pPr marL="1200150" lvl="2" indent="-285750">
              <a:buFontTx/>
              <a:buChar char="-"/>
            </a:pPr>
            <a:r>
              <a:rPr lang="en-GB" sz="1200" dirty="0" smtClean="0">
                <a:solidFill>
                  <a:schemeClr val="tx1">
                    <a:lumMod val="50000"/>
                  </a:schemeClr>
                </a:solidFill>
              </a:rPr>
              <a:t>Quota’s (Italy)</a:t>
            </a:r>
          </a:p>
          <a:p>
            <a:pPr marL="1200150" lvl="2" indent="-285750">
              <a:buFontTx/>
              <a:buChar char="-"/>
            </a:pPr>
            <a:r>
              <a:rPr lang="en-GB" sz="1200" dirty="0">
                <a:solidFill>
                  <a:schemeClr val="tx1">
                    <a:lumMod val="50000"/>
                  </a:schemeClr>
                </a:solidFill>
              </a:rPr>
              <a:t>Only if no priority enjoying workers ; national and EU (the Netherlands, Germany and Austria)</a:t>
            </a:r>
          </a:p>
          <a:p>
            <a:pPr marL="1200150" lvl="2" indent="-285750">
              <a:buFontTx/>
              <a:buChar char="-"/>
            </a:pPr>
            <a:r>
              <a:rPr lang="en-GB" sz="1200" dirty="0" smtClean="0">
                <a:solidFill>
                  <a:schemeClr val="tx1">
                    <a:lumMod val="50000"/>
                  </a:schemeClr>
                </a:solidFill>
              </a:rPr>
              <a:t>Difficult </a:t>
            </a:r>
            <a:r>
              <a:rPr lang="en-GB" sz="1200" dirty="0">
                <a:solidFill>
                  <a:schemeClr val="tx1">
                    <a:lumMod val="50000"/>
                  </a:schemeClr>
                </a:solidFill>
              </a:rPr>
              <a:t>coverage employment </a:t>
            </a:r>
            <a:r>
              <a:rPr lang="en-GB" sz="1200" dirty="0" smtClean="0">
                <a:solidFill>
                  <a:schemeClr val="tx1">
                    <a:lumMod val="50000"/>
                  </a:schemeClr>
                </a:solidFill>
              </a:rPr>
              <a:t>list (</a:t>
            </a:r>
            <a:r>
              <a:rPr lang="en-GB" sz="1200" dirty="0">
                <a:solidFill>
                  <a:schemeClr val="tx1">
                    <a:lumMod val="50000"/>
                  </a:schemeClr>
                </a:solidFill>
              </a:rPr>
              <a:t>Spain, Austria and France)</a:t>
            </a:r>
            <a:endParaRPr lang="en-GB" sz="1400" dirty="0">
              <a:solidFill>
                <a:schemeClr val="tx1">
                  <a:lumMod val="50000"/>
                </a:schemeClr>
              </a:solidFill>
            </a:endParaRPr>
          </a:p>
          <a:p>
            <a:pPr marL="1200150" lvl="2" indent="-285750">
              <a:buFontTx/>
              <a:buChar char="-"/>
            </a:pPr>
            <a:r>
              <a:rPr lang="en-GB" sz="1200" dirty="0" smtClean="0">
                <a:solidFill>
                  <a:schemeClr val="tx1">
                    <a:lumMod val="50000"/>
                  </a:schemeClr>
                </a:solidFill>
              </a:rPr>
              <a:t>Only highly skilled workers or talented workers (example: the Netherlands, Austria and France)</a:t>
            </a:r>
          </a:p>
          <a:p>
            <a:pPr marL="742950" lvl="1" indent="-285750">
              <a:buFont typeface="Arial"/>
              <a:buChar char="•"/>
            </a:pPr>
            <a:r>
              <a:rPr lang="en-GB" sz="1600" dirty="0" smtClean="0">
                <a:solidFill>
                  <a:schemeClr val="tx1">
                    <a:lumMod val="50000"/>
                  </a:schemeClr>
                </a:solidFill>
              </a:rPr>
              <a:t>Illustration: Point </a:t>
            </a:r>
            <a:r>
              <a:rPr lang="en-GB" sz="1600" dirty="0">
                <a:solidFill>
                  <a:schemeClr val="tx1">
                    <a:lumMod val="50000"/>
                  </a:schemeClr>
                </a:solidFill>
              </a:rPr>
              <a:t>System in Austria</a:t>
            </a:r>
          </a:p>
          <a:p>
            <a:pPr lvl="2"/>
            <a:endParaRPr lang="en-GB" sz="1200" dirty="0" smtClean="0"/>
          </a:p>
          <a:p>
            <a:r>
              <a:rPr lang="en-GB" sz="2000" dirty="0" smtClean="0"/>
              <a:t>Bilateral association agreements</a:t>
            </a:r>
          </a:p>
          <a:p>
            <a:pPr marL="0" indent="0">
              <a:buNone/>
            </a:pPr>
            <a:endParaRPr lang="en-US" dirty="0" smtClean="0"/>
          </a:p>
          <a:p>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10</a:t>
            </a:fld>
            <a:endParaRPr lang="en-US" dirty="0"/>
          </a:p>
        </p:txBody>
      </p:sp>
      <p:pic>
        <p:nvPicPr>
          <p:cNvPr id="11" name="Afbeelding 10"/>
          <p:cNvPicPr>
            <a:picLocks noChangeAspect="1"/>
          </p:cNvPicPr>
          <p:nvPr/>
        </p:nvPicPr>
        <p:blipFill rotWithShape="1">
          <a:blip r:embed="rId3">
            <a:alphaModFix amt="68000"/>
          </a:blip>
          <a:srcRect l="21075" r="8590"/>
          <a:stretch/>
        </p:blipFill>
        <p:spPr>
          <a:xfrm>
            <a:off x="6143069" y="1270067"/>
            <a:ext cx="5884111" cy="4856921"/>
          </a:xfrm>
          <a:prstGeom prst="rect">
            <a:avLst/>
          </a:prstGeom>
        </p:spPr>
      </p:pic>
      <p:pic>
        <p:nvPicPr>
          <p:cNvPr id="10" name="image1.png"/>
          <p:cNvPicPr/>
          <p:nvPr/>
        </p:nvPicPr>
        <p:blipFill rotWithShape="1">
          <a:blip r:embed="rId4"/>
          <a:srcRect l="10669" t="2709" r="13321" b="1024"/>
          <a:stretch/>
        </p:blipFill>
        <p:spPr>
          <a:xfrm>
            <a:off x="8166147" y="177220"/>
            <a:ext cx="3721284" cy="6571865"/>
          </a:xfrm>
          <a:prstGeom prst="rect">
            <a:avLst/>
          </a:prstGeom>
          <a:ln/>
        </p:spPr>
      </p:pic>
    </p:spTree>
    <p:extLst>
      <p:ext uri="{BB962C8B-B14F-4D97-AF65-F5344CB8AC3E}">
        <p14:creationId xmlns:p14="http://schemas.microsoft.com/office/powerpoint/2010/main" val="259499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smtClean="0"/>
              <a:t>2. ‘Within the employment contract’</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7" y="2152904"/>
            <a:ext cx="4584212" cy="540000"/>
          </a:xfrm>
        </p:spPr>
        <p:txBody>
          <a:bodyPr>
            <a:normAutofit/>
          </a:bodyPr>
          <a:lstStyle/>
          <a:p>
            <a:r>
              <a:rPr lang="en-US" dirty="0" smtClean="0"/>
              <a:t>(a) EU worker moves within the same country</a:t>
            </a:r>
            <a:endParaRPr lang="en-US"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8" y="3022978"/>
            <a:ext cx="4584212" cy="2518840"/>
          </a:xfrm>
        </p:spPr>
        <p:txBody>
          <a:bodyPr>
            <a:normAutofit/>
          </a:bodyPr>
          <a:lstStyle/>
          <a:p>
            <a:r>
              <a:rPr lang="en-GB" sz="1800" dirty="0" smtClean="0"/>
              <a:t>‘</a:t>
            </a:r>
            <a:r>
              <a:rPr lang="en-GB" sz="1800" dirty="0"/>
              <a:t>P</a:t>
            </a:r>
            <a:r>
              <a:rPr lang="en-GB" sz="1800" dirty="0" smtClean="0"/>
              <a:t>osting’ or secondment in national situations</a:t>
            </a:r>
          </a:p>
          <a:p>
            <a:r>
              <a:rPr lang="en-GB" sz="1800" dirty="0" smtClean="0"/>
              <a:t>National rules and policies</a:t>
            </a:r>
          </a:p>
          <a:p>
            <a:r>
              <a:rPr lang="en-GB" sz="1800" dirty="0" smtClean="0"/>
              <a:t>Some examples: Italy and NL</a:t>
            </a:r>
          </a:p>
          <a:p>
            <a:pPr marL="628650" lvl="1" indent="-171450">
              <a:buFontTx/>
              <a:buChar char="-"/>
            </a:pPr>
            <a:r>
              <a:rPr lang="en-GB" sz="1400" dirty="0" smtClean="0">
                <a:solidFill>
                  <a:srgbClr val="1F2C3C"/>
                </a:solidFill>
              </a:rPr>
              <a:t>Italy: strict provisions to limit the use of secondment (requirements mentioned in the national report) </a:t>
            </a:r>
          </a:p>
          <a:p>
            <a:pPr marL="628650" lvl="1" indent="-171450">
              <a:buFontTx/>
              <a:buChar char="-"/>
            </a:pPr>
            <a:r>
              <a:rPr lang="en-GB" sz="1400" dirty="0" smtClean="0">
                <a:solidFill>
                  <a:srgbClr val="1F2C3C"/>
                </a:solidFill>
              </a:rPr>
              <a:t>The Netherlands: no legal definition of posting (only ‘secondment’).   Policy focus on ‘sham arrangements’ that are allegedly used to evade the applicability of binding employment laws and save on labour </a:t>
            </a:r>
            <a:r>
              <a:rPr lang="nl-NL" sz="1400" dirty="0" err="1" smtClean="0">
                <a:solidFill>
                  <a:srgbClr val="1F2C3C"/>
                </a:solidFill>
              </a:rPr>
              <a:t>cost</a:t>
            </a:r>
            <a:r>
              <a:rPr lang="nl-NL" sz="1400" dirty="0" smtClean="0">
                <a:solidFill>
                  <a:srgbClr val="1F2C3C"/>
                </a:solidFill>
              </a:rPr>
              <a:t>.</a:t>
            </a:r>
            <a:endParaRPr lang="en-US" sz="1400" dirty="0" smtClean="0">
              <a:solidFill>
                <a:srgbClr val="1F2C3C"/>
              </a:solidFill>
            </a:endParaRPr>
          </a:p>
          <a:p>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11</a:t>
            </a:fld>
            <a:endParaRPr lang="en-US" dirty="0"/>
          </a:p>
        </p:txBody>
      </p:sp>
      <p:pic>
        <p:nvPicPr>
          <p:cNvPr id="10" name="Tijdelijke aanduiding voor afbeelding 9"/>
          <p:cNvPicPr>
            <a:picLocks noGrp="1" noChangeAspect="1"/>
          </p:cNvPicPr>
          <p:nvPr>
            <p:ph type="pic" sz="quarter" idx="14"/>
          </p:nvPr>
        </p:nvPicPr>
        <p:blipFill>
          <a:blip r:embed="rId3">
            <a:alphaModFix amt="57000"/>
          </a:blip>
          <a:srcRect l="3650" r="3650"/>
          <a:stretch>
            <a:fillRect/>
          </a:stretch>
        </p:blipFill>
        <p:spPr>
          <a:xfrm>
            <a:off x="6214136" y="368588"/>
            <a:ext cx="5637276" cy="5959476"/>
          </a:xfrm>
        </p:spPr>
      </p:pic>
    </p:spTree>
    <p:extLst>
      <p:ext uri="{BB962C8B-B14F-4D97-AF65-F5344CB8AC3E}">
        <p14:creationId xmlns:p14="http://schemas.microsoft.com/office/powerpoint/2010/main" val="1502290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smtClean="0"/>
              <a:t>2. ‘Within the employment contract’</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7" y="2152904"/>
            <a:ext cx="4584212" cy="540000"/>
          </a:xfrm>
        </p:spPr>
        <p:txBody>
          <a:bodyPr>
            <a:normAutofit/>
          </a:bodyPr>
          <a:lstStyle/>
          <a:p>
            <a:r>
              <a:rPr lang="en-US" dirty="0" smtClean="0"/>
              <a:t>(2) EU worker is posted to another country</a:t>
            </a:r>
            <a:endParaRPr lang="en-US"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12140" y="2358689"/>
            <a:ext cx="4584212" cy="3811931"/>
          </a:xfrm>
        </p:spPr>
        <p:txBody>
          <a:bodyPr>
            <a:normAutofit fontScale="85000" lnSpcReduction="20000"/>
          </a:bodyPr>
          <a:lstStyle/>
          <a:p>
            <a:pPr marL="0" indent="0">
              <a:buNone/>
            </a:pPr>
            <a:endParaRPr lang="en-GB" sz="1800" dirty="0" smtClean="0"/>
          </a:p>
          <a:p>
            <a:r>
              <a:rPr lang="en-GB" sz="2200" dirty="0" smtClean="0"/>
              <a:t>Posted Workers Directive</a:t>
            </a:r>
          </a:p>
          <a:p>
            <a:r>
              <a:rPr lang="en-GB" sz="2200" dirty="0" smtClean="0"/>
              <a:t>National implementation</a:t>
            </a:r>
          </a:p>
          <a:p>
            <a:pPr marL="742950" lvl="1" indent="-285750">
              <a:buFontTx/>
              <a:buChar char="-"/>
            </a:pPr>
            <a:r>
              <a:rPr lang="en-GB" sz="1500" b="1" dirty="0" smtClean="0"/>
              <a:t>France</a:t>
            </a:r>
            <a:r>
              <a:rPr lang="en-GB" sz="1500" dirty="0" smtClean="0"/>
              <a:t>: implementation </a:t>
            </a:r>
            <a:r>
              <a:rPr lang="en-GB" sz="1500" dirty="0"/>
              <a:t>of the </a:t>
            </a:r>
            <a:r>
              <a:rPr lang="en-GB" sz="1500" dirty="0" smtClean="0"/>
              <a:t>Revised Directive </a:t>
            </a:r>
            <a:r>
              <a:rPr lang="en-GB" sz="1500" dirty="0"/>
              <a:t>in </a:t>
            </a:r>
            <a:r>
              <a:rPr lang="en-GB" sz="1500" dirty="0" smtClean="0"/>
              <a:t>France</a:t>
            </a:r>
          </a:p>
          <a:p>
            <a:pPr marL="742950" lvl="1" indent="-285750">
              <a:buFontTx/>
              <a:buChar char="-"/>
            </a:pPr>
            <a:r>
              <a:rPr lang="en-GB" sz="1500" b="1" dirty="0" smtClean="0"/>
              <a:t>Germany</a:t>
            </a:r>
            <a:r>
              <a:rPr lang="en-GB" sz="1500" dirty="0" smtClean="0"/>
              <a:t>: hard core terms for all workers in Germany (even if they are not posted) </a:t>
            </a:r>
            <a:r>
              <a:rPr lang="mr-IN" sz="1500" dirty="0" smtClean="0"/>
              <a:t>–</a:t>
            </a:r>
            <a:r>
              <a:rPr lang="en-GB" sz="1500" dirty="0" smtClean="0"/>
              <a:t> art. 9 Rome I</a:t>
            </a:r>
            <a:endParaRPr lang="en-GB" sz="1500" dirty="0"/>
          </a:p>
          <a:p>
            <a:r>
              <a:rPr lang="en-GB" sz="2200" dirty="0" smtClean="0"/>
              <a:t>Diverging interests sending and receiving countries</a:t>
            </a:r>
          </a:p>
          <a:p>
            <a:r>
              <a:rPr lang="en-GB" sz="2200" dirty="0" smtClean="0"/>
              <a:t>Issue of social dumping?</a:t>
            </a:r>
          </a:p>
          <a:p>
            <a:pPr marL="628650" lvl="2" indent="-171450">
              <a:spcBef>
                <a:spcPts val="600"/>
              </a:spcBef>
              <a:buClr>
                <a:schemeClr val="accent1">
                  <a:lumMod val="40000"/>
                  <a:lumOff val="60000"/>
                </a:schemeClr>
              </a:buClr>
              <a:buSzPct val="125000"/>
              <a:buFontTx/>
              <a:buChar char="-"/>
            </a:pPr>
            <a:r>
              <a:rPr lang="en-GB" sz="1500" b="1" dirty="0" smtClean="0"/>
              <a:t>Austria</a:t>
            </a:r>
            <a:r>
              <a:rPr lang="en-GB" sz="1500" dirty="0" smtClean="0"/>
              <a:t>: focus on inbound workers</a:t>
            </a:r>
            <a:r>
              <a:rPr lang="mr-IN" sz="1500" dirty="0" smtClean="0"/>
              <a:t>–</a:t>
            </a:r>
            <a:r>
              <a:rPr lang="en-GB" sz="1500" dirty="0" smtClean="0"/>
              <a:t> Social Dumping Acts </a:t>
            </a:r>
          </a:p>
          <a:p>
            <a:pPr marL="628650" lvl="2" indent="-171450">
              <a:spcBef>
                <a:spcPts val="600"/>
              </a:spcBef>
              <a:buClr>
                <a:schemeClr val="accent1">
                  <a:lumMod val="40000"/>
                  <a:lumOff val="60000"/>
                </a:schemeClr>
              </a:buClr>
              <a:buSzPct val="125000"/>
              <a:buFontTx/>
              <a:buChar char="-"/>
            </a:pPr>
            <a:r>
              <a:rPr lang="en-GB" sz="1500" b="1" dirty="0" smtClean="0"/>
              <a:t>The Netherlands</a:t>
            </a:r>
            <a:r>
              <a:rPr lang="en-GB" sz="1500" dirty="0" smtClean="0"/>
              <a:t>: focus on inbound workers</a:t>
            </a:r>
            <a:r>
              <a:rPr lang="mr-IN" sz="1500" dirty="0" smtClean="0"/>
              <a:t>–</a:t>
            </a:r>
            <a:r>
              <a:rPr lang="en-GB" sz="1500" dirty="0" smtClean="0"/>
              <a:t> combat against social dumping</a:t>
            </a:r>
          </a:p>
          <a:p>
            <a:pPr marL="628650" lvl="2" indent="-171450">
              <a:spcBef>
                <a:spcPts val="600"/>
              </a:spcBef>
              <a:buClr>
                <a:schemeClr val="accent1">
                  <a:lumMod val="40000"/>
                  <a:lumOff val="60000"/>
                </a:schemeClr>
              </a:buClr>
              <a:buSzPct val="125000"/>
              <a:buFontTx/>
              <a:buChar char="-"/>
            </a:pPr>
            <a:r>
              <a:rPr lang="en-GB" sz="1500" b="1" dirty="0" smtClean="0"/>
              <a:t>Belgium</a:t>
            </a:r>
            <a:r>
              <a:rPr lang="en-GB" sz="1500" dirty="0" smtClean="0"/>
              <a:t>: focus on inbound workers </a:t>
            </a:r>
            <a:r>
              <a:rPr lang="mr-IN" sz="1500" dirty="0" smtClean="0"/>
              <a:t>–</a:t>
            </a:r>
            <a:r>
              <a:rPr lang="en-GB" sz="1500" dirty="0" smtClean="0"/>
              <a:t> </a:t>
            </a:r>
            <a:r>
              <a:rPr lang="en-GB" sz="1500" dirty="0" err="1" smtClean="0"/>
              <a:t>Limosa</a:t>
            </a:r>
            <a:r>
              <a:rPr lang="en-GB" sz="1500" dirty="0" smtClean="0"/>
              <a:t> declaration</a:t>
            </a:r>
          </a:p>
          <a:p>
            <a:pPr marL="628650" lvl="2" indent="-171450">
              <a:spcBef>
                <a:spcPts val="600"/>
              </a:spcBef>
              <a:buClr>
                <a:schemeClr val="accent1">
                  <a:lumMod val="40000"/>
                  <a:lumOff val="60000"/>
                </a:schemeClr>
              </a:buClr>
              <a:buSzPct val="125000"/>
              <a:buFontTx/>
              <a:buChar char="-"/>
            </a:pPr>
            <a:r>
              <a:rPr lang="en-GB" sz="1500" b="1" dirty="0"/>
              <a:t>France</a:t>
            </a:r>
            <a:r>
              <a:rPr lang="en-GB" sz="1500" dirty="0" smtClean="0"/>
              <a:t>: focus on inbound workers</a:t>
            </a:r>
            <a:r>
              <a:rPr lang="mr-IN" sz="1500" dirty="0" smtClean="0"/>
              <a:t>–</a:t>
            </a:r>
            <a:r>
              <a:rPr lang="en-GB" sz="1500" dirty="0" smtClean="0"/>
              <a:t> bogus constructions</a:t>
            </a:r>
            <a:endParaRPr lang="en-GB" sz="1500" dirty="0"/>
          </a:p>
          <a:p>
            <a:pPr marL="628650" lvl="2" indent="-171450">
              <a:spcBef>
                <a:spcPts val="600"/>
              </a:spcBef>
              <a:buClr>
                <a:schemeClr val="accent1">
                  <a:lumMod val="40000"/>
                  <a:lumOff val="60000"/>
                </a:schemeClr>
              </a:buClr>
              <a:buSzPct val="125000"/>
              <a:buFontTx/>
              <a:buChar char="-"/>
            </a:pPr>
            <a:r>
              <a:rPr lang="en-GB" sz="1500" b="1" dirty="0" smtClean="0"/>
              <a:t>Italy</a:t>
            </a:r>
            <a:r>
              <a:rPr lang="en-GB" sz="1500" dirty="0" smtClean="0"/>
              <a:t>: less posting situations </a:t>
            </a:r>
            <a:r>
              <a:rPr lang="mr-IN" sz="1500" dirty="0" smtClean="0"/>
              <a:t>–</a:t>
            </a:r>
            <a:r>
              <a:rPr lang="en-GB" sz="1500" dirty="0" smtClean="0"/>
              <a:t> relocation of the business</a:t>
            </a:r>
          </a:p>
          <a:p>
            <a:pPr marL="628650" lvl="2" indent="-171450">
              <a:spcBef>
                <a:spcPts val="600"/>
              </a:spcBef>
              <a:buClr>
                <a:schemeClr val="accent1">
                  <a:lumMod val="40000"/>
                  <a:lumOff val="60000"/>
                </a:schemeClr>
              </a:buClr>
              <a:buSzPct val="125000"/>
              <a:buFontTx/>
              <a:buChar char="-"/>
            </a:pPr>
            <a:r>
              <a:rPr lang="en-GB" sz="1500" b="1" dirty="0" smtClean="0"/>
              <a:t>Spain</a:t>
            </a:r>
            <a:r>
              <a:rPr lang="en-GB" sz="1500" dirty="0" smtClean="0"/>
              <a:t>: Spanish workers don’t want to be posted (cultural factors, language)</a:t>
            </a:r>
          </a:p>
          <a:p>
            <a:pPr marL="628650" lvl="2" indent="-171450">
              <a:spcBef>
                <a:spcPts val="600"/>
              </a:spcBef>
              <a:buClr>
                <a:schemeClr val="accent1">
                  <a:lumMod val="40000"/>
                  <a:lumOff val="60000"/>
                </a:schemeClr>
              </a:buClr>
              <a:buSzPct val="125000"/>
              <a:buFontTx/>
              <a:buChar char="-"/>
            </a:pPr>
            <a:endParaRPr lang="en-GB" sz="1200" dirty="0" smtClean="0"/>
          </a:p>
          <a:p>
            <a:pPr marL="628650" lvl="2" indent="-171450">
              <a:spcBef>
                <a:spcPts val="600"/>
              </a:spcBef>
              <a:buClr>
                <a:schemeClr val="accent1">
                  <a:lumMod val="40000"/>
                  <a:lumOff val="60000"/>
                </a:schemeClr>
              </a:buClr>
              <a:buSzPct val="125000"/>
              <a:buFontTx/>
              <a:buChar char="-"/>
            </a:pPr>
            <a:endParaRPr lang="en-GB" sz="1200" dirty="0"/>
          </a:p>
          <a:p>
            <a:pPr marL="0" indent="0">
              <a:buNone/>
            </a:pPr>
            <a:endParaRPr lang="en-GB" sz="1800" dirty="0" smtClean="0"/>
          </a:p>
          <a:p>
            <a:pPr marL="0" indent="0">
              <a:buNone/>
            </a:pPr>
            <a:endParaRPr lang="en-US" dirty="0" smtClean="0"/>
          </a:p>
          <a:p>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12</a:t>
            </a:fld>
            <a:endParaRPr lang="en-US" dirty="0"/>
          </a:p>
        </p:txBody>
      </p:sp>
      <p:sp>
        <p:nvSpPr>
          <p:cNvPr id="10" name="Text Placeholder 7">
            <a:extLst>
              <a:ext uri="{FF2B5EF4-FFF2-40B4-BE49-F238E27FC236}">
                <a16:creationId xmlns:a16="http://schemas.microsoft.com/office/drawing/2014/main" id="{CE7DC52B-CC70-4061-93ED-F4C2DD548EB5}"/>
              </a:ext>
            </a:extLst>
          </p:cNvPr>
          <p:cNvSpPr txBox="1">
            <a:spLocks/>
          </p:cNvSpPr>
          <p:nvPr/>
        </p:nvSpPr>
        <p:spPr>
          <a:xfrm>
            <a:off x="6451852" y="475964"/>
            <a:ext cx="5095938" cy="5889211"/>
          </a:xfrm>
          <a:prstGeom prst="rect">
            <a:avLst/>
          </a:prstGeom>
        </p:spPr>
        <p:txBody>
          <a:bodyPr vert="horz" lIns="36000" tIns="0" rIns="0" bIns="0" rtlCol="0">
            <a:normAutofit/>
          </a:bodyPr>
          <a:lstStyle>
            <a:lvl1pPr marL="216000" indent="-216000" algn="l" defTabSz="914400" rtl="0" eaLnBrk="1" latinLnBrk="0" hangingPunct="1">
              <a:lnSpc>
                <a:spcPct val="90000"/>
              </a:lnSpc>
              <a:spcBef>
                <a:spcPts val="600"/>
              </a:spcBef>
              <a:buClr>
                <a:schemeClr val="accent1">
                  <a:lumMod val="40000"/>
                  <a:lumOff val="60000"/>
                </a:schemeClr>
              </a:buClr>
              <a:buSzPct val="125000"/>
              <a:buFont typeface="Wingdings" panose="05000000000000000000" pitchFamily="2" charset="2"/>
              <a:buChar char="§"/>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800" dirty="0" smtClean="0"/>
              <a:t>Administrative requirements in the host country:</a:t>
            </a:r>
            <a:endParaRPr lang="en-GB" sz="1200" b="1" dirty="0" smtClean="0"/>
          </a:p>
          <a:p>
            <a:pPr marL="628650" lvl="2" indent="-171450">
              <a:spcBef>
                <a:spcPts val="600"/>
              </a:spcBef>
              <a:buClr>
                <a:schemeClr val="accent1">
                  <a:lumMod val="40000"/>
                  <a:lumOff val="60000"/>
                </a:schemeClr>
              </a:buClr>
              <a:buSzPct val="125000"/>
              <a:buFontTx/>
              <a:buChar char="-"/>
            </a:pPr>
            <a:r>
              <a:rPr lang="en-GB" sz="1200" b="1" dirty="0" smtClean="0"/>
              <a:t>Duty to report </a:t>
            </a:r>
            <a:r>
              <a:rPr lang="en-GB" sz="1200" dirty="0" smtClean="0"/>
              <a:t>for foreign service providers in advance to provide where and when and with which employees work will be performed</a:t>
            </a:r>
          </a:p>
          <a:p>
            <a:pPr marL="1085850" lvl="3" indent="-171450">
              <a:spcBef>
                <a:spcPts val="600"/>
              </a:spcBef>
              <a:buClr>
                <a:schemeClr val="accent1">
                  <a:lumMod val="40000"/>
                  <a:lumOff val="60000"/>
                </a:schemeClr>
              </a:buClr>
              <a:buSzPct val="125000"/>
              <a:buFontTx/>
              <a:buChar char="-"/>
            </a:pPr>
            <a:r>
              <a:rPr lang="en-GB" sz="1000" dirty="0" smtClean="0"/>
              <a:t>Austria, Belgium, France, Italy and Germany: digital notification</a:t>
            </a:r>
          </a:p>
          <a:p>
            <a:pPr marL="1085850" lvl="3" indent="-171450">
              <a:spcBef>
                <a:spcPts val="600"/>
              </a:spcBef>
              <a:buClr>
                <a:schemeClr val="accent1">
                  <a:lumMod val="40000"/>
                  <a:lumOff val="60000"/>
                </a:schemeClr>
              </a:buClr>
              <a:buSzPct val="125000"/>
              <a:buFontTx/>
              <a:buChar char="-"/>
            </a:pPr>
            <a:r>
              <a:rPr lang="en-GB" sz="1000" dirty="0" smtClean="0"/>
              <a:t>Netherlands: creation of the digital notification system in progress </a:t>
            </a:r>
          </a:p>
          <a:p>
            <a:pPr marL="628650" lvl="2" indent="-171450">
              <a:spcBef>
                <a:spcPts val="600"/>
              </a:spcBef>
              <a:buClr>
                <a:schemeClr val="accent1">
                  <a:lumMod val="40000"/>
                  <a:lumOff val="60000"/>
                </a:schemeClr>
              </a:buClr>
              <a:buSzPct val="125000"/>
              <a:buFontTx/>
              <a:buChar char="-"/>
            </a:pPr>
            <a:r>
              <a:rPr lang="en-GB" sz="1200" dirty="0" smtClean="0"/>
              <a:t>Also: obligation to provide information to the Inspectorate if requested, to have certain documents (such as payslips) and to have a contact person.</a:t>
            </a:r>
          </a:p>
          <a:p>
            <a:pPr marL="628650" lvl="2" indent="-171450">
              <a:spcBef>
                <a:spcPts val="600"/>
              </a:spcBef>
              <a:buClr>
                <a:schemeClr val="accent1">
                  <a:lumMod val="40000"/>
                  <a:lumOff val="60000"/>
                </a:schemeClr>
              </a:buClr>
              <a:buSzPct val="125000"/>
              <a:buFontTx/>
              <a:buChar char="-"/>
            </a:pPr>
            <a:endParaRPr lang="en-GB" sz="1200" dirty="0" smtClean="0"/>
          </a:p>
          <a:p>
            <a:pPr marL="0" indent="0">
              <a:buFont typeface="Wingdings" panose="05000000000000000000" pitchFamily="2" charset="2"/>
              <a:buNone/>
            </a:pPr>
            <a:endParaRPr lang="en-GB" sz="1800" dirty="0" smtClean="0"/>
          </a:p>
          <a:p>
            <a:pPr marL="0" indent="0">
              <a:buFont typeface="Wingdings" panose="05000000000000000000" pitchFamily="2" charset="2"/>
              <a:buNone/>
            </a:pPr>
            <a:endParaRPr lang="en-US" dirty="0" smtClean="0"/>
          </a:p>
          <a:p>
            <a:endParaRPr lang="en-US" dirty="0" smtClean="0"/>
          </a:p>
          <a:p>
            <a:endParaRPr lang="en-US" dirty="0"/>
          </a:p>
        </p:txBody>
      </p:sp>
      <p:cxnSp>
        <p:nvCxnSpPr>
          <p:cNvPr id="11" name="Rechte verbindingslijn 10"/>
          <p:cNvCxnSpPr/>
          <p:nvPr/>
        </p:nvCxnSpPr>
        <p:spPr>
          <a:xfrm>
            <a:off x="5951099" y="191987"/>
            <a:ext cx="73835" cy="6173123"/>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Afbeelding 13"/>
          <p:cNvPicPr>
            <a:picLocks noChangeAspect="1"/>
          </p:cNvPicPr>
          <p:nvPr/>
        </p:nvPicPr>
        <p:blipFill rotWithShape="1">
          <a:blip r:embed="rId3">
            <a:alphaModFix amt="65000"/>
          </a:blip>
          <a:srcRect l="4118" r="10542"/>
          <a:stretch/>
        </p:blipFill>
        <p:spPr>
          <a:xfrm>
            <a:off x="7700062" y="3014264"/>
            <a:ext cx="3824652" cy="2988722"/>
          </a:xfrm>
          <a:prstGeom prst="rect">
            <a:avLst/>
          </a:prstGeom>
        </p:spPr>
      </p:pic>
    </p:spTree>
    <p:extLst>
      <p:ext uri="{BB962C8B-B14F-4D97-AF65-F5344CB8AC3E}">
        <p14:creationId xmlns:p14="http://schemas.microsoft.com/office/powerpoint/2010/main" val="3534439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smtClean="0"/>
              <a:t>2. ‘Within the employment contract’</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918729" y="2256281"/>
            <a:ext cx="4584212" cy="540000"/>
          </a:xfrm>
        </p:spPr>
        <p:txBody>
          <a:bodyPr>
            <a:normAutofit/>
          </a:bodyPr>
          <a:lstStyle/>
          <a:p>
            <a:r>
              <a:rPr lang="en-US" dirty="0" smtClean="0"/>
              <a:t>(c) EU worker is posted to non-EU country</a:t>
            </a:r>
            <a:endParaRPr lang="en-US"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41674" y="3839742"/>
            <a:ext cx="4584212" cy="2729621"/>
          </a:xfrm>
        </p:spPr>
        <p:txBody>
          <a:bodyPr>
            <a:normAutofit/>
          </a:bodyPr>
          <a:lstStyle/>
          <a:p>
            <a:pPr marL="0" indent="0">
              <a:buNone/>
            </a:pPr>
            <a:endParaRPr lang="en-GB" sz="1800" dirty="0" smtClean="0"/>
          </a:p>
          <a:p>
            <a:pPr marL="628650" lvl="2" indent="-171450">
              <a:spcBef>
                <a:spcPts val="600"/>
              </a:spcBef>
              <a:buClr>
                <a:schemeClr val="accent1">
                  <a:lumMod val="40000"/>
                  <a:lumOff val="60000"/>
                </a:schemeClr>
              </a:buClr>
              <a:buSzPct val="125000"/>
              <a:buFontTx/>
              <a:buChar char="-"/>
            </a:pPr>
            <a:endParaRPr lang="en-GB" sz="1200" dirty="0" smtClean="0"/>
          </a:p>
          <a:p>
            <a:pPr marL="628650" lvl="2" indent="-171450">
              <a:spcBef>
                <a:spcPts val="600"/>
              </a:spcBef>
              <a:buClr>
                <a:schemeClr val="accent1">
                  <a:lumMod val="40000"/>
                  <a:lumOff val="60000"/>
                </a:schemeClr>
              </a:buClr>
              <a:buSzPct val="125000"/>
              <a:buFontTx/>
              <a:buChar char="-"/>
            </a:pPr>
            <a:endParaRPr lang="en-GB" sz="1200" dirty="0"/>
          </a:p>
          <a:p>
            <a:pPr marL="0" indent="0">
              <a:buNone/>
            </a:pPr>
            <a:endParaRPr lang="en-GB" sz="1800" dirty="0" smtClean="0"/>
          </a:p>
          <a:p>
            <a:pPr marL="0" indent="0">
              <a:buNone/>
            </a:pPr>
            <a:endParaRPr lang="en-US" dirty="0" smtClean="0"/>
          </a:p>
          <a:p>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13</a:t>
            </a:fld>
            <a:endParaRPr lang="en-US" dirty="0"/>
          </a:p>
        </p:txBody>
      </p:sp>
      <p:sp>
        <p:nvSpPr>
          <p:cNvPr id="12" name="Text Placeholder 7">
            <a:extLst>
              <a:ext uri="{FF2B5EF4-FFF2-40B4-BE49-F238E27FC236}">
                <a16:creationId xmlns:a16="http://schemas.microsoft.com/office/drawing/2014/main" id="{CE7DC52B-CC70-4061-93ED-F4C2DD548EB5}"/>
              </a:ext>
            </a:extLst>
          </p:cNvPr>
          <p:cNvSpPr txBox="1">
            <a:spLocks/>
          </p:cNvSpPr>
          <p:nvPr/>
        </p:nvSpPr>
        <p:spPr>
          <a:xfrm>
            <a:off x="841674" y="2757432"/>
            <a:ext cx="4584212" cy="3811931"/>
          </a:xfrm>
          <a:prstGeom prst="rect">
            <a:avLst/>
          </a:prstGeom>
        </p:spPr>
        <p:txBody>
          <a:bodyPr vert="horz" lIns="36000" tIns="0" rIns="0" bIns="0" rtlCol="0">
            <a:normAutofit/>
          </a:bodyPr>
          <a:lstStyle>
            <a:lvl1pPr marL="216000" indent="-216000" algn="l" defTabSz="914400" rtl="0" eaLnBrk="1" latinLnBrk="0" hangingPunct="1">
              <a:lnSpc>
                <a:spcPct val="90000"/>
              </a:lnSpc>
              <a:spcBef>
                <a:spcPts val="600"/>
              </a:spcBef>
              <a:buClr>
                <a:schemeClr val="accent1">
                  <a:lumMod val="40000"/>
                  <a:lumOff val="60000"/>
                </a:schemeClr>
              </a:buClr>
              <a:buSzPct val="125000"/>
              <a:buFont typeface="Wingdings" panose="05000000000000000000" pitchFamily="2" charset="2"/>
              <a:buChar char="§"/>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sz="1800" dirty="0" smtClean="0"/>
              <a:t>Depends on </a:t>
            </a:r>
            <a:r>
              <a:rPr lang="nl-NL" sz="1800" dirty="0" err="1" smtClean="0"/>
              <a:t>law</a:t>
            </a:r>
            <a:r>
              <a:rPr lang="nl-NL" sz="1800" dirty="0" smtClean="0"/>
              <a:t> in non-EU country</a:t>
            </a:r>
            <a:endParaRPr lang="en-GB" sz="1200" dirty="0" smtClean="0"/>
          </a:p>
          <a:p>
            <a:pPr marL="628650" lvl="2" indent="-171450">
              <a:spcBef>
                <a:spcPts val="600"/>
              </a:spcBef>
              <a:buClr>
                <a:schemeClr val="accent1">
                  <a:lumMod val="40000"/>
                  <a:lumOff val="60000"/>
                </a:schemeClr>
              </a:buClr>
              <a:buSzPct val="125000"/>
              <a:buFontTx/>
              <a:buChar char="-"/>
            </a:pPr>
            <a:endParaRPr lang="en-GB" sz="1200" dirty="0" smtClean="0"/>
          </a:p>
          <a:p>
            <a:pPr marL="628650" lvl="2" indent="-171450">
              <a:spcBef>
                <a:spcPts val="600"/>
              </a:spcBef>
              <a:buClr>
                <a:schemeClr val="accent1">
                  <a:lumMod val="40000"/>
                  <a:lumOff val="60000"/>
                </a:schemeClr>
              </a:buClr>
              <a:buSzPct val="125000"/>
              <a:buFontTx/>
              <a:buChar char="-"/>
            </a:pPr>
            <a:endParaRPr lang="en-GB" sz="1200" dirty="0" smtClean="0"/>
          </a:p>
          <a:p>
            <a:pPr marL="0" indent="0">
              <a:buFont typeface="Wingdings" panose="05000000000000000000" pitchFamily="2" charset="2"/>
              <a:buNone/>
            </a:pPr>
            <a:endParaRPr lang="en-GB" sz="1800" dirty="0" smtClean="0"/>
          </a:p>
          <a:p>
            <a:pPr marL="0" indent="0">
              <a:buFont typeface="Wingdings" panose="05000000000000000000" pitchFamily="2" charset="2"/>
              <a:buNone/>
            </a:pPr>
            <a:endParaRPr lang="en-US" dirty="0" smtClean="0"/>
          </a:p>
          <a:p>
            <a:endParaRPr lang="en-US" dirty="0" smtClean="0"/>
          </a:p>
          <a:p>
            <a:endParaRPr lang="en-US" dirty="0"/>
          </a:p>
        </p:txBody>
      </p:sp>
      <p:pic>
        <p:nvPicPr>
          <p:cNvPr id="5" name="Afbeelding 4"/>
          <p:cNvPicPr>
            <a:picLocks noChangeAspect="1"/>
          </p:cNvPicPr>
          <p:nvPr/>
        </p:nvPicPr>
        <p:blipFill rotWithShape="1">
          <a:blip r:embed="rId3">
            <a:alphaModFix amt="50000"/>
          </a:blip>
          <a:srcRect l="22830" r="3704"/>
          <a:stretch/>
        </p:blipFill>
        <p:spPr>
          <a:xfrm>
            <a:off x="5811964" y="887189"/>
            <a:ext cx="6016399" cy="5285934"/>
          </a:xfrm>
          <a:prstGeom prst="rect">
            <a:avLst/>
          </a:prstGeom>
        </p:spPr>
      </p:pic>
    </p:spTree>
    <p:extLst>
      <p:ext uri="{BB962C8B-B14F-4D97-AF65-F5344CB8AC3E}">
        <p14:creationId xmlns:p14="http://schemas.microsoft.com/office/powerpoint/2010/main" val="4002909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smtClean="0"/>
              <a:t>2. ‘Within the employment contract’</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918729" y="2256281"/>
            <a:ext cx="4584212" cy="540000"/>
          </a:xfrm>
        </p:spPr>
        <p:txBody>
          <a:bodyPr>
            <a:normAutofit/>
          </a:bodyPr>
          <a:lstStyle/>
          <a:p>
            <a:r>
              <a:rPr lang="en-US" dirty="0" smtClean="0"/>
              <a:t>(d) Non-EU worker is posted to a Member State</a:t>
            </a:r>
            <a:endParaRPr lang="en-US"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41674" y="3839742"/>
            <a:ext cx="4584212" cy="2729621"/>
          </a:xfrm>
        </p:spPr>
        <p:txBody>
          <a:bodyPr>
            <a:normAutofit/>
          </a:bodyPr>
          <a:lstStyle/>
          <a:p>
            <a:pPr marL="0" indent="0">
              <a:buNone/>
            </a:pPr>
            <a:endParaRPr lang="en-GB" sz="1800" dirty="0" smtClean="0"/>
          </a:p>
          <a:p>
            <a:pPr marL="628650" lvl="2" indent="-171450">
              <a:spcBef>
                <a:spcPts val="600"/>
              </a:spcBef>
              <a:buClr>
                <a:schemeClr val="accent1">
                  <a:lumMod val="40000"/>
                  <a:lumOff val="60000"/>
                </a:schemeClr>
              </a:buClr>
              <a:buSzPct val="125000"/>
              <a:buFontTx/>
              <a:buChar char="-"/>
            </a:pPr>
            <a:endParaRPr lang="en-GB" sz="1200" dirty="0" smtClean="0"/>
          </a:p>
          <a:p>
            <a:pPr marL="628650" lvl="2" indent="-171450">
              <a:spcBef>
                <a:spcPts val="600"/>
              </a:spcBef>
              <a:buClr>
                <a:schemeClr val="accent1">
                  <a:lumMod val="40000"/>
                  <a:lumOff val="60000"/>
                </a:schemeClr>
              </a:buClr>
              <a:buSzPct val="125000"/>
              <a:buFontTx/>
              <a:buChar char="-"/>
            </a:pPr>
            <a:endParaRPr lang="en-GB" sz="1200" dirty="0"/>
          </a:p>
          <a:p>
            <a:pPr marL="0" indent="0">
              <a:buNone/>
            </a:pPr>
            <a:endParaRPr lang="en-GB" sz="1800" dirty="0" smtClean="0"/>
          </a:p>
          <a:p>
            <a:pPr marL="0" indent="0">
              <a:buNone/>
            </a:pPr>
            <a:endParaRPr lang="en-US" dirty="0" smtClean="0"/>
          </a:p>
          <a:p>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14</a:t>
            </a:fld>
            <a:endParaRPr lang="en-US" dirty="0"/>
          </a:p>
        </p:txBody>
      </p:sp>
      <p:sp>
        <p:nvSpPr>
          <p:cNvPr id="12" name="Text Placeholder 7">
            <a:extLst>
              <a:ext uri="{FF2B5EF4-FFF2-40B4-BE49-F238E27FC236}">
                <a16:creationId xmlns:a16="http://schemas.microsoft.com/office/drawing/2014/main" id="{CE7DC52B-CC70-4061-93ED-F4C2DD548EB5}"/>
              </a:ext>
            </a:extLst>
          </p:cNvPr>
          <p:cNvSpPr txBox="1">
            <a:spLocks/>
          </p:cNvSpPr>
          <p:nvPr/>
        </p:nvSpPr>
        <p:spPr>
          <a:xfrm>
            <a:off x="841674" y="2757432"/>
            <a:ext cx="4584212" cy="3811931"/>
          </a:xfrm>
          <a:prstGeom prst="rect">
            <a:avLst/>
          </a:prstGeom>
        </p:spPr>
        <p:txBody>
          <a:bodyPr vert="horz" lIns="36000" tIns="0" rIns="0" bIns="0" rtlCol="0">
            <a:normAutofit/>
          </a:bodyPr>
          <a:lstStyle>
            <a:lvl1pPr marL="216000" indent="-216000" algn="l" defTabSz="914400" rtl="0" eaLnBrk="1" latinLnBrk="0" hangingPunct="1">
              <a:lnSpc>
                <a:spcPct val="90000"/>
              </a:lnSpc>
              <a:spcBef>
                <a:spcPts val="600"/>
              </a:spcBef>
              <a:buClr>
                <a:schemeClr val="accent1">
                  <a:lumMod val="40000"/>
                  <a:lumOff val="60000"/>
                </a:schemeClr>
              </a:buClr>
              <a:buSzPct val="125000"/>
              <a:buFont typeface="Wingdings" panose="05000000000000000000" pitchFamily="2" charset="2"/>
              <a:buChar char="§"/>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800" dirty="0" smtClean="0"/>
              <a:t>By a third country company</a:t>
            </a:r>
          </a:p>
          <a:p>
            <a:r>
              <a:rPr lang="en-GB" sz="1800" dirty="0" smtClean="0"/>
              <a:t>By a company in a EU member state</a:t>
            </a:r>
            <a:endParaRPr lang="en-GB" sz="1200" dirty="0" smtClean="0"/>
          </a:p>
          <a:p>
            <a:pPr marL="628650" lvl="2" indent="-171450">
              <a:spcBef>
                <a:spcPts val="600"/>
              </a:spcBef>
              <a:buClr>
                <a:schemeClr val="accent1">
                  <a:lumMod val="40000"/>
                  <a:lumOff val="60000"/>
                </a:schemeClr>
              </a:buClr>
              <a:buSzPct val="125000"/>
              <a:buFontTx/>
              <a:buChar char="-"/>
            </a:pPr>
            <a:r>
              <a:rPr lang="en-GB" sz="1600" dirty="0" smtClean="0">
                <a:solidFill>
                  <a:schemeClr val="tx1">
                    <a:lumMod val="50000"/>
                  </a:schemeClr>
                </a:solidFill>
              </a:rPr>
              <a:t>For example: Moldavian worker is recruited by a Polish company (with a valid Polish work permit) and is posted to the Netherlands  - </a:t>
            </a:r>
            <a:r>
              <a:rPr lang="en-GB" sz="1600" i="1" dirty="0" smtClean="0">
                <a:solidFill>
                  <a:schemeClr val="tx1">
                    <a:lumMod val="50000"/>
                  </a:schemeClr>
                </a:solidFill>
              </a:rPr>
              <a:t>can the Netherlands set national immigration requirements?</a:t>
            </a:r>
            <a:endParaRPr lang="en-GB" sz="1600" dirty="0" smtClean="0">
              <a:solidFill>
                <a:schemeClr val="tx1">
                  <a:lumMod val="50000"/>
                </a:schemeClr>
              </a:solidFill>
            </a:endParaRPr>
          </a:p>
          <a:p>
            <a:pPr marL="628650" lvl="2" indent="-171450">
              <a:spcBef>
                <a:spcPts val="600"/>
              </a:spcBef>
              <a:buClr>
                <a:schemeClr val="accent1">
                  <a:lumMod val="40000"/>
                  <a:lumOff val="60000"/>
                </a:schemeClr>
              </a:buClr>
              <a:buSzPct val="125000"/>
              <a:buFont typeface="Arial"/>
              <a:buChar char="•"/>
            </a:pPr>
            <a:r>
              <a:rPr lang="en-GB" sz="1600" dirty="0" smtClean="0">
                <a:solidFill>
                  <a:schemeClr val="tx1">
                    <a:lumMod val="50000"/>
                  </a:schemeClr>
                </a:solidFill>
              </a:rPr>
              <a:t>Possibilities to circumvent national immigration law requirements for non-EU workers in a certain country by entering in another (less strict) Member State?</a:t>
            </a:r>
            <a:endParaRPr lang="en-GB" sz="1200" dirty="0" smtClean="0">
              <a:solidFill>
                <a:schemeClr val="tx1">
                  <a:lumMod val="50000"/>
                </a:schemeClr>
              </a:solidFill>
            </a:endParaRPr>
          </a:p>
          <a:p>
            <a:pPr marL="628650" lvl="2" indent="-171450">
              <a:spcBef>
                <a:spcPts val="600"/>
              </a:spcBef>
              <a:buClr>
                <a:schemeClr val="accent1">
                  <a:lumMod val="40000"/>
                  <a:lumOff val="60000"/>
                </a:schemeClr>
              </a:buClr>
              <a:buSzPct val="125000"/>
              <a:buFontTx/>
              <a:buChar char="-"/>
            </a:pPr>
            <a:endParaRPr lang="en-GB" sz="1200" dirty="0" smtClean="0"/>
          </a:p>
          <a:p>
            <a:pPr marL="0" indent="0">
              <a:buFont typeface="Wingdings" panose="05000000000000000000" pitchFamily="2" charset="2"/>
              <a:buNone/>
            </a:pPr>
            <a:endParaRPr lang="en-GB" sz="1800" dirty="0" smtClean="0"/>
          </a:p>
          <a:p>
            <a:pPr marL="0" indent="0">
              <a:buFont typeface="Wingdings" panose="05000000000000000000" pitchFamily="2" charset="2"/>
              <a:buNone/>
            </a:pPr>
            <a:endParaRPr lang="en-US" dirty="0" smtClean="0"/>
          </a:p>
          <a:p>
            <a:endParaRPr lang="en-US" dirty="0" smtClean="0"/>
          </a:p>
          <a:p>
            <a:endParaRPr lang="en-US" dirty="0"/>
          </a:p>
        </p:txBody>
      </p:sp>
      <p:pic>
        <p:nvPicPr>
          <p:cNvPr id="5" name="Tijdelijke aanduiding voor afbeelding 4"/>
          <p:cNvPicPr>
            <a:picLocks noGrp="1" noChangeAspect="1"/>
          </p:cNvPicPr>
          <p:nvPr>
            <p:ph type="pic" sz="quarter" idx="14"/>
          </p:nvPr>
        </p:nvPicPr>
        <p:blipFill>
          <a:blip r:embed="rId3">
            <a:alphaModFix amt="60000"/>
          </a:blip>
          <a:srcRect l="13178" r="13178"/>
          <a:stretch>
            <a:fillRect/>
          </a:stretch>
        </p:blipFill>
        <p:spPr/>
      </p:pic>
    </p:spTree>
    <p:extLst>
      <p:ext uri="{BB962C8B-B14F-4D97-AF65-F5344CB8AC3E}">
        <p14:creationId xmlns:p14="http://schemas.microsoft.com/office/powerpoint/2010/main" val="2526428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DDC2-29D0-4966-B14C-A8992AE59BA4}"/>
              </a:ext>
            </a:extLst>
          </p:cNvPr>
          <p:cNvSpPr>
            <a:spLocks noGrp="1"/>
          </p:cNvSpPr>
          <p:nvPr>
            <p:ph type="title"/>
          </p:nvPr>
        </p:nvSpPr>
        <p:spPr>
          <a:xfrm>
            <a:off x="6792358" y="1496684"/>
            <a:ext cx="4584212" cy="540000"/>
          </a:xfrm>
        </p:spPr>
        <p:txBody>
          <a:bodyPr>
            <a:normAutofit/>
          </a:bodyPr>
          <a:lstStyle/>
          <a:p>
            <a:r>
              <a:rPr lang="en-US" dirty="0" smtClean="0"/>
              <a:t>3. Topical issues</a:t>
            </a:r>
            <a:endParaRPr lang="en-US" dirty="0"/>
          </a:p>
        </p:txBody>
      </p:sp>
      <p:sp>
        <p:nvSpPr>
          <p:cNvPr id="8" name="Text Placeholder 7">
            <a:extLst>
              <a:ext uri="{FF2B5EF4-FFF2-40B4-BE49-F238E27FC236}">
                <a16:creationId xmlns:a16="http://schemas.microsoft.com/office/drawing/2014/main" id="{C829CA4D-9E93-4EC3-A2A1-BABC2D03401F}"/>
              </a:ext>
            </a:extLst>
          </p:cNvPr>
          <p:cNvSpPr>
            <a:spLocks noGrp="1"/>
          </p:cNvSpPr>
          <p:nvPr>
            <p:ph type="body" idx="13"/>
          </p:nvPr>
        </p:nvSpPr>
        <p:spPr>
          <a:xfrm>
            <a:off x="6792358" y="2223245"/>
            <a:ext cx="4782850" cy="3320044"/>
          </a:xfrm>
        </p:spPr>
        <p:txBody>
          <a:bodyPr>
            <a:normAutofit/>
          </a:bodyPr>
          <a:lstStyle/>
          <a:p>
            <a:r>
              <a:rPr lang="en-US" sz="1800" dirty="0" smtClean="0"/>
              <a:t>Highly mobile workers</a:t>
            </a:r>
          </a:p>
          <a:p>
            <a:pPr marL="742950" lvl="1" indent="-285750">
              <a:buFontTx/>
              <a:buChar char="-"/>
            </a:pPr>
            <a:r>
              <a:rPr lang="en-US" sz="1400" dirty="0" smtClean="0">
                <a:solidFill>
                  <a:srgbClr val="1F2C3C"/>
                </a:solidFill>
              </a:rPr>
              <a:t>Multiple countries in one day</a:t>
            </a:r>
          </a:p>
          <a:p>
            <a:pPr marL="742950" lvl="1" indent="-285750">
              <a:buFontTx/>
              <a:buChar char="-"/>
            </a:pPr>
            <a:r>
              <a:rPr lang="en-US" sz="1400" dirty="0" smtClean="0">
                <a:solidFill>
                  <a:srgbClr val="1F2C3C"/>
                </a:solidFill>
              </a:rPr>
              <a:t>Dutch case pending case at the ECJ: does the current PWD apply? (Revised PWD excludes international truck drivers)</a:t>
            </a:r>
          </a:p>
          <a:p>
            <a:pPr marL="742950" lvl="1" indent="-285750">
              <a:buFontTx/>
              <a:buChar char="-"/>
            </a:pPr>
            <a:r>
              <a:rPr lang="en-US" sz="1400" dirty="0" smtClean="0">
                <a:solidFill>
                  <a:srgbClr val="1F2C3C"/>
                </a:solidFill>
              </a:rPr>
              <a:t>In case of transit: German practice that German minimum wage should be applied if the work is performed in Germany </a:t>
            </a:r>
            <a:r>
              <a:rPr lang="mr-IN" sz="1400" dirty="0" smtClean="0">
                <a:solidFill>
                  <a:srgbClr val="1F2C3C"/>
                </a:solidFill>
              </a:rPr>
              <a:t>–</a:t>
            </a:r>
            <a:r>
              <a:rPr lang="en-US" sz="1400" dirty="0" smtClean="0">
                <a:solidFill>
                  <a:srgbClr val="1F2C3C"/>
                </a:solidFill>
              </a:rPr>
              <a:t> also for a few hours? Infringement procedures European Commission</a:t>
            </a:r>
          </a:p>
          <a:p>
            <a:pPr marL="742950" lvl="1" indent="-285750">
              <a:buFontTx/>
              <a:buChar char="-"/>
            </a:pPr>
            <a:endParaRPr lang="en-US" sz="1400" dirty="0" smtClean="0"/>
          </a:p>
          <a:p>
            <a:r>
              <a:rPr lang="en-US" sz="1800" dirty="0" smtClean="0"/>
              <a:t>Expats</a:t>
            </a:r>
            <a:endParaRPr lang="en-US" sz="1800" dirty="0"/>
          </a:p>
          <a:p>
            <a:pPr lvl="1"/>
            <a:r>
              <a:rPr lang="en-US" sz="1400" dirty="0" smtClean="0">
                <a:solidFill>
                  <a:srgbClr val="1F2C3C"/>
                </a:solidFill>
              </a:rPr>
              <a:t>-     Internal company policies</a:t>
            </a:r>
            <a:endParaRPr lang="en-US" sz="1400" dirty="0">
              <a:solidFill>
                <a:srgbClr val="1F2C3C"/>
              </a:solidFill>
            </a:endParaRPr>
          </a:p>
        </p:txBody>
      </p:sp>
      <p:sp>
        <p:nvSpPr>
          <p:cNvPr id="5" name="Slide Number Placeholder 4">
            <a:extLst>
              <a:ext uri="{FF2B5EF4-FFF2-40B4-BE49-F238E27FC236}">
                <a16:creationId xmlns:a16="http://schemas.microsoft.com/office/drawing/2014/main" id="{2FE37566-572A-4015-B19D-2B2CE083954C}"/>
              </a:ext>
            </a:extLst>
          </p:cNvPr>
          <p:cNvSpPr>
            <a:spLocks noGrp="1"/>
          </p:cNvSpPr>
          <p:nvPr>
            <p:ph type="sldNum" sz="quarter" idx="12"/>
          </p:nvPr>
        </p:nvSpPr>
        <p:spPr/>
        <p:txBody>
          <a:bodyPr/>
          <a:lstStyle/>
          <a:p>
            <a:fld id="{3CE5352E-9B9F-4EDC-8769-7FA3D3F814C7}" type="slidenum">
              <a:rPr lang="en-US" smtClean="0"/>
              <a:pPr/>
              <a:t>15</a:t>
            </a:fld>
            <a:endParaRPr lang="en-US" dirty="0"/>
          </a:p>
        </p:txBody>
      </p:sp>
      <p:pic>
        <p:nvPicPr>
          <p:cNvPr id="6" name="Afbeelding 5"/>
          <p:cNvPicPr>
            <a:picLocks noChangeAspect="1"/>
          </p:cNvPicPr>
          <p:nvPr/>
        </p:nvPicPr>
        <p:blipFill rotWithShape="1">
          <a:blip r:embed="rId3">
            <a:alphaModFix amt="75000"/>
          </a:blip>
          <a:srcRect l="10705" r="11666"/>
          <a:stretch/>
        </p:blipFill>
        <p:spPr>
          <a:xfrm>
            <a:off x="550879" y="1116864"/>
            <a:ext cx="5827077" cy="5007742"/>
          </a:xfrm>
          <a:prstGeom prst="rect">
            <a:avLst/>
          </a:prstGeom>
        </p:spPr>
      </p:pic>
    </p:spTree>
    <p:extLst>
      <p:ext uri="{BB962C8B-B14F-4D97-AF65-F5344CB8AC3E}">
        <p14:creationId xmlns:p14="http://schemas.microsoft.com/office/powerpoint/2010/main" val="1301478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79AA3B4-DDB4-4B2A-B234-DE5CD2E340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8724" y="1228484"/>
            <a:ext cx="11274552" cy="4401031"/>
          </a:xfrm>
        </p:spPr>
      </p:pic>
      <p:sp>
        <p:nvSpPr>
          <p:cNvPr id="4" name="Title 3">
            <a:extLst>
              <a:ext uri="{FF2B5EF4-FFF2-40B4-BE49-F238E27FC236}">
                <a16:creationId xmlns:a16="http://schemas.microsoft.com/office/drawing/2014/main" id="{BA1A0A4F-F62B-4411-8D3E-82A00A1F480D}"/>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6752B999-CAEB-49BE-835B-3CF1107C4A4E}"/>
              </a:ext>
            </a:extLst>
          </p:cNvPr>
          <p:cNvSpPr>
            <a:spLocks noGrp="1"/>
          </p:cNvSpPr>
          <p:nvPr>
            <p:ph type="subTitle" idx="1"/>
          </p:nvPr>
        </p:nvSpPr>
        <p:spPr/>
        <p:txBody>
          <a:bodyPr/>
          <a:lstStyle/>
          <a:p>
            <a:r>
              <a:rPr lang="en-US" dirty="0" smtClean="0"/>
              <a:t> </a:t>
            </a:r>
            <a:endParaRPr lang="en-US" dirty="0"/>
          </a:p>
        </p:txBody>
      </p:sp>
    </p:spTree>
    <p:extLst>
      <p:ext uri="{BB962C8B-B14F-4D97-AF65-F5344CB8AC3E}">
        <p14:creationId xmlns:p14="http://schemas.microsoft.com/office/powerpoint/2010/main" val="2026947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11F4D22-66FA-427F-8D2E-245BB0F80755}"/>
              </a:ext>
            </a:extLst>
          </p:cNvPr>
          <p:cNvPicPr>
            <a:picLocks noGrp="1" noChangeAspect="1"/>
          </p:cNvPicPr>
          <p:nvPr>
            <p:ph type="pic" sz="quarter" idx="13"/>
          </p:nvPr>
        </p:nvPicPr>
        <p:blipFill>
          <a:blip r:embed="rId2">
            <a:alphaModFix amt="90000"/>
            <a:extLst>
              <a:ext uri="{28A0092B-C50C-407E-A947-70E740481C1C}">
                <a14:useLocalDpi xmlns:a14="http://schemas.microsoft.com/office/drawing/2010/main" val="0"/>
              </a:ext>
            </a:extLst>
          </a:blip>
          <a:stretch>
            <a:fillRect/>
          </a:stretch>
        </p:blipFill>
        <p:spPr>
          <a:xfrm>
            <a:off x="1203649" y="457200"/>
            <a:ext cx="9784702" cy="5943600"/>
          </a:xfrm>
        </p:spPr>
      </p:pic>
      <p:sp>
        <p:nvSpPr>
          <p:cNvPr id="4" name="Text Placeholder 3">
            <a:extLst>
              <a:ext uri="{FF2B5EF4-FFF2-40B4-BE49-F238E27FC236}">
                <a16:creationId xmlns:a16="http://schemas.microsoft.com/office/drawing/2014/main" id="{638679ED-B012-44FD-8C45-F9526C81ABD8}"/>
              </a:ext>
            </a:extLst>
          </p:cNvPr>
          <p:cNvSpPr>
            <a:spLocks noGrp="1"/>
          </p:cNvSpPr>
          <p:nvPr>
            <p:ph type="body" sz="quarter" idx="15"/>
          </p:nvPr>
        </p:nvSpPr>
        <p:spPr>
          <a:xfrm>
            <a:off x="458788" y="781965"/>
            <a:ext cx="4727575" cy="728663"/>
          </a:xfrm>
        </p:spPr>
        <p:txBody>
          <a:bodyPr/>
          <a:lstStyle/>
          <a:p>
            <a:r>
              <a:rPr lang="en-US" dirty="0" smtClean="0"/>
              <a:t>Notions of mobile workers</a:t>
            </a:r>
            <a:endParaRPr lang="ru-RU" dirty="0"/>
          </a:p>
        </p:txBody>
      </p:sp>
      <p:sp>
        <p:nvSpPr>
          <p:cNvPr id="5" name="Title 4">
            <a:extLst>
              <a:ext uri="{FF2B5EF4-FFF2-40B4-BE49-F238E27FC236}">
                <a16:creationId xmlns:a16="http://schemas.microsoft.com/office/drawing/2014/main" id="{22CD4052-CA5C-4234-B1F4-5ADAACA35D45}"/>
              </a:ext>
            </a:extLst>
          </p:cNvPr>
          <p:cNvSpPr>
            <a:spLocks noGrp="1"/>
          </p:cNvSpPr>
          <p:nvPr>
            <p:ph type="title"/>
          </p:nvPr>
        </p:nvSpPr>
        <p:spPr>
          <a:xfrm>
            <a:off x="458788" y="1507741"/>
            <a:ext cx="4726800" cy="847532"/>
          </a:xfrm>
        </p:spPr>
        <p:txBody>
          <a:bodyPr/>
          <a:lstStyle/>
          <a:p>
            <a:r>
              <a:rPr lang="en-US" dirty="0" smtClean="0"/>
              <a:t>Topics</a:t>
            </a:r>
            <a:endParaRPr lang="ru-RU" dirty="0"/>
          </a:p>
        </p:txBody>
      </p:sp>
      <p:sp>
        <p:nvSpPr>
          <p:cNvPr id="6" name="Ovaal 5"/>
          <p:cNvSpPr/>
          <p:nvPr/>
        </p:nvSpPr>
        <p:spPr>
          <a:xfrm>
            <a:off x="1662545" y="3094182"/>
            <a:ext cx="2620818" cy="2378363"/>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p:cNvSpPr/>
          <p:nvPr/>
        </p:nvSpPr>
        <p:spPr>
          <a:xfrm>
            <a:off x="4835553" y="3109382"/>
            <a:ext cx="2620818" cy="2378363"/>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p:cNvSpPr/>
          <p:nvPr/>
        </p:nvSpPr>
        <p:spPr>
          <a:xfrm>
            <a:off x="8061036" y="3108037"/>
            <a:ext cx="2620818" cy="2378363"/>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p:cNvSpPr txBox="1"/>
          <p:nvPr/>
        </p:nvSpPr>
        <p:spPr>
          <a:xfrm>
            <a:off x="1766455" y="3509819"/>
            <a:ext cx="2447636" cy="1477327"/>
          </a:xfrm>
          <a:prstGeom prst="rect">
            <a:avLst/>
          </a:prstGeom>
          <a:noFill/>
        </p:spPr>
        <p:txBody>
          <a:bodyPr wrap="square" rtlCol="0">
            <a:spAutoFit/>
          </a:bodyPr>
          <a:lstStyle/>
          <a:p>
            <a:pPr algn="ctr"/>
            <a:r>
              <a:rPr lang="nl-NL" sz="2400" b="1" dirty="0" smtClean="0"/>
              <a:t>1.</a:t>
            </a:r>
          </a:p>
          <a:p>
            <a:pPr algn="ctr"/>
            <a:r>
              <a:rPr lang="nl-NL" sz="2400" b="1" dirty="0" smtClean="0"/>
              <a:t>Context of the phenomenon </a:t>
            </a:r>
          </a:p>
          <a:p>
            <a:pPr algn="ctr"/>
            <a:endParaRPr lang="nl-NL" b="1" dirty="0"/>
          </a:p>
        </p:txBody>
      </p:sp>
      <p:sp>
        <p:nvSpPr>
          <p:cNvPr id="11" name="Tekstvak 10"/>
          <p:cNvSpPr txBox="1"/>
          <p:nvPr/>
        </p:nvSpPr>
        <p:spPr>
          <a:xfrm>
            <a:off x="4985645" y="3559654"/>
            <a:ext cx="2447636" cy="1477327"/>
          </a:xfrm>
          <a:prstGeom prst="rect">
            <a:avLst/>
          </a:prstGeom>
          <a:noFill/>
        </p:spPr>
        <p:txBody>
          <a:bodyPr wrap="square" rtlCol="0">
            <a:spAutoFit/>
          </a:bodyPr>
          <a:lstStyle/>
          <a:p>
            <a:pPr algn="ctr"/>
            <a:r>
              <a:rPr lang="nl-NL" sz="2400" b="1" dirty="0" smtClean="0"/>
              <a:t>2.</a:t>
            </a:r>
          </a:p>
          <a:p>
            <a:pPr algn="ctr"/>
            <a:r>
              <a:rPr lang="nl-NL" sz="2400" b="1" dirty="0" smtClean="0"/>
              <a:t>Scope of the research</a:t>
            </a:r>
          </a:p>
          <a:p>
            <a:pPr algn="ctr"/>
            <a:endParaRPr lang="nl-NL" b="1" dirty="0"/>
          </a:p>
        </p:txBody>
      </p:sp>
      <p:sp>
        <p:nvSpPr>
          <p:cNvPr id="12" name="Tekstvak 11"/>
          <p:cNvSpPr txBox="1"/>
          <p:nvPr/>
        </p:nvSpPr>
        <p:spPr>
          <a:xfrm>
            <a:off x="8178801" y="3479799"/>
            <a:ext cx="2447636" cy="1477327"/>
          </a:xfrm>
          <a:prstGeom prst="rect">
            <a:avLst/>
          </a:prstGeom>
          <a:noFill/>
        </p:spPr>
        <p:txBody>
          <a:bodyPr wrap="square" rtlCol="0">
            <a:spAutoFit/>
          </a:bodyPr>
          <a:lstStyle/>
          <a:p>
            <a:pPr algn="ctr"/>
            <a:r>
              <a:rPr lang="nl-NL" sz="2400" b="1" dirty="0" smtClean="0"/>
              <a:t>3.</a:t>
            </a:r>
          </a:p>
          <a:p>
            <a:pPr algn="ctr"/>
            <a:r>
              <a:rPr lang="en-GB" sz="2400" b="1" dirty="0" smtClean="0"/>
              <a:t>Categories of mobility</a:t>
            </a:r>
          </a:p>
          <a:p>
            <a:pPr algn="ctr"/>
            <a:endParaRPr lang="nl-NL" b="1" dirty="0"/>
          </a:p>
        </p:txBody>
      </p:sp>
    </p:spTree>
    <p:extLst>
      <p:ext uri="{BB962C8B-B14F-4D97-AF65-F5344CB8AC3E}">
        <p14:creationId xmlns:p14="http://schemas.microsoft.com/office/powerpoint/2010/main" val="25403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p:txBody>
          <a:bodyPr/>
          <a:lstStyle/>
          <a:p>
            <a:r>
              <a:rPr lang="en-US" dirty="0" smtClean="0"/>
              <a:t>1. </a:t>
            </a:r>
            <a:endParaRPr lang="en-US" dirty="0"/>
          </a:p>
        </p:txBody>
      </p:sp>
      <p:sp>
        <p:nvSpPr>
          <p:cNvPr id="3" name="Text Placeholder 2">
            <a:extLst>
              <a:ext uri="{FF2B5EF4-FFF2-40B4-BE49-F238E27FC236}">
                <a16:creationId xmlns:a16="http://schemas.microsoft.com/office/drawing/2014/main" id="{95114C9E-240D-455D-9C3D-87EAC24F2B62}"/>
              </a:ext>
            </a:extLst>
          </p:cNvPr>
          <p:cNvSpPr>
            <a:spLocks noGrp="1"/>
          </p:cNvSpPr>
          <p:nvPr>
            <p:ph type="body" idx="1"/>
          </p:nvPr>
        </p:nvSpPr>
        <p:spPr/>
        <p:txBody>
          <a:bodyPr>
            <a:normAutofit/>
          </a:bodyPr>
          <a:lstStyle/>
          <a:p>
            <a:r>
              <a:rPr lang="en-US" sz="3200" b="1" dirty="0" smtClean="0"/>
              <a:t>Context of the phenomenon</a:t>
            </a:r>
            <a:endParaRPr lang="en-US" sz="3200" b="1" dirty="0"/>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t>3</a:t>
            </a:fld>
            <a:endParaRPr lang="en-US" dirty="0"/>
          </a:p>
        </p:txBody>
      </p:sp>
      <p:pic>
        <p:nvPicPr>
          <p:cNvPr id="11" name="Afbeelding 10" descr="Schermafbeelding 2019-09-24 om 18.39.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100" y="0"/>
            <a:ext cx="7788058" cy="6858000"/>
          </a:xfrm>
          <a:prstGeom prst="rect">
            <a:avLst/>
          </a:prstGeom>
        </p:spPr>
      </p:pic>
      <p:sp>
        <p:nvSpPr>
          <p:cNvPr id="12" name="Tekstvak 11"/>
          <p:cNvSpPr txBox="1"/>
          <p:nvPr/>
        </p:nvSpPr>
        <p:spPr>
          <a:xfrm>
            <a:off x="484909" y="473364"/>
            <a:ext cx="2759364" cy="461665"/>
          </a:xfrm>
          <a:prstGeom prst="rect">
            <a:avLst/>
          </a:prstGeom>
          <a:noFill/>
        </p:spPr>
        <p:txBody>
          <a:bodyPr wrap="square" rtlCol="0">
            <a:spAutoFit/>
          </a:bodyPr>
          <a:lstStyle/>
          <a:p>
            <a:r>
              <a:rPr lang="nl-NL" sz="1200" dirty="0" smtClean="0"/>
              <a:t>Source:  </a:t>
            </a:r>
          </a:p>
          <a:p>
            <a:r>
              <a:rPr lang="nl-NL" sz="1200" dirty="0" smtClean="0"/>
              <a:t>Centre </a:t>
            </a:r>
            <a:r>
              <a:rPr lang="nl-NL" sz="1200" dirty="0" err="1" smtClean="0"/>
              <a:t>for</a:t>
            </a:r>
            <a:r>
              <a:rPr lang="nl-NL" sz="1200" dirty="0" smtClean="0"/>
              <a:t> European Policy Studies 2019 </a:t>
            </a:r>
            <a:endParaRPr lang="nl-NL" sz="1200" dirty="0"/>
          </a:p>
        </p:txBody>
      </p:sp>
      <p:pic>
        <p:nvPicPr>
          <p:cNvPr id="14" name="Afbeelding 13" descr="Schermafbeelding 2019-09-24 om 18.1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82" y="1627133"/>
            <a:ext cx="3709555" cy="2085884"/>
          </a:xfrm>
          <a:prstGeom prst="rect">
            <a:avLst/>
          </a:prstGeom>
        </p:spPr>
      </p:pic>
    </p:spTree>
    <p:extLst>
      <p:ext uri="{BB962C8B-B14F-4D97-AF65-F5344CB8AC3E}">
        <p14:creationId xmlns:p14="http://schemas.microsoft.com/office/powerpoint/2010/main" val="22010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a:xfrm>
            <a:off x="659823" y="3613521"/>
            <a:ext cx="2642616" cy="1041316"/>
          </a:xfrm>
        </p:spPr>
        <p:txBody>
          <a:bodyPr/>
          <a:lstStyle/>
          <a:p>
            <a:r>
              <a:rPr lang="en-US" dirty="0"/>
              <a:t>2</a:t>
            </a:r>
            <a:r>
              <a:rPr lang="en-US" dirty="0" smtClean="0"/>
              <a:t>. </a:t>
            </a:r>
            <a:endParaRPr lang="en-US" dirty="0"/>
          </a:p>
        </p:txBody>
      </p:sp>
      <p:sp>
        <p:nvSpPr>
          <p:cNvPr id="3" name="Text Placeholder 2">
            <a:extLst>
              <a:ext uri="{FF2B5EF4-FFF2-40B4-BE49-F238E27FC236}">
                <a16:creationId xmlns:a16="http://schemas.microsoft.com/office/drawing/2014/main" id="{95114C9E-240D-455D-9C3D-87EAC24F2B62}"/>
              </a:ext>
            </a:extLst>
          </p:cNvPr>
          <p:cNvSpPr>
            <a:spLocks noGrp="1"/>
          </p:cNvSpPr>
          <p:nvPr>
            <p:ph type="body" idx="1"/>
          </p:nvPr>
        </p:nvSpPr>
        <p:spPr>
          <a:xfrm>
            <a:off x="659823" y="4762036"/>
            <a:ext cx="3090994" cy="1041316"/>
          </a:xfrm>
        </p:spPr>
        <p:txBody>
          <a:bodyPr>
            <a:normAutofit fontScale="92500" lnSpcReduction="20000"/>
          </a:bodyPr>
          <a:lstStyle/>
          <a:p>
            <a:r>
              <a:rPr lang="en-US" sz="3200" b="1" dirty="0" smtClean="0"/>
              <a:t>Scope of this research on ‘mobile workers’</a:t>
            </a:r>
            <a:endParaRPr lang="en-US" sz="3200" b="1" dirty="0"/>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t>4</a:t>
            </a:fld>
            <a:endParaRPr lang="en-US" dirty="0"/>
          </a:p>
        </p:txBody>
      </p:sp>
      <p:sp>
        <p:nvSpPr>
          <p:cNvPr id="9"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4236316" y="594269"/>
            <a:ext cx="1537579" cy="540000"/>
          </a:xfrm>
        </p:spPr>
        <p:txBody>
          <a:bodyPr>
            <a:normAutofit/>
          </a:bodyPr>
          <a:lstStyle/>
          <a:p>
            <a:r>
              <a:rPr lang="en-US" dirty="0" smtClean="0"/>
              <a:t>What workers?</a:t>
            </a:r>
            <a:endParaRPr lang="en-US" dirty="0"/>
          </a:p>
        </p:txBody>
      </p:sp>
      <p:sp>
        <p:nvSpPr>
          <p:cNvPr id="8" name="Text Placeholder 7">
            <a:extLst>
              <a:ext uri="{FF2B5EF4-FFF2-40B4-BE49-F238E27FC236}">
                <a16:creationId xmlns:a16="http://schemas.microsoft.com/office/drawing/2014/main" id="{CE7DC52B-CC70-4061-93ED-F4C2DD548EB5}"/>
              </a:ext>
            </a:extLst>
          </p:cNvPr>
          <p:cNvSpPr txBox="1">
            <a:spLocks/>
          </p:cNvSpPr>
          <p:nvPr/>
        </p:nvSpPr>
        <p:spPr>
          <a:xfrm>
            <a:off x="6174183" y="357436"/>
            <a:ext cx="4584212" cy="4722837"/>
          </a:xfrm>
          <a:prstGeom prst="rect">
            <a:avLst/>
          </a:prstGeom>
        </p:spPr>
        <p:txBody>
          <a:bodyPr vert="horz" lIns="3600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smtClean="0">
                <a:solidFill>
                  <a:schemeClr val="bg2"/>
                </a:solidFill>
              </a:rPr>
              <a:t>Different concepts</a:t>
            </a:r>
          </a:p>
          <a:p>
            <a:r>
              <a:rPr lang="en-US" b="1" dirty="0" smtClean="0">
                <a:solidFill>
                  <a:schemeClr val="accent1"/>
                </a:solidFill>
              </a:rPr>
              <a:t>European level</a:t>
            </a:r>
          </a:p>
          <a:p>
            <a:pPr marL="285750" indent="-285750">
              <a:buFont typeface="Arial"/>
              <a:buChar char="•"/>
            </a:pPr>
            <a:r>
              <a:rPr lang="en-US" dirty="0" smtClean="0"/>
              <a:t>Free movement ; ECJ in </a:t>
            </a:r>
            <a:r>
              <a:rPr lang="en-US" dirty="0" err="1" smtClean="0"/>
              <a:t>Lawrie</a:t>
            </a:r>
            <a:r>
              <a:rPr lang="en-US" dirty="0" smtClean="0"/>
              <a:t>-Blum: work ; remuneration; link of subordination</a:t>
            </a:r>
          </a:p>
          <a:p>
            <a:pPr marL="285750" indent="-285750">
              <a:buFont typeface="Arial"/>
              <a:buChar char="•"/>
            </a:pPr>
            <a:r>
              <a:rPr lang="en-US" dirty="0" smtClean="0"/>
              <a:t>Extension through case law to other fields</a:t>
            </a:r>
          </a:p>
          <a:p>
            <a:pPr marL="285750" indent="-285750">
              <a:buFont typeface="Arial"/>
              <a:buChar char="•"/>
            </a:pPr>
            <a:r>
              <a:rPr lang="en-US" dirty="0" smtClean="0"/>
              <a:t>Some social protection Directives: back to national definitions</a:t>
            </a:r>
          </a:p>
          <a:p>
            <a:pPr marL="285750" indent="-285750">
              <a:buFont typeface="Arial"/>
              <a:buChar char="•"/>
            </a:pPr>
            <a:r>
              <a:rPr lang="en-US" dirty="0" smtClean="0"/>
              <a:t>Safeguards by the Court (ex; </a:t>
            </a:r>
            <a:r>
              <a:rPr lang="en-US" dirty="0" err="1" smtClean="0"/>
              <a:t>Betriebsrat</a:t>
            </a:r>
            <a:r>
              <a:rPr lang="en-US" dirty="0" smtClean="0"/>
              <a:t> der </a:t>
            </a:r>
            <a:r>
              <a:rPr lang="en-US" dirty="0" err="1" smtClean="0"/>
              <a:t>Ruhrlandklinik</a:t>
            </a:r>
            <a:r>
              <a:rPr lang="en-US" dirty="0" smtClean="0"/>
              <a:t> case)</a:t>
            </a:r>
          </a:p>
          <a:p>
            <a:pPr marL="285750" indent="-285750">
              <a:buFontTx/>
              <a:buChar char="-"/>
            </a:pPr>
            <a:endParaRPr lang="en-US" dirty="0"/>
          </a:p>
          <a:p>
            <a:r>
              <a:rPr lang="en-US" b="1" dirty="0" smtClean="0">
                <a:solidFill>
                  <a:schemeClr val="tx2"/>
                </a:solidFill>
              </a:rPr>
              <a:t>National level</a:t>
            </a:r>
          </a:p>
          <a:p>
            <a:pPr marL="285750" indent="-285750">
              <a:buFont typeface="Arial"/>
              <a:buChar char="•"/>
            </a:pPr>
            <a:r>
              <a:rPr lang="en-US" dirty="0" smtClean="0"/>
              <a:t>Great variety; </a:t>
            </a:r>
          </a:p>
          <a:p>
            <a:pPr marL="285750" indent="-285750">
              <a:buFont typeface="Arial"/>
              <a:buChar char="•"/>
            </a:pPr>
            <a:r>
              <a:rPr lang="en-US" dirty="0" smtClean="0"/>
              <a:t>Intermediary category between employed and self-employed workers</a:t>
            </a:r>
          </a:p>
          <a:p>
            <a:pPr marL="285750" indent="-285750">
              <a:buFont typeface="Arial"/>
              <a:buChar char="•"/>
            </a:pPr>
            <a:r>
              <a:rPr lang="en-US" dirty="0" smtClean="0"/>
              <a:t>Work; Remuneration; Link of subordination (ex: Belgium)</a:t>
            </a:r>
            <a:endParaRPr lang="en-US" b="1" dirty="0" smtClean="0">
              <a:solidFill>
                <a:schemeClr val="bg2"/>
              </a:solidFill>
            </a:endParaRPr>
          </a:p>
          <a:p>
            <a:pPr>
              <a:lnSpc>
                <a:spcPct val="110000"/>
              </a:lnSpc>
            </a:pPr>
            <a:r>
              <a:rPr lang="en-US" b="1" dirty="0" smtClean="0">
                <a:solidFill>
                  <a:schemeClr val="bg2"/>
                </a:solidFill>
              </a:rPr>
              <a:t>In this research: subordinate workers (no self-employed workers)</a:t>
            </a:r>
          </a:p>
          <a:p>
            <a:pPr marL="285750" indent="-285750">
              <a:buFontTx/>
              <a:buChar char="-"/>
            </a:pPr>
            <a:endParaRPr lang="en-US" dirty="0" smtClean="0"/>
          </a:p>
          <a:p>
            <a:pPr marL="285750" indent="-285750">
              <a:buFontTx/>
              <a:buChar char="-"/>
            </a:pPr>
            <a:endParaRPr lang="en-US" dirty="0"/>
          </a:p>
          <a:p>
            <a:endParaRPr lang="en-US" dirty="0"/>
          </a:p>
          <a:p>
            <a:endParaRPr lang="en-US" dirty="0"/>
          </a:p>
        </p:txBody>
      </p:sp>
      <p:sp>
        <p:nvSpPr>
          <p:cNvPr id="5" name="Ovaal 4"/>
          <p:cNvSpPr/>
          <p:nvPr/>
        </p:nvSpPr>
        <p:spPr>
          <a:xfrm>
            <a:off x="4046157" y="383974"/>
            <a:ext cx="1875408" cy="841790"/>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a:picLocks noChangeAspect="1"/>
          </p:cNvPicPr>
          <p:nvPr/>
        </p:nvPicPr>
        <p:blipFill>
          <a:blip r:embed="rId2">
            <a:alphaModFix amt="47000"/>
          </a:blip>
          <a:stretch>
            <a:fillRect/>
          </a:stretch>
        </p:blipFill>
        <p:spPr>
          <a:xfrm>
            <a:off x="525709" y="1151922"/>
            <a:ext cx="5098931" cy="2929649"/>
          </a:xfrm>
          <a:prstGeom prst="rect">
            <a:avLst/>
          </a:prstGeom>
        </p:spPr>
      </p:pic>
    </p:spTree>
    <p:extLst>
      <p:ext uri="{BB962C8B-B14F-4D97-AF65-F5344CB8AC3E}">
        <p14:creationId xmlns:p14="http://schemas.microsoft.com/office/powerpoint/2010/main" val="270296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a:xfrm>
            <a:off x="659823" y="3613521"/>
            <a:ext cx="2642616" cy="1041316"/>
          </a:xfrm>
        </p:spPr>
        <p:txBody>
          <a:bodyPr/>
          <a:lstStyle/>
          <a:p>
            <a:r>
              <a:rPr lang="en-US" dirty="0"/>
              <a:t>2</a:t>
            </a:r>
            <a:r>
              <a:rPr lang="en-US" dirty="0" smtClean="0"/>
              <a:t>. </a:t>
            </a:r>
            <a:endParaRPr lang="en-US" dirty="0"/>
          </a:p>
        </p:txBody>
      </p:sp>
      <p:sp>
        <p:nvSpPr>
          <p:cNvPr id="3" name="Text Placeholder 2">
            <a:extLst>
              <a:ext uri="{FF2B5EF4-FFF2-40B4-BE49-F238E27FC236}">
                <a16:creationId xmlns:a16="http://schemas.microsoft.com/office/drawing/2014/main" id="{95114C9E-240D-455D-9C3D-87EAC24F2B62}"/>
              </a:ext>
            </a:extLst>
          </p:cNvPr>
          <p:cNvSpPr>
            <a:spLocks noGrp="1"/>
          </p:cNvSpPr>
          <p:nvPr>
            <p:ph type="body" idx="1"/>
          </p:nvPr>
        </p:nvSpPr>
        <p:spPr>
          <a:xfrm>
            <a:off x="659823" y="4762036"/>
            <a:ext cx="3090994" cy="1041316"/>
          </a:xfrm>
        </p:spPr>
        <p:txBody>
          <a:bodyPr>
            <a:normAutofit fontScale="92500" lnSpcReduction="20000"/>
          </a:bodyPr>
          <a:lstStyle/>
          <a:p>
            <a:r>
              <a:rPr lang="en-US" sz="3200" b="1" dirty="0" smtClean="0"/>
              <a:t>Scope of this research on ‘mobile workers’</a:t>
            </a:r>
            <a:endParaRPr lang="en-US" sz="3200" b="1" dirty="0"/>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t>5</a:t>
            </a:fld>
            <a:endParaRPr lang="en-US" dirty="0"/>
          </a:p>
        </p:txBody>
      </p:sp>
      <p:sp>
        <p:nvSpPr>
          <p:cNvPr id="9"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4236316" y="594269"/>
            <a:ext cx="1537579" cy="540000"/>
          </a:xfrm>
        </p:spPr>
        <p:txBody>
          <a:bodyPr>
            <a:normAutofit/>
          </a:bodyPr>
          <a:lstStyle/>
          <a:p>
            <a:r>
              <a:rPr lang="en-US" dirty="0" smtClean="0"/>
              <a:t>Mobility</a:t>
            </a:r>
            <a:endParaRPr lang="en-US" dirty="0"/>
          </a:p>
        </p:txBody>
      </p:sp>
      <p:sp>
        <p:nvSpPr>
          <p:cNvPr id="8" name="Text Placeholder 7">
            <a:extLst>
              <a:ext uri="{FF2B5EF4-FFF2-40B4-BE49-F238E27FC236}">
                <a16:creationId xmlns:a16="http://schemas.microsoft.com/office/drawing/2014/main" id="{CE7DC52B-CC70-4061-93ED-F4C2DD548EB5}"/>
              </a:ext>
            </a:extLst>
          </p:cNvPr>
          <p:cNvSpPr txBox="1">
            <a:spLocks/>
          </p:cNvSpPr>
          <p:nvPr/>
        </p:nvSpPr>
        <p:spPr>
          <a:xfrm>
            <a:off x="6174183" y="357436"/>
            <a:ext cx="4584212" cy="4722837"/>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dirty="0" smtClean="0">
                <a:solidFill>
                  <a:schemeClr val="bg2"/>
                </a:solidFill>
              </a:rPr>
              <a:t>Types of mobility:</a:t>
            </a:r>
          </a:p>
          <a:p>
            <a:r>
              <a:rPr lang="en-US" b="1" dirty="0" smtClean="0">
                <a:solidFill>
                  <a:schemeClr val="accent1"/>
                </a:solidFill>
              </a:rPr>
              <a:t>- Geographical</a:t>
            </a:r>
            <a:endParaRPr lang="en-US" dirty="0"/>
          </a:p>
          <a:p>
            <a:r>
              <a:rPr lang="en-US" b="1" dirty="0" smtClean="0">
                <a:solidFill>
                  <a:schemeClr val="tx2"/>
                </a:solidFill>
              </a:rPr>
              <a:t>- Professional mobility</a:t>
            </a:r>
          </a:p>
          <a:p>
            <a:pPr marL="285750" indent="-285750">
              <a:buFont typeface="Arial"/>
              <a:buChar char="•"/>
            </a:pPr>
            <a:r>
              <a:rPr lang="en-US" dirty="0" smtClean="0"/>
              <a:t>France</a:t>
            </a:r>
          </a:p>
          <a:p>
            <a:pPr marL="285750" indent="-285750">
              <a:buFont typeface="Arial"/>
              <a:buChar char="•"/>
            </a:pPr>
            <a:r>
              <a:rPr lang="en-US" dirty="0" smtClean="0"/>
              <a:t>Italy</a:t>
            </a:r>
          </a:p>
          <a:p>
            <a:pPr>
              <a:lnSpc>
                <a:spcPct val="110000"/>
              </a:lnSpc>
            </a:pPr>
            <a:r>
              <a:rPr lang="en-US" b="1" dirty="0" smtClean="0">
                <a:solidFill>
                  <a:schemeClr val="bg2"/>
                </a:solidFill>
              </a:rPr>
              <a:t>In this research: only geographical will be taken into account </a:t>
            </a:r>
          </a:p>
          <a:p>
            <a:pPr marL="285750" indent="-285750">
              <a:buFontTx/>
              <a:buChar char="-"/>
            </a:pPr>
            <a:endParaRPr lang="en-US" dirty="0" smtClean="0"/>
          </a:p>
          <a:p>
            <a:pPr marL="285750" indent="-285750">
              <a:buFontTx/>
              <a:buChar char="-"/>
            </a:pPr>
            <a:endParaRPr lang="en-US" dirty="0"/>
          </a:p>
          <a:p>
            <a:endParaRPr lang="en-US" dirty="0"/>
          </a:p>
          <a:p>
            <a:endParaRPr lang="en-US" dirty="0"/>
          </a:p>
        </p:txBody>
      </p:sp>
      <p:sp>
        <p:nvSpPr>
          <p:cNvPr id="5" name="Ovaal 4"/>
          <p:cNvSpPr/>
          <p:nvPr/>
        </p:nvSpPr>
        <p:spPr>
          <a:xfrm>
            <a:off x="3728666" y="357514"/>
            <a:ext cx="1875408" cy="841790"/>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3" name="Afbeelding 12"/>
          <p:cNvPicPr>
            <a:picLocks noChangeAspect="1"/>
          </p:cNvPicPr>
          <p:nvPr/>
        </p:nvPicPr>
        <p:blipFill>
          <a:blip r:embed="rId2">
            <a:alphaModFix amt="58000"/>
          </a:blip>
          <a:stretch>
            <a:fillRect/>
          </a:stretch>
        </p:blipFill>
        <p:spPr>
          <a:xfrm>
            <a:off x="5027037" y="2606272"/>
            <a:ext cx="6777170" cy="4000362"/>
          </a:xfrm>
          <a:prstGeom prst="rect">
            <a:avLst/>
          </a:prstGeom>
        </p:spPr>
      </p:pic>
    </p:spTree>
    <p:extLst>
      <p:ext uri="{BB962C8B-B14F-4D97-AF65-F5344CB8AC3E}">
        <p14:creationId xmlns:p14="http://schemas.microsoft.com/office/powerpoint/2010/main" val="272563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a:xfrm>
            <a:off x="659823" y="3613521"/>
            <a:ext cx="2642616" cy="1041316"/>
          </a:xfrm>
        </p:spPr>
        <p:txBody>
          <a:bodyPr/>
          <a:lstStyle/>
          <a:p>
            <a:r>
              <a:rPr lang="en-US" dirty="0"/>
              <a:t>3</a:t>
            </a:r>
            <a:r>
              <a:rPr lang="en-US" dirty="0" smtClean="0"/>
              <a:t>. </a:t>
            </a:r>
            <a:endParaRPr lang="en-US" dirty="0"/>
          </a:p>
        </p:txBody>
      </p:sp>
      <p:sp>
        <p:nvSpPr>
          <p:cNvPr id="3" name="Text Placeholder 2">
            <a:extLst>
              <a:ext uri="{FF2B5EF4-FFF2-40B4-BE49-F238E27FC236}">
                <a16:creationId xmlns:a16="http://schemas.microsoft.com/office/drawing/2014/main" id="{95114C9E-240D-455D-9C3D-87EAC24F2B62}"/>
              </a:ext>
            </a:extLst>
          </p:cNvPr>
          <p:cNvSpPr>
            <a:spLocks noGrp="1"/>
          </p:cNvSpPr>
          <p:nvPr>
            <p:ph type="body" idx="1"/>
          </p:nvPr>
        </p:nvSpPr>
        <p:spPr>
          <a:xfrm>
            <a:off x="659823" y="4762036"/>
            <a:ext cx="2642616" cy="1041316"/>
          </a:xfrm>
        </p:spPr>
        <p:txBody>
          <a:bodyPr>
            <a:normAutofit/>
          </a:bodyPr>
          <a:lstStyle/>
          <a:p>
            <a:r>
              <a:rPr lang="en-US" sz="3200" b="1" dirty="0" smtClean="0"/>
              <a:t>Categories of mobility</a:t>
            </a:r>
            <a:endParaRPr lang="en-US" sz="3200" b="1" dirty="0"/>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t>6</a:t>
            </a:fld>
            <a:endParaRPr lang="en-US" dirty="0"/>
          </a:p>
        </p:txBody>
      </p:sp>
      <p:sp>
        <p:nvSpPr>
          <p:cNvPr id="9"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4711275" y="2262225"/>
            <a:ext cx="4584212" cy="540000"/>
          </a:xfrm>
        </p:spPr>
        <p:txBody>
          <a:bodyPr>
            <a:normAutofit/>
          </a:bodyPr>
          <a:lstStyle/>
          <a:p>
            <a:r>
              <a:rPr lang="en-US" dirty="0" smtClean="0"/>
              <a:t>1. ‘Within the </a:t>
            </a:r>
            <a:r>
              <a:rPr lang="en-US" dirty="0" err="1" smtClean="0"/>
              <a:t>labour</a:t>
            </a:r>
            <a:r>
              <a:rPr lang="en-US" dirty="0" smtClean="0"/>
              <a:t> market’</a:t>
            </a:r>
            <a:endParaRPr lang="en-US" dirty="0"/>
          </a:p>
        </p:txBody>
      </p:sp>
      <p:sp>
        <p:nvSpPr>
          <p:cNvPr id="7" name="Text Placeholder 3">
            <a:extLst>
              <a:ext uri="{FF2B5EF4-FFF2-40B4-BE49-F238E27FC236}">
                <a16:creationId xmlns:a16="http://schemas.microsoft.com/office/drawing/2014/main" id="{DE0D5F10-D404-44BB-9FA3-BB375B5A7876}"/>
              </a:ext>
            </a:extLst>
          </p:cNvPr>
          <p:cNvSpPr txBox="1">
            <a:spLocks/>
          </p:cNvSpPr>
          <p:nvPr/>
        </p:nvSpPr>
        <p:spPr>
          <a:xfrm>
            <a:off x="7953717" y="2251654"/>
            <a:ext cx="3451987" cy="540000"/>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smtClean="0"/>
              <a:t>2. ‘Within the employment contract’</a:t>
            </a:r>
            <a:endParaRPr lang="en-US" dirty="0"/>
          </a:p>
        </p:txBody>
      </p:sp>
      <p:sp>
        <p:nvSpPr>
          <p:cNvPr id="11" name="Text Placeholder 3">
            <a:extLst>
              <a:ext uri="{FF2B5EF4-FFF2-40B4-BE49-F238E27FC236}">
                <a16:creationId xmlns:a16="http://schemas.microsoft.com/office/drawing/2014/main" id="{DE0D5F10-D404-44BB-9FA3-BB375B5A7876}"/>
              </a:ext>
            </a:extLst>
          </p:cNvPr>
          <p:cNvSpPr txBox="1">
            <a:spLocks/>
          </p:cNvSpPr>
          <p:nvPr/>
        </p:nvSpPr>
        <p:spPr>
          <a:xfrm>
            <a:off x="4639900" y="5365820"/>
            <a:ext cx="5490258" cy="540000"/>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smtClean="0"/>
              <a:t>3. Topical issue: highly mobile workers and expats</a:t>
            </a:r>
            <a:endParaRPr lang="en-US" dirty="0"/>
          </a:p>
        </p:txBody>
      </p:sp>
      <p:sp>
        <p:nvSpPr>
          <p:cNvPr id="12"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6596489" y="574746"/>
            <a:ext cx="1937022" cy="540000"/>
          </a:xfrm>
        </p:spPr>
        <p:txBody>
          <a:bodyPr>
            <a:normAutofit/>
          </a:bodyPr>
          <a:lstStyle/>
          <a:p>
            <a:r>
              <a:rPr lang="en-US" dirty="0" smtClean="0"/>
              <a:t>Worker mobility</a:t>
            </a:r>
            <a:endParaRPr lang="en-US" dirty="0"/>
          </a:p>
        </p:txBody>
      </p:sp>
      <p:cxnSp>
        <p:nvCxnSpPr>
          <p:cNvPr id="8" name="Rechte verbindingslijn 7"/>
          <p:cNvCxnSpPr/>
          <p:nvPr/>
        </p:nvCxnSpPr>
        <p:spPr>
          <a:xfrm flipH="1">
            <a:off x="6064846" y="949615"/>
            <a:ext cx="1269937" cy="12463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Rechte verbindingslijn 14"/>
          <p:cNvCxnSpPr/>
          <p:nvPr/>
        </p:nvCxnSpPr>
        <p:spPr>
          <a:xfrm>
            <a:off x="7346652" y="937745"/>
            <a:ext cx="1649733" cy="1187018"/>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Afbeelding 17" descr="An-Asian-businessman-is-using-a-smartphone-to-get-in-business-while-waiting-for-a-trip-in-the-airport.-Image-min.jpg"/>
          <p:cNvPicPr>
            <a:picLocks noChangeAspect="1"/>
          </p:cNvPicPr>
          <p:nvPr/>
        </p:nvPicPr>
        <p:blipFill rotWithShape="1">
          <a:blip r:embed="rId3">
            <a:alphaModFix amt="76000"/>
            <a:extLst>
              <a:ext uri="{28A0092B-C50C-407E-A947-70E740481C1C}">
                <a14:useLocalDpi xmlns:a14="http://schemas.microsoft.com/office/drawing/2010/main" val="0"/>
              </a:ext>
            </a:extLst>
          </a:blip>
          <a:srcRect l="5639" r="21194"/>
          <a:stretch/>
        </p:blipFill>
        <p:spPr>
          <a:xfrm>
            <a:off x="581560" y="415455"/>
            <a:ext cx="3192648" cy="3570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 Placeholder 7">
            <a:extLst>
              <a:ext uri="{FF2B5EF4-FFF2-40B4-BE49-F238E27FC236}">
                <a16:creationId xmlns:a16="http://schemas.microsoft.com/office/drawing/2014/main" id="{CE7DC52B-CC70-4061-93ED-F4C2DD548EB5}"/>
              </a:ext>
            </a:extLst>
          </p:cNvPr>
          <p:cNvSpPr txBox="1">
            <a:spLocks/>
          </p:cNvSpPr>
          <p:nvPr/>
        </p:nvSpPr>
        <p:spPr>
          <a:xfrm>
            <a:off x="4769437" y="2655829"/>
            <a:ext cx="2769745" cy="2112443"/>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AutoNum type="alphaLcPeriod"/>
            </a:pPr>
            <a:r>
              <a:rPr lang="en-US" dirty="0" smtClean="0"/>
              <a:t>EU worker finds work in own Member State</a:t>
            </a:r>
          </a:p>
          <a:p>
            <a:pPr marL="342900" indent="-342900">
              <a:buAutoNum type="alphaLcPeriod"/>
            </a:pPr>
            <a:r>
              <a:rPr lang="en-US" dirty="0" smtClean="0"/>
              <a:t>EU worker finds work in another Member State</a:t>
            </a:r>
          </a:p>
          <a:p>
            <a:pPr marL="342900" indent="-342900">
              <a:buAutoNum type="alphaLcPeriod"/>
            </a:pPr>
            <a:r>
              <a:rPr lang="en-US" dirty="0" smtClean="0"/>
              <a:t>EU worker finds a job in non-EU country</a:t>
            </a:r>
          </a:p>
          <a:p>
            <a:pPr marL="342900" indent="-342900">
              <a:buAutoNum type="alphaLcPeriod"/>
            </a:pPr>
            <a:r>
              <a:rPr lang="en-US" dirty="0" smtClean="0"/>
              <a:t>Non-EU worker finds a job in a Member State</a:t>
            </a:r>
            <a:endParaRPr lang="en-US" dirty="0"/>
          </a:p>
        </p:txBody>
      </p:sp>
      <p:sp>
        <p:nvSpPr>
          <p:cNvPr id="22" name="Text Placeholder 7">
            <a:extLst>
              <a:ext uri="{FF2B5EF4-FFF2-40B4-BE49-F238E27FC236}">
                <a16:creationId xmlns:a16="http://schemas.microsoft.com/office/drawing/2014/main" id="{CE7DC52B-CC70-4061-93ED-F4C2DD548EB5}"/>
              </a:ext>
            </a:extLst>
          </p:cNvPr>
          <p:cNvSpPr txBox="1">
            <a:spLocks/>
          </p:cNvSpPr>
          <p:nvPr/>
        </p:nvSpPr>
        <p:spPr>
          <a:xfrm>
            <a:off x="8073746" y="2658140"/>
            <a:ext cx="3240799" cy="2112443"/>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AutoNum type="alphaLcPeriod"/>
            </a:pPr>
            <a:r>
              <a:rPr lang="en-US" dirty="0" smtClean="0"/>
              <a:t>EU worker moves within own Member State</a:t>
            </a:r>
          </a:p>
          <a:p>
            <a:pPr marL="342900" indent="-342900">
              <a:buAutoNum type="alphaLcPeriod"/>
            </a:pPr>
            <a:r>
              <a:rPr lang="en-US" dirty="0" smtClean="0"/>
              <a:t>EU worker is send to another Member States</a:t>
            </a:r>
          </a:p>
          <a:p>
            <a:pPr marL="342900" indent="-342900">
              <a:buAutoNum type="alphaLcPeriod"/>
            </a:pPr>
            <a:r>
              <a:rPr lang="en-US" dirty="0" smtClean="0"/>
              <a:t>EU worker is send to a non-EU country</a:t>
            </a:r>
          </a:p>
          <a:p>
            <a:pPr marL="342900" indent="-342900">
              <a:buAutoNum type="alphaLcPeriod"/>
            </a:pPr>
            <a:r>
              <a:rPr lang="en-US" dirty="0" smtClean="0"/>
              <a:t>Non-EU worker is send to a EU country </a:t>
            </a:r>
            <a:endParaRPr lang="en-US" dirty="0"/>
          </a:p>
        </p:txBody>
      </p:sp>
    </p:spTree>
    <p:extLst>
      <p:ext uri="{BB962C8B-B14F-4D97-AF65-F5344CB8AC3E}">
        <p14:creationId xmlns:p14="http://schemas.microsoft.com/office/powerpoint/2010/main" val="2278995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a:t>1. ‘Within the </a:t>
            </a:r>
            <a:r>
              <a:rPr lang="en-US" dirty="0" err="1"/>
              <a:t>labour</a:t>
            </a:r>
            <a:r>
              <a:rPr lang="en-US" dirty="0"/>
              <a:t> market’</a:t>
            </a:r>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6" y="2152904"/>
            <a:ext cx="6012633" cy="535367"/>
          </a:xfrm>
        </p:spPr>
        <p:txBody>
          <a:bodyPr>
            <a:noAutofit/>
          </a:bodyPr>
          <a:lstStyle/>
          <a:p>
            <a:r>
              <a:rPr lang="en-US" sz="2400" b="1" dirty="0"/>
              <a:t>(a) EU worker finds work in own Member State</a:t>
            </a:r>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27794" y="2703041"/>
            <a:ext cx="7193280" cy="3369652"/>
          </a:xfrm>
        </p:spPr>
        <p:txBody>
          <a:bodyPr>
            <a:normAutofit/>
          </a:bodyPr>
          <a:lstStyle/>
          <a:p>
            <a:r>
              <a:rPr lang="en-US" sz="1800" dirty="0"/>
              <a:t>National (local) restrictions</a:t>
            </a:r>
            <a:r>
              <a:rPr lang="en-US" sz="1800" dirty="0" smtClean="0"/>
              <a:t>? Some examples:</a:t>
            </a:r>
            <a:endParaRPr lang="en-US" sz="1800" dirty="0"/>
          </a:p>
          <a:p>
            <a:r>
              <a:rPr lang="en-US" sz="1800" dirty="0"/>
              <a:t>Italy</a:t>
            </a:r>
          </a:p>
          <a:p>
            <a:pPr lvl="1"/>
            <a:r>
              <a:rPr lang="en-US" sz="1600" dirty="0">
                <a:solidFill>
                  <a:srgbClr val="000000"/>
                </a:solidFill>
              </a:rPr>
              <a:t>Bolzano case: language knowledge + residency</a:t>
            </a:r>
          </a:p>
          <a:p>
            <a:r>
              <a:rPr lang="en-US" sz="1800" dirty="0"/>
              <a:t>Spain</a:t>
            </a:r>
          </a:p>
          <a:p>
            <a:pPr lvl="1"/>
            <a:r>
              <a:rPr lang="en-US" sz="1600" dirty="0">
                <a:solidFill>
                  <a:srgbClr val="000000"/>
                </a:solidFill>
              </a:rPr>
              <a:t>Catalunya, Valencia, Balearic Islands, Basque country: language</a:t>
            </a:r>
            <a:endParaRPr lang="en-US" sz="1600" dirty="0"/>
          </a:p>
          <a:p>
            <a:r>
              <a:rPr lang="en-US" sz="1800" dirty="0" smtClean="0"/>
              <a:t>Belgium</a:t>
            </a:r>
          </a:p>
          <a:p>
            <a:pPr lvl="1"/>
            <a:r>
              <a:rPr lang="en-US" sz="1600" dirty="0" smtClean="0">
                <a:solidFill>
                  <a:srgbClr val="000000"/>
                </a:solidFill>
              </a:rPr>
              <a:t>Wallonia, Brussels and Flanders</a:t>
            </a:r>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7</a:t>
            </a:fld>
            <a:endParaRPr lang="en-US" dirty="0"/>
          </a:p>
        </p:txBody>
      </p:sp>
      <p:pic>
        <p:nvPicPr>
          <p:cNvPr id="10" name="Segnaposto immagine 9" descr="Immagine che contiene molti, giocando, mucchio, cavalcando&#10;&#10;Descrizione generata automaticamente">
            <a:extLst>
              <a:ext uri="{FF2B5EF4-FFF2-40B4-BE49-F238E27FC236}">
                <a16:creationId xmlns:a16="http://schemas.microsoft.com/office/drawing/2014/main" id="{B7A1FC3E-86E0-4C2B-B135-145AE4CBC3F5}"/>
              </a:ext>
            </a:extLst>
          </p:cNvPr>
          <p:cNvPicPr>
            <a:picLocks noGrp="1" noChangeAspect="1"/>
          </p:cNvPicPr>
          <p:nvPr>
            <p:ph type="pic" sz="quarter" idx="14"/>
          </p:nvPr>
        </p:nvPicPr>
        <p:blipFill>
          <a:blip r:embed="rId3">
            <a:alphaModFix amt="41000"/>
          </a:blip>
          <a:srcRect l="18590" r="18590"/>
          <a:stretch>
            <a:fillRect/>
          </a:stretch>
        </p:blipFill>
        <p:spPr>
          <a:xfrm>
            <a:off x="7413031" y="1036486"/>
            <a:ext cx="4607469" cy="4870810"/>
          </a:xfrm>
        </p:spPr>
      </p:pic>
    </p:spTree>
    <p:extLst>
      <p:ext uri="{BB962C8B-B14F-4D97-AF65-F5344CB8AC3E}">
        <p14:creationId xmlns:p14="http://schemas.microsoft.com/office/powerpoint/2010/main" val="392487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smtClean="0"/>
              <a:t>2. ‘Within the </a:t>
            </a:r>
            <a:r>
              <a:rPr lang="en-US" dirty="0" err="1" smtClean="0"/>
              <a:t>labour</a:t>
            </a:r>
            <a:r>
              <a:rPr lang="en-US" dirty="0" smtClean="0"/>
              <a:t> market’</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7" y="2152904"/>
            <a:ext cx="4584212" cy="540000"/>
          </a:xfrm>
        </p:spPr>
        <p:txBody>
          <a:bodyPr>
            <a:noAutofit/>
          </a:bodyPr>
          <a:lstStyle/>
          <a:p>
            <a:r>
              <a:rPr lang="en-US" sz="2000" b="1" dirty="0" smtClean="0"/>
              <a:t>(b) EU worker starts to work in another Member State</a:t>
            </a:r>
            <a:endParaRPr lang="en-US" sz="2000" b="1"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8" y="2919069"/>
            <a:ext cx="4584212" cy="3581022"/>
          </a:xfrm>
        </p:spPr>
        <p:txBody>
          <a:bodyPr>
            <a:normAutofit/>
          </a:bodyPr>
          <a:lstStyle/>
          <a:p>
            <a:r>
              <a:rPr lang="en-GB" sz="1800" dirty="0" smtClean="0"/>
              <a:t>Freedom of workers</a:t>
            </a:r>
          </a:p>
          <a:p>
            <a:r>
              <a:rPr lang="en-GB" sz="1800" dirty="0" smtClean="0"/>
              <a:t>Social security coordination</a:t>
            </a:r>
          </a:p>
          <a:p>
            <a:r>
              <a:rPr lang="en-GB" sz="1800" dirty="0" smtClean="0"/>
              <a:t>Restrictions for incoming workers</a:t>
            </a:r>
          </a:p>
          <a:p>
            <a:pPr marL="628650" lvl="1" indent="-171450">
              <a:buFontTx/>
              <a:buChar char="-"/>
            </a:pPr>
            <a:r>
              <a:rPr lang="en-GB" sz="1600" dirty="0" smtClean="0">
                <a:solidFill>
                  <a:schemeClr val="tx1">
                    <a:lumMod val="50000"/>
                  </a:schemeClr>
                </a:solidFill>
              </a:rPr>
              <a:t>Public order exception (example: Austria)</a:t>
            </a:r>
          </a:p>
          <a:p>
            <a:pPr marL="628650" lvl="1" indent="-171450">
              <a:buFontTx/>
              <a:buChar char="-"/>
            </a:pPr>
            <a:r>
              <a:rPr lang="en-GB" sz="1600" dirty="0" smtClean="0">
                <a:solidFill>
                  <a:schemeClr val="tx1">
                    <a:lumMod val="50000"/>
                  </a:schemeClr>
                </a:solidFill>
              </a:rPr>
              <a:t>Practical: linguistic requirement for the contract (Belgium) </a:t>
            </a:r>
          </a:p>
          <a:p>
            <a:r>
              <a:rPr lang="en-GB" sz="1800" dirty="0" smtClean="0"/>
              <a:t>Restrictions for outgoing workers</a:t>
            </a:r>
          </a:p>
          <a:p>
            <a:pPr lvl="1"/>
            <a:r>
              <a:rPr lang="en-GB" sz="1600" dirty="0" smtClean="0"/>
              <a:t>- </a:t>
            </a:r>
            <a:r>
              <a:rPr lang="en-GB" sz="1600" dirty="0" smtClean="0">
                <a:solidFill>
                  <a:srgbClr val="1F2C3C"/>
                </a:solidFill>
              </a:rPr>
              <a:t>Can a MS prevent national workers to work elsewhere? </a:t>
            </a:r>
          </a:p>
          <a:p>
            <a:pPr marL="742950" lvl="1" indent="-285750">
              <a:buFontTx/>
              <a:buChar char="-"/>
            </a:pPr>
            <a:r>
              <a:rPr lang="en-GB" sz="1600" dirty="0" smtClean="0">
                <a:solidFill>
                  <a:srgbClr val="1F2C3C"/>
                </a:solidFill>
              </a:rPr>
              <a:t>Incentives for loyalties (example: Austria)</a:t>
            </a:r>
          </a:p>
          <a:p>
            <a:endParaRPr lang="en-US" dirty="0" smtClean="0"/>
          </a:p>
          <a:p>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8</a:t>
            </a:fld>
            <a:endParaRPr lang="en-US" dirty="0"/>
          </a:p>
        </p:txBody>
      </p:sp>
      <p:pic>
        <p:nvPicPr>
          <p:cNvPr id="9" name="Tijdelijke aanduiding voor afbeelding 8"/>
          <p:cNvPicPr>
            <a:picLocks noGrp="1" noChangeAspect="1"/>
          </p:cNvPicPr>
          <p:nvPr>
            <p:ph type="pic" sz="quarter" idx="14"/>
          </p:nvPr>
        </p:nvPicPr>
        <p:blipFill>
          <a:blip r:embed="rId3">
            <a:alphaModFix amt="50000"/>
          </a:blip>
          <a:srcRect l="15017" r="15017"/>
          <a:stretch>
            <a:fillRect/>
          </a:stretch>
        </p:blipFill>
        <p:spPr>
          <a:xfrm>
            <a:off x="6098769" y="471967"/>
            <a:ext cx="5767410" cy="5959476"/>
          </a:xfrm>
        </p:spPr>
      </p:pic>
    </p:spTree>
    <p:extLst>
      <p:ext uri="{BB962C8B-B14F-4D97-AF65-F5344CB8AC3E}">
        <p14:creationId xmlns:p14="http://schemas.microsoft.com/office/powerpoint/2010/main" val="758785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53218" y="894279"/>
            <a:ext cx="4584212" cy="1001338"/>
          </a:xfrm>
        </p:spPr>
        <p:txBody>
          <a:bodyPr/>
          <a:lstStyle/>
          <a:p>
            <a:r>
              <a:rPr lang="en-US" dirty="0" smtClean="0"/>
              <a:t>2. ‘Within the </a:t>
            </a:r>
            <a:r>
              <a:rPr lang="en-US" dirty="0" err="1" smtClean="0"/>
              <a:t>labour</a:t>
            </a:r>
            <a:r>
              <a:rPr lang="en-US" dirty="0" smtClean="0"/>
              <a:t> market’</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7" y="2152904"/>
            <a:ext cx="4584212" cy="540000"/>
          </a:xfrm>
        </p:spPr>
        <p:txBody>
          <a:bodyPr>
            <a:noAutofit/>
          </a:bodyPr>
          <a:lstStyle/>
          <a:p>
            <a:r>
              <a:rPr lang="en-US" sz="2000" b="1" dirty="0" smtClean="0"/>
              <a:t>(c) EU worker switches job to work outside of the EU</a:t>
            </a:r>
            <a:endParaRPr lang="en-US" sz="2000" b="1"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8" y="3022978"/>
            <a:ext cx="4584212" cy="2518840"/>
          </a:xfrm>
        </p:spPr>
        <p:txBody>
          <a:bodyPr>
            <a:normAutofit/>
          </a:bodyPr>
          <a:lstStyle/>
          <a:p>
            <a:r>
              <a:rPr lang="en-GB" sz="1800" dirty="0" smtClean="0"/>
              <a:t>Possible: restrictions of the third country</a:t>
            </a:r>
          </a:p>
          <a:p>
            <a:r>
              <a:rPr lang="en-GB" sz="1800" dirty="0" smtClean="0"/>
              <a:t>Bilateral association agreements</a:t>
            </a:r>
          </a:p>
          <a:p>
            <a:pPr marL="0" indent="0">
              <a:buNone/>
            </a:pPr>
            <a:endParaRPr lang="en-US" dirty="0" smtClean="0"/>
          </a:p>
          <a:p>
            <a:endParaRPr lang="en-US" dirty="0" smtClean="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9</a:t>
            </a:fld>
            <a:endParaRPr lang="en-US" dirty="0"/>
          </a:p>
        </p:txBody>
      </p:sp>
      <p:pic>
        <p:nvPicPr>
          <p:cNvPr id="9" name="Tijdelijke aanduiding voor afbeelding 8"/>
          <p:cNvPicPr>
            <a:picLocks noGrp="1" noChangeAspect="1"/>
          </p:cNvPicPr>
          <p:nvPr>
            <p:ph type="pic" sz="quarter" idx="14"/>
          </p:nvPr>
        </p:nvPicPr>
        <p:blipFill>
          <a:blip r:embed="rId3">
            <a:alphaModFix amt="38000"/>
          </a:blip>
          <a:srcRect l="18223" r="18223"/>
          <a:stretch>
            <a:fillRect/>
          </a:stretch>
        </p:blipFill>
        <p:spPr>
          <a:xfrm>
            <a:off x="6125533" y="412896"/>
            <a:ext cx="5637213" cy="5959475"/>
          </a:xfrm>
        </p:spPr>
      </p:pic>
    </p:spTree>
    <p:extLst>
      <p:ext uri="{BB962C8B-B14F-4D97-AF65-F5344CB8AC3E}">
        <p14:creationId xmlns:p14="http://schemas.microsoft.com/office/powerpoint/2010/main" val="3869995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850888_Retail pitch deck_RVA_v4" id="{8F2882B0-1BFE-4293-BF1B-5E9F7535F411}" vid="{2736E5B9-BA7A-4750-88E9-E7AE6A3F07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17391F-2502-4070-B520-AB23643635E8}">
  <ds:schemaRefs>
    <ds:schemaRef ds:uri="http://purl.org/dc/elements/1.1/"/>
    <ds:schemaRef ds:uri="http://purl.org/dc/terms/"/>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71af3243-3dd4-4a8d-8c0d-dd76da1f02a5"/>
    <ds:schemaRef ds:uri="http://purl.org/dc/dcmitype/"/>
    <ds:schemaRef ds:uri="http://schemas.openxmlformats.org/package/2006/metadata/core-properties"/>
    <ds:schemaRef ds:uri="16c05727-aa75-4e4a-9b5f-8a80a1165891"/>
  </ds:schemaRefs>
</ds:datastoreItem>
</file>

<file path=customXml/itemProps2.xml><?xml version="1.0" encoding="utf-8"?>
<ds:datastoreItem xmlns:ds="http://schemas.openxmlformats.org/officeDocument/2006/customXml" ds:itemID="{52A47430-C725-4DCD-9053-3498D56D7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BED453-9FB1-4982-A2CE-02B1DAF46A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Retail pitch deck</Template>
  <TotalTime>0</TotalTime>
  <Words>1476</Words>
  <Application>Microsoft Office PowerPoint</Application>
  <PresentationFormat>Grand écran</PresentationFormat>
  <Paragraphs>215</Paragraphs>
  <Slides>16</Slides>
  <Notes>10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Calibri</vt:lpstr>
      <vt:lpstr>Mangal</vt:lpstr>
      <vt:lpstr>Tahoma</vt:lpstr>
      <vt:lpstr>Wingdings</vt:lpstr>
      <vt:lpstr>Office Theme</vt:lpstr>
      <vt:lpstr>‘The notions of mobile workers’</vt:lpstr>
      <vt:lpstr>Topics</vt:lpstr>
      <vt:lpstr>1. </vt:lpstr>
      <vt:lpstr>2. </vt:lpstr>
      <vt:lpstr>2. </vt:lpstr>
      <vt:lpstr>3. </vt:lpstr>
      <vt:lpstr>1. ‘Within the labour market’</vt:lpstr>
      <vt:lpstr>2. ‘Within the labour market’</vt:lpstr>
      <vt:lpstr>2. ‘Within the labour market’</vt:lpstr>
      <vt:lpstr>2. ‘Within the labour market’</vt:lpstr>
      <vt:lpstr>2. ‘Within the employment contract’</vt:lpstr>
      <vt:lpstr>2. ‘Within the employment contract’</vt:lpstr>
      <vt:lpstr>2. ‘Within the employment contract’</vt:lpstr>
      <vt:lpstr>2. ‘Within the employment contract’</vt:lpstr>
      <vt:lpstr>3. Topical issues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2019-09-24T16:08:24Z</dcterms:created>
  <dcterms:modified xsi:type="dcterms:W3CDTF">2019-09-30T06:56:12Z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