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75" r:id="rId6"/>
    <p:sldId id="272" r:id="rId7"/>
    <p:sldId id="273" r:id="rId8"/>
    <p:sldId id="281" r:id="rId9"/>
    <p:sldId id="274" r:id="rId10"/>
    <p:sldId id="276" r:id="rId11"/>
    <p:sldId id="277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948C83-5C32-41C8-9F42-E1A1A5CD198F}">
          <p14:sldIdLst>
            <p14:sldId id="256"/>
            <p14:sldId id="257"/>
            <p14:sldId id="258"/>
            <p14:sldId id="259"/>
            <p14:sldId id="275"/>
            <p14:sldId id="272"/>
            <p14:sldId id="273"/>
            <p14:sldId id="281"/>
            <p14:sldId id="274"/>
            <p14:sldId id="276"/>
            <p14:sldId id="277"/>
            <p14:sldId id="278"/>
            <p14:sldId id="279"/>
            <p14:sldId id="280"/>
          </p14:sldIdLst>
        </p14:section>
        <p14:section name="Untitled Section" id="{178CCC8B-D5CC-4F38-9ABC-9E5C1C203A36}">
          <p14:sldIdLst/>
        </p14:section>
        <p14:section name="Untitled Section" id="{9F595573-7B7B-4249-823C-E9868FC603C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97" autoAdjust="0"/>
    <p:restoredTop sz="86477" autoAdjust="0"/>
  </p:normalViewPr>
  <p:slideViewPr>
    <p:cSldViewPr>
      <p:cViewPr>
        <p:scale>
          <a:sx n="78" d="100"/>
          <a:sy n="78" d="100"/>
        </p:scale>
        <p:origin x="-12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23161335377739"/>
          <c:y val="4.5026027745741583E-2"/>
          <c:w val="0.81642442488806544"/>
          <c:h val="0.85009751836004011"/>
        </c:manualLayout>
      </c:layout>
      <c:scatterChart>
        <c:scatterStyle val="lineMarker"/>
        <c:varyColors val="0"/>
        <c:ser>
          <c:idx val="0"/>
          <c:order val="0"/>
          <c:errBars>
            <c:errDir val="y"/>
            <c:errBarType val="both"/>
            <c:errValType val="cust"/>
            <c:noEndCap val="0"/>
            <c:plus>
              <c:numRef>
                <c:f>'NL6'!$F$3:$F$20</c:f>
                <c:numCache>
                  <c:formatCode>General</c:formatCode>
                  <c:ptCount val="18"/>
                  <c:pt idx="0">
                    <c:v>0</c:v>
                  </c:pt>
                  <c:pt idx="1">
                    <c:v>2.9399546481762751E-3</c:v>
                  </c:pt>
                  <c:pt idx="2">
                    <c:v>5.6956123463592538E-3</c:v>
                  </c:pt>
                  <c:pt idx="3">
                    <c:v>4.4117267972227517E-3</c:v>
                  </c:pt>
                  <c:pt idx="4">
                    <c:v>1.0046392387319953E-2</c:v>
                  </c:pt>
                  <c:pt idx="5">
                    <c:v>1.8006943105369096E-2</c:v>
                  </c:pt>
                  <c:pt idx="6">
                    <c:v>1.7489711261195806E-2</c:v>
                  </c:pt>
                  <c:pt idx="7">
                    <c:v>4.8606721071610362E-2</c:v>
                  </c:pt>
                  <c:pt idx="8">
                    <c:v>8.0707455252494065E-2</c:v>
                  </c:pt>
                  <c:pt idx="9">
                    <c:v>8.3641457025408941E-2</c:v>
                  </c:pt>
                  <c:pt idx="10">
                    <c:v>5.7869940383587941E-2</c:v>
                  </c:pt>
                  <c:pt idx="11">
                    <c:v>3.2048556909789375E-2</c:v>
                  </c:pt>
                  <c:pt idx="12">
                    <c:v>5.8374737686776743E-2</c:v>
                  </c:pt>
                  <c:pt idx="13">
                    <c:v>8.8039309402107482E-2</c:v>
                  </c:pt>
                  <c:pt idx="14">
                    <c:v>9.7595355080727669E-2</c:v>
                  </c:pt>
                  <c:pt idx="15">
                    <c:v>9.5472997927860889E-2</c:v>
                  </c:pt>
                  <c:pt idx="16">
                    <c:v>0.12997004783154212</c:v>
                  </c:pt>
                  <c:pt idx="17">
                    <c:v>4.6814242846951279E-2</c:v>
                  </c:pt>
                </c:numCache>
              </c:numRef>
            </c:plus>
            <c:minus>
              <c:numRef>
                <c:f>'NL6'!$F$3:$F$20</c:f>
                <c:numCache>
                  <c:formatCode>General</c:formatCode>
                  <c:ptCount val="18"/>
                  <c:pt idx="0">
                    <c:v>0</c:v>
                  </c:pt>
                  <c:pt idx="1">
                    <c:v>2.9399546481762751E-3</c:v>
                  </c:pt>
                  <c:pt idx="2">
                    <c:v>5.6956123463592538E-3</c:v>
                  </c:pt>
                  <c:pt idx="3">
                    <c:v>4.4117267972227517E-3</c:v>
                  </c:pt>
                  <c:pt idx="4">
                    <c:v>1.0046392387319953E-2</c:v>
                  </c:pt>
                  <c:pt idx="5">
                    <c:v>1.8006943105369096E-2</c:v>
                  </c:pt>
                  <c:pt idx="6">
                    <c:v>1.7489711261195806E-2</c:v>
                  </c:pt>
                  <c:pt idx="7">
                    <c:v>4.8606721071610362E-2</c:v>
                  </c:pt>
                  <c:pt idx="8">
                    <c:v>8.0707455252494065E-2</c:v>
                  </c:pt>
                  <c:pt idx="9">
                    <c:v>8.3641457025408941E-2</c:v>
                  </c:pt>
                  <c:pt idx="10">
                    <c:v>5.7869940383587941E-2</c:v>
                  </c:pt>
                  <c:pt idx="11">
                    <c:v>3.2048556909789375E-2</c:v>
                  </c:pt>
                  <c:pt idx="12">
                    <c:v>5.8374737686776743E-2</c:v>
                  </c:pt>
                  <c:pt idx="13">
                    <c:v>8.8039309402107482E-2</c:v>
                  </c:pt>
                  <c:pt idx="14">
                    <c:v>9.7595355080727669E-2</c:v>
                  </c:pt>
                  <c:pt idx="15">
                    <c:v>9.5472997927860889E-2</c:v>
                  </c:pt>
                  <c:pt idx="16">
                    <c:v>0.12997004783154212</c:v>
                  </c:pt>
                  <c:pt idx="17">
                    <c:v>4.6814242846951279E-2</c:v>
                  </c:pt>
                </c:numCache>
              </c:numRef>
            </c:minus>
          </c:errBars>
          <c:xVal>
            <c:numRef>
              <c:f>'NL6'!$A$3:$A$20</c:f>
              <c:numCache>
                <c:formatCode>General</c:formatCode>
                <c:ptCount val="1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</c:numCache>
            </c:numRef>
          </c:xVal>
          <c:yVal>
            <c:numRef>
              <c:f>'NL6'!$E$3:$E$20</c:f>
              <c:numCache>
                <c:formatCode>General</c:formatCode>
                <c:ptCount val="18"/>
                <c:pt idx="0">
                  <c:v>0.27</c:v>
                </c:pt>
                <c:pt idx="1">
                  <c:v>0.30476666666666663</c:v>
                </c:pt>
                <c:pt idx="2">
                  <c:v>0.34229999999999999</c:v>
                </c:pt>
                <c:pt idx="3">
                  <c:v>0.40296666666666664</c:v>
                </c:pt>
                <c:pt idx="4">
                  <c:v>0.51940000000000008</c:v>
                </c:pt>
                <c:pt idx="5">
                  <c:v>0.75459999999999994</c:v>
                </c:pt>
                <c:pt idx="6">
                  <c:v>0.98509999999999998</c:v>
                </c:pt>
                <c:pt idx="7">
                  <c:v>1.3054666666666668</c:v>
                </c:pt>
                <c:pt idx="8">
                  <c:v>1.5639333333333332</c:v>
                </c:pt>
                <c:pt idx="9">
                  <c:v>1.8111333333333333</c:v>
                </c:pt>
                <c:pt idx="10">
                  <c:v>1.9951000000000001</c:v>
                </c:pt>
                <c:pt idx="11">
                  <c:v>2.3635000000000002</c:v>
                </c:pt>
                <c:pt idx="12">
                  <c:v>2.6549</c:v>
                </c:pt>
                <c:pt idx="13">
                  <c:v>2.8942999999999999</c:v>
                </c:pt>
                <c:pt idx="14">
                  <c:v>3.1389333333333336</c:v>
                </c:pt>
                <c:pt idx="15">
                  <c:v>3.2937333333333334</c:v>
                </c:pt>
                <c:pt idx="16">
                  <c:v>3.5042666666666662</c:v>
                </c:pt>
                <c:pt idx="17">
                  <c:v>3.563333333333333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19D-6A46-97EF-AEB151064F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765760"/>
        <c:axId val="27772032"/>
      </c:scatterChart>
      <c:valAx>
        <c:axId val="277657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Day</a:t>
                </a:r>
                <a:r>
                  <a:rPr lang="en-US" sz="2500" dirty="0"/>
                  <a:t>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772032"/>
        <c:crosses val="autoZero"/>
        <c:crossBetween val="midCat"/>
      </c:valAx>
      <c:valAx>
        <c:axId val="277720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OD</a:t>
                </a:r>
                <a:r>
                  <a:rPr lang="en-US" sz="2000" baseline="0" dirty="0">
                    <a:latin typeface="Times New Roman" pitchFamily="18" charset="0"/>
                    <a:cs typeface="Times New Roman" pitchFamily="18" charset="0"/>
                  </a:rPr>
                  <a:t> 750 nm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7657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3E9E6-F317-4EB6-AFF4-52A04A1E6AC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B893604-A345-4C49-A4D7-8BB8AC0B2460}">
      <dgm:prSet phldrT="[Text]"/>
      <dgm:spPr/>
      <dgm:t>
        <a:bodyPr/>
        <a:lstStyle/>
        <a:p>
          <a:r>
            <a:rPr lang="en-US" dirty="0" smtClean="0"/>
            <a:t>Water samples were cultivated in liquid F/2 for 2 weeks.</a:t>
          </a:r>
          <a:endParaRPr lang="en-US" dirty="0"/>
        </a:p>
      </dgm:t>
    </dgm:pt>
    <dgm:pt modelId="{8F2F2582-E211-4F79-8677-B0A588456265}" type="parTrans" cxnId="{28BC755C-5542-4166-ACEF-B231690064C9}">
      <dgm:prSet/>
      <dgm:spPr/>
      <dgm:t>
        <a:bodyPr/>
        <a:lstStyle/>
        <a:p>
          <a:endParaRPr lang="en-US"/>
        </a:p>
      </dgm:t>
    </dgm:pt>
    <dgm:pt modelId="{8C058E6E-EFD6-486B-95B5-4D7F7C67A3B7}" type="sibTrans" cxnId="{28BC755C-5542-4166-ACEF-B231690064C9}">
      <dgm:prSet/>
      <dgm:spPr/>
      <dgm:t>
        <a:bodyPr/>
        <a:lstStyle/>
        <a:p>
          <a:endParaRPr lang="en-US"/>
        </a:p>
      </dgm:t>
    </dgm:pt>
    <dgm:pt modelId="{8180E573-C35C-40EF-80C0-4DFC51FFA4FC}">
      <dgm:prSet phldrT="[Text]"/>
      <dgm:spPr/>
      <dgm:t>
        <a:bodyPr/>
        <a:lstStyle/>
        <a:p>
          <a:r>
            <a:rPr lang="en-US" dirty="0" smtClean="0"/>
            <a:t>100 µl of cultures in F/2 were spread on solid F/2 plates for 2 </a:t>
          </a:r>
          <a:r>
            <a:rPr lang="en-US" smtClean="0"/>
            <a:t>– 4 </a:t>
          </a:r>
          <a:r>
            <a:rPr lang="en-US" dirty="0" smtClean="0"/>
            <a:t>weeks.</a:t>
          </a:r>
          <a:endParaRPr lang="en-US" dirty="0"/>
        </a:p>
      </dgm:t>
    </dgm:pt>
    <dgm:pt modelId="{C5138F67-9226-4570-BBAB-D1C2BAB7DDB3}" type="parTrans" cxnId="{6ED7D903-8F42-40ED-94DD-DF3BC97A6D61}">
      <dgm:prSet/>
      <dgm:spPr/>
      <dgm:t>
        <a:bodyPr/>
        <a:lstStyle/>
        <a:p>
          <a:endParaRPr lang="en-US"/>
        </a:p>
      </dgm:t>
    </dgm:pt>
    <dgm:pt modelId="{4B7390A9-0472-48EE-A6FC-8CD71F94C695}" type="sibTrans" cxnId="{6ED7D903-8F42-40ED-94DD-DF3BC97A6D61}">
      <dgm:prSet/>
      <dgm:spPr/>
      <dgm:t>
        <a:bodyPr/>
        <a:lstStyle/>
        <a:p>
          <a:endParaRPr lang="en-US"/>
        </a:p>
      </dgm:t>
    </dgm:pt>
    <dgm:pt modelId="{1E9F8655-775A-4CEA-8FCD-F29B80B5B0E8}">
      <dgm:prSet phldrT="[Text]"/>
      <dgm:spPr/>
      <dgm:t>
        <a:bodyPr/>
        <a:lstStyle/>
        <a:p>
          <a:r>
            <a:rPr lang="en-US" dirty="0" smtClean="0"/>
            <a:t>Greenish colonies were picked out and streaked on other solid F/2 plates. Process was repeated until axenic cultures were obtained.</a:t>
          </a:r>
          <a:endParaRPr lang="en-US" dirty="0"/>
        </a:p>
      </dgm:t>
    </dgm:pt>
    <dgm:pt modelId="{E7D9C26A-F2DB-44C8-861B-3EA3FCAC67CD}" type="parTrans" cxnId="{24A2AEE5-2118-4F68-804E-341A70FCECD8}">
      <dgm:prSet/>
      <dgm:spPr/>
      <dgm:t>
        <a:bodyPr/>
        <a:lstStyle/>
        <a:p>
          <a:endParaRPr lang="en-US"/>
        </a:p>
      </dgm:t>
    </dgm:pt>
    <dgm:pt modelId="{79907DBE-3BB8-4543-AC8E-D16AFBE9F08E}" type="sibTrans" cxnId="{24A2AEE5-2118-4F68-804E-341A70FCECD8}">
      <dgm:prSet/>
      <dgm:spPr/>
      <dgm:t>
        <a:bodyPr/>
        <a:lstStyle/>
        <a:p>
          <a:endParaRPr lang="en-US"/>
        </a:p>
      </dgm:t>
    </dgm:pt>
    <dgm:pt modelId="{A92CC4CB-700F-42C1-81A4-509A8E2714A6}" type="pres">
      <dgm:prSet presAssocID="{3843E9E6-F317-4EB6-AFF4-52A04A1E6AC9}" presName="CompostProcess" presStyleCnt="0">
        <dgm:presLayoutVars>
          <dgm:dir/>
          <dgm:resizeHandles val="exact"/>
        </dgm:presLayoutVars>
      </dgm:prSet>
      <dgm:spPr/>
    </dgm:pt>
    <dgm:pt modelId="{8590C87E-7231-47AA-94DD-EC9B37D368DE}" type="pres">
      <dgm:prSet presAssocID="{3843E9E6-F317-4EB6-AFF4-52A04A1E6AC9}" presName="arrow" presStyleLbl="bgShp" presStyleIdx="0" presStyleCnt="1"/>
      <dgm:spPr/>
    </dgm:pt>
    <dgm:pt modelId="{F631CF98-99E3-43C5-BC45-7F40F04791F7}" type="pres">
      <dgm:prSet presAssocID="{3843E9E6-F317-4EB6-AFF4-52A04A1E6AC9}" presName="linearProcess" presStyleCnt="0"/>
      <dgm:spPr/>
    </dgm:pt>
    <dgm:pt modelId="{A24E73E0-CD35-4248-AD28-6A7323088E9F}" type="pres">
      <dgm:prSet presAssocID="{6B893604-A345-4C49-A4D7-8BB8AC0B2460}" presName="textNode" presStyleLbl="node1" presStyleIdx="0" presStyleCnt="3" custScaleX="93458" custScaleY="1057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2342D-2AB3-49BD-8D0B-2523AE78B491}" type="pres">
      <dgm:prSet presAssocID="{8C058E6E-EFD6-486B-95B5-4D7F7C67A3B7}" presName="sibTrans" presStyleCnt="0"/>
      <dgm:spPr/>
    </dgm:pt>
    <dgm:pt modelId="{A38C0E0E-A8AB-468F-91CE-8893D308DAFD}" type="pres">
      <dgm:prSet presAssocID="{8180E573-C35C-40EF-80C0-4DFC51FFA4FC}" presName="textNode" presStyleLbl="node1" presStyleIdx="1" presStyleCnt="3" custScaleX="1078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1BD9CC-D352-4BA1-8437-60385404BC63}" type="pres">
      <dgm:prSet presAssocID="{4B7390A9-0472-48EE-A6FC-8CD71F94C695}" presName="sibTrans" presStyleCnt="0"/>
      <dgm:spPr/>
    </dgm:pt>
    <dgm:pt modelId="{3A06A568-E11B-46A7-BC40-8A39833FF6D1}" type="pres">
      <dgm:prSet presAssocID="{1E9F8655-775A-4CEA-8FCD-F29B80B5B0E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D46373-0466-4204-AA6C-8C61C39346D1}" type="presOf" srcId="{6B893604-A345-4C49-A4D7-8BB8AC0B2460}" destId="{A24E73E0-CD35-4248-AD28-6A7323088E9F}" srcOrd="0" destOrd="0" presId="urn:microsoft.com/office/officeart/2005/8/layout/hProcess9"/>
    <dgm:cxn modelId="{8DF98392-AED1-429A-8740-12A70B3B925F}" type="presOf" srcId="{8180E573-C35C-40EF-80C0-4DFC51FFA4FC}" destId="{A38C0E0E-A8AB-468F-91CE-8893D308DAFD}" srcOrd="0" destOrd="0" presId="urn:microsoft.com/office/officeart/2005/8/layout/hProcess9"/>
    <dgm:cxn modelId="{24A2AEE5-2118-4F68-804E-341A70FCECD8}" srcId="{3843E9E6-F317-4EB6-AFF4-52A04A1E6AC9}" destId="{1E9F8655-775A-4CEA-8FCD-F29B80B5B0E8}" srcOrd="2" destOrd="0" parTransId="{E7D9C26A-F2DB-44C8-861B-3EA3FCAC67CD}" sibTransId="{79907DBE-3BB8-4543-AC8E-D16AFBE9F08E}"/>
    <dgm:cxn modelId="{75DA5EEA-B48C-4E5D-AB03-E09FF4C80BF8}" type="presOf" srcId="{3843E9E6-F317-4EB6-AFF4-52A04A1E6AC9}" destId="{A92CC4CB-700F-42C1-81A4-509A8E2714A6}" srcOrd="0" destOrd="0" presId="urn:microsoft.com/office/officeart/2005/8/layout/hProcess9"/>
    <dgm:cxn modelId="{28BC755C-5542-4166-ACEF-B231690064C9}" srcId="{3843E9E6-F317-4EB6-AFF4-52A04A1E6AC9}" destId="{6B893604-A345-4C49-A4D7-8BB8AC0B2460}" srcOrd="0" destOrd="0" parTransId="{8F2F2582-E211-4F79-8677-B0A588456265}" sibTransId="{8C058E6E-EFD6-486B-95B5-4D7F7C67A3B7}"/>
    <dgm:cxn modelId="{0C6174E7-0094-480D-B7FC-D7C4083D55A6}" type="presOf" srcId="{1E9F8655-775A-4CEA-8FCD-F29B80B5B0E8}" destId="{3A06A568-E11B-46A7-BC40-8A39833FF6D1}" srcOrd="0" destOrd="0" presId="urn:microsoft.com/office/officeart/2005/8/layout/hProcess9"/>
    <dgm:cxn modelId="{6ED7D903-8F42-40ED-94DD-DF3BC97A6D61}" srcId="{3843E9E6-F317-4EB6-AFF4-52A04A1E6AC9}" destId="{8180E573-C35C-40EF-80C0-4DFC51FFA4FC}" srcOrd="1" destOrd="0" parTransId="{C5138F67-9226-4570-BBAB-D1C2BAB7DDB3}" sibTransId="{4B7390A9-0472-48EE-A6FC-8CD71F94C695}"/>
    <dgm:cxn modelId="{30C78211-9049-4EB3-86F9-9752FDDD323C}" type="presParOf" srcId="{A92CC4CB-700F-42C1-81A4-509A8E2714A6}" destId="{8590C87E-7231-47AA-94DD-EC9B37D368DE}" srcOrd="0" destOrd="0" presId="urn:microsoft.com/office/officeart/2005/8/layout/hProcess9"/>
    <dgm:cxn modelId="{AF11E29B-9910-47B1-8CCA-2CAB22C4AF49}" type="presParOf" srcId="{A92CC4CB-700F-42C1-81A4-509A8E2714A6}" destId="{F631CF98-99E3-43C5-BC45-7F40F04791F7}" srcOrd="1" destOrd="0" presId="urn:microsoft.com/office/officeart/2005/8/layout/hProcess9"/>
    <dgm:cxn modelId="{97E617C5-722D-46BC-A5A9-16484A186DB9}" type="presParOf" srcId="{F631CF98-99E3-43C5-BC45-7F40F04791F7}" destId="{A24E73E0-CD35-4248-AD28-6A7323088E9F}" srcOrd="0" destOrd="0" presId="urn:microsoft.com/office/officeart/2005/8/layout/hProcess9"/>
    <dgm:cxn modelId="{3D5D271B-35E5-48C4-A847-B5766F3074B1}" type="presParOf" srcId="{F631CF98-99E3-43C5-BC45-7F40F04791F7}" destId="{96A2342D-2AB3-49BD-8D0B-2523AE78B491}" srcOrd="1" destOrd="0" presId="urn:microsoft.com/office/officeart/2005/8/layout/hProcess9"/>
    <dgm:cxn modelId="{52F575DB-B52F-47A3-B8F0-3CFC3F5EA0EF}" type="presParOf" srcId="{F631CF98-99E3-43C5-BC45-7F40F04791F7}" destId="{A38C0E0E-A8AB-468F-91CE-8893D308DAFD}" srcOrd="2" destOrd="0" presId="urn:microsoft.com/office/officeart/2005/8/layout/hProcess9"/>
    <dgm:cxn modelId="{C9002CD9-E2A6-40AE-8D59-24A1A264BBE2}" type="presParOf" srcId="{F631CF98-99E3-43C5-BC45-7F40F04791F7}" destId="{BF1BD9CC-D352-4BA1-8437-60385404BC63}" srcOrd="3" destOrd="0" presId="urn:microsoft.com/office/officeart/2005/8/layout/hProcess9"/>
    <dgm:cxn modelId="{420030CA-BFB9-453A-9809-923961C202DA}" type="presParOf" srcId="{F631CF98-99E3-43C5-BC45-7F40F04791F7}" destId="{3A06A568-E11B-46A7-BC40-8A39833FF6D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0B52C5-2C9E-4A39-8C79-DEF4B0F317B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943FF5-CE1A-4C6E-8DDB-6E49C20B2EBC}">
      <dgm:prSet phldrT="[Text]"/>
      <dgm:spPr/>
      <dgm:t>
        <a:bodyPr/>
        <a:lstStyle/>
        <a:p>
          <a:r>
            <a:rPr lang="en-US" dirty="0" smtClean="0"/>
            <a:t>Genomic DNA extraction</a:t>
          </a:r>
          <a:endParaRPr lang="en-US" dirty="0"/>
        </a:p>
      </dgm:t>
    </dgm:pt>
    <dgm:pt modelId="{0CB14197-6FC1-47B8-BB36-DF32BA0D41CE}" type="parTrans" cxnId="{E438A266-1FE3-4DE3-9710-8A2F5297C313}">
      <dgm:prSet/>
      <dgm:spPr/>
      <dgm:t>
        <a:bodyPr/>
        <a:lstStyle/>
        <a:p>
          <a:endParaRPr lang="en-US"/>
        </a:p>
      </dgm:t>
    </dgm:pt>
    <dgm:pt modelId="{CF0BF6D4-FE18-44EB-A082-9726F967D256}" type="sibTrans" cxnId="{E438A266-1FE3-4DE3-9710-8A2F5297C313}">
      <dgm:prSet/>
      <dgm:spPr/>
      <dgm:t>
        <a:bodyPr/>
        <a:lstStyle/>
        <a:p>
          <a:endParaRPr lang="en-US"/>
        </a:p>
      </dgm:t>
    </dgm:pt>
    <dgm:pt modelId="{AAC3996D-CE1F-4DC8-9E54-6ACAD27F6899}">
      <dgm:prSet phldrT="[Text]"/>
      <dgm:spPr/>
      <dgm:t>
        <a:bodyPr/>
        <a:lstStyle/>
        <a:p>
          <a:r>
            <a:rPr lang="en-US" b="1" dirty="0" smtClean="0"/>
            <a:t>Genomic DNA was </a:t>
          </a:r>
          <a:r>
            <a:rPr lang="en-US" b="1" dirty="0" smtClean="0"/>
            <a:t>extracted</a:t>
          </a:r>
          <a:endParaRPr lang="en-US" b="1" dirty="0"/>
        </a:p>
      </dgm:t>
    </dgm:pt>
    <dgm:pt modelId="{68860992-B4F1-46D7-BF69-68554831BC2E}" type="parTrans" cxnId="{40B34B92-B5F4-402F-B859-5286D65FB4E8}">
      <dgm:prSet/>
      <dgm:spPr/>
      <dgm:t>
        <a:bodyPr/>
        <a:lstStyle/>
        <a:p>
          <a:endParaRPr lang="en-US"/>
        </a:p>
      </dgm:t>
    </dgm:pt>
    <dgm:pt modelId="{AF03EC74-3C7F-4822-AE55-30F4A9931A37}" type="sibTrans" cxnId="{40B34B92-B5F4-402F-B859-5286D65FB4E8}">
      <dgm:prSet/>
      <dgm:spPr/>
      <dgm:t>
        <a:bodyPr/>
        <a:lstStyle/>
        <a:p>
          <a:endParaRPr lang="en-US"/>
        </a:p>
      </dgm:t>
    </dgm:pt>
    <dgm:pt modelId="{6241F2CE-4135-40CB-8D66-3F14709FB866}">
      <dgm:prSet phldrT="[Text]"/>
      <dgm:spPr/>
      <dgm:t>
        <a:bodyPr/>
        <a:lstStyle/>
        <a:p>
          <a:r>
            <a:rPr lang="en-US" dirty="0" smtClean="0"/>
            <a:t>PCR</a:t>
          </a:r>
          <a:endParaRPr lang="en-US" dirty="0"/>
        </a:p>
      </dgm:t>
    </dgm:pt>
    <dgm:pt modelId="{B355D077-C9F7-44FA-97D5-42DD216D8528}" type="parTrans" cxnId="{A76A896C-4C40-467E-90B7-3F780DBCFCA2}">
      <dgm:prSet/>
      <dgm:spPr/>
      <dgm:t>
        <a:bodyPr/>
        <a:lstStyle/>
        <a:p>
          <a:endParaRPr lang="en-US"/>
        </a:p>
      </dgm:t>
    </dgm:pt>
    <dgm:pt modelId="{091C7828-3563-4092-B188-2C25C4743A94}" type="sibTrans" cxnId="{A76A896C-4C40-467E-90B7-3F780DBCFCA2}">
      <dgm:prSet/>
      <dgm:spPr/>
      <dgm:t>
        <a:bodyPr/>
        <a:lstStyle/>
        <a:p>
          <a:endParaRPr lang="en-US"/>
        </a:p>
      </dgm:t>
    </dgm:pt>
    <dgm:pt modelId="{5D44202F-D9B9-4E7E-BD58-F8EEB4D8832F}">
      <dgm:prSet phldrT="[Text]"/>
      <dgm:spPr/>
      <dgm:t>
        <a:bodyPr/>
        <a:lstStyle/>
        <a:p>
          <a:r>
            <a:rPr lang="en-US" b="1" dirty="0" smtClean="0"/>
            <a:t>Amplification of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18S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rDNA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– ITS sequence using primers NS1 and ITS4</a:t>
          </a:r>
          <a:endParaRPr lang="en-US" b="1" dirty="0"/>
        </a:p>
      </dgm:t>
    </dgm:pt>
    <dgm:pt modelId="{4E7CC20D-A26D-4D22-9A2E-CA09434BB78E}" type="parTrans" cxnId="{D125FA74-2933-477A-9977-2D12A089FFB6}">
      <dgm:prSet/>
      <dgm:spPr/>
      <dgm:t>
        <a:bodyPr/>
        <a:lstStyle/>
        <a:p>
          <a:endParaRPr lang="en-US"/>
        </a:p>
      </dgm:t>
    </dgm:pt>
    <dgm:pt modelId="{7ECF5EDF-8184-4DAF-9AA7-76C37A9F0C8B}" type="sibTrans" cxnId="{D125FA74-2933-477A-9977-2D12A089FFB6}">
      <dgm:prSet/>
      <dgm:spPr/>
      <dgm:t>
        <a:bodyPr/>
        <a:lstStyle/>
        <a:p>
          <a:endParaRPr lang="en-US"/>
        </a:p>
      </dgm:t>
    </dgm:pt>
    <dgm:pt modelId="{F4694FD0-86FA-4D21-88E3-F7AA409A6325}">
      <dgm:prSet phldrT="[Text]"/>
      <dgm:spPr/>
      <dgm:t>
        <a:bodyPr/>
        <a:lstStyle/>
        <a:p>
          <a:r>
            <a:rPr lang="en-US" dirty="0" smtClean="0"/>
            <a:t>Search the DNA sequence </a:t>
          </a:r>
          <a:endParaRPr lang="en-US" dirty="0"/>
        </a:p>
      </dgm:t>
    </dgm:pt>
    <dgm:pt modelId="{C4A36EC6-F533-428F-8073-D8121D7BA835}" type="parTrans" cxnId="{477E4672-1146-48FC-AB1C-E75DA89B1427}">
      <dgm:prSet/>
      <dgm:spPr/>
      <dgm:t>
        <a:bodyPr/>
        <a:lstStyle/>
        <a:p>
          <a:endParaRPr lang="en-US"/>
        </a:p>
      </dgm:t>
    </dgm:pt>
    <dgm:pt modelId="{F20CC988-5027-4CB1-8E94-4E478F984D9C}" type="sibTrans" cxnId="{477E4672-1146-48FC-AB1C-E75DA89B1427}">
      <dgm:prSet/>
      <dgm:spPr/>
      <dgm:t>
        <a:bodyPr/>
        <a:lstStyle/>
        <a:p>
          <a:endParaRPr lang="en-US"/>
        </a:p>
      </dgm:t>
    </dgm:pt>
    <dgm:pt modelId="{3A377E35-0254-4943-9A80-A6314D148D8E}">
      <dgm:prSet phldrT="[Text]"/>
      <dgm:spPr/>
      <dgm:t>
        <a:bodyPr/>
        <a:lstStyle/>
        <a:p>
          <a:r>
            <a:rPr lang="en-US" b="1" dirty="0" smtClean="0"/>
            <a:t>DNA sequence was searched against DNA sequences in NCBI database for a hit.</a:t>
          </a:r>
          <a:endParaRPr lang="en-US" b="1" dirty="0"/>
        </a:p>
      </dgm:t>
    </dgm:pt>
    <dgm:pt modelId="{32CB4841-2FB4-4691-9938-5AF0DCEC1BC7}" type="parTrans" cxnId="{5A8A66C2-B04A-48F3-BC22-4EC2B76ACF3F}">
      <dgm:prSet/>
      <dgm:spPr/>
      <dgm:t>
        <a:bodyPr/>
        <a:lstStyle/>
        <a:p>
          <a:endParaRPr lang="en-US"/>
        </a:p>
      </dgm:t>
    </dgm:pt>
    <dgm:pt modelId="{81D974C7-BB27-4C6F-9D26-4DE79B286812}" type="sibTrans" cxnId="{5A8A66C2-B04A-48F3-BC22-4EC2B76ACF3F}">
      <dgm:prSet/>
      <dgm:spPr/>
      <dgm:t>
        <a:bodyPr/>
        <a:lstStyle/>
        <a:p>
          <a:endParaRPr lang="en-US"/>
        </a:p>
      </dgm:t>
    </dgm:pt>
    <dgm:pt modelId="{DB6C9910-D797-4D3D-B119-90745358CFE5}" type="pres">
      <dgm:prSet presAssocID="{500B52C5-2C9E-4A39-8C79-DEF4B0F317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3AE1AA-7EC6-4FC9-8559-0CC74136ACF2}" type="pres">
      <dgm:prSet presAssocID="{25943FF5-CE1A-4C6E-8DDB-6E49C20B2EBC}" presName="composite" presStyleCnt="0"/>
      <dgm:spPr/>
    </dgm:pt>
    <dgm:pt modelId="{C70E2BDF-0306-4FE0-82E6-D24381352EBB}" type="pres">
      <dgm:prSet presAssocID="{25943FF5-CE1A-4C6E-8DDB-6E49C20B2EB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8E5287-5170-4AC0-9B2F-9BE1DBE62DFF}" type="pres">
      <dgm:prSet presAssocID="{25943FF5-CE1A-4C6E-8DDB-6E49C20B2EB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4C498-F41A-4AE8-A95C-B75AD7D3FEC7}" type="pres">
      <dgm:prSet presAssocID="{CF0BF6D4-FE18-44EB-A082-9726F967D256}" presName="sp" presStyleCnt="0"/>
      <dgm:spPr/>
    </dgm:pt>
    <dgm:pt modelId="{9646B635-9B62-45A0-8CE4-00A912002593}" type="pres">
      <dgm:prSet presAssocID="{6241F2CE-4135-40CB-8D66-3F14709FB866}" presName="composite" presStyleCnt="0"/>
      <dgm:spPr/>
    </dgm:pt>
    <dgm:pt modelId="{987B5B81-7C5D-4B71-99DA-0FF28BDDEAB0}" type="pres">
      <dgm:prSet presAssocID="{6241F2CE-4135-40CB-8D66-3F14709FB86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CA1616-C2E6-4DE8-855F-6D54951DE018}" type="pres">
      <dgm:prSet presAssocID="{6241F2CE-4135-40CB-8D66-3F14709FB86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6B4035-49AC-4830-BF68-440FE23FB608}" type="pres">
      <dgm:prSet presAssocID="{091C7828-3563-4092-B188-2C25C4743A94}" presName="sp" presStyleCnt="0"/>
      <dgm:spPr/>
    </dgm:pt>
    <dgm:pt modelId="{E6B2E94D-3847-409D-BF65-6A3A05B3CE65}" type="pres">
      <dgm:prSet presAssocID="{F4694FD0-86FA-4D21-88E3-F7AA409A6325}" presName="composite" presStyleCnt="0"/>
      <dgm:spPr/>
    </dgm:pt>
    <dgm:pt modelId="{EA6A126F-F135-46D8-9832-6DF18D963DB4}" type="pres">
      <dgm:prSet presAssocID="{F4694FD0-86FA-4D21-88E3-F7AA409A6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A72170-3AD9-4F5A-ABE1-A69E06FCBE02}" type="pres">
      <dgm:prSet presAssocID="{F4694FD0-86FA-4D21-88E3-F7AA409A6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C70F2E-9331-4547-99E4-189F8E001EF2}" type="presOf" srcId="{25943FF5-CE1A-4C6E-8DDB-6E49C20B2EBC}" destId="{C70E2BDF-0306-4FE0-82E6-D24381352EBB}" srcOrd="0" destOrd="0" presId="urn:microsoft.com/office/officeart/2005/8/layout/chevron2"/>
    <dgm:cxn modelId="{4F7C04EB-9AAE-4259-9FC0-758BB0FF0367}" type="presOf" srcId="{F4694FD0-86FA-4D21-88E3-F7AA409A6325}" destId="{EA6A126F-F135-46D8-9832-6DF18D963DB4}" srcOrd="0" destOrd="0" presId="urn:microsoft.com/office/officeart/2005/8/layout/chevron2"/>
    <dgm:cxn modelId="{7951E4D3-9240-4C60-9EDF-500AA31944F5}" type="presOf" srcId="{3A377E35-0254-4943-9A80-A6314D148D8E}" destId="{0FA72170-3AD9-4F5A-ABE1-A69E06FCBE02}" srcOrd="0" destOrd="0" presId="urn:microsoft.com/office/officeart/2005/8/layout/chevron2"/>
    <dgm:cxn modelId="{58AAF495-05E7-4A1F-9BA5-887D1374320C}" type="presOf" srcId="{6241F2CE-4135-40CB-8D66-3F14709FB866}" destId="{987B5B81-7C5D-4B71-99DA-0FF28BDDEAB0}" srcOrd="0" destOrd="0" presId="urn:microsoft.com/office/officeart/2005/8/layout/chevron2"/>
    <dgm:cxn modelId="{E438A266-1FE3-4DE3-9710-8A2F5297C313}" srcId="{500B52C5-2C9E-4A39-8C79-DEF4B0F317B7}" destId="{25943FF5-CE1A-4C6E-8DDB-6E49C20B2EBC}" srcOrd="0" destOrd="0" parTransId="{0CB14197-6FC1-47B8-BB36-DF32BA0D41CE}" sibTransId="{CF0BF6D4-FE18-44EB-A082-9726F967D256}"/>
    <dgm:cxn modelId="{C66E4390-0253-43B8-B5BF-C274C60E7F3B}" type="presOf" srcId="{500B52C5-2C9E-4A39-8C79-DEF4B0F317B7}" destId="{DB6C9910-D797-4D3D-B119-90745358CFE5}" srcOrd="0" destOrd="0" presId="urn:microsoft.com/office/officeart/2005/8/layout/chevron2"/>
    <dgm:cxn modelId="{D125FA74-2933-477A-9977-2D12A089FFB6}" srcId="{6241F2CE-4135-40CB-8D66-3F14709FB866}" destId="{5D44202F-D9B9-4E7E-BD58-F8EEB4D8832F}" srcOrd="0" destOrd="0" parTransId="{4E7CC20D-A26D-4D22-9A2E-CA09434BB78E}" sibTransId="{7ECF5EDF-8184-4DAF-9AA7-76C37A9F0C8B}"/>
    <dgm:cxn modelId="{40B34B92-B5F4-402F-B859-5286D65FB4E8}" srcId="{25943FF5-CE1A-4C6E-8DDB-6E49C20B2EBC}" destId="{AAC3996D-CE1F-4DC8-9E54-6ACAD27F6899}" srcOrd="0" destOrd="0" parTransId="{68860992-B4F1-46D7-BF69-68554831BC2E}" sibTransId="{AF03EC74-3C7F-4822-AE55-30F4A9931A37}"/>
    <dgm:cxn modelId="{B6658F52-2914-45B6-B419-6C8C06FCC9D3}" type="presOf" srcId="{5D44202F-D9B9-4E7E-BD58-F8EEB4D8832F}" destId="{F7CA1616-C2E6-4DE8-855F-6D54951DE018}" srcOrd="0" destOrd="0" presId="urn:microsoft.com/office/officeart/2005/8/layout/chevron2"/>
    <dgm:cxn modelId="{5A8A66C2-B04A-48F3-BC22-4EC2B76ACF3F}" srcId="{F4694FD0-86FA-4D21-88E3-F7AA409A6325}" destId="{3A377E35-0254-4943-9A80-A6314D148D8E}" srcOrd="0" destOrd="0" parTransId="{32CB4841-2FB4-4691-9938-5AF0DCEC1BC7}" sibTransId="{81D974C7-BB27-4C6F-9D26-4DE79B286812}"/>
    <dgm:cxn modelId="{0B6047E5-C96B-40CA-9EC2-C2F425E33092}" type="presOf" srcId="{AAC3996D-CE1F-4DC8-9E54-6ACAD27F6899}" destId="{568E5287-5170-4AC0-9B2F-9BE1DBE62DFF}" srcOrd="0" destOrd="0" presId="urn:microsoft.com/office/officeart/2005/8/layout/chevron2"/>
    <dgm:cxn modelId="{477E4672-1146-48FC-AB1C-E75DA89B1427}" srcId="{500B52C5-2C9E-4A39-8C79-DEF4B0F317B7}" destId="{F4694FD0-86FA-4D21-88E3-F7AA409A6325}" srcOrd="2" destOrd="0" parTransId="{C4A36EC6-F533-428F-8073-D8121D7BA835}" sibTransId="{F20CC988-5027-4CB1-8E94-4E478F984D9C}"/>
    <dgm:cxn modelId="{A76A896C-4C40-467E-90B7-3F780DBCFCA2}" srcId="{500B52C5-2C9E-4A39-8C79-DEF4B0F317B7}" destId="{6241F2CE-4135-40CB-8D66-3F14709FB866}" srcOrd="1" destOrd="0" parTransId="{B355D077-C9F7-44FA-97D5-42DD216D8528}" sibTransId="{091C7828-3563-4092-B188-2C25C4743A94}"/>
    <dgm:cxn modelId="{A5770F50-853A-4B4C-89F5-CED9C9EC1BE4}" type="presParOf" srcId="{DB6C9910-D797-4D3D-B119-90745358CFE5}" destId="{873AE1AA-7EC6-4FC9-8559-0CC74136ACF2}" srcOrd="0" destOrd="0" presId="urn:microsoft.com/office/officeart/2005/8/layout/chevron2"/>
    <dgm:cxn modelId="{E5EAD309-3FCF-4B79-9D80-AC0DF792E02C}" type="presParOf" srcId="{873AE1AA-7EC6-4FC9-8559-0CC74136ACF2}" destId="{C70E2BDF-0306-4FE0-82E6-D24381352EBB}" srcOrd="0" destOrd="0" presId="urn:microsoft.com/office/officeart/2005/8/layout/chevron2"/>
    <dgm:cxn modelId="{FFFA2240-1524-4678-913B-8FE10EB40782}" type="presParOf" srcId="{873AE1AA-7EC6-4FC9-8559-0CC74136ACF2}" destId="{568E5287-5170-4AC0-9B2F-9BE1DBE62DFF}" srcOrd="1" destOrd="0" presId="urn:microsoft.com/office/officeart/2005/8/layout/chevron2"/>
    <dgm:cxn modelId="{4A57E881-30E8-48F1-B8CD-8A0E31FECABC}" type="presParOf" srcId="{DB6C9910-D797-4D3D-B119-90745358CFE5}" destId="{5D34C498-F41A-4AE8-A95C-B75AD7D3FEC7}" srcOrd="1" destOrd="0" presId="urn:microsoft.com/office/officeart/2005/8/layout/chevron2"/>
    <dgm:cxn modelId="{D9C7336C-052E-41F3-8F78-F7DE2B4AF976}" type="presParOf" srcId="{DB6C9910-D797-4D3D-B119-90745358CFE5}" destId="{9646B635-9B62-45A0-8CE4-00A912002593}" srcOrd="2" destOrd="0" presId="urn:microsoft.com/office/officeart/2005/8/layout/chevron2"/>
    <dgm:cxn modelId="{3456BD49-A4B5-4DA3-A6B6-0B4C7428A4DC}" type="presParOf" srcId="{9646B635-9B62-45A0-8CE4-00A912002593}" destId="{987B5B81-7C5D-4B71-99DA-0FF28BDDEAB0}" srcOrd="0" destOrd="0" presId="urn:microsoft.com/office/officeart/2005/8/layout/chevron2"/>
    <dgm:cxn modelId="{AA6F306B-5680-4283-9FCB-F90A32399803}" type="presParOf" srcId="{9646B635-9B62-45A0-8CE4-00A912002593}" destId="{F7CA1616-C2E6-4DE8-855F-6D54951DE018}" srcOrd="1" destOrd="0" presId="urn:microsoft.com/office/officeart/2005/8/layout/chevron2"/>
    <dgm:cxn modelId="{0771EED1-A3D8-4C8A-BD58-6AFDEFD8D64E}" type="presParOf" srcId="{DB6C9910-D797-4D3D-B119-90745358CFE5}" destId="{4C6B4035-49AC-4830-BF68-440FE23FB608}" srcOrd="3" destOrd="0" presId="urn:microsoft.com/office/officeart/2005/8/layout/chevron2"/>
    <dgm:cxn modelId="{5C880ABA-0AB3-47D9-AB3F-D5B45B36070A}" type="presParOf" srcId="{DB6C9910-D797-4D3D-B119-90745358CFE5}" destId="{E6B2E94D-3847-409D-BF65-6A3A05B3CE65}" srcOrd="4" destOrd="0" presId="urn:microsoft.com/office/officeart/2005/8/layout/chevron2"/>
    <dgm:cxn modelId="{4B190038-B24B-481A-BE82-855E4448EEEC}" type="presParOf" srcId="{E6B2E94D-3847-409D-BF65-6A3A05B3CE65}" destId="{EA6A126F-F135-46D8-9832-6DF18D963DB4}" srcOrd="0" destOrd="0" presId="urn:microsoft.com/office/officeart/2005/8/layout/chevron2"/>
    <dgm:cxn modelId="{E0713602-EA47-4950-9FF4-65CC3CBEA488}" type="presParOf" srcId="{E6B2E94D-3847-409D-BF65-6A3A05B3CE65}" destId="{0FA72170-3AD9-4F5A-ABE1-A69E06FCBE0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0C87E-7231-47AA-94DD-EC9B37D368DE}">
      <dsp:nvSpPr>
        <dsp:cNvPr id="0" name=""/>
        <dsp:cNvSpPr/>
      </dsp:nvSpPr>
      <dsp:spPr>
        <a:xfrm>
          <a:off x="617219" y="0"/>
          <a:ext cx="6995160" cy="47545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E73E0-CD35-4248-AD28-6A7323088E9F}">
      <dsp:nvSpPr>
        <dsp:cNvPr id="0" name=""/>
        <dsp:cNvSpPr/>
      </dsp:nvSpPr>
      <dsp:spPr>
        <a:xfrm>
          <a:off x="5728" y="1371605"/>
          <a:ext cx="2467349" cy="20113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Water samples were cultivated in liquid F/2 for 2 weeks.</a:t>
          </a:r>
          <a:endParaRPr lang="en-US" sz="1800" kern="1200" dirty="0"/>
        </a:p>
      </dsp:txBody>
      <dsp:txXfrm>
        <a:off x="103914" y="1469791"/>
        <a:ext cx="2270977" cy="1814979"/>
      </dsp:txXfrm>
    </dsp:sp>
    <dsp:sp modelId="{A38C0E0E-A8AB-468F-91CE-8893D308DAFD}">
      <dsp:nvSpPr>
        <dsp:cNvPr id="0" name=""/>
        <dsp:cNvSpPr/>
      </dsp:nvSpPr>
      <dsp:spPr>
        <a:xfrm>
          <a:off x="2605080" y="1426368"/>
          <a:ext cx="2846726" cy="19018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100 µl of cultures in F/2 were spread on solid F/2 plates for 2 </a:t>
          </a:r>
          <a:r>
            <a:rPr lang="en-US" sz="1800" kern="1200" smtClean="0"/>
            <a:t>– 4 </a:t>
          </a:r>
          <a:r>
            <a:rPr lang="en-US" sz="1800" kern="1200" dirty="0" smtClean="0"/>
            <a:t>weeks.</a:t>
          </a:r>
          <a:endParaRPr lang="en-US" sz="1800" kern="1200" dirty="0"/>
        </a:p>
      </dsp:txBody>
      <dsp:txXfrm>
        <a:off x="2697919" y="1519207"/>
        <a:ext cx="2661048" cy="1716147"/>
      </dsp:txXfrm>
    </dsp:sp>
    <dsp:sp modelId="{3A06A568-E11B-46A7-BC40-8A39833FF6D1}">
      <dsp:nvSpPr>
        <dsp:cNvPr id="0" name=""/>
        <dsp:cNvSpPr/>
      </dsp:nvSpPr>
      <dsp:spPr>
        <a:xfrm>
          <a:off x="5583809" y="1426368"/>
          <a:ext cx="2640062" cy="19018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Greenish colonies were picked out and streaked on other solid F/2 plates. Process was repeated until axenic cultures were obtained.</a:t>
          </a:r>
          <a:endParaRPr lang="en-US" sz="1800" kern="1200" dirty="0"/>
        </a:p>
      </dsp:txBody>
      <dsp:txXfrm>
        <a:off x="5676648" y="1519207"/>
        <a:ext cx="2454384" cy="17161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E2BDF-0306-4FE0-82E6-D24381352EBB}">
      <dsp:nvSpPr>
        <dsp:cNvPr id="0" name=""/>
        <dsp:cNvSpPr/>
      </dsp:nvSpPr>
      <dsp:spPr>
        <a:xfrm rot="5400000">
          <a:off x="-287197" y="288506"/>
          <a:ext cx="1914649" cy="13402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Genomic DNA extraction</a:t>
          </a:r>
          <a:endParaRPr lang="en-US" sz="1700" kern="1200" dirty="0"/>
        </a:p>
      </dsp:txBody>
      <dsp:txXfrm rot="-5400000">
        <a:off x="1" y="671435"/>
        <a:ext cx="1340254" cy="574395"/>
      </dsp:txXfrm>
    </dsp:sp>
    <dsp:sp modelId="{568E5287-5170-4AC0-9B2F-9BE1DBE62DFF}">
      <dsp:nvSpPr>
        <dsp:cNvPr id="0" name=""/>
        <dsp:cNvSpPr/>
      </dsp:nvSpPr>
      <dsp:spPr>
        <a:xfrm rot="5400000">
          <a:off x="3743566" y="-2402002"/>
          <a:ext cx="1244522" cy="60511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b="1" kern="1200" dirty="0" smtClean="0"/>
            <a:t>Genomic DNA was </a:t>
          </a:r>
          <a:r>
            <a:rPr lang="en-US" sz="2600" b="1" kern="1200" dirty="0" smtClean="0"/>
            <a:t>extracted</a:t>
          </a:r>
          <a:endParaRPr lang="en-US" sz="2600" b="1" kern="1200" dirty="0"/>
        </a:p>
      </dsp:txBody>
      <dsp:txXfrm rot="-5400000">
        <a:off x="1340255" y="62062"/>
        <a:ext cx="5990392" cy="1123016"/>
      </dsp:txXfrm>
    </dsp:sp>
    <dsp:sp modelId="{987B5B81-7C5D-4B71-99DA-0FF28BDDEAB0}">
      <dsp:nvSpPr>
        <dsp:cNvPr id="0" name=""/>
        <dsp:cNvSpPr/>
      </dsp:nvSpPr>
      <dsp:spPr>
        <a:xfrm rot="5400000">
          <a:off x="-287197" y="2011954"/>
          <a:ext cx="1914649" cy="13402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PCR</a:t>
          </a:r>
          <a:endParaRPr lang="en-US" sz="1700" kern="1200" dirty="0"/>
        </a:p>
      </dsp:txBody>
      <dsp:txXfrm rot="-5400000">
        <a:off x="1" y="2394883"/>
        <a:ext cx="1340254" cy="574395"/>
      </dsp:txXfrm>
    </dsp:sp>
    <dsp:sp modelId="{F7CA1616-C2E6-4DE8-855F-6D54951DE018}">
      <dsp:nvSpPr>
        <dsp:cNvPr id="0" name=""/>
        <dsp:cNvSpPr/>
      </dsp:nvSpPr>
      <dsp:spPr>
        <a:xfrm rot="5400000">
          <a:off x="3743566" y="-678554"/>
          <a:ext cx="1244522" cy="60511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b="1" kern="1200" dirty="0" smtClean="0"/>
            <a:t>Amplification of 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18S </a:t>
          </a:r>
          <a:r>
            <a:rPr lang="en-US" sz="2600" kern="1200" dirty="0" err="1" smtClean="0">
              <a:latin typeface="Times New Roman" pitchFamily="18" charset="0"/>
              <a:cs typeface="Times New Roman" pitchFamily="18" charset="0"/>
            </a:rPr>
            <a:t>rDNA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 – ITS sequence using primers NS1 and ITS4</a:t>
          </a:r>
          <a:endParaRPr lang="en-US" sz="2600" b="1" kern="1200" dirty="0"/>
        </a:p>
      </dsp:txBody>
      <dsp:txXfrm rot="-5400000">
        <a:off x="1340255" y="1785510"/>
        <a:ext cx="5990392" cy="1123016"/>
      </dsp:txXfrm>
    </dsp:sp>
    <dsp:sp modelId="{EA6A126F-F135-46D8-9832-6DF18D963DB4}">
      <dsp:nvSpPr>
        <dsp:cNvPr id="0" name=""/>
        <dsp:cNvSpPr/>
      </dsp:nvSpPr>
      <dsp:spPr>
        <a:xfrm rot="5400000">
          <a:off x="-287197" y="3735401"/>
          <a:ext cx="1914649" cy="13402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Search the DNA sequence </a:t>
          </a:r>
          <a:endParaRPr lang="en-US" sz="1700" kern="1200" dirty="0"/>
        </a:p>
      </dsp:txBody>
      <dsp:txXfrm rot="-5400000">
        <a:off x="1" y="4118330"/>
        <a:ext cx="1340254" cy="574395"/>
      </dsp:txXfrm>
    </dsp:sp>
    <dsp:sp modelId="{0FA72170-3AD9-4F5A-ABE1-A69E06FCBE02}">
      <dsp:nvSpPr>
        <dsp:cNvPr id="0" name=""/>
        <dsp:cNvSpPr/>
      </dsp:nvSpPr>
      <dsp:spPr>
        <a:xfrm rot="5400000">
          <a:off x="3743566" y="1044893"/>
          <a:ext cx="1244522" cy="60511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b="1" kern="1200" dirty="0" smtClean="0"/>
            <a:t>DNA sequence was searched against DNA sequences in NCBI database for a hit.</a:t>
          </a:r>
          <a:endParaRPr lang="en-US" sz="2600" b="1" kern="1200" dirty="0"/>
        </a:p>
      </dsp:txBody>
      <dsp:txXfrm rot="-5400000">
        <a:off x="1340255" y="3508958"/>
        <a:ext cx="5990392" cy="112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6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1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5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7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3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4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4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BF29-0CB5-4DB2-A94F-C9DC64D2A8F3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6D582-4C7F-4A39-93A3-A488CED7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9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Autofit/>
          </a:bodyPr>
          <a:lstStyle/>
          <a:p>
            <a:pPr algn="just"/>
            <a:r>
              <a:rPr lang="en-US" sz="32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Times New Roman" pitchFamily="18" charset="0"/>
                <a:cs typeface="Times New Roman" pitchFamily="18" charset="0"/>
              </a:rPr>
              <a:t>Isolation and characterization of a </a:t>
            </a:r>
            <a:r>
              <a:rPr lang="en-US" sz="32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Times New Roman" pitchFamily="18" charset="0"/>
                <a:cs typeface="Times New Roman" pitchFamily="18" charset="0"/>
              </a:rPr>
              <a:t>Nannochloropsis</a:t>
            </a:r>
            <a:r>
              <a:rPr lang="en-US" sz="32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Times New Roman" pitchFamily="18" charset="0"/>
                <a:cs typeface="Times New Roman" pitchFamily="18" charset="0"/>
              </a:rPr>
              <a:t>salina</a:t>
            </a:r>
            <a:r>
              <a:rPr lang="en-US" sz="32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Times New Roman" pitchFamily="18" charset="0"/>
                <a:cs typeface="Times New Roman" pitchFamily="18" charset="0"/>
              </a:rPr>
              <a:t> isolate from Vietnam with potential for biodiesel production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895600"/>
            <a:ext cx="7239000" cy="19812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Luu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Thao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Nguyen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uliege-logo-couleurs-7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4" y="4842015"/>
            <a:ext cx="3025825" cy="1727982"/>
          </a:xfrm>
          <a:prstGeom prst="rect">
            <a:avLst/>
          </a:prstGeom>
        </p:spPr>
      </p:pic>
      <p:pic>
        <p:nvPicPr>
          <p:cNvPr id="6" name="Picture 5" descr="logoA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724400"/>
            <a:ext cx="3011122" cy="1799986"/>
          </a:xfrm>
          <a:prstGeom prst="rect">
            <a:avLst/>
          </a:prstGeom>
        </p:spPr>
      </p:pic>
      <p:sp>
        <p:nvSpPr>
          <p:cNvPr id="7" name="AutoShape 2" descr="iu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C:\Users\NGUYENLUU\Desktop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105400"/>
            <a:ext cx="2101998" cy="90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83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Growth curve of isolate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salina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nl6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F/2 medium, 24‰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25°C, 50 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m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light intensity)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150179"/>
              </p:ext>
            </p:extLst>
          </p:nvPr>
        </p:nvGraphicFramePr>
        <p:xfrm>
          <a:off x="457200" y="1600200"/>
          <a:ext cx="5867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863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Effect of growth phase on fatty acid profile</a:t>
            </a:r>
            <a:endParaRPr lang="en-US" sz="32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1" y="1821251"/>
            <a:ext cx="8921377" cy="4503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676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Effect of salinity on fatty acid profile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752601"/>
            <a:ext cx="8686800" cy="4479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523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Effect of growth phase on pigment composition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8" y="1676399"/>
            <a:ext cx="8323922" cy="4812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49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microalgal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strain was isolated and genetically identified as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salina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nl6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strain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potential candidate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biodiesel production with high biomass content of 0.603 ± 0.07 g 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fatty acid content of 18.17 ± 2.67% DW.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astaxanthin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canthaxanthin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stationary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phase could facilitate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co-production of biodiesel and valuable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pigments in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salina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nl6.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00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 smtClean="0"/>
              <a:t>Introduction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/>
              <a:t>Methods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 smtClean="0"/>
              <a:t>Results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45513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868362"/>
          </a:xfrm>
        </p:spPr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373380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Rapid increase in world population  have led to higher energy demand.</a:t>
            </a:r>
          </a:p>
          <a:p>
            <a:r>
              <a:rPr lang="en-US" sz="2200" dirty="0" smtClean="0"/>
              <a:t>Fossil fuel, the widely used energy source, has been depleted overtime and the technologies of production have affected the environment.</a:t>
            </a:r>
          </a:p>
          <a:p>
            <a:r>
              <a:rPr lang="en-US" sz="2200" dirty="0" smtClean="0"/>
              <a:t>The search for alternative energy sources is now considered as  a top priority and microalgae are suitable candidates for producing biomass used in animal feedstuff and for lipid used in biofuels.</a:t>
            </a:r>
          </a:p>
          <a:p>
            <a:r>
              <a:rPr lang="en-US" sz="2200" dirty="0" smtClean="0"/>
              <a:t>Microalgae have outstanding features of  fast autotrophic growth and high lipid content. </a:t>
            </a:r>
          </a:p>
          <a:p>
            <a:r>
              <a:rPr lang="en-US" sz="2200" dirty="0" smtClean="0"/>
              <a:t>Context in Vietnam: The waste water from shrimp cultivation released into the sea without treatment directly causes the pollution in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266544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Method - isolation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676828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68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NGUYEN\MY PHD STUDY\PROJECT DOCUMENT\EXPERIMENT RESULT\strain sequence\strain on agar\ENRICH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30875"/>
            <a:ext cx="2286000" cy="128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NGUYEN\MY PHD STUDY\PROJECT DOCUMENT\EXPERIMENT RESULT\strain sequence\strain on agar\SPREAD PLAT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954" y="228907"/>
            <a:ext cx="2537058" cy="242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4724400" y="2210642"/>
            <a:ext cx="0" cy="1218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Picture 27" descr="E:\NGUYEN\MY PHD STUDY\PROJECT DOCUMENT\EXPERIMENT RESULT\strain sequence\strain on agar\NL6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429000"/>
            <a:ext cx="3566160" cy="3047578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TextBox 36"/>
          <p:cNvSpPr txBox="1"/>
          <p:nvPr/>
        </p:nvSpPr>
        <p:spPr>
          <a:xfrm>
            <a:off x="304800" y="1720416"/>
            <a:ext cx="2611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Enrichment in liquid F/2</a:t>
            </a:r>
            <a:endParaRPr lang="en-US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096000" y="1397250"/>
            <a:ext cx="233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Microalgae colonies spread on plate</a:t>
            </a:r>
            <a:endParaRPr lang="en-US" b="1" dirty="0"/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667001" y="875504"/>
            <a:ext cx="501953" cy="175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98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81309" y="846542"/>
            <a:ext cx="334057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Characterization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914974" y="1492873"/>
            <a:ext cx="866335" cy="9056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2676" y="2549719"/>
            <a:ext cx="284555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Species identification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121887" y="1492873"/>
            <a:ext cx="832492" cy="9056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48847" y="2549719"/>
            <a:ext cx="283969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Biomass composition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580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Species identification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972130"/>
              </p:ext>
            </p:extLst>
          </p:nvPr>
        </p:nvGraphicFramePr>
        <p:xfrm>
          <a:off x="457200" y="1295400"/>
          <a:ext cx="7391400" cy="536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0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Set of primers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2514600"/>
            <a:ext cx="70866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600200"/>
            <a:ext cx="867610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0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341</Words>
  <Application>Microsoft Office PowerPoint</Application>
  <PresentationFormat>On-screen Show (4:3)</PresentationFormat>
  <Paragraphs>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Isolation and characterization of a Nannochloropsis salina isolate from Vietnam with potential for biodiesel production</vt:lpstr>
      <vt:lpstr>OUTLINE</vt:lpstr>
      <vt:lpstr>Introduction</vt:lpstr>
      <vt:lpstr>Method - isolation</vt:lpstr>
      <vt:lpstr>PowerPoint Presentation</vt:lpstr>
      <vt:lpstr>PowerPoint Presentation</vt:lpstr>
      <vt:lpstr>Species identification</vt:lpstr>
      <vt:lpstr>Set of primers</vt:lpstr>
      <vt:lpstr>Result</vt:lpstr>
      <vt:lpstr>Growth curve of isolate N. salina nl6  (F/2 medium, 24‰ NaCl, 25°C, 50 µmol m-2s-1 light intensity) </vt:lpstr>
      <vt:lpstr>Effect of growth phase on fatty acid profile</vt:lpstr>
      <vt:lpstr>Effect of salinity on fatty acid profile</vt:lpstr>
      <vt:lpstr>Effect of growth phase on pigment composition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report</dc:title>
  <dc:creator>NGUYENLUU</dc:creator>
  <cp:lastModifiedBy>STEPPELUU</cp:lastModifiedBy>
  <cp:revision>69</cp:revision>
  <dcterms:created xsi:type="dcterms:W3CDTF">2017-09-15T08:54:14Z</dcterms:created>
  <dcterms:modified xsi:type="dcterms:W3CDTF">2019-07-14T17:38:56Z</dcterms:modified>
</cp:coreProperties>
</file>