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7"/>
  </p:notesMasterIdLst>
  <p:sldIdLst>
    <p:sldId id="258" r:id="rId2"/>
    <p:sldId id="288" r:id="rId3"/>
    <p:sldId id="289" r:id="rId4"/>
    <p:sldId id="291" r:id="rId5"/>
    <p:sldId id="290" r:id="rId6"/>
    <p:sldId id="268" r:id="rId7"/>
    <p:sldId id="292" r:id="rId8"/>
    <p:sldId id="273" r:id="rId9"/>
    <p:sldId id="283" r:id="rId10"/>
    <p:sldId id="269" r:id="rId11"/>
    <p:sldId id="293" r:id="rId12"/>
    <p:sldId id="285" r:id="rId13"/>
    <p:sldId id="286" r:id="rId14"/>
    <p:sldId id="278" r:id="rId15"/>
    <p:sldId id="28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4545"/>
    <a:srgbClr val="F64646"/>
    <a:srgbClr val="68B1FF"/>
    <a:srgbClr val="E8042D"/>
    <a:srgbClr val="FFAC8C"/>
    <a:srgbClr val="FFBEAE"/>
    <a:srgbClr val="E8032E"/>
    <a:srgbClr val="EB9A22"/>
    <a:srgbClr val="FF6D03"/>
    <a:srgbClr val="FA9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071D256-30BB-41DD-8BC5-A665B5957623}">
  <a:tblStyle styleId="{7071D256-30BB-41DD-8BC5-A665B595762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24" autoAdjust="0"/>
  </p:normalViewPr>
  <p:slideViewPr>
    <p:cSldViewPr snapToGrid="0" snapToObjects="1">
      <p:cViewPr>
        <p:scale>
          <a:sx n="94" d="100"/>
          <a:sy n="94" d="100"/>
        </p:scale>
        <p:origin x="-432" y="-6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85416666667"/>
          <c:y val="0.0573263888888889"/>
          <c:w val="0.812696990740741"/>
          <c:h val="0.651631944444444"/>
        </c:manualLayout>
      </c:layout>
      <c:barChart>
        <c:barDir val="col"/>
        <c:grouping val="clustered"/>
        <c:varyColors val="0"/>
        <c:ser>
          <c:idx val="0"/>
          <c:order val="0"/>
          <c:tx>
            <c:strRef>
              <c:f>Feuil1!$A$3</c:f>
              <c:strCache>
                <c:ptCount val="1"/>
                <c:pt idx="0">
                  <c:v>Pré-</c:v>
                </c:pt>
              </c:strCache>
            </c:strRef>
          </c:tx>
          <c:spPr>
            <a:solidFill>
              <a:srgbClr val="FD6666"/>
            </a:solidFill>
            <a:ln w="28575" cmpd="sng">
              <a:solidFill>
                <a:srgbClr val="FF0000"/>
              </a:solidFill>
            </a:ln>
            <a:effectLst/>
          </c:spPr>
          <c:invertIfNegative val="0"/>
          <c:dPt>
            <c:idx val="0"/>
            <c:invertIfNegative val="0"/>
            <c:bubble3D val="0"/>
            <c:spPr>
              <a:solidFill>
                <a:srgbClr val="68B1FF"/>
              </a:solidFill>
              <a:ln w="28575" cmpd="sng">
                <a:solidFill>
                  <a:srgbClr val="FF0000"/>
                </a:solidFill>
              </a:ln>
              <a:effectLst/>
            </c:spPr>
          </c:dPt>
          <c:dPt>
            <c:idx val="1"/>
            <c:invertIfNegative val="0"/>
            <c:bubble3D val="0"/>
            <c:spPr>
              <a:solidFill>
                <a:srgbClr val="3366FF"/>
              </a:solidFill>
              <a:ln w="28575" cmpd="sng">
                <a:solidFill>
                  <a:srgbClr val="FF0000"/>
                </a:solidFill>
              </a:ln>
              <a:effectLst/>
            </c:spPr>
          </c:dPt>
          <c:dPt>
            <c:idx val="2"/>
            <c:invertIfNegative val="0"/>
            <c:bubble3D val="0"/>
            <c:spPr>
              <a:solidFill>
                <a:srgbClr val="000090"/>
              </a:solidFill>
              <a:ln w="28575" cmpd="sng">
                <a:solidFill>
                  <a:srgbClr val="FF0000"/>
                </a:solidFill>
              </a:ln>
              <a:effectLst/>
            </c:spPr>
          </c:dPt>
          <c:cat>
            <c:strRef>
              <c:f>Feuil1!$B$2:$D$2</c:f>
              <c:strCache>
                <c:ptCount val="3"/>
                <c:pt idx="0">
                  <c:v>Doigts et Nombres</c:v>
                </c:pt>
                <c:pt idx="1">
                  <c:v>Lectures partagées</c:v>
                </c:pt>
                <c:pt idx="2">
                  <c:v>Psychomotricité</c:v>
                </c:pt>
              </c:strCache>
            </c:strRef>
          </c:cat>
          <c:val>
            <c:numRef>
              <c:f>Feuil1!$B$3:$D$3</c:f>
              <c:numCache>
                <c:formatCode>General</c:formatCode>
                <c:ptCount val="3"/>
                <c:pt idx="0">
                  <c:v>4.5</c:v>
                </c:pt>
                <c:pt idx="1">
                  <c:v>2.72</c:v>
                </c:pt>
                <c:pt idx="2">
                  <c:v>4.76</c:v>
                </c:pt>
              </c:numCache>
            </c:numRef>
          </c:val>
        </c:ser>
        <c:ser>
          <c:idx val="1"/>
          <c:order val="1"/>
          <c:tx>
            <c:strRef>
              <c:f>Feuil1!$A$4</c:f>
              <c:strCache>
                <c:ptCount val="1"/>
                <c:pt idx="0">
                  <c:v>Post-</c:v>
                </c:pt>
              </c:strCache>
            </c:strRef>
          </c:tx>
          <c:spPr>
            <a:solidFill>
              <a:srgbClr val="FD6666"/>
            </a:solidFill>
            <a:ln w="28575" cmpd="sng">
              <a:solidFill>
                <a:srgbClr val="F34545"/>
              </a:solidFill>
            </a:ln>
            <a:effectLst/>
          </c:spPr>
          <c:invertIfNegative val="0"/>
          <c:dPt>
            <c:idx val="0"/>
            <c:invertIfNegative val="0"/>
            <c:bubble3D val="0"/>
            <c:spPr>
              <a:solidFill>
                <a:srgbClr val="68B1FF"/>
              </a:solidFill>
              <a:ln w="28575" cmpd="sng">
                <a:solidFill>
                  <a:srgbClr val="F34545"/>
                </a:solidFill>
              </a:ln>
              <a:effectLst/>
            </c:spPr>
          </c:dPt>
          <c:dPt>
            <c:idx val="1"/>
            <c:invertIfNegative val="0"/>
            <c:bubble3D val="0"/>
            <c:spPr>
              <a:solidFill>
                <a:srgbClr val="3366FF"/>
              </a:solidFill>
              <a:ln w="28575" cmpd="sng">
                <a:solidFill>
                  <a:srgbClr val="F34545"/>
                </a:solidFill>
              </a:ln>
              <a:effectLst/>
            </c:spPr>
          </c:dPt>
          <c:dPt>
            <c:idx val="2"/>
            <c:invertIfNegative val="0"/>
            <c:bubble3D val="0"/>
            <c:spPr>
              <a:solidFill>
                <a:srgbClr val="000090"/>
              </a:solidFill>
              <a:ln w="28575" cmpd="sng">
                <a:solidFill>
                  <a:srgbClr val="F34545"/>
                </a:solidFill>
              </a:ln>
              <a:effectLst/>
            </c:spPr>
          </c:dPt>
          <c:cat>
            <c:strRef>
              <c:f>Feuil1!$B$2:$D$2</c:f>
              <c:strCache>
                <c:ptCount val="3"/>
                <c:pt idx="0">
                  <c:v>Doigts et Nombres</c:v>
                </c:pt>
                <c:pt idx="1">
                  <c:v>Lectures partagées</c:v>
                </c:pt>
                <c:pt idx="2">
                  <c:v>Psychomotricité</c:v>
                </c:pt>
              </c:strCache>
            </c:strRef>
          </c:cat>
          <c:val>
            <c:numRef>
              <c:f>Feuil1!$B$4:$D$4</c:f>
              <c:numCache>
                <c:formatCode>General</c:formatCode>
                <c:ptCount val="3"/>
                <c:pt idx="0">
                  <c:v>14.75</c:v>
                </c:pt>
                <c:pt idx="1">
                  <c:v>11.15</c:v>
                </c:pt>
                <c:pt idx="2">
                  <c:v>9.76</c:v>
                </c:pt>
              </c:numCache>
            </c:numRef>
          </c:val>
        </c:ser>
        <c:dLbls>
          <c:showLegendKey val="0"/>
          <c:showVal val="0"/>
          <c:showCatName val="0"/>
          <c:showSerName val="0"/>
          <c:showPercent val="0"/>
          <c:showBubbleSize val="0"/>
        </c:dLbls>
        <c:gapWidth val="219"/>
        <c:overlap val="-27"/>
        <c:axId val="2100050712"/>
        <c:axId val="2100068664"/>
      </c:barChart>
      <c:catAx>
        <c:axId val="210005071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smtClean="0"/>
                  <a:t>Groups (pretest &amp;</a:t>
                </a:r>
                <a:r>
                  <a:rPr lang="fr-BE" baseline="0" dirty="0" smtClean="0"/>
                  <a:t> post-tests)</a:t>
                </a:r>
                <a:endParaRPr lang="fr-BE" dirty="0"/>
              </a:p>
            </c:rich>
          </c:tx>
          <c:layout>
            <c:manualLayout>
              <c:xMode val="edge"/>
              <c:yMode val="edge"/>
              <c:x val="0.294872934499842"/>
              <c:y val="0.927839135887689"/>
            </c:manualLayout>
          </c:layout>
          <c:overlay val="0"/>
          <c:spPr>
            <a:noFill/>
            <a:ln>
              <a:noFill/>
            </a:ln>
            <a:effectLst/>
          </c:spPr>
        </c:title>
        <c:numFmt formatCode="General" sourceLinked="1"/>
        <c:majorTickMark val="none"/>
        <c:minorTickMark val="none"/>
        <c:tickLblPos val="nextTo"/>
        <c:crossAx val="2100068664"/>
        <c:crosses val="autoZero"/>
        <c:auto val="1"/>
        <c:lblAlgn val="ctr"/>
        <c:lblOffset val="100"/>
        <c:noMultiLvlLbl val="0"/>
      </c:catAx>
      <c:valAx>
        <c:axId val="210006866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smtClean="0"/>
                  <a:t>Stable</a:t>
                </a:r>
                <a:r>
                  <a:rPr lang="fr-BE" baseline="0" dirty="0" smtClean="0"/>
                  <a:t> &amp; conventional part</a:t>
                </a:r>
                <a:endParaRPr lang="fr-BE" dirty="0"/>
              </a:p>
            </c:rich>
          </c:tx>
          <c:layout>
            <c:manualLayout>
              <c:xMode val="edge"/>
              <c:yMode val="edge"/>
              <c:x val="0.0233678042201444"/>
              <c:y val="0.1210219094431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210005071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23842592593"/>
          <c:y val="0.0573263888888889"/>
          <c:w val="0.799258564814815"/>
          <c:h val="0.6428125"/>
        </c:manualLayout>
      </c:layout>
      <c:barChart>
        <c:barDir val="col"/>
        <c:grouping val="clustered"/>
        <c:varyColors val="0"/>
        <c:ser>
          <c:idx val="0"/>
          <c:order val="0"/>
          <c:tx>
            <c:strRef>
              <c:f>Feuil1!$A$9</c:f>
              <c:strCache>
                <c:ptCount val="1"/>
                <c:pt idx="0">
                  <c:v>Pré-</c:v>
                </c:pt>
              </c:strCache>
            </c:strRef>
          </c:tx>
          <c:spPr>
            <a:solidFill>
              <a:schemeClr val="accent1"/>
            </a:solidFill>
            <a:ln w="28575" cmpd="sng">
              <a:solidFill>
                <a:srgbClr val="FF0000"/>
              </a:solidFill>
            </a:ln>
            <a:effectLst/>
          </c:spPr>
          <c:invertIfNegative val="0"/>
          <c:dPt>
            <c:idx val="0"/>
            <c:invertIfNegative val="0"/>
            <c:bubble3D val="0"/>
            <c:spPr>
              <a:solidFill>
                <a:srgbClr val="68B1FF"/>
              </a:solidFill>
              <a:ln w="28575" cmpd="sng">
                <a:solidFill>
                  <a:srgbClr val="FF0000"/>
                </a:solidFill>
              </a:ln>
              <a:effectLst/>
            </c:spPr>
          </c:dPt>
          <c:dPt>
            <c:idx val="1"/>
            <c:invertIfNegative val="0"/>
            <c:bubble3D val="0"/>
            <c:spPr>
              <a:solidFill>
                <a:srgbClr val="3366FF"/>
              </a:solidFill>
              <a:ln w="28575" cmpd="sng">
                <a:solidFill>
                  <a:srgbClr val="FF0000"/>
                </a:solidFill>
              </a:ln>
              <a:effectLst/>
            </c:spPr>
          </c:dPt>
          <c:dPt>
            <c:idx val="2"/>
            <c:invertIfNegative val="0"/>
            <c:bubble3D val="0"/>
            <c:spPr>
              <a:solidFill>
                <a:srgbClr val="000090"/>
              </a:solidFill>
              <a:ln w="28575" cmpd="sng">
                <a:solidFill>
                  <a:srgbClr val="FF0000"/>
                </a:solidFill>
              </a:ln>
              <a:effectLst/>
            </c:spPr>
          </c:dPt>
          <c:cat>
            <c:strRef>
              <c:f>Feuil1!$B$8:$D$8</c:f>
              <c:strCache>
                <c:ptCount val="3"/>
                <c:pt idx="0">
                  <c:v>Doigts et Nombres</c:v>
                </c:pt>
                <c:pt idx="1">
                  <c:v>Lectures partagées</c:v>
                </c:pt>
                <c:pt idx="2">
                  <c:v>Psychomotricité</c:v>
                </c:pt>
              </c:strCache>
            </c:strRef>
          </c:cat>
          <c:val>
            <c:numRef>
              <c:f>Feuil1!$B$9:$D$9</c:f>
              <c:numCache>
                <c:formatCode>General</c:formatCode>
                <c:ptCount val="3"/>
                <c:pt idx="0">
                  <c:v>64.75</c:v>
                </c:pt>
                <c:pt idx="1">
                  <c:v>50.0</c:v>
                </c:pt>
                <c:pt idx="2">
                  <c:v>47.5</c:v>
                </c:pt>
              </c:numCache>
            </c:numRef>
          </c:val>
        </c:ser>
        <c:ser>
          <c:idx val="1"/>
          <c:order val="1"/>
          <c:tx>
            <c:strRef>
              <c:f>Feuil1!$A$10</c:f>
              <c:strCache>
                <c:ptCount val="1"/>
                <c:pt idx="0">
                  <c:v>Post-</c:v>
                </c:pt>
              </c:strCache>
            </c:strRef>
          </c:tx>
          <c:spPr>
            <a:solidFill>
              <a:schemeClr val="accent2"/>
            </a:solidFill>
            <a:ln w="28575" cmpd="sng">
              <a:solidFill>
                <a:srgbClr val="F34545"/>
              </a:solidFill>
            </a:ln>
            <a:effectLst/>
          </c:spPr>
          <c:invertIfNegative val="0"/>
          <c:dPt>
            <c:idx val="0"/>
            <c:invertIfNegative val="0"/>
            <c:bubble3D val="0"/>
            <c:spPr>
              <a:solidFill>
                <a:srgbClr val="68B1FF"/>
              </a:solidFill>
              <a:ln w="28575" cmpd="sng">
                <a:solidFill>
                  <a:srgbClr val="F34545"/>
                </a:solidFill>
              </a:ln>
              <a:effectLst/>
            </c:spPr>
          </c:dPt>
          <c:dPt>
            <c:idx val="1"/>
            <c:invertIfNegative val="0"/>
            <c:bubble3D val="0"/>
            <c:spPr>
              <a:solidFill>
                <a:srgbClr val="3366FF"/>
              </a:solidFill>
              <a:ln w="28575" cmpd="sng">
                <a:solidFill>
                  <a:srgbClr val="F34545"/>
                </a:solidFill>
              </a:ln>
              <a:effectLst/>
            </c:spPr>
          </c:dPt>
          <c:dPt>
            <c:idx val="2"/>
            <c:invertIfNegative val="0"/>
            <c:bubble3D val="0"/>
            <c:spPr>
              <a:solidFill>
                <a:srgbClr val="000090"/>
              </a:solidFill>
              <a:ln w="28575" cmpd="sng">
                <a:solidFill>
                  <a:srgbClr val="F34545"/>
                </a:solidFill>
              </a:ln>
              <a:effectLst/>
            </c:spPr>
          </c:dPt>
          <c:cat>
            <c:strRef>
              <c:f>Feuil1!$B$8:$D$8</c:f>
              <c:strCache>
                <c:ptCount val="3"/>
                <c:pt idx="0">
                  <c:v>Doigts et Nombres</c:v>
                </c:pt>
                <c:pt idx="1">
                  <c:v>Lectures partagées</c:v>
                </c:pt>
                <c:pt idx="2">
                  <c:v>Psychomotricité</c:v>
                </c:pt>
              </c:strCache>
            </c:strRef>
          </c:cat>
          <c:val>
            <c:numRef>
              <c:f>Feuil1!$B$10:$D$10</c:f>
              <c:numCache>
                <c:formatCode>General</c:formatCode>
                <c:ptCount val="3"/>
                <c:pt idx="0">
                  <c:v>94.5</c:v>
                </c:pt>
                <c:pt idx="1">
                  <c:v>77.5</c:v>
                </c:pt>
                <c:pt idx="2">
                  <c:v>73.5</c:v>
                </c:pt>
              </c:numCache>
            </c:numRef>
          </c:val>
        </c:ser>
        <c:dLbls>
          <c:showLegendKey val="0"/>
          <c:showVal val="0"/>
          <c:showCatName val="0"/>
          <c:showSerName val="0"/>
          <c:showPercent val="0"/>
          <c:showBubbleSize val="0"/>
        </c:dLbls>
        <c:gapWidth val="219"/>
        <c:overlap val="-27"/>
        <c:axId val="2099884056"/>
        <c:axId val="2099874920"/>
      </c:barChart>
      <c:catAx>
        <c:axId val="2099884056"/>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Groups </a:t>
                </a:r>
                <a:r>
                  <a:rPr lang="en-US" dirty="0"/>
                  <a:t>(</a:t>
                </a:r>
                <a:r>
                  <a:rPr lang="en-US" dirty="0" smtClean="0"/>
                  <a:t>pretest </a:t>
                </a:r>
                <a:r>
                  <a:rPr lang="en-US" dirty="0"/>
                  <a:t>&amp; post-test)</a:t>
                </a:r>
              </a:p>
            </c:rich>
          </c:tx>
          <c:layout>
            <c:manualLayout>
              <c:xMode val="edge"/>
              <c:yMode val="edge"/>
              <c:x val="0.333753240740741"/>
              <c:y val="0.932490625"/>
            </c:manualLayout>
          </c:layout>
          <c:overlay val="0"/>
          <c:spPr>
            <a:noFill/>
            <a:ln>
              <a:noFill/>
            </a:ln>
            <a:effectLst/>
          </c:spPr>
        </c:title>
        <c:numFmt formatCode="General" sourceLinked="1"/>
        <c:majorTickMark val="none"/>
        <c:minorTickMark val="none"/>
        <c:tickLblPos val="nextTo"/>
        <c:crossAx val="2099874920"/>
        <c:crosses val="autoZero"/>
        <c:auto val="1"/>
        <c:lblAlgn val="ctr"/>
        <c:lblOffset val="100"/>
        <c:noMultiLvlLbl val="0"/>
      </c:catAx>
      <c:valAx>
        <c:axId val="2099874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Rate</a:t>
                </a:r>
                <a:r>
                  <a:rPr lang="en-US" baseline="0" dirty="0" smtClean="0"/>
                  <a:t> of correct responses </a:t>
                </a:r>
                <a:endParaRPr lang="en-US" dirty="0"/>
              </a:p>
            </c:rich>
          </c:tx>
          <c:layout>
            <c:manualLayout>
              <c:xMode val="edge"/>
              <c:yMode val="edge"/>
              <c:x val="0.0433703703703704"/>
              <c:y val="0.13135416666666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0998840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Feuil1!$A$15</c:f>
              <c:strCache>
                <c:ptCount val="1"/>
                <c:pt idx="0">
                  <c:v>Pré-</c:v>
                </c:pt>
              </c:strCache>
            </c:strRef>
          </c:tx>
          <c:spPr>
            <a:solidFill>
              <a:schemeClr val="accent1"/>
            </a:solidFill>
            <a:ln w="38100" cmpd="sng">
              <a:solidFill>
                <a:srgbClr val="FF0000"/>
              </a:solidFill>
            </a:ln>
            <a:effectLst/>
          </c:spPr>
          <c:invertIfNegative val="0"/>
          <c:dPt>
            <c:idx val="0"/>
            <c:invertIfNegative val="0"/>
            <c:bubble3D val="0"/>
            <c:spPr>
              <a:solidFill>
                <a:srgbClr val="68B1FF"/>
              </a:solidFill>
              <a:ln w="38100" cmpd="sng">
                <a:solidFill>
                  <a:srgbClr val="FF0000"/>
                </a:solidFill>
              </a:ln>
              <a:effectLst/>
            </c:spPr>
          </c:dPt>
          <c:dPt>
            <c:idx val="1"/>
            <c:invertIfNegative val="0"/>
            <c:bubble3D val="0"/>
            <c:spPr>
              <a:solidFill>
                <a:srgbClr val="3366FF"/>
              </a:solidFill>
              <a:ln w="38100" cmpd="sng">
                <a:solidFill>
                  <a:srgbClr val="FF0000"/>
                </a:solidFill>
              </a:ln>
              <a:effectLst/>
            </c:spPr>
          </c:dPt>
          <c:dPt>
            <c:idx val="2"/>
            <c:invertIfNegative val="0"/>
            <c:bubble3D val="0"/>
            <c:spPr>
              <a:solidFill>
                <a:srgbClr val="000090"/>
              </a:solidFill>
              <a:ln w="38100" cmpd="sng">
                <a:solidFill>
                  <a:srgbClr val="FF0000"/>
                </a:solidFill>
              </a:ln>
              <a:effectLst/>
            </c:spPr>
          </c:dPt>
          <c:cat>
            <c:strRef>
              <c:f>Feuil1!$B$14:$D$14</c:f>
              <c:strCache>
                <c:ptCount val="3"/>
                <c:pt idx="0">
                  <c:v>Doigts et Nombres</c:v>
                </c:pt>
                <c:pt idx="1">
                  <c:v>Lectures partagées</c:v>
                </c:pt>
                <c:pt idx="2">
                  <c:v>Psychomotricité</c:v>
                </c:pt>
              </c:strCache>
            </c:strRef>
          </c:cat>
          <c:val>
            <c:numRef>
              <c:f>Feuil1!$B$15:$D$15</c:f>
              <c:numCache>
                <c:formatCode>General</c:formatCode>
                <c:ptCount val="3"/>
                <c:pt idx="0">
                  <c:v>4.5</c:v>
                </c:pt>
                <c:pt idx="1">
                  <c:v>3.77</c:v>
                </c:pt>
                <c:pt idx="2">
                  <c:v>3.73</c:v>
                </c:pt>
              </c:numCache>
            </c:numRef>
          </c:val>
        </c:ser>
        <c:ser>
          <c:idx val="1"/>
          <c:order val="1"/>
          <c:tx>
            <c:strRef>
              <c:f>Feuil1!$A$16</c:f>
              <c:strCache>
                <c:ptCount val="1"/>
                <c:pt idx="0">
                  <c:v>Post-</c:v>
                </c:pt>
              </c:strCache>
            </c:strRef>
          </c:tx>
          <c:spPr>
            <a:solidFill>
              <a:schemeClr val="accent2"/>
            </a:solidFill>
            <a:ln w="38100" cmpd="sng">
              <a:solidFill>
                <a:srgbClr val="F64646"/>
              </a:solidFill>
            </a:ln>
            <a:effectLst/>
          </c:spPr>
          <c:invertIfNegative val="0"/>
          <c:dPt>
            <c:idx val="0"/>
            <c:invertIfNegative val="0"/>
            <c:bubble3D val="0"/>
            <c:spPr>
              <a:solidFill>
                <a:srgbClr val="68B1FF"/>
              </a:solidFill>
              <a:ln w="38100" cmpd="sng">
                <a:solidFill>
                  <a:srgbClr val="F64646"/>
                </a:solidFill>
              </a:ln>
              <a:effectLst/>
            </c:spPr>
          </c:dPt>
          <c:dPt>
            <c:idx val="1"/>
            <c:invertIfNegative val="0"/>
            <c:bubble3D val="0"/>
            <c:spPr>
              <a:solidFill>
                <a:srgbClr val="3366FF"/>
              </a:solidFill>
              <a:ln w="38100" cmpd="sng">
                <a:solidFill>
                  <a:srgbClr val="F64646"/>
                </a:solidFill>
              </a:ln>
              <a:effectLst/>
            </c:spPr>
          </c:dPt>
          <c:dPt>
            <c:idx val="2"/>
            <c:invertIfNegative val="0"/>
            <c:bubble3D val="0"/>
            <c:spPr>
              <a:solidFill>
                <a:srgbClr val="000090"/>
              </a:solidFill>
              <a:ln w="38100" cmpd="sng">
                <a:solidFill>
                  <a:srgbClr val="F64646"/>
                </a:solidFill>
              </a:ln>
              <a:effectLst/>
            </c:spPr>
          </c:dPt>
          <c:cat>
            <c:strRef>
              <c:f>Feuil1!$B$14:$D$14</c:f>
              <c:strCache>
                <c:ptCount val="3"/>
                <c:pt idx="0">
                  <c:v>Doigts et Nombres</c:v>
                </c:pt>
                <c:pt idx="1">
                  <c:v>Lectures partagées</c:v>
                </c:pt>
                <c:pt idx="2">
                  <c:v>Psychomotricité</c:v>
                </c:pt>
              </c:strCache>
            </c:strRef>
          </c:cat>
          <c:val>
            <c:numRef>
              <c:f>Feuil1!$B$16:$D$16</c:f>
              <c:numCache>
                <c:formatCode>General</c:formatCode>
                <c:ptCount val="3"/>
                <c:pt idx="0">
                  <c:v>8.0</c:v>
                </c:pt>
                <c:pt idx="1">
                  <c:v>6.23</c:v>
                </c:pt>
                <c:pt idx="2">
                  <c:v>6.45</c:v>
                </c:pt>
              </c:numCache>
            </c:numRef>
          </c:val>
        </c:ser>
        <c:dLbls>
          <c:showLegendKey val="0"/>
          <c:showVal val="0"/>
          <c:showCatName val="0"/>
          <c:showSerName val="0"/>
          <c:showPercent val="0"/>
          <c:showBubbleSize val="0"/>
        </c:dLbls>
        <c:gapWidth val="219"/>
        <c:overlap val="-27"/>
        <c:axId val="2099723176"/>
        <c:axId val="2099720072"/>
      </c:barChart>
      <c:catAx>
        <c:axId val="2099723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dirty="0" smtClean="0"/>
                  <a:t>Groups (pretest &amp; post-test)</a:t>
                </a:r>
                <a:endParaRPr lang="fr-BE" dirty="0"/>
              </a:p>
            </c:rich>
          </c:tx>
          <c:layout>
            <c:manualLayout>
              <c:xMode val="edge"/>
              <c:yMode val="edge"/>
              <c:x val="0.368191898148148"/>
              <c:y val="0.93385416666666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099720072"/>
        <c:crosses val="autoZero"/>
        <c:auto val="1"/>
        <c:lblAlgn val="ctr"/>
        <c:lblOffset val="100"/>
        <c:noMultiLvlLbl val="0"/>
      </c:catAx>
      <c:valAx>
        <c:axId val="20997200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baseline="0" dirty="0" smtClean="0"/>
                  <a:t>Cardinal level l </a:t>
                </a:r>
                <a:endParaRPr lang="fr-BE"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9972317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38100" cmpd="sng">
              <a:solidFill>
                <a:srgbClr val="FF0000"/>
              </a:solidFill>
            </a:ln>
            <a:effectLst/>
          </c:spPr>
          <c:invertIfNegative val="0"/>
          <c:dPt>
            <c:idx val="0"/>
            <c:invertIfNegative val="0"/>
            <c:bubble3D val="0"/>
            <c:spPr>
              <a:solidFill>
                <a:srgbClr val="68B1FF"/>
              </a:solidFill>
              <a:ln w="38100" cmpd="sng">
                <a:solidFill>
                  <a:srgbClr val="FF0000"/>
                </a:solidFill>
              </a:ln>
              <a:effectLst/>
            </c:spPr>
          </c:dPt>
          <c:dPt>
            <c:idx val="1"/>
            <c:invertIfNegative val="0"/>
            <c:bubble3D val="0"/>
            <c:spPr>
              <a:solidFill>
                <a:srgbClr val="3366FF"/>
              </a:solidFill>
              <a:ln w="38100" cmpd="sng">
                <a:solidFill>
                  <a:srgbClr val="FF0000"/>
                </a:solidFill>
              </a:ln>
              <a:effectLst/>
            </c:spPr>
          </c:dPt>
          <c:dPt>
            <c:idx val="2"/>
            <c:invertIfNegative val="0"/>
            <c:bubble3D val="0"/>
            <c:spPr>
              <a:solidFill>
                <a:srgbClr val="000090"/>
              </a:solidFill>
              <a:ln w="38100" cmpd="sng">
                <a:solidFill>
                  <a:srgbClr val="FF0000"/>
                </a:solidFill>
              </a:ln>
              <a:effectLst/>
            </c:spPr>
          </c:dPt>
          <c:cat>
            <c:strRef>
              <c:f>Feuil1!$B$19:$D$19</c:f>
              <c:strCache>
                <c:ptCount val="3"/>
                <c:pt idx="0">
                  <c:v>Doigts et Nombres</c:v>
                </c:pt>
                <c:pt idx="1">
                  <c:v>Lectures partagées</c:v>
                </c:pt>
                <c:pt idx="2">
                  <c:v>Psychomotricité</c:v>
                </c:pt>
              </c:strCache>
            </c:strRef>
          </c:cat>
          <c:val>
            <c:numRef>
              <c:f>Feuil1!$B$20:$D$20</c:f>
              <c:numCache>
                <c:formatCode>General</c:formatCode>
                <c:ptCount val="3"/>
                <c:pt idx="0">
                  <c:v>5.4</c:v>
                </c:pt>
                <c:pt idx="1">
                  <c:v>4.0</c:v>
                </c:pt>
                <c:pt idx="2">
                  <c:v>5.18</c:v>
                </c:pt>
              </c:numCache>
            </c:numRef>
          </c:val>
        </c:ser>
        <c:ser>
          <c:idx val="1"/>
          <c:order val="1"/>
          <c:spPr>
            <a:solidFill>
              <a:schemeClr val="accent2"/>
            </a:solidFill>
            <a:ln w="38100" cmpd="sng">
              <a:solidFill>
                <a:srgbClr val="F64646"/>
              </a:solidFill>
            </a:ln>
            <a:effectLst/>
          </c:spPr>
          <c:invertIfNegative val="0"/>
          <c:dPt>
            <c:idx val="0"/>
            <c:invertIfNegative val="0"/>
            <c:bubble3D val="0"/>
            <c:spPr>
              <a:solidFill>
                <a:srgbClr val="68B1FF"/>
              </a:solidFill>
              <a:ln w="38100" cmpd="sng">
                <a:solidFill>
                  <a:srgbClr val="F64646"/>
                </a:solidFill>
              </a:ln>
              <a:effectLst/>
            </c:spPr>
          </c:dPt>
          <c:dPt>
            <c:idx val="1"/>
            <c:invertIfNegative val="0"/>
            <c:bubble3D val="0"/>
            <c:spPr>
              <a:solidFill>
                <a:srgbClr val="3366FF"/>
              </a:solidFill>
              <a:ln w="38100" cmpd="sng">
                <a:solidFill>
                  <a:srgbClr val="F64646"/>
                </a:solidFill>
              </a:ln>
              <a:effectLst/>
            </c:spPr>
          </c:dPt>
          <c:dPt>
            <c:idx val="2"/>
            <c:invertIfNegative val="0"/>
            <c:bubble3D val="0"/>
            <c:spPr>
              <a:solidFill>
                <a:srgbClr val="000090"/>
              </a:solidFill>
              <a:ln w="38100" cmpd="sng">
                <a:solidFill>
                  <a:srgbClr val="F64646"/>
                </a:solidFill>
              </a:ln>
              <a:effectLst/>
            </c:spPr>
          </c:dPt>
          <c:cat>
            <c:strRef>
              <c:f>Feuil1!$B$19:$D$19</c:f>
              <c:strCache>
                <c:ptCount val="3"/>
                <c:pt idx="0">
                  <c:v>Doigts et Nombres</c:v>
                </c:pt>
                <c:pt idx="1">
                  <c:v>Lectures partagées</c:v>
                </c:pt>
                <c:pt idx="2">
                  <c:v>Psychomotricité</c:v>
                </c:pt>
              </c:strCache>
            </c:strRef>
          </c:cat>
          <c:val>
            <c:numRef>
              <c:f>Feuil1!$B$21:$D$21</c:f>
              <c:numCache>
                <c:formatCode>General</c:formatCode>
                <c:ptCount val="3"/>
                <c:pt idx="0">
                  <c:v>8.9</c:v>
                </c:pt>
                <c:pt idx="1">
                  <c:v>6.96</c:v>
                </c:pt>
                <c:pt idx="2">
                  <c:v>7.93</c:v>
                </c:pt>
              </c:numCache>
            </c:numRef>
          </c:val>
        </c:ser>
        <c:dLbls>
          <c:showLegendKey val="0"/>
          <c:showVal val="0"/>
          <c:showCatName val="0"/>
          <c:showSerName val="0"/>
          <c:showPercent val="0"/>
          <c:showBubbleSize val="0"/>
        </c:dLbls>
        <c:gapWidth val="219"/>
        <c:overlap val="-27"/>
        <c:axId val="2099640264"/>
        <c:axId val="2099594680"/>
      </c:barChart>
      <c:catAx>
        <c:axId val="2099640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Groups </a:t>
                </a:r>
                <a:r>
                  <a:rPr lang="en-US" dirty="0"/>
                  <a:t>(</a:t>
                </a:r>
                <a:r>
                  <a:rPr lang="en-US" dirty="0" smtClean="0"/>
                  <a:t>pretest </a:t>
                </a:r>
                <a:r>
                  <a:rPr lang="en-US" dirty="0"/>
                  <a:t>&amp; post-tests)</a:t>
                </a:r>
              </a:p>
            </c:rich>
          </c:tx>
          <c:layout>
            <c:manualLayout>
              <c:xMode val="edge"/>
              <c:yMode val="edge"/>
              <c:x val="0.38145162037037"/>
              <c:y val="0.92944444444444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099594680"/>
        <c:crosses val="autoZero"/>
        <c:auto val="1"/>
        <c:lblAlgn val="ctr"/>
        <c:lblOffset val="100"/>
        <c:noMultiLvlLbl val="0"/>
      </c:catAx>
      <c:valAx>
        <c:axId val="2099594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Cardinal</a:t>
                </a:r>
                <a:r>
                  <a:rPr lang="en-US" baseline="0" dirty="0" smtClean="0"/>
                  <a:t> level </a:t>
                </a:r>
                <a:r>
                  <a:rPr lang="en-US" dirty="0" smtClean="0"/>
                  <a:t> </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99640264"/>
        <c:crosses val="autoZero"/>
        <c:crossBetween val="between"/>
      </c:valAx>
      <c:spPr>
        <a:noFill/>
        <a:ln w="25400">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38100" cmpd="sng">
              <a:solidFill>
                <a:srgbClr val="FF0000"/>
              </a:solidFill>
            </a:ln>
            <a:effectLst/>
          </c:spPr>
          <c:invertIfNegative val="0"/>
          <c:dPt>
            <c:idx val="0"/>
            <c:invertIfNegative val="0"/>
            <c:bubble3D val="0"/>
            <c:spPr>
              <a:solidFill>
                <a:srgbClr val="68B1FF"/>
              </a:solidFill>
              <a:ln w="38100" cmpd="sng">
                <a:solidFill>
                  <a:srgbClr val="FF0000"/>
                </a:solidFill>
              </a:ln>
              <a:effectLst/>
            </c:spPr>
          </c:dPt>
          <c:dPt>
            <c:idx val="1"/>
            <c:invertIfNegative val="0"/>
            <c:bubble3D val="0"/>
            <c:spPr>
              <a:solidFill>
                <a:srgbClr val="3366FF"/>
              </a:solidFill>
              <a:ln w="38100" cmpd="sng">
                <a:solidFill>
                  <a:srgbClr val="FF0000"/>
                </a:solidFill>
              </a:ln>
              <a:effectLst/>
            </c:spPr>
          </c:dPt>
          <c:dPt>
            <c:idx val="2"/>
            <c:invertIfNegative val="0"/>
            <c:bubble3D val="0"/>
            <c:spPr>
              <a:solidFill>
                <a:srgbClr val="000090"/>
              </a:solidFill>
              <a:ln w="38100" cmpd="sng">
                <a:solidFill>
                  <a:srgbClr val="FF0000"/>
                </a:solidFill>
              </a:ln>
              <a:effectLst/>
            </c:spPr>
          </c:dPt>
          <c:cat>
            <c:strRef>
              <c:f>Feuil1!$B$34:$D$34</c:f>
              <c:strCache>
                <c:ptCount val="3"/>
                <c:pt idx="0">
                  <c:v>Doigts et Nombres</c:v>
                </c:pt>
                <c:pt idx="1">
                  <c:v>Lectures partagées</c:v>
                </c:pt>
                <c:pt idx="2">
                  <c:v>Psychomotricité</c:v>
                </c:pt>
              </c:strCache>
            </c:strRef>
          </c:cat>
          <c:val>
            <c:numRef>
              <c:f>Feuil1!$B$35:$D$35</c:f>
              <c:numCache>
                <c:formatCode>General</c:formatCode>
                <c:ptCount val="3"/>
                <c:pt idx="0">
                  <c:v>23.1</c:v>
                </c:pt>
                <c:pt idx="1">
                  <c:v>23.6</c:v>
                </c:pt>
                <c:pt idx="2">
                  <c:v>25.7</c:v>
                </c:pt>
              </c:numCache>
            </c:numRef>
          </c:val>
        </c:ser>
        <c:ser>
          <c:idx val="1"/>
          <c:order val="1"/>
          <c:spPr>
            <a:solidFill>
              <a:schemeClr val="accent2"/>
            </a:solidFill>
            <a:ln w="38100" cmpd="sng">
              <a:solidFill>
                <a:srgbClr val="F64646"/>
              </a:solidFill>
            </a:ln>
            <a:effectLst/>
          </c:spPr>
          <c:invertIfNegative val="0"/>
          <c:dPt>
            <c:idx val="0"/>
            <c:invertIfNegative val="0"/>
            <c:bubble3D val="0"/>
            <c:spPr>
              <a:solidFill>
                <a:srgbClr val="68B1FF"/>
              </a:solidFill>
              <a:ln w="38100" cmpd="sng">
                <a:solidFill>
                  <a:srgbClr val="F64646"/>
                </a:solidFill>
              </a:ln>
              <a:effectLst/>
            </c:spPr>
          </c:dPt>
          <c:dPt>
            <c:idx val="1"/>
            <c:invertIfNegative val="0"/>
            <c:bubble3D val="0"/>
            <c:spPr>
              <a:solidFill>
                <a:srgbClr val="3366FF"/>
              </a:solidFill>
              <a:ln w="38100" cmpd="sng">
                <a:solidFill>
                  <a:srgbClr val="F64646"/>
                </a:solidFill>
              </a:ln>
              <a:effectLst/>
            </c:spPr>
          </c:dPt>
          <c:dPt>
            <c:idx val="2"/>
            <c:invertIfNegative val="0"/>
            <c:bubble3D val="0"/>
            <c:spPr>
              <a:solidFill>
                <a:srgbClr val="000090"/>
              </a:solidFill>
              <a:ln w="38100" cmpd="sng">
                <a:solidFill>
                  <a:srgbClr val="F64646"/>
                </a:solidFill>
              </a:ln>
              <a:effectLst/>
            </c:spPr>
          </c:dPt>
          <c:cat>
            <c:strRef>
              <c:f>Feuil1!$B$34:$D$34</c:f>
              <c:strCache>
                <c:ptCount val="3"/>
                <c:pt idx="0">
                  <c:v>Doigts et Nombres</c:v>
                </c:pt>
                <c:pt idx="1">
                  <c:v>Lectures partagées</c:v>
                </c:pt>
                <c:pt idx="2">
                  <c:v>Psychomotricité</c:v>
                </c:pt>
              </c:strCache>
            </c:strRef>
          </c:cat>
          <c:val>
            <c:numRef>
              <c:f>Feuil1!$B$36:$D$36</c:f>
              <c:numCache>
                <c:formatCode>General</c:formatCode>
                <c:ptCount val="3"/>
                <c:pt idx="0">
                  <c:v>46.3</c:v>
                </c:pt>
                <c:pt idx="1">
                  <c:v>31.4</c:v>
                </c:pt>
                <c:pt idx="2">
                  <c:v>32.4</c:v>
                </c:pt>
              </c:numCache>
            </c:numRef>
          </c:val>
        </c:ser>
        <c:dLbls>
          <c:showLegendKey val="0"/>
          <c:showVal val="0"/>
          <c:showCatName val="0"/>
          <c:showSerName val="0"/>
          <c:showPercent val="0"/>
          <c:showBubbleSize val="0"/>
        </c:dLbls>
        <c:gapWidth val="219"/>
        <c:overlap val="-27"/>
        <c:axId val="2099507496"/>
        <c:axId val="2099514312"/>
      </c:barChart>
      <c:catAx>
        <c:axId val="2099507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Groups </a:t>
                </a:r>
                <a:r>
                  <a:rPr lang="en-US" dirty="0"/>
                  <a:t>(</a:t>
                </a:r>
                <a:r>
                  <a:rPr lang="en-US" dirty="0" smtClean="0"/>
                  <a:t>pretest </a:t>
                </a:r>
                <a:r>
                  <a:rPr lang="en-US" dirty="0"/>
                  <a:t>&amp; post-tests)</a:t>
                </a:r>
              </a:p>
            </c:rich>
          </c:tx>
          <c:layout>
            <c:manualLayout>
              <c:xMode val="edge"/>
              <c:yMode val="edge"/>
              <c:x val="0.378197453703704"/>
              <c:y val="0.93385416666666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2099514312"/>
        <c:crosses val="autoZero"/>
        <c:auto val="1"/>
        <c:lblAlgn val="ctr"/>
        <c:lblOffset val="100"/>
        <c:noMultiLvlLbl val="0"/>
      </c:catAx>
      <c:valAx>
        <c:axId val="2099514312"/>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Rate of correct responses</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995074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0.74347</cdr:y>
    </cdr:from>
    <cdr:to>
      <cdr:x>1</cdr:x>
      <cdr:y>0.93563</cdr:y>
    </cdr:to>
    <cdr:sp macro="" textlink="">
      <cdr:nvSpPr>
        <cdr:cNvPr id="2" name="ZoneTexte 1"/>
        <cdr:cNvSpPr txBox="1"/>
      </cdr:nvSpPr>
      <cdr:spPr>
        <a:xfrm xmlns:a="http://schemas.openxmlformats.org/drawingml/2006/main">
          <a:off x="0" y="2141206"/>
          <a:ext cx="4320000" cy="5534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fr-FR" sz="1100" dirty="0" smtClean="0"/>
            <a:t>	    </a:t>
          </a:r>
          <a:r>
            <a:rPr lang="fr-FR" sz="1100" dirty="0" err="1" smtClean="0"/>
            <a:t>Finger</a:t>
          </a:r>
          <a:r>
            <a:rPr lang="fr-FR" sz="1100" dirty="0" smtClean="0"/>
            <a:t> </a:t>
          </a:r>
          <a:r>
            <a:rPr lang="fr-FR" sz="1100" dirty="0" err="1" smtClean="0"/>
            <a:t>games</a:t>
          </a:r>
          <a:r>
            <a:rPr lang="fr-FR" sz="1100" dirty="0" smtClean="0"/>
            <a:t>	      </a:t>
          </a:r>
          <a:r>
            <a:rPr lang="fr-FR" sz="1100" dirty="0" err="1" smtClean="0"/>
            <a:t>Shared</a:t>
          </a:r>
          <a:r>
            <a:rPr lang="fr-FR" sz="1100" dirty="0" smtClean="0"/>
            <a:t> </a:t>
          </a:r>
          <a:r>
            <a:rPr lang="fr-FR" sz="1100" dirty="0" err="1" smtClean="0"/>
            <a:t>reading</a:t>
          </a:r>
          <a:r>
            <a:rPr lang="fr-FR" dirty="0" smtClean="0"/>
            <a:t>         </a:t>
          </a:r>
          <a:r>
            <a:rPr lang="fr-FR" sz="1100" dirty="0" err="1" smtClean="0"/>
            <a:t>Motricity</a:t>
          </a:r>
          <a:endParaRPr lang="fr-FR" sz="1100" dirty="0"/>
        </a:p>
      </cdr:txBody>
    </cdr:sp>
  </cdr:relSizeAnchor>
  <cdr:relSizeAnchor xmlns:cdr="http://schemas.openxmlformats.org/drawingml/2006/chartDrawing">
    <cdr:from>
      <cdr:x>0.22632</cdr:x>
      <cdr:y>0.42584</cdr:y>
    </cdr:from>
    <cdr:to>
      <cdr:x>0.27497</cdr:x>
      <cdr:y>0.54003</cdr:y>
    </cdr:to>
    <cdr:cxnSp macro="">
      <cdr:nvCxnSpPr>
        <cdr:cNvPr id="4" name="Connecteur droit avec flèche 3"/>
        <cdr:cNvCxnSpPr/>
      </cdr:nvCxnSpPr>
      <cdr:spPr>
        <a:xfrm xmlns:a="http://schemas.openxmlformats.org/drawingml/2006/main" flipV="1">
          <a:off x="977721" y="1226407"/>
          <a:ext cx="210155" cy="328891"/>
        </a:xfrm>
        <a:prstGeom xmlns:a="http://schemas.openxmlformats.org/drawingml/2006/main" prst="straightConnector1">
          <a:avLst/>
        </a:prstGeom>
        <a:ln xmlns:a="http://schemas.openxmlformats.org/drawingml/2006/main">
          <a:solidFill>
            <a:srgbClr val="E8042D"/>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0.48227</cdr:x>
      <cdr:y>0.05399</cdr:y>
    </cdr:from>
    <cdr:to>
      <cdr:x>0.55416</cdr:x>
      <cdr:y>0.19292</cdr:y>
    </cdr:to>
    <cdr:sp macro="" textlink="">
      <cdr:nvSpPr>
        <cdr:cNvPr id="5" name="ZoneTexte 4"/>
        <cdr:cNvSpPr txBox="1"/>
      </cdr:nvSpPr>
      <cdr:spPr>
        <a:xfrm xmlns:a="http://schemas.openxmlformats.org/drawingml/2006/main">
          <a:off x="2083423" y="155504"/>
          <a:ext cx="310557"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fr-BE" sz="2000" b="1" dirty="0">
              <a:solidFill>
                <a:srgbClr val="FF0000"/>
              </a:solidFill>
            </a:rPr>
            <a:t>*</a:t>
          </a:r>
        </a:p>
      </cdr:txBody>
    </cdr:sp>
  </cdr:relSizeAnchor>
  <cdr:relSizeAnchor xmlns:cdr="http://schemas.openxmlformats.org/drawingml/2006/chartDrawing">
    <cdr:from>
      <cdr:x>0.24844</cdr:x>
      <cdr:y>0.18556</cdr:y>
    </cdr:from>
    <cdr:to>
      <cdr:x>0.78682</cdr:x>
      <cdr:y>0.23099</cdr:y>
    </cdr:to>
    <cdr:sp macro="" textlink="">
      <cdr:nvSpPr>
        <cdr:cNvPr id="6" name="Parenthèse ouvrante 5"/>
        <cdr:cNvSpPr/>
      </cdr:nvSpPr>
      <cdr:spPr>
        <a:xfrm xmlns:a="http://schemas.openxmlformats.org/drawingml/2006/main" rot="5400000">
          <a:off x="2170748" y="-563076"/>
          <a:ext cx="130816" cy="2325822"/>
        </a:xfrm>
        <a:prstGeom xmlns:a="http://schemas.openxmlformats.org/drawingml/2006/main" prst="leftBracket">
          <a:avLst/>
        </a:prstGeom>
        <a:ln xmlns:a="http://schemas.openxmlformats.org/drawingml/2006/main" w="38100">
          <a:solidFill>
            <a:srgbClr val="FFAC8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xmlns:a="http://schemas.openxmlformats.org/drawingml/2006/main">
          <a:pPr algn="ctr"/>
          <a:endParaRPr lang="en-US"/>
        </a:p>
      </cdr:txBody>
    </cdr:sp>
  </cdr:relSizeAnchor>
  <cdr:relSizeAnchor xmlns:cdr="http://schemas.openxmlformats.org/drawingml/2006/chartDrawing">
    <cdr:from>
      <cdr:x>0.50507</cdr:x>
      <cdr:y>0.47025</cdr:y>
    </cdr:from>
    <cdr:to>
      <cdr:x>0.55372</cdr:x>
      <cdr:y>0.58444</cdr:y>
    </cdr:to>
    <cdr:cxnSp macro="">
      <cdr:nvCxnSpPr>
        <cdr:cNvPr id="8" name="Connecteur droit avec flèche 7"/>
        <cdr:cNvCxnSpPr/>
      </cdr:nvCxnSpPr>
      <cdr:spPr>
        <a:xfrm xmlns:a="http://schemas.openxmlformats.org/drawingml/2006/main" flipV="1">
          <a:off x="2181907" y="1354309"/>
          <a:ext cx="210155" cy="328891"/>
        </a:xfrm>
        <a:prstGeom xmlns:a="http://schemas.openxmlformats.org/drawingml/2006/main" prst="straightConnector1">
          <a:avLst/>
        </a:prstGeom>
        <a:ln xmlns:a="http://schemas.openxmlformats.org/drawingml/2006/main">
          <a:solidFill>
            <a:srgbClr val="E8042D"/>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0.50304</cdr:x>
      <cdr:y>0.2345</cdr:y>
    </cdr:from>
    <cdr:to>
      <cdr:x>0.78638</cdr:x>
      <cdr:y>0.272</cdr:y>
    </cdr:to>
    <cdr:sp macro="" textlink="">
      <cdr:nvSpPr>
        <cdr:cNvPr id="11" name="Parenthèse ouvrante 10"/>
        <cdr:cNvSpPr/>
      </cdr:nvSpPr>
      <cdr:spPr>
        <a:xfrm xmlns:a="http://schemas.openxmlformats.org/drawingml/2006/main" rot="5400000">
          <a:off x="2731151" y="117348"/>
          <a:ext cx="107996" cy="1224000"/>
        </a:xfrm>
        <a:prstGeom xmlns:a="http://schemas.openxmlformats.org/drawingml/2006/main" prst="leftBracket">
          <a:avLst/>
        </a:prstGeom>
        <a:ln xmlns:a="http://schemas.openxmlformats.org/drawingml/2006/main" w="38100">
          <a:solidFill>
            <a:srgbClr val="FFAC8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0.74347</cdr:y>
    </cdr:from>
    <cdr:to>
      <cdr:x>1</cdr:x>
      <cdr:y>0.93563</cdr:y>
    </cdr:to>
    <cdr:sp macro="" textlink="">
      <cdr:nvSpPr>
        <cdr:cNvPr id="2" name="ZoneTexte 1"/>
        <cdr:cNvSpPr txBox="1"/>
      </cdr:nvSpPr>
      <cdr:spPr>
        <a:xfrm xmlns:a="http://schemas.openxmlformats.org/drawingml/2006/main">
          <a:off x="0" y="2141206"/>
          <a:ext cx="4320000" cy="5534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100" dirty="0" smtClean="0"/>
            <a:t>	    </a:t>
          </a:r>
          <a:r>
            <a:rPr lang="fr-FR" sz="1100" dirty="0" err="1" smtClean="0"/>
            <a:t>Finger</a:t>
          </a:r>
          <a:r>
            <a:rPr lang="fr-FR" sz="1100" dirty="0" smtClean="0"/>
            <a:t> </a:t>
          </a:r>
          <a:r>
            <a:rPr lang="fr-FR" sz="1100" dirty="0" err="1" smtClean="0"/>
            <a:t>games</a:t>
          </a:r>
          <a:r>
            <a:rPr lang="fr-FR" sz="1100" dirty="0" smtClean="0"/>
            <a:t>	      </a:t>
          </a:r>
          <a:r>
            <a:rPr lang="fr-FR" sz="1100" dirty="0" err="1" smtClean="0"/>
            <a:t>Shared</a:t>
          </a:r>
          <a:r>
            <a:rPr lang="fr-FR" sz="1100" dirty="0" smtClean="0"/>
            <a:t> </a:t>
          </a:r>
          <a:r>
            <a:rPr lang="fr-FR" sz="1100" dirty="0" err="1" smtClean="0"/>
            <a:t>reading</a:t>
          </a:r>
          <a:r>
            <a:rPr lang="fr-FR" dirty="0" smtClean="0"/>
            <a:t>         </a:t>
          </a:r>
          <a:r>
            <a:rPr lang="fr-FR" sz="1100" dirty="0" err="1" smtClean="0"/>
            <a:t>Motricity</a:t>
          </a:r>
          <a:endParaRPr lang="fr-F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61038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I</a:t>
            </a:r>
            <a:r>
              <a:rPr lang="nl-BE" dirty="0" smtClean="0"/>
              <a:t>n our first</a:t>
            </a:r>
            <a:r>
              <a:rPr lang="nl-BE" baseline="0" dirty="0" smtClean="0"/>
              <a:t> results, we observed some specific and some non-specific effects. In the development of the verbal number sequence, we observe a general improvement in children in academic group, so in our group but also in the shared reading group but not in the global motor group. F</a:t>
            </a:r>
            <a:r>
              <a:rPr lang="fr-FR" baseline="0" dirty="0" smtClean="0"/>
              <a:t>o</a:t>
            </a:r>
            <a:r>
              <a:rPr lang="nl-BE" baseline="0" dirty="0" smtClean="0"/>
              <a:t>r the counting skills, we observed just a marginally significant difference between group after the training with a slight better progression in our group.</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smtClean="0"/>
              <a:t>In the understanding of cardinal meaning</a:t>
            </a:r>
            <a:r>
              <a:rPr lang="nl-BE" baseline="0" dirty="0" smtClean="0"/>
              <a:t> of numbers, we observe different results in each modality, children don’t seem to progress more in our group than the others but with number gestures, yes. There is a specific improvement in our group larger than in the others.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smtClean="0"/>
              <a:t>In arithmetic, we observe</a:t>
            </a:r>
            <a:r>
              <a:rPr lang="nl-BE" baseline="0" dirty="0" smtClean="0"/>
              <a:t> a specific improvement of our group and not in the other group. These results are interesting because never in our training, we trained children to calculate so we can imagine that children transfer their knowledge in this field.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smtClean="0"/>
              <a:t>It’s just the begining of our analyses</a:t>
            </a:r>
            <a:r>
              <a:rPr lang="nl-BE" baseline="0" dirty="0" smtClean="0"/>
              <a:t> because, we just finished in april to assess children one year later and we would like to assess children when they will be in first grade of primary school to know if children will use their fingers in our group in different task and if this use will be more efficient to help children in the numerical and arithmetical skills.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smtClean="0"/>
              <a:t>In</a:t>
            </a:r>
            <a:r>
              <a:rPr lang="nl-BE" baseline="0" dirty="0" smtClean="0"/>
              <a:t> introduction, we know that one mission of schools is to reduce the important variability between children especially in their numerical abilities. It’s particularly important because we know that there is a strong relationship between early numerical abilities of children and their later arithmetical performance later, in primary schhol but also in secondary school and after.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smtClean="0"/>
              <a:t>In multidisciplinary</a:t>
            </a:r>
            <a:r>
              <a:rPr lang="nl-BE" baseline="0" dirty="0" smtClean="0"/>
              <a:t> approach, the teacher teach in his classroom but some children have the opportunity to see another professionnal to have help when they have difficulties</a:t>
            </a:r>
          </a:p>
          <a:p>
            <a:pPr marL="0" lvl="0" indent="0" algn="l" rtl="0">
              <a:spcBef>
                <a:spcPts val="0"/>
              </a:spcBef>
              <a:spcAft>
                <a:spcPts val="0"/>
              </a:spcAft>
              <a:buNone/>
            </a:pPr>
            <a:r>
              <a:rPr lang="nl-BE" baseline="0" dirty="0" smtClean="0"/>
              <a:t>In consultations, it’s the teacher who see the other professionnal to change his program teached in his classroom </a:t>
            </a:r>
          </a:p>
          <a:p>
            <a:pPr marL="0" lvl="0" indent="0" algn="l" rtl="0">
              <a:spcBef>
                <a:spcPts val="0"/>
              </a:spcBef>
              <a:spcAft>
                <a:spcPts val="0"/>
              </a:spcAft>
              <a:buNone/>
            </a:pPr>
            <a:r>
              <a:rPr lang="nl-BE" baseline="0" dirty="0" smtClean="0"/>
              <a:t>In interdisciplinary approach, the teacher has the help of the other professional in the classroom. This person help just a little group when the teacher manage the whole group. </a:t>
            </a:r>
          </a:p>
          <a:p>
            <a:pPr marL="0" lvl="0" indent="0" algn="l" rtl="0">
              <a:spcBef>
                <a:spcPts val="0"/>
              </a:spcBef>
              <a:spcAft>
                <a:spcPts val="0"/>
              </a:spcAft>
              <a:buNone/>
            </a:pPr>
            <a:r>
              <a:rPr lang="nl-BE" baseline="0" dirty="0" smtClean="0"/>
              <a:t>In the transdisciplinary approach, the teacher and the other professionnal share the same role in the classroom.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BE" dirty="0" smtClean="0"/>
              <a:t>In the numerical training, we found</a:t>
            </a:r>
            <a:r>
              <a:rPr lang="nl-BE" baseline="0" dirty="0" smtClean="0"/>
              <a:t> in the literature the results in two types of training : consultations in which the teacher talk with an expert about new teaching programs replacing traditional activities and the interdisciplianry approach in which the expert comes in the classroom to suggest additionnal activities with specific goals to enrich traditional numerical activities that the teacher continues to give.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err="1" smtClean="0"/>
              <a:t>T</a:t>
            </a:r>
            <a:r>
              <a:rPr lang="nl-BE" dirty="0" smtClean="0"/>
              <a:t>he early use of these programs</a:t>
            </a:r>
            <a:r>
              <a:rPr lang="nl-BE" baseline="0" dirty="0" smtClean="0"/>
              <a:t> is particularly important because we know thaht aritmetic development is based on numerical foundations. For example, the understanding of the cardinal meaning of numbers is important to be efficient in arithmetics later. The learning of this understanding is a very long-lasting process beacause our langage is not trasparent and does not keep a visual track of the quantities. </a:t>
            </a:r>
            <a:r>
              <a:rPr lang="nl-BE" baseline="0" dirty="0" smtClean="0"/>
              <a:t>For some children, it takes one year, one year and the half. During this period, some searchers think that fingers could help children to understand the cardinality because with your finger you have this visual track of the precise quantities to learn.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I</a:t>
            </a:r>
            <a:r>
              <a:rPr lang="nl-BE" dirty="0" smtClean="0"/>
              <a:t>n general, a</a:t>
            </a:r>
            <a:r>
              <a:rPr lang="nl-BE" baseline="0" dirty="0" smtClean="0"/>
              <a:t> lot of studies showed a role played by finger in different stages of numerical development. </a:t>
            </a:r>
            <a:r>
              <a:rPr lang="fr-FR" baseline="0" dirty="0" err="1" smtClean="0"/>
              <a:t>T</a:t>
            </a:r>
            <a:r>
              <a:rPr lang="nl-BE" baseline="0" dirty="0" smtClean="0"/>
              <a:t>he use of fingers can help children to recitate the verbal number sequence, the counting procedure with the help of pointing the object the child count. In the second level, as I said just before, the representation of numbers on their fingers can support the association between quantities and number words. And finally, the use of fingers can help children to be more efficient in the basic arithmetics.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F</a:t>
            </a:r>
            <a:r>
              <a:rPr lang="en-US" dirty="0" smtClean="0"/>
              <a:t>or</a:t>
            </a:r>
            <a:r>
              <a:rPr lang="en-US" baseline="0" dirty="0" smtClean="0"/>
              <a:t> that we have 3 groups, our group in which we train numerical abilities with fingers. We have also two control groups :an academic </a:t>
            </a:r>
            <a:r>
              <a:rPr lang="en-US" baseline="0" dirty="0" err="1" smtClean="0"/>
              <a:t>controle</a:t>
            </a:r>
            <a:r>
              <a:rPr lang="en-US" baseline="0" dirty="0" smtClean="0"/>
              <a:t> group in which children participated in shared reading activities and non-academic control group in which children participated in global motor activities outside the classroom. In our group, we suggested to children two types of activities : some numerical activities always in both modalities : number words and number gesture such as puzzle to build based of finger representations. The other activities were dexterity activities in </a:t>
            </a:r>
            <a:r>
              <a:rPr lang="en-US" baseline="0" dirty="0" err="1" smtClean="0"/>
              <a:t>wich</a:t>
            </a:r>
            <a:r>
              <a:rPr lang="en-US" baseline="0" dirty="0" smtClean="0"/>
              <a:t> we trained the finger dissociation and coordination with some little rings for example. There was one ring with a different </a:t>
            </a:r>
            <a:r>
              <a:rPr lang="en-US" baseline="0" dirty="0" err="1" smtClean="0"/>
              <a:t>colour</a:t>
            </a:r>
            <a:r>
              <a:rPr lang="en-US" baseline="0" dirty="0" smtClean="0"/>
              <a:t> on each finger and the child has to put the good finger on the picture with the same </a:t>
            </a:r>
            <a:r>
              <a:rPr lang="en-US" baseline="0" dirty="0" err="1" smtClean="0"/>
              <a:t>colour</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8"/>
        <p:cNvGrpSpPr/>
        <p:nvPr/>
      </p:nvGrpSpPr>
      <p:grpSpPr>
        <a:xfrm>
          <a:off x="0" y="0"/>
          <a:ext cx="0" cy="0"/>
          <a:chOff x="0" y="0"/>
          <a:chExt cx="0" cy="0"/>
        </a:xfrm>
      </p:grpSpPr>
      <p:grpSp>
        <p:nvGrpSpPr>
          <p:cNvPr id="389" name="Google Shape;389;p9"/>
          <p:cNvGrpSpPr/>
          <p:nvPr/>
        </p:nvGrpSpPr>
        <p:grpSpPr>
          <a:xfrm rot="10800000" flipH="1">
            <a:off x="900" y="3856775"/>
            <a:ext cx="9143992" cy="1286721"/>
            <a:chOff x="900" y="0"/>
            <a:chExt cx="9143992" cy="1286721"/>
          </a:xfrm>
        </p:grpSpPr>
        <p:sp>
          <p:nvSpPr>
            <p:cNvPr id="390" name="Google Shape;390;p9"/>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9"/>
          <p:cNvSpPr txBox="1">
            <a:spLocks noGrp="1"/>
          </p:cNvSpPr>
          <p:nvPr>
            <p:ph type="title"/>
          </p:nvPr>
        </p:nvSpPr>
        <p:spPr>
          <a:xfrm>
            <a:off x="0" y="0"/>
            <a:ext cx="9144000" cy="696300"/>
          </a:xfrm>
          <a:prstGeom prst="rect">
            <a:avLst/>
          </a:prstGeom>
        </p:spPr>
        <p:txBody>
          <a:bodyPr spcFirstLastPara="1" wrap="square" lIns="91425" tIns="91425" rIns="91425" bIns="91425" anchor="b" anchorCtr="0"/>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439" name="Google Shape;43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534"/>
        <p:cNvGrpSpPr/>
        <p:nvPr/>
      </p:nvGrpSpPr>
      <p:grpSpPr>
        <a:xfrm>
          <a:off x="0" y="0"/>
          <a:ext cx="0" cy="0"/>
          <a:chOff x="0" y="0"/>
          <a:chExt cx="0" cy="0"/>
        </a:xfrm>
      </p:grpSpPr>
      <p:grpSp>
        <p:nvGrpSpPr>
          <p:cNvPr id="535" name="Google Shape;535;p12"/>
          <p:cNvGrpSpPr/>
          <p:nvPr/>
        </p:nvGrpSpPr>
        <p:grpSpPr>
          <a:xfrm>
            <a:off x="6109812" y="-11"/>
            <a:ext cx="3037586" cy="5146816"/>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0"/>
        <p:cNvGrpSpPr/>
        <p:nvPr/>
      </p:nvGrpSpPr>
      <p:grpSpPr>
        <a:xfrm>
          <a:off x="0" y="0"/>
          <a:ext cx="0" cy="0"/>
          <a:chOff x="0" y="0"/>
          <a:chExt cx="0" cy="0"/>
        </a:xfrm>
      </p:grpSpPr>
      <p:grpSp>
        <p:nvGrpSpPr>
          <p:cNvPr id="151" name="Google Shape;151;p4"/>
          <p:cNvGrpSpPr/>
          <p:nvPr/>
        </p:nvGrpSpPr>
        <p:grpSpPr>
          <a:xfrm>
            <a:off x="900" y="0"/>
            <a:ext cx="9143992" cy="2564787"/>
            <a:chOff x="900" y="0"/>
            <a:chExt cx="9143992" cy="2564787"/>
          </a:xfrm>
        </p:grpSpPr>
        <p:sp>
          <p:nvSpPr>
            <p:cNvPr id="152" name="Google Shape;152;p4"/>
            <p:cNvSpPr/>
            <p:nvPr/>
          </p:nvSpPr>
          <p:spPr>
            <a:xfrm flipH="1">
              <a:off x="1219296" y="1278075"/>
              <a:ext cx="1214076" cy="1286712"/>
            </a:xfrm>
            <a:custGeom>
              <a:avLst/>
              <a:gdLst/>
              <a:ahLst/>
              <a:cxnLst/>
              <a:rect l="l" t="t" r="r" b="b"/>
              <a:pathLst>
                <a:path w="40799" h="40072" extrusionOk="0">
                  <a:moveTo>
                    <a:pt x="40798" y="0"/>
                  </a:moveTo>
                  <a:lnTo>
                    <a:pt x="1" y="20036"/>
                  </a:lnTo>
                  <a:lnTo>
                    <a:pt x="40798" y="40072"/>
                  </a:lnTo>
                  <a:lnTo>
                    <a:pt x="40798"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900" y="643324"/>
              <a:ext cx="609923"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610793" y="322545"/>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658671" y="863"/>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828968" y="3225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266922" y="321642"/>
              <a:ext cx="609953"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900" y="0"/>
              <a:ext cx="609923"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610793" y="0"/>
              <a:ext cx="608281"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219044"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828968" y="0"/>
              <a:ext cx="609923"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438861"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900" y="322545"/>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610793" y="643324"/>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3048778" y="863"/>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658671" y="321642"/>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219044" y="322545"/>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266922" y="863"/>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900"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610793" y="0"/>
              <a:ext cx="608281"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1219044" y="0"/>
              <a:ext cx="609953"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266958" y="0"/>
              <a:ext cx="609923"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657035" y="0"/>
              <a:ext cx="609923"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048784" y="0"/>
              <a:ext cx="608281"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438861" y="0"/>
              <a:ext cx="609953"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047936" y="3216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222480" y="9650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834119" y="192138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4"/>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a:spcBef>
                <a:spcPts val="0"/>
              </a:spcBef>
              <a:spcAft>
                <a:spcPts val="0"/>
              </a:spcAft>
              <a:buSzPts val="3000"/>
              <a:buChar char="■"/>
              <a:defRPr sz="3000" i="1"/>
            </a:lvl9pPr>
          </a:lstStyle>
          <a:p>
            <a:endParaRPr/>
          </a:p>
        </p:txBody>
      </p:sp>
      <p:sp>
        <p:nvSpPr>
          <p:cNvPr id="204" name="Google Shape;204;p4"/>
          <p:cNvSpPr txBox="1"/>
          <p:nvPr/>
        </p:nvSpPr>
        <p:spPr>
          <a:xfrm>
            <a:off x="1295501" y="1558650"/>
            <a:ext cx="735900" cy="105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Montserrat"/>
                <a:ea typeface="Montserrat"/>
                <a:cs typeface="Montserrat"/>
                <a:sym typeface="Montserrat"/>
              </a:rPr>
              <a:t>“</a:t>
            </a:r>
            <a:endParaRPr sz="6000" b="1">
              <a:solidFill>
                <a:srgbClr val="FFFFFF"/>
              </a:solidFill>
              <a:latin typeface="Montserrat"/>
              <a:ea typeface="Montserrat"/>
              <a:cs typeface="Montserrat"/>
              <a:sym typeface="Montserrat"/>
            </a:endParaRPr>
          </a:p>
        </p:txBody>
      </p:sp>
      <p:sp>
        <p:nvSpPr>
          <p:cNvPr id="205" name="Google Shape;205;p4"/>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0764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8" r:id="rId2"/>
    <p:sldLayoutId id="2147483661" r:id="rId3"/>
  </p:sldLayoutIdLst>
  <p:transition xmlns:p14="http://schemas.microsoft.com/office/powerpoint/2010/mai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5.xml"/><Relationship Id="rId1" Type="http://schemas.openxmlformats.org/officeDocument/2006/relationships/tags" Target="../tags/tag11.xml"/><Relationship Id="rId2"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slideLayout" Target="../slideLayouts/slideLayout1.xml"/><Relationship Id="rId9" Type="http://schemas.openxmlformats.org/officeDocument/2006/relationships/notesSlide" Target="../notesSlides/notesSlide5.xml"/><Relationship Id="rId1" Type="http://schemas.openxmlformats.org/officeDocument/2006/relationships/tags" Target="../tags/tag1.xml"/><Relationship Id="rId2"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slideLayout" Target="../slideLayouts/slideLayout1.xml"/><Relationship Id="rId5" Type="http://schemas.openxmlformats.org/officeDocument/2006/relationships/notesSlide" Target="../notesSlides/notesSlide6.xml"/><Relationship Id="rId6" Type="http://schemas.openxmlformats.org/officeDocument/2006/relationships/image" Target="../media/image4.png"/><Relationship Id="rId1" Type="http://schemas.openxmlformats.org/officeDocument/2006/relationships/tags" Target="../tags/tag8.xml"/><Relationship Id="rId2" Type="http://schemas.openxmlformats.org/officeDocument/2006/relationships/tags" Target="../tags/tag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6"/>
          <p:cNvSpPr txBox="1">
            <a:spLocks noGrp="1"/>
          </p:cNvSpPr>
          <p:nvPr>
            <p:ph type="ctrTitle" idx="4294967295"/>
          </p:nvPr>
        </p:nvSpPr>
        <p:spPr>
          <a:xfrm>
            <a:off x="317491" y="973270"/>
            <a:ext cx="5397325" cy="95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sz="2800" b="0" dirty="0" smtClean="0">
                <a:solidFill>
                  <a:srgbClr val="F64646"/>
                </a:solidFill>
              </a:rPr>
              <a:t>Finger games to improve precursors of arithmetic learning in preschool children</a:t>
            </a:r>
            <a:endParaRPr sz="2800" b="0" dirty="0">
              <a:solidFill>
                <a:srgbClr val="F64646"/>
              </a:solidFill>
            </a:endParaRPr>
          </a:p>
        </p:txBody>
      </p:sp>
      <p:sp>
        <p:nvSpPr>
          <p:cNvPr id="642" name="Google Shape;642;p16"/>
          <p:cNvSpPr txBox="1">
            <a:spLocks noGrp="1"/>
          </p:cNvSpPr>
          <p:nvPr>
            <p:ph type="subTitle" idx="4294967295"/>
          </p:nvPr>
        </p:nvSpPr>
        <p:spPr>
          <a:xfrm>
            <a:off x="388047" y="2109249"/>
            <a:ext cx="5220944" cy="2582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nl-BE" sz="1600" dirty="0" smtClean="0">
                <a:solidFill>
                  <a:srgbClr val="FF6600"/>
                </a:solidFill>
              </a:rPr>
              <a:t>Line Vossius, Maelle Neveu, Christelle Maillart, Florence Binamé, Boris Jidovtseff &amp; Laurence Rousselle</a:t>
            </a:r>
          </a:p>
          <a:p>
            <a:pPr marL="0" lvl="0" indent="0" algn="ctr" rtl="0">
              <a:spcBef>
                <a:spcPts val="600"/>
              </a:spcBef>
              <a:spcAft>
                <a:spcPts val="0"/>
              </a:spcAft>
              <a:buNone/>
            </a:pPr>
            <a:endParaRPr lang="nl-BE" sz="1800" dirty="0" smtClean="0">
              <a:solidFill>
                <a:srgbClr val="FF6600"/>
              </a:solidFill>
            </a:endParaRPr>
          </a:p>
          <a:p>
            <a:pPr marL="0" lvl="0" indent="0" algn="ctr" rtl="0">
              <a:spcBef>
                <a:spcPts val="600"/>
              </a:spcBef>
              <a:spcAft>
                <a:spcPts val="0"/>
              </a:spcAft>
              <a:buNone/>
            </a:pPr>
            <a:r>
              <a:rPr lang="nl-BE" sz="1800" dirty="0" smtClean="0">
                <a:solidFill>
                  <a:srgbClr val="FF6600"/>
                </a:solidFill>
              </a:rPr>
              <a:t>BAPS 2019</a:t>
            </a:r>
            <a:endParaRPr sz="1800" dirty="0">
              <a:solidFill>
                <a:srgbClr val="FF6600"/>
              </a:solidFill>
            </a:endParaRPr>
          </a:p>
        </p:txBody>
      </p:sp>
      <p:sp>
        <p:nvSpPr>
          <p:cNvPr id="643" name="Google Shape;643;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1</a:t>
            </a:fld>
            <a:endParaRPr>
              <a:solidFill>
                <a:schemeClr val="lt1"/>
              </a:solidFill>
            </a:endParaRPr>
          </a:p>
        </p:txBody>
      </p:sp>
      <p:pic>
        <p:nvPicPr>
          <p:cNvPr id="7" name="Google Shape;848;p36"/>
          <p:cNvPicPr preferRelativeResize="0"/>
          <p:nvPr/>
        </p:nvPicPr>
        <p:blipFill>
          <a:blip r:embed="rId3">
            <a:extLst>
              <a:ext uri="{28A0092B-C50C-407E-A947-70E740481C1C}">
                <a14:useLocalDpi xmlns:a14="http://schemas.microsoft.com/office/drawing/2010/main" val="0"/>
              </a:ext>
            </a:extLst>
          </a:blip>
          <a:stretch>
            <a:fillRect/>
          </a:stretch>
        </p:blipFill>
        <p:spPr>
          <a:xfrm rot="5400000">
            <a:off x="5619192" y="749828"/>
            <a:ext cx="3633145" cy="3643800"/>
          </a:xfrm>
          <a:prstGeom prst="triangle">
            <a:avLst>
              <a:gd name="adj" fmla="val 50000"/>
            </a:avLst>
          </a:prstGeom>
          <a:noFill/>
          <a:ln>
            <a:noFill/>
          </a:ln>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4187" y="4177830"/>
            <a:ext cx="1106573" cy="699485"/>
          </a:xfrm>
          <a:prstGeom prst="rect">
            <a:avLst/>
          </a:prstGeom>
        </p:spPr>
      </p:pic>
      <p:pic>
        <p:nvPicPr>
          <p:cNvPr id="10" name="Image 9" descr="Capture.PNG"/>
          <p:cNvPicPr>
            <a:picLocks noChangeAspect="1"/>
          </p:cNvPicPr>
          <p:nvPr/>
        </p:nvPicPr>
        <p:blipFill rotWithShape="1">
          <a:blip r:embed="rId5">
            <a:extLst>
              <a:ext uri="{28A0092B-C50C-407E-A947-70E740481C1C}">
                <a14:useLocalDpi xmlns:a14="http://schemas.microsoft.com/office/drawing/2010/main" val="0"/>
              </a:ext>
            </a:extLst>
          </a:blip>
          <a:srcRect r="9630"/>
          <a:stretch/>
        </p:blipFill>
        <p:spPr>
          <a:xfrm>
            <a:off x="138538" y="3918723"/>
            <a:ext cx="2264122" cy="9585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7"/>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tx1">
                    <a:lumMod val="85000"/>
                    <a:lumOff val="15000"/>
                  </a:schemeClr>
                </a:solidFill>
              </a:rPr>
              <a:t>Results</a:t>
            </a:r>
            <a:r>
              <a:rPr lang="nl-BE" dirty="0" smtClean="0"/>
              <a:t> </a:t>
            </a:r>
            <a:endParaRPr dirty="0"/>
          </a:p>
        </p:txBody>
      </p:sp>
      <p:sp>
        <p:nvSpPr>
          <p:cNvPr id="749" name="Google Shape;749;p27"/>
          <p:cNvSpPr txBox="1">
            <a:spLocks noGrp="1"/>
          </p:cNvSpPr>
          <p:nvPr>
            <p:ph type="sldNum" idx="12"/>
          </p:nvPr>
        </p:nvSpPr>
        <p:spPr>
          <a:xfrm>
            <a:off x="8627339" y="48486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5" name="Google Shape;1050;p39"/>
          <p:cNvGrpSpPr/>
          <p:nvPr/>
        </p:nvGrpSpPr>
        <p:grpSpPr>
          <a:xfrm>
            <a:off x="5225789" y="203766"/>
            <a:ext cx="358955" cy="360000"/>
            <a:chOff x="3936375" y="3703750"/>
            <a:chExt cx="453050" cy="332175"/>
          </a:xfrm>
          <a:solidFill>
            <a:srgbClr val="262626"/>
          </a:solidFill>
        </p:grpSpPr>
        <p:sp>
          <p:nvSpPr>
            <p:cNvPr id="6" name="Google Shape;1051;p39"/>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52;p39"/>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53;p39"/>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4;p39"/>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55;p39"/>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792;p31"/>
          <p:cNvSpPr/>
          <p:nvPr/>
        </p:nvSpPr>
        <p:spPr>
          <a:xfrm>
            <a:off x="0" y="731427"/>
            <a:ext cx="1979998" cy="720000"/>
          </a:xfrm>
          <a:prstGeom prst="homePlate">
            <a:avLst>
              <a:gd name="adj" fmla="val 50000"/>
            </a:avLst>
          </a:prstGeom>
          <a:solidFill>
            <a:srgbClr val="FF0000"/>
          </a:solidFill>
          <a:ln>
            <a:solidFill>
              <a:srgbClr val="FFFFF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Pretest</a:t>
            </a:r>
            <a:endParaRPr b="1" dirty="0">
              <a:solidFill>
                <a:srgbClr val="FFFFFF"/>
              </a:solidFill>
              <a:latin typeface="Montserrat"/>
              <a:ea typeface="Montserrat"/>
              <a:cs typeface="Montserrat"/>
              <a:sym typeface="Montserrat"/>
            </a:endParaRPr>
          </a:p>
        </p:txBody>
      </p:sp>
      <p:sp>
        <p:nvSpPr>
          <p:cNvPr id="12" name="Google Shape;789;p31"/>
          <p:cNvSpPr/>
          <p:nvPr/>
        </p:nvSpPr>
        <p:spPr>
          <a:xfrm>
            <a:off x="3394204" y="729039"/>
            <a:ext cx="1979992" cy="720000"/>
          </a:xfrm>
          <a:prstGeom prst="chevron">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a:t>
            </a:r>
            <a:endParaRPr b="1" dirty="0">
              <a:solidFill>
                <a:srgbClr val="FFFFFF"/>
              </a:solidFill>
              <a:latin typeface="Montserrat"/>
              <a:ea typeface="Montserrat"/>
              <a:cs typeface="Montserrat"/>
              <a:sym typeface="Montserrat"/>
            </a:endParaRPr>
          </a:p>
        </p:txBody>
      </p:sp>
      <p:sp>
        <p:nvSpPr>
          <p:cNvPr id="13" name="Google Shape;795;p31"/>
          <p:cNvSpPr/>
          <p:nvPr/>
        </p:nvSpPr>
        <p:spPr>
          <a:xfrm>
            <a:off x="1691324" y="731427"/>
            <a:ext cx="1979998" cy="720000"/>
          </a:xfrm>
          <a:prstGeom prst="chevron">
            <a:avLst>
              <a:gd name="adj" fmla="val 50000"/>
            </a:avLst>
          </a:prstGeom>
          <a:solidFill>
            <a:srgbClr val="68B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Training</a:t>
            </a:r>
            <a:endParaRPr b="1" dirty="0">
              <a:solidFill>
                <a:srgbClr val="FFFFFF"/>
              </a:solidFill>
              <a:latin typeface="Montserrat"/>
              <a:ea typeface="Montserrat"/>
              <a:cs typeface="Montserrat"/>
              <a:sym typeface="Montserrat"/>
            </a:endParaRPr>
          </a:p>
        </p:txBody>
      </p:sp>
      <p:sp>
        <p:nvSpPr>
          <p:cNvPr id="15" name="ZoneTexte 14"/>
          <p:cNvSpPr txBox="1"/>
          <p:nvPr/>
        </p:nvSpPr>
        <p:spPr>
          <a:xfrm>
            <a:off x="258026" y="1507691"/>
            <a:ext cx="4526580" cy="646331"/>
          </a:xfrm>
          <a:prstGeom prst="rect">
            <a:avLst/>
          </a:prstGeom>
          <a:noFill/>
        </p:spPr>
        <p:txBody>
          <a:bodyPr wrap="square" rtlCol="0">
            <a:spAutoFit/>
          </a:bodyPr>
          <a:lstStyle/>
          <a:p>
            <a:pPr algn="ctr"/>
            <a:r>
              <a:rPr lang="fr-BE" b="1" dirty="0" smtClean="0"/>
              <a:t>Verbal number sequence</a:t>
            </a:r>
            <a:endParaRPr lang="fr-BE" sz="1100" dirty="0" smtClean="0"/>
          </a:p>
          <a:p>
            <a:pPr algn="ctr"/>
            <a:r>
              <a:rPr lang="fr-BE" sz="1100" dirty="0" smtClean="0"/>
              <a:t>N= 43 (&lt;10 in pretest)  – </a:t>
            </a:r>
            <a:r>
              <a:rPr lang="fr-FR" sz="1100" dirty="0" smtClean="0"/>
              <a:t>Group </a:t>
            </a:r>
            <a:r>
              <a:rPr lang="fr-FR" sz="1100" dirty="0" err="1" smtClean="0"/>
              <a:t>effect</a:t>
            </a:r>
            <a:r>
              <a:rPr lang="fr-FR" sz="1100" dirty="0" smtClean="0"/>
              <a:t> : </a:t>
            </a:r>
            <a:r>
              <a:rPr lang="fr-FR" sz="1100" i="1" dirty="0"/>
              <a:t>F(2,39) = </a:t>
            </a:r>
            <a:r>
              <a:rPr lang="fr-FR" sz="1100" i="1" dirty="0" smtClean="0"/>
              <a:t>3.60, </a:t>
            </a:r>
          </a:p>
          <a:p>
            <a:pPr algn="ctr"/>
            <a:r>
              <a:rPr lang="fr-FR" sz="1100" i="1" dirty="0" smtClean="0">
                <a:solidFill>
                  <a:srgbClr val="FF0000"/>
                </a:solidFill>
              </a:rPr>
              <a:t>p </a:t>
            </a:r>
            <a:r>
              <a:rPr lang="fr-FR" sz="1100" i="1" dirty="0">
                <a:solidFill>
                  <a:srgbClr val="FF0000"/>
                </a:solidFill>
              </a:rPr>
              <a:t>= .</a:t>
            </a:r>
            <a:r>
              <a:rPr lang="fr-FR" sz="1100" i="1" dirty="0" smtClean="0">
                <a:solidFill>
                  <a:srgbClr val="FF0000"/>
                </a:solidFill>
              </a:rPr>
              <a:t>04, </a:t>
            </a:r>
            <a:r>
              <a:rPr lang="fr-FR" sz="1100" i="1" dirty="0">
                <a:solidFill>
                  <a:srgbClr val="FF0000"/>
                </a:solidFill>
              </a:rPr>
              <a:t>ɳ</a:t>
            </a:r>
            <a:r>
              <a:rPr lang="fr-FR" sz="1100" i="1" baseline="-25000" dirty="0">
                <a:solidFill>
                  <a:srgbClr val="FF0000"/>
                </a:solidFill>
              </a:rPr>
              <a:t>p</a:t>
            </a:r>
            <a:r>
              <a:rPr lang="fr-FR" sz="1100" i="1" baseline="30000" dirty="0">
                <a:solidFill>
                  <a:srgbClr val="FF0000"/>
                </a:solidFill>
              </a:rPr>
              <a:t>²</a:t>
            </a:r>
            <a:r>
              <a:rPr lang="fr-FR" sz="1100" i="1" dirty="0">
                <a:solidFill>
                  <a:srgbClr val="FF0000"/>
                </a:solidFill>
              </a:rPr>
              <a:t>=.</a:t>
            </a:r>
            <a:r>
              <a:rPr lang="fr-FR" sz="1100" i="1" dirty="0" smtClean="0">
                <a:solidFill>
                  <a:srgbClr val="FF0000"/>
                </a:solidFill>
              </a:rPr>
              <a:t>17</a:t>
            </a:r>
            <a:endParaRPr lang="fr-BE" sz="1100" dirty="0">
              <a:solidFill>
                <a:srgbClr val="FF0000"/>
              </a:solidFill>
            </a:endParaRPr>
          </a:p>
        </p:txBody>
      </p:sp>
      <p:sp>
        <p:nvSpPr>
          <p:cNvPr id="19" name="ZoneTexte 18"/>
          <p:cNvSpPr txBox="1"/>
          <p:nvPr/>
        </p:nvSpPr>
        <p:spPr>
          <a:xfrm>
            <a:off x="5161659" y="1475429"/>
            <a:ext cx="3402896" cy="646331"/>
          </a:xfrm>
          <a:prstGeom prst="rect">
            <a:avLst/>
          </a:prstGeom>
          <a:noFill/>
        </p:spPr>
        <p:txBody>
          <a:bodyPr wrap="none" rtlCol="0">
            <a:spAutoFit/>
          </a:bodyPr>
          <a:lstStyle/>
          <a:p>
            <a:pPr algn="ctr"/>
            <a:r>
              <a:rPr lang="fr-FR" b="1" dirty="0" err="1" smtClean="0"/>
              <a:t>Counting</a:t>
            </a:r>
            <a:r>
              <a:rPr lang="fr-FR" b="1" dirty="0" smtClean="0"/>
              <a:t> </a:t>
            </a:r>
            <a:r>
              <a:rPr lang="fr-FR" b="1" dirty="0" err="1" smtClean="0"/>
              <a:t>skills</a:t>
            </a:r>
            <a:r>
              <a:rPr lang="fr-FR" b="1" dirty="0" smtClean="0"/>
              <a:t> </a:t>
            </a:r>
            <a:endParaRPr lang="fr-FR" sz="1100" b="1" dirty="0" smtClean="0"/>
          </a:p>
          <a:p>
            <a:r>
              <a:rPr lang="fr-FR" sz="1100" dirty="0" smtClean="0"/>
              <a:t>N = 86 - Interaction Groups*Times </a:t>
            </a:r>
            <a:r>
              <a:rPr lang="fr-FR" sz="1100" dirty="0"/>
              <a:t>:</a:t>
            </a:r>
            <a:r>
              <a:rPr lang="fr-FR" sz="1100" dirty="0" smtClean="0"/>
              <a:t> </a:t>
            </a:r>
            <a:r>
              <a:rPr lang="fr-FR" sz="1100" i="1" dirty="0"/>
              <a:t>F(2,81) = 2.40, </a:t>
            </a:r>
            <a:endParaRPr lang="fr-FR" sz="1100" i="1" dirty="0" smtClean="0"/>
          </a:p>
          <a:p>
            <a:r>
              <a:rPr lang="fr-FR" sz="1100" i="1" dirty="0" smtClean="0">
                <a:solidFill>
                  <a:srgbClr val="F4B183"/>
                </a:solidFill>
              </a:rPr>
              <a:t>p </a:t>
            </a:r>
            <a:r>
              <a:rPr lang="fr-FR" sz="1100" i="1" dirty="0">
                <a:solidFill>
                  <a:srgbClr val="F4B183"/>
                </a:solidFill>
              </a:rPr>
              <a:t>= .10, ɳ</a:t>
            </a:r>
            <a:r>
              <a:rPr lang="fr-FR" sz="1100" i="1" baseline="-25000" dirty="0">
                <a:solidFill>
                  <a:srgbClr val="F4B183"/>
                </a:solidFill>
              </a:rPr>
              <a:t>p</a:t>
            </a:r>
            <a:r>
              <a:rPr lang="fr-FR" sz="1100" i="1" baseline="30000" dirty="0">
                <a:solidFill>
                  <a:srgbClr val="F4B183"/>
                </a:solidFill>
              </a:rPr>
              <a:t>²</a:t>
            </a:r>
            <a:r>
              <a:rPr lang="fr-FR" sz="1100" i="1" dirty="0">
                <a:solidFill>
                  <a:srgbClr val="F4B183"/>
                </a:solidFill>
              </a:rPr>
              <a:t>=.</a:t>
            </a:r>
            <a:r>
              <a:rPr lang="fr-FR" sz="1100" i="1" dirty="0" smtClean="0">
                <a:solidFill>
                  <a:srgbClr val="F4B183"/>
                </a:solidFill>
              </a:rPr>
              <a:t>06</a:t>
            </a:r>
            <a:endParaRPr lang="fr-BE" sz="1100" dirty="0">
              <a:solidFill>
                <a:srgbClr val="F4B183"/>
              </a:solidFill>
            </a:endParaRPr>
          </a:p>
        </p:txBody>
      </p:sp>
      <p:graphicFrame>
        <p:nvGraphicFramePr>
          <p:cNvPr id="27" name="Graphique 26"/>
          <p:cNvGraphicFramePr>
            <a:graphicFrameLocks/>
          </p:cNvGraphicFramePr>
          <p:nvPr>
            <p:extLst>
              <p:ext uri="{D42A27DB-BD31-4B8C-83A1-F6EECF244321}">
                <p14:modId xmlns:p14="http://schemas.microsoft.com/office/powerpoint/2010/main" val="1538773539"/>
              </p:ext>
            </p:extLst>
          </p:nvPr>
        </p:nvGraphicFramePr>
        <p:xfrm>
          <a:off x="345352" y="2154022"/>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aphique 27"/>
          <p:cNvGraphicFramePr>
            <a:graphicFrameLocks/>
          </p:cNvGraphicFramePr>
          <p:nvPr>
            <p:extLst>
              <p:ext uri="{D42A27DB-BD31-4B8C-83A1-F6EECF244321}">
                <p14:modId xmlns:p14="http://schemas.microsoft.com/office/powerpoint/2010/main" val="3476072957"/>
              </p:ext>
            </p:extLst>
          </p:nvPr>
        </p:nvGraphicFramePr>
        <p:xfrm>
          <a:off x="4665352" y="2154022"/>
          <a:ext cx="4320000" cy="2880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graphicFrame>
        <p:nvGraphicFramePr>
          <p:cNvPr id="23" name="Graphique 22"/>
          <p:cNvGraphicFramePr>
            <a:graphicFrameLocks/>
          </p:cNvGraphicFramePr>
          <p:nvPr>
            <p:extLst>
              <p:ext uri="{D42A27DB-BD31-4B8C-83A1-F6EECF244321}">
                <p14:modId xmlns:p14="http://schemas.microsoft.com/office/powerpoint/2010/main" val="4113672330"/>
              </p:ext>
            </p:extLst>
          </p:nvPr>
        </p:nvGraphicFramePr>
        <p:xfrm>
          <a:off x="252941" y="2171071"/>
          <a:ext cx="432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747" name="Google Shape;747;p27"/>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tx1">
                    <a:lumMod val="85000"/>
                    <a:lumOff val="15000"/>
                  </a:schemeClr>
                </a:solidFill>
              </a:rPr>
              <a:t>Results</a:t>
            </a:r>
            <a:r>
              <a:rPr lang="nl-BE" dirty="0" smtClean="0"/>
              <a:t> </a:t>
            </a:r>
            <a:endParaRPr dirty="0"/>
          </a:p>
        </p:txBody>
      </p:sp>
      <p:sp>
        <p:nvSpPr>
          <p:cNvPr id="749" name="Google Shape;749;p27"/>
          <p:cNvSpPr txBox="1">
            <a:spLocks noGrp="1"/>
          </p:cNvSpPr>
          <p:nvPr>
            <p:ph type="sldNum" idx="12"/>
          </p:nvPr>
        </p:nvSpPr>
        <p:spPr>
          <a:xfrm>
            <a:off x="8415674" y="484862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5" name="Google Shape;1050;p39"/>
          <p:cNvGrpSpPr/>
          <p:nvPr/>
        </p:nvGrpSpPr>
        <p:grpSpPr>
          <a:xfrm>
            <a:off x="5225789" y="203766"/>
            <a:ext cx="358955" cy="360000"/>
            <a:chOff x="3936375" y="3703750"/>
            <a:chExt cx="453050" cy="332175"/>
          </a:xfrm>
          <a:solidFill>
            <a:srgbClr val="262626"/>
          </a:solidFill>
        </p:grpSpPr>
        <p:sp>
          <p:nvSpPr>
            <p:cNvPr id="6" name="Google Shape;1051;p39"/>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52;p39"/>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53;p39"/>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4;p39"/>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55;p39"/>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792;p31"/>
          <p:cNvSpPr/>
          <p:nvPr/>
        </p:nvSpPr>
        <p:spPr>
          <a:xfrm>
            <a:off x="0" y="731427"/>
            <a:ext cx="1979998" cy="720000"/>
          </a:xfrm>
          <a:prstGeom prst="homePlate">
            <a:avLst>
              <a:gd name="adj" fmla="val 50000"/>
            </a:avLst>
          </a:prstGeom>
          <a:solidFill>
            <a:srgbClr val="FF0000"/>
          </a:solidFill>
          <a:ln>
            <a:solidFill>
              <a:srgbClr val="FFFFF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Pretest</a:t>
            </a:r>
            <a:endParaRPr b="1" dirty="0">
              <a:solidFill>
                <a:srgbClr val="FFFFFF"/>
              </a:solidFill>
              <a:latin typeface="Montserrat"/>
              <a:ea typeface="Montserrat"/>
              <a:cs typeface="Montserrat"/>
              <a:sym typeface="Montserrat"/>
            </a:endParaRPr>
          </a:p>
        </p:txBody>
      </p:sp>
      <p:sp>
        <p:nvSpPr>
          <p:cNvPr id="12" name="Google Shape;789;p31"/>
          <p:cNvSpPr/>
          <p:nvPr/>
        </p:nvSpPr>
        <p:spPr>
          <a:xfrm>
            <a:off x="3394204" y="729039"/>
            <a:ext cx="1979992" cy="720000"/>
          </a:xfrm>
          <a:prstGeom prst="chevron">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a:t>
            </a:r>
            <a:endParaRPr b="1" dirty="0">
              <a:solidFill>
                <a:srgbClr val="FFFFFF"/>
              </a:solidFill>
              <a:latin typeface="Montserrat"/>
              <a:ea typeface="Montserrat"/>
              <a:cs typeface="Montserrat"/>
              <a:sym typeface="Montserrat"/>
            </a:endParaRPr>
          </a:p>
        </p:txBody>
      </p:sp>
      <p:sp>
        <p:nvSpPr>
          <p:cNvPr id="13" name="Google Shape;795;p31"/>
          <p:cNvSpPr/>
          <p:nvPr/>
        </p:nvSpPr>
        <p:spPr>
          <a:xfrm>
            <a:off x="1691324" y="731427"/>
            <a:ext cx="1979998" cy="720000"/>
          </a:xfrm>
          <a:prstGeom prst="chevron">
            <a:avLst>
              <a:gd name="adj" fmla="val 50000"/>
            </a:avLst>
          </a:prstGeom>
          <a:solidFill>
            <a:srgbClr val="68B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Training</a:t>
            </a:r>
            <a:endParaRPr b="1" dirty="0">
              <a:solidFill>
                <a:srgbClr val="FFFFFF"/>
              </a:solidFill>
              <a:latin typeface="Montserrat"/>
              <a:ea typeface="Montserrat"/>
              <a:cs typeface="Montserrat"/>
              <a:sym typeface="Montserrat"/>
            </a:endParaRPr>
          </a:p>
        </p:txBody>
      </p:sp>
      <p:sp>
        <p:nvSpPr>
          <p:cNvPr id="15" name="ZoneTexte 14"/>
          <p:cNvSpPr txBox="1"/>
          <p:nvPr/>
        </p:nvSpPr>
        <p:spPr>
          <a:xfrm>
            <a:off x="252941" y="1535099"/>
            <a:ext cx="4320000" cy="861774"/>
          </a:xfrm>
          <a:prstGeom prst="rect">
            <a:avLst/>
          </a:prstGeom>
          <a:noFill/>
        </p:spPr>
        <p:txBody>
          <a:bodyPr wrap="square" rtlCol="0">
            <a:spAutoFit/>
          </a:bodyPr>
          <a:lstStyle/>
          <a:p>
            <a:pPr algn="ctr"/>
            <a:endParaRPr lang="fr-BE" b="1" dirty="0" smtClean="0"/>
          </a:p>
          <a:p>
            <a:pPr algn="ctr"/>
            <a:r>
              <a:rPr lang="fr-BE" b="1" dirty="0" smtClean="0"/>
              <a:t>Give-a-number ?  (with number words)</a:t>
            </a:r>
            <a:endParaRPr lang="fr-BE" sz="1100" dirty="0" smtClean="0"/>
          </a:p>
          <a:p>
            <a:pPr algn="ctr"/>
            <a:r>
              <a:rPr lang="fr-FR" sz="1100" dirty="0">
                <a:solidFill>
                  <a:schemeClr val="tx1"/>
                </a:solidFill>
              </a:rPr>
              <a:t>N = 44 - Interaction </a:t>
            </a:r>
            <a:r>
              <a:rPr lang="fr-FR" sz="1100" dirty="0" smtClean="0">
                <a:solidFill>
                  <a:schemeClr val="tx1"/>
                </a:solidFill>
              </a:rPr>
              <a:t>groups*times </a:t>
            </a:r>
            <a:r>
              <a:rPr lang="fr-FR" sz="1100" dirty="0">
                <a:solidFill>
                  <a:schemeClr val="tx1"/>
                </a:solidFill>
              </a:rPr>
              <a:t>:</a:t>
            </a:r>
            <a:r>
              <a:rPr lang="fr-FR" sz="1100" i="1" dirty="0">
                <a:solidFill>
                  <a:schemeClr val="tx1"/>
                </a:solidFill>
              </a:rPr>
              <a:t>F</a:t>
            </a:r>
            <a:r>
              <a:rPr lang="fr-FR" sz="1100" i="1" dirty="0" smtClean="0">
                <a:solidFill>
                  <a:schemeClr val="tx1"/>
                </a:solidFill>
              </a:rPr>
              <a:t>(2,40) </a:t>
            </a:r>
            <a:r>
              <a:rPr lang="fr-FR" sz="1100" i="1" dirty="0">
                <a:solidFill>
                  <a:schemeClr val="tx1"/>
                </a:solidFill>
              </a:rPr>
              <a:t>= </a:t>
            </a:r>
            <a:r>
              <a:rPr lang="fr-FR" sz="1100" i="1" dirty="0" smtClean="0">
                <a:solidFill>
                  <a:schemeClr val="tx1"/>
                </a:solidFill>
              </a:rPr>
              <a:t>.75, </a:t>
            </a:r>
          </a:p>
          <a:p>
            <a:pPr algn="ctr"/>
            <a:r>
              <a:rPr lang="fr-FR" sz="1100" i="1" dirty="0" smtClean="0">
                <a:solidFill>
                  <a:schemeClr val="tx1"/>
                </a:solidFill>
              </a:rPr>
              <a:t>p = ns.</a:t>
            </a:r>
            <a:endParaRPr lang="fr-BE" sz="1100" dirty="0">
              <a:solidFill>
                <a:schemeClr val="tx1"/>
              </a:solidFill>
            </a:endParaRPr>
          </a:p>
        </p:txBody>
      </p:sp>
      <p:graphicFrame>
        <p:nvGraphicFramePr>
          <p:cNvPr id="24" name="Graphique 23"/>
          <p:cNvGraphicFramePr>
            <a:graphicFrameLocks/>
          </p:cNvGraphicFramePr>
          <p:nvPr>
            <p:extLst>
              <p:ext uri="{D42A27DB-BD31-4B8C-83A1-F6EECF244321}">
                <p14:modId xmlns:p14="http://schemas.microsoft.com/office/powerpoint/2010/main" val="146469756"/>
              </p:ext>
            </p:extLst>
          </p:nvPr>
        </p:nvGraphicFramePr>
        <p:xfrm>
          <a:off x="4555740" y="2171071"/>
          <a:ext cx="432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9" name="ZoneTexte 28"/>
          <p:cNvSpPr txBox="1"/>
          <p:nvPr/>
        </p:nvSpPr>
        <p:spPr>
          <a:xfrm>
            <a:off x="1060317" y="4314471"/>
            <a:ext cx="3358444" cy="381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err="1" smtClean="0"/>
              <a:t>Finger</a:t>
            </a:r>
            <a:r>
              <a:rPr lang="fr-FR" sz="1100" dirty="0" smtClean="0"/>
              <a:t> </a:t>
            </a:r>
            <a:r>
              <a:rPr lang="fr-FR" sz="1100" dirty="0" err="1" smtClean="0"/>
              <a:t>games</a:t>
            </a:r>
            <a:r>
              <a:rPr lang="fr-FR" sz="1100" dirty="0" smtClean="0"/>
              <a:t>	      </a:t>
            </a:r>
            <a:r>
              <a:rPr lang="fr-FR" sz="1100" dirty="0" err="1" smtClean="0"/>
              <a:t>Shared</a:t>
            </a:r>
            <a:r>
              <a:rPr lang="fr-FR" sz="1100" dirty="0" smtClean="0"/>
              <a:t> </a:t>
            </a:r>
            <a:r>
              <a:rPr lang="fr-FR" sz="1100" dirty="0" err="1" smtClean="0"/>
              <a:t>reading</a:t>
            </a:r>
            <a:r>
              <a:rPr lang="fr-FR" dirty="0" smtClean="0"/>
              <a:t>         </a:t>
            </a:r>
            <a:r>
              <a:rPr lang="fr-FR" sz="1100" dirty="0" err="1" smtClean="0"/>
              <a:t>Motricity</a:t>
            </a:r>
            <a:endParaRPr lang="fr-FR" sz="1100" dirty="0"/>
          </a:p>
        </p:txBody>
      </p:sp>
      <p:sp>
        <p:nvSpPr>
          <p:cNvPr id="30" name="ZoneTexte 29"/>
          <p:cNvSpPr txBox="1"/>
          <p:nvPr/>
        </p:nvSpPr>
        <p:spPr>
          <a:xfrm>
            <a:off x="5330433" y="4314471"/>
            <a:ext cx="3358444" cy="381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err="1" smtClean="0"/>
              <a:t>Finger</a:t>
            </a:r>
            <a:r>
              <a:rPr lang="fr-FR" sz="1100" dirty="0" smtClean="0"/>
              <a:t> </a:t>
            </a:r>
            <a:r>
              <a:rPr lang="fr-FR" sz="1100" dirty="0" err="1" smtClean="0"/>
              <a:t>games</a:t>
            </a:r>
            <a:r>
              <a:rPr lang="fr-FR" sz="1100" dirty="0" smtClean="0"/>
              <a:t>	      </a:t>
            </a:r>
            <a:r>
              <a:rPr lang="fr-FR" sz="1100" dirty="0" err="1" smtClean="0"/>
              <a:t>Shared</a:t>
            </a:r>
            <a:r>
              <a:rPr lang="fr-FR" sz="1100" dirty="0" smtClean="0"/>
              <a:t> </a:t>
            </a:r>
            <a:r>
              <a:rPr lang="fr-FR" sz="1100" dirty="0" err="1" smtClean="0"/>
              <a:t>reading</a:t>
            </a:r>
            <a:r>
              <a:rPr lang="fr-FR" dirty="0" smtClean="0"/>
              <a:t>         </a:t>
            </a:r>
            <a:r>
              <a:rPr lang="fr-FR" sz="1100" dirty="0" err="1" smtClean="0"/>
              <a:t>Motricity</a:t>
            </a:r>
            <a:endParaRPr lang="fr-FR" sz="1100" dirty="0"/>
          </a:p>
        </p:txBody>
      </p:sp>
      <p:sp>
        <p:nvSpPr>
          <p:cNvPr id="19" name="ZoneTexte 18"/>
          <p:cNvSpPr txBox="1"/>
          <p:nvPr/>
        </p:nvSpPr>
        <p:spPr>
          <a:xfrm>
            <a:off x="4546679" y="1548517"/>
            <a:ext cx="4456979" cy="1031051"/>
          </a:xfrm>
          <a:prstGeom prst="rect">
            <a:avLst/>
          </a:prstGeom>
          <a:noFill/>
        </p:spPr>
        <p:txBody>
          <a:bodyPr wrap="square" rtlCol="0">
            <a:spAutoFit/>
          </a:bodyPr>
          <a:lstStyle/>
          <a:p>
            <a:pPr algn="ctr"/>
            <a:endParaRPr lang="fr-BE" b="1" dirty="0" smtClean="0"/>
          </a:p>
          <a:p>
            <a:pPr algn="ctr"/>
            <a:r>
              <a:rPr lang="fr-BE" b="1" dirty="0" smtClean="0"/>
              <a:t>Give</a:t>
            </a:r>
            <a:r>
              <a:rPr lang="fr-BE" b="1" dirty="0"/>
              <a:t>-a-number ?  (with number </a:t>
            </a:r>
            <a:r>
              <a:rPr lang="fr-BE" b="1" dirty="0" smtClean="0"/>
              <a:t>gestures)</a:t>
            </a:r>
            <a:endParaRPr lang="fr-FR" sz="1100" b="1" dirty="0" smtClean="0"/>
          </a:p>
          <a:p>
            <a:pPr algn="ctr"/>
            <a:r>
              <a:rPr lang="fr-FR" sz="1100" dirty="0">
                <a:latin typeface="+mj-lt"/>
                <a:ea typeface="Calibri" panose="020F0502020204030204" pitchFamily="34" charset="0"/>
                <a:cs typeface="Times New Roman" panose="02020603050405020304" pitchFamily="18" charset="0"/>
              </a:rPr>
              <a:t>N= 44 - Interaction </a:t>
            </a:r>
            <a:r>
              <a:rPr lang="fr-FR" sz="1100" dirty="0" smtClean="0">
                <a:latin typeface="+mj-lt"/>
                <a:ea typeface="Calibri" panose="020F0502020204030204" pitchFamily="34" charset="0"/>
                <a:cs typeface="Times New Roman" panose="02020603050405020304" pitchFamily="18" charset="0"/>
              </a:rPr>
              <a:t>groups*times </a:t>
            </a:r>
            <a:r>
              <a:rPr lang="fr-FR" sz="1100" dirty="0">
                <a:latin typeface="+mj-lt"/>
                <a:ea typeface="Calibri" panose="020F0502020204030204" pitchFamily="34" charset="0"/>
                <a:cs typeface="Times New Roman" panose="02020603050405020304" pitchFamily="18" charset="0"/>
              </a:rPr>
              <a:t>: </a:t>
            </a:r>
            <a:r>
              <a:rPr lang="fr-FR" sz="1100" i="1" dirty="0">
                <a:latin typeface="+mj-lt"/>
                <a:ea typeface="Calibri" panose="020F0502020204030204" pitchFamily="34" charset="0"/>
                <a:cs typeface="Times New Roman" panose="02020603050405020304" pitchFamily="18" charset="0"/>
              </a:rPr>
              <a:t>F(2,40) = 7.56, </a:t>
            </a:r>
            <a:endParaRPr lang="fr-FR" sz="1100" i="1" dirty="0" smtClean="0">
              <a:latin typeface="+mj-lt"/>
              <a:ea typeface="Calibri" panose="020F0502020204030204" pitchFamily="34" charset="0"/>
              <a:cs typeface="Times New Roman" panose="02020603050405020304" pitchFamily="18" charset="0"/>
            </a:endParaRPr>
          </a:p>
          <a:p>
            <a:pPr algn="ctr"/>
            <a:r>
              <a:rPr lang="fr-FR" sz="1100" i="1" dirty="0" smtClean="0">
                <a:solidFill>
                  <a:srgbClr val="FF0000"/>
                </a:solidFill>
                <a:latin typeface="+mj-lt"/>
                <a:ea typeface="Calibri" panose="020F0502020204030204" pitchFamily="34" charset="0"/>
                <a:cs typeface="Times New Roman" panose="02020603050405020304" pitchFamily="18" charset="0"/>
              </a:rPr>
              <a:t>p </a:t>
            </a:r>
            <a:r>
              <a:rPr lang="fr-FR" sz="1100" i="1" dirty="0">
                <a:solidFill>
                  <a:srgbClr val="FF0000"/>
                </a:solidFill>
                <a:latin typeface="+mj-lt"/>
                <a:ea typeface="Calibri" panose="020F0502020204030204" pitchFamily="34" charset="0"/>
                <a:cs typeface="Times New Roman" panose="02020603050405020304" pitchFamily="18" charset="0"/>
              </a:rPr>
              <a:t>= .002, </a:t>
            </a:r>
            <a:r>
              <a:rPr lang="fr-FR" sz="1100" i="1" dirty="0">
                <a:solidFill>
                  <a:srgbClr val="FF0000"/>
                </a:solidFill>
                <a:latin typeface="+mj-lt"/>
                <a:ea typeface="Calibri" panose="020F0502020204030204" pitchFamily="34" charset="0"/>
                <a:cs typeface="Calibri" panose="020F0502020204030204" pitchFamily="34" charset="0"/>
              </a:rPr>
              <a:t>ɳ</a:t>
            </a:r>
            <a:r>
              <a:rPr lang="fr-FR" sz="1100" i="1" baseline="-25000" dirty="0">
                <a:solidFill>
                  <a:srgbClr val="FF0000"/>
                </a:solidFill>
                <a:latin typeface="+mj-lt"/>
                <a:ea typeface="Calibri" panose="020F0502020204030204" pitchFamily="34" charset="0"/>
                <a:cs typeface="Times New Roman" panose="02020603050405020304" pitchFamily="18" charset="0"/>
              </a:rPr>
              <a:t>p</a:t>
            </a:r>
            <a:r>
              <a:rPr lang="fr-FR" sz="1100" i="1" baseline="30000" dirty="0">
                <a:solidFill>
                  <a:srgbClr val="FF0000"/>
                </a:solidFill>
                <a:latin typeface="+mj-lt"/>
                <a:ea typeface="Calibri" panose="020F0502020204030204" pitchFamily="34" charset="0"/>
                <a:cs typeface="Times New Roman" panose="02020603050405020304" pitchFamily="18" charset="0"/>
              </a:rPr>
              <a:t>²</a:t>
            </a:r>
            <a:r>
              <a:rPr lang="fr-FR" sz="1100" i="1" dirty="0">
                <a:solidFill>
                  <a:srgbClr val="FF0000"/>
                </a:solidFill>
                <a:latin typeface="+mj-lt"/>
                <a:ea typeface="Calibri" panose="020F0502020204030204" pitchFamily="34" charset="0"/>
                <a:cs typeface="Times New Roman" panose="02020603050405020304" pitchFamily="18" charset="0"/>
              </a:rPr>
              <a:t>=.27</a:t>
            </a:r>
            <a:endParaRPr lang="fr-BE" sz="1100" dirty="0">
              <a:solidFill>
                <a:srgbClr val="FF0000"/>
              </a:solidFill>
              <a:latin typeface="+mj-lt"/>
              <a:ea typeface="Calibri" panose="020F0502020204030204" pitchFamily="34" charset="0"/>
              <a:cs typeface="Times New Roman" panose="02020603050405020304" pitchFamily="18" charset="0"/>
            </a:endParaRPr>
          </a:p>
          <a:p>
            <a:pPr algn="ctr"/>
            <a:endParaRPr lang="fr-FR" sz="1100" b="1" dirty="0" smtClean="0"/>
          </a:p>
        </p:txBody>
      </p:sp>
      <p:sp>
        <p:nvSpPr>
          <p:cNvPr id="31" name="ZoneTexte 30"/>
          <p:cNvSpPr txBox="1"/>
          <p:nvPr/>
        </p:nvSpPr>
        <p:spPr>
          <a:xfrm>
            <a:off x="2815797" y="1464778"/>
            <a:ext cx="4347730" cy="307777"/>
          </a:xfrm>
          <a:prstGeom prst="rect">
            <a:avLst/>
          </a:prstGeom>
          <a:noFill/>
        </p:spPr>
        <p:txBody>
          <a:bodyPr wrap="square" rtlCol="0">
            <a:spAutoFit/>
          </a:bodyPr>
          <a:lstStyle/>
          <a:p>
            <a:pPr algn="ctr"/>
            <a:r>
              <a:rPr lang="fr-BE" b="1" dirty="0" smtClean="0"/>
              <a:t>Understanding of Cardinal meaning of number  </a:t>
            </a:r>
            <a:endParaRPr lang="fr-BE" b="1" dirty="0"/>
          </a:p>
        </p:txBody>
      </p:sp>
      <p:cxnSp>
        <p:nvCxnSpPr>
          <p:cNvPr id="26" name="Connecteur droit avec flèche 25"/>
          <p:cNvCxnSpPr/>
          <p:nvPr/>
        </p:nvCxnSpPr>
        <p:spPr>
          <a:xfrm flipV="1">
            <a:off x="5584744" y="2814004"/>
            <a:ext cx="210155" cy="328891"/>
          </a:xfrm>
          <a:prstGeom prst="straightConnector1">
            <a:avLst/>
          </a:prstGeom>
          <a:ln>
            <a:solidFill>
              <a:srgbClr val="E8042D"/>
            </a:solidFill>
            <a:tailEnd type="arrow"/>
          </a:ln>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a:off x="6676081" y="2242498"/>
            <a:ext cx="310557" cy="400110"/>
          </a:xfrm>
          <a:prstGeom prst="rect">
            <a:avLst/>
          </a:prstGeom>
          <a:noFill/>
        </p:spPr>
        <p:txBody>
          <a:bodyPr wrap="square" rtlCol="0">
            <a:spAutoFit/>
          </a:bodyPr>
          <a:lstStyle/>
          <a:p>
            <a:r>
              <a:rPr lang="fr-BE" sz="2000" b="1" dirty="0">
                <a:solidFill>
                  <a:srgbClr val="FF0000"/>
                </a:solidFill>
              </a:rPr>
              <a:t>*</a:t>
            </a:r>
          </a:p>
        </p:txBody>
      </p:sp>
      <p:sp>
        <p:nvSpPr>
          <p:cNvPr id="37" name="Parenthèse ouvrante 36"/>
          <p:cNvSpPr/>
          <p:nvPr/>
        </p:nvSpPr>
        <p:spPr>
          <a:xfrm rot="5400000">
            <a:off x="6729365" y="1396017"/>
            <a:ext cx="130816" cy="2325822"/>
          </a:xfrm>
          <a:prstGeom prst="leftBracket">
            <a:avLst/>
          </a:prstGeom>
          <a:ln w="38100">
            <a:solidFill>
              <a:srgbClr val="FFAC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Parenthèse ouvrante 37"/>
          <p:cNvSpPr/>
          <p:nvPr/>
        </p:nvSpPr>
        <p:spPr>
          <a:xfrm rot="5400000">
            <a:off x="6189864" y="2067305"/>
            <a:ext cx="107996" cy="1224000"/>
          </a:xfrm>
          <a:prstGeom prst="leftBracket">
            <a:avLst/>
          </a:prstGeom>
          <a:ln w="38100">
            <a:solidFill>
              <a:srgbClr val="FFAC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05610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7"/>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tx1">
                    <a:lumMod val="85000"/>
                    <a:lumOff val="15000"/>
                  </a:schemeClr>
                </a:solidFill>
              </a:rPr>
              <a:t>Results</a:t>
            </a:r>
            <a:r>
              <a:rPr lang="nl-BE" dirty="0" smtClean="0"/>
              <a:t> </a:t>
            </a:r>
            <a:endParaRPr dirty="0"/>
          </a:p>
        </p:txBody>
      </p:sp>
      <p:sp>
        <p:nvSpPr>
          <p:cNvPr id="749" name="Google Shape;74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5" name="Google Shape;1050;p39"/>
          <p:cNvGrpSpPr/>
          <p:nvPr/>
        </p:nvGrpSpPr>
        <p:grpSpPr>
          <a:xfrm>
            <a:off x="5225789" y="203766"/>
            <a:ext cx="358955" cy="360000"/>
            <a:chOff x="3936375" y="3703750"/>
            <a:chExt cx="453050" cy="332175"/>
          </a:xfrm>
          <a:solidFill>
            <a:srgbClr val="262626"/>
          </a:solidFill>
        </p:grpSpPr>
        <p:sp>
          <p:nvSpPr>
            <p:cNvPr id="6" name="Google Shape;1051;p39"/>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52;p39"/>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53;p39"/>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4;p39"/>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55;p39"/>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792;p31"/>
          <p:cNvSpPr/>
          <p:nvPr/>
        </p:nvSpPr>
        <p:spPr>
          <a:xfrm>
            <a:off x="0" y="731427"/>
            <a:ext cx="1979998" cy="720000"/>
          </a:xfrm>
          <a:prstGeom prst="homePlate">
            <a:avLst>
              <a:gd name="adj" fmla="val 50000"/>
            </a:avLst>
          </a:prstGeom>
          <a:solidFill>
            <a:srgbClr val="FF0000"/>
          </a:solidFill>
          <a:ln>
            <a:solidFill>
              <a:srgbClr val="FFFFF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Pretest</a:t>
            </a:r>
            <a:endParaRPr b="1" dirty="0">
              <a:solidFill>
                <a:srgbClr val="FFFFFF"/>
              </a:solidFill>
              <a:latin typeface="Montserrat"/>
              <a:ea typeface="Montserrat"/>
              <a:cs typeface="Montserrat"/>
              <a:sym typeface="Montserrat"/>
            </a:endParaRPr>
          </a:p>
        </p:txBody>
      </p:sp>
      <p:sp>
        <p:nvSpPr>
          <p:cNvPr id="20" name="Google Shape;795;p31"/>
          <p:cNvSpPr/>
          <p:nvPr/>
        </p:nvSpPr>
        <p:spPr>
          <a:xfrm>
            <a:off x="1691324" y="731427"/>
            <a:ext cx="1979998" cy="720000"/>
          </a:xfrm>
          <a:prstGeom prst="chevron">
            <a:avLst>
              <a:gd name="adj" fmla="val 50000"/>
            </a:avLst>
          </a:prstGeom>
          <a:solidFill>
            <a:srgbClr val="68B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Training</a:t>
            </a:r>
            <a:endParaRPr b="1" dirty="0">
              <a:solidFill>
                <a:srgbClr val="FFFFFF"/>
              </a:solidFill>
              <a:latin typeface="Montserrat"/>
              <a:ea typeface="Montserrat"/>
              <a:cs typeface="Montserrat"/>
              <a:sym typeface="Montserrat"/>
            </a:endParaRPr>
          </a:p>
        </p:txBody>
      </p:sp>
      <p:sp>
        <p:nvSpPr>
          <p:cNvPr id="21" name="Google Shape;789;p31"/>
          <p:cNvSpPr/>
          <p:nvPr/>
        </p:nvSpPr>
        <p:spPr>
          <a:xfrm>
            <a:off x="3394204" y="729039"/>
            <a:ext cx="1979992" cy="720000"/>
          </a:xfrm>
          <a:prstGeom prst="chevron">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a:t>
            </a:r>
            <a:endParaRPr b="1" dirty="0">
              <a:solidFill>
                <a:srgbClr val="FFFFFF"/>
              </a:solidFill>
              <a:latin typeface="Montserrat"/>
              <a:ea typeface="Montserrat"/>
              <a:cs typeface="Montserrat"/>
              <a:sym typeface="Montserrat"/>
            </a:endParaRPr>
          </a:p>
        </p:txBody>
      </p:sp>
      <p:graphicFrame>
        <p:nvGraphicFramePr>
          <p:cNvPr id="16" name="Graphique 15"/>
          <p:cNvGraphicFramePr>
            <a:graphicFrameLocks/>
          </p:cNvGraphicFramePr>
          <p:nvPr>
            <p:extLst>
              <p:ext uri="{D42A27DB-BD31-4B8C-83A1-F6EECF244321}">
                <p14:modId xmlns:p14="http://schemas.microsoft.com/office/powerpoint/2010/main" val="1798046068"/>
              </p:ext>
            </p:extLst>
          </p:nvPr>
        </p:nvGraphicFramePr>
        <p:xfrm>
          <a:off x="2551714" y="2226857"/>
          <a:ext cx="432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5" name="ZoneTexte 24"/>
          <p:cNvSpPr txBox="1"/>
          <p:nvPr/>
        </p:nvSpPr>
        <p:spPr>
          <a:xfrm>
            <a:off x="3422438" y="4368851"/>
            <a:ext cx="3358444" cy="38100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100" dirty="0" err="1" smtClean="0"/>
              <a:t>Finger</a:t>
            </a:r>
            <a:r>
              <a:rPr lang="fr-FR" sz="1100" dirty="0" smtClean="0"/>
              <a:t> </a:t>
            </a:r>
            <a:r>
              <a:rPr lang="fr-FR" sz="1100" dirty="0" err="1" smtClean="0"/>
              <a:t>games</a:t>
            </a:r>
            <a:r>
              <a:rPr lang="fr-FR" sz="1100" dirty="0" smtClean="0"/>
              <a:t>	      </a:t>
            </a:r>
            <a:r>
              <a:rPr lang="fr-FR" sz="1100" dirty="0" err="1" smtClean="0"/>
              <a:t>Shared</a:t>
            </a:r>
            <a:r>
              <a:rPr lang="fr-FR" sz="1100" dirty="0" smtClean="0"/>
              <a:t> </a:t>
            </a:r>
            <a:r>
              <a:rPr lang="fr-FR" sz="1100" dirty="0" err="1" smtClean="0"/>
              <a:t>reading</a:t>
            </a:r>
            <a:r>
              <a:rPr lang="fr-FR" dirty="0" smtClean="0"/>
              <a:t>         </a:t>
            </a:r>
            <a:r>
              <a:rPr lang="fr-FR" sz="1100" dirty="0" err="1" smtClean="0"/>
              <a:t>Motricity</a:t>
            </a:r>
            <a:endParaRPr lang="fr-FR" sz="1100" dirty="0"/>
          </a:p>
        </p:txBody>
      </p:sp>
      <p:sp>
        <p:nvSpPr>
          <p:cNvPr id="15" name="Rectangle 14"/>
          <p:cNvSpPr/>
          <p:nvPr/>
        </p:nvSpPr>
        <p:spPr>
          <a:xfrm>
            <a:off x="2728473" y="1716219"/>
            <a:ext cx="4741335" cy="725199"/>
          </a:xfrm>
          <a:prstGeom prst="rect">
            <a:avLst/>
          </a:prstGeom>
        </p:spPr>
        <p:txBody>
          <a:bodyPr wrap="square">
            <a:spAutoFit/>
          </a:bodyPr>
          <a:lstStyle/>
          <a:p>
            <a:pPr algn="ctr">
              <a:lnSpc>
                <a:spcPct val="115000"/>
              </a:lnSpc>
              <a:spcAft>
                <a:spcPts val="0"/>
              </a:spcAft>
            </a:pPr>
            <a:r>
              <a:rPr lang="fr-FR" b="1" dirty="0" err="1" smtClean="0">
                <a:latin typeface="+mj-lt"/>
                <a:ea typeface="Calibri" panose="020F0502020204030204" pitchFamily="34" charset="0"/>
                <a:cs typeface="Times New Roman" panose="02020603050405020304" pitchFamily="18" charset="0"/>
              </a:rPr>
              <a:t>Artihmetic</a:t>
            </a:r>
            <a:r>
              <a:rPr lang="fr-FR" b="1" dirty="0" smtClean="0">
                <a:latin typeface="+mj-lt"/>
                <a:ea typeface="Calibri" panose="020F0502020204030204" pitchFamily="34" charset="0"/>
                <a:cs typeface="Times New Roman" panose="02020603050405020304" pitchFamily="18" charset="0"/>
              </a:rPr>
              <a:t> </a:t>
            </a:r>
            <a:r>
              <a:rPr lang="fr-FR" b="1" dirty="0" err="1" smtClean="0">
                <a:latin typeface="+mj-lt"/>
                <a:ea typeface="Calibri" panose="020F0502020204030204" pitchFamily="34" charset="0"/>
                <a:cs typeface="Times New Roman" panose="02020603050405020304" pitchFamily="18" charset="0"/>
              </a:rPr>
              <a:t>fluency</a:t>
            </a:r>
            <a:r>
              <a:rPr lang="fr-FR" b="1" dirty="0" smtClean="0">
                <a:latin typeface="+mj-lt"/>
                <a:ea typeface="Calibri" panose="020F0502020204030204" pitchFamily="34" charset="0"/>
                <a:cs typeface="Times New Roman" panose="02020603050405020304" pitchFamily="18" charset="0"/>
              </a:rPr>
              <a:t> </a:t>
            </a:r>
            <a:r>
              <a:rPr lang="fr-FR" b="1" dirty="0" err="1" smtClean="0">
                <a:latin typeface="+mj-lt"/>
                <a:ea typeface="Calibri" panose="020F0502020204030204" pitchFamily="34" charset="0"/>
                <a:cs typeface="Times New Roman" panose="02020603050405020304" pitchFamily="18" charset="0"/>
              </a:rPr>
              <a:t>with</a:t>
            </a:r>
            <a:r>
              <a:rPr lang="fr-FR" b="1" dirty="0" smtClean="0">
                <a:latin typeface="+mj-lt"/>
                <a:ea typeface="Calibri" panose="020F0502020204030204" pitchFamily="34" charset="0"/>
                <a:cs typeface="Times New Roman" panose="02020603050405020304" pitchFamily="18" charset="0"/>
              </a:rPr>
              <a:t> </a:t>
            </a:r>
            <a:r>
              <a:rPr lang="fr-FR" b="1" dirty="0" err="1" smtClean="0">
                <a:latin typeface="+mj-lt"/>
                <a:ea typeface="Calibri" panose="020F0502020204030204" pitchFamily="34" charset="0"/>
                <a:cs typeface="Times New Roman" panose="02020603050405020304" pitchFamily="18" charset="0"/>
              </a:rPr>
              <a:t>picture</a:t>
            </a:r>
            <a:r>
              <a:rPr lang="fr-FR" b="1" dirty="0" smtClean="0">
                <a:latin typeface="+mj-lt"/>
                <a:ea typeface="Calibri" panose="020F0502020204030204" pitchFamily="34" charset="0"/>
                <a:cs typeface="Times New Roman" panose="02020603050405020304" pitchFamily="18" charset="0"/>
              </a:rPr>
              <a:t> support</a:t>
            </a:r>
          </a:p>
          <a:p>
            <a:pPr algn="ctr">
              <a:lnSpc>
                <a:spcPct val="115000"/>
              </a:lnSpc>
              <a:spcAft>
                <a:spcPts val="0"/>
              </a:spcAft>
            </a:pPr>
            <a:r>
              <a:rPr lang="fr-FR" sz="1100" dirty="0" smtClean="0">
                <a:latin typeface="+mj-lt"/>
                <a:ea typeface="Calibri" panose="020F0502020204030204" pitchFamily="34" charset="0"/>
                <a:cs typeface="Times New Roman" panose="02020603050405020304" pitchFamily="18" charset="0"/>
              </a:rPr>
              <a:t>N = 86 - Interaction groups </a:t>
            </a:r>
            <a:r>
              <a:rPr lang="fr-FR" sz="1100" dirty="0">
                <a:latin typeface="+mj-lt"/>
                <a:ea typeface="Calibri" panose="020F0502020204030204" pitchFamily="34" charset="0"/>
                <a:cs typeface="Times New Roman" panose="02020603050405020304" pitchFamily="18" charset="0"/>
              </a:rPr>
              <a:t>* </a:t>
            </a:r>
            <a:r>
              <a:rPr lang="fr-FR" sz="1100" dirty="0" smtClean="0">
                <a:latin typeface="+mj-lt"/>
                <a:ea typeface="Calibri" panose="020F0502020204030204" pitchFamily="34" charset="0"/>
                <a:cs typeface="Times New Roman" panose="02020603050405020304" pitchFamily="18" charset="0"/>
              </a:rPr>
              <a:t>times </a:t>
            </a:r>
            <a:r>
              <a:rPr lang="fr-FR" sz="1100" dirty="0">
                <a:latin typeface="+mj-lt"/>
                <a:ea typeface="Calibri" panose="020F0502020204030204" pitchFamily="34" charset="0"/>
                <a:cs typeface="Times New Roman" panose="02020603050405020304" pitchFamily="18" charset="0"/>
              </a:rPr>
              <a:t>=&gt; </a:t>
            </a:r>
            <a:r>
              <a:rPr lang="fr-FR" sz="1100" i="1" dirty="0">
                <a:latin typeface="+mj-lt"/>
                <a:ea typeface="Calibri" panose="020F0502020204030204" pitchFamily="34" charset="0"/>
                <a:cs typeface="Times New Roman" panose="02020603050405020304" pitchFamily="18" charset="0"/>
              </a:rPr>
              <a:t>F(2,81) = 5.48, </a:t>
            </a:r>
            <a:endParaRPr lang="fr-FR" sz="1100" i="1" dirty="0" smtClean="0">
              <a:latin typeface="+mj-lt"/>
              <a:ea typeface="Calibri" panose="020F0502020204030204" pitchFamily="34" charset="0"/>
              <a:cs typeface="Times New Roman" panose="02020603050405020304" pitchFamily="18" charset="0"/>
            </a:endParaRPr>
          </a:p>
          <a:p>
            <a:pPr algn="ctr">
              <a:lnSpc>
                <a:spcPct val="115000"/>
              </a:lnSpc>
              <a:spcAft>
                <a:spcPts val="0"/>
              </a:spcAft>
            </a:pPr>
            <a:r>
              <a:rPr lang="fr-FR" sz="1100" i="1" dirty="0" smtClean="0">
                <a:solidFill>
                  <a:srgbClr val="FF0000"/>
                </a:solidFill>
                <a:latin typeface="+mj-lt"/>
                <a:ea typeface="Calibri" panose="020F0502020204030204" pitchFamily="34" charset="0"/>
                <a:cs typeface="Times New Roman" panose="02020603050405020304" pitchFamily="18" charset="0"/>
              </a:rPr>
              <a:t>p </a:t>
            </a:r>
            <a:r>
              <a:rPr lang="fr-FR" sz="1100" i="1" dirty="0">
                <a:solidFill>
                  <a:srgbClr val="FF0000"/>
                </a:solidFill>
                <a:latin typeface="+mj-lt"/>
                <a:ea typeface="Calibri" panose="020F0502020204030204" pitchFamily="34" charset="0"/>
                <a:cs typeface="Times New Roman" panose="02020603050405020304" pitchFamily="18" charset="0"/>
              </a:rPr>
              <a:t>= .01</a:t>
            </a:r>
            <a:r>
              <a:rPr lang="fr-FR" sz="1100" dirty="0">
                <a:solidFill>
                  <a:srgbClr val="FF0000"/>
                </a:solidFill>
                <a:latin typeface="+mj-lt"/>
                <a:ea typeface="Calibri" panose="020F0502020204030204" pitchFamily="34" charset="0"/>
                <a:cs typeface="Times New Roman" panose="02020603050405020304" pitchFamily="18" charset="0"/>
              </a:rPr>
              <a:t>, </a:t>
            </a:r>
            <a:r>
              <a:rPr lang="fr-FR" sz="1100" i="1" dirty="0">
                <a:solidFill>
                  <a:srgbClr val="FF0000"/>
                </a:solidFill>
                <a:latin typeface="+mj-lt"/>
                <a:ea typeface="Calibri" panose="020F0502020204030204" pitchFamily="34" charset="0"/>
                <a:cs typeface="Calibri" panose="020F0502020204030204" pitchFamily="34" charset="0"/>
              </a:rPr>
              <a:t>ɳ</a:t>
            </a:r>
            <a:r>
              <a:rPr lang="fr-FR" sz="1100" i="1" baseline="-25000" dirty="0">
                <a:solidFill>
                  <a:srgbClr val="FF0000"/>
                </a:solidFill>
                <a:latin typeface="+mj-lt"/>
                <a:ea typeface="Calibri" panose="020F0502020204030204" pitchFamily="34" charset="0"/>
                <a:cs typeface="Times New Roman" panose="02020603050405020304" pitchFamily="18" charset="0"/>
              </a:rPr>
              <a:t>p</a:t>
            </a:r>
            <a:r>
              <a:rPr lang="fr-FR" sz="1100" i="1" baseline="30000" dirty="0">
                <a:solidFill>
                  <a:srgbClr val="FF0000"/>
                </a:solidFill>
                <a:latin typeface="+mj-lt"/>
                <a:ea typeface="Calibri" panose="020F0502020204030204" pitchFamily="34" charset="0"/>
                <a:cs typeface="Times New Roman" panose="02020603050405020304" pitchFamily="18" charset="0"/>
              </a:rPr>
              <a:t>²</a:t>
            </a:r>
            <a:r>
              <a:rPr lang="fr-FR" sz="1100" i="1" dirty="0">
                <a:solidFill>
                  <a:srgbClr val="FF0000"/>
                </a:solidFill>
                <a:latin typeface="+mj-lt"/>
                <a:ea typeface="Calibri" panose="020F0502020204030204" pitchFamily="34" charset="0"/>
                <a:cs typeface="Times New Roman" panose="02020603050405020304" pitchFamily="18" charset="0"/>
              </a:rPr>
              <a:t>=.12</a:t>
            </a:r>
            <a:endParaRPr lang="fr-BE" sz="1100" dirty="0">
              <a:solidFill>
                <a:srgbClr val="FF0000"/>
              </a:solidFill>
              <a:effectLst/>
              <a:latin typeface="+mj-lt"/>
              <a:ea typeface="Calibri" panose="020F0502020204030204" pitchFamily="34" charset="0"/>
              <a:cs typeface="Times New Roman" panose="02020603050405020304" pitchFamily="18" charset="0"/>
            </a:endParaRPr>
          </a:p>
        </p:txBody>
      </p:sp>
      <p:sp>
        <p:nvSpPr>
          <p:cNvPr id="17" name="ZoneTexte 16"/>
          <p:cNvSpPr txBox="1"/>
          <p:nvPr/>
        </p:nvSpPr>
        <p:spPr>
          <a:xfrm>
            <a:off x="5107097" y="2891792"/>
            <a:ext cx="310557" cy="400110"/>
          </a:xfrm>
          <a:prstGeom prst="rect">
            <a:avLst/>
          </a:prstGeom>
          <a:noFill/>
        </p:spPr>
        <p:txBody>
          <a:bodyPr wrap="square" rtlCol="0">
            <a:spAutoFit/>
          </a:bodyPr>
          <a:lstStyle/>
          <a:p>
            <a:r>
              <a:rPr lang="fr-BE" sz="2000" b="1" dirty="0">
                <a:solidFill>
                  <a:srgbClr val="FF0000"/>
                </a:solidFill>
              </a:rPr>
              <a:t>*</a:t>
            </a:r>
          </a:p>
        </p:txBody>
      </p:sp>
      <p:sp>
        <p:nvSpPr>
          <p:cNvPr id="18" name="Parenthèse ouvrante 17"/>
          <p:cNvSpPr/>
          <p:nvPr/>
        </p:nvSpPr>
        <p:spPr>
          <a:xfrm rot="5400000">
            <a:off x="5160381" y="2045311"/>
            <a:ext cx="130816" cy="2325822"/>
          </a:xfrm>
          <a:prstGeom prst="leftBracket">
            <a:avLst/>
          </a:prstGeom>
          <a:ln w="38100">
            <a:solidFill>
              <a:srgbClr val="FFAC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Parenthèse ouvrante 21"/>
          <p:cNvSpPr/>
          <p:nvPr/>
        </p:nvSpPr>
        <p:spPr>
          <a:xfrm rot="5400000">
            <a:off x="4620880" y="2716599"/>
            <a:ext cx="107996" cy="1224000"/>
          </a:xfrm>
          <a:prstGeom prst="leftBracket">
            <a:avLst/>
          </a:prstGeom>
          <a:ln w="38100">
            <a:solidFill>
              <a:srgbClr val="FFAC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onnecteur droit avec flèche 22"/>
          <p:cNvCxnSpPr/>
          <p:nvPr/>
        </p:nvCxnSpPr>
        <p:spPr>
          <a:xfrm flipV="1">
            <a:off x="3671322" y="3471787"/>
            <a:ext cx="210155" cy="328891"/>
          </a:xfrm>
          <a:prstGeom prst="straightConnector1">
            <a:avLst/>
          </a:prstGeom>
          <a:ln>
            <a:solidFill>
              <a:srgbClr val="E8042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2864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7"/>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lvl="0"/>
            <a:r>
              <a:rPr lang="nl-BE" dirty="0" smtClean="0">
                <a:solidFill>
                  <a:srgbClr val="262626"/>
                </a:solidFill>
              </a:rPr>
              <a:t>Conclusions &amp; </a:t>
            </a:r>
            <a:r>
              <a:rPr lang="nl-BE" dirty="0" smtClean="0">
                <a:solidFill>
                  <a:schemeClr val="tx1">
                    <a:lumMod val="85000"/>
                    <a:lumOff val="15000"/>
                  </a:schemeClr>
                </a:solidFill>
              </a:rPr>
              <a:t>future </a:t>
            </a:r>
            <a:r>
              <a:rPr lang="nl-BE" dirty="0">
                <a:solidFill>
                  <a:schemeClr val="tx1">
                    <a:lumMod val="85000"/>
                    <a:lumOff val="15000"/>
                  </a:schemeClr>
                </a:solidFill>
              </a:rPr>
              <a:t>perspectives </a:t>
            </a:r>
            <a:r>
              <a:rPr lang="nl-BE" dirty="0" smtClean="0"/>
              <a:t> </a:t>
            </a:r>
            <a:endParaRPr dirty="0"/>
          </a:p>
        </p:txBody>
      </p:sp>
      <p:sp>
        <p:nvSpPr>
          <p:cNvPr id="749" name="Google Shape;74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4" name="Google Shape;868;p39"/>
          <p:cNvGrpSpPr/>
          <p:nvPr/>
        </p:nvGrpSpPr>
        <p:grpSpPr>
          <a:xfrm>
            <a:off x="2116259" y="122535"/>
            <a:ext cx="301186" cy="380908"/>
            <a:chOff x="584925" y="238125"/>
            <a:chExt cx="415200" cy="525100"/>
          </a:xfrm>
          <a:solidFill>
            <a:srgbClr val="262626"/>
          </a:solidFill>
        </p:grpSpPr>
        <p:sp>
          <p:nvSpPr>
            <p:cNvPr id="15" name="Google Shape;869;p39"/>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0;p39"/>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1;p39"/>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2;p39"/>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3;p39"/>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74;p39"/>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887;p39"/>
          <p:cNvGrpSpPr/>
          <p:nvPr/>
        </p:nvGrpSpPr>
        <p:grpSpPr>
          <a:xfrm>
            <a:off x="6605853" y="152737"/>
            <a:ext cx="363466" cy="432000"/>
            <a:chOff x="4636075" y="261925"/>
            <a:chExt cx="401800" cy="475050"/>
          </a:xfrm>
          <a:solidFill>
            <a:srgbClr val="262626"/>
          </a:solidFill>
        </p:grpSpPr>
        <p:sp>
          <p:nvSpPr>
            <p:cNvPr id="12" name="Google Shape;888;p39"/>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9;p39"/>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0;p39"/>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1;p39"/>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12375" y="842474"/>
            <a:ext cx="8377051" cy="3539431"/>
          </a:xfrm>
          <a:prstGeom prst="rect">
            <a:avLst/>
          </a:prstGeom>
        </p:spPr>
        <p:txBody>
          <a:bodyPr wrap="square">
            <a:spAutoFit/>
          </a:bodyPr>
          <a:lstStyle/>
          <a:p>
            <a:pPr marL="171450" indent="-171450">
              <a:buClrTx/>
              <a:buFont typeface="Wingdings" charset="2"/>
              <a:buChar char="§"/>
            </a:pPr>
            <a:endParaRPr lang="fr-FR" b="1" dirty="0" smtClean="0"/>
          </a:p>
          <a:p>
            <a:pPr marL="171450" indent="-171450">
              <a:buClrTx/>
              <a:buFont typeface="Wingdings" charset="2"/>
              <a:buChar char="§"/>
            </a:pPr>
            <a:endParaRPr lang="fr-FR" b="1" dirty="0" smtClean="0"/>
          </a:p>
          <a:p>
            <a:pPr marL="171450" indent="-171450">
              <a:buClrTx/>
              <a:buFont typeface="Wingdings" charset="2"/>
              <a:buChar char="§"/>
            </a:pPr>
            <a:endParaRPr lang="fr-FR" b="1" dirty="0"/>
          </a:p>
          <a:p>
            <a:pPr marL="171450" indent="-171450">
              <a:buClrTx/>
              <a:buFont typeface="Wingdings" charset="2"/>
              <a:buChar char="§"/>
            </a:pPr>
            <a:r>
              <a:rPr lang="fr-FR" b="1" dirty="0" smtClean="0"/>
              <a:t>Efficiency &amp; specificity </a:t>
            </a:r>
            <a:r>
              <a:rPr lang="fr-FR" dirty="0" smtClean="0"/>
              <a:t>: Children in finger game training progress more than children in other groups, especially in tasks requiring  the processing of number gestures. </a:t>
            </a:r>
          </a:p>
          <a:p>
            <a:pPr marL="171450" indent="-171450">
              <a:buClrTx/>
              <a:buFont typeface="Wingdings" charset="2"/>
              <a:buChar char="§"/>
            </a:pPr>
            <a:endParaRPr lang="fr-FR" dirty="0" smtClean="0"/>
          </a:p>
          <a:p>
            <a:pPr marL="171450" indent="-171450">
              <a:buClrTx/>
              <a:buFont typeface="Wingdings" charset="2"/>
              <a:buChar char="§"/>
            </a:pPr>
            <a:r>
              <a:rPr lang="fr-FR" b="1" dirty="0" smtClean="0"/>
              <a:t>Transfer</a:t>
            </a:r>
            <a:r>
              <a:rPr lang="fr-FR" dirty="0" smtClean="0"/>
              <a:t> :  This training </a:t>
            </a:r>
            <a:r>
              <a:rPr lang="fr-FR" dirty="0" err="1" smtClean="0"/>
              <a:t>seems</a:t>
            </a:r>
            <a:r>
              <a:rPr lang="fr-FR" dirty="0" smtClean="0"/>
              <a:t> to </a:t>
            </a:r>
            <a:r>
              <a:rPr lang="fr-FR" dirty="0" err="1" smtClean="0"/>
              <a:t>increase</a:t>
            </a:r>
            <a:r>
              <a:rPr lang="fr-FR" dirty="0" smtClean="0"/>
              <a:t> </a:t>
            </a:r>
            <a:r>
              <a:rPr lang="fr-FR" dirty="0" err="1" smtClean="0"/>
              <a:t>children’s</a:t>
            </a:r>
            <a:r>
              <a:rPr lang="fr-FR" dirty="0" smtClean="0"/>
              <a:t> </a:t>
            </a:r>
            <a:r>
              <a:rPr lang="fr-FR" dirty="0" err="1" smtClean="0"/>
              <a:t>arithmetical</a:t>
            </a:r>
            <a:r>
              <a:rPr lang="fr-FR" dirty="0" smtClean="0"/>
              <a:t> skills. </a:t>
            </a:r>
          </a:p>
          <a:p>
            <a:pPr>
              <a:buClrTx/>
            </a:pPr>
            <a:endParaRPr lang="fr-FR" dirty="0" smtClean="0"/>
          </a:p>
          <a:p>
            <a:pPr marL="171450" indent="-171450">
              <a:buClrTx/>
              <a:buFont typeface="Wingdings" charset="2"/>
              <a:buChar char="§"/>
            </a:pPr>
            <a:r>
              <a:rPr lang="fr-FR" b="1" dirty="0" smtClean="0"/>
              <a:t>Future analyses </a:t>
            </a:r>
            <a:r>
              <a:rPr lang="fr-FR" dirty="0" smtClean="0"/>
              <a:t>: </a:t>
            </a:r>
          </a:p>
          <a:p>
            <a:pPr marL="539750" lvl="2" indent="-274638">
              <a:buClrTx/>
              <a:buFont typeface="Wingdings" charset="2"/>
              <a:buChar char="§"/>
            </a:pPr>
            <a:r>
              <a:rPr lang="fr-FR" dirty="0" err="1" smtClean="0"/>
              <a:t>Assessment</a:t>
            </a:r>
            <a:r>
              <a:rPr lang="fr-FR" dirty="0" smtClean="0"/>
              <a:t> </a:t>
            </a:r>
            <a:r>
              <a:rPr lang="fr-FR" dirty="0"/>
              <a:t>of children’s numerical and basic arithmetical skills one year after  </a:t>
            </a:r>
            <a:endParaRPr lang="fr-FR" dirty="0" smtClean="0"/>
          </a:p>
          <a:p>
            <a:pPr marL="539750" lvl="2" indent="-274638">
              <a:buClrTx/>
              <a:buFont typeface="Wingdings" charset="2"/>
              <a:buChar char="§"/>
            </a:pPr>
            <a:r>
              <a:rPr lang="fr-FR" dirty="0" smtClean="0"/>
              <a:t>Assessment </a:t>
            </a:r>
            <a:r>
              <a:rPr lang="fr-FR" dirty="0"/>
              <a:t>of children’s arithmetical skills in 1st grade of primary school </a:t>
            </a:r>
          </a:p>
          <a:p>
            <a:pPr>
              <a:buClrTx/>
            </a:pPr>
            <a:endParaRPr lang="fr-FR" dirty="0" smtClean="0"/>
          </a:p>
          <a:p>
            <a:pPr marL="285750" indent="-285750">
              <a:buClrTx/>
              <a:buFont typeface="Wingdings" charset="2"/>
              <a:buChar char="§"/>
            </a:pPr>
            <a:r>
              <a:rPr lang="fr-FR" b="1" dirty="0" smtClean="0"/>
              <a:t>Future </a:t>
            </a:r>
            <a:r>
              <a:rPr lang="fr-FR" b="1" dirty="0" err="1" smtClean="0"/>
              <a:t>research</a:t>
            </a:r>
            <a:r>
              <a:rPr lang="fr-FR" b="1" dirty="0" smtClean="0"/>
              <a:t> </a:t>
            </a:r>
            <a:r>
              <a:rPr lang="fr-FR" dirty="0" smtClean="0"/>
              <a:t>: </a:t>
            </a:r>
          </a:p>
          <a:p>
            <a:pPr marL="539750" indent="-274638">
              <a:buClrTx/>
              <a:buFont typeface="Wingdings" charset="2"/>
              <a:buChar char="§"/>
            </a:pPr>
            <a:r>
              <a:rPr lang="fr-FR" dirty="0" smtClean="0"/>
              <a:t>Assessment </a:t>
            </a:r>
            <a:r>
              <a:rPr lang="fr-FR" dirty="0"/>
              <a:t>of the influence of this training in populations at </a:t>
            </a:r>
            <a:r>
              <a:rPr lang="fr-FR" dirty="0" err="1"/>
              <a:t>risk</a:t>
            </a:r>
            <a:r>
              <a:rPr lang="fr-FR" dirty="0"/>
              <a:t>  </a:t>
            </a:r>
            <a:r>
              <a:rPr lang="fr-FR" dirty="0" smtClean="0"/>
              <a:t>of </a:t>
            </a:r>
            <a:r>
              <a:rPr lang="fr-FR" dirty="0" err="1" smtClean="0"/>
              <a:t>developing</a:t>
            </a:r>
            <a:r>
              <a:rPr lang="fr-FR" dirty="0" smtClean="0"/>
              <a:t> </a:t>
            </a:r>
            <a:r>
              <a:rPr lang="fr-FR" dirty="0"/>
              <a:t>learning disabilities in </a:t>
            </a:r>
            <a:r>
              <a:rPr lang="fr-FR" dirty="0" err="1" smtClean="0"/>
              <a:t>mathematics</a:t>
            </a:r>
            <a:r>
              <a:rPr lang="fr-FR" dirty="0" smtClean="0"/>
              <a:t> </a:t>
            </a:r>
            <a:endParaRPr lang="fr-FR" dirty="0"/>
          </a:p>
          <a:p>
            <a:pPr marL="171450" lvl="1" indent="-171450">
              <a:buClr>
                <a:srgbClr val="FC2125"/>
              </a:buClr>
              <a:buFont typeface="Wingdings" charset="2"/>
              <a:buChar char="§"/>
            </a:pPr>
            <a:endParaRPr lang="fr-FR" dirty="0" smtClean="0"/>
          </a:p>
        </p:txBody>
      </p:sp>
      <p:sp>
        <p:nvSpPr>
          <p:cNvPr id="21" name="Freeform 21"/>
          <p:cNvSpPr>
            <a:spLocks noChangeArrowheads="1"/>
          </p:cNvSpPr>
          <p:nvPr/>
        </p:nvSpPr>
        <p:spPr bwMode="auto">
          <a:xfrm>
            <a:off x="8149707" y="841473"/>
            <a:ext cx="407077" cy="432000"/>
          </a:xfrm>
          <a:custGeom>
            <a:avLst/>
            <a:gdLst>
              <a:gd name="T0" fmla="*/ 309 w 619"/>
              <a:gd name="T1" fmla="*/ 0 h 635"/>
              <a:gd name="T2" fmla="*/ 309 w 619"/>
              <a:gd name="T3" fmla="*/ 0 h 635"/>
              <a:gd name="T4" fmla="*/ 0 w 619"/>
              <a:gd name="T5" fmla="*/ 325 h 635"/>
              <a:gd name="T6" fmla="*/ 309 w 619"/>
              <a:gd name="T7" fmla="*/ 634 h 635"/>
              <a:gd name="T8" fmla="*/ 618 w 619"/>
              <a:gd name="T9" fmla="*/ 325 h 635"/>
              <a:gd name="T10" fmla="*/ 309 w 619"/>
              <a:gd name="T11" fmla="*/ 0 h 635"/>
              <a:gd name="T12" fmla="*/ 309 w 619"/>
              <a:gd name="T13" fmla="*/ 589 h 635"/>
              <a:gd name="T14" fmla="*/ 309 w 619"/>
              <a:gd name="T15" fmla="*/ 589 h 635"/>
              <a:gd name="T16" fmla="*/ 29 w 619"/>
              <a:gd name="T17" fmla="*/ 325 h 635"/>
              <a:gd name="T18" fmla="*/ 309 w 619"/>
              <a:gd name="T19" fmla="*/ 45 h 635"/>
              <a:gd name="T20" fmla="*/ 589 w 619"/>
              <a:gd name="T21" fmla="*/ 325 h 635"/>
              <a:gd name="T22" fmla="*/ 309 w 619"/>
              <a:gd name="T23" fmla="*/ 589 h 635"/>
              <a:gd name="T24" fmla="*/ 427 w 619"/>
              <a:gd name="T25" fmla="*/ 177 h 635"/>
              <a:gd name="T26" fmla="*/ 427 w 619"/>
              <a:gd name="T27" fmla="*/ 177 h 635"/>
              <a:gd name="T28" fmla="*/ 397 w 619"/>
              <a:gd name="T29" fmla="*/ 192 h 635"/>
              <a:gd name="T30" fmla="*/ 280 w 619"/>
              <a:gd name="T31" fmla="*/ 413 h 635"/>
              <a:gd name="T32" fmla="*/ 206 w 619"/>
              <a:gd name="T33" fmla="*/ 339 h 635"/>
              <a:gd name="T34" fmla="*/ 177 w 619"/>
              <a:gd name="T35" fmla="*/ 339 h 635"/>
              <a:gd name="T36" fmla="*/ 177 w 619"/>
              <a:gd name="T37" fmla="*/ 369 h 635"/>
              <a:gd name="T38" fmla="*/ 265 w 619"/>
              <a:gd name="T39" fmla="*/ 457 h 635"/>
              <a:gd name="T40" fmla="*/ 294 w 619"/>
              <a:gd name="T41" fmla="*/ 457 h 635"/>
              <a:gd name="T42" fmla="*/ 441 w 619"/>
              <a:gd name="T43" fmla="*/ 207 h 635"/>
              <a:gd name="T44" fmla="*/ 427 w 619"/>
              <a:gd name="T45" fmla="*/ 1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9" h="635">
                <a:moveTo>
                  <a:pt x="309" y="0"/>
                </a:moveTo>
                <a:lnTo>
                  <a:pt x="309" y="0"/>
                </a:lnTo>
                <a:cubicBezTo>
                  <a:pt x="132" y="0"/>
                  <a:pt x="0" y="148"/>
                  <a:pt x="0" y="325"/>
                </a:cubicBezTo>
                <a:cubicBezTo>
                  <a:pt x="0" y="487"/>
                  <a:pt x="132" y="634"/>
                  <a:pt x="309" y="634"/>
                </a:cubicBezTo>
                <a:cubicBezTo>
                  <a:pt x="486" y="634"/>
                  <a:pt x="618" y="487"/>
                  <a:pt x="618" y="325"/>
                </a:cubicBezTo>
                <a:cubicBezTo>
                  <a:pt x="618" y="148"/>
                  <a:pt x="486" y="0"/>
                  <a:pt x="309" y="0"/>
                </a:cubicBezTo>
                <a:close/>
                <a:moveTo>
                  <a:pt x="309" y="589"/>
                </a:moveTo>
                <a:lnTo>
                  <a:pt x="309" y="589"/>
                </a:lnTo>
                <a:cubicBezTo>
                  <a:pt x="162" y="589"/>
                  <a:pt x="29" y="472"/>
                  <a:pt x="29" y="325"/>
                </a:cubicBezTo>
                <a:cubicBezTo>
                  <a:pt x="29" y="162"/>
                  <a:pt x="162" y="45"/>
                  <a:pt x="309" y="45"/>
                </a:cubicBezTo>
                <a:cubicBezTo>
                  <a:pt x="456" y="45"/>
                  <a:pt x="589" y="162"/>
                  <a:pt x="589" y="325"/>
                </a:cubicBezTo>
                <a:cubicBezTo>
                  <a:pt x="589" y="472"/>
                  <a:pt x="456" y="589"/>
                  <a:pt x="309" y="589"/>
                </a:cubicBezTo>
                <a:close/>
                <a:moveTo>
                  <a:pt x="427" y="177"/>
                </a:moveTo>
                <a:lnTo>
                  <a:pt x="427" y="177"/>
                </a:lnTo>
                <a:cubicBezTo>
                  <a:pt x="412" y="177"/>
                  <a:pt x="412" y="177"/>
                  <a:pt x="397" y="192"/>
                </a:cubicBezTo>
                <a:cubicBezTo>
                  <a:pt x="280" y="413"/>
                  <a:pt x="280" y="413"/>
                  <a:pt x="280" y="413"/>
                </a:cubicBezTo>
                <a:cubicBezTo>
                  <a:pt x="206" y="339"/>
                  <a:pt x="206" y="339"/>
                  <a:pt x="206" y="339"/>
                </a:cubicBezTo>
                <a:cubicBezTo>
                  <a:pt x="191" y="339"/>
                  <a:pt x="191" y="339"/>
                  <a:pt x="177" y="339"/>
                </a:cubicBezTo>
                <a:cubicBezTo>
                  <a:pt x="162" y="354"/>
                  <a:pt x="162" y="369"/>
                  <a:pt x="177" y="369"/>
                </a:cubicBezTo>
                <a:cubicBezTo>
                  <a:pt x="265" y="457"/>
                  <a:pt x="265" y="457"/>
                  <a:pt x="265" y="457"/>
                </a:cubicBezTo>
                <a:cubicBezTo>
                  <a:pt x="280" y="457"/>
                  <a:pt x="280" y="457"/>
                  <a:pt x="294" y="457"/>
                </a:cubicBezTo>
                <a:lnTo>
                  <a:pt x="441" y="207"/>
                </a:lnTo>
                <a:cubicBezTo>
                  <a:pt x="441" y="207"/>
                  <a:pt x="441" y="192"/>
                  <a:pt x="427" y="177"/>
                </a:cubicBezTo>
                <a:close/>
              </a:path>
            </a:pathLst>
          </a:custGeom>
          <a:solidFill>
            <a:srgbClr val="E8032E"/>
          </a:solidFill>
          <a:ln>
            <a:noFill/>
          </a:ln>
          <a:effectLst/>
          <a:extLst/>
        </p:spPr>
        <p:txBody>
          <a:bodyPr wrap="none" anchor="ctr"/>
          <a:lstStyle/>
          <a:p>
            <a:pPr eaLnBrk="1" fontAlgn="auto" hangingPunct="1">
              <a:spcBef>
                <a:spcPts val="0"/>
              </a:spcBef>
              <a:spcAft>
                <a:spcPts val="0"/>
              </a:spcAft>
              <a:defRPr/>
            </a:pPr>
            <a:endParaRPr lang="en-US">
              <a:latin typeface="+mn-lt"/>
              <a:ea typeface="+mn-ea"/>
              <a:cs typeface="+mn-cs"/>
            </a:endParaRPr>
          </a:p>
        </p:txBody>
      </p:sp>
      <p:sp>
        <p:nvSpPr>
          <p:cNvPr id="29" name="Ellipse 28"/>
          <p:cNvSpPr/>
          <p:nvPr/>
        </p:nvSpPr>
        <p:spPr>
          <a:xfrm>
            <a:off x="8191533" y="248505"/>
            <a:ext cx="959332" cy="613021"/>
          </a:xfrm>
          <a:prstGeom prst="ellipse">
            <a:avLst/>
          </a:prstGeom>
          <a:solidFill>
            <a:srgbClr val="FAAB1F"/>
          </a:solidFill>
          <a:ln>
            <a:solidFill>
              <a:srgbClr val="FAAB1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In 2020</a:t>
            </a:r>
            <a:endParaRPr lang="fr-FR" dirty="0"/>
          </a:p>
        </p:txBody>
      </p:sp>
      <p:sp>
        <p:nvSpPr>
          <p:cNvPr id="30" name="Google Shape;789;p31"/>
          <p:cNvSpPr/>
          <p:nvPr/>
        </p:nvSpPr>
        <p:spPr>
          <a:xfrm>
            <a:off x="5347550" y="741980"/>
            <a:ext cx="1979992" cy="720000"/>
          </a:xfrm>
          <a:prstGeom prst="chevron">
            <a:avLst>
              <a:gd name="adj" fmla="val 50000"/>
            </a:avLst>
          </a:prstGeom>
          <a:solidFill>
            <a:srgbClr val="FF6D0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 1 year later</a:t>
            </a:r>
            <a:endParaRPr b="1" dirty="0">
              <a:solidFill>
                <a:srgbClr val="FFFFFF"/>
              </a:solidFill>
              <a:latin typeface="Montserrat"/>
              <a:ea typeface="Montserrat"/>
              <a:cs typeface="Montserrat"/>
              <a:sym typeface="Montserrat"/>
            </a:endParaRPr>
          </a:p>
        </p:txBody>
      </p:sp>
      <p:sp>
        <p:nvSpPr>
          <p:cNvPr id="31" name="Google Shape;789;p31"/>
          <p:cNvSpPr/>
          <p:nvPr/>
        </p:nvSpPr>
        <p:spPr>
          <a:xfrm>
            <a:off x="7040609" y="742194"/>
            <a:ext cx="1979992" cy="720000"/>
          </a:xfrm>
          <a:prstGeom prst="chevron">
            <a:avLst>
              <a:gd name="adj" fmla="val 50000"/>
            </a:avLst>
          </a:prstGeom>
          <a:solidFill>
            <a:srgbClr val="FAAB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 in 1st grade </a:t>
            </a:r>
            <a:endParaRPr b="1"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22977628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846" name="Google Shape;846;p36"/>
          <p:cNvSpPr txBox="1">
            <a:spLocks noGrp="1"/>
          </p:cNvSpPr>
          <p:nvPr>
            <p:ph type="ctrTitle" idx="4294967295"/>
          </p:nvPr>
        </p:nvSpPr>
        <p:spPr>
          <a:xfrm>
            <a:off x="685800" y="1126150"/>
            <a:ext cx="3954900" cy="95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F64646"/>
                </a:solidFill>
              </a:rPr>
              <a:t>Thanks!</a:t>
            </a:r>
            <a:endParaRPr sz="6000">
              <a:solidFill>
                <a:srgbClr val="F64646"/>
              </a:solidFill>
            </a:endParaRPr>
          </a:p>
        </p:txBody>
      </p:sp>
      <p:pic>
        <p:nvPicPr>
          <p:cNvPr id="848" name="Google Shape;848;p36"/>
          <p:cNvPicPr preferRelativeResize="0"/>
          <p:nvPr/>
        </p:nvPicPr>
        <p:blipFill>
          <a:blip r:embed="rId3">
            <a:extLst>
              <a:ext uri="{28A0092B-C50C-407E-A947-70E740481C1C}">
                <a14:useLocalDpi xmlns:a14="http://schemas.microsoft.com/office/drawing/2010/main" val="0"/>
              </a:ext>
            </a:extLst>
          </a:blip>
          <a:stretch>
            <a:fillRect/>
          </a:stretch>
        </p:blipFill>
        <p:spPr>
          <a:xfrm rot="5400000">
            <a:off x="5630951" y="749828"/>
            <a:ext cx="3633145" cy="3643800"/>
          </a:xfrm>
          <a:prstGeom prst="triangle">
            <a:avLst>
              <a:gd name="adj" fmla="val 50000"/>
            </a:avLst>
          </a:prstGeom>
          <a:noFill/>
          <a:ln>
            <a:noFill/>
          </a:ln>
        </p:spPr>
      </p:pic>
      <p:pic>
        <p:nvPicPr>
          <p:cNvPr id="6" name="Image 5" descr="Capture.PNG"/>
          <p:cNvPicPr>
            <a:picLocks noChangeAspect="1"/>
          </p:cNvPicPr>
          <p:nvPr/>
        </p:nvPicPr>
        <p:blipFill rotWithShape="1">
          <a:blip r:embed="rId4">
            <a:extLst>
              <a:ext uri="{28A0092B-C50C-407E-A947-70E740481C1C}">
                <a14:useLocalDpi xmlns:a14="http://schemas.microsoft.com/office/drawing/2010/main" val="0"/>
              </a:ext>
            </a:extLst>
          </a:blip>
          <a:srcRect r="9630"/>
          <a:stretch/>
        </p:blipFill>
        <p:spPr>
          <a:xfrm>
            <a:off x="138538" y="3918723"/>
            <a:ext cx="2264122" cy="958592"/>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4187" y="4177830"/>
            <a:ext cx="1106573" cy="6994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1"/>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bg2">
                    <a:lumMod val="75000"/>
                  </a:schemeClr>
                </a:solidFill>
              </a:rPr>
              <a:t>Methodology</a:t>
            </a:r>
            <a:r>
              <a:rPr lang="nl-BE" dirty="0" smtClean="0"/>
              <a:t> </a:t>
            </a:r>
            <a:endParaRPr dirty="0"/>
          </a:p>
        </p:txBody>
      </p:sp>
      <p:sp>
        <p:nvSpPr>
          <p:cNvPr id="787" name="Google Shape;78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4" name="Google Shape;1022;p39"/>
          <p:cNvGrpSpPr/>
          <p:nvPr/>
        </p:nvGrpSpPr>
        <p:grpSpPr>
          <a:xfrm>
            <a:off x="5379781" y="152982"/>
            <a:ext cx="506244" cy="421598"/>
            <a:chOff x="5255200" y="3006475"/>
            <a:chExt cx="511700" cy="378575"/>
          </a:xfrm>
          <a:solidFill>
            <a:schemeClr val="bg2">
              <a:lumMod val="50000"/>
            </a:schemeClr>
          </a:solidFill>
        </p:grpSpPr>
        <p:sp>
          <p:nvSpPr>
            <p:cNvPr id="15" name="Google Shape;1023;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4;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Rectangle à coins arrondis 20"/>
          <p:cNvSpPr/>
          <p:nvPr/>
        </p:nvSpPr>
        <p:spPr>
          <a:xfrm>
            <a:off x="2669268" y="1540552"/>
            <a:ext cx="6357302" cy="3480940"/>
          </a:xfrm>
          <a:prstGeom prst="roundRect">
            <a:avLst/>
          </a:prstGeom>
          <a:solidFill>
            <a:srgbClr val="FFFFFF"/>
          </a:solidFill>
          <a:ln w="57150" cmpd="sng">
            <a:solidFill>
              <a:srgbClr val="FF6D0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sz="1300" b="1" dirty="0">
              <a:solidFill>
                <a:srgbClr val="4D4D4D"/>
              </a:solidFill>
            </a:endParaRPr>
          </a:p>
          <a:p>
            <a:pPr algn="ctr"/>
            <a:r>
              <a:rPr lang="fr-BE" sz="1300" b="1" dirty="0" smtClean="0">
                <a:solidFill>
                  <a:srgbClr val="4D4D4D"/>
                </a:solidFill>
              </a:rPr>
              <a:t>Post-test 1 year later, in the 3rd grade in preschool</a:t>
            </a:r>
          </a:p>
          <a:p>
            <a:pPr algn="ctr"/>
            <a:endParaRPr lang="fr-BE" sz="400" b="1" dirty="0">
              <a:solidFill>
                <a:srgbClr val="4D4D4D"/>
              </a:solidFill>
            </a:endParaRPr>
          </a:p>
          <a:p>
            <a:pPr marL="285750" indent="-285750">
              <a:buClr>
                <a:srgbClr val="FD8208"/>
              </a:buClr>
              <a:buFont typeface="Wingdings" charset="2"/>
              <a:buChar char="§"/>
            </a:pPr>
            <a:r>
              <a:rPr lang="fr-BE" sz="1300" dirty="0" smtClean="0">
                <a:solidFill>
                  <a:srgbClr val="4D4D4D"/>
                </a:solidFill>
              </a:rPr>
              <a:t>Cardinality understanding</a:t>
            </a:r>
          </a:p>
          <a:p>
            <a:pPr marL="457200" lvl="1" indent="-285750">
              <a:buClr>
                <a:srgbClr val="FD8208"/>
              </a:buClr>
              <a:buFont typeface="Wingdings" charset="2"/>
              <a:buChar char="§"/>
            </a:pPr>
            <a:r>
              <a:rPr lang="fr-BE" sz="1300" dirty="0" smtClean="0">
                <a:solidFill>
                  <a:srgbClr val="4D4D4D"/>
                </a:solidFill>
              </a:rPr>
              <a:t>P</a:t>
            </a:r>
            <a:r>
              <a:rPr lang="fr-FR" sz="1300" dirty="0" smtClean="0">
                <a:solidFill>
                  <a:srgbClr val="4D4D4D"/>
                </a:solidFill>
              </a:rPr>
              <a:t>r</a:t>
            </a:r>
            <a:r>
              <a:rPr lang="fr-BE" sz="1300" dirty="0" smtClean="0">
                <a:solidFill>
                  <a:srgbClr val="4D4D4D"/>
                </a:solidFill>
              </a:rPr>
              <a:t>oduction : </a:t>
            </a:r>
            <a:r>
              <a:rPr lang="fr-FR" sz="1300" dirty="0">
                <a:solidFill>
                  <a:srgbClr val="4D4D4D"/>
                </a:solidFill>
              </a:rPr>
              <a:t> « </a:t>
            </a:r>
            <a:r>
              <a:rPr lang="fr-FR" sz="1300" dirty="0" err="1">
                <a:solidFill>
                  <a:srgbClr val="4D4D4D"/>
                </a:solidFill>
              </a:rPr>
              <a:t>Give</a:t>
            </a:r>
            <a:r>
              <a:rPr lang="fr-FR" sz="1300" dirty="0">
                <a:solidFill>
                  <a:srgbClr val="4D4D4D"/>
                </a:solidFill>
              </a:rPr>
              <a:t> me N</a:t>
            </a:r>
            <a:r>
              <a:rPr lang="fr-FR" sz="1300" dirty="0" smtClean="0">
                <a:solidFill>
                  <a:srgbClr val="4D4D4D"/>
                </a:solidFill>
              </a:rPr>
              <a:t> </a:t>
            </a:r>
            <a:r>
              <a:rPr lang="fr-FR" sz="1300" dirty="0" err="1">
                <a:solidFill>
                  <a:srgbClr val="4D4D4D"/>
                </a:solidFill>
              </a:rPr>
              <a:t>tokens</a:t>
            </a:r>
            <a:r>
              <a:rPr lang="fr-FR" sz="1300" dirty="0">
                <a:solidFill>
                  <a:srgbClr val="4D4D4D"/>
                </a:solidFill>
              </a:rPr>
              <a:t> » </a:t>
            </a:r>
            <a:endParaRPr lang="fr-FR" sz="1300" dirty="0" smtClean="0">
              <a:solidFill>
                <a:srgbClr val="4D4D4D"/>
              </a:solidFill>
            </a:endParaRPr>
          </a:p>
          <a:p>
            <a:pPr marL="457200" lvl="1" indent="-285750">
              <a:buClr>
                <a:srgbClr val="FD8208"/>
              </a:buClr>
              <a:buFont typeface="Wingdings" charset="2"/>
              <a:buChar char="§"/>
            </a:pPr>
            <a:r>
              <a:rPr lang="fr-BE" sz="1300" dirty="0" smtClean="0">
                <a:solidFill>
                  <a:srgbClr val="4D4D4D"/>
                </a:solidFill>
              </a:rPr>
              <a:t>Direction &amp; succession functions </a:t>
            </a:r>
          </a:p>
          <a:p>
            <a:pPr marL="285750" indent="-285750">
              <a:buClr>
                <a:srgbClr val="FD8208"/>
              </a:buClr>
              <a:buFont typeface="Wingdings" charset="2"/>
              <a:buChar char="§"/>
            </a:pPr>
            <a:endParaRPr lang="fr-BE" sz="800" dirty="0" smtClean="0">
              <a:solidFill>
                <a:srgbClr val="4D4D4D"/>
              </a:solidFill>
            </a:endParaRPr>
          </a:p>
          <a:p>
            <a:pPr marL="285750" indent="-285750">
              <a:buClr>
                <a:srgbClr val="FD8208"/>
              </a:buClr>
              <a:buFont typeface="Wingdings" charset="2"/>
              <a:buChar char="§"/>
            </a:pPr>
            <a:r>
              <a:rPr lang="fr-BE" sz="1300" dirty="0" smtClean="0">
                <a:solidFill>
                  <a:srgbClr val="4D4D4D"/>
                </a:solidFill>
              </a:rPr>
              <a:t>Number word and Arabic number comparison</a:t>
            </a:r>
          </a:p>
          <a:p>
            <a:pPr marL="285750" indent="-285750">
              <a:buClr>
                <a:srgbClr val="FD8208"/>
              </a:buClr>
              <a:buFont typeface="Wingdings" charset="2"/>
              <a:buChar char="§"/>
            </a:pPr>
            <a:endParaRPr lang="fr-BE" sz="800" dirty="0" smtClean="0">
              <a:solidFill>
                <a:srgbClr val="4D4D4D"/>
              </a:solidFill>
            </a:endParaRPr>
          </a:p>
          <a:p>
            <a:pPr marL="285750" indent="-285750">
              <a:buClr>
                <a:srgbClr val="FD8208"/>
              </a:buClr>
              <a:buFont typeface="Wingdings" charset="2"/>
              <a:buChar char="§"/>
            </a:pPr>
            <a:r>
              <a:rPr lang="fr-BE" sz="1300" dirty="0" smtClean="0">
                <a:solidFill>
                  <a:srgbClr val="4D4D4D"/>
                </a:solidFill>
              </a:rPr>
              <a:t>Pre-arithmetic tasks </a:t>
            </a:r>
          </a:p>
          <a:p>
            <a:pPr marL="457200" indent="-285750">
              <a:buClr>
                <a:srgbClr val="FD8208"/>
              </a:buClr>
              <a:buFont typeface="Wingdings" charset="2"/>
              <a:buChar char="§"/>
            </a:pPr>
            <a:r>
              <a:rPr lang="fr-BE" sz="1300" dirty="0" smtClean="0">
                <a:solidFill>
                  <a:srgbClr val="4D4D4D"/>
                </a:solidFill>
              </a:rPr>
              <a:t>Numerical inclusion </a:t>
            </a:r>
          </a:p>
          <a:p>
            <a:pPr marL="457200" indent="-285750">
              <a:buClr>
                <a:srgbClr val="FD8208"/>
              </a:buClr>
              <a:buFont typeface="Wingdings" charset="2"/>
              <a:buChar char="§"/>
            </a:pPr>
            <a:r>
              <a:rPr lang="fr-BE" sz="1300" dirty="0" smtClean="0">
                <a:solidFill>
                  <a:srgbClr val="4D4D4D"/>
                </a:solidFill>
              </a:rPr>
              <a:t>Additive decomposition</a:t>
            </a:r>
            <a:endParaRPr lang="fr-BE" sz="1300" i="1" dirty="0" smtClean="0">
              <a:solidFill>
                <a:srgbClr val="4D4D4D"/>
              </a:solidFill>
            </a:endParaRPr>
          </a:p>
          <a:p>
            <a:pPr marL="457200" indent="-285750">
              <a:buClr>
                <a:srgbClr val="FD8208"/>
              </a:buClr>
              <a:buFont typeface="Wingdings" charset="2"/>
              <a:buChar char="§"/>
            </a:pPr>
            <a:endParaRPr lang="fr-BE" sz="800" dirty="0" smtClean="0">
              <a:solidFill>
                <a:srgbClr val="4D4D4D"/>
              </a:solidFill>
            </a:endParaRPr>
          </a:p>
          <a:p>
            <a:pPr marL="285750" indent="-285750">
              <a:buClr>
                <a:srgbClr val="FD8208"/>
              </a:buClr>
              <a:buFont typeface="Wingdings" charset="2"/>
              <a:buChar char="§"/>
            </a:pPr>
            <a:r>
              <a:rPr lang="fr-BE" sz="1300" dirty="0" smtClean="0">
                <a:solidFill>
                  <a:srgbClr val="4D4D4D"/>
                </a:solidFill>
              </a:rPr>
              <a:t>Arithmetical fluency with picture support and without support</a:t>
            </a:r>
          </a:p>
          <a:p>
            <a:pPr marL="285750" indent="-285750">
              <a:buClr>
                <a:srgbClr val="FD8208"/>
              </a:buClr>
              <a:buFont typeface="Wingdings" charset="2"/>
              <a:buChar char="§"/>
            </a:pPr>
            <a:endParaRPr lang="fr-BE" sz="800" dirty="0" smtClean="0">
              <a:solidFill>
                <a:srgbClr val="4D4D4D"/>
              </a:solidFill>
            </a:endParaRPr>
          </a:p>
          <a:p>
            <a:pPr marL="285750" indent="-285750">
              <a:buClr>
                <a:srgbClr val="FD8208"/>
              </a:buClr>
              <a:buFont typeface="Wingdings" charset="2"/>
              <a:buChar char="§"/>
            </a:pPr>
            <a:r>
              <a:rPr lang="fr-BE" sz="1300" dirty="0" smtClean="0">
                <a:solidFill>
                  <a:srgbClr val="4D4D4D"/>
                </a:solidFill>
              </a:rPr>
              <a:t>Spontaneous use of fingers task : </a:t>
            </a:r>
            <a:r>
              <a:rPr lang="fr-BE" sz="1300" i="1" dirty="0" smtClean="0">
                <a:solidFill>
                  <a:srgbClr val="4D4D4D"/>
                </a:solidFill>
              </a:rPr>
              <a:t>« Tell me 5 first names. No less no more. » </a:t>
            </a:r>
            <a:endParaRPr lang="fr-BE" sz="1300" b="1" i="1" dirty="0">
              <a:solidFill>
                <a:srgbClr val="4D4D4D"/>
              </a:solidFill>
            </a:endParaRPr>
          </a:p>
          <a:p>
            <a:pPr algn="ctr">
              <a:buClr>
                <a:srgbClr val="FD8208"/>
              </a:buClr>
            </a:pPr>
            <a:endParaRPr lang="fr-BE" sz="1200" b="1" dirty="0" smtClean="0">
              <a:solidFill>
                <a:srgbClr val="4D4D4D"/>
              </a:solidFill>
            </a:endParaRPr>
          </a:p>
          <a:p>
            <a:pPr algn="ctr">
              <a:buClr>
                <a:srgbClr val="FD8208"/>
              </a:buClr>
            </a:pPr>
            <a:endParaRPr lang="fr-BE" sz="1200" b="1" dirty="0">
              <a:solidFill>
                <a:srgbClr val="4D4D4D"/>
              </a:solidFill>
            </a:endParaRPr>
          </a:p>
        </p:txBody>
      </p:sp>
      <p:sp>
        <p:nvSpPr>
          <p:cNvPr id="2" name="Ellipse 1"/>
          <p:cNvSpPr/>
          <p:nvPr/>
        </p:nvSpPr>
        <p:spPr>
          <a:xfrm>
            <a:off x="7945643" y="237738"/>
            <a:ext cx="959332" cy="613021"/>
          </a:xfrm>
          <a:prstGeom prst="ellipse">
            <a:avLst/>
          </a:prstGeom>
          <a:solidFill>
            <a:srgbClr val="FAAB1F"/>
          </a:solidFill>
          <a:ln>
            <a:solidFill>
              <a:srgbClr val="FAAB1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In 2020</a:t>
            </a:r>
            <a:endParaRPr lang="fr-FR" dirty="0"/>
          </a:p>
        </p:txBody>
      </p:sp>
      <p:sp>
        <p:nvSpPr>
          <p:cNvPr id="23" name="Google Shape;789;p31"/>
          <p:cNvSpPr/>
          <p:nvPr/>
        </p:nvSpPr>
        <p:spPr>
          <a:xfrm>
            <a:off x="5101660" y="731213"/>
            <a:ext cx="1979992" cy="720000"/>
          </a:xfrm>
          <a:prstGeom prst="chevron">
            <a:avLst>
              <a:gd name="adj" fmla="val 50000"/>
            </a:avLst>
          </a:prstGeom>
          <a:solidFill>
            <a:srgbClr val="FF6D0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 1 year later</a:t>
            </a:r>
            <a:endParaRPr b="1" dirty="0">
              <a:solidFill>
                <a:srgbClr val="FFFFFF"/>
              </a:solidFill>
              <a:latin typeface="Montserrat"/>
              <a:ea typeface="Montserrat"/>
              <a:cs typeface="Montserrat"/>
              <a:sym typeface="Montserrat"/>
            </a:endParaRPr>
          </a:p>
        </p:txBody>
      </p:sp>
      <p:sp>
        <p:nvSpPr>
          <p:cNvPr id="24" name="Google Shape;792;p31"/>
          <p:cNvSpPr/>
          <p:nvPr/>
        </p:nvSpPr>
        <p:spPr>
          <a:xfrm>
            <a:off x="0" y="731427"/>
            <a:ext cx="1979998" cy="720000"/>
          </a:xfrm>
          <a:prstGeom prst="homePlate">
            <a:avLst>
              <a:gd name="adj" fmla="val 50000"/>
            </a:avLst>
          </a:prstGeom>
          <a:solidFill>
            <a:srgbClr val="FF0000"/>
          </a:solidFill>
          <a:ln>
            <a:solidFill>
              <a:srgbClr val="FFFFF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Pretest</a:t>
            </a:r>
            <a:endParaRPr b="1" dirty="0">
              <a:solidFill>
                <a:srgbClr val="FFFFFF"/>
              </a:solidFill>
              <a:latin typeface="Montserrat"/>
              <a:ea typeface="Montserrat"/>
              <a:cs typeface="Montserrat"/>
              <a:sym typeface="Montserrat"/>
            </a:endParaRPr>
          </a:p>
        </p:txBody>
      </p:sp>
      <p:sp>
        <p:nvSpPr>
          <p:cNvPr id="26" name="Google Shape;795;p31"/>
          <p:cNvSpPr/>
          <p:nvPr/>
        </p:nvSpPr>
        <p:spPr>
          <a:xfrm>
            <a:off x="1691324" y="731427"/>
            <a:ext cx="1979998" cy="720000"/>
          </a:xfrm>
          <a:prstGeom prst="chevron">
            <a:avLst>
              <a:gd name="adj" fmla="val 50000"/>
            </a:avLst>
          </a:prstGeom>
          <a:solidFill>
            <a:srgbClr val="68B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Training</a:t>
            </a:r>
            <a:endParaRPr b="1" dirty="0">
              <a:solidFill>
                <a:srgbClr val="FFFFFF"/>
              </a:solidFill>
              <a:latin typeface="Montserrat"/>
              <a:ea typeface="Montserrat"/>
              <a:cs typeface="Montserrat"/>
              <a:sym typeface="Montserrat"/>
            </a:endParaRPr>
          </a:p>
        </p:txBody>
      </p:sp>
      <p:sp>
        <p:nvSpPr>
          <p:cNvPr id="33" name="Google Shape;789;p31"/>
          <p:cNvSpPr/>
          <p:nvPr/>
        </p:nvSpPr>
        <p:spPr>
          <a:xfrm>
            <a:off x="6794719" y="731427"/>
            <a:ext cx="1979992" cy="720000"/>
          </a:xfrm>
          <a:prstGeom prst="chevron">
            <a:avLst>
              <a:gd name="adj" fmla="val 50000"/>
            </a:avLst>
          </a:prstGeom>
          <a:solidFill>
            <a:srgbClr val="FAAB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 in 1st grade </a:t>
            </a:r>
            <a:endParaRPr b="1" dirty="0">
              <a:solidFill>
                <a:srgbClr val="FFFFFF"/>
              </a:solidFill>
              <a:latin typeface="Montserrat"/>
              <a:ea typeface="Montserrat"/>
              <a:cs typeface="Montserrat"/>
              <a:sym typeface="Montserrat"/>
            </a:endParaRPr>
          </a:p>
        </p:txBody>
      </p:sp>
      <p:sp>
        <p:nvSpPr>
          <p:cNvPr id="34" name="Google Shape;789;p31"/>
          <p:cNvSpPr/>
          <p:nvPr/>
        </p:nvSpPr>
        <p:spPr>
          <a:xfrm>
            <a:off x="3394204" y="729039"/>
            <a:ext cx="1979992" cy="720000"/>
          </a:xfrm>
          <a:prstGeom prst="chevron">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a:t>
            </a:r>
            <a:endParaRPr b="1" dirty="0">
              <a:solidFill>
                <a:srgbClr val="FFFFFF"/>
              </a:solidFill>
              <a:latin typeface="Montserrat"/>
              <a:ea typeface="Montserrat"/>
              <a:cs typeface="Montserrat"/>
              <a:sym typeface="Montserrat"/>
            </a:endParaRPr>
          </a:p>
        </p:txBody>
      </p:sp>
      <p:sp>
        <p:nvSpPr>
          <p:cNvPr id="3" name="Rectangle 2"/>
          <p:cNvSpPr/>
          <p:nvPr/>
        </p:nvSpPr>
        <p:spPr>
          <a:xfrm>
            <a:off x="3115767" y="4129417"/>
            <a:ext cx="5217311" cy="465930"/>
          </a:xfrm>
          <a:prstGeom prst="rect">
            <a:avLst/>
          </a:prstGeom>
          <a:noFill/>
          <a:ln w="38100" cmpd="sng">
            <a:solidFill>
              <a:srgbClr val="F345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Freeform 767"/>
          <p:cNvSpPr>
            <a:spLocks noChangeArrowheads="1"/>
          </p:cNvSpPr>
          <p:nvPr>
            <p:custDataLst>
              <p:tags r:id="rId1"/>
            </p:custDataLst>
          </p:nvPr>
        </p:nvSpPr>
        <p:spPr bwMode="auto">
          <a:xfrm flipH="1">
            <a:off x="743957" y="2745815"/>
            <a:ext cx="631052" cy="997180"/>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chemeClr val="tx2">
              <a:lumMod val="25000"/>
            </a:schemeClr>
          </a:solidFill>
          <a:ln>
            <a:noFill/>
          </a:ln>
          <a:effectLst/>
          <a:extLst/>
        </p:spPr>
        <p:txBody>
          <a:bodyPr wrap="none" anchor="ctr"/>
          <a:lstStyle/>
          <a:p>
            <a:endParaRPr lang="en-US" dirty="0"/>
          </a:p>
        </p:txBody>
      </p:sp>
      <p:sp>
        <p:nvSpPr>
          <p:cNvPr id="19" name="Freeform 767"/>
          <p:cNvSpPr>
            <a:spLocks noChangeArrowheads="1"/>
          </p:cNvSpPr>
          <p:nvPr>
            <p:custDataLst>
              <p:tags r:id="rId2"/>
            </p:custDataLst>
          </p:nvPr>
        </p:nvSpPr>
        <p:spPr bwMode="auto">
          <a:xfrm>
            <a:off x="1425712" y="2745815"/>
            <a:ext cx="631052" cy="997180"/>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333333"/>
          </a:solidFill>
          <a:ln>
            <a:noFill/>
          </a:ln>
          <a:effectLst/>
          <a:extLst/>
        </p:spPr>
        <p:txBody>
          <a:bodyPr wrap="none" anchor="ctr"/>
          <a:lstStyle/>
          <a:p>
            <a:endParaRPr lang="en-US" b="1" dirty="0"/>
          </a:p>
        </p:txBody>
      </p:sp>
      <p:sp>
        <p:nvSpPr>
          <p:cNvPr id="4" name="ZoneTexte 3"/>
          <p:cNvSpPr txBox="1"/>
          <p:nvPr/>
        </p:nvSpPr>
        <p:spPr>
          <a:xfrm>
            <a:off x="1233515" y="2567186"/>
            <a:ext cx="328937" cy="400110"/>
          </a:xfrm>
          <a:prstGeom prst="rect">
            <a:avLst/>
          </a:prstGeom>
          <a:noFill/>
        </p:spPr>
        <p:txBody>
          <a:bodyPr wrap="square" rtlCol="0">
            <a:spAutoFit/>
          </a:bodyPr>
          <a:lstStyle/>
          <a:p>
            <a:r>
              <a:rPr lang="fr-FR" sz="2000" b="1" dirty="0" smtClean="0"/>
              <a:t>?</a:t>
            </a:r>
            <a:endParaRPr lang="fr-FR" sz="2000" b="1" dirty="0"/>
          </a:p>
        </p:txBody>
      </p:sp>
    </p:spTree>
    <p:extLst>
      <p:ext uri="{BB962C8B-B14F-4D97-AF65-F5344CB8AC3E}">
        <p14:creationId xmlns:p14="http://schemas.microsoft.com/office/powerpoint/2010/main" val="41789562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tx1">
                    <a:lumMod val="85000"/>
                    <a:lumOff val="15000"/>
                  </a:schemeClr>
                </a:solidFill>
              </a:rPr>
              <a:t>Introduction  </a:t>
            </a:r>
            <a:endParaRPr dirty="0">
              <a:solidFill>
                <a:schemeClr val="tx1">
                  <a:lumMod val="85000"/>
                  <a:lumOff val="15000"/>
                </a:schemeClr>
              </a:solidFill>
            </a:endParaRPr>
          </a:p>
        </p:txBody>
      </p:sp>
      <p:sp>
        <p:nvSpPr>
          <p:cNvPr id="728" name="Google Shape;728;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8" name="Google Shape;925;p39"/>
          <p:cNvGrpSpPr/>
          <p:nvPr/>
        </p:nvGrpSpPr>
        <p:grpSpPr>
          <a:xfrm>
            <a:off x="5432549" y="209461"/>
            <a:ext cx="347129" cy="355015"/>
            <a:chOff x="1926350" y="995225"/>
            <a:chExt cx="428650" cy="356600"/>
          </a:xfrm>
          <a:solidFill>
            <a:schemeClr val="tx1">
              <a:lumMod val="85000"/>
              <a:lumOff val="15000"/>
            </a:schemeClr>
          </a:solidFill>
        </p:grpSpPr>
        <p:sp>
          <p:nvSpPr>
            <p:cNvPr id="19" name="Google Shape;926;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0" name="Google Shape;927;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1" name="Google Shape;928;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2" name="Google Shape;929;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sp>
        <p:nvSpPr>
          <p:cNvPr id="2" name="ZoneTexte 1"/>
          <p:cNvSpPr txBox="1"/>
          <p:nvPr/>
        </p:nvSpPr>
        <p:spPr>
          <a:xfrm>
            <a:off x="646738" y="940795"/>
            <a:ext cx="8160664" cy="2477601"/>
          </a:xfrm>
          <a:prstGeom prst="rect">
            <a:avLst/>
          </a:prstGeom>
          <a:noFill/>
        </p:spPr>
        <p:txBody>
          <a:bodyPr wrap="square" rtlCol="0">
            <a:spAutoFit/>
          </a:bodyPr>
          <a:lstStyle/>
          <a:p>
            <a:pPr marL="285750" indent="-285750">
              <a:lnSpc>
                <a:spcPct val="150000"/>
              </a:lnSpc>
              <a:buFont typeface="Wingdings" charset="2"/>
              <a:buChar char="§"/>
            </a:pPr>
            <a:r>
              <a:rPr lang="fr-FR" dirty="0" smtClean="0"/>
              <a:t>Mission of </a:t>
            </a:r>
            <a:r>
              <a:rPr lang="fr-FR" dirty="0" err="1" smtClean="0"/>
              <a:t>schools</a:t>
            </a:r>
            <a:r>
              <a:rPr lang="fr-FR" dirty="0" smtClean="0"/>
              <a:t>  : </a:t>
            </a:r>
            <a:r>
              <a:rPr lang="fr-FR" dirty="0" err="1" smtClean="0"/>
              <a:t>Reduce</a:t>
            </a:r>
            <a:r>
              <a:rPr lang="fr-FR" dirty="0" smtClean="0"/>
              <a:t> </a:t>
            </a:r>
            <a:r>
              <a:rPr lang="fr-FR" dirty="0" err="1" smtClean="0"/>
              <a:t>considerable</a:t>
            </a:r>
            <a:r>
              <a:rPr lang="fr-FR" dirty="0" smtClean="0"/>
              <a:t> </a:t>
            </a:r>
            <a:r>
              <a:rPr lang="fr-FR" dirty="0" err="1" smtClean="0"/>
              <a:t>variability</a:t>
            </a:r>
            <a:r>
              <a:rPr lang="fr-FR" dirty="0" smtClean="0"/>
              <a:t> in </a:t>
            </a:r>
            <a:r>
              <a:rPr lang="fr-FR" dirty="0" err="1" smtClean="0"/>
              <a:t>preschooler’s</a:t>
            </a:r>
            <a:r>
              <a:rPr lang="fr-FR" dirty="0" smtClean="0"/>
              <a:t> </a:t>
            </a:r>
            <a:r>
              <a:rPr lang="fr-FR" dirty="0" err="1" smtClean="0"/>
              <a:t>numerical</a:t>
            </a:r>
            <a:r>
              <a:rPr lang="fr-FR" dirty="0" smtClean="0"/>
              <a:t> </a:t>
            </a:r>
            <a:r>
              <a:rPr lang="fr-FR" dirty="0" err="1" smtClean="0"/>
              <a:t>ability</a:t>
            </a:r>
            <a:r>
              <a:rPr lang="fr-FR" sz="1200" dirty="0" smtClean="0"/>
              <a:t>  (</a:t>
            </a:r>
            <a:r>
              <a:rPr lang="fr-FR" sz="1200" dirty="0" err="1" smtClean="0"/>
              <a:t>Ramani</a:t>
            </a:r>
            <a:r>
              <a:rPr lang="fr-FR" sz="1200" dirty="0" smtClean="0"/>
              <a:t> &amp; </a:t>
            </a:r>
            <a:r>
              <a:rPr lang="fr-FR" sz="1200" dirty="0" err="1" smtClean="0"/>
              <a:t>Siegler</a:t>
            </a:r>
            <a:r>
              <a:rPr lang="fr-FR" sz="1200" dirty="0" smtClean="0"/>
              <a:t>, 2008; </a:t>
            </a:r>
            <a:r>
              <a:rPr lang="fr-FR" sz="1200" dirty="0" err="1" smtClean="0"/>
              <a:t>Starkley</a:t>
            </a:r>
            <a:r>
              <a:rPr lang="fr-FR" sz="1200" dirty="0" smtClean="0"/>
              <a:t>, Klein &amp; </a:t>
            </a:r>
            <a:r>
              <a:rPr lang="fr-FR" sz="1200" dirty="0" err="1" smtClean="0"/>
              <a:t>Wakeley</a:t>
            </a:r>
            <a:r>
              <a:rPr lang="fr-FR" sz="1200" dirty="0" smtClean="0"/>
              <a:t>, 2004; </a:t>
            </a:r>
            <a:r>
              <a:rPr lang="fr-FR" sz="1200" dirty="0" err="1" smtClean="0"/>
              <a:t>Vilani</a:t>
            </a:r>
            <a:r>
              <a:rPr lang="fr-FR" sz="1200" dirty="0" smtClean="0"/>
              <a:t>, 2018)</a:t>
            </a:r>
          </a:p>
          <a:p>
            <a:pPr marL="285750" indent="-285750">
              <a:lnSpc>
                <a:spcPct val="150000"/>
              </a:lnSpc>
              <a:buFont typeface="Wingdings" charset="2"/>
              <a:buChar char="§"/>
            </a:pPr>
            <a:endParaRPr lang="fr-FR" dirty="0" smtClean="0"/>
          </a:p>
          <a:p>
            <a:pPr marL="285750" indent="-285750">
              <a:lnSpc>
                <a:spcPct val="150000"/>
              </a:lnSpc>
              <a:buFont typeface="Wingdings" charset="2"/>
              <a:buChar char="§"/>
            </a:pPr>
            <a:r>
              <a:rPr lang="fr-FR" dirty="0" err="1" smtClean="0"/>
              <a:t>Strong</a:t>
            </a:r>
            <a:r>
              <a:rPr lang="fr-FR" dirty="0" smtClean="0"/>
              <a:t> </a:t>
            </a:r>
            <a:r>
              <a:rPr lang="fr-FR" dirty="0" err="1" smtClean="0"/>
              <a:t>relationship</a:t>
            </a:r>
            <a:r>
              <a:rPr lang="fr-FR" dirty="0" smtClean="0"/>
              <a:t> </a:t>
            </a:r>
            <a:r>
              <a:rPr lang="fr-FR" dirty="0" err="1" smtClean="0"/>
              <a:t>between</a:t>
            </a:r>
            <a:r>
              <a:rPr lang="fr-FR" dirty="0" smtClean="0"/>
              <a:t> </a:t>
            </a:r>
            <a:r>
              <a:rPr lang="fr-FR" dirty="0" err="1" smtClean="0"/>
              <a:t>preschooler’s</a:t>
            </a:r>
            <a:r>
              <a:rPr lang="fr-FR" dirty="0" smtClean="0"/>
              <a:t> </a:t>
            </a:r>
            <a:r>
              <a:rPr lang="fr-FR" dirty="0" err="1" smtClean="0"/>
              <a:t>numerical</a:t>
            </a:r>
            <a:r>
              <a:rPr lang="fr-FR" dirty="0" smtClean="0"/>
              <a:t> </a:t>
            </a:r>
            <a:r>
              <a:rPr lang="fr-FR" dirty="0" err="1" smtClean="0"/>
              <a:t>ability</a:t>
            </a:r>
            <a:r>
              <a:rPr lang="fr-FR" dirty="0" smtClean="0"/>
              <a:t> and </a:t>
            </a:r>
            <a:r>
              <a:rPr lang="fr-FR" dirty="0" err="1" smtClean="0"/>
              <a:t>later</a:t>
            </a:r>
            <a:r>
              <a:rPr lang="fr-FR" dirty="0" smtClean="0"/>
              <a:t> </a:t>
            </a:r>
            <a:r>
              <a:rPr lang="fr-FR" dirty="0" err="1" smtClean="0"/>
              <a:t>arithmetical</a:t>
            </a:r>
            <a:r>
              <a:rPr lang="fr-FR" dirty="0" smtClean="0"/>
              <a:t> performance</a:t>
            </a:r>
            <a:r>
              <a:rPr lang="fr-FR" sz="1200" dirty="0" smtClean="0"/>
              <a:t> (Jordan, Kaplan, </a:t>
            </a:r>
            <a:r>
              <a:rPr lang="fr-FR" sz="1200" dirty="0" err="1" smtClean="0"/>
              <a:t>Ramineni</a:t>
            </a:r>
            <a:r>
              <a:rPr lang="fr-FR" sz="1200" dirty="0" smtClean="0"/>
              <a:t> &amp; </a:t>
            </a:r>
            <a:r>
              <a:rPr lang="fr-FR" sz="1200" dirty="0" err="1" smtClean="0"/>
              <a:t>Locuniak</a:t>
            </a:r>
            <a:r>
              <a:rPr lang="fr-FR" sz="1200" dirty="0" smtClean="0"/>
              <a:t>, 2009; </a:t>
            </a:r>
            <a:r>
              <a:rPr lang="fr-FR" sz="1200" dirty="0" err="1" smtClean="0"/>
              <a:t>Geary</a:t>
            </a:r>
            <a:r>
              <a:rPr lang="fr-FR" sz="1200" dirty="0" smtClean="0"/>
              <a:t>, </a:t>
            </a:r>
            <a:r>
              <a:rPr lang="fr-FR" sz="1200" dirty="0" err="1" smtClean="0"/>
              <a:t>Hoard</a:t>
            </a:r>
            <a:r>
              <a:rPr lang="fr-FR" sz="1200" dirty="0" smtClean="0"/>
              <a:t>, </a:t>
            </a:r>
            <a:r>
              <a:rPr lang="fr-FR" sz="1200" dirty="0" err="1" smtClean="0"/>
              <a:t>Nugent</a:t>
            </a:r>
            <a:r>
              <a:rPr lang="fr-FR" sz="1200" dirty="0" smtClean="0"/>
              <a:t> &amp; Bailey, 2013; Watts, Duncan, </a:t>
            </a:r>
            <a:r>
              <a:rPr lang="fr-FR" sz="1200" dirty="0" err="1" smtClean="0"/>
              <a:t>Siegler</a:t>
            </a:r>
            <a:r>
              <a:rPr lang="fr-FR" sz="1200" dirty="0"/>
              <a:t> </a:t>
            </a:r>
            <a:r>
              <a:rPr lang="fr-FR" sz="1200" dirty="0" smtClean="0"/>
              <a:t>&amp; Davis-Kean, 2014) </a:t>
            </a:r>
          </a:p>
          <a:p>
            <a:pPr marL="268288" lvl="5"/>
            <a:endParaRPr lang="fr-FR" sz="1100" dirty="0" smtClean="0"/>
          </a:p>
          <a:p>
            <a:pPr marL="903288" lvl="5" indent="-282575">
              <a:buFont typeface="Wingdings" charset="2"/>
              <a:buChar char="§"/>
            </a:pPr>
            <a:endParaRPr lang="fr-FR" sz="1200" dirty="0" smtClean="0"/>
          </a:p>
          <a:p>
            <a:pPr marL="285750" lvl="2" indent="-285750">
              <a:buFont typeface="Arial"/>
              <a:buChar char="•"/>
            </a:pPr>
            <a:endParaRPr lang="fr-FR" sz="1200" dirty="0"/>
          </a:p>
        </p:txBody>
      </p:sp>
    </p:spTree>
    <p:extLst>
      <p:ext uri="{BB962C8B-B14F-4D97-AF65-F5344CB8AC3E}">
        <p14:creationId xmlns:p14="http://schemas.microsoft.com/office/powerpoint/2010/main" val="31104484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6"/>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tx1">
                    <a:lumMod val="85000"/>
                    <a:lumOff val="15000"/>
                  </a:schemeClr>
                </a:solidFill>
              </a:rPr>
              <a:t>Introduction  </a:t>
            </a:r>
            <a:endParaRPr dirty="0">
              <a:solidFill>
                <a:schemeClr val="tx1">
                  <a:lumMod val="85000"/>
                  <a:lumOff val="15000"/>
                </a:schemeClr>
              </a:solidFill>
            </a:endParaRPr>
          </a:p>
        </p:txBody>
      </p:sp>
      <p:sp>
        <p:nvSpPr>
          <p:cNvPr id="728" name="Google Shape;728;p26"/>
          <p:cNvSpPr txBox="1">
            <a:spLocks noGrp="1"/>
          </p:cNvSpPr>
          <p:nvPr>
            <p:ph type="sldNum" idx="12"/>
          </p:nvPr>
        </p:nvSpPr>
        <p:spPr>
          <a:xfrm>
            <a:off x="4585164" y="385521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8" name="Google Shape;925;p39"/>
          <p:cNvGrpSpPr/>
          <p:nvPr/>
        </p:nvGrpSpPr>
        <p:grpSpPr>
          <a:xfrm>
            <a:off x="5432549" y="209461"/>
            <a:ext cx="347129" cy="355015"/>
            <a:chOff x="1926350" y="995225"/>
            <a:chExt cx="428650" cy="356600"/>
          </a:xfrm>
          <a:solidFill>
            <a:schemeClr val="tx1">
              <a:lumMod val="85000"/>
              <a:lumOff val="15000"/>
            </a:schemeClr>
          </a:solidFill>
        </p:grpSpPr>
        <p:sp>
          <p:nvSpPr>
            <p:cNvPr id="19" name="Google Shape;926;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0" name="Google Shape;927;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1" name="Google Shape;928;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2" name="Google Shape;929;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sp>
        <p:nvSpPr>
          <p:cNvPr id="16" name="ZoneTexte 15"/>
          <p:cNvSpPr txBox="1"/>
          <p:nvPr/>
        </p:nvSpPr>
        <p:spPr>
          <a:xfrm>
            <a:off x="646738" y="940795"/>
            <a:ext cx="8160664" cy="1554272"/>
          </a:xfrm>
          <a:prstGeom prst="rect">
            <a:avLst/>
          </a:prstGeom>
          <a:noFill/>
        </p:spPr>
        <p:txBody>
          <a:bodyPr wrap="square" rtlCol="0">
            <a:spAutoFit/>
          </a:bodyPr>
          <a:lstStyle/>
          <a:p>
            <a:pPr marL="285750" indent="-285750">
              <a:lnSpc>
                <a:spcPct val="150000"/>
              </a:lnSpc>
              <a:buFont typeface="Wingdings" charset="2"/>
              <a:buChar char="§"/>
            </a:pPr>
            <a:r>
              <a:rPr lang="fr-FR" dirty="0" err="1"/>
              <a:t>Early</a:t>
            </a:r>
            <a:r>
              <a:rPr lang="fr-FR" dirty="0"/>
              <a:t> </a:t>
            </a:r>
            <a:r>
              <a:rPr lang="fr-FR" dirty="0" smtClean="0"/>
              <a:t>training </a:t>
            </a:r>
            <a:r>
              <a:rPr lang="fr-FR" dirty="0"/>
              <a:t>to help </a:t>
            </a:r>
            <a:r>
              <a:rPr lang="fr-FR" dirty="0" err="1" smtClean="0"/>
              <a:t>children</a:t>
            </a:r>
            <a:r>
              <a:rPr lang="fr-FR" dirty="0" smtClean="0"/>
              <a:t> </a:t>
            </a:r>
            <a:r>
              <a:rPr lang="fr-FR" dirty="0" err="1" smtClean="0"/>
              <a:t>improve</a:t>
            </a:r>
            <a:r>
              <a:rPr lang="fr-FR" dirty="0" smtClean="0"/>
              <a:t> </a:t>
            </a:r>
            <a:r>
              <a:rPr lang="fr-FR" dirty="0" err="1"/>
              <a:t>abilities</a:t>
            </a:r>
            <a:r>
              <a:rPr lang="fr-FR" dirty="0"/>
              <a:t> and </a:t>
            </a:r>
            <a:r>
              <a:rPr lang="fr-FR" dirty="0" err="1"/>
              <a:t>prevent</a:t>
            </a:r>
            <a:r>
              <a:rPr lang="fr-FR" dirty="0"/>
              <a:t> </a:t>
            </a:r>
            <a:r>
              <a:rPr lang="fr-FR" dirty="0" err="1"/>
              <a:t>learning</a:t>
            </a:r>
            <a:r>
              <a:rPr lang="fr-FR" dirty="0"/>
              <a:t> </a:t>
            </a:r>
            <a:r>
              <a:rPr lang="fr-FR" dirty="0" err="1"/>
              <a:t>disabilities</a:t>
            </a:r>
            <a:r>
              <a:rPr lang="fr-FR" dirty="0"/>
              <a:t> </a:t>
            </a:r>
            <a:r>
              <a:rPr lang="fr-FR" sz="1200" dirty="0"/>
              <a:t>(</a:t>
            </a:r>
            <a:r>
              <a:rPr lang="fr-FR" sz="1200" dirty="0" err="1"/>
              <a:t>Suleman</a:t>
            </a:r>
            <a:r>
              <a:rPr lang="fr-FR" sz="1200" dirty="0"/>
              <a:t>, </a:t>
            </a:r>
            <a:r>
              <a:rPr lang="fr-FR" sz="1200" dirty="0" err="1"/>
              <a:t>McFarlane</a:t>
            </a:r>
            <a:r>
              <a:rPr lang="fr-FR" sz="1200" dirty="0"/>
              <a:t>, </a:t>
            </a:r>
            <a:r>
              <a:rPr lang="fr-FR" sz="1200" dirty="0" err="1"/>
              <a:t>Pllock</a:t>
            </a:r>
            <a:r>
              <a:rPr lang="fr-FR" sz="1200" dirty="0"/>
              <a:t>, </a:t>
            </a:r>
            <a:r>
              <a:rPr lang="fr-FR" sz="1200" dirty="0" err="1"/>
              <a:t>Scheinder</a:t>
            </a:r>
            <a:r>
              <a:rPr lang="fr-FR" sz="1200" dirty="0"/>
              <a:t> Leroy &amp; </a:t>
            </a:r>
            <a:r>
              <a:rPr lang="fr-FR" sz="1200" dirty="0" err="1"/>
              <a:t>Skoczylas</a:t>
            </a:r>
            <a:r>
              <a:rPr lang="fr-FR" sz="1200" dirty="0"/>
              <a:t>, 2014)</a:t>
            </a:r>
          </a:p>
          <a:p>
            <a:pPr marL="620713" lvl="4" indent="-352425">
              <a:lnSpc>
                <a:spcPct val="150000"/>
              </a:lnSpc>
              <a:buFont typeface="Wingdings" charset="2"/>
              <a:buChar char="§"/>
            </a:pPr>
            <a:r>
              <a:rPr lang="fr-FR" dirty="0" err="1"/>
              <a:t>Different</a:t>
            </a:r>
            <a:r>
              <a:rPr lang="fr-FR" dirty="0"/>
              <a:t> </a:t>
            </a:r>
            <a:r>
              <a:rPr lang="fr-FR" dirty="0" err="1"/>
              <a:t>methods</a:t>
            </a:r>
            <a:r>
              <a:rPr lang="fr-FR" dirty="0"/>
              <a:t> </a:t>
            </a:r>
            <a:r>
              <a:rPr lang="fr-FR" dirty="0" err="1"/>
              <a:t>depending</a:t>
            </a:r>
            <a:r>
              <a:rPr lang="fr-FR" dirty="0"/>
              <a:t> on the </a:t>
            </a:r>
            <a:r>
              <a:rPr lang="fr-FR" dirty="0" err="1" smtClean="0"/>
              <a:t>suggested</a:t>
            </a:r>
            <a:r>
              <a:rPr lang="fr-FR" dirty="0" smtClean="0"/>
              <a:t> </a:t>
            </a:r>
            <a:r>
              <a:rPr lang="fr-FR" dirty="0" err="1" smtClean="0"/>
              <a:t>activities</a:t>
            </a:r>
            <a:r>
              <a:rPr lang="fr-FR" dirty="0" smtClean="0"/>
              <a:t> and </a:t>
            </a:r>
            <a:r>
              <a:rPr lang="fr-FR" dirty="0"/>
              <a:t>the location </a:t>
            </a:r>
            <a:r>
              <a:rPr lang="fr-FR" sz="1200" dirty="0"/>
              <a:t>(Hall &amp; Weaver, 2001; </a:t>
            </a:r>
            <a:r>
              <a:rPr lang="fr-FR" sz="1200" dirty="0" err="1"/>
              <a:t>Hartas</a:t>
            </a:r>
            <a:r>
              <a:rPr lang="fr-FR" sz="1200" dirty="0"/>
              <a:t>, 2004)</a:t>
            </a:r>
            <a:endParaRPr lang="fr-FR" dirty="0"/>
          </a:p>
          <a:p>
            <a:endParaRPr lang="fr-FR" dirty="0"/>
          </a:p>
        </p:txBody>
      </p:sp>
      <p:sp>
        <p:nvSpPr>
          <p:cNvPr id="2" name="Rectangle 1"/>
          <p:cNvSpPr/>
          <p:nvPr/>
        </p:nvSpPr>
        <p:spPr>
          <a:xfrm>
            <a:off x="691445" y="2681116"/>
            <a:ext cx="1411112" cy="136877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r>
              <a:rPr lang="fr-FR" sz="1200" dirty="0" err="1" smtClean="0">
                <a:solidFill>
                  <a:srgbClr val="E8042D"/>
                </a:solidFill>
              </a:rPr>
              <a:t>Classroom</a:t>
            </a:r>
            <a:endParaRPr lang="fr-FR" sz="1200" dirty="0" smtClean="0">
              <a:solidFill>
                <a:srgbClr val="E8042D"/>
              </a:solidFill>
            </a:endParaRPr>
          </a:p>
        </p:txBody>
      </p:sp>
      <p:sp>
        <p:nvSpPr>
          <p:cNvPr id="17" name="Rectangle 16"/>
          <p:cNvSpPr/>
          <p:nvPr/>
        </p:nvSpPr>
        <p:spPr>
          <a:xfrm>
            <a:off x="2833511" y="2681116"/>
            <a:ext cx="1411112" cy="136877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r>
              <a:rPr lang="fr-FR" sz="1200" dirty="0" err="1" smtClean="0">
                <a:solidFill>
                  <a:srgbClr val="E8042D"/>
                </a:solidFill>
              </a:rPr>
              <a:t>Classroom</a:t>
            </a:r>
            <a:endParaRPr lang="fr-FR" sz="1200" dirty="0" smtClean="0">
              <a:solidFill>
                <a:srgbClr val="E8042D"/>
              </a:solidFill>
            </a:endParaRPr>
          </a:p>
        </p:txBody>
      </p:sp>
      <p:sp>
        <p:nvSpPr>
          <p:cNvPr id="24" name="Rectangle 23"/>
          <p:cNvSpPr/>
          <p:nvPr/>
        </p:nvSpPr>
        <p:spPr>
          <a:xfrm>
            <a:off x="4947123" y="2681116"/>
            <a:ext cx="1411112" cy="136877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r>
              <a:rPr lang="fr-FR" sz="1200" dirty="0" err="1" smtClean="0">
                <a:solidFill>
                  <a:srgbClr val="E8042D"/>
                </a:solidFill>
              </a:rPr>
              <a:t>Classroom</a:t>
            </a:r>
            <a:endParaRPr lang="fr-FR" sz="1200" dirty="0" smtClean="0">
              <a:solidFill>
                <a:srgbClr val="E8042D"/>
              </a:solidFill>
            </a:endParaRPr>
          </a:p>
        </p:txBody>
      </p:sp>
      <p:sp>
        <p:nvSpPr>
          <p:cNvPr id="25" name="Rectangle 24"/>
          <p:cNvSpPr/>
          <p:nvPr/>
        </p:nvSpPr>
        <p:spPr>
          <a:xfrm>
            <a:off x="7018673" y="2681116"/>
            <a:ext cx="1411112" cy="136877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r>
              <a:rPr lang="fr-FR" sz="1200" dirty="0" err="1" smtClean="0">
                <a:solidFill>
                  <a:srgbClr val="E8042D"/>
                </a:solidFill>
              </a:rPr>
              <a:t>Classroom</a:t>
            </a:r>
            <a:endParaRPr lang="fr-FR" sz="1200" dirty="0">
              <a:solidFill>
                <a:srgbClr val="E8042D"/>
              </a:solidFill>
            </a:endParaRPr>
          </a:p>
        </p:txBody>
      </p:sp>
      <p:sp>
        <p:nvSpPr>
          <p:cNvPr id="3" name="Rectangle 2"/>
          <p:cNvSpPr/>
          <p:nvPr/>
        </p:nvSpPr>
        <p:spPr>
          <a:xfrm>
            <a:off x="282222" y="1989670"/>
            <a:ext cx="705556" cy="620889"/>
          </a:xfrm>
          <a:prstGeom prst="rect">
            <a:avLst/>
          </a:prstGeom>
          <a:solidFill>
            <a:srgbClr val="FFFFFF"/>
          </a:solidFill>
          <a:ln>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llipse 3"/>
          <p:cNvSpPr/>
          <p:nvPr/>
        </p:nvSpPr>
        <p:spPr>
          <a:xfrm>
            <a:off x="465667" y="2159003"/>
            <a:ext cx="324556" cy="31044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Ellipse 25"/>
          <p:cNvSpPr/>
          <p:nvPr/>
        </p:nvSpPr>
        <p:spPr>
          <a:xfrm>
            <a:off x="1238956" y="3256848"/>
            <a:ext cx="324556" cy="310445"/>
          </a:xfrm>
          <a:prstGeom prst="ellipse">
            <a:avLst/>
          </a:prstGeom>
          <a:solidFill>
            <a:srgbClr val="F64646"/>
          </a:solidFill>
          <a:ln>
            <a:solidFill>
              <a:srgbClr val="F64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Ellipse 26"/>
          <p:cNvSpPr/>
          <p:nvPr/>
        </p:nvSpPr>
        <p:spPr>
          <a:xfrm>
            <a:off x="2858912" y="2116670"/>
            <a:ext cx="324556" cy="31044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Ellipse 27"/>
          <p:cNvSpPr/>
          <p:nvPr/>
        </p:nvSpPr>
        <p:spPr>
          <a:xfrm>
            <a:off x="3381022" y="3256848"/>
            <a:ext cx="324556" cy="310445"/>
          </a:xfrm>
          <a:prstGeom prst="ellipse">
            <a:avLst/>
          </a:prstGeom>
          <a:solidFill>
            <a:srgbClr val="F64646"/>
          </a:solidFill>
          <a:ln>
            <a:solidFill>
              <a:srgbClr val="F64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 name="Connecteur en arc 5"/>
          <p:cNvCxnSpPr>
            <a:stCxn id="28" idx="2"/>
            <a:endCxn id="27" idx="4"/>
          </p:cNvCxnSpPr>
          <p:nvPr/>
        </p:nvCxnSpPr>
        <p:spPr>
          <a:xfrm rot="10800000">
            <a:off x="3021190" y="2427115"/>
            <a:ext cx="359832" cy="984956"/>
          </a:xfrm>
          <a:prstGeom prst="curvedConnector2">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31" name="Ellipse 30"/>
          <p:cNvSpPr/>
          <p:nvPr/>
        </p:nvSpPr>
        <p:spPr>
          <a:xfrm>
            <a:off x="5133864" y="2946403"/>
            <a:ext cx="324556" cy="310445"/>
          </a:xfrm>
          <a:prstGeom prst="ellipse">
            <a:avLst/>
          </a:prstGeom>
          <a:solidFill>
            <a:srgbClr val="F64646"/>
          </a:solidFill>
          <a:ln>
            <a:solidFill>
              <a:srgbClr val="F64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Ellipse 31"/>
          <p:cNvSpPr/>
          <p:nvPr/>
        </p:nvSpPr>
        <p:spPr>
          <a:xfrm>
            <a:off x="5759924" y="2946403"/>
            <a:ext cx="324556" cy="31044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Ellipse 32"/>
          <p:cNvSpPr/>
          <p:nvPr/>
        </p:nvSpPr>
        <p:spPr>
          <a:xfrm>
            <a:off x="7290042" y="2943580"/>
            <a:ext cx="324556" cy="310445"/>
          </a:xfrm>
          <a:prstGeom prst="ellipse">
            <a:avLst/>
          </a:prstGeom>
          <a:solidFill>
            <a:srgbClr val="68B1FF"/>
          </a:solidFill>
          <a:ln>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p:nvPr/>
        </p:nvSpPr>
        <p:spPr>
          <a:xfrm>
            <a:off x="7882709" y="2946403"/>
            <a:ext cx="324556" cy="310445"/>
          </a:xfrm>
          <a:prstGeom prst="ellipse">
            <a:avLst/>
          </a:prstGeom>
          <a:solidFill>
            <a:srgbClr val="68B1FF"/>
          </a:solidFill>
          <a:ln>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p:cNvSpPr txBox="1"/>
          <p:nvPr/>
        </p:nvSpPr>
        <p:spPr>
          <a:xfrm>
            <a:off x="4867396" y="4052014"/>
            <a:ext cx="1608666" cy="523220"/>
          </a:xfrm>
          <a:prstGeom prst="rect">
            <a:avLst/>
          </a:prstGeom>
          <a:solidFill>
            <a:schemeClr val="bg1">
              <a:alpha val="57000"/>
            </a:schemeClr>
          </a:solidFill>
        </p:spPr>
        <p:txBody>
          <a:bodyPr wrap="square" rtlCol="0">
            <a:spAutoFit/>
          </a:bodyPr>
          <a:lstStyle/>
          <a:p>
            <a:pPr algn="ctr"/>
            <a:r>
              <a:rPr lang="fr-FR" dirty="0" err="1" smtClean="0"/>
              <a:t>Interdisciplinary</a:t>
            </a:r>
            <a:r>
              <a:rPr lang="fr-FR" dirty="0" smtClean="0"/>
              <a:t> </a:t>
            </a:r>
            <a:r>
              <a:rPr lang="fr-FR" dirty="0" err="1" smtClean="0"/>
              <a:t>approach</a:t>
            </a:r>
            <a:r>
              <a:rPr lang="fr-FR" dirty="0" smtClean="0"/>
              <a:t> </a:t>
            </a:r>
            <a:endParaRPr lang="fr-FR" dirty="0"/>
          </a:p>
        </p:txBody>
      </p:sp>
      <p:sp>
        <p:nvSpPr>
          <p:cNvPr id="36" name="ZoneTexte 35"/>
          <p:cNvSpPr txBox="1"/>
          <p:nvPr/>
        </p:nvSpPr>
        <p:spPr>
          <a:xfrm>
            <a:off x="590294" y="4052014"/>
            <a:ext cx="1608666" cy="523220"/>
          </a:xfrm>
          <a:prstGeom prst="rect">
            <a:avLst/>
          </a:prstGeom>
          <a:solidFill>
            <a:schemeClr val="bg1">
              <a:alpha val="57000"/>
            </a:schemeClr>
          </a:solidFill>
        </p:spPr>
        <p:txBody>
          <a:bodyPr wrap="square" rtlCol="0">
            <a:spAutoFit/>
          </a:bodyPr>
          <a:lstStyle/>
          <a:p>
            <a:pPr algn="ctr"/>
            <a:r>
              <a:rPr lang="fr-FR" dirty="0" err="1" smtClean="0"/>
              <a:t>Multidisciplinary</a:t>
            </a:r>
            <a:r>
              <a:rPr lang="fr-FR" dirty="0" smtClean="0"/>
              <a:t> </a:t>
            </a:r>
            <a:r>
              <a:rPr lang="fr-FR" dirty="0" err="1" smtClean="0"/>
              <a:t>approach</a:t>
            </a:r>
            <a:r>
              <a:rPr lang="fr-FR" dirty="0" smtClean="0"/>
              <a:t> </a:t>
            </a:r>
            <a:endParaRPr lang="fr-FR" dirty="0"/>
          </a:p>
        </p:txBody>
      </p:sp>
      <p:sp>
        <p:nvSpPr>
          <p:cNvPr id="37" name="ZoneTexte 36"/>
          <p:cNvSpPr txBox="1"/>
          <p:nvPr/>
        </p:nvSpPr>
        <p:spPr>
          <a:xfrm>
            <a:off x="2746024" y="4052014"/>
            <a:ext cx="1608666" cy="523220"/>
          </a:xfrm>
          <a:prstGeom prst="rect">
            <a:avLst/>
          </a:prstGeom>
          <a:solidFill>
            <a:schemeClr val="bg1">
              <a:alpha val="57000"/>
            </a:schemeClr>
          </a:solidFill>
        </p:spPr>
        <p:txBody>
          <a:bodyPr wrap="square" rtlCol="0">
            <a:spAutoFit/>
          </a:bodyPr>
          <a:lstStyle/>
          <a:p>
            <a:pPr algn="ctr"/>
            <a:r>
              <a:rPr lang="fr-FR" dirty="0" smtClean="0"/>
              <a:t>Consultations</a:t>
            </a:r>
          </a:p>
          <a:p>
            <a:pPr algn="ctr"/>
            <a:r>
              <a:rPr lang="fr-FR" dirty="0" smtClean="0"/>
              <a:t> </a:t>
            </a:r>
            <a:endParaRPr lang="fr-FR" dirty="0"/>
          </a:p>
        </p:txBody>
      </p:sp>
      <p:sp>
        <p:nvSpPr>
          <p:cNvPr id="38" name="ZoneTexte 37"/>
          <p:cNvSpPr txBox="1"/>
          <p:nvPr/>
        </p:nvSpPr>
        <p:spPr>
          <a:xfrm>
            <a:off x="6909042" y="4049894"/>
            <a:ext cx="1608666" cy="523220"/>
          </a:xfrm>
          <a:prstGeom prst="rect">
            <a:avLst/>
          </a:prstGeom>
          <a:solidFill>
            <a:schemeClr val="bg1">
              <a:alpha val="57000"/>
            </a:schemeClr>
          </a:solidFill>
        </p:spPr>
        <p:txBody>
          <a:bodyPr wrap="square" rtlCol="0">
            <a:spAutoFit/>
          </a:bodyPr>
          <a:lstStyle/>
          <a:p>
            <a:pPr algn="ctr"/>
            <a:r>
              <a:rPr lang="fr-FR" dirty="0" err="1" smtClean="0"/>
              <a:t>Transdisciplinary</a:t>
            </a:r>
            <a:endParaRPr lang="fr-FR" dirty="0" smtClean="0"/>
          </a:p>
          <a:p>
            <a:pPr algn="ctr"/>
            <a:r>
              <a:rPr lang="fr-FR" dirty="0" err="1"/>
              <a:t>a</a:t>
            </a:r>
            <a:r>
              <a:rPr lang="fr-FR" dirty="0" err="1" smtClean="0"/>
              <a:t>pproach</a:t>
            </a:r>
            <a:endParaRPr lang="fr-FR" dirty="0" smtClean="0"/>
          </a:p>
        </p:txBody>
      </p:sp>
      <p:sp>
        <p:nvSpPr>
          <p:cNvPr id="5" name="Ellipse 4"/>
          <p:cNvSpPr/>
          <p:nvPr/>
        </p:nvSpPr>
        <p:spPr>
          <a:xfrm>
            <a:off x="987778" y="3567293"/>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Ellipse 29"/>
          <p:cNvSpPr/>
          <p:nvPr/>
        </p:nvSpPr>
        <p:spPr>
          <a:xfrm>
            <a:off x="1140178" y="3719693"/>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p:nvPr/>
        </p:nvSpPr>
        <p:spPr>
          <a:xfrm>
            <a:off x="1401258" y="3694212"/>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Ellipse 38"/>
          <p:cNvSpPr/>
          <p:nvPr/>
        </p:nvSpPr>
        <p:spPr>
          <a:xfrm>
            <a:off x="1682544" y="3742309"/>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p:cNvSpPr/>
          <p:nvPr/>
        </p:nvSpPr>
        <p:spPr>
          <a:xfrm>
            <a:off x="1697889" y="3593221"/>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llipse 41"/>
          <p:cNvSpPr/>
          <p:nvPr/>
        </p:nvSpPr>
        <p:spPr>
          <a:xfrm>
            <a:off x="3168592" y="3555245"/>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p:cNvSpPr/>
          <p:nvPr/>
        </p:nvSpPr>
        <p:spPr>
          <a:xfrm>
            <a:off x="3320992" y="3707645"/>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p:nvPr/>
        </p:nvSpPr>
        <p:spPr>
          <a:xfrm>
            <a:off x="3582072" y="3682164"/>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p:nvPr/>
        </p:nvSpPr>
        <p:spPr>
          <a:xfrm>
            <a:off x="3863358" y="3730261"/>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p:nvPr/>
        </p:nvSpPr>
        <p:spPr>
          <a:xfrm>
            <a:off x="3878703" y="3581173"/>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Ellipse 51"/>
          <p:cNvSpPr/>
          <p:nvPr/>
        </p:nvSpPr>
        <p:spPr>
          <a:xfrm>
            <a:off x="5075296" y="3278253"/>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Ellipse 52"/>
          <p:cNvSpPr/>
          <p:nvPr/>
        </p:nvSpPr>
        <p:spPr>
          <a:xfrm>
            <a:off x="5245970" y="3302749"/>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Ellipse 53"/>
          <p:cNvSpPr/>
          <p:nvPr/>
        </p:nvSpPr>
        <p:spPr>
          <a:xfrm>
            <a:off x="5662379" y="3660980"/>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5" name="Ellipse 54"/>
          <p:cNvSpPr/>
          <p:nvPr/>
        </p:nvSpPr>
        <p:spPr>
          <a:xfrm>
            <a:off x="5943665" y="3709077"/>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Ellipse 55"/>
          <p:cNvSpPr/>
          <p:nvPr/>
        </p:nvSpPr>
        <p:spPr>
          <a:xfrm>
            <a:off x="5959010" y="3559989"/>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Ellipse 56"/>
          <p:cNvSpPr/>
          <p:nvPr/>
        </p:nvSpPr>
        <p:spPr>
          <a:xfrm>
            <a:off x="7365754" y="3558557"/>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Ellipse 57"/>
          <p:cNvSpPr/>
          <p:nvPr/>
        </p:nvSpPr>
        <p:spPr>
          <a:xfrm>
            <a:off x="7518154" y="3710957"/>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Ellipse 58"/>
          <p:cNvSpPr/>
          <p:nvPr/>
        </p:nvSpPr>
        <p:spPr>
          <a:xfrm>
            <a:off x="7779234" y="3685476"/>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0" name="Ellipse 59"/>
          <p:cNvSpPr/>
          <p:nvPr/>
        </p:nvSpPr>
        <p:spPr>
          <a:xfrm>
            <a:off x="8060520" y="3733573"/>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Ellipse 60"/>
          <p:cNvSpPr/>
          <p:nvPr/>
        </p:nvSpPr>
        <p:spPr>
          <a:xfrm>
            <a:off x="8075865" y="3584485"/>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Ellipse 61"/>
          <p:cNvSpPr/>
          <p:nvPr/>
        </p:nvSpPr>
        <p:spPr>
          <a:xfrm>
            <a:off x="808317" y="2446877"/>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27922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p:bldP spid="2" grpId="0" animBg="1"/>
      <p:bldP spid="17" grpId="0" animBg="1"/>
      <p:bldP spid="24" grpId="0" animBg="1"/>
      <p:bldP spid="25" grpId="0" animBg="1"/>
      <p:bldP spid="3" grpId="0" animBg="1"/>
      <p:bldP spid="4" grpId="0" animBg="1"/>
      <p:bldP spid="26" grpId="0" animBg="1"/>
      <p:bldP spid="27" grpId="0" animBg="1"/>
      <p:bldP spid="28" grpId="0" animBg="1"/>
      <p:bldP spid="31" grpId="0" animBg="1"/>
      <p:bldP spid="32" grpId="0" animBg="1"/>
      <p:bldP spid="33" grpId="0" animBg="1"/>
      <p:bldP spid="34" grpId="0" animBg="1"/>
      <p:bldP spid="29" grpId="0" animBg="1"/>
      <p:bldP spid="36" grpId="0" animBg="1"/>
      <p:bldP spid="37" grpId="0" animBg="1"/>
      <p:bldP spid="38" grpId="0" animBg="1"/>
      <p:bldP spid="5" grpId="0" animBg="1"/>
      <p:bldP spid="30" grpId="0" animBg="1"/>
      <p:bldP spid="35" grpId="0" animBg="1"/>
      <p:bldP spid="39" grpId="0" animBg="1"/>
      <p:bldP spid="41" grpId="0" animBg="1"/>
      <p:bldP spid="42" grpId="0" animBg="1"/>
      <p:bldP spid="43" grpId="0" animBg="1"/>
      <p:bldP spid="44" grpId="0" animBg="1"/>
      <p:bldP spid="45" grpId="0" animBg="1"/>
      <p:bldP spid="46"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6"/>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tx1">
                    <a:lumMod val="85000"/>
                    <a:lumOff val="15000"/>
                  </a:schemeClr>
                </a:solidFill>
              </a:rPr>
              <a:t>Introduction  </a:t>
            </a:r>
            <a:endParaRPr dirty="0">
              <a:solidFill>
                <a:schemeClr val="tx1">
                  <a:lumMod val="85000"/>
                  <a:lumOff val="15000"/>
                </a:schemeClr>
              </a:solidFill>
            </a:endParaRPr>
          </a:p>
        </p:txBody>
      </p:sp>
      <p:sp>
        <p:nvSpPr>
          <p:cNvPr id="728" name="Google Shape;728;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8" name="Google Shape;925;p39"/>
          <p:cNvGrpSpPr/>
          <p:nvPr/>
        </p:nvGrpSpPr>
        <p:grpSpPr>
          <a:xfrm>
            <a:off x="5432549" y="209461"/>
            <a:ext cx="347129" cy="355015"/>
            <a:chOff x="1926350" y="995225"/>
            <a:chExt cx="428650" cy="356600"/>
          </a:xfrm>
          <a:solidFill>
            <a:schemeClr val="tx1">
              <a:lumMod val="85000"/>
              <a:lumOff val="15000"/>
            </a:schemeClr>
          </a:solidFill>
        </p:grpSpPr>
        <p:sp>
          <p:nvSpPr>
            <p:cNvPr id="19" name="Google Shape;926;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0" name="Google Shape;927;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1" name="Google Shape;928;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2" name="Google Shape;929;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sp>
        <p:nvSpPr>
          <p:cNvPr id="16" name="ZoneTexte 15"/>
          <p:cNvSpPr txBox="1"/>
          <p:nvPr/>
        </p:nvSpPr>
        <p:spPr>
          <a:xfrm>
            <a:off x="646738" y="940795"/>
            <a:ext cx="8160664" cy="1492716"/>
          </a:xfrm>
          <a:prstGeom prst="rect">
            <a:avLst/>
          </a:prstGeom>
          <a:noFill/>
        </p:spPr>
        <p:txBody>
          <a:bodyPr wrap="square" rtlCol="0">
            <a:spAutoFit/>
          </a:bodyPr>
          <a:lstStyle/>
          <a:p>
            <a:pPr marL="285750" indent="-285750">
              <a:lnSpc>
                <a:spcPct val="150000"/>
              </a:lnSpc>
              <a:buFont typeface="Wingdings" charset="2"/>
              <a:buChar char="§"/>
            </a:pPr>
            <a:r>
              <a:rPr lang="fr-FR" dirty="0" err="1" smtClean="0"/>
              <a:t>Numerical</a:t>
            </a:r>
            <a:r>
              <a:rPr lang="fr-FR" dirty="0" smtClean="0"/>
              <a:t> </a:t>
            </a:r>
            <a:r>
              <a:rPr lang="fr-FR" dirty="0" err="1" smtClean="0"/>
              <a:t>learning</a:t>
            </a:r>
            <a:r>
              <a:rPr lang="fr-FR" dirty="0" smtClean="0"/>
              <a:t>  </a:t>
            </a:r>
            <a:endParaRPr lang="fr-FR" dirty="0"/>
          </a:p>
          <a:p>
            <a:pPr marL="536575" lvl="1" indent="-268288">
              <a:lnSpc>
                <a:spcPct val="150000"/>
              </a:lnSpc>
              <a:buFont typeface="Wingdings" charset="2"/>
              <a:buChar char="§"/>
            </a:pPr>
            <a:r>
              <a:rPr lang="fr-FR" dirty="0" smtClean="0"/>
              <a:t>New </a:t>
            </a:r>
            <a:r>
              <a:rPr lang="fr-FR" dirty="0" err="1" smtClean="0"/>
              <a:t>teaching</a:t>
            </a:r>
            <a:r>
              <a:rPr lang="fr-FR" dirty="0" smtClean="0"/>
              <a:t> programs </a:t>
            </a:r>
            <a:r>
              <a:rPr lang="fr-FR" dirty="0" err="1" smtClean="0"/>
              <a:t>replacing</a:t>
            </a:r>
            <a:r>
              <a:rPr lang="fr-FR" dirty="0" smtClean="0"/>
              <a:t> </a:t>
            </a:r>
            <a:r>
              <a:rPr lang="fr-FR" dirty="0" err="1" smtClean="0"/>
              <a:t>traditonal</a:t>
            </a:r>
            <a:r>
              <a:rPr lang="fr-FR" dirty="0" smtClean="0"/>
              <a:t> </a:t>
            </a:r>
            <a:r>
              <a:rPr lang="fr-FR" dirty="0" err="1" smtClean="0"/>
              <a:t>activities</a:t>
            </a:r>
            <a:r>
              <a:rPr lang="fr-FR" dirty="0" smtClean="0"/>
              <a:t> in </a:t>
            </a:r>
            <a:r>
              <a:rPr lang="fr-FR" dirty="0" err="1" smtClean="0"/>
              <a:t>classroom</a:t>
            </a:r>
            <a:r>
              <a:rPr lang="fr-FR" dirty="0" smtClean="0"/>
              <a:t> </a:t>
            </a:r>
          </a:p>
          <a:p>
            <a:pPr marL="536575" lvl="1" indent="-268288">
              <a:lnSpc>
                <a:spcPct val="150000"/>
              </a:lnSpc>
              <a:buFont typeface="Wingdings" charset="2"/>
              <a:buChar char="§"/>
            </a:pPr>
            <a:r>
              <a:rPr lang="fr-FR" dirty="0" err="1" smtClean="0"/>
              <a:t>Additional</a:t>
            </a:r>
            <a:r>
              <a:rPr lang="fr-FR" dirty="0" smtClean="0"/>
              <a:t> </a:t>
            </a:r>
            <a:r>
              <a:rPr lang="fr-FR" dirty="0" err="1" smtClean="0"/>
              <a:t>activities</a:t>
            </a:r>
            <a:r>
              <a:rPr lang="fr-FR" dirty="0" smtClean="0"/>
              <a:t> </a:t>
            </a:r>
            <a:r>
              <a:rPr lang="fr-FR" dirty="0" err="1" smtClean="0"/>
              <a:t>with</a:t>
            </a:r>
            <a:r>
              <a:rPr lang="fr-FR" dirty="0" smtClean="0"/>
              <a:t> </a:t>
            </a:r>
            <a:r>
              <a:rPr lang="fr-FR" dirty="0" err="1" smtClean="0"/>
              <a:t>specific</a:t>
            </a:r>
            <a:r>
              <a:rPr lang="fr-FR" dirty="0" smtClean="0"/>
              <a:t> goals to </a:t>
            </a:r>
            <a:r>
              <a:rPr lang="fr-FR" dirty="0" err="1" smtClean="0"/>
              <a:t>enrich</a:t>
            </a:r>
            <a:r>
              <a:rPr lang="fr-FR" dirty="0" smtClean="0"/>
              <a:t> </a:t>
            </a:r>
            <a:r>
              <a:rPr lang="fr-FR" dirty="0" err="1" smtClean="0"/>
              <a:t>traditional</a:t>
            </a:r>
            <a:r>
              <a:rPr lang="fr-FR" dirty="0" smtClean="0"/>
              <a:t> </a:t>
            </a:r>
            <a:r>
              <a:rPr lang="fr-FR" dirty="0" err="1" smtClean="0"/>
              <a:t>numerical</a:t>
            </a:r>
            <a:r>
              <a:rPr lang="fr-FR" dirty="0" smtClean="0"/>
              <a:t> </a:t>
            </a:r>
            <a:r>
              <a:rPr lang="fr-FR" dirty="0" err="1" smtClean="0"/>
              <a:t>activities</a:t>
            </a:r>
            <a:r>
              <a:rPr lang="fr-FR" dirty="0" smtClean="0"/>
              <a:t> </a:t>
            </a:r>
          </a:p>
          <a:p>
            <a:pPr marL="536575" lvl="1" indent="-268288">
              <a:buFont typeface="Wingdings" charset="2"/>
              <a:buChar char="§"/>
            </a:pPr>
            <a:endParaRPr lang="fr-FR" dirty="0" smtClean="0"/>
          </a:p>
          <a:p>
            <a:pPr marL="285750" lvl="3" indent="-285750">
              <a:buFont typeface="Wingdings" charset="2"/>
              <a:buChar char="§"/>
            </a:pPr>
            <a:endParaRPr lang="fr-FR" dirty="0" smtClean="0"/>
          </a:p>
        </p:txBody>
      </p:sp>
      <p:sp>
        <p:nvSpPr>
          <p:cNvPr id="17" name="Rectangle 16"/>
          <p:cNvSpPr/>
          <p:nvPr/>
        </p:nvSpPr>
        <p:spPr>
          <a:xfrm>
            <a:off x="2833511" y="2681116"/>
            <a:ext cx="1411112" cy="136877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r>
              <a:rPr lang="fr-FR" sz="1200" dirty="0" err="1" smtClean="0">
                <a:solidFill>
                  <a:srgbClr val="E8042D"/>
                </a:solidFill>
              </a:rPr>
              <a:t>Classroom</a:t>
            </a:r>
            <a:endParaRPr lang="fr-FR" sz="1200" dirty="0" smtClean="0">
              <a:solidFill>
                <a:srgbClr val="E8042D"/>
              </a:solidFill>
            </a:endParaRPr>
          </a:p>
        </p:txBody>
      </p:sp>
      <p:sp>
        <p:nvSpPr>
          <p:cNvPr id="24" name="Rectangle 23"/>
          <p:cNvSpPr/>
          <p:nvPr/>
        </p:nvSpPr>
        <p:spPr>
          <a:xfrm>
            <a:off x="4947123" y="2681116"/>
            <a:ext cx="1411112" cy="136877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endParaRPr lang="fr-FR" dirty="0">
              <a:solidFill>
                <a:srgbClr val="E8042D"/>
              </a:solidFill>
            </a:endParaRPr>
          </a:p>
          <a:p>
            <a:pPr algn="ctr"/>
            <a:endParaRPr lang="fr-FR" dirty="0" smtClean="0">
              <a:solidFill>
                <a:srgbClr val="E8042D"/>
              </a:solidFill>
            </a:endParaRPr>
          </a:p>
          <a:p>
            <a:pPr algn="ctr"/>
            <a:r>
              <a:rPr lang="fr-FR" sz="1200" dirty="0" err="1" smtClean="0">
                <a:solidFill>
                  <a:srgbClr val="E8042D"/>
                </a:solidFill>
              </a:rPr>
              <a:t>Classroom</a:t>
            </a:r>
            <a:endParaRPr lang="fr-FR" sz="1200" dirty="0" smtClean="0">
              <a:solidFill>
                <a:srgbClr val="E8042D"/>
              </a:solidFill>
            </a:endParaRPr>
          </a:p>
        </p:txBody>
      </p:sp>
      <p:sp>
        <p:nvSpPr>
          <p:cNvPr id="27" name="Ellipse 26"/>
          <p:cNvSpPr/>
          <p:nvPr/>
        </p:nvSpPr>
        <p:spPr>
          <a:xfrm>
            <a:off x="2858912" y="2116670"/>
            <a:ext cx="324556" cy="31044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Ellipse 27"/>
          <p:cNvSpPr/>
          <p:nvPr/>
        </p:nvSpPr>
        <p:spPr>
          <a:xfrm>
            <a:off x="3381022" y="3256848"/>
            <a:ext cx="324556" cy="310445"/>
          </a:xfrm>
          <a:prstGeom prst="ellipse">
            <a:avLst/>
          </a:prstGeom>
          <a:solidFill>
            <a:srgbClr val="F64646"/>
          </a:solidFill>
          <a:ln>
            <a:solidFill>
              <a:srgbClr val="F64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 name="Connecteur en arc 5"/>
          <p:cNvCxnSpPr>
            <a:stCxn id="28" idx="2"/>
            <a:endCxn id="27" idx="4"/>
          </p:cNvCxnSpPr>
          <p:nvPr/>
        </p:nvCxnSpPr>
        <p:spPr>
          <a:xfrm rot="10800000">
            <a:off x="3021190" y="2427115"/>
            <a:ext cx="359832" cy="984956"/>
          </a:xfrm>
          <a:prstGeom prst="curvedConnector2">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31" name="Ellipse 30"/>
          <p:cNvSpPr/>
          <p:nvPr/>
        </p:nvSpPr>
        <p:spPr>
          <a:xfrm>
            <a:off x="5133864" y="2946403"/>
            <a:ext cx="324556" cy="310445"/>
          </a:xfrm>
          <a:prstGeom prst="ellipse">
            <a:avLst/>
          </a:prstGeom>
          <a:solidFill>
            <a:srgbClr val="F64646"/>
          </a:solidFill>
          <a:ln>
            <a:solidFill>
              <a:srgbClr val="F64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Ellipse 31"/>
          <p:cNvSpPr/>
          <p:nvPr/>
        </p:nvSpPr>
        <p:spPr>
          <a:xfrm>
            <a:off x="5759924" y="2946403"/>
            <a:ext cx="324556" cy="310445"/>
          </a:xfrm>
          <a:prstGeom prst="ellips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p:cNvSpPr txBox="1"/>
          <p:nvPr/>
        </p:nvSpPr>
        <p:spPr>
          <a:xfrm>
            <a:off x="4867396" y="4052014"/>
            <a:ext cx="1608666" cy="523220"/>
          </a:xfrm>
          <a:prstGeom prst="rect">
            <a:avLst/>
          </a:prstGeom>
          <a:solidFill>
            <a:schemeClr val="bg1">
              <a:alpha val="57000"/>
            </a:schemeClr>
          </a:solidFill>
        </p:spPr>
        <p:txBody>
          <a:bodyPr wrap="square" rtlCol="0">
            <a:spAutoFit/>
          </a:bodyPr>
          <a:lstStyle/>
          <a:p>
            <a:pPr algn="ctr"/>
            <a:r>
              <a:rPr lang="fr-FR" dirty="0" err="1" smtClean="0"/>
              <a:t>Interdisciplinary</a:t>
            </a:r>
            <a:r>
              <a:rPr lang="fr-FR" dirty="0" smtClean="0"/>
              <a:t> </a:t>
            </a:r>
            <a:r>
              <a:rPr lang="fr-FR" dirty="0" err="1" smtClean="0"/>
              <a:t>approach</a:t>
            </a:r>
            <a:r>
              <a:rPr lang="fr-FR" dirty="0" smtClean="0"/>
              <a:t> </a:t>
            </a:r>
            <a:endParaRPr lang="fr-FR" dirty="0"/>
          </a:p>
        </p:txBody>
      </p:sp>
      <p:sp>
        <p:nvSpPr>
          <p:cNvPr id="37" name="ZoneTexte 36"/>
          <p:cNvSpPr txBox="1"/>
          <p:nvPr/>
        </p:nvSpPr>
        <p:spPr>
          <a:xfrm>
            <a:off x="2746024" y="4052014"/>
            <a:ext cx="1608666" cy="523220"/>
          </a:xfrm>
          <a:prstGeom prst="rect">
            <a:avLst/>
          </a:prstGeom>
          <a:solidFill>
            <a:schemeClr val="bg1">
              <a:alpha val="57000"/>
            </a:schemeClr>
          </a:solidFill>
        </p:spPr>
        <p:txBody>
          <a:bodyPr wrap="square" rtlCol="0">
            <a:spAutoFit/>
          </a:bodyPr>
          <a:lstStyle/>
          <a:p>
            <a:pPr algn="ctr"/>
            <a:r>
              <a:rPr lang="fr-FR" dirty="0" smtClean="0"/>
              <a:t>Consultations</a:t>
            </a:r>
          </a:p>
          <a:p>
            <a:pPr algn="ctr"/>
            <a:r>
              <a:rPr lang="fr-FR" dirty="0" smtClean="0"/>
              <a:t> </a:t>
            </a:r>
            <a:endParaRPr lang="fr-FR" dirty="0"/>
          </a:p>
        </p:txBody>
      </p:sp>
      <p:sp>
        <p:nvSpPr>
          <p:cNvPr id="35" name="Rectangle 34"/>
          <p:cNvSpPr/>
          <p:nvPr/>
        </p:nvSpPr>
        <p:spPr>
          <a:xfrm>
            <a:off x="4696162" y="2170293"/>
            <a:ext cx="1933223" cy="25964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3168592" y="3555245"/>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Ellipse 24"/>
          <p:cNvSpPr/>
          <p:nvPr/>
        </p:nvSpPr>
        <p:spPr>
          <a:xfrm>
            <a:off x="3320992" y="3707645"/>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Ellipse 25"/>
          <p:cNvSpPr/>
          <p:nvPr/>
        </p:nvSpPr>
        <p:spPr>
          <a:xfrm>
            <a:off x="3582072" y="3682164"/>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Ellipse 29"/>
          <p:cNvSpPr/>
          <p:nvPr/>
        </p:nvSpPr>
        <p:spPr>
          <a:xfrm>
            <a:off x="3863358" y="3730261"/>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Ellipse 32"/>
          <p:cNvSpPr/>
          <p:nvPr/>
        </p:nvSpPr>
        <p:spPr>
          <a:xfrm>
            <a:off x="3878703" y="3581173"/>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p:nvPr/>
        </p:nvSpPr>
        <p:spPr>
          <a:xfrm>
            <a:off x="5075296" y="3278253"/>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p:nvPr/>
        </p:nvSpPr>
        <p:spPr>
          <a:xfrm>
            <a:off x="5245970" y="3302749"/>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llipse 37"/>
          <p:cNvSpPr/>
          <p:nvPr/>
        </p:nvSpPr>
        <p:spPr>
          <a:xfrm>
            <a:off x="5662379" y="3660980"/>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Ellipse 38"/>
          <p:cNvSpPr/>
          <p:nvPr/>
        </p:nvSpPr>
        <p:spPr>
          <a:xfrm>
            <a:off x="5943665" y="3709077"/>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Ellipse 39"/>
          <p:cNvSpPr/>
          <p:nvPr/>
        </p:nvSpPr>
        <p:spPr>
          <a:xfrm>
            <a:off x="5959010" y="3559989"/>
            <a:ext cx="108680" cy="96195"/>
          </a:xfrm>
          <a:prstGeom prst="ellipse">
            <a:avLst/>
          </a:prstGeom>
          <a:solidFill>
            <a:srgbClr val="68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0635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6"/>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tx1">
                    <a:lumMod val="85000"/>
                    <a:lumOff val="15000"/>
                  </a:schemeClr>
                </a:solidFill>
              </a:rPr>
              <a:t>Introduction  </a:t>
            </a:r>
            <a:endParaRPr dirty="0">
              <a:solidFill>
                <a:schemeClr val="tx1">
                  <a:lumMod val="85000"/>
                  <a:lumOff val="15000"/>
                </a:schemeClr>
              </a:solidFill>
            </a:endParaRPr>
          </a:p>
        </p:txBody>
      </p:sp>
      <p:sp>
        <p:nvSpPr>
          <p:cNvPr id="728" name="Google Shape;728;p26"/>
          <p:cNvSpPr txBox="1">
            <a:spLocks noGrp="1"/>
          </p:cNvSpPr>
          <p:nvPr>
            <p:ph type="sldNum" idx="12"/>
          </p:nvPr>
        </p:nvSpPr>
        <p:spPr>
          <a:xfrm>
            <a:off x="8429785"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8" name="Google Shape;925;p39"/>
          <p:cNvGrpSpPr/>
          <p:nvPr/>
        </p:nvGrpSpPr>
        <p:grpSpPr>
          <a:xfrm>
            <a:off x="5432549" y="209461"/>
            <a:ext cx="347129" cy="355015"/>
            <a:chOff x="1926350" y="995225"/>
            <a:chExt cx="428650" cy="356600"/>
          </a:xfrm>
          <a:solidFill>
            <a:schemeClr val="tx1">
              <a:lumMod val="85000"/>
              <a:lumOff val="15000"/>
            </a:schemeClr>
          </a:solidFill>
        </p:grpSpPr>
        <p:sp>
          <p:nvSpPr>
            <p:cNvPr id="19" name="Google Shape;926;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0" name="Google Shape;927;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1" name="Google Shape;928;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2" name="Google Shape;929;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sp>
        <p:nvSpPr>
          <p:cNvPr id="16" name="ZoneTexte 15"/>
          <p:cNvSpPr txBox="1"/>
          <p:nvPr/>
        </p:nvSpPr>
        <p:spPr>
          <a:xfrm>
            <a:off x="646738" y="940795"/>
            <a:ext cx="8160664" cy="3352199"/>
          </a:xfrm>
          <a:prstGeom prst="rect">
            <a:avLst/>
          </a:prstGeom>
          <a:noFill/>
        </p:spPr>
        <p:txBody>
          <a:bodyPr wrap="square" rtlCol="0">
            <a:spAutoFit/>
          </a:bodyPr>
          <a:lstStyle/>
          <a:p>
            <a:pPr marL="285750" indent="-285750">
              <a:lnSpc>
                <a:spcPct val="150000"/>
              </a:lnSpc>
              <a:buFont typeface="Wingdings" charset="2"/>
              <a:buChar char="§"/>
            </a:pPr>
            <a:r>
              <a:rPr lang="fr-FR" dirty="0" smtClean="0"/>
              <a:t>The </a:t>
            </a:r>
            <a:r>
              <a:rPr lang="fr-FR" dirty="0" err="1" smtClean="0"/>
              <a:t>early</a:t>
            </a:r>
            <a:r>
              <a:rPr lang="fr-FR" dirty="0" smtClean="0"/>
              <a:t> use of </a:t>
            </a:r>
            <a:r>
              <a:rPr lang="fr-FR" dirty="0" err="1" smtClean="0"/>
              <a:t>these</a:t>
            </a:r>
            <a:r>
              <a:rPr lang="fr-FR" dirty="0" smtClean="0"/>
              <a:t> programs </a:t>
            </a:r>
            <a:r>
              <a:rPr lang="fr-FR" dirty="0" err="1" smtClean="0"/>
              <a:t>is</a:t>
            </a:r>
            <a:r>
              <a:rPr lang="fr-FR" dirty="0" smtClean="0"/>
              <a:t> important </a:t>
            </a:r>
            <a:r>
              <a:rPr lang="fr-FR" dirty="0" err="1" smtClean="0"/>
              <a:t>because</a:t>
            </a:r>
            <a:r>
              <a:rPr lang="fr-FR" dirty="0" smtClean="0"/>
              <a:t> </a:t>
            </a:r>
            <a:r>
              <a:rPr lang="fr-FR" dirty="0" err="1" smtClean="0"/>
              <a:t>arithmetic</a:t>
            </a:r>
            <a:r>
              <a:rPr lang="fr-FR" dirty="0" smtClean="0"/>
              <a:t> </a:t>
            </a:r>
            <a:r>
              <a:rPr lang="fr-FR" dirty="0" err="1" smtClean="0"/>
              <a:t>development</a:t>
            </a:r>
            <a:r>
              <a:rPr lang="fr-FR" dirty="0" smtClean="0"/>
              <a:t> </a:t>
            </a:r>
            <a:r>
              <a:rPr lang="fr-FR" dirty="0" err="1" smtClean="0"/>
              <a:t>is</a:t>
            </a:r>
            <a:r>
              <a:rPr lang="fr-FR" dirty="0" smtClean="0"/>
              <a:t> </a:t>
            </a:r>
            <a:r>
              <a:rPr lang="fr-FR" dirty="0" err="1" smtClean="0"/>
              <a:t>based</a:t>
            </a:r>
            <a:r>
              <a:rPr lang="fr-FR" dirty="0" smtClean="0"/>
              <a:t> on </a:t>
            </a:r>
            <a:r>
              <a:rPr lang="fr-FR" dirty="0" err="1" smtClean="0"/>
              <a:t>numerical</a:t>
            </a:r>
            <a:r>
              <a:rPr lang="fr-FR" dirty="0" smtClean="0"/>
              <a:t> </a:t>
            </a:r>
            <a:r>
              <a:rPr lang="fr-FR" dirty="0" err="1" smtClean="0"/>
              <a:t>foundations</a:t>
            </a:r>
            <a:r>
              <a:rPr lang="fr-FR" dirty="0" smtClean="0"/>
              <a:t> </a:t>
            </a:r>
            <a:r>
              <a:rPr lang="fr-FR" i="1" dirty="0" smtClean="0">
                <a:solidFill>
                  <a:schemeClr val="tx1"/>
                </a:solidFill>
              </a:rPr>
              <a:t>(</a:t>
            </a:r>
            <a:r>
              <a:rPr lang="fr-FR" i="1" dirty="0" err="1" smtClean="0">
                <a:solidFill>
                  <a:schemeClr val="tx1"/>
                </a:solidFill>
              </a:rPr>
              <a:t>e.g</a:t>
            </a:r>
            <a:r>
              <a:rPr lang="fr-FR" i="1" dirty="0" smtClean="0">
                <a:solidFill>
                  <a:schemeClr val="tx1"/>
                </a:solidFill>
              </a:rPr>
              <a:t>. the </a:t>
            </a:r>
            <a:r>
              <a:rPr lang="fr-FR" i="1" dirty="0" err="1" smtClean="0">
                <a:solidFill>
                  <a:schemeClr val="tx1"/>
                </a:solidFill>
              </a:rPr>
              <a:t>understanding</a:t>
            </a:r>
            <a:r>
              <a:rPr lang="fr-FR" i="1" dirty="0" smtClean="0">
                <a:solidFill>
                  <a:schemeClr val="tx1"/>
                </a:solidFill>
              </a:rPr>
              <a:t> of the cardinal </a:t>
            </a:r>
            <a:r>
              <a:rPr lang="fr-FR" i="1" dirty="0" err="1" smtClean="0">
                <a:solidFill>
                  <a:schemeClr val="tx1"/>
                </a:solidFill>
              </a:rPr>
              <a:t>meaning</a:t>
            </a:r>
            <a:r>
              <a:rPr lang="fr-FR" i="1" dirty="0" smtClean="0">
                <a:solidFill>
                  <a:schemeClr val="tx1"/>
                </a:solidFill>
              </a:rPr>
              <a:t> of </a:t>
            </a:r>
            <a:r>
              <a:rPr lang="fr-FR" i="1" dirty="0" err="1" smtClean="0">
                <a:solidFill>
                  <a:schemeClr val="tx1"/>
                </a:solidFill>
              </a:rPr>
              <a:t>numbers</a:t>
            </a:r>
            <a:r>
              <a:rPr lang="nl-BE" i="1" dirty="0" smtClean="0">
                <a:solidFill>
                  <a:schemeClr val="tx1"/>
                </a:solidFill>
              </a:rPr>
              <a:t>)</a:t>
            </a:r>
            <a:endParaRPr lang="fr-FR" i="1" dirty="0" smtClean="0">
              <a:solidFill>
                <a:schemeClr val="tx1"/>
              </a:solidFill>
            </a:endParaRPr>
          </a:p>
          <a:p>
            <a:pPr marL="285750" indent="-285750">
              <a:lnSpc>
                <a:spcPct val="150000"/>
              </a:lnSpc>
              <a:buFont typeface="Wingdings" charset="2"/>
              <a:buChar char="§"/>
            </a:pPr>
            <a:endParaRPr lang="fr-FR" dirty="0" smtClean="0"/>
          </a:p>
          <a:p>
            <a:pPr marL="171450" indent="-171450">
              <a:lnSpc>
                <a:spcPct val="150000"/>
              </a:lnSpc>
              <a:buFont typeface="Wingdings" charset="2"/>
              <a:buChar char="§"/>
            </a:pPr>
            <a:endParaRPr lang="fr-FR" sz="200" dirty="0" smtClean="0"/>
          </a:p>
          <a:p>
            <a:pPr marL="285750" indent="-285750">
              <a:lnSpc>
                <a:spcPct val="150000"/>
              </a:lnSpc>
              <a:buFont typeface="Wingdings" charset="2"/>
              <a:buChar char="§"/>
            </a:pPr>
            <a:r>
              <a:rPr lang="fr-FR" dirty="0" err="1" smtClean="0"/>
              <a:t>Acquiring</a:t>
            </a:r>
            <a:r>
              <a:rPr lang="fr-FR" dirty="0" smtClean="0"/>
              <a:t> </a:t>
            </a:r>
            <a:r>
              <a:rPr lang="fr-FR" dirty="0"/>
              <a:t>the </a:t>
            </a:r>
            <a:r>
              <a:rPr lang="fr-FR" dirty="0" err="1"/>
              <a:t>meaning</a:t>
            </a:r>
            <a:r>
              <a:rPr lang="fr-FR" dirty="0"/>
              <a:t> of </a:t>
            </a:r>
            <a:r>
              <a:rPr lang="fr-FR" dirty="0" err="1"/>
              <a:t>number</a:t>
            </a:r>
            <a:r>
              <a:rPr lang="fr-FR" dirty="0"/>
              <a:t> </a:t>
            </a:r>
            <a:r>
              <a:rPr lang="fr-FR" dirty="0" err="1"/>
              <a:t>words</a:t>
            </a:r>
            <a:r>
              <a:rPr lang="fr-FR" dirty="0"/>
              <a:t> </a:t>
            </a:r>
            <a:r>
              <a:rPr lang="fr-FR" dirty="0" err="1"/>
              <a:t>is</a:t>
            </a:r>
            <a:r>
              <a:rPr lang="fr-FR" dirty="0"/>
              <a:t> a long-lasting </a:t>
            </a:r>
            <a:r>
              <a:rPr lang="fr-FR" dirty="0" err="1" smtClean="0"/>
              <a:t>process</a:t>
            </a:r>
            <a:r>
              <a:rPr lang="fr-FR" dirty="0" smtClean="0"/>
              <a:t> </a:t>
            </a:r>
            <a:r>
              <a:rPr lang="fr-FR" sz="1200" dirty="0" smtClean="0"/>
              <a:t>(</a:t>
            </a:r>
            <a:r>
              <a:rPr lang="fr-FR" sz="1200" dirty="0" err="1" smtClean="0"/>
              <a:t>Wynn</a:t>
            </a:r>
            <a:r>
              <a:rPr lang="fr-FR" sz="1200" dirty="0" smtClean="0"/>
              <a:t>, 1992)</a:t>
            </a:r>
            <a:r>
              <a:rPr lang="fr-FR" dirty="0" smtClean="0"/>
              <a:t> </a:t>
            </a:r>
            <a:r>
              <a:rPr lang="fr-FR" dirty="0"/>
              <a:t>: </a:t>
            </a:r>
          </a:p>
          <a:p>
            <a:pPr marL="536575" lvl="1" indent="-268288">
              <a:lnSpc>
                <a:spcPct val="150000"/>
              </a:lnSpc>
              <a:buFont typeface="Wingdings" charset="2"/>
              <a:buChar char="§"/>
            </a:pPr>
            <a:r>
              <a:rPr lang="fr-BE" dirty="0" smtClean="0"/>
              <a:t>It’s </a:t>
            </a:r>
            <a:r>
              <a:rPr lang="fr-BE" dirty="0"/>
              <a:t>a long and difficult process because the language does not keep track of the increase of quantities.</a:t>
            </a:r>
          </a:p>
          <a:p>
            <a:pPr marL="536575" lvl="1" indent="-268288">
              <a:lnSpc>
                <a:spcPct val="150000"/>
              </a:lnSpc>
              <a:buFont typeface="Wingdings" charset="2"/>
              <a:buChar char="§"/>
            </a:pPr>
            <a:r>
              <a:rPr lang="fr-BE" dirty="0"/>
              <a:t> </a:t>
            </a:r>
            <a:r>
              <a:rPr lang="fr-FR" dirty="0"/>
              <a:t>This </a:t>
            </a:r>
            <a:r>
              <a:rPr lang="fr-FR" dirty="0" err="1"/>
              <a:t>process</a:t>
            </a:r>
            <a:r>
              <a:rPr lang="fr-FR" dirty="0"/>
              <a:t> </a:t>
            </a:r>
            <a:r>
              <a:rPr lang="fr-FR" dirty="0" err="1"/>
              <a:t>takes</a:t>
            </a:r>
            <a:r>
              <a:rPr lang="fr-FR" dirty="0"/>
              <a:t> about </a:t>
            </a:r>
            <a:r>
              <a:rPr lang="fr-FR" dirty="0" smtClean="0"/>
              <a:t>one and a </a:t>
            </a:r>
            <a:r>
              <a:rPr lang="fr-FR" dirty="0" err="1"/>
              <a:t>half</a:t>
            </a:r>
            <a:r>
              <a:rPr lang="fr-FR" dirty="0"/>
              <a:t> </a:t>
            </a:r>
            <a:r>
              <a:rPr lang="fr-FR" dirty="0" err="1" smtClean="0"/>
              <a:t>years</a:t>
            </a:r>
            <a:r>
              <a:rPr lang="fr-FR" dirty="0" smtClean="0"/>
              <a:t>. </a:t>
            </a:r>
          </a:p>
          <a:p>
            <a:pPr lvl="1">
              <a:lnSpc>
                <a:spcPct val="150000"/>
              </a:lnSpc>
            </a:pPr>
            <a:endParaRPr lang="fr-FR" dirty="0" smtClean="0"/>
          </a:p>
          <a:p>
            <a:pPr marL="285750" lvl="1" indent="-285750">
              <a:lnSpc>
                <a:spcPct val="150000"/>
              </a:lnSpc>
              <a:buFont typeface="Wingdings" charset="2"/>
              <a:buChar char="§"/>
            </a:pPr>
            <a:r>
              <a:rPr lang="fr-FR" dirty="0" err="1" smtClean="0"/>
              <a:t>Fingers</a:t>
            </a:r>
            <a:r>
              <a:rPr lang="fr-FR" dirty="0" smtClean="0"/>
              <a:t> </a:t>
            </a:r>
            <a:r>
              <a:rPr lang="fr-FR" dirty="0" err="1" smtClean="0"/>
              <a:t>could</a:t>
            </a:r>
            <a:r>
              <a:rPr lang="fr-FR" dirty="0" smtClean="0"/>
              <a:t> help </a:t>
            </a:r>
            <a:r>
              <a:rPr lang="fr-FR" dirty="0" err="1" smtClean="0"/>
              <a:t>children</a:t>
            </a:r>
            <a:r>
              <a:rPr lang="fr-FR" dirty="0" smtClean="0"/>
              <a:t> in </a:t>
            </a:r>
            <a:r>
              <a:rPr lang="fr-FR" dirty="0" err="1" smtClean="0"/>
              <a:t>this</a:t>
            </a:r>
            <a:r>
              <a:rPr lang="fr-FR" dirty="0" smtClean="0"/>
              <a:t> </a:t>
            </a:r>
            <a:r>
              <a:rPr lang="fr-FR" dirty="0" err="1" smtClean="0"/>
              <a:t>learning</a:t>
            </a:r>
            <a:r>
              <a:rPr lang="fr-FR" dirty="0" smtClean="0"/>
              <a:t>. </a:t>
            </a:r>
            <a:endParaRPr lang="fr-FR" dirty="0"/>
          </a:p>
          <a:p>
            <a:pPr marL="285750" indent="-285750">
              <a:buFont typeface="Arial"/>
              <a:buChar char="•"/>
            </a:pPr>
            <a:endParaRPr lang="fr-FR" dirty="0" smtClean="0"/>
          </a:p>
        </p:txBody>
      </p:sp>
      <p:sp>
        <p:nvSpPr>
          <p:cNvPr id="17" name="Ellipse 16"/>
          <p:cNvSpPr/>
          <p:nvPr>
            <p:custDataLst>
              <p:tags r:id="rId1"/>
            </p:custDataLst>
          </p:nvPr>
        </p:nvSpPr>
        <p:spPr>
          <a:xfrm>
            <a:off x="7987362" y="3288860"/>
            <a:ext cx="484756" cy="476180"/>
          </a:xfrm>
          <a:prstGeom prst="ellipse">
            <a:avLst/>
          </a:prstGeom>
          <a:solidFill>
            <a:srgbClr val="E8032E"/>
          </a:solidFill>
          <a:ln>
            <a:solidFill>
              <a:srgbClr val="FD8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8B1FF"/>
              </a:solidFill>
            </a:endParaRPr>
          </a:p>
        </p:txBody>
      </p:sp>
      <p:sp>
        <p:nvSpPr>
          <p:cNvPr id="26" name="ZoneTexte 25"/>
          <p:cNvSpPr txBox="1"/>
          <p:nvPr>
            <p:custDataLst>
              <p:tags r:id="rId2"/>
            </p:custDataLst>
          </p:nvPr>
        </p:nvSpPr>
        <p:spPr>
          <a:xfrm>
            <a:off x="4797779" y="3379690"/>
            <a:ext cx="2733395" cy="400110"/>
          </a:xfrm>
          <a:prstGeom prst="rect">
            <a:avLst/>
          </a:prstGeom>
          <a:noFill/>
        </p:spPr>
        <p:txBody>
          <a:bodyPr wrap="square" rtlCol="0">
            <a:spAutoFit/>
          </a:bodyPr>
          <a:lstStyle/>
          <a:p>
            <a:r>
              <a:rPr lang="fr-BE" sz="2000" dirty="0" smtClean="0">
                <a:solidFill>
                  <a:srgbClr val="E8032E"/>
                </a:solidFill>
              </a:rPr>
              <a:t>/trois/</a:t>
            </a:r>
            <a:endParaRPr lang="fr-BE" sz="2000" dirty="0">
              <a:solidFill>
                <a:srgbClr val="E8032E"/>
              </a:solidFill>
            </a:endParaRPr>
          </a:p>
        </p:txBody>
      </p:sp>
      <p:sp>
        <p:nvSpPr>
          <p:cNvPr id="27" name="Freeform 28"/>
          <p:cNvSpPr>
            <a:spLocks noEditPoints="1"/>
          </p:cNvSpPr>
          <p:nvPr>
            <p:custDataLst>
              <p:tags r:id="rId3"/>
            </p:custDataLst>
          </p:nvPr>
        </p:nvSpPr>
        <p:spPr bwMode="auto">
          <a:xfrm>
            <a:off x="5652679" y="3379690"/>
            <a:ext cx="471544" cy="416848"/>
          </a:xfrm>
          <a:custGeom>
            <a:avLst/>
            <a:gdLst>
              <a:gd name="T0" fmla="*/ 2147483646 w 67"/>
              <a:gd name="T1" fmla="*/ 2147483646 h 57"/>
              <a:gd name="T2" fmla="*/ 2147483646 w 67"/>
              <a:gd name="T3" fmla="*/ 2147483646 h 57"/>
              <a:gd name="T4" fmla="*/ 2147483646 w 67"/>
              <a:gd name="T5" fmla="*/ 2147483646 h 57"/>
              <a:gd name="T6" fmla="*/ 2147483646 w 67"/>
              <a:gd name="T7" fmla="*/ 2147483646 h 57"/>
              <a:gd name="T8" fmla="*/ 2147483646 w 67"/>
              <a:gd name="T9" fmla="*/ 2147483646 h 57"/>
              <a:gd name="T10" fmla="*/ 0 w 67"/>
              <a:gd name="T11" fmla="*/ 2147483646 h 57"/>
              <a:gd name="T12" fmla="*/ 0 w 67"/>
              <a:gd name="T13" fmla="*/ 2147483646 h 57"/>
              <a:gd name="T14" fmla="*/ 2147483646 w 67"/>
              <a:gd name="T15" fmla="*/ 2147483646 h 57"/>
              <a:gd name="T16" fmla="*/ 2147483646 w 67"/>
              <a:gd name="T17" fmla="*/ 2147483646 h 57"/>
              <a:gd name="T18" fmla="*/ 2147483646 w 67"/>
              <a:gd name="T19" fmla="*/ 2147483646 h 57"/>
              <a:gd name="T20" fmla="*/ 2147483646 w 67"/>
              <a:gd name="T21" fmla="*/ 2147483646 h 57"/>
              <a:gd name="T22" fmla="*/ 2147483646 w 67"/>
              <a:gd name="T23" fmla="*/ 2147483646 h 57"/>
              <a:gd name="T24" fmla="*/ 2147483646 w 67"/>
              <a:gd name="T25" fmla="*/ 2147483646 h 57"/>
              <a:gd name="T26" fmla="*/ 2147483646 w 67"/>
              <a:gd name="T27" fmla="*/ 2147483646 h 57"/>
              <a:gd name="T28" fmla="*/ 2147483646 w 67"/>
              <a:gd name="T29" fmla="*/ 2147483646 h 57"/>
              <a:gd name="T30" fmla="*/ 2147483646 w 67"/>
              <a:gd name="T31" fmla="*/ 2147483646 h 57"/>
              <a:gd name="T32" fmla="*/ 2147483646 w 67"/>
              <a:gd name="T33" fmla="*/ 2147483646 h 57"/>
              <a:gd name="T34" fmla="*/ 2147483646 w 67"/>
              <a:gd name="T35" fmla="*/ 2147483646 h 57"/>
              <a:gd name="T36" fmla="*/ 2147483646 w 67"/>
              <a:gd name="T37" fmla="*/ 2147483646 h 57"/>
              <a:gd name="T38" fmla="*/ 2147483646 w 67"/>
              <a:gd name="T39" fmla="*/ 2147483646 h 57"/>
              <a:gd name="T40" fmla="*/ 2147483646 w 67"/>
              <a:gd name="T41" fmla="*/ 2147483646 h 57"/>
              <a:gd name="T42" fmla="*/ 2147483646 w 67"/>
              <a:gd name="T43" fmla="*/ 2147483646 h 57"/>
              <a:gd name="T44" fmla="*/ 2147483646 w 67"/>
              <a:gd name="T45" fmla="*/ 2147483646 h 57"/>
              <a:gd name="T46" fmla="*/ 2147483646 w 67"/>
              <a:gd name="T47" fmla="*/ 2147483646 h 57"/>
              <a:gd name="T48" fmla="*/ 2147483646 w 67"/>
              <a:gd name="T49" fmla="*/ 2147483646 h 57"/>
              <a:gd name="T50" fmla="*/ 2147483646 w 67"/>
              <a:gd name="T51" fmla="*/ 2147483646 h 57"/>
              <a:gd name="T52" fmla="*/ 2147483646 w 67"/>
              <a:gd name="T53" fmla="*/ 2147483646 h 57"/>
              <a:gd name="T54" fmla="*/ 2147483646 w 67"/>
              <a:gd name="T55" fmla="*/ 2147483646 h 57"/>
              <a:gd name="T56" fmla="*/ 2147483646 w 67"/>
              <a:gd name="T57" fmla="*/ 2147483646 h 57"/>
              <a:gd name="T58" fmla="*/ 2147483646 w 67"/>
              <a:gd name="T59" fmla="*/ 2147483646 h 57"/>
              <a:gd name="T60" fmla="*/ 2147483646 w 67"/>
              <a:gd name="T61" fmla="*/ 2147483646 h 57"/>
              <a:gd name="T62" fmla="*/ 2147483646 w 67"/>
              <a:gd name="T63" fmla="*/ 2147483646 h 57"/>
              <a:gd name="T64" fmla="*/ 2147483646 w 67"/>
              <a:gd name="T65" fmla="*/ 2147483646 h 57"/>
              <a:gd name="T66" fmla="*/ 2147483646 w 67"/>
              <a:gd name="T67" fmla="*/ 2147483646 h 57"/>
              <a:gd name="T68" fmla="*/ 2147483646 w 67"/>
              <a:gd name="T69" fmla="*/ 2147483646 h 57"/>
              <a:gd name="T70" fmla="*/ 2147483646 w 67"/>
              <a:gd name="T71" fmla="*/ 2147483646 h 57"/>
              <a:gd name="T72" fmla="*/ 2147483646 w 67"/>
              <a:gd name="T73" fmla="*/ 2147483646 h 57"/>
              <a:gd name="T74" fmla="*/ 2147483646 w 67"/>
              <a:gd name="T75" fmla="*/ 2147483646 h 57"/>
              <a:gd name="T76" fmla="*/ 2147483646 w 67"/>
              <a:gd name="T77" fmla="*/ 2147483646 h 57"/>
              <a:gd name="T78" fmla="*/ 2147483646 w 67"/>
              <a:gd name="T79" fmla="*/ 2147483646 h 57"/>
              <a:gd name="T80" fmla="*/ 2147483646 w 67"/>
              <a:gd name="T81" fmla="*/ 2147483646 h 57"/>
              <a:gd name="T82" fmla="*/ 2147483646 w 67"/>
              <a:gd name="T83" fmla="*/ 2147483646 h 57"/>
              <a:gd name="T84" fmla="*/ 2147483646 w 67"/>
              <a:gd name="T85" fmla="*/ 2147483646 h 57"/>
              <a:gd name="T86" fmla="*/ 2147483646 w 67"/>
              <a:gd name="T87" fmla="*/ 2147483646 h 57"/>
              <a:gd name="T88" fmla="*/ 2147483646 w 67"/>
              <a:gd name="T89" fmla="*/ 2147483646 h 57"/>
              <a:gd name="T90" fmla="*/ 2147483646 w 67"/>
              <a:gd name="T91" fmla="*/ 2147483646 h 57"/>
              <a:gd name="T92" fmla="*/ 2147483646 w 67"/>
              <a:gd name="T93" fmla="*/ 0 h 57"/>
              <a:gd name="T94" fmla="*/ 2147483646 w 67"/>
              <a:gd name="T95" fmla="*/ 0 h 57"/>
              <a:gd name="T96" fmla="*/ 2147483646 w 67"/>
              <a:gd name="T97" fmla="*/ 2147483646 h 57"/>
              <a:gd name="T98" fmla="*/ 2147483646 w 67"/>
              <a:gd name="T99" fmla="*/ 2147483646 h 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7" h="57">
                <a:moveTo>
                  <a:pt x="31" y="50"/>
                </a:moveTo>
                <a:cubicBezTo>
                  <a:pt x="31" y="52"/>
                  <a:pt x="30" y="53"/>
                  <a:pt x="29" y="53"/>
                </a:cubicBezTo>
                <a:cubicBezTo>
                  <a:pt x="28" y="53"/>
                  <a:pt x="27" y="52"/>
                  <a:pt x="27" y="52"/>
                </a:cubicBezTo>
                <a:cubicBezTo>
                  <a:pt x="14" y="39"/>
                  <a:pt x="14" y="39"/>
                  <a:pt x="14" y="39"/>
                </a:cubicBezTo>
                <a:cubicBezTo>
                  <a:pt x="3" y="39"/>
                  <a:pt x="3" y="39"/>
                  <a:pt x="3" y="39"/>
                </a:cubicBezTo>
                <a:cubicBezTo>
                  <a:pt x="2" y="39"/>
                  <a:pt x="0" y="37"/>
                  <a:pt x="0" y="36"/>
                </a:cubicBezTo>
                <a:cubicBezTo>
                  <a:pt x="0" y="21"/>
                  <a:pt x="0" y="21"/>
                  <a:pt x="0" y="21"/>
                </a:cubicBezTo>
                <a:cubicBezTo>
                  <a:pt x="0" y="19"/>
                  <a:pt x="2" y="18"/>
                  <a:pt x="3" y="18"/>
                </a:cubicBezTo>
                <a:cubicBezTo>
                  <a:pt x="14" y="18"/>
                  <a:pt x="14" y="18"/>
                  <a:pt x="14" y="18"/>
                </a:cubicBezTo>
                <a:cubicBezTo>
                  <a:pt x="27" y="5"/>
                  <a:pt x="27" y="5"/>
                  <a:pt x="27" y="5"/>
                </a:cubicBezTo>
                <a:cubicBezTo>
                  <a:pt x="27" y="4"/>
                  <a:pt x="28" y="4"/>
                  <a:pt x="29" y="4"/>
                </a:cubicBezTo>
                <a:cubicBezTo>
                  <a:pt x="30" y="4"/>
                  <a:pt x="31" y="5"/>
                  <a:pt x="31" y="6"/>
                </a:cubicBezTo>
                <a:lnTo>
                  <a:pt x="31" y="50"/>
                </a:lnTo>
                <a:close/>
                <a:moveTo>
                  <a:pt x="41" y="38"/>
                </a:moveTo>
                <a:cubicBezTo>
                  <a:pt x="40" y="38"/>
                  <a:pt x="40" y="38"/>
                  <a:pt x="40" y="38"/>
                </a:cubicBezTo>
                <a:cubicBezTo>
                  <a:pt x="38" y="38"/>
                  <a:pt x="37" y="37"/>
                  <a:pt x="37" y="35"/>
                </a:cubicBezTo>
                <a:cubicBezTo>
                  <a:pt x="37" y="32"/>
                  <a:pt x="42" y="33"/>
                  <a:pt x="42" y="28"/>
                </a:cubicBezTo>
                <a:cubicBezTo>
                  <a:pt x="42" y="23"/>
                  <a:pt x="37" y="24"/>
                  <a:pt x="37" y="21"/>
                </a:cubicBezTo>
                <a:cubicBezTo>
                  <a:pt x="37" y="20"/>
                  <a:pt x="38" y="19"/>
                  <a:pt x="40" y="19"/>
                </a:cubicBezTo>
                <a:cubicBezTo>
                  <a:pt x="40" y="19"/>
                  <a:pt x="40" y="19"/>
                  <a:pt x="41" y="19"/>
                </a:cubicBezTo>
                <a:cubicBezTo>
                  <a:pt x="44" y="20"/>
                  <a:pt x="47" y="24"/>
                  <a:pt x="47" y="28"/>
                </a:cubicBezTo>
                <a:cubicBezTo>
                  <a:pt x="47" y="32"/>
                  <a:pt x="44" y="36"/>
                  <a:pt x="41" y="38"/>
                </a:cubicBezTo>
                <a:close/>
                <a:moveTo>
                  <a:pt x="45" y="47"/>
                </a:moveTo>
                <a:cubicBezTo>
                  <a:pt x="44" y="47"/>
                  <a:pt x="44" y="47"/>
                  <a:pt x="44" y="47"/>
                </a:cubicBezTo>
                <a:cubicBezTo>
                  <a:pt x="42" y="47"/>
                  <a:pt x="41" y="46"/>
                  <a:pt x="41" y="45"/>
                </a:cubicBezTo>
                <a:cubicBezTo>
                  <a:pt x="41" y="44"/>
                  <a:pt x="42" y="43"/>
                  <a:pt x="43" y="42"/>
                </a:cubicBezTo>
                <a:cubicBezTo>
                  <a:pt x="44" y="42"/>
                  <a:pt x="45" y="41"/>
                  <a:pt x="46" y="41"/>
                </a:cubicBezTo>
                <a:cubicBezTo>
                  <a:pt x="50" y="38"/>
                  <a:pt x="52" y="33"/>
                  <a:pt x="52" y="28"/>
                </a:cubicBezTo>
                <a:cubicBezTo>
                  <a:pt x="52" y="23"/>
                  <a:pt x="50" y="19"/>
                  <a:pt x="46" y="16"/>
                </a:cubicBezTo>
                <a:cubicBezTo>
                  <a:pt x="45" y="15"/>
                  <a:pt x="44" y="15"/>
                  <a:pt x="43" y="14"/>
                </a:cubicBezTo>
                <a:cubicBezTo>
                  <a:pt x="42" y="14"/>
                  <a:pt x="41" y="13"/>
                  <a:pt x="41" y="12"/>
                </a:cubicBezTo>
                <a:cubicBezTo>
                  <a:pt x="41" y="10"/>
                  <a:pt x="42" y="9"/>
                  <a:pt x="44" y="9"/>
                </a:cubicBezTo>
                <a:cubicBezTo>
                  <a:pt x="44" y="9"/>
                  <a:pt x="44" y="9"/>
                  <a:pt x="45" y="9"/>
                </a:cubicBezTo>
                <a:cubicBezTo>
                  <a:pt x="52" y="13"/>
                  <a:pt x="57" y="20"/>
                  <a:pt x="57" y="28"/>
                </a:cubicBezTo>
                <a:cubicBezTo>
                  <a:pt x="57" y="36"/>
                  <a:pt x="52" y="44"/>
                  <a:pt x="45" y="47"/>
                </a:cubicBezTo>
                <a:close/>
                <a:moveTo>
                  <a:pt x="49" y="57"/>
                </a:moveTo>
                <a:cubicBezTo>
                  <a:pt x="48" y="57"/>
                  <a:pt x="48" y="57"/>
                  <a:pt x="48" y="57"/>
                </a:cubicBezTo>
                <a:cubicBezTo>
                  <a:pt x="46" y="57"/>
                  <a:pt x="45" y="56"/>
                  <a:pt x="45" y="54"/>
                </a:cubicBezTo>
                <a:cubicBezTo>
                  <a:pt x="45" y="53"/>
                  <a:pt x="46" y="52"/>
                  <a:pt x="47" y="52"/>
                </a:cubicBezTo>
                <a:cubicBezTo>
                  <a:pt x="47" y="52"/>
                  <a:pt x="48" y="51"/>
                  <a:pt x="48" y="51"/>
                </a:cubicBezTo>
                <a:cubicBezTo>
                  <a:pt x="50" y="50"/>
                  <a:pt x="51" y="50"/>
                  <a:pt x="52" y="49"/>
                </a:cubicBezTo>
                <a:cubicBezTo>
                  <a:pt x="58" y="44"/>
                  <a:pt x="62" y="36"/>
                  <a:pt x="62" y="28"/>
                </a:cubicBezTo>
                <a:cubicBezTo>
                  <a:pt x="62" y="20"/>
                  <a:pt x="58" y="12"/>
                  <a:pt x="52" y="8"/>
                </a:cubicBezTo>
                <a:cubicBezTo>
                  <a:pt x="51" y="7"/>
                  <a:pt x="50" y="6"/>
                  <a:pt x="48" y="6"/>
                </a:cubicBezTo>
                <a:cubicBezTo>
                  <a:pt x="48" y="5"/>
                  <a:pt x="47" y="5"/>
                  <a:pt x="47" y="5"/>
                </a:cubicBezTo>
                <a:cubicBezTo>
                  <a:pt x="46" y="4"/>
                  <a:pt x="45" y="3"/>
                  <a:pt x="45" y="2"/>
                </a:cubicBezTo>
                <a:cubicBezTo>
                  <a:pt x="45" y="1"/>
                  <a:pt x="46" y="0"/>
                  <a:pt x="48" y="0"/>
                </a:cubicBezTo>
                <a:cubicBezTo>
                  <a:pt x="48" y="0"/>
                  <a:pt x="48" y="0"/>
                  <a:pt x="49" y="0"/>
                </a:cubicBezTo>
                <a:cubicBezTo>
                  <a:pt x="60" y="5"/>
                  <a:pt x="67" y="16"/>
                  <a:pt x="67" y="28"/>
                </a:cubicBezTo>
                <a:cubicBezTo>
                  <a:pt x="67" y="41"/>
                  <a:pt x="60" y="52"/>
                  <a:pt x="49" y="57"/>
                </a:cubicBezTo>
                <a:close/>
              </a:path>
            </a:pathLst>
          </a:custGeom>
          <a:solidFill>
            <a:srgbClr val="E8032E"/>
          </a:solidFill>
          <a:ln>
            <a:noFill/>
          </a:ln>
          <a:extLst/>
        </p:spPr>
        <p:txBody>
          <a:bodyPr/>
          <a:lstStyle/>
          <a:p>
            <a:endParaRPr lang="fr-BE">
              <a:solidFill>
                <a:srgbClr val="68B1FF"/>
              </a:solidFill>
            </a:endParaRPr>
          </a:p>
        </p:txBody>
      </p:sp>
      <p:sp>
        <p:nvSpPr>
          <p:cNvPr id="28" name="Ellipse 27"/>
          <p:cNvSpPr/>
          <p:nvPr>
            <p:custDataLst>
              <p:tags r:id="rId4"/>
            </p:custDataLst>
          </p:nvPr>
        </p:nvSpPr>
        <p:spPr>
          <a:xfrm rot="3791586">
            <a:off x="8470739" y="2993376"/>
            <a:ext cx="484756" cy="476180"/>
          </a:xfrm>
          <a:prstGeom prst="ellipse">
            <a:avLst/>
          </a:prstGeom>
          <a:solidFill>
            <a:srgbClr val="E8032E"/>
          </a:solidFill>
          <a:ln>
            <a:solidFill>
              <a:srgbClr val="FD8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8B1FF"/>
              </a:solidFill>
            </a:endParaRPr>
          </a:p>
        </p:txBody>
      </p:sp>
      <p:sp>
        <p:nvSpPr>
          <p:cNvPr id="29" name="Ellipse 28"/>
          <p:cNvSpPr/>
          <p:nvPr>
            <p:custDataLst>
              <p:tags r:id="rId5"/>
            </p:custDataLst>
          </p:nvPr>
        </p:nvSpPr>
        <p:spPr>
          <a:xfrm>
            <a:off x="8461860" y="3608140"/>
            <a:ext cx="484756" cy="476180"/>
          </a:xfrm>
          <a:prstGeom prst="ellipse">
            <a:avLst/>
          </a:prstGeom>
          <a:solidFill>
            <a:srgbClr val="E8032E"/>
          </a:solidFill>
          <a:ln>
            <a:solidFill>
              <a:srgbClr val="FD8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8B1FF"/>
              </a:solidFill>
            </a:endParaRPr>
          </a:p>
        </p:txBody>
      </p:sp>
      <p:sp>
        <p:nvSpPr>
          <p:cNvPr id="2" name="Flèche vers la droite 1"/>
          <p:cNvSpPr/>
          <p:nvPr/>
        </p:nvSpPr>
        <p:spPr>
          <a:xfrm>
            <a:off x="6388173" y="3506689"/>
            <a:ext cx="1358827" cy="179999"/>
          </a:xfrm>
          <a:prstGeom prst="rightArrow">
            <a:avLst/>
          </a:prstGeom>
          <a:solidFill>
            <a:srgbClr val="68B1FF"/>
          </a:solidFill>
          <a:ln>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Freeform 767"/>
          <p:cNvSpPr>
            <a:spLocks noChangeArrowheads="1"/>
          </p:cNvSpPr>
          <p:nvPr>
            <p:custDataLst>
              <p:tags r:id="rId6"/>
            </p:custDataLst>
          </p:nvPr>
        </p:nvSpPr>
        <p:spPr bwMode="auto">
          <a:xfrm flipH="1">
            <a:off x="6335891" y="4289779"/>
            <a:ext cx="631052" cy="997180"/>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chemeClr val="tx2">
              <a:lumMod val="25000"/>
            </a:schemeClr>
          </a:solidFill>
          <a:ln>
            <a:noFill/>
          </a:ln>
          <a:effectLst/>
          <a:extLst/>
        </p:spPr>
        <p:txBody>
          <a:bodyPr wrap="none" anchor="ctr"/>
          <a:lstStyle/>
          <a:p>
            <a:endParaRPr lang="en-US" dirty="0"/>
          </a:p>
        </p:txBody>
      </p:sp>
      <p:sp>
        <p:nvSpPr>
          <p:cNvPr id="31" name="Freeform 767"/>
          <p:cNvSpPr>
            <a:spLocks noChangeArrowheads="1"/>
          </p:cNvSpPr>
          <p:nvPr>
            <p:custDataLst>
              <p:tags r:id="rId7"/>
            </p:custDataLst>
          </p:nvPr>
        </p:nvSpPr>
        <p:spPr bwMode="auto">
          <a:xfrm>
            <a:off x="7017646" y="4289779"/>
            <a:ext cx="631052" cy="997180"/>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333333"/>
          </a:solidFill>
          <a:ln>
            <a:noFill/>
          </a:ln>
          <a:effectLst/>
          <a:extLst/>
        </p:spPr>
        <p:txBody>
          <a:bodyPr wrap="none" anchor="ctr"/>
          <a:lstStyle/>
          <a:p>
            <a:endParaRPr lang="en-US" b="1" dirty="0"/>
          </a:p>
        </p:txBody>
      </p:sp>
      <p:sp>
        <p:nvSpPr>
          <p:cNvPr id="32" name="Flèche vers la droite 31"/>
          <p:cNvSpPr/>
          <p:nvPr/>
        </p:nvSpPr>
        <p:spPr>
          <a:xfrm rot="1525106">
            <a:off x="5337129" y="4242112"/>
            <a:ext cx="899999" cy="179999"/>
          </a:xfrm>
          <a:prstGeom prst="rightArrow">
            <a:avLst/>
          </a:prstGeom>
          <a:solidFill>
            <a:srgbClr val="68B1FF"/>
          </a:solidFill>
          <a:ln>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Flèche vers la droite 33"/>
          <p:cNvSpPr/>
          <p:nvPr/>
        </p:nvSpPr>
        <p:spPr>
          <a:xfrm rot="20074894" flipV="1">
            <a:off x="7643767" y="4316506"/>
            <a:ext cx="899999" cy="179999"/>
          </a:xfrm>
          <a:prstGeom prst="rightArrow">
            <a:avLst/>
          </a:prstGeom>
          <a:solidFill>
            <a:srgbClr val="68B1FF"/>
          </a:solidFill>
          <a:ln>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51235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p:bldP spid="27" grpId="0" animBg="1"/>
      <p:bldP spid="28" grpId="0" animBg="1"/>
      <p:bldP spid="29" grpId="0" animBg="1"/>
      <p:bldP spid="2" grpId="0" animBg="1"/>
      <p:bldP spid="30" grpId="0" animBg="1"/>
      <p:bldP spid="31"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6"/>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tx1">
                    <a:lumMod val="85000"/>
                    <a:lumOff val="15000"/>
                  </a:schemeClr>
                </a:solidFill>
              </a:rPr>
              <a:t>Introduction  </a:t>
            </a:r>
            <a:endParaRPr dirty="0">
              <a:solidFill>
                <a:schemeClr val="tx1">
                  <a:lumMod val="85000"/>
                  <a:lumOff val="15000"/>
                </a:schemeClr>
              </a:solidFill>
            </a:endParaRPr>
          </a:p>
        </p:txBody>
      </p:sp>
      <p:sp>
        <p:nvSpPr>
          <p:cNvPr id="728" name="Google Shape;728;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8" name="Google Shape;925;p39"/>
          <p:cNvGrpSpPr/>
          <p:nvPr/>
        </p:nvGrpSpPr>
        <p:grpSpPr>
          <a:xfrm>
            <a:off x="5432549" y="209461"/>
            <a:ext cx="347129" cy="355015"/>
            <a:chOff x="1926350" y="995225"/>
            <a:chExt cx="428650" cy="356600"/>
          </a:xfrm>
          <a:solidFill>
            <a:schemeClr val="tx1">
              <a:lumMod val="85000"/>
              <a:lumOff val="15000"/>
            </a:schemeClr>
          </a:solidFill>
        </p:grpSpPr>
        <p:sp>
          <p:nvSpPr>
            <p:cNvPr id="19" name="Google Shape;926;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0" name="Google Shape;927;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1" name="Google Shape;928;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sp>
          <p:nvSpPr>
            <p:cNvPr id="22" name="Google Shape;929;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85000"/>
                    <a:lumOff val="15000"/>
                  </a:schemeClr>
                </a:solidFill>
              </a:endParaRPr>
            </a:p>
          </p:txBody>
        </p:sp>
      </p:grpSp>
      <p:pic>
        <p:nvPicPr>
          <p:cNvPr id="23" name="Image 22"/>
          <p:cNvPicPr>
            <a:picLocks noChangeAspect="1"/>
          </p:cNvPicPr>
          <p:nvPr/>
        </p:nvPicPr>
        <p:blipFill rotWithShape="1">
          <a:blip r:embed="rId6"/>
          <a:srcRect l="4576" t="3515" r="5377" b="3963"/>
          <a:stretch/>
        </p:blipFill>
        <p:spPr>
          <a:xfrm>
            <a:off x="5079720" y="774495"/>
            <a:ext cx="3610679" cy="4195446"/>
          </a:xfrm>
          <a:prstGeom prst="rect">
            <a:avLst/>
          </a:prstGeom>
          <a:ln w="28575" cmpd="sng">
            <a:solidFill>
              <a:srgbClr val="3D808C"/>
            </a:solidFill>
          </a:ln>
        </p:spPr>
      </p:pic>
      <p:sp>
        <p:nvSpPr>
          <p:cNvPr id="24" name="Rectangle à coins arrondis 23"/>
          <p:cNvSpPr/>
          <p:nvPr>
            <p:custDataLst>
              <p:tags r:id="rId1"/>
            </p:custDataLst>
          </p:nvPr>
        </p:nvSpPr>
        <p:spPr>
          <a:xfrm>
            <a:off x="525465" y="3660127"/>
            <a:ext cx="4038551" cy="1251690"/>
          </a:xfrm>
          <a:prstGeom prst="roundRect">
            <a:avLst/>
          </a:prstGeom>
          <a:solidFill>
            <a:srgbClr val="FFAC8C">
              <a:alpha val="79000"/>
            </a:srgbClr>
          </a:solidFill>
          <a:ln w="9525">
            <a:solidFill>
              <a:srgbClr val="DFE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solidFill>
                  <a:schemeClr val="tx1">
                    <a:lumMod val="85000"/>
                    <a:lumOff val="15000"/>
                  </a:schemeClr>
                </a:solidFill>
                <a:latin typeface="Calibri" panose="020F0502020204030204" pitchFamily="34" charset="0"/>
              </a:rPr>
              <a:t>Association 1 finger-1 verbal numeral</a:t>
            </a:r>
          </a:p>
          <a:p>
            <a:pPr algn="ctr"/>
            <a:r>
              <a:rPr lang="fr-BE" dirty="0">
                <a:solidFill>
                  <a:schemeClr val="tx1">
                    <a:lumMod val="85000"/>
                    <a:lumOff val="15000"/>
                  </a:schemeClr>
                </a:solidFill>
                <a:latin typeface="Calibri" panose="020F0502020204030204" pitchFamily="34" charset="0"/>
              </a:rPr>
              <a:t>Sustain the acquisition of the verbal number sequence and of the counting procedure (individuation of verbal nb, stable order, tagging, 1-1 correspondence)</a:t>
            </a:r>
          </a:p>
        </p:txBody>
      </p:sp>
      <p:sp>
        <p:nvSpPr>
          <p:cNvPr id="25" name="Rectangle à coins arrondis 24"/>
          <p:cNvSpPr/>
          <p:nvPr>
            <p:custDataLst>
              <p:tags r:id="rId2"/>
            </p:custDataLst>
          </p:nvPr>
        </p:nvSpPr>
        <p:spPr>
          <a:xfrm>
            <a:off x="525465" y="2297040"/>
            <a:ext cx="4038551" cy="1260000"/>
          </a:xfrm>
          <a:prstGeom prst="roundRect">
            <a:avLst/>
          </a:prstGeom>
          <a:solidFill>
            <a:srgbClr val="FF6D03">
              <a:alpha val="77000"/>
            </a:srgbClr>
          </a:solidFill>
          <a:ln w="9525">
            <a:solidFill>
              <a:srgbClr val="DFE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solidFill>
                  <a:srgbClr val="262626"/>
                </a:solidFill>
                <a:latin typeface="Calibri" panose="020F0502020204030204" pitchFamily="34" charset="0"/>
              </a:rPr>
              <a:t>Iconic cardinal representation</a:t>
            </a:r>
            <a:endParaRPr lang="fr-BE" dirty="0">
              <a:solidFill>
                <a:srgbClr val="262626"/>
              </a:solidFill>
              <a:latin typeface="Calibri" panose="020F0502020204030204" pitchFamily="34" charset="0"/>
            </a:endParaRPr>
          </a:p>
          <a:p>
            <a:pPr algn="ctr"/>
            <a:r>
              <a:rPr lang="fr-BE" dirty="0">
                <a:solidFill>
                  <a:srgbClr val="262626"/>
                </a:solidFill>
                <a:latin typeface="Calibri" panose="020F0502020204030204" pitchFamily="34" charset="0"/>
              </a:rPr>
              <a:t>Support the association between quantities (digit configuration and verbal number (cardinal principle)</a:t>
            </a:r>
          </a:p>
        </p:txBody>
      </p:sp>
      <p:sp>
        <p:nvSpPr>
          <p:cNvPr id="26" name="Rectangle à coins arrondis 25"/>
          <p:cNvSpPr/>
          <p:nvPr>
            <p:custDataLst>
              <p:tags r:id="rId3"/>
            </p:custDataLst>
          </p:nvPr>
        </p:nvSpPr>
        <p:spPr>
          <a:xfrm>
            <a:off x="525465" y="940717"/>
            <a:ext cx="4038551" cy="1260000"/>
          </a:xfrm>
          <a:prstGeom prst="roundRect">
            <a:avLst/>
          </a:prstGeom>
          <a:solidFill>
            <a:srgbClr val="E8032E">
              <a:alpha val="70000"/>
            </a:srgbClr>
          </a:solidFill>
          <a:ln w="9525">
            <a:solidFill>
              <a:srgbClr val="DFE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solidFill>
                  <a:srgbClr val="262626"/>
                </a:solidFill>
                <a:latin typeface="Calibri" panose="020F0502020204030204" pitchFamily="34" charset="0"/>
              </a:rPr>
              <a:t>A basis for calculation</a:t>
            </a:r>
            <a:endParaRPr lang="fr-BE" dirty="0">
              <a:solidFill>
                <a:srgbClr val="262626"/>
              </a:solidFill>
              <a:latin typeface="Calibri" panose="020F0502020204030204" pitchFamily="34" charset="0"/>
            </a:endParaRPr>
          </a:p>
          <a:p>
            <a:pPr algn="ctr"/>
            <a:r>
              <a:rPr lang="fr-BE" dirty="0">
                <a:solidFill>
                  <a:srgbClr val="262626"/>
                </a:solidFill>
                <a:latin typeface="Calibri" panose="020F0502020204030204" pitchFamily="34" charset="0"/>
              </a:rPr>
              <a:t>Decomposition, recomposition andcomparison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8"/>
          <p:cNvSpPr txBox="1">
            <a:spLocks noGrp="1"/>
          </p:cNvSpPr>
          <p:nvPr>
            <p:ph type="body" idx="1"/>
          </p:nvPr>
        </p:nvSpPr>
        <p:spPr>
          <a:xfrm>
            <a:off x="2097008" y="2321765"/>
            <a:ext cx="6418094" cy="3358517"/>
          </a:xfrm>
          <a:prstGeom prst="rect">
            <a:avLst/>
          </a:prstGeom>
        </p:spPr>
        <p:txBody>
          <a:bodyPr spcFirstLastPara="1" wrap="square" lIns="91425" tIns="91425" rIns="91425" bIns="91425" anchor="t" anchorCtr="0">
            <a:noAutofit/>
          </a:bodyPr>
          <a:lstStyle/>
          <a:p>
            <a:pPr marL="0" indent="0" algn="ctr">
              <a:buNone/>
            </a:pPr>
            <a:r>
              <a:rPr lang="en-US" sz="2400" dirty="0">
                <a:solidFill>
                  <a:srgbClr val="000000"/>
                </a:solidFill>
              </a:rPr>
              <a:t>How </a:t>
            </a:r>
            <a:r>
              <a:rPr lang="en-US" sz="2400" dirty="0" smtClean="0">
                <a:solidFill>
                  <a:srgbClr val="000000"/>
                </a:solidFill>
              </a:rPr>
              <a:t>an </a:t>
            </a:r>
            <a:r>
              <a:rPr lang="en-US" sz="2400" b="1" dirty="0" smtClean="0">
                <a:solidFill>
                  <a:srgbClr val="000000"/>
                </a:solidFill>
              </a:rPr>
              <a:t>interdisciplinary </a:t>
            </a:r>
            <a:r>
              <a:rPr lang="en-US" sz="2400" b="1" dirty="0">
                <a:solidFill>
                  <a:srgbClr val="000000"/>
                </a:solidFill>
              </a:rPr>
              <a:t>training program </a:t>
            </a:r>
            <a:r>
              <a:rPr lang="en-US" sz="2400" dirty="0" smtClean="0">
                <a:solidFill>
                  <a:srgbClr val="000000"/>
                </a:solidFill>
              </a:rPr>
              <a:t>using number gestures to support the understanding of number words, helps </a:t>
            </a:r>
            <a:r>
              <a:rPr lang="en-US" sz="2400" dirty="0">
                <a:solidFill>
                  <a:srgbClr val="000000"/>
                </a:solidFill>
              </a:rPr>
              <a:t>children in the development of </a:t>
            </a:r>
            <a:r>
              <a:rPr lang="en-US" sz="2400" b="1" dirty="0">
                <a:solidFill>
                  <a:srgbClr val="000000"/>
                </a:solidFill>
              </a:rPr>
              <a:t>basic numerical skills ?</a:t>
            </a:r>
          </a:p>
          <a:p>
            <a:pPr marL="0" lvl="0" indent="0" algn="ctr" rtl="0">
              <a:spcBef>
                <a:spcPts val="600"/>
              </a:spcBef>
              <a:spcAft>
                <a:spcPts val="0"/>
              </a:spcAft>
              <a:buNone/>
            </a:pPr>
            <a:endParaRPr sz="2400" b="1" dirty="0">
              <a:solidFill>
                <a:srgbClr val="000000"/>
              </a:solidFill>
            </a:endParaRPr>
          </a:p>
        </p:txBody>
      </p:sp>
      <p:sp>
        <p:nvSpPr>
          <p:cNvPr id="656" name="Google Shape;656;p18"/>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Rectangle 1"/>
          <p:cNvSpPr/>
          <p:nvPr/>
        </p:nvSpPr>
        <p:spPr>
          <a:xfrm>
            <a:off x="1439333" y="1749778"/>
            <a:ext cx="423334" cy="366889"/>
          </a:xfrm>
          <a:prstGeom prst="rect">
            <a:avLst/>
          </a:prstGeom>
          <a:solidFill>
            <a:srgbClr val="F64646"/>
          </a:solidFill>
          <a:ln>
            <a:solidFill>
              <a:srgbClr val="F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6" name="Google Shape;971;p39"/>
          <p:cNvGrpSpPr/>
          <p:nvPr/>
        </p:nvGrpSpPr>
        <p:grpSpPr>
          <a:xfrm flipH="1">
            <a:off x="1337026" y="1582981"/>
            <a:ext cx="488385" cy="555339"/>
            <a:chOff x="5970800" y="1619250"/>
            <a:chExt cx="428650" cy="456725"/>
          </a:xfrm>
          <a:solidFill>
            <a:schemeClr val="tx1"/>
          </a:solidFill>
        </p:grpSpPr>
        <p:sp>
          <p:nvSpPr>
            <p:cNvPr id="7" name="Google Shape;972;p39"/>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73;p39"/>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74;p39"/>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75;p39"/>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76;p39"/>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643080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1"/>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bg2">
                    <a:lumMod val="75000"/>
                  </a:schemeClr>
                </a:solidFill>
              </a:rPr>
              <a:t>Methodology</a:t>
            </a:r>
            <a:r>
              <a:rPr lang="nl-BE" dirty="0" smtClean="0"/>
              <a:t> </a:t>
            </a:r>
            <a:endParaRPr dirty="0"/>
          </a:p>
        </p:txBody>
      </p:sp>
      <p:sp>
        <p:nvSpPr>
          <p:cNvPr id="787" name="Google Shape;78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789" name="Google Shape;789;p31"/>
          <p:cNvSpPr/>
          <p:nvPr/>
        </p:nvSpPr>
        <p:spPr>
          <a:xfrm>
            <a:off x="5101660" y="731213"/>
            <a:ext cx="1979992" cy="720000"/>
          </a:xfrm>
          <a:prstGeom prst="chevron">
            <a:avLst>
              <a:gd name="adj" fmla="val 50000"/>
            </a:avLst>
          </a:prstGeom>
          <a:solidFill>
            <a:srgbClr val="FF6D0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 1 year later</a:t>
            </a:r>
            <a:endParaRPr b="1" dirty="0">
              <a:solidFill>
                <a:srgbClr val="FFFFFF"/>
              </a:solidFill>
              <a:latin typeface="Montserrat"/>
              <a:ea typeface="Montserrat"/>
              <a:cs typeface="Montserrat"/>
              <a:sym typeface="Montserrat"/>
            </a:endParaRPr>
          </a:p>
        </p:txBody>
      </p:sp>
      <p:sp>
        <p:nvSpPr>
          <p:cNvPr id="792" name="Google Shape;792;p31"/>
          <p:cNvSpPr/>
          <p:nvPr/>
        </p:nvSpPr>
        <p:spPr>
          <a:xfrm>
            <a:off x="0" y="731427"/>
            <a:ext cx="1979998" cy="720000"/>
          </a:xfrm>
          <a:prstGeom prst="homePlate">
            <a:avLst>
              <a:gd name="adj" fmla="val 50000"/>
            </a:avLst>
          </a:prstGeom>
          <a:solidFill>
            <a:srgbClr val="FF0000"/>
          </a:solidFill>
          <a:ln>
            <a:solidFill>
              <a:srgbClr val="FFFFF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Pretest</a:t>
            </a:r>
            <a:endParaRPr b="1" dirty="0">
              <a:solidFill>
                <a:srgbClr val="FFFFFF"/>
              </a:solidFill>
              <a:latin typeface="Montserrat"/>
              <a:ea typeface="Montserrat"/>
              <a:cs typeface="Montserrat"/>
              <a:sym typeface="Montserrat"/>
            </a:endParaRPr>
          </a:p>
        </p:txBody>
      </p:sp>
      <p:sp>
        <p:nvSpPr>
          <p:cNvPr id="795" name="Google Shape;795;p31"/>
          <p:cNvSpPr/>
          <p:nvPr/>
        </p:nvSpPr>
        <p:spPr>
          <a:xfrm>
            <a:off x="1691324" y="731427"/>
            <a:ext cx="1979998" cy="720000"/>
          </a:xfrm>
          <a:prstGeom prst="chevron">
            <a:avLst>
              <a:gd name="adj" fmla="val 50000"/>
            </a:avLst>
          </a:prstGeom>
          <a:solidFill>
            <a:srgbClr val="68B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Training</a:t>
            </a:r>
            <a:endParaRPr b="1" dirty="0">
              <a:solidFill>
                <a:srgbClr val="FFFFFF"/>
              </a:solidFill>
              <a:latin typeface="Montserrat"/>
              <a:ea typeface="Montserrat"/>
              <a:cs typeface="Montserrat"/>
              <a:sym typeface="Montserrat"/>
            </a:endParaRPr>
          </a:p>
        </p:txBody>
      </p:sp>
      <p:sp>
        <p:nvSpPr>
          <p:cNvPr id="13" name="Google Shape;789;p31"/>
          <p:cNvSpPr/>
          <p:nvPr/>
        </p:nvSpPr>
        <p:spPr>
          <a:xfrm>
            <a:off x="6794719" y="731427"/>
            <a:ext cx="1979992" cy="720000"/>
          </a:xfrm>
          <a:prstGeom prst="chevron">
            <a:avLst>
              <a:gd name="adj" fmla="val 50000"/>
            </a:avLst>
          </a:prstGeom>
          <a:solidFill>
            <a:srgbClr val="FAAB1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 in 1st grade </a:t>
            </a:r>
            <a:endParaRPr b="1" dirty="0">
              <a:solidFill>
                <a:srgbClr val="FFFFFF"/>
              </a:solidFill>
              <a:latin typeface="Montserrat"/>
              <a:ea typeface="Montserrat"/>
              <a:cs typeface="Montserrat"/>
              <a:sym typeface="Montserrat"/>
            </a:endParaRPr>
          </a:p>
        </p:txBody>
      </p:sp>
      <p:grpSp>
        <p:nvGrpSpPr>
          <p:cNvPr id="14" name="Google Shape;1022;p39"/>
          <p:cNvGrpSpPr/>
          <p:nvPr/>
        </p:nvGrpSpPr>
        <p:grpSpPr>
          <a:xfrm>
            <a:off x="5379781" y="152982"/>
            <a:ext cx="506244" cy="421598"/>
            <a:chOff x="5255200" y="3006475"/>
            <a:chExt cx="511700" cy="378575"/>
          </a:xfrm>
          <a:solidFill>
            <a:schemeClr val="bg2">
              <a:lumMod val="50000"/>
            </a:schemeClr>
          </a:solidFill>
        </p:grpSpPr>
        <p:sp>
          <p:nvSpPr>
            <p:cNvPr id="15" name="Google Shape;1023;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4;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789;p31"/>
          <p:cNvSpPr/>
          <p:nvPr/>
        </p:nvSpPr>
        <p:spPr>
          <a:xfrm>
            <a:off x="3394204" y="729039"/>
            <a:ext cx="1979992" cy="720000"/>
          </a:xfrm>
          <a:prstGeom prst="chevron">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a:t>
            </a:r>
            <a:endParaRPr b="1" dirty="0">
              <a:solidFill>
                <a:srgbClr val="FFFFFF"/>
              </a:solidFill>
              <a:latin typeface="Montserrat"/>
              <a:ea typeface="Montserrat"/>
              <a:cs typeface="Montserrat"/>
              <a:sym typeface="Montserrat"/>
            </a:endParaRPr>
          </a:p>
        </p:txBody>
      </p:sp>
      <p:sp>
        <p:nvSpPr>
          <p:cNvPr id="2" name="Rectangle à coins arrondis 1"/>
          <p:cNvSpPr/>
          <p:nvPr/>
        </p:nvSpPr>
        <p:spPr>
          <a:xfrm>
            <a:off x="123528" y="1634839"/>
            <a:ext cx="1979998" cy="431997"/>
          </a:xfrm>
          <a:prstGeom prst="roundRect">
            <a:avLst/>
          </a:prstGeom>
          <a:solidFill>
            <a:srgbClr val="68B1FF">
              <a:alpha val="18000"/>
            </a:srgbClr>
          </a:solidFill>
          <a:ln w="38100" cmpd="sng">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err="1" smtClean="0">
                <a:solidFill>
                  <a:srgbClr val="000000"/>
                </a:solidFill>
              </a:rPr>
              <a:t>Finger</a:t>
            </a:r>
            <a:r>
              <a:rPr lang="fr-FR" sz="1200" dirty="0" smtClean="0">
                <a:solidFill>
                  <a:srgbClr val="000000"/>
                </a:solidFill>
              </a:rPr>
              <a:t> </a:t>
            </a:r>
            <a:r>
              <a:rPr lang="fr-FR" sz="1200" dirty="0" err="1" smtClean="0">
                <a:solidFill>
                  <a:srgbClr val="000000"/>
                </a:solidFill>
              </a:rPr>
              <a:t>games</a:t>
            </a:r>
            <a:r>
              <a:rPr lang="fr-FR" sz="1200" dirty="0" smtClean="0">
                <a:solidFill>
                  <a:srgbClr val="000000"/>
                </a:solidFill>
              </a:rPr>
              <a:t> training </a:t>
            </a:r>
          </a:p>
          <a:p>
            <a:pPr algn="ctr"/>
            <a:r>
              <a:rPr lang="fr-FR" sz="1200" dirty="0" smtClean="0">
                <a:solidFill>
                  <a:srgbClr val="000000"/>
                </a:solidFill>
              </a:rPr>
              <a:t>(N=27)</a:t>
            </a:r>
            <a:endParaRPr lang="fr-FR" sz="1200" dirty="0">
              <a:solidFill>
                <a:srgbClr val="000000"/>
              </a:solidFill>
            </a:endParaRPr>
          </a:p>
        </p:txBody>
      </p:sp>
      <p:sp>
        <p:nvSpPr>
          <p:cNvPr id="19" name="Rectangle à coins arrondis 18"/>
          <p:cNvSpPr/>
          <p:nvPr/>
        </p:nvSpPr>
        <p:spPr>
          <a:xfrm>
            <a:off x="123520" y="2175267"/>
            <a:ext cx="1979998" cy="431997"/>
          </a:xfrm>
          <a:prstGeom prst="roundRect">
            <a:avLst/>
          </a:prstGeom>
          <a:solidFill>
            <a:srgbClr val="FFFFFF"/>
          </a:solidFill>
          <a:ln w="38100" cmpd="sng">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err="1" smtClean="0">
                <a:solidFill>
                  <a:srgbClr val="000000"/>
                </a:solidFill>
              </a:rPr>
              <a:t>Shared</a:t>
            </a:r>
            <a:r>
              <a:rPr lang="fr-FR" sz="1200" dirty="0" smtClean="0">
                <a:solidFill>
                  <a:srgbClr val="000000"/>
                </a:solidFill>
              </a:rPr>
              <a:t> </a:t>
            </a:r>
            <a:r>
              <a:rPr lang="fr-FR" sz="1200" dirty="0" err="1" smtClean="0">
                <a:solidFill>
                  <a:srgbClr val="000000"/>
                </a:solidFill>
              </a:rPr>
              <a:t>reading</a:t>
            </a:r>
            <a:r>
              <a:rPr lang="fr-FR" sz="1200" dirty="0" smtClean="0">
                <a:solidFill>
                  <a:srgbClr val="000000"/>
                </a:solidFill>
              </a:rPr>
              <a:t> training</a:t>
            </a:r>
          </a:p>
          <a:p>
            <a:pPr algn="ctr"/>
            <a:r>
              <a:rPr lang="fr-FR" sz="1200" dirty="0" smtClean="0">
                <a:solidFill>
                  <a:srgbClr val="000000"/>
                </a:solidFill>
              </a:rPr>
              <a:t>(N=26)</a:t>
            </a:r>
            <a:endParaRPr lang="fr-FR" sz="1200" dirty="0">
              <a:solidFill>
                <a:srgbClr val="000000"/>
              </a:solidFill>
            </a:endParaRPr>
          </a:p>
        </p:txBody>
      </p:sp>
      <p:sp>
        <p:nvSpPr>
          <p:cNvPr id="20" name="Rectangle à coins arrondis 19"/>
          <p:cNvSpPr/>
          <p:nvPr/>
        </p:nvSpPr>
        <p:spPr>
          <a:xfrm>
            <a:off x="123520" y="2733331"/>
            <a:ext cx="1979998" cy="431999"/>
          </a:xfrm>
          <a:prstGeom prst="roundRect">
            <a:avLst/>
          </a:prstGeom>
          <a:solidFill>
            <a:srgbClr val="FFFFFF"/>
          </a:solidFill>
          <a:ln w="38100" cmpd="sng">
            <a:solidFill>
              <a:srgbClr val="68B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solidFill>
                  <a:srgbClr val="000000"/>
                </a:solidFill>
              </a:rPr>
              <a:t>Global </a:t>
            </a:r>
            <a:r>
              <a:rPr lang="fr-FR" sz="1200" dirty="0" err="1" smtClean="0">
                <a:solidFill>
                  <a:srgbClr val="000000"/>
                </a:solidFill>
              </a:rPr>
              <a:t>motor</a:t>
            </a:r>
            <a:r>
              <a:rPr lang="fr-FR" sz="1200" dirty="0" smtClean="0">
                <a:solidFill>
                  <a:srgbClr val="000000"/>
                </a:solidFill>
              </a:rPr>
              <a:t> training</a:t>
            </a:r>
          </a:p>
          <a:p>
            <a:pPr algn="ctr"/>
            <a:r>
              <a:rPr lang="fr-FR" sz="1200" dirty="0" smtClean="0">
                <a:solidFill>
                  <a:srgbClr val="000000"/>
                </a:solidFill>
              </a:rPr>
              <a:t>(N=29)</a:t>
            </a:r>
            <a:endParaRPr lang="fr-FR" sz="1200" dirty="0">
              <a:solidFill>
                <a:srgbClr val="000000"/>
              </a:solidFill>
            </a:endParaRPr>
          </a:p>
        </p:txBody>
      </p:sp>
      <p:sp>
        <p:nvSpPr>
          <p:cNvPr id="4" name="Rectangle à coins arrondis 3"/>
          <p:cNvSpPr/>
          <p:nvPr/>
        </p:nvSpPr>
        <p:spPr>
          <a:xfrm>
            <a:off x="2227768" y="1634838"/>
            <a:ext cx="6797817" cy="2227748"/>
          </a:xfrm>
          <a:prstGeom prst="roundRect">
            <a:avLst/>
          </a:prstGeom>
          <a:noFill/>
          <a:ln w="57150" cmpd="sng">
            <a:solidFill>
              <a:srgbClr val="68B1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fr-BE" sz="1100" b="1" dirty="0" smtClean="0">
              <a:solidFill>
                <a:schemeClr val="bg1"/>
              </a:solidFill>
            </a:endParaRPr>
          </a:p>
          <a:p>
            <a:pPr lvl="0"/>
            <a:endParaRPr lang="fr-BE" sz="1100" b="1" dirty="0">
              <a:solidFill>
                <a:schemeClr val="bg1"/>
              </a:solidFill>
            </a:endParaRPr>
          </a:p>
          <a:p>
            <a:pPr lvl="0"/>
            <a:endParaRPr lang="fr-BE" sz="1100" b="1" dirty="0" smtClean="0">
              <a:solidFill>
                <a:schemeClr val="bg1"/>
              </a:solidFill>
            </a:endParaRPr>
          </a:p>
          <a:p>
            <a:pPr lvl="0">
              <a:lnSpc>
                <a:spcPct val="150000"/>
              </a:lnSpc>
            </a:pPr>
            <a:endParaRPr lang="fr-BE" sz="1100" b="1" dirty="0">
              <a:solidFill>
                <a:schemeClr val="bg1"/>
              </a:solidFill>
            </a:endParaRPr>
          </a:p>
          <a:p>
            <a:endParaRPr lang="fr-BE" sz="1100" b="1" u="sng" dirty="0">
              <a:solidFill>
                <a:schemeClr val="bg1"/>
              </a:solidFill>
            </a:endParaRPr>
          </a:p>
          <a:p>
            <a:endParaRPr lang="fr-BE" b="1" u="sng" dirty="0">
              <a:solidFill>
                <a:schemeClr val="tx1"/>
              </a:solidFill>
            </a:endParaRPr>
          </a:p>
          <a:p>
            <a:endParaRPr lang="fr-BE" b="1" u="sng" dirty="0">
              <a:solidFill>
                <a:schemeClr val="tx1"/>
              </a:solidFill>
            </a:endParaRPr>
          </a:p>
          <a:p>
            <a:endParaRPr lang="fr-BE" b="1" u="sng" dirty="0">
              <a:solidFill>
                <a:schemeClr val="tx1"/>
              </a:solidFill>
            </a:endParaRPr>
          </a:p>
          <a:p>
            <a:endParaRPr lang="fr-BE" b="1" u="sng" dirty="0">
              <a:solidFill>
                <a:schemeClr val="tx1"/>
              </a:solidFill>
            </a:endParaRPr>
          </a:p>
          <a:p>
            <a:endParaRPr lang="fr-BE" b="1" u="sng" dirty="0">
              <a:solidFill>
                <a:schemeClr val="tx1"/>
              </a:solidFill>
            </a:endParaRPr>
          </a:p>
        </p:txBody>
      </p:sp>
      <p:pic>
        <p:nvPicPr>
          <p:cNvPr id="5" name="Image 4" descr="Capture d’écran 2019-04-18 à 19.29.03.png"/>
          <p:cNvPicPr>
            <a:picLocks/>
          </p:cNvPicPr>
          <p:nvPr/>
        </p:nvPicPr>
        <p:blipFill>
          <a:blip r:embed="rId3">
            <a:extLst>
              <a:ext uri="{28A0092B-C50C-407E-A947-70E740481C1C}">
                <a14:useLocalDpi xmlns:a14="http://schemas.microsoft.com/office/drawing/2010/main" val="0"/>
              </a:ext>
            </a:extLst>
          </a:blip>
          <a:stretch>
            <a:fillRect/>
          </a:stretch>
        </p:blipFill>
        <p:spPr>
          <a:xfrm>
            <a:off x="7443043" y="3404393"/>
            <a:ext cx="1439998" cy="1080000"/>
          </a:xfrm>
          <a:prstGeom prst="rect">
            <a:avLst/>
          </a:prstGeom>
          <a:ln w="38100" cmpd="sng">
            <a:solidFill>
              <a:srgbClr val="68B1FF"/>
            </a:solidFill>
          </a:ln>
        </p:spPr>
      </p:pic>
      <p:pic>
        <p:nvPicPr>
          <p:cNvPr id="6" name="Image 5" descr="Capture d’écran 2019-04-18 à 19.28.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415" y="3393984"/>
            <a:ext cx="1186747" cy="1079998"/>
          </a:xfrm>
          <a:prstGeom prst="rect">
            <a:avLst/>
          </a:prstGeom>
          <a:ln w="38100" cmpd="sng">
            <a:solidFill>
              <a:srgbClr val="68B1FF"/>
            </a:solidFill>
          </a:ln>
        </p:spPr>
      </p:pic>
      <p:pic>
        <p:nvPicPr>
          <p:cNvPr id="7" name="Image 6" descr="Capture d’écran 2019-04-18 à 19.34.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9293" y="3399453"/>
            <a:ext cx="1317853" cy="1079998"/>
          </a:xfrm>
          <a:prstGeom prst="rect">
            <a:avLst/>
          </a:prstGeom>
          <a:ln w="38100" cmpd="sng">
            <a:solidFill>
              <a:srgbClr val="68B1FF"/>
            </a:solidFill>
          </a:ln>
        </p:spPr>
      </p:pic>
      <p:pic>
        <p:nvPicPr>
          <p:cNvPr id="8" name="Image 7" descr="Capture d’écran 2019-04-18 à 19.34.4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765" y="3396755"/>
            <a:ext cx="891343" cy="1079998"/>
          </a:xfrm>
          <a:prstGeom prst="rect">
            <a:avLst/>
          </a:prstGeom>
          <a:ln w="38100" cmpd="sng">
            <a:solidFill>
              <a:srgbClr val="68B1FF"/>
            </a:solidFill>
          </a:ln>
        </p:spPr>
      </p:pic>
      <p:pic>
        <p:nvPicPr>
          <p:cNvPr id="9" name="Image 8" descr="Capture d’écran 2019-04-18 à 19.34.3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0194" y="3396755"/>
            <a:ext cx="1090243" cy="1079998"/>
          </a:xfrm>
          <a:prstGeom prst="rect">
            <a:avLst/>
          </a:prstGeom>
          <a:ln w="38100" cmpd="sng">
            <a:solidFill>
              <a:srgbClr val="68B1FF"/>
            </a:solidFill>
          </a:ln>
        </p:spPr>
      </p:pic>
      <p:sp>
        <p:nvSpPr>
          <p:cNvPr id="3" name="Rectangle 2"/>
          <p:cNvSpPr/>
          <p:nvPr/>
        </p:nvSpPr>
        <p:spPr>
          <a:xfrm>
            <a:off x="2282977" y="1634839"/>
            <a:ext cx="6739585" cy="1341906"/>
          </a:xfrm>
          <a:prstGeom prst="rect">
            <a:avLst/>
          </a:prstGeom>
        </p:spPr>
        <p:txBody>
          <a:bodyPr wrap="square">
            <a:spAutoFit/>
          </a:bodyPr>
          <a:lstStyle/>
          <a:p>
            <a:pPr lvl="0" algn="ctr">
              <a:lnSpc>
                <a:spcPct val="90000"/>
              </a:lnSpc>
              <a:buClr>
                <a:srgbClr val="FC2125"/>
              </a:buClr>
            </a:pPr>
            <a:r>
              <a:rPr lang="fr-BE" b="1" dirty="0">
                <a:latin typeface="+mn-lt"/>
              </a:rPr>
              <a:t>Training program (10 weeks</a:t>
            </a:r>
            <a:r>
              <a:rPr lang="fr-BE" b="1" dirty="0" smtClean="0">
                <a:latin typeface="+mn-lt"/>
              </a:rPr>
              <a:t>)</a:t>
            </a:r>
          </a:p>
          <a:p>
            <a:pPr lvl="0" algn="ctr">
              <a:lnSpc>
                <a:spcPct val="90000"/>
              </a:lnSpc>
              <a:buClrTx/>
            </a:pPr>
            <a:endParaRPr lang="fr-BE" b="1" dirty="0">
              <a:latin typeface="+mn-lt"/>
            </a:endParaRPr>
          </a:p>
          <a:p>
            <a:pPr marL="285750" indent="-285750">
              <a:buClrTx/>
              <a:buFont typeface="Wingdings" charset="2"/>
              <a:buChar char="§"/>
            </a:pPr>
            <a:r>
              <a:rPr lang="fr-BE" dirty="0">
                <a:latin typeface="+mn-lt"/>
              </a:rPr>
              <a:t>Numerical activities with number words and number gestures (1 to 10 progressively in comprehension and production games</a:t>
            </a:r>
            <a:r>
              <a:rPr lang="fr-BE" dirty="0" smtClean="0">
                <a:latin typeface="+mn-lt"/>
              </a:rPr>
              <a:t>)</a:t>
            </a:r>
          </a:p>
          <a:p>
            <a:pPr marL="285750" indent="-285750">
              <a:buClrTx/>
              <a:buFont typeface="Wingdings" charset="2"/>
              <a:buChar char="§"/>
            </a:pPr>
            <a:endParaRPr lang="fr-BE" dirty="0">
              <a:latin typeface="+mn-lt"/>
            </a:endParaRPr>
          </a:p>
          <a:p>
            <a:pPr marL="266700" indent="-266700">
              <a:buClrTx/>
              <a:buFont typeface="Wingdings" charset="2"/>
              <a:buChar char="§"/>
            </a:pPr>
            <a:r>
              <a:rPr lang="fr-BE" dirty="0">
                <a:latin typeface="+mn-lt"/>
              </a:rPr>
              <a:t>Dexterity </a:t>
            </a:r>
            <a:r>
              <a:rPr lang="fr-BE" dirty="0" smtClean="0">
                <a:latin typeface="+mn-lt"/>
              </a:rPr>
              <a:t>activities </a:t>
            </a:r>
            <a:r>
              <a:rPr lang="fr-BE" dirty="0">
                <a:latin typeface="+mn-lt"/>
              </a:rPr>
              <a:t>( finger </a:t>
            </a:r>
            <a:r>
              <a:rPr lang="fr-BE" dirty="0" smtClean="0">
                <a:latin typeface="+mn-lt"/>
              </a:rPr>
              <a:t>dissociation </a:t>
            </a:r>
            <a:r>
              <a:rPr lang="fr-BE" dirty="0">
                <a:latin typeface="+mn-lt"/>
              </a:rPr>
              <a:t>&amp; coordination skills)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1"/>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BE" dirty="0" smtClean="0">
                <a:solidFill>
                  <a:schemeClr val="bg2">
                    <a:lumMod val="75000"/>
                  </a:schemeClr>
                </a:solidFill>
              </a:rPr>
              <a:t>Methodology</a:t>
            </a:r>
            <a:r>
              <a:rPr lang="nl-BE" dirty="0" smtClean="0"/>
              <a:t> </a:t>
            </a:r>
            <a:endParaRPr dirty="0"/>
          </a:p>
        </p:txBody>
      </p:sp>
      <p:sp>
        <p:nvSpPr>
          <p:cNvPr id="787" name="Google Shape;78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4" name="Google Shape;1022;p39"/>
          <p:cNvGrpSpPr/>
          <p:nvPr/>
        </p:nvGrpSpPr>
        <p:grpSpPr>
          <a:xfrm>
            <a:off x="5379781" y="152982"/>
            <a:ext cx="506244" cy="421598"/>
            <a:chOff x="5255200" y="3006475"/>
            <a:chExt cx="511700" cy="378575"/>
          </a:xfrm>
          <a:solidFill>
            <a:schemeClr val="bg2">
              <a:lumMod val="50000"/>
            </a:schemeClr>
          </a:solidFill>
        </p:grpSpPr>
        <p:sp>
          <p:nvSpPr>
            <p:cNvPr id="15" name="Google Shape;1023;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4;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Rectangle à coins arrondis 20"/>
          <p:cNvSpPr/>
          <p:nvPr/>
        </p:nvSpPr>
        <p:spPr>
          <a:xfrm>
            <a:off x="100518" y="1529017"/>
            <a:ext cx="6981134" cy="3374174"/>
          </a:xfrm>
          <a:prstGeom prst="roundRect">
            <a:avLst/>
          </a:prstGeom>
          <a:solidFill>
            <a:srgbClr val="FFFFFF"/>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fr-BE" sz="1100" b="1" dirty="0" smtClean="0">
              <a:solidFill>
                <a:schemeClr val="bg1"/>
              </a:solidFill>
            </a:endParaRPr>
          </a:p>
          <a:p>
            <a:pPr lvl="0"/>
            <a:endParaRPr lang="fr-BE" sz="1100" b="1" dirty="0">
              <a:solidFill>
                <a:schemeClr val="bg1"/>
              </a:solidFill>
            </a:endParaRPr>
          </a:p>
          <a:p>
            <a:pPr lvl="0"/>
            <a:endParaRPr lang="fr-BE" sz="1100" b="1" dirty="0" smtClean="0">
              <a:solidFill>
                <a:schemeClr val="bg1"/>
              </a:solidFill>
            </a:endParaRPr>
          </a:p>
          <a:p>
            <a:pPr lvl="0"/>
            <a:endParaRPr lang="fr-BE" sz="1100" b="1" dirty="0">
              <a:solidFill>
                <a:schemeClr val="bg1"/>
              </a:solidFill>
            </a:endParaRPr>
          </a:p>
          <a:p>
            <a:pPr lvl="0"/>
            <a:endParaRPr lang="fr-BE" sz="1100" b="1" dirty="0" smtClean="0">
              <a:solidFill>
                <a:schemeClr val="bg1"/>
              </a:solidFill>
            </a:endParaRPr>
          </a:p>
          <a:p>
            <a:pPr lvl="0"/>
            <a:endParaRPr lang="fr-BE" sz="1100" b="1" dirty="0">
              <a:solidFill>
                <a:schemeClr val="bg1"/>
              </a:solidFill>
            </a:endParaRPr>
          </a:p>
          <a:p>
            <a:endParaRPr lang="fr-BE" sz="1100" b="1" u="sng" dirty="0">
              <a:solidFill>
                <a:schemeClr val="bg1"/>
              </a:solidFill>
            </a:endParaRPr>
          </a:p>
          <a:p>
            <a:endParaRPr lang="fr-BE" sz="1100" b="1" u="sng" dirty="0">
              <a:solidFill>
                <a:schemeClr val="bg1"/>
              </a:solidFill>
            </a:endParaRPr>
          </a:p>
          <a:p>
            <a:endParaRPr lang="fr-BE" b="1" u="sng" dirty="0">
              <a:solidFill>
                <a:schemeClr val="tx1"/>
              </a:solidFill>
            </a:endParaRPr>
          </a:p>
          <a:p>
            <a:endParaRPr lang="fr-BE" b="1" u="sng" dirty="0">
              <a:solidFill>
                <a:schemeClr val="tx1"/>
              </a:solidFill>
            </a:endParaRPr>
          </a:p>
          <a:p>
            <a:endParaRPr lang="fr-BE" b="1" u="sng" dirty="0">
              <a:solidFill>
                <a:schemeClr val="tx1"/>
              </a:solidFill>
            </a:endParaRPr>
          </a:p>
          <a:p>
            <a:endParaRPr lang="fr-BE" b="1" u="sng" dirty="0">
              <a:solidFill>
                <a:schemeClr val="tx1"/>
              </a:solidFill>
            </a:endParaRPr>
          </a:p>
          <a:p>
            <a:endParaRPr lang="fr-BE" b="1" u="sng" dirty="0">
              <a:solidFill>
                <a:schemeClr val="tx1"/>
              </a:solidFill>
            </a:endParaRPr>
          </a:p>
        </p:txBody>
      </p:sp>
      <p:sp>
        <p:nvSpPr>
          <p:cNvPr id="3" name="Rectangle à coins arrondis 2"/>
          <p:cNvSpPr/>
          <p:nvPr/>
        </p:nvSpPr>
        <p:spPr>
          <a:xfrm>
            <a:off x="189562" y="1622110"/>
            <a:ext cx="6805278" cy="3166947"/>
          </a:xfrm>
          <a:prstGeom prst="roundRect">
            <a:avLst/>
          </a:prstGeom>
          <a:solidFill>
            <a:schemeClr val="bg1"/>
          </a:solidFill>
          <a:ln w="57150" cmpd="sng">
            <a:solidFill>
              <a:srgbClr val="F64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FF0000"/>
              </a:buClr>
            </a:pPr>
            <a:r>
              <a:rPr lang="fr-FR" b="1" dirty="0" err="1" smtClean="0">
                <a:solidFill>
                  <a:schemeClr val="tx1"/>
                </a:solidFill>
              </a:rPr>
              <a:t>Pretest</a:t>
            </a:r>
            <a:r>
              <a:rPr lang="fr-FR" b="1" dirty="0" smtClean="0">
                <a:solidFill>
                  <a:schemeClr val="tx1"/>
                </a:solidFill>
              </a:rPr>
              <a:t> &amp; Post-test </a:t>
            </a:r>
            <a:r>
              <a:rPr lang="fr-FR" b="1" dirty="0" err="1" smtClean="0">
                <a:solidFill>
                  <a:schemeClr val="tx1"/>
                </a:solidFill>
              </a:rPr>
              <a:t>before</a:t>
            </a:r>
            <a:r>
              <a:rPr lang="fr-FR" b="1" dirty="0" smtClean="0">
                <a:solidFill>
                  <a:schemeClr val="tx1"/>
                </a:solidFill>
              </a:rPr>
              <a:t> and </a:t>
            </a:r>
            <a:r>
              <a:rPr lang="fr-FR" b="1" dirty="0" err="1" smtClean="0">
                <a:solidFill>
                  <a:schemeClr val="tx1"/>
                </a:solidFill>
              </a:rPr>
              <a:t>directly</a:t>
            </a:r>
            <a:r>
              <a:rPr lang="fr-FR" b="1" dirty="0" smtClean="0">
                <a:solidFill>
                  <a:schemeClr val="tx1"/>
                </a:solidFill>
              </a:rPr>
              <a:t> </a:t>
            </a:r>
            <a:r>
              <a:rPr lang="fr-FR" b="1" dirty="0" err="1" smtClean="0">
                <a:solidFill>
                  <a:schemeClr val="tx1"/>
                </a:solidFill>
              </a:rPr>
              <a:t>after</a:t>
            </a:r>
            <a:r>
              <a:rPr lang="fr-FR" b="1" dirty="0" smtClean="0">
                <a:solidFill>
                  <a:schemeClr val="tx1"/>
                </a:solidFill>
              </a:rPr>
              <a:t> the training</a:t>
            </a:r>
          </a:p>
          <a:p>
            <a:pPr algn="ctr">
              <a:buClr>
                <a:srgbClr val="FF0000"/>
              </a:buClr>
            </a:pPr>
            <a:endParaRPr lang="fr-FR" dirty="0">
              <a:solidFill>
                <a:schemeClr val="tx1"/>
              </a:solidFill>
            </a:endParaRPr>
          </a:p>
          <a:p>
            <a:pPr marL="285750" indent="-285750">
              <a:buClr>
                <a:srgbClr val="FF0000"/>
              </a:buClr>
              <a:buFont typeface="Wingdings" charset="2"/>
              <a:buChar char="§"/>
            </a:pPr>
            <a:r>
              <a:rPr lang="fr-FR" dirty="0" err="1" smtClean="0">
                <a:solidFill>
                  <a:schemeClr val="tx1"/>
                </a:solidFill>
              </a:rPr>
              <a:t>Number</a:t>
            </a:r>
            <a:r>
              <a:rPr lang="fr-FR" dirty="0" smtClean="0">
                <a:solidFill>
                  <a:schemeClr val="tx1"/>
                </a:solidFill>
              </a:rPr>
              <a:t> verbal </a:t>
            </a:r>
            <a:r>
              <a:rPr lang="fr-FR" dirty="0" err="1" smtClean="0">
                <a:solidFill>
                  <a:schemeClr val="tx1"/>
                </a:solidFill>
              </a:rPr>
              <a:t>sequence</a:t>
            </a:r>
            <a:r>
              <a:rPr lang="fr-FR" dirty="0" smtClean="0">
                <a:solidFill>
                  <a:schemeClr val="tx1"/>
                </a:solidFill>
              </a:rPr>
              <a:t> : stable &amp; </a:t>
            </a:r>
            <a:r>
              <a:rPr lang="fr-FR" dirty="0" err="1" smtClean="0">
                <a:solidFill>
                  <a:schemeClr val="tx1"/>
                </a:solidFill>
              </a:rPr>
              <a:t>conventional</a:t>
            </a:r>
            <a:r>
              <a:rPr lang="fr-FR" dirty="0" smtClean="0">
                <a:solidFill>
                  <a:schemeClr val="tx1"/>
                </a:solidFill>
              </a:rPr>
              <a:t> part </a:t>
            </a:r>
          </a:p>
          <a:p>
            <a:pPr>
              <a:buClr>
                <a:srgbClr val="FF0000"/>
              </a:buClr>
            </a:pPr>
            <a:endParaRPr lang="fr-FR" dirty="0" smtClean="0">
              <a:solidFill>
                <a:schemeClr val="tx1"/>
              </a:solidFill>
            </a:endParaRPr>
          </a:p>
          <a:p>
            <a:pPr marL="285750" indent="-285750">
              <a:buClr>
                <a:srgbClr val="FF0000"/>
              </a:buClr>
              <a:buFont typeface="Wingdings" charset="2"/>
              <a:buChar char="§"/>
            </a:pPr>
            <a:r>
              <a:rPr lang="fr-FR" dirty="0" err="1" smtClean="0">
                <a:solidFill>
                  <a:schemeClr val="tx1"/>
                </a:solidFill>
              </a:rPr>
              <a:t>Counting</a:t>
            </a:r>
            <a:r>
              <a:rPr lang="fr-FR" dirty="0" smtClean="0">
                <a:solidFill>
                  <a:schemeClr val="tx1"/>
                </a:solidFill>
              </a:rPr>
              <a:t> </a:t>
            </a:r>
            <a:r>
              <a:rPr lang="fr-FR" dirty="0" err="1" smtClean="0">
                <a:solidFill>
                  <a:schemeClr val="tx1"/>
                </a:solidFill>
              </a:rPr>
              <a:t>skills</a:t>
            </a:r>
            <a:r>
              <a:rPr lang="fr-FR" dirty="0" smtClean="0">
                <a:solidFill>
                  <a:schemeClr val="tx1"/>
                </a:solidFill>
              </a:rPr>
              <a:t> : « How </a:t>
            </a:r>
            <a:r>
              <a:rPr lang="fr-FR" dirty="0" err="1" smtClean="0">
                <a:solidFill>
                  <a:schemeClr val="tx1"/>
                </a:solidFill>
              </a:rPr>
              <a:t>many</a:t>
            </a:r>
            <a:r>
              <a:rPr lang="fr-FR" dirty="0" smtClean="0">
                <a:solidFill>
                  <a:schemeClr val="tx1"/>
                </a:solidFill>
              </a:rPr>
              <a:t> ice-creams in total ? »</a:t>
            </a:r>
          </a:p>
          <a:p>
            <a:pPr marL="285750" indent="-285750">
              <a:buClr>
                <a:srgbClr val="FF0000"/>
              </a:buClr>
              <a:buFont typeface="Wingdings" charset="2"/>
              <a:buChar char="§"/>
            </a:pPr>
            <a:endParaRPr lang="fr-FR" dirty="0" smtClean="0">
              <a:solidFill>
                <a:schemeClr val="tx1"/>
              </a:solidFill>
            </a:endParaRPr>
          </a:p>
          <a:p>
            <a:pPr marL="285750" indent="-285750">
              <a:buClr>
                <a:srgbClr val="FF0000"/>
              </a:buClr>
              <a:buFont typeface="Wingdings" charset="2"/>
              <a:buChar char="§"/>
            </a:pPr>
            <a:r>
              <a:rPr lang="fr-FR" dirty="0" err="1" smtClean="0">
                <a:solidFill>
                  <a:schemeClr val="tx1"/>
                </a:solidFill>
              </a:rPr>
              <a:t>Cardinality</a:t>
            </a:r>
            <a:r>
              <a:rPr lang="fr-FR" dirty="0" smtClean="0">
                <a:solidFill>
                  <a:schemeClr val="tx1"/>
                </a:solidFill>
              </a:rPr>
              <a:t> </a:t>
            </a:r>
            <a:r>
              <a:rPr lang="fr-FR" dirty="0" err="1" smtClean="0">
                <a:solidFill>
                  <a:schemeClr val="tx1"/>
                </a:solidFill>
              </a:rPr>
              <a:t>understanding</a:t>
            </a:r>
            <a:r>
              <a:rPr lang="fr-FR" dirty="0" smtClean="0">
                <a:solidFill>
                  <a:schemeClr val="tx1"/>
                </a:solidFill>
              </a:rPr>
              <a:t> :</a:t>
            </a:r>
          </a:p>
          <a:p>
            <a:pPr marL="571500" lvl="5" indent="-285750">
              <a:buClr>
                <a:srgbClr val="FF0000"/>
              </a:buClr>
              <a:buFont typeface="Wingdings" charset="2"/>
              <a:buChar char="§"/>
            </a:pPr>
            <a:r>
              <a:rPr lang="fr-FR" dirty="0" smtClean="0">
                <a:solidFill>
                  <a:schemeClr val="tx1"/>
                </a:solidFill>
              </a:rPr>
              <a:t>Production :  « </a:t>
            </a:r>
            <a:r>
              <a:rPr lang="fr-FR" dirty="0" err="1" smtClean="0">
                <a:solidFill>
                  <a:schemeClr val="tx1"/>
                </a:solidFill>
              </a:rPr>
              <a:t>Give</a:t>
            </a:r>
            <a:r>
              <a:rPr lang="fr-FR" dirty="0" smtClean="0">
                <a:solidFill>
                  <a:schemeClr val="tx1"/>
                </a:solidFill>
              </a:rPr>
              <a:t> me </a:t>
            </a:r>
            <a:r>
              <a:rPr lang="fr-FR" dirty="0" err="1" smtClean="0">
                <a:solidFill>
                  <a:schemeClr val="tx1"/>
                </a:solidFill>
              </a:rPr>
              <a:t>three</a:t>
            </a:r>
            <a:r>
              <a:rPr lang="fr-FR" dirty="0" smtClean="0">
                <a:solidFill>
                  <a:schemeClr val="tx1"/>
                </a:solidFill>
              </a:rPr>
              <a:t> </a:t>
            </a:r>
            <a:r>
              <a:rPr lang="fr-FR" dirty="0" err="1" smtClean="0">
                <a:solidFill>
                  <a:schemeClr val="tx1"/>
                </a:solidFill>
              </a:rPr>
              <a:t>tokens</a:t>
            </a:r>
            <a:r>
              <a:rPr lang="fr-FR" dirty="0" smtClean="0">
                <a:solidFill>
                  <a:schemeClr val="tx1"/>
                </a:solidFill>
              </a:rPr>
              <a:t> » / « </a:t>
            </a:r>
            <a:r>
              <a:rPr lang="fr-FR" dirty="0" err="1" smtClean="0">
                <a:solidFill>
                  <a:schemeClr val="tx1"/>
                </a:solidFill>
              </a:rPr>
              <a:t>Give</a:t>
            </a:r>
            <a:r>
              <a:rPr lang="fr-FR" dirty="0" smtClean="0">
                <a:solidFill>
                  <a:schemeClr val="tx1"/>
                </a:solidFill>
              </a:rPr>
              <a:t> me         </a:t>
            </a:r>
            <a:r>
              <a:rPr lang="fr-FR" dirty="0" err="1" smtClean="0">
                <a:solidFill>
                  <a:schemeClr val="tx1"/>
                </a:solidFill>
              </a:rPr>
              <a:t>tokens</a:t>
            </a:r>
            <a:r>
              <a:rPr lang="fr-FR" dirty="0" smtClean="0">
                <a:solidFill>
                  <a:schemeClr val="tx1"/>
                </a:solidFill>
              </a:rPr>
              <a:t> »</a:t>
            </a:r>
          </a:p>
          <a:p>
            <a:pPr marL="285750" lvl="5">
              <a:buClr>
                <a:srgbClr val="FF0000"/>
              </a:buClr>
            </a:pPr>
            <a:endParaRPr lang="fr-FR" dirty="0" smtClean="0">
              <a:solidFill>
                <a:schemeClr val="tx1"/>
              </a:solidFill>
            </a:endParaRPr>
          </a:p>
          <a:p>
            <a:pPr marL="285750" indent="-285750">
              <a:buClr>
                <a:srgbClr val="FF0000"/>
              </a:buClr>
              <a:buFont typeface="Wingdings" charset="2"/>
              <a:buChar char="§"/>
            </a:pPr>
            <a:r>
              <a:rPr lang="fr-FR" dirty="0" err="1" smtClean="0">
                <a:solidFill>
                  <a:schemeClr val="tx1"/>
                </a:solidFill>
              </a:rPr>
              <a:t>Arithmetic</a:t>
            </a:r>
            <a:r>
              <a:rPr lang="fr-FR" dirty="0" smtClean="0">
                <a:solidFill>
                  <a:schemeClr val="tx1"/>
                </a:solidFill>
              </a:rPr>
              <a:t> </a:t>
            </a:r>
            <a:r>
              <a:rPr lang="fr-FR" dirty="0" err="1" smtClean="0">
                <a:solidFill>
                  <a:schemeClr val="tx1"/>
                </a:solidFill>
              </a:rPr>
              <a:t>fluency</a:t>
            </a:r>
            <a:r>
              <a:rPr lang="fr-FR" dirty="0" smtClean="0">
                <a:solidFill>
                  <a:schemeClr val="tx1"/>
                </a:solidFill>
              </a:rPr>
              <a:t> </a:t>
            </a:r>
            <a:r>
              <a:rPr lang="fr-FR" dirty="0" err="1" smtClean="0">
                <a:solidFill>
                  <a:schemeClr val="tx1"/>
                </a:solidFill>
              </a:rPr>
              <a:t>with</a:t>
            </a:r>
            <a:r>
              <a:rPr lang="fr-FR" dirty="0" smtClean="0">
                <a:solidFill>
                  <a:schemeClr val="tx1"/>
                </a:solidFill>
              </a:rPr>
              <a:t> a </a:t>
            </a:r>
            <a:r>
              <a:rPr lang="fr-FR" dirty="0" err="1" smtClean="0">
                <a:solidFill>
                  <a:schemeClr val="tx1"/>
                </a:solidFill>
              </a:rPr>
              <a:t>picture</a:t>
            </a:r>
            <a:r>
              <a:rPr lang="fr-FR" dirty="0" smtClean="0">
                <a:solidFill>
                  <a:schemeClr val="tx1"/>
                </a:solidFill>
              </a:rPr>
              <a:t> support</a:t>
            </a:r>
          </a:p>
          <a:p>
            <a:pPr marL="285750" indent="-285750">
              <a:buClr>
                <a:srgbClr val="FF0000"/>
              </a:buClr>
              <a:buFont typeface="Wingdings" charset="2"/>
              <a:buChar char="§"/>
            </a:pPr>
            <a:endParaRPr lang="fr-FR" dirty="0" smtClean="0">
              <a:solidFill>
                <a:srgbClr val="4D4D4D"/>
              </a:solidFill>
            </a:endParaRPr>
          </a:p>
          <a:p>
            <a:pPr marL="285750" indent="-285750">
              <a:buClr>
                <a:srgbClr val="FF0000"/>
              </a:buClr>
              <a:buFont typeface="Wingdings" charset="2"/>
              <a:buChar char="§"/>
            </a:pPr>
            <a:endParaRPr lang="fr-FR" dirty="0">
              <a:solidFill>
                <a:srgbClr val="4D4D4D"/>
              </a:solidFill>
            </a:endParaRPr>
          </a:p>
        </p:txBody>
      </p:sp>
      <p:pic>
        <p:nvPicPr>
          <p:cNvPr id="10" name="Image 9"/>
          <p:cNvPicPr>
            <a:picLocks noChangeAspect="1"/>
          </p:cNvPicPr>
          <p:nvPr/>
        </p:nvPicPr>
        <p:blipFill>
          <a:blip r:embed="rId3"/>
          <a:stretch>
            <a:fillRect/>
          </a:stretch>
        </p:blipFill>
        <p:spPr>
          <a:xfrm>
            <a:off x="5111685" y="2605373"/>
            <a:ext cx="1548679" cy="365784"/>
          </a:xfrm>
          <a:prstGeom prst="rect">
            <a:avLst/>
          </a:prstGeom>
        </p:spPr>
      </p:pic>
      <p:pic>
        <p:nvPicPr>
          <p:cNvPr id="25" name="Picture 2" descr="http://www.oppa-montessori.net/1302-thickbox_default/jetons-rouges-par-1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75" t="23715" r="11825" b="20277"/>
          <a:stretch/>
        </p:blipFill>
        <p:spPr bwMode="auto">
          <a:xfrm>
            <a:off x="6328911" y="3318405"/>
            <a:ext cx="426007" cy="352503"/>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p:cNvPicPr>
            <a:picLocks noChangeAspect="1"/>
          </p:cNvPicPr>
          <p:nvPr/>
        </p:nvPicPr>
        <p:blipFill>
          <a:blip r:embed="rId5"/>
          <a:stretch>
            <a:fillRect/>
          </a:stretch>
        </p:blipFill>
        <p:spPr>
          <a:xfrm>
            <a:off x="5029044" y="3253344"/>
            <a:ext cx="273150" cy="373965"/>
          </a:xfrm>
          <a:prstGeom prst="rect">
            <a:avLst/>
          </a:prstGeom>
        </p:spPr>
      </p:pic>
      <p:pic>
        <p:nvPicPr>
          <p:cNvPr id="32" name="Picture 4" descr="cage-oiseaux-id6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5269" y="3787783"/>
            <a:ext cx="472400" cy="78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Google Shape;792;p31"/>
          <p:cNvSpPr/>
          <p:nvPr/>
        </p:nvSpPr>
        <p:spPr>
          <a:xfrm>
            <a:off x="0" y="731427"/>
            <a:ext cx="1979998" cy="720000"/>
          </a:xfrm>
          <a:prstGeom prst="homePlate">
            <a:avLst>
              <a:gd name="adj" fmla="val 50000"/>
            </a:avLst>
          </a:prstGeom>
          <a:solidFill>
            <a:srgbClr val="FF0000"/>
          </a:solidFill>
          <a:ln>
            <a:solidFill>
              <a:srgbClr val="FFFFFF"/>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Pretest</a:t>
            </a:r>
            <a:endParaRPr b="1" dirty="0">
              <a:solidFill>
                <a:srgbClr val="FFFFFF"/>
              </a:solidFill>
              <a:latin typeface="Montserrat"/>
              <a:ea typeface="Montserrat"/>
              <a:cs typeface="Montserrat"/>
              <a:sym typeface="Montserrat"/>
            </a:endParaRPr>
          </a:p>
        </p:txBody>
      </p:sp>
      <p:sp>
        <p:nvSpPr>
          <p:cNvPr id="35" name="Google Shape;795;p31"/>
          <p:cNvSpPr/>
          <p:nvPr/>
        </p:nvSpPr>
        <p:spPr>
          <a:xfrm>
            <a:off x="1691324" y="731427"/>
            <a:ext cx="1979998" cy="720000"/>
          </a:xfrm>
          <a:prstGeom prst="chevron">
            <a:avLst>
              <a:gd name="adj" fmla="val 50000"/>
            </a:avLst>
          </a:prstGeom>
          <a:solidFill>
            <a:srgbClr val="68B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Training</a:t>
            </a:r>
            <a:endParaRPr b="1" dirty="0">
              <a:solidFill>
                <a:srgbClr val="FFFFFF"/>
              </a:solidFill>
              <a:latin typeface="Montserrat"/>
              <a:ea typeface="Montserrat"/>
              <a:cs typeface="Montserrat"/>
              <a:sym typeface="Montserrat"/>
            </a:endParaRPr>
          </a:p>
        </p:txBody>
      </p:sp>
      <p:sp>
        <p:nvSpPr>
          <p:cNvPr id="37" name="Google Shape;789;p31"/>
          <p:cNvSpPr/>
          <p:nvPr/>
        </p:nvSpPr>
        <p:spPr>
          <a:xfrm>
            <a:off x="3394204" y="729039"/>
            <a:ext cx="1979992" cy="720000"/>
          </a:xfrm>
          <a:prstGeom prst="chevron">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smtClean="0">
                <a:solidFill>
                  <a:srgbClr val="FFFFFF"/>
                </a:solidFill>
                <a:latin typeface="Montserrat"/>
                <a:ea typeface="Montserrat"/>
                <a:cs typeface="Montserrat"/>
                <a:sym typeface="Montserrat"/>
              </a:rPr>
              <a:t>Post-test</a:t>
            </a:r>
            <a:endParaRPr b="1"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3952502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3"/>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5"/>
</p:tagLst>
</file>

<file path=ppt/tags/tag12.xml><?xml version="1.0" encoding="utf-8"?>
<p:tagLst xmlns:a="http://schemas.openxmlformats.org/drawingml/2006/main" xmlns:r="http://schemas.openxmlformats.org/officeDocument/2006/relationships" xmlns:p="http://schemas.openxmlformats.org/presentationml/2006/main">
  <p:tag name="NUM" val="21"/>
</p:tagLst>
</file>

<file path=ppt/tags/tag2.xml><?xml version="1.0" encoding="utf-8"?>
<p:tagLst xmlns:a="http://schemas.openxmlformats.org/drawingml/2006/main" xmlns:r="http://schemas.openxmlformats.org/officeDocument/2006/relationships" xmlns:p="http://schemas.openxmlformats.org/presentationml/2006/main">
  <p:tag name="NUM" val="26"/>
</p:tagLst>
</file>

<file path=ppt/tags/tag3.xml><?xml version="1.0" encoding="utf-8"?>
<p:tagLst xmlns:a="http://schemas.openxmlformats.org/drawingml/2006/main" xmlns:r="http://schemas.openxmlformats.org/officeDocument/2006/relationships" xmlns:p="http://schemas.openxmlformats.org/presentationml/2006/main">
  <p:tag name="NUM" val="27"/>
</p:tagLst>
</file>

<file path=ppt/tags/tag4.xml><?xml version="1.0" encoding="utf-8"?>
<p:tagLst xmlns:a="http://schemas.openxmlformats.org/drawingml/2006/main" xmlns:r="http://schemas.openxmlformats.org/officeDocument/2006/relationships" xmlns:p="http://schemas.openxmlformats.org/presentationml/2006/main">
  <p:tag name="NUM" val="23"/>
</p:tagLst>
</file>

<file path=ppt/tags/tag5.xml><?xml version="1.0" encoding="utf-8"?>
<p:tagLst xmlns:a="http://schemas.openxmlformats.org/drawingml/2006/main" xmlns:r="http://schemas.openxmlformats.org/officeDocument/2006/relationships" xmlns:p="http://schemas.openxmlformats.org/presentationml/2006/main">
  <p:tag name="NUM" val="23"/>
</p:tagLst>
</file>

<file path=ppt/tags/tag6.xml><?xml version="1.0" encoding="utf-8"?>
<p:tagLst xmlns:a="http://schemas.openxmlformats.org/drawingml/2006/main" xmlns:r="http://schemas.openxmlformats.org/officeDocument/2006/relationships" xmlns:p="http://schemas.openxmlformats.org/presentationml/2006/main">
  <p:tag name="NUM" val="15"/>
</p:tagLst>
</file>

<file path=ppt/tags/tag7.xml><?xml version="1.0" encoding="utf-8"?>
<p:tagLst xmlns:a="http://schemas.openxmlformats.org/drawingml/2006/main" xmlns:r="http://schemas.openxmlformats.org/officeDocument/2006/relationships" xmlns:p="http://schemas.openxmlformats.org/presentationml/2006/main">
  <p:tag name="NUM" val="2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16034</TotalTime>
  <Words>1701</Words>
  <Application>Microsoft Macintosh PowerPoint</Application>
  <PresentationFormat>Présentation à l'écran (16:9)</PresentationFormat>
  <Paragraphs>247</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Wart template</vt:lpstr>
      <vt:lpstr>Finger games to improve precursors of arithmetic learning in preschool children</vt:lpstr>
      <vt:lpstr>Introduction  </vt:lpstr>
      <vt:lpstr>Introduction  </vt:lpstr>
      <vt:lpstr>Introduction  </vt:lpstr>
      <vt:lpstr>Introduction  </vt:lpstr>
      <vt:lpstr>Introduction  </vt:lpstr>
      <vt:lpstr>Présentation PowerPoint</vt:lpstr>
      <vt:lpstr>Methodology </vt:lpstr>
      <vt:lpstr>Methodology </vt:lpstr>
      <vt:lpstr>Results </vt:lpstr>
      <vt:lpstr>Results </vt:lpstr>
      <vt:lpstr>Results </vt:lpstr>
      <vt:lpstr>Conclusions &amp; future perspectives  </vt:lpstr>
      <vt:lpstr>Thanks!</vt:lpstr>
      <vt:lpstr>Methodology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Utilisateur de Microsoft Office</cp:lastModifiedBy>
  <cp:revision>65</cp:revision>
  <cp:lastPrinted>2019-04-24T09:51:15Z</cp:lastPrinted>
  <dcterms:modified xsi:type="dcterms:W3CDTF">2019-05-14T08:11:59Z</dcterms:modified>
</cp:coreProperties>
</file>