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3"/>
  </p:notesMasterIdLst>
  <p:sldIdLst>
    <p:sldId id="256" r:id="rId2"/>
  </p:sldIdLst>
  <p:sldSz cx="33124775" cy="43926125"/>
  <p:notesSz cx="6858000" cy="9144000"/>
  <p:defaultTextStyle>
    <a:defPPr>
      <a:defRPr lang="en-GB"/>
    </a:defPPr>
    <a:lvl1pPr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742950" indent="-28575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11430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6002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2057400" indent="-228600" algn="l" defTabSz="457200" rtl="0" fontAlgn="base" hangingPunct="0">
      <a:lnSpc>
        <a:spcPct val="93000"/>
      </a:lnSpc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11395" autoAdjust="0"/>
    <p:restoredTop sz="99832" autoAdjust="0"/>
  </p:normalViewPr>
  <p:slideViewPr>
    <p:cSldViewPr>
      <p:cViewPr>
        <p:scale>
          <a:sx n="30" d="100"/>
          <a:sy n="30" d="100"/>
        </p:scale>
        <p:origin x="-846" y="-72"/>
      </p:cViewPr>
      <p:guideLst>
        <p:guide orient="horz" pos="2160"/>
        <p:guide pos="2880"/>
      </p:guideLst>
    </p:cSldViewPr>
  </p:slideViewPr>
  <p:outlineViewPr>
    <p:cViewPr varScale="1">
      <p:scale>
        <a:sx n="170" d="200"/>
        <a:sy n="170" d="200"/>
      </p:scale>
      <p:origin x="-780" y="-8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0" d="100"/>
        <a:sy n="60" d="100"/>
      </p:scale>
      <p:origin x="0" y="0"/>
    </p:cViewPr>
  </p:sorterViewPr>
  <p:notesViewPr>
    <p:cSldViewPr>
      <p:cViewPr varScale="1">
        <p:scale>
          <a:sx n="59" d="100"/>
          <a:sy n="59" d="100"/>
        </p:scale>
        <p:origin x="-1752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Rectangle 1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215900" y="812800"/>
            <a:ext cx="7126288" cy="400685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sp>
      <p:sp>
        <p:nvSpPr>
          <p:cNvPr id="2050" name="Rectangle 2"/>
          <p:cNvSpPr>
            <a:spLocks noGrp="1" noChangeArrowheads="1"/>
          </p:cNvSpPr>
          <p:nvPr>
            <p:ph type="body"/>
          </p:nvPr>
        </p:nvSpPr>
        <p:spPr bwMode="auto">
          <a:xfrm>
            <a:off x="755650" y="5078413"/>
            <a:ext cx="6046788" cy="481012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endParaRPr lang="fr-FR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hdr"/>
          </p:nvPr>
        </p:nvSpPr>
        <p:spPr bwMode="auto">
          <a:xfrm>
            <a:off x="0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/>
          </p:nvPr>
        </p:nvSpPr>
        <p:spPr bwMode="auto">
          <a:xfrm>
            <a:off x="4278313" y="0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/>
          </p:nvPr>
        </p:nvSpPr>
        <p:spPr bwMode="auto">
          <a:xfrm>
            <a:off x="0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1pPr>
          </a:lstStyle>
          <a:p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/>
          </p:nvPr>
        </p:nvSpPr>
        <p:spPr bwMode="auto">
          <a:xfrm>
            <a:off x="4278313" y="10156825"/>
            <a:ext cx="3279775" cy="5334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</a:tabLst>
              <a:defRPr sz="1400">
                <a:solidFill>
                  <a:srgbClr val="000000"/>
                </a:solidFill>
                <a:latin typeface="Times New Roman" pitchFamily="16" charset="0"/>
                <a:cs typeface="DejaVu Sans" charset="0"/>
              </a:defRPr>
            </a:lvl1pPr>
          </a:lstStyle>
          <a:p>
            <a:fld id="{66B6F535-012F-49F9-8FF2-AF37EC7A46E1}" type="slidenum">
              <a:rPr lang="en-US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8634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57200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6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932A595D-E929-4ACA-AF28-3CE6C8DDA808}" type="slidenum">
              <a:rPr lang="en-US"/>
              <a:pPr/>
              <a:t>1</a:t>
            </a:fld>
            <a:endParaRPr lang="en-US"/>
          </a:p>
        </p:txBody>
      </p:sp>
      <p:sp>
        <p:nvSpPr>
          <p:cNvPr id="40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265363" y="1143000"/>
            <a:ext cx="2327275" cy="30861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8" name="Rectangle 2"/>
          <p:cNvSpPr txBox="1">
            <a:spLocks noGrp="1" noChangeArrowheads="1"/>
          </p:cNvSpPr>
          <p:nvPr>
            <p:ph type="body" idx="1"/>
          </p:nvPr>
        </p:nvSpPr>
        <p:spPr bwMode="auto">
          <a:xfrm>
            <a:off x="685800" y="4400550"/>
            <a:ext cx="5486400" cy="3600450"/>
          </a:xfrm>
          <a:prstGeom prst="rect">
            <a:avLst/>
          </a:prstGeom>
          <a:noFill/>
          <a:ln cap="flat">
            <a:round/>
            <a:headEnd/>
            <a:tailEnd/>
          </a:ln>
        </p:spPr>
        <p:txBody>
          <a:bodyPr wrap="none" anchor="ctr"/>
          <a:lstStyle/>
          <a:p>
            <a:endParaRPr lang="fr-FR"/>
          </a:p>
        </p:txBody>
      </p:sp>
      <p:sp>
        <p:nvSpPr>
          <p:cNvPr id="4099" name="Text Box 3"/>
          <p:cNvSpPr txBox="1">
            <a:spLocks noChangeArrowheads="1"/>
          </p:cNvSpPr>
          <p:nvPr/>
        </p:nvSpPr>
        <p:spPr bwMode="auto">
          <a:xfrm>
            <a:off x="3884613" y="8685213"/>
            <a:ext cx="2971800" cy="458787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anchor="b"/>
          <a:lstStyle/>
          <a:p>
            <a:pPr algn="r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</a:tabLst>
            </a:pPr>
            <a:fld id="{A7E3E315-BB2E-46B1-8521-9085D2CE5656}" type="slidenum">
              <a:rPr lang="en-US" sz="1200">
                <a:solidFill>
                  <a:srgbClr val="000000"/>
                </a:solidFill>
                <a:latin typeface="+mn-lt" charset="0"/>
                <a:ea typeface="+mn-ea" charset="0"/>
                <a:cs typeface="+mn-ea" charset="0"/>
              </a:rPr>
              <a:pPr algn="r" hangingPunct="1">
                <a:lnSpc>
                  <a:spcPct val="100000"/>
                </a:lnSpc>
                <a:tabLst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</a:tabLst>
              </a:pPr>
              <a:t>1</a:t>
            </a:fld>
            <a:endParaRPr lang="en-US" sz="1200">
              <a:solidFill>
                <a:srgbClr val="000000"/>
              </a:solidFill>
              <a:latin typeface="+mn-lt" charset="0"/>
              <a:ea typeface="+mn-ea" charset="0"/>
              <a:cs typeface="+mn-ea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822083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484438" y="13646150"/>
            <a:ext cx="28155900" cy="9415463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968875" y="24892000"/>
            <a:ext cx="23187025" cy="1122521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553A65CB-A923-4161-ABF2-776AD701729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55763" y="10248900"/>
            <a:ext cx="29813250" cy="28989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C74FC5D-DBD9-408D-A8DB-DB76CACAC564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24015700" y="7202488"/>
            <a:ext cx="7453313" cy="32035750"/>
          </a:xfr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1655763" y="7202488"/>
            <a:ext cx="22207537" cy="3203575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8A029376-7F2D-4219-A4CB-CEA3426924C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sposition personnalisé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140200" y="7202488"/>
            <a:ext cx="24841200" cy="15290800"/>
          </a:xfr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0"/>
          </p:nvPr>
        </p:nvSpPr>
        <p:spPr>
          <a:xfrm>
            <a:off x="2278063" y="40713025"/>
            <a:ext cx="7451725" cy="23368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1"/>
          </p:nvPr>
        </p:nvSpPr>
        <p:spPr>
          <a:xfrm>
            <a:off x="23414038" y="40713025"/>
            <a:ext cx="7451725" cy="2336800"/>
          </a:xfrm>
        </p:spPr>
        <p:txBody>
          <a:bodyPr/>
          <a:lstStyle>
            <a:lvl1pPr>
              <a:defRPr/>
            </a:lvl1pPr>
          </a:lstStyle>
          <a:p>
            <a:fld id="{5937D8EE-BCEE-42CA-9152-88C2581834E0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655763" y="10248900"/>
            <a:ext cx="29813250" cy="28989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F97787A-AC72-4082-914E-9B382EA6979D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16200" y="28227338"/>
            <a:ext cx="28155900" cy="872331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16200" y="18618200"/>
            <a:ext cx="28155900" cy="96091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44650087-825A-4840-BCD4-5EB19CAB4DD6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1655763" y="10248900"/>
            <a:ext cx="14830425" cy="289893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638588" y="10248900"/>
            <a:ext cx="14830425" cy="28989338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B6E9A58-D7DB-4FCC-9ECA-0A3E4F852E93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5763" y="1758950"/>
            <a:ext cx="29813250" cy="732155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655763" y="9832975"/>
            <a:ext cx="14636750" cy="40973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1655763" y="13930313"/>
            <a:ext cx="14636750" cy="253079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16827500" y="9832975"/>
            <a:ext cx="14641513" cy="4097338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16827500" y="13930313"/>
            <a:ext cx="14641513" cy="253079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8" name="Espace réservé du numéro de diapositive 7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2FD486BC-3740-45AD-8048-29936C7D2589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B31E83A2-99C2-4A48-9ED8-EEF499F348A2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3A3A7ACC-C236-4ABF-87FB-BAD8E2123C1E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655763" y="1749425"/>
            <a:ext cx="10898187" cy="744220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2950825" y="1749425"/>
            <a:ext cx="18518188" cy="374888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655763" y="9191625"/>
            <a:ext cx="10898187" cy="30046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E0B99447-7333-492E-98D5-E373EEC19A6A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492875" y="30748288"/>
            <a:ext cx="19873913" cy="3630612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6492875" y="3924300"/>
            <a:ext cx="19873913" cy="2635567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6492875" y="34378900"/>
            <a:ext cx="19873913" cy="515461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1/2/19</a:t>
            </a: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idx="11"/>
          </p:nvPr>
        </p:nvSpPr>
        <p:spPr/>
        <p:txBody>
          <a:bodyPr/>
          <a:lstStyle>
            <a:lvl1pPr>
              <a:defRPr/>
            </a:lvl1pPr>
          </a:lstStyle>
          <a:p>
            <a:fld id="{6A4A28AA-884F-480D-9FFF-C946CB0BB66B}" type="slidenum">
              <a:rPr lang="en-US"/>
              <a:pPr/>
              <a:t>‹N°›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4140200" y="7202488"/>
            <a:ext cx="24841200" cy="15290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Modifiez le style du titre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dt"/>
          </p:nvPr>
        </p:nvSpPr>
        <p:spPr bwMode="auto">
          <a:xfrm>
            <a:off x="2278063" y="40713025"/>
            <a:ext cx="7451725" cy="2336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 sz="3000">
                <a:solidFill>
                  <a:srgbClr val="595959"/>
                </a:solidFill>
                <a:latin typeface="+mn-lt"/>
                <a:cs typeface="DejaVu Sans" charset="0"/>
              </a:defRPr>
            </a:lvl1pPr>
          </a:lstStyle>
          <a:p>
            <a:r>
              <a:rPr lang="en-US"/>
              <a:t>1/2/19</a:t>
            </a:r>
          </a:p>
        </p:txBody>
      </p:sp>
      <p:sp>
        <p:nvSpPr>
          <p:cNvPr id="1027" name="Text Box 3"/>
          <p:cNvSpPr txBox="1">
            <a:spLocks noChangeArrowheads="1"/>
          </p:cNvSpPr>
          <p:nvPr/>
        </p:nvSpPr>
        <p:spPr bwMode="auto">
          <a:xfrm>
            <a:off x="10972800" y="40713025"/>
            <a:ext cx="11179175" cy="2338388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sldNum"/>
          </p:nvPr>
        </p:nvSpPr>
        <p:spPr bwMode="auto">
          <a:xfrm>
            <a:off x="23414038" y="40713025"/>
            <a:ext cx="7451725" cy="2336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</a:tabLst>
              <a:defRPr sz="3000">
                <a:solidFill>
                  <a:srgbClr val="8B8B8B"/>
                </a:solidFill>
                <a:latin typeface="+mn-lt"/>
                <a:cs typeface="DejaVu Sans" charset="0"/>
              </a:defRPr>
            </a:lvl1pPr>
          </a:lstStyle>
          <a:p>
            <a:fld id="{4717F04D-1C42-4B46-AB38-83ACF0624CDC}" type="slidenum">
              <a:rPr lang="en-US"/>
              <a:pPr/>
              <a:t>‹N°›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ftr="0"/>
  <p:txStyles>
    <p:titleStyle>
      <a:lvl1pPr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8700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8700">
          <a:solidFill>
            <a:srgbClr val="000000"/>
          </a:solidFill>
          <a:latin typeface="Calibri" charset="0"/>
          <a:ea typeface="Noto Sans CJK SC DemiLight" charset="0"/>
          <a:cs typeface="Noto Sans CJK SC DemiLight" charset="0"/>
        </a:defRPr>
      </a:lvl2pPr>
      <a:lvl3pPr marL="11430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8700">
          <a:solidFill>
            <a:srgbClr val="000000"/>
          </a:solidFill>
          <a:latin typeface="Calibri" charset="0"/>
          <a:ea typeface="Noto Sans CJK SC DemiLight" charset="0"/>
          <a:cs typeface="Noto Sans CJK SC DemiLight" charset="0"/>
        </a:defRPr>
      </a:lvl3pPr>
      <a:lvl4pPr marL="16002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8700">
          <a:solidFill>
            <a:srgbClr val="000000"/>
          </a:solidFill>
          <a:latin typeface="Calibri" charset="0"/>
          <a:ea typeface="Noto Sans CJK SC DemiLight" charset="0"/>
          <a:cs typeface="Noto Sans CJK SC DemiLight" charset="0"/>
        </a:defRPr>
      </a:lvl4pPr>
      <a:lvl5pPr marL="20574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8700">
          <a:solidFill>
            <a:srgbClr val="000000"/>
          </a:solidFill>
          <a:latin typeface="Calibri" charset="0"/>
          <a:ea typeface="Noto Sans CJK SC DemiLight" charset="0"/>
          <a:cs typeface="Noto Sans CJK SC DemiLight" charset="0"/>
        </a:defRPr>
      </a:lvl5pPr>
      <a:lvl6pPr marL="25146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8700">
          <a:solidFill>
            <a:srgbClr val="000000"/>
          </a:solidFill>
          <a:latin typeface="Calibri" charset="0"/>
          <a:ea typeface="Noto Sans CJK SC DemiLight" charset="0"/>
          <a:cs typeface="Noto Sans CJK SC DemiLight" charset="0"/>
        </a:defRPr>
      </a:lvl6pPr>
      <a:lvl7pPr marL="29718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8700">
          <a:solidFill>
            <a:srgbClr val="000000"/>
          </a:solidFill>
          <a:latin typeface="Calibri" charset="0"/>
          <a:ea typeface="Noto Sans CJK SC DemiLight" charset="0"/>
          <a:cs typeface="Noto Sans CJK SC DemiLight" charset="0"/>
        </a:defRPr>
      </a:lvl7pPr>
      <a:lvl8pPr marL="34290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8700">
          <a:solidFill>
            <a:srgbClr val="000000"/>
          </a:solidFill>
          <a:latin typeface="Calibri" charset="0"/>
          <a:ea typeface="Noto Sans CJK SC DemiLight" charset="0"/>
          <a:cs typeface="Noto Sans CJK SC DemiLight" charset="0"/>
        </a:defRPr>
      </a:lvl8pPr>
      <a:lvl9pPr marL="3886200" indent="-228600" algn="l" defTabSz="457200" rtl="0" fontAlgn="base">
        <a:lnSpc>
          <a:spcPct val="83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8700">
          <a:solidFill>
            <a:srgbClr val="000000"/>
          </a:solidFill>
          <a:latin typeface="Calibri" charset="0"/>
          <a:ea typeface="Noto Sans CJK SC DemiLight" charset="0"/>
          <a:cs typeface="Noto Sans CJK SC DemiLight" charset="0"/>
        </a:defRPr>
      </a:lvl9pPr>
    </p:titleStyle>
    <p:bodyStyle>
      <a:lvl1pPr marL="342900" indent="-342900" algn="l" defTabSz="457200" rtl="0" fontAlgn="base">
        <a:lnSpc>
          <a:spcPct val="75000"/>
        </a:lnSpc>
        <a:spcBef>
          <a:spcPts val="142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76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57200" rtl="0" fontAlgn="base">
        <a:lnSpc>
          <a:spcPct val="75000"/>
        </a:lnSpc>
        <a:spcBef>
          <a:spcPts val="113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54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57200" rtl="0" fontAlgn="base">
        <a:lnSpc>
          <a:spcPct val="75000"/>
        </a:lnSpc>
        <a:spcBef>
          <a:spcPts val="8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57200" rtl="0" fontAlgn="base">
        <a:lnSpc>
          <a:spcPct val="75000"/>
        </a:lnSpc>
        <a:spcBef>
          <a:spcPts val="575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49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57200" rtl="0" fontAlgn="base">
        <a:lnSpc>
          <a:spcPct val="75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457200" rtl="0" fontAlgn="base">
        <a:lnSpc>
          <a:spcPct val="75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6pPr>
      <a:lvl7pPr marL="2971800" indent="-228600" algn="l" defTabSz="457200" rtl="0" fontAlgn="base">
        <a:lnSpc>
          <a:spcPct val="75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7pPr>
      <a:lvl8pPr marL="3429000" indent="-228600" algn="l" defTabSz="457200" rtl="0" fontAlgn="base">
        <a:lnSpc>
          <a:spcPct val="75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8pPr>
      <a:lvl9pPr marL="3886200" indent="-228600" algn="l" defTabSz="457200" rtl="0" fontAlgn="base">
        <a:lnSpc>
          <a:spcPct val="75000"/>
        </a:lnSpc>
        <a:spcBef>
          <a:spcPts val="288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13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1.emf"/><Relationship Id="rId12" Type="http://schemas.openxmlformats.org/officeDocument/2006/relationships/hyperlink" Target="https://www.google.be/url?sa=i&amp;rct=j&amp;q=&amp;esrc=s&amp;source=images&amp;cd=&amp;cad=rja&amp;uact=8&amp;ved=2ahUKEwjI8I7th9rfAhVMYVAKHYkmBwYQjRx6BAgBEAU&amp;url=https://www.diabetesdaily.com/learn-about-diabetes/insulin-101/types-of-insulin/toujeo-insulin-glargine/&amp;psig=AOvVaw3_gBb7BIeVWR5CxaIsTOZY&amp;ust=1546895199808735" TargetMode="External"/><Relationship Id="rId17" Type="http://schemas.openxmlformats.org/officeDocument/2006/relationships/image" Target="../media/image10.png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9.png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11" Type="http://schemas.openxmlformats.org/officeDocument/2006/relationships/image" Target="../media/image6.jpeg"/><Relationship Id="rId5" Type="http://schemas.openxmlformats.org/officeDocument/2006/relationships/image" Target="../media/image4.png"/><Relationship Id="rId15" Type="http://schemas.openxmlformats.org/officeDocument/2006/relationships/image" Target="../media/image8.jpeg"/><Relationship Id="rId10" Type="http://schemas.openxmlformats.org/officeDocument/2006/relationships/image" Target="../media/image5.png"/><Relationship Id="rId4" Type="http://schemas.openxmlformats.org/officeDocument/2006/relationships/image" Target="../media/image3.jpeg"/><Relationship Id="rId9" Type="http://schemas.openxmlformats.org/officeDocument/2006/relationships/image" Target="../media/image2.emf"/><Relationship Id="rId14" Type="http://schemas.openxmlformats.org/officeDocument/2006/relationships/hyperlink" Target="https://www.google.be/url?sa=i&amp;rct=j&amp;q=&amp;esrc=s&amp;source=images&amp;cd=&amp;cad=rja&amp;uact=8&amp;ved=2ahUKEwiV3KeBidrfAhUIalAKHYsxDjYQjRx6BAgBEAU&amp;url=https://online.pharmacy/product/novorapid-insulin-3/&amp;psig=AOvVaw1V8UoWwq1z-CspR3tFbric&amp;ust=1546895447821950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681228" y="1285875"/>
            <a:ext cx="31994757" cy="10984666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square" lIns="440280" tIns="219960" rIns="440280" bIns="219960">
            <a:spAutoFit/>
          </a:bodyPr>
          <a:lstStyle/>
          <a:p>
            <a:pPr algn="ctr"/>
            <a:r>
              <a:rPr lang="fr-BE" sz="4000" b="1" dirty="0"/>
              <a:t>Analyse des concentrations de quatre type d'insulines différentes ( humaine 100 IU/ml, </a:t>
            </a:r>
            <a:r>
              <a:rPr lang="fr-BE" sz="4000" b="1" dirty="0" err="1"/>
              <a:t>aspart</a:t>
            </a:r>
            <a:r>
              <a:rPr lang="fr-BE" sz="4000" b="1" dirty="0"/>
              <a:t> 100 IU/ml, </a:t>
            </a:r>
            <a:r>
              <a:rPr lang="fr-BE" sz="4000" b="1" dirty="0" err="1"/>
              <a:t>lispro</a:t>
            </a:r>
            <a:r>
              <a:rPr lang="fr-BE" sz="4000" b="1" dirty="0"/>
              <a:t> 200 IU/ml et </a:t>
            </a:r>
            <a:r>
              <a:rPr lang="fr-BE" sz="4000" b="1" dirty="0" err="1"/>
              <a:t>glargine</a:t>
            </a:r>
            <a:r>
              <a:rPr lang="fr-BE" sz="4000" b="1" dirty="0"/>
              <a:t> 300 IU/ml) provenant de trois sources différentes (pharmacie hospitalière , officine de ville , et échantillons procurés au diabétologue par les représentants de l’industrie ). </a:t>
            </a:r>
          </a:p>
          <a:p>
            <a:pPr algn="ctr"/>
            <a:endParaRPr lang="fr-BE" sz="4800" dirty="0"/>
          </a:p>
          <a:p>
            <a:pPr algn="ctr"/>
            <a:r>
              <a:rPr lang="fr-BE" sz="4000" i="1" dirty="0" smtClean="0"/>
              <a:t>R.P. </a:t>
            </a:r>
            <a:r>
              <a:rPr lang="fr-BE" sz="4000" i="1" dirty="0"/>
              <a:t>Radermecker</a:t>
            </a:r>
            <a:r>
              <a:rPr lang="fr-BE" sz="4000" i="1" baseline="30000" dirty="0"/>
              <a:t>1</a:t>
            </a:r>
            <a:r>
              <a:rPr lang="fr-BE" sz="4000" i="1" dirty="0"/>
              <a:t>, A Demelenne</a:t>
            </a:r>
            <a:r>
              <a:rPr lang="fr-BE" sz="4000" i="1" baseline="30000" dirty="0"/>
              <a:t>2</a:t>
            </a:r>
            <a:r>
              <a:rPr lang="fr-BE" sz="4000" i="1" dirty="0"/>
              <a:t>, T Desaive</a:t>
            </a:r>
            <a:r>
              <a:rPr lang="fr-BE" sz="4000" i="1" baseline="30000" dirty="0"/>
              <a:t>3</a:t>
            </a:r>
            <a:r>
              <a:rPr lang="fr-BE" sz="4000" i="1" dirty="0"/>
              <a:t>, M </a:t>
            </a:r>
            <a:r>
              <a:rPr lang="fr-BE" sz="4000" i="1" dirty="0" smtClean="0"/>
              <a:t>Fillet</a:t>
            </a:r>
            <a:r>
              <a:rPr lang="fr-BE" sz="4000" i="1" baseline="30000" dirty="0"/>
              <a:t>2</a:t>
            </a:r>
            <a:endParaRPr lang="fr-BE" sz="4000" dirty="0"/>
          </a:p>
          <a:p>
            <a:pPr algn="ctr" hangingPunct="1">
              <a:lnSpc>
                <a:spcPct val="100000"/>
              </a:lnSpc>
              <a:spcBef>
                <a:spcPts val="33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</a:pPr>
            <a:r>
              <a:rPr lang="en-US" sz="3200" dirty="0"/>
              <a:t/>
            </a:r>
            <a:br>
              <a:rPr lang="en-US" sz="3200" dirty="0"/>
            </a:br>
            <a:r>
              <a:rPr lang="en-US" sz="3200" baseline="30000" dirty="0"/>
              <a:t>1</a:t>
            </a:r>
            <a:r>
              <a:rPr lang="en-US" sz="3200" dirty="0"/>
              <a:t>CHU de Liege/ Liege Université, Service de </a:t>
            </a:r>
            <a:r>
              <a:rPr lang="en-US" sz="3200" dirty="0" err="1"/>
              <a:t>Diabétologie</a:t>
            </a:r>
            <a:r>
              <a:rPr lang="en-US" sz="3200" dirty="0"/>
              <a:t>, Nutrition et Maladies </a:t>
            </a:r>
            <a:r>
              <a:rPr lang="en-US" sz="3200" dirty="0" err="1"/>
              <a:t>métaboliques</a:t>
            </a:r>
            <a:r>
              <a:rPr lang="en-US" sz="3200" dirty="0"/>
              <a:t>/ Professeur de </a:t>
            </a:r>
            <a:r>
              <a:rPr lang="en-US" sz="3200" dirty="0" err="1"/>
              <a:t>Pharmacologie</a:t>
            </a:r>
            <a:r>
              <a:rPr lang="en-US" sz="3200" dirty="0"/>
              <a:t> Liège, Belgique. . MD PhD</a:t>
            </a:r>
            <a:br>
              <a:rPr lang="en-US" sz="3200" dirty="0"/>
            </a:br>
            <a:r>
              <a:rPr lang="en-US" sz="3200" baseline="30000" dirty="0" smtClean="0"/>
              <a:t>2 </a:t>
            </a:r>
            <a:r>
              <a:rPr lang="fr-BE" sz="3200" dirty="0"/>
              <a:t>Laboratoire d’Analyse des Médicaments, CIRM, Département de Pharmacie, Université de </a:t>
            </a:r>
            <a:r>
              <a:rPr lang="fr-BE" sz="3200" dirty="0" smtClean="0"/>
              <a:t>Liège, </a:t>
            </a:r>
            <a:r>
              <a:rPr lang="fr-FR" sz="3200" dirty="0"/>
              <a:t>Liège, Belgique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baseline="30000" dirty="0"/>
              <a:t>3</a:t>
            </a:r>
            <a:r>
              <a:rPr lang="fr-FR" sz="3200" dirty="0"/>
              <a:t>Université de Liège, GIGA – In silico medicine, Liège, Belgique. PhD</a:t>
            </a:r>
            <a:r>
              <a:rPr lang="en-US" sz="3200" dirty="0"/>
              <a:t/>
            </a:r>
            <a:br>
              <a:rPr lang="en-US" sz="3200" dirty="0"/>
            </a:br>
            <a:r>
              <a:rPr lang="en-US" sz="3200" dirty="0"/>
              <a:t/>
            </a:r>
            <a:br>
              <a:rPr lang="en-US" sz="3200" dirty="0"/>
            </a:br>
            <a:endParaRPr lang="fr-BE" sz="3200" dirty="0"/>
          </a:p>
          <a:p>
            <a:pPr algn="ctr" hangingPunct="1">
              <a:lnSpc>
                <a:spcPct val="100000"/>
              </a:lnSpc>
              <a:spcBef>
                <a:spcPts val="24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</a:pPr>
            <a:endParaRPr lang="en-US" sz="4800" dirty="0">
              <a:solidFill>
                <a:srgbClr val="000000"/>
              </a:solidFill>
              <a:latin typeface="Calibri" charset="0"/>
              <a:ea typeface="Noto Sans CJK SC DemiLight" charset="0"/>
              <a:cs typeface="Noto Sans CJK SC DemiLight" charset="0"/>
            </a:endParaRPr>
          </a:p>
          <a:p>
            <a:pPr algn="ctr" hangingPunct="1">
              <a:lnSpc>
                <a:spcPct val="100000"/>
              </a:lnSpc>
              <a:spcBef>
                <a:spcPts val="24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</a:pPr>
            <a:endParaRPr lang="en-US" sz="4800" dirty="0">
              <a:solidFill>
                <a:srgbClr val="000000"/>
              </a:solidFill>
              <a:latin typeface="Calibri" charset="0"/>
              <a:ea typeface="Noto Sans CJK SC DemiLight" charset="0"/>
              <a:cs typeface="Noto Sans CJK SC DemiLight" charset="0"/>
            </a:endParaRPr>
          </a:p>
          <a:p>
            <a:pPr algn="ctr" hangingPunct="1">
              <a:lnSpc>
                <a:spcPct val="100000"/>
              </a:lnSpc>
              <a:spcBef>
                <a:spcPts val="24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</a:pPr>
            <a:endParaRPr lang="en-US" sz="4800" dirty="0">
              <a:solidFill>
                <a:srgbClr val="000000"/>
              </a:solidFill>
              <a:latin typeface="Calibri" charset="0"/>
              <a:ea typeface="Noto Sans CJK SC DemiLight" charset="0"/>
              <a:cs typeface="Noto Sans CJK SC DemiLight" charset="0"/>
            </a:endParaRPr>
          </a:p>
          <a:p>
            <a:pPr algn="ctr" hangingPunct="1">
              <a:lnSpc>
                <a:spcPct val="100000"/>
              </a:lnSpc>
              <a:spcBef>
                <a:spcPts val="2400"/>
              </a:spcBef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  <a:tab pos="10972800" algn="l"/>
                <a:tab pos="11430000" algn="l"/>
                <a:tab pos="11887200" algn="l"/>
                <a:tab pos="12344400" algn="l"/>
                <a:tab pos="12801600" algn="l"/>
                <a:tab pos="13258800" algn="l"/>
                <a:tab pos="13716000" algn="l"/>
                <a:tab pos="14173200" algn="l"/>
                <a:tab pos="14630400" algn="l"/>
              </a:tabLst>
            </a:pPr>
            <a:endParaRPr lang="en-US" sz="4800" dirty="0">
              <a:solidFill>
                <a:srgbClr val="000000"/>
              </a:solidFill>
              <a:latin typeface="Calibri" charset="0"/>
              <a:ea typeface="Noto Sans CJK SC DemiLight" charset="0"/>
              <a:cs typeface="Noto Sans CJK SC DemiLight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681228" y="10297766"/>
            <a:ext cx="30368875" cy="5283772"/>
          </a:xfrm>
          <a:prstGeom prst="rect">
            <a:avLst/>
          </a:prstGeom>
          <a:solidFill>
            <a:srgbClr val="FFFFFF"/>
          </a:solidFill>
          <a:ln w="38100" cap="flat">
            <a:solidFill>
              <a:srgbClr val="0070C0"/>
            </a:solidFill>
            <a:round/>
            <a:headEnd/>
            <a:tailEnd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lIns="130320" tIns="65160" rIns="130320" bIns="65160">
            <a:spAutoFit/>
          </a:bodyPr>
          <a:lstStyle/>
          <a:p>
            <a:pPr fontAlgn="t"/>
            <a:r>
              <a:rPr lang="en-US" sz="4000" dirty="0">
                <a:solidFill>
                  <a:srgbClr val="000000"/>
                </a:solidFill>
                <a:latin typeface="+mj-lt"/>
                <a:ea typeface="Noto Sans CJK SC DemiLight" charset="0"/>
                <a:cs typeface="Noto Sans CJK SC DemiLight" charset="0"/>
              </a:rPr>
              <a:t>1.</a:t>
            </a:r>
            <a:r>
              <a:rPr lang="en-US" sz="4000" b="1" dirty="0">
                <a:solidFill>
                  <a:srgbClr val="000000"/>
                </a:solidFill>
                <a:latin typeface="+mj-lt"/>
                <a:ea typeface="Noto Sans CJK SC DemiLight" charset="0"/>
                <a:cs typeface="Noto Sans CJK SC DemiLight" charset="0"/>
              </a:rPr>
              <a:t>Introduction:</a:t>
            </a:r>
          </a:p>
          <a:p>
            <a:pPr fontAlgn="t"/>
            <a:endParaRPr lang="en-US" sz="4000" b="1" dirty="0">
              <a:solidFill>
                <a:srgbClr val="000000"/>
              </a:solidFill>
              <a:latin typeface="+mj-lt"/>
              <a:ea typeface="Noto Sans CJK SC DemiLight" charset="0"/>
              <a:cs typeface="Noto Sans CJK SC DemiLight" charset="0"/>
            </a:endParaRPr>
          </a:p>
          <a:p>
            <a:pPr fontAlgn="t"/>
            <a:r>
              <a:rPr lang="fr-FR" sz="4000" dirty="0"/>
              <a:t>Certains auteurs ont récemment analysé le pourcentage d’insuline contenu dans des préparations sensées être à une concentration de 100 IU/ml.  Ils ont obtenu des résultats variant de 13,9 à 94,2 IU/ml. Compte tenu des répercussions que cela pourrait entraîner dans la prise en charge des patients </a:t>
            </a:r>
            <a:r>
              <a:rPr lang="fr-FR" sz="4000" dirty="0" err="1"/>
              <a:t>insulinotraités</a:t>
            </a:r>
            <a:r>
              <a:rPr lang="fr-FR" sz="4000" dirty="0"/>
              <a:t>, nous avons souhaité analyser quatre types d’insuline de concentrations différentes (respectivement </a:t>
            </a:r>
            <a:r>
              <a:rPr lang="fr-FR" sz="4000" dirty="0" err="1"/>
              <a:t>Actrapid</a:t>
            </a:r>
            <a:r>
              <a:rPr lang="fr-FR" sz="4000" dirty="0"/>
              <a:t>® –insuline humaine-100 IU/ml, </a:t>
            </a:r>
            <a:r>
              <a:rPr lang="fr-FR" sz="4000" dirty="0" err="1"/>
              <a:t>Novorapid</a:t>
            </a:r>
            <a:r>
              <a:rPr lang="fr-FR" sz="4000" dirty="0"/>
              <a:t>® –</a:t>
            </a:r>
            <a:r>
              <a:rPr lang="fr-FR" sz="4000" dirty="0" err="1"/>
              <a:t>aspart</a:t>
            </a:r>
            <a:r>
              <a:rPr lang="fr-FR" sz="4000" dirty="0"/>
              <a:t>- 100 IU/ml, </a:t>
            </a:r>
            <a:r>
              <a:rPr lang="fr-FR" sz="4000" dirty="0" err="1"/>
              <a:t>Humalog</a:t>
            </a:r>
            <a:r>
              <a:rPr lang="fr-FR" sz="4000" dirty="0"/>
              <a:t>® –</a:t>
            </a:r>
            <a:r>
              <a:rPr lang="fr-FR" sz="4000" dirty="0" err="1"/>
              <a:t>lispro</a:t>
            </a:r>
            <a:r>
              <a:rPr lang="fr-FR" sz="4000" dirty="0"/>
              <a:t>-  200 IU/ml et </a:t>
            </a:r>
            <a:r>
              <a:rPr lang="fr-FR" sz="4000" dirty="0" err="1"/>
              <a:t>Toujeo</a:t>
            </a:r>
            <a:r>
              <a:rPr lang="fr-FR" sz="4000" dirty="0"/>
              <a:t>® –</a:t>
            </a:r>
            <a:r>
              <a:rPr lang="fr-FR" sz="4000" dirty="0" err="1"/>
              <a:t>glargine</a:t>
            </a:r>
            <a:r>
              <a:rPr lang="fr-FR" sz="4000" dirty="0"/>
              <a:t>- 300 IU/ml) provenant chacune de 3 sources différentes (pharmacie hospitalière –PH-, officine de ville -OV-, et échantillons procurés au diabétologue  par les représentants de l’industrie -</a:t>
            </a:r>
            <a:r>
              <a:rPr lang="fr-FR" sz="4000" dirty="0" err="1"/>
              <a:t>Ech</a:t>
            </a:r>
            <a:r>
              <a:rPr lang="fr-FR" sz="4000" dirty="0"/>
              <a:t>-).</a:t>
            </a:r>
            <a:endParaRPr lang="fr-BE" sz="4000" dirty="0"/>
          </a:p>
          <a:p>
            <a:pPr fontAlgn="t"/>
            <a:endParaRPr lang="en-US" sz="4000" b="1" dirty="0">
              <a:solidFill>
                <a:srgbClr val="000000"/>
              </a:solidFill>
              <a:latin typeface="+mj-lt"/>
              <a:ea typeface="Noto Sans CJK SC DemiLight" charset="0"/>
              <a:cs typeface="Noto Sans CJK SC DemiLight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346966" y="16202422"/>
            <a:ext cx="10536238" cy="9364890"/>
          </a:xfrm>
          <a:prstGeom prst="rect">
            <a:avLst/>
          </a:prstGeom>
          <a:solidFill>
            <a:srgbClr val="FFFFFF"/>
          </a:solidFill>
          <a:ln w="57150" cap="flat">
            <a:solidFill>
              <a:schemeClr val="accent6"/>
            </a:solidFill>
            <a:round/>
            <a:headEnd/>
            <a:tailEnd/>
          </a:ln>
          <a:effectLst/>
        </p:spPr>
        <p:txBody>
          <a:bodyPr lIns="130320" tIns="65160" rIns="130320" bIns="65160">
            <a:spAutoFit/>
          </a:bodyPr>
          <a:lstStyle/>
          <a:p>
            <a:pPr marL="571500" indent="-569913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endParaRPr lang="en-US" sz="4000" dirty="0">
              <a:solidFill>
                <a:srgbClr val="000000"/>
              </a:solidFill>
              <a:latin typeface="+mj-lt"/>
              <a:ea typeface="Noto Sans CJK SC DemiLight" charset="0"/>
              <a:cs typeface="Noto Sans CJK SC DemiLight" charset="0"/>
            </a:endParaRPr>
          </a:p>
          <a:p>
            <a:pPr marL="571500" indent="-569913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sz="4000" dirty="0">
                <a:solidFill>
                  <a:srgbClr val="000000"/>
                </a:solidFill>
                <a:latin typeface="+mj-lt"/>
                <a:ea typeface="Noto Sans CJK SC DemiLight" charset="0"/>
                <a:cs typeface="Noto Sans CJK SC DemiLight" charset="0"/>
              </a:rPr>
              <a:t>2</a:t>
            </a:r>
            <a:r>
              <a:rPr lang="en-US" sz="4000" b="1" dirty="0">
                <a:solidFill>
                  <a:srgbClr val="000000"/>
                </a:solidFill>
                <a:latin typeface="+mj-lt"/>
                <a:ea typeface="Noto Sans CJK SC DemiLight" charset="0"/>
                <a:cs typeface="Noto Sans CJK SC DemiLight" charset="0"/>
              </a:rPr>
              <a:t>.</a:t>
            </a:r>
            <a:r>
              <a:rPr lang="en-US" sz="4000" b="1" dirty="0">
                <a:latin typeface="+mj-lt"/>
                <a:ea typeface="Noto Sans CJK SC DemiLight" charset="0"/>
                <a:cs typeface="Noto Sans CJK SC DemiLight" charset="0"/>
              </a:rPr>
              <a:t>Matériel et </a:t>
            </a:r>
            <a:r>
              <a:rPr lang="en-US" sz="4000" b="1" dirty="0" err="1">
                <a:latin typeface="+mj-lt"/>
                <a:ea typeface="Noto Sans CJK SC DemiLight" charset="0"/>
                <a:cs typeface="Noto Sans CJK SC DemiLight" charset="0"/>
              </a:rPr>
              <a:t>méthodes</a:t>
            </a:r>
            <a:r>
              <a:rPr lang="en-US" sz="4000" b="1" dirty="0">
                <a:solidFill>
                  <a:srgbClr val="000000"/>
                </a:solidFill>
                <a:ea typeface="Noto Sans CJK SC DemiLight" charset="0"/>
                <a:cs typeface="Noto Sans CJK SC DemiLight" charset="0"/>
              </a:rPr>
              <a:t>:</a:t>
            </a:r>
          </a:p>
          <a:p>
            <a:pPr marL="571500" indent="-569913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endParaRPr lang="en-US" sz="4000" b="1" dirty="0">
              <a:solidFill>
                <a:srgbClr val="000000"/>
              </a:solidFill>
              <a:ea typeface="Noto Sans CJK SC DemiLight" charset="0"/>
              <a:cs typeface="Noto Sans CJK SC DemiLight" charset="0"/>
            </a:endParaRPr>
          </a:p>
          <a:p>
            <a:pPr marL="571500" indent="-569913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fr-FR" sz="4000" dirty="0"/>
              <a:t>		Les différentes insulines ont été analysées selon les recommandations de la </a:t>
            </a:r>
            <a:r>
              <a:rPr lang="fr-BE" sz="4000" dirty="0"/>
              <a:t>United States </a:t>
            </a:r>
            <a:r>
              <a:rPr lang="fr-BE" sz="4000" dirty="0" err="1"/>
              <a:t>Pharmacopeia</a:t>
            </a:r>
            <a:r>
              <a:rPr lang="fr-BE" sz="4000" dirty="0"/>
              <a:t> (</a:t>
            </a:r>
            <a:r>
              <a:rPr lang="fr-BE" sz="4000" i="1" dirty="0"/>
              <a:t>USP</a:t>
            </a:r>
            <a:r>
              <a:rPr lang="fr-BE" sz="4000" dirty="0"/>
              <a:t>)  </a:t>
            </a:r>
            <a:r>
              <a:rPr lang="fr-BE" sz="4000" dirty="0" err="1"/>
              <a:t>tolèrant</a:t>
            </a:r>
            <a:r>
              <a:rPr lang="fr-BE" sz="4000" dirty="0"/>
              <a:t> des concentrations d’insuline de 95 à 105%.</a:t>
            </a:r>
            <a:r>
              <a:rPr lang="fr-FR" sz="4000" dirty="0"/>
              <a:t>La  technique de chromatographie liquide haute performance (HPLC) couplée à la détection UV a été utilisée pour les 4 types d’insuline et celle couplée à la spectrométrie de masse a également été utilisée pour l’analyse de l’insuline humaine.</a:t>
            </a:r>
            <a:endParaRPr lang="fr-BE" sz="4000" dirty="0"/>
          </a:p>
          <a:p>
            <a:pPr marL="571500" indent="-569913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endParaRPr lang="en-US" sz="4000" b="1" dirty="0">
              <a:solidFill>
                <a:srgbClr val="000000"/>
              </a:solidFill>
              <a:ea typeface="Noto Sans CJK SC DemiLight" charset="0"/>
              <a:cs typeface="Noto Sans CJK SC DemiLight" charset="0"/>
            </a:endParaRPr>
          </a:p>
        </p:txBody>
      </p:sp>
      <p:sp>
        <p:nvSpPr>
          <p:cNvPr id="3078" name="Line 6"/>
          <p:cNvSpPr>
            <a:spLocks noChangeShapeType="1"/>
          </p:cNvSpPr>
          <p:nvPr/>
        </p:nvSpPr>
        <p:spPr bwMode="auto">
          <a:xfrm>
            <a:off x="800724" y="7837016"/>
            <a:ext cx="31349950" cy="1587"/>
          </a:xfrm>
          <a:prstGeom prst="line">
            <a:avLst/>
          </a:prstGeom>
          <a:noFill/>
          <a:ln w="101520" cap="flat">
            <a:solidFill>
              <a:srgbClr val="5B9BD5"/>
            </a:solidFill>
            <a:round/>
            <a:headEnd/>
            <a:tailEnd/>
          </a:ln>
          <a:effectLst/>
        </p:spPr>
        <p:txBody>
          <a:bodyPr/>
          <a:lstStyle/>
          <a:p>
            <a:endParaRPr lang="fr-FR"/>
          </a:p>
        </p:txBody>
      </p:sp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52401"/>
            <a:ext cx="2759509" cy="856334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9341204" y="0"/>
            <a:ext cx="3455988" cy="1285875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</p:pic>
      <p:sp>
        <p:nvSpPr>
          <p:cNvPr id="3081" name="Rectangle 9"/>
          <p:cNvSpPr>
            <a:spLocks noChangeArrowheads="1"/>
          </p:cNvSpPr>
          <p:nvPr/>
        </p:nvSpPr>
        <p:spPr bwMode="auto">
          <a:xfrm>
            <a:off x="92075" y="0"/>
            <a:ext cx="304800" cy="304800"/>
          </a:xfrm>
          <a:prstGeom prst="rect">
            <a:avLst/>
          </a:prstGeom>
          <a:noFill/>
          <a:ln w="9525" cap="flat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fr-FR"/>
          </a:p>
        </p:txBody>
      </p:sp>
      <p:sp>
        <p:nvSpPr>
          <p:cNvPr id="48" name="Rectangle 5"/>
          <p:cNvSpPr>
            <a:spLocks noChangeArrowheads="1"/>
          </p:cNvSpPr>
          <p:nvPr/>
        </p:nvSpPr>
        <p:spPr bwMode="auto">
          <a:xfrm>
            <a:off x="16069526" y="16202422"/>
            <a:ext cx="13776598" cy="11753236"/>
          </a:xfrm>
          <a:prstGeom prst="rect">
            <a:avLst/>
          </a:prstGeom>
          <a:solidFill>
            <a:srgbClr val="FFFFFF"/>
          </a:solidFill>
          <a:ln w="57150" cap="flat">
            <a:solidFill>
              <a:srgbClr val="0070C0"/>
            </a:solidFill>
            <a:round/>
            <a:headEnd/>
            <a:tailEnd/>
          </a:ln>
          <a:effectLst/>
        </p:spPr>
        <p:txBody>
          <a:bodyPr wrap="square" lIns="130320" tIns="65160" rIns="130320" bIns="65160">
            <a:spAutoFit/>
          </a:bodyPr>
          <a:lstStyle/>
          <a:p>
            <a:pPr marL="571500" indent="-569913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endParaRPr lang="en-US" sz="4000" dirty="0">
              <a:solidFill>
                <a:srgbClr val="000000"/>
              </a:solidFill>
              <a:latin typeface="+mj-lt"/>
              <a:ea typeface="Noto Sans CJK SC DemiLight" charset="0"/>
              <a:cs typeface="Noto Sans CJK SC DemiLight" charset="0"/>
            </a:endParaRPr>
          </a:p>
          <a:p>
            <a:pPr marL="571500" indent="-569913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r>
              <a:rPr lang="en-US" sz="4000" b="1" dirty="0">
                <a:solidFill>
                  <a:srgbClr val="000000"/>
                </a:solidFill>
                <a:latin typeface="+mj-lt"/>
                <a:ea typeface="Noto Sans CJK SC DemiLight" charset="0"/>
                <a:cs typeface="Noto Sans CJK SC DemiLight" charset="0"/>
              </a:rPr>
              <a:t>3.  </a:t>
            </a:r>
            <a:r>
              <a:rPr lang="en-US" sz="4000" b="1" dirty="0" err="1">
                <a:solidFill>
                  <a:srgbClr val="000000"/>
                </a:solidFill>
                <a:latin typeface="+mj-lt"/>
                <a:ea typeface="Noto Sans CJK SC DemiLight" charset="0"/>
                <a:cs typeface="Noto Sans CJK SC DemiLight" charset="0"/>
              </a:rPr>
              <a:t>Résultats</a:t>
            </a:r>
            <a:r>
              <a:rPr lang="en-US" sz="4000" b="1" dirty="0">
                <a:solidFill>
                  <a:srgbClr val="000000"/>
                </a:solidFill>
                <a:ea typeface="Noto Sans CJK SC DemiLight" charset="0"/>
                <a:cs typeface="Noto Sans CJK SC DemiLight" charset="0"/>
              </a:rPr>
              <a:t>:</a:t>
            </a:r>
          </a:p>
          <a:p>
            <a:pPr marL="571500" indent="-569913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endParaRPr lang="en-US" sz="4000" b="1" dirty="0">
              <a:solidFill>
                <a:srgbClr val="000000"/>
              </a:solidFill>
              <a:ea typeface="Noto Sans CJK SC DemiLight" charset="0"/>
              <a:cs typeface="Noto Sans CJK SC DemiLight" charset="0"/>
            </a:endParaRPr>
          </a:p>
          <a:p>
            <a:r>
              <a:rPr lang="fr-BE" sz="4000" dirty="0"/>
              <a:t>Les analyses des 4 types d’insuline (</a:t>
            </a:r>
            <a:r>
              <a:rPr lang="fr-FR" sz="4000" dirty="0"/>
              <a:t>insuline humaine-100 IU/ml, </a:t>
            </a:r>
            <a:r>
              <a:rPr lang="fr-FR" sz="4000" dirty="0" err="1"/>
              <a:t>aspart</a:t>
            </a:r>
            <a:r>
              <a:rPr lang="fr-FR" sz="4000" dirty="0"/>
              <a:t>- 100 IU/ml, </a:t>
            </a:r>
            <a:r>
              <a:rPr lang="fr-FR" sz="4000" dirty="0" err="1"/>
              <a:t>lispro</a:t>
            </a:r>
            <a:r>
              <a:rPr lang="fr-FR" sz="4000" dirty="0"/>
              <a:t>-  200 IU/ml et </a:t>
            </a:r>
            <a:r>
              <a:rPr lang="fr-FR" sz="4000" dirty="0" err="1"/>
              <a:t>glargine</a:t>
            </a:r>
            <a:r>
              <a:rPr lang="fr-FR" sz="4000" dirty="0"/>
              <a:t>- 300 IU/ml) ont donné respectivement les concentrations suivantes :</a:t>
            </a:r>
          </a:p>
          <a:p>
            <a:endParaRPr lang="fr-BE" sz="4000" dirty="0"/>
          </a:p>
          <a:p>
            <a:pPr marL="1314450" lvl="1" indent="-571500">
              <a:buFontTx/>
              <a:buChar char="-"/>
            </a:pPr>
            <a:r>
              <a:rPr lang="fr-FR" sz="4000" dirty="0"/>
              <a:t>de </a:t>
            </a:r>
            <a:r>
              <a:rPr lang="fr-BE" sz="4000" dirty="0"/>
              <a:t>102,7 ± 1,6</a:t>
            </a:r>
            <a:r>
              <a:rPr lang="fr-FR" sz="4000" dirty="0"/>
              <a:t>  IU/ml, de101,5 </a:t>
            </a:r>
            <a:r>
              <a:rPr lang="fr-BE" sz="4000" dirty="0"/>
              <a:t>±</a:t>
            </a:r>
            <a:r>
              <a:rPr lang="fr-FR" sz="4000" dirty="0"/>
              <a:t> 1,9 IU/ml et de 100,5 </a:t>
            </a:r>
            <a:r>
              <a:rPr lang="fr-BE" sz="4000" dirty="0"/>
              <a:t>± 0,3 IU/ml pour les sources PH, OV, </a:t>
            </a:r>
            <a:r>
              <a:rPr lang="fr-BE" sz="4000" dirty="0" err="1"/>
              <a:t>Ech</a:t>
            </a:r>
            <a:endParaRPr lang="fr-BE" sz="4000" dirty="0"/>
          </a:p>
          <a:p>
            <a:pPr marL="571500" indent="-571500">
              <a:buFontTx/>
              <a:buChar char="-"/>
            </a:pPr>
            <a:endParaRPr lang="fr-BE" sz="4000" dirty="0"/>
          </a:p>
          <a:p>
            <a:pPr marL="1314450" lvl="1" indent="-571500">
              <a:buFontTx/>
              <a:buChar char="-"/>
            </a:pPr>
            <a:r>
              <a:rPr lang="fr-FR" sz="4000" dirty="0"/>
              <a:t>de </a:t>
            </a:r>
            <a:r>
              <a:rPr lang="fr-BE" sz="4000" dirty="0"/>
              <a:t>99,9 ± 0,6</a:t>
            </a:r>
            <a:r>
              <a:rPr lang="fr-FR" sz="4000" dirty="0"/>
              <a:t>  IU/ml, de 100,2 </a:t>
            </a:r>
            <a:r>
              <a:rPr lang="fr-BE" sz="4000" dirty="0"/>
              <a:t>±</a:t>
            </a:r>
            <a:r>
              <a:rPr lang="fr-FR" sz="4000" dirty="0"/>
              <a:t> 0,9 IU/ml et de 97,3 </a:t>
            </a:r>
            <a:r>
              <a:rPr lang="fr-BE" sz="4000" dirty="0"/>
              <a:t>± 0,5 IU/ml pour les sources PH, OV, </a:t>
            </a:r>
            <a:r>
              <a:rPr lang="fr-BE" sz="4000" dirty="0" err="1"/>
              <a:t>Ech</a:t>
            </a:r>
            <a:endParaRPr lang="fr-BE" sz="4000" dirty="0"/>
          </a:p>
          <a:p>
            <a:pPr marL="571500" indent="-571500">
              <a:buFontTx/>
              <a:buChar char="-"/>
            </a:pPr>
            <a:endParaRPr lang="fr-BE" sz="4000" dirty="0"/>
          </a:p>
          <a:p>
            <a:pPr marL="1314450" lvl="1" indent="-571500">
              <a:buFontTx/>
              <a:buChar char="-"/>
            </a:pPr>
            <a:r>
              <a:rPr lang="fr-FR" sz="4000" dirty="0"/>
              <a:t>de 203,5</a:t>
            </a:r>
            <a:r>
              <a:rPr lang="fr-BE" sz="4000" dirty="0"/>
              <a:t> ± 5,2</a:t>
            </a:r>
            <a:r>
              <a:rPr lang="fr-FR" sz="4000" dirty="0"/>
              <a:t>  IU/ml, de 199,8 </a:t>
            </a:r>
            <a:r>
              <a:rPr lang="fr-BE" sz="4000" dirty="0"/>
              <a:t>±</a:t>
            </a:r>
            <a:r>
              <a:rPr lang="fr-FR" sz="4000" dirty="0"/>
              <a:t> 1,9 IU/ml et de 194,7 </a:t>
            </a:r>
            <a:r>
              <a:rPr lang="fr-BE" sz="4000" dirty="0"/>
              <a:t>± 0,8 IU/ml pour les sources PH, OV, </a:t>
            </a:r>
            <a:r>
              <a:rPr lang="fr-BE" sz="4000" dirty="0" err="1"/>
              <a:t>Ech</a:t>
            </a:r>
            <a:endParaRPr lang="fr-BE" sz="4000" dirty="0"/>
          </a:p>
          <a:p>
            <a:pPr marL="1314450" lvl="1" indent="-571500">
              <a:buFontTx/>
              <a:buChar char="-"/>
            </a:pPr>
            <a:endParaRPr lang="fr-BE" sz="4000" dirty="0"/>
          </a:p>
          <a:p>
            <a:pPr marL="1314450" lvl="1" indent="-571500">
              <a:buFontTx/>
              <a:buChar char="-"/>
            </a:pPr>
            <a:r>
              <a:rPr lang="fr-FR" sz="4000" dirty="0"/>
              <a:t>de </a:t>
            </a:r>
            <a:r>
              <a:rPr lang="fr-BE" sz="4000" dirty="0"/>
              <a:t>305,9 ± 7,3</a:t>
            </a:r>
            <a:r>
              <a:rPr lang="fr-FR" sz="4000" dirty="0"/>
              <a:t>  IU/ml, de 305,9 </a:t>
            </a:r>
            <a:r>
              <a:rPr lang="fr-BE" sz="4000" dirty="0"/>
              <a:t>±</a:t>
            </a:r>
            <a:r>
              <a:rPr lang="fr-FR" sz="4000" dirty="0"/>
              <a:t> 6,2 IU/ml et de 305,8 </a:t>
            </a:r>
            <a:r>
              <a:rPr lang="fr-BE" sz="4000" dirty="0"/>
              <a:t>± 6,7 IU/ml pour les sources PH, OV, </a:t>
            </a:r>
            <a:r>
              <a:rPr lang="fr-BE" sz="4000" dirty="0" err="1"/>
              <a:t>Ech</a:t>
            </a:r>
            <a:endParaRPr lang="fr-BE" sz="4000" dirty="0"/>
          </a:p>
          <a:p>
            <a:pPr marL="571500" indent="-569913" hangingPunct="1">
              <a:lnSpc>
                <a:spcPct val="100000"/>
              </a:lnSpc>
              <a:tabLst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  <a:tab pos="9601200" algn="l"/>
                <a:tab pos="10058400" algn="l"/>
                <a:tab pos="10515600" algn="l"/>
              </a:tabLst>
            </a:pPr>
            <a:endParaRPr lang="en-US" sz="4000" b="1" dirty="0">
              <a:solidFill>
                <a:srgbClr val="000000"/>
              </a:solidFill>
              <a:ea typeface="Noto Sans CJK SC DemiLight" charset="0"/>
              <a:cs typeface="Noto Sans CJK SC DemiLight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1808546" y="35145979"/>
            <a:ext cx="29772507" cy="5503045"/>
          </a:xfrm>
          <a:prstGeom prst="rect">
            <a:avLst/>
          </a:prstGeom>
          <a:ln w="38100">
            <a:solidFill>
              <a:schemeClr val="accent6"/>
            </a:solidFill>
          </a:ln>
        </p:spPr>
        <p:txBody>
          <a:bodyPr wrap="square">
            <a:spAutoFit/>
          </a:bodyPr>
          <a:lstStyle/>
          <a:p>
            <a:endParaRPr lang="fr-BE" sz="4000" b="1" dirty="0"/>
          </a:p>
          <a:p>
            <a:r>
              <a:rPr lang="fr-BE" sz="4000" b="1" dirty="0"/>
              <a:t>Conclusions</a:t>
            </a:r>
          </a:p>
          <a:p>
            <a:r>
              <a:rPr lang="fr-BE" sz="4000" dirty="0"/>
              <a:t> </a:t>
            </a:r>
          </a:p>
          <a:p>
            <a:pPr>
              <a:lnSpc>
                <a:spcPct val="100000"/>
              </a:lnSpc>
            </a:pPr>
            <a:r>
              <a:rPr lang="fr-BE" sz="4000" dirty="0" smtClean="0"/>
              <a:t>	L</a:t>
            </a:r>
            <a:r>
              <a:rPr lang="fr-FR" sz="4000" dirty="0"/>
              <a:t>es formulations analysées montrent des résultats compris  entre 95,0% et 105,0% de la concentration indiquée par le </a:t>
            </a:r>
            <a:r>
              <a:rPr lang="fr-FR" sz="4000" dirty="0" smtClean="0"/>
              <a:t>	fabriquant</a:t>
            </a:r>
            <a:r>
              <a:rPr lang="fr-FR" sz="4000" dirty="0"/>
              <a:t>. Ils sont conformes aux recommandations. </a:t>
            </a:r>
            <a:endParaRPr lang="fr-BE" sz="4000" dirty="0"/>
          </a:p>
          <a:p>
            <a:pPr>
              <a:lnSpc>
                <a:spcPct val="100000"/>
              </a:lnSpc>
            </a:pPr>
            <a:r>
              <a:rPr lang="fr-FR" sz="4000" dirty="0" smtClean="0"/>
              <a:t>	Ces </a:t>
            </a:r>
            <a:r>
              <a:rPr lang="fr-FR" sz="4000" dirty="0"/>
              <a:t>résultats sont contradictoires avec certaines publications. N</a:t>
            </a:r>
            <a:r>
              <a:rPr lang="fr-BE" sz="4000" dirty="0"/>
              <a:t>os hypothèses les plus probables sont les suivantes: soit les </a:t>
            </a:r>
            <a:r>
              <a:rPr lang="fr-BE" sz="4000" dirty="0" smtClean="0"/>
              <a:t>	échantillons </a:t>
            </a:r>
            <a:r>
              <a:rPr lang="fr-BE" sz="4000" dirty="0"/>
              <a:t>ont été préparés dans une solution acétique dans laquelle les différentes formes d’insulines pourraient être instables </a:t>
            </a:r>
            <a:r>
              <a:rPr lang="fr-BE" sz="4000" dirty="0" smtClean="0"/>
              <a:t>	soit </a:t>
            </a:r>
            <a:r>
              <a:rPr lang="fr-BE" sz="4000" dirty="0"/>
              <a:t>la chaine de conservation du froid n’a pas été respectée </a:t>
            </a:r>
            <a:endParaRPr lang="fr-BE" sz="4000" dirty="0" smtClean="0"/>
          </a:p>
          <a:p>
            <a:pPr>
              <a:lnSpc>
                <a:spcPct val="100000"/>
              </a:lnSpc>
            </a:pPr>
            <a:endParaRPr lang="fr-BE" sz="4000" dirty="0"/>
          </a:p>
        </p:txBody>
      </p:sp>
      <p:sp>
        <p:nvSpPr>
          <p:cNvPr id="6" name="Rectangle 2"/>
          <p:cNvSpPr>
            <a:spLocks noChangeArrowheads="1"/>
          </p:cNvSpPr>
          <p:nvPr/>
        </p:nvSpPr>
        <p:spPr bwMode="auto">
          <a:xfrm>
            <a:off x="0" y="0"/>
            <a:ext cx="331247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7" name="Obje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950873"/>
              </p:ext>
            </p:extLst>
          </p:nvPr>
        </p:nvGraphicFramePr>
        <p:xfrm>
          <a:off x="4753075" y="28623438"/>
          <a:ext cx="10588634" cy="563035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r:id="rId6" imgW="5433728" imgH="3988346" progId="Prism6.Document">
                  <p:embed/>
                </p:oleObj>
              </mc:Choice>
              <mc:Fallback>
                <p:oleObj r:id="rId6" imgW="5433728" imgH="3988346" progId="Prism6.Document">
                  <p:embed/>
                  <p:pic>
                    <p:nvPicPr>
                      <p:cNvPr id="7" name="Obje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53075" y="28623438"/>
                        <a:ext cx="10588634" cy="5630354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4"/>
          <p:cNvSpPr>
            <a:spLocks noChangeArrowheads="1"/>
          </p:cNvSpPr>
          <p:nvPr/>
        </p:nvSpPr>
        <p:spPr bwMode="auto">
          <a:xfrm>
            <a:off x="0" y="0"/>
            <a:ext cx="33124775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fr-BE"/>
          </a:p>
        </p:txBody>
      </p:sp>
      <p:graphicFrame>
        <p:nvGraphicFramePr>
          <p:cNvPr id="9" name="Obje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23840597"/>
              </p:ext>
            </p:extLst>
          </p:nvPr>
        </p:nvGraphicFramePr>
        <p:xfrm>
          <a:off x="16567288" y="28875830"/>
          <a:ext cx="10220235" cy="4824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r:id="rId8" imgW="5433728" imgH="3445594" progId="Prism6.Document">
                  <p:embed/>
                </p:oleObj>
              </mc:Choice>
              <mc:Fallback>
                <p:oleObj r:id="rId8" imgW="5433728" imgH="3445594" progId="Prism6.Document">
                  <p:embed/>
                  <p:pic>
                    <p:nvPicPr>
                      <p:cNvPr id="9" name="Obje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567288" y="28875830"/>
                        <a:ext cx="10220235" cy="482453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 bwMode="auto">
          <a:xfrm>
            <a:off x="4393035" y="28443782"/>
            <a:ext cx="23617895" cy="5832648"/>
          </a:xfrm>
          <a:prstGeom prst="rect">
            <a:avLst/>
          </a:prstGeom>
          <a:noFill/>
          <a:ln w="57150" cap="flat" cmpd="sng" algn="ctr">
            <a:solidFill>
              <a:srgbClr val="0070C0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>
            <a:bevelT prst="relaxedInset"/>
          </a:sp3d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457200" rtl="0" eaLnBrk="1" fontAlgn="base" latinLnBrk="0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/>
            </a:pPr>
            <a:endParaRPr kumimoji="0" lang="fr-BE" sz="1800" b="0" i="0" u="none" strike="noStrike" cap="none" normalizeH="0" baseline="0">
              <a:ln>
                <a:noFill/>
              </a:ln>
              <a:effectLst/>
              <a:latin typeface="Arial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2161188" y="40763209"/>
            <a:ext cx="25202399" cy="2840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4000" b="1" dirty="0" err="1"/>
              <a:t>Bibliographi</a:t>
            </a:r>
            <a:r>
              <a:rPr lang="en-GB" sz="3200" b="1" dirty="0" err="1"/>
              <a:t>e</a:t>
            </a:r>
            <a:endParaRPr lang="fr-BE" sz="3200" b="1" dirty="0"/>
          </a:p>
          <a:p>
            <a:r>
              <a:rPr lang="en-GB" sz="3200" dirty="0"/>
              <a:t> </a:t>
            </a:r>
            <a:endParaRPr lang="fr-BE" sz="3200" dirty="0"/>
          </a:p>
          <a:p>
            <a:r>
              <a:rPr lang="en-GB" sz="4000" dirty="0"/>
              <a:t>Carter AW, Heinemann L. Insulin Concentration in Vials Randomly Purchased in Pharmacies in the United States: Considerable Loss in the Cold Supply Chain. J Diabetes </a:t>
            </a:r>
            <a:r>
              <a:rPr lang="en-GB" sz="4000" dirty="0" err="1"/>
              <a:t>Sci</a:t>
            </a:r>
            <a:r>
              <a:rPr lang="en-GB" sz="4000" dirty="0"/>
              <a:t> Technol. 2018 Jul;12(4):839-841. </a:t>
            </a:r>
          </a:p>
          <a:p>
            <a:r>
              <a:rPr lang="en-GB" sz="4000" dirty="0" err="1"/>
              <a:t>doi</a:t>
            </a:r>
            <a:r>
              <a:rPr lang="en-GB" sz="4000" dirty="0"/>
              <a:t>: 10.1177/1932296817747292.</a:t>
            </a:r>
            <a:endParaRPr lang="fr-BE" sz="4000" dirty="0"/>
          </a:p>
        </p:txBody>
      </p:sp>
      <p:pic>
        <p:nvPicPr>
          <p:cNvPr id="1037" name="Picture 13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10930" y="40945093"/>
            <a:ext cx="4169394" cy="24763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8" name="Picture 25" descr="https://vignette.wikia.nocookie.net/diabetesindogs/images/b/bf/Actrapid.jpg/revision/latest?cb=20091212223526"/>
          <p:cNvPicPr>
            <a:picLocks noChangeAspect="1" noChangeArrowheads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1228" y="8209534"/>
            <a:ext cx="3562350" cy="17049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8" descr="Résultat de recherche d'images pour &quot;toujeo&quot;">
            <a:hlinkClick r:id="rId12"/>
          </p:cNvPr>
          <p:cNvPicPr>
            <a:picLocks noChangeAspect="1" noChangeArrowheads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53357" y="7921502"/>
            <a:ext cx="3709046" cy="22569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6" descr="Résultat de recherche d'images pour &quot;novorapid&quot;">
            <a:hlinkClick r:id="rId14"/>
          </p:cNvPr>
          <p:cNvPicPr>
            <a:picLocks noChangeAspect="1" noChangeArrowheads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900667" y="8035643"/>
            <a:ext cx="2857500" cy="19740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3"/>
          <p:cNvPicPr>
            <a:picLocks noChangeAspect="1" noChangeArrowheads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285073" y="8209534"/>
            <a:ext cx="2705100" cy="1457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6"/>
          <p:cNvPicPr>
            <a:picLocks noChangeAspect="1" noChangeArrowheads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20854" y="8642026"/>
            <a:ext cx="3562350" cy="6058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hème Office">
  <a:themeElements>
    <a:clrScheme name="Thème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hème Office">
      <a:majorFont>
        <a:latin typeface="Calibri"/>
        <a:ea typeface="Noto Sans CJK SC DemiLight"/>
        <a:cs typeface="Noto Sans CJK SC DemiLight"/>
      </a:majorFont>
      <a:minorFont>
        <a:latin typeface="Calibri"/>
        <a:ea typeface="Noto Sans CJK SC DemiLight"/>
        <a:cs typeface="Noto Sans CJK SC DemiLight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57200" rtl="0" eaLnBrk="1" fontAlgn="base" latinLnBrk="0" hangingPunct="0">
          <a:lnSpc>
            <a:spcPct val="93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1800" b="0" i="0" u="none" strike="noStrike" cap="none" normalizeH="0" baseline="0" smtClean="0">
            <a:ln>
              <a:noFill/>
            </a:ln>
            <a:effectLst/>
            <a:latin typeface="Arial" charset="0"/>
          </a:defRPr>
        </a:defPPr>
      </a:lstStyle>
    </a:lnDef>
  </a:objectDefaults>
  <a:extraClrSchemeLst>
    <a:extraClrScheme>
      <a:clrScheme name="Thème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hème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hème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TM02900743[[fn=Organique]]</Template>
  <TotalTime>3782</TotalTime>
  <Words>213</Words>
  <Application>Microsoft Office PowerPoint</Application>
  <PresentationFormat>Personnalisé</PresentationFormat>
  <Paragraphs>36</Paragraphs>
  <Slides>1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3" baseType="lpstr">
      <vt:lpstr>Thème Office</vt:lpstr>
      <vt:lpstr>Prism6.Document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Utilisateur</dc:creator>
  <cp:lastModifiedBy>radermecker</cp:lastModifiedBy>
  <cp:revision>83</cp:revision>
  <cp:lastPrinted>1601-01-01T00:00:00Z</cp:lastPrinted>
  <dcterms:created xsi:type="dcterms:W3CDTF">2014-03-10T16:22:20Z</dcterms:created>
  <dcterms:modified xsi:type="dcterms:W3CDTF">2019-08-26T20:30:28Z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15.0000</vt:lpwstr>
  </property>
  <property fmtid="{D5CDD505-2E9C-101B-9397-08002B2CF9AE}" pid="3" name="HiddenSlides">
    <vt:r8>0</vt:r8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r8>0</vt:r8>
  </property>
  <property fmtid="{D5CDD505-2E9C-101B-9397-08002B2CF9AE}" pid="7" name="Notes">
    <vt:r8>1</vt:r8>
  </property>
  <property fmtid="{D5CDD505-2E9C-101B-9397-08002B2CF9AE}" pid="8" name="PresentationFormat">
    <vt:lpwstr>Personnalisé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r8>1</vt:r8>
  </property>
</Properties>
</file>