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"/>
  </p:notesMasterIdLst>
  <p:sldIdLst>
    <p:sldId id="260" r:id="rId2"/>
  </p:sldIdLst>
  <p:sldSz cx="30267275" cy="42794238"/>
  <p:notesSz cx="6797675" cy="9874250"/>
  <p:defaultTextStyle>
    <a:defPPr>
      <a:defRPr lang="en-US"/>
    </a:defPPr>
    <a:lvl1pPr marL="0" algn="l" defTabSz="4078467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1pPr>
    <a:lvl2pPr marL="2039233" algn="l" defTabSz="4078467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2pPr>
    <a:lvl3pPr marL="4078467" algn="l" defTabSz="4078467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3pPr>
    <a:lvl4pPr marL="6117702" algn="l" defTabSz="4078467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4pPr>
    <a:lvl5pPr marL="8156934" algn="l" defTabSz="4078467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5pPr>
    <a:lvl6pPr marL="10196167" algn="l" defTabSz="4078467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6pPr>
    <a:lvl7pPr marL="12235401" algn="l" defTabSz="4078467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7pPr>
    <a:lvl8pPr marL="14274633" algn="l" defTabSz="4078467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8pPr>
    <a:lvl9pPr marL="16313867" algn="l" defTabSz="4078467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590">
          <p15:clr>
            <a:srgbClr val="A4A3A4"/>
          </p15:clr>
        </p15:guide>
        <p15:guide id="2" pos="95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322" autoAdjust="0"/>
    <p:restoredTop sz="95226" autoAdjust="0"/>
  </p:normalViewPr>
  <p:slideViewPr>
    <p:cSldViewPr>
      <p:cViewPr>
        <p:scale>
          <a:sx n="99" d="100"/>
          <a:sy n="99" d="100"/>
        </p:scale>
        <p:origin x="-2534" y="72"/>
      </p:cViewPr>
      <p:guideLst>
        <p:guide orient="horz" pos="15590"/>
        <p:guide pos="95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19632" cy="719632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59F8A-0CD5-4FB3-81B9-2C617591C179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89150" y="741363"/>
            <a:ext cx="26193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352EE-0736-432E-81D6-65D621D77A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413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078467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2039233" algn="l" defTabSz="4078467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4078467" algn="l" defTabSz="4078467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6117702" algn="l" defTabSz="4078467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8156934" algn="l" defTabSz="4078467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10196167" algn="l" defTabSz="4078467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6pPr>
    <a:lvl7pPr marL="12235401" algn="l" defTabSz="4078467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7pPr>
    <a:lvl8pPr marL="14274633" algn="l" defTabSz="4078467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8pPr>
    <a:lvl9pPr marL="16313867" algn="l" defTabSz="4078467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9.96 inches + 2 inches </a:t>
            </a:r>
            <a:r>
              <a:rPr lang="fr-FR" dirty="0" err="1"/>
              <a:t>space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352EE-0736-432E-81D6-65D621D77A2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33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13293960"/>
            <a:ext cx="25727184" cy="9173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0091" y="24250068"/>
            <a:ext cx="21187093" cy="1093630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4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1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8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6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0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97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6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3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3774" y="1713763"/>
            <a:ext cx="6810137" cy="36513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364" y="1713763"/>
            <a:ext cx="19925956" cy="36513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1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06" y="27499270"/>
            <a:ext cx="25727184" cy="8499411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06" y="18138027"/>
            <a:ext cx="25727184" cy="9361236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720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441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161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4882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60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323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043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69763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5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364" y="9985332"/>
            <a:ext cx="13368046" cy="28242219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5865" y="9985332"/>
            <a:ext cx="13368046" cy="28242219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8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364" y="9579176"/>
            <a:ext cx="13373303" cy="399214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205" indent="0">
              <a:buNone/>
              <a:defRPr sz="9100" b="1"/>
            </a:lvl2pPr>
            <a:lvl3pPr marL="4174410" indent="0">
              <a:buNone/>
              <a:defRPr sz="8200" b="1"/>
            </a:lvl3pPr>
            <a:lvl4pPr marL="6261616" indent="0">
              <a:buNone/>
              <a:defRPr sz="7300" b="1"/>
            </a:lvl4pPr>
            <a:lvl5pPr marL="8348821" indent="0">
              <a:buNone/>
              <a:defRPr sz="7300" b="1"/>
            </a:lvl5pPr>
            <a:lvl6pPr marL="10436026" indent="0">
              <a:buNone/>
              <a:defRPr sz="7300" b="1"/>
            </a:lvl6pPr>
            <a:lvl7pPr marL="12523231" indent="0">
              <a:buNone/>
              <a:defRPr sz="7300" b="1"/>
            </a:lvl7pPr>
            <a:lvl8pPr marL="14610432" indent="0">
              <a:buNone/>
              <a:defRPr sz="7300" b="1"/>
            </a:lvl8pPr>
            <a:lvl9pPr marL="16697637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364" y="13571321"/>
            <a:ext cx="13373303" cy="24656220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5360" y="9579176"/>
            <a:ext cx="13378556" cy="399214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205" indent="0">
              <a:buNone/>
              <a:defRPr sz="9100" b="1"/>
            </a:lvl2pPr>
            <a:lvl3pPr marL="4174410" indent="0">
              <a:buNone/>
              <a:defRPr sz="8200" b="1"/>
            </a:lvl3pPr>
            <a:lvl4pPr marL="6261616" indent="0">
              <a:buNone/>
              <a:defRPr sz="7300" b="1"/>
            </a:lvl4pPr>
            <a:lvl5pPr marL="8348821" indent="0">
              <a:buNone/>
              <a:defRPr sz="7300" b="1"/>
            </a:lvl5pPr>
            <a:lvl6pPr marL="10436026" indent="0">
              <a:buNone/>
              <a:defRPr sz="7300" b="1"/>
            </a:lvl6pPr>
            <a:lvl7pPr marL="12523231" indent="0">
              <a:buNone/>
              <a:defRPr sz="7300" b="1"/>
            </a:lvl7pPr>
            <a:lvl8pPr marL="14610432" indent="0">
              <a:buNone/>
              <a:defRPr sz="7300" b="1"/>
            </a:lvl8pPr>
            <a:lvl9pPr marL="16697637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5360" y="13571321"/>
            <a:ext cx="13378556" cy="24656220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4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0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2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69" y="1703845"/>
            <a:ext cx="9957725" cy="7251246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3664" y="1703854"/>
            <a:ext cx="16920247" cy="36523697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369" y="8955100"/>
            <a:ext cx="9957725" cy="29272451"/>
          </a:xfrm>
        </p:spPr>
        <p:txBody>
          <a:bodyPr/>
          <a:lstStyle>
            <a:lvl1pPr marL="0" indent="0">
              <a:buNone/>
              <a:defRPr sz="6400"/>
            </a:lvl1pPr>
            <a:lvl2pPr marL="2087205" indent="0">
              <a:buNone/>
              <a:defRPr sz="5500"/>
            </a:lvl2pPr>
            <a:lvl3pPr marL="4174410" indent="0">
              <a:buNone/>
              <a:defRPr sz="4600"/>
            </a:lvl3pPr>
            <a:lvl4pPr marL="6261616" indent="0">
              <a:buNone/>
              <a:defRPr sz="4100"/>
            </a:lvl4pPr>
            <a:lvl5pPr marL="8348821" indent="0">
              <a:buNone/>
              <a:defRPr sz="4100"/>
            </a:lvl5pPr>
            <a:lvl6pPr marL="10436026" indent="0">
              <a:buNone/>
              <a:defRPr sz="4100"/>
            </a:lvl6pPr>
            <a:lvl7pPr marL="12523231" indent="0">
              <a:buNone/>
              <a:defRPr sz="4100"/>
            </a:lvl7pPr>
            <a:lvl8pPr marL="14610432" indent="0">
              <a:buNone/>
              <a:defRPr sz="4100"/>
            </a:lvl8pPr>
            <a:lvl9pPr marL="16697637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8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598" y="29955967"/>
            <a:ext cx="18160365" cy="3536471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2598" y="3823744"/>
            <a:ext cx="18160365" cy="25676543"/>
          </a:xfrm>
        </p:spPr>
        <p:txBody>
          <a:bodyPr/>
          <a:lstStyle>
            <a:lvl1pPr marL="0" indent="0">
              <a:buNone/>
              <a:defRPr sz="14600"/>
            </a:lvl1pPr>
            <a:lvl2pPr marL="2087205" indent="0">
              <a:buNone/>
              <a:defRPr sz="12800"/>
            </a:lvl2pPr>
            <a:lvl3pPr marL="4174410" indent="0">
              <a:buNone/>
              <a:defRPr sz="11000"/>
            </a:lvl3pPr>
            <a:lvl4pPr marL="6261616" indent="0">
              <a:buNone/>
              <a:defRPr sz="9100"/>
            </a:lvl4pPr>
            <a:lvl5pPr marL="8348821" indent="0">
              <a:buNone/>
              <a:defRPr sz="9100"/>
            </a:lvl5pPr>
            <a:lvl6pPr marL="10436026" indent="0">
              <a:buNone/>
              <a:defRPr sz="9100"/>
            </a:lvl6pPr>
            <a:lvl7pPr marL="12523231" indent="0">
              <a:buNone/>
              <a:defRPr sz="9100"/>
            </a:lvl7pPr>
            <a:lvl8pPr marL="14610432" indent="0">
              <a:buNone/>
              <a:defRPr sz="9100"/>
            </a:lvl8pPr>
            <a:lvl9pPr marL="16697637" indent="0">
              <a:buNone/>
              <a:defRPr sz="9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598" y="33492438"/>
            <a:ext cx="18160365" cy="5022376"/>
          </a:xfrm>
        </p:spPr>
        <p:txBody>
          <a:bodyPr/>
          <a:lstStyle>
            <a:lvl1pPr marL="0" indent="0">
              <a:buNone/>
              <a:defRPr sz="6400"/>
            </a:lvl1pPr>
            <a:lvl2pPr marL="2087205" indent="0">
              <a:buNone/>
              <a:defRPr sz="5500"/>
            </a:lvl2pPr>
            <a:lvl3pPr marL="4174410" indent="0">
              <a:buNone/>
              <a:defRPr sz="4600"/>
            </a:lvl3pPr>
            <a:lvl4pPr marL="6261616" indent="0">
              <a:buNone/>
              <a:defRPr sz="4100"/>
            </a:lvl4pPr>
            <a:lvl5pPr marL="8348821" indent="0">
              <a:buNone/>
              <a:defRPr sz="4100"/>
            </a:lvl5pPr>
            <a:lvl6pPr marL="10436026" indent="0">
              <a:buNone/>
              <a:defRPr sz="4100"/>
            </a:lvl6pPr>
            <a:lvl7pPr marL="12523231" indent="0">
              <a:buNone/>
              <a:defRPr sz="4100"/>
            </a:lvl7pPr>
            <a:lvl8pPr marL="14610432" indent="0">
              <a:buNone/>
              <a:defRPr sz="4100"/>
            </a:lvl8pPr>
            <a:lvl9pPr marL="16697637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2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364" y="1713754"/>
            <a:ext cx="27240548" cy="7132373"/>
          </a:xfrm>
          <a:prstGeom prst="rect">
            <a:avLst/>
          </a:prstGeom>
        </p:spPr>
        <p:txBody>
          <a:bodyPr vert="horz" lIns="417442" tIns="208721" rIns="417442" bIns="20872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364" y="9985332"/>
            <a:ext cx="27240548" cy="28242219"/>
          </a:xfrm>
          <a:prstGeom prst="rect">
            <a:avLst/>
          </a:prstGeom>
        </p:spPr>
        <p:txBody>
          <a:bodyPr vert="horz" lIns="417442" tIns="208721" rIns="417442" bIns="20872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364" y="39663928"/>
            <a:ext cx="7062364" cy="2278397"/>
          </a:xfrm>
          <a:prstGeom prst="rect">
            <a:avLst/>
          </a:prstGeom>
        </p:spPr>
        <p:txBody>
          <a:bodyPr vert="horz" lIns="417442" tIns="208721" rIns="417442" bIns="208721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1319" y="39663928"/>
            <a:ext cx="9584637" cy="2278397"/>
          </a:xfrm>
          <a:prstGeom prst="rect">
            <a:avLst/>
          </a:prstGeom>
        </p:spPr>
        <p:txBody>
          <a:bodyPr vert="horz" lIns="417442" tIns="208721" rIns="417442" bIns="208721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1547" y="39663928"/>
            <a:ext cx="7062364" cy="2278397"/>
          </a:xfrm>
          <a:prstGeom prst="rect">
            <a:avLst/>
          </a:prstGeom>
        </p:spPr>
        <p:txBody>
          <a:bodyPr vert="horz" lIns="417442" tIns="208721" rIns="417442" bIns="208721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0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174410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405" indent="-1565405" algn="l" defTabSz="4174410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1708" indent="-1304503" algn="l" defTabSz="4174410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8011" indent="-1043600" algn="l" defTabSz="4174410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5216" indent="-1043600" algn="l" defTabSz="4174410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2421" indent="-1043600" algn="l" defTabSz="4174410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79626" indent="-1043600" algn="l" defTabSz="4174410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66831" indent="-1043600" algn="l" defTabSz="4174410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4037" indent="-1043600" algn="l" defTabSz="4174410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1242" indent="-1043600" algn="l" defTabSz="4174410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441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205" algn="l" defTabSz="417441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4410" algn="l" defTabSz="417441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1616" algn="l" defTabSz="417441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48821" algn="l" defTabSz="417441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6026" algn="l" defTabSz="417441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3231" algn="l" defTabSz="417441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0432" algn="l" defTabSz="417441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97637" algn="l" defTabSz="417441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05361184-8096-4749-AAE8-38480B069206}"/>
              </a:ext>
            </a:extLst>
          </p:cNvPr>
          <p:cNvSpPr/>
          <p:nvPr/>
        </p:nvSpPr>
        <p:spPr>
          <a:xfrm>
            <a:off x="22529452" y="37776871"/>
            <a:ext cx="7394020" cy="46613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5B3925-A846-45AD-916B-6CAB4881822F}"/>
              </a:ext>
            </a:extLst>
          </p:cNvPr>
          <p:cNvSpPr/>
          <p:nvPr/>
        </p:nvSpPr>
        <p:spPr>
          <a:xfrm>
            <a:off x="0" y="-26055"/>
            <a:ext cx="30267275" cy="5852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52" name="Rectangle 2051"/>
          <p:cNvSpPr/>
          <p:nvPr/>
        </p:nvSpPr>
        <p:spPr>
          <a:xfrm>
            <a:off x="4339157" y="2686687"/>
            <a:ext cx="19811748" cy="2306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3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Youcef </a:t>
            </a:r>
            <a:r>
              <a:rPr lang="en-GB" sz="34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Boudjana</a:t>
            </a:r>
            <a:r>
              <a:rPr lang="en-GB" sz="3400" b="1" baseline="30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GB" sz="3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Serge </a:t>
            </a:r>
            <a:r>
              <a:rPr lang="en-GB" sz="34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Brouyère</a:t>
            </a:r>
            <a:r>
              <a:rPr lang="en-GB" sz="3400" b="1" baseline="30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GB" sz="3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Philippe </a:t>
            </a:r>
            <a:r>
              <a:rPr lang="en-GB" sz="34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Orban</a:t>
            </a:r>
            <a:r>
              <a:rPr lang="en-GB" sz="3400" b="1" baseline="30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GB" sz="3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Davide </a:t>
            </a:r>
            <a:r>
              <a:rPr lang="en-GB" sz="34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Gasparella</a:t>
            </a:r>
            <a:r>
              <a:rPr lang="en-GB" sz="3400" b="1" baseline="30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GB" sz="3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Alain </a:t>
            </a:r>
            <a:r>
              <a:rPr lang="en-GB" sz="34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Dassargues</a:t>
            </a:r>
            <a:r>
              <a:rPr lang="en-GB" sz="3400" b="1" baseline="30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GB" sz="3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BE" sz="3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3400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GB" sz="3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Hydrogeology and Environmental Geology. Urban and Environmental Engineering. University of Liège. </a:t>
            </a:r>
            <a:r>
              <a:rPr lang="en-GB" sz="3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Sart</a:t>
            </a:r>
            <a:r>
              <a:rPr lang="en-GB" sz="3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Tilman B52. 4000 Liège. Belgium.</a:t>
            </a:r>
            <a:endParaRPr lang="fr-BE" sz="3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3400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GB" sz="3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AECOM. Maria-</a:t>
            </a:r>
            <a:r>
              <a:rPr lang="en-GB" sz="3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Theresiastraat</a:t>
            </a:r>
            <a:r>
              <a:rPr lang="en-GB" sz="3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34 A. 3000 Leuven. Belgium.</a:t>
            </a:r>
            <a:endParaRPr lang="fr-BE" sz="3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Image 306" descr="Résultat de recherche d'images pour &quot;logo ulg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52640" y="2627938"/>
            <a:ext cx="5266479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046C24F-6B70-4B8A-8815-1D10A16366D0}"/>
              </a:ext>
            </a:extLst>
          </p:cNvPr>
          <p:cNvSpPr txBox="1"/>
          <p:nvPr/>
        </p:nvSpPr>
        <p:spPr>
          <a:xfrm>
            <a:off x="562013" y="252578"/>
            <a:ext cx="290917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/>
              <a:t>Groundwater flow and reactive transport modelling for a quantitative assessment of natural abiotic degradation of 1.1.1-trichloroethane in a Belgian chalky aquifer </a:t>
            </a:r>
            <a:endParaRPr lang="fr-BE" sz="6400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9D3A6D8-2C92-4847-B0E7-EFDE72D06E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05" y="2430595"/>
            <a:ext cx="2893495" cy="313462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2D1CCE9-767B-4981-BD3D-80972C92B1AA}"/>
              </a:ext>
            </a:extLst>
          </p:cNvPr>
          <p:cNvSpPr/>
          <p:nvPr/>
        </p:nvSpPr>
        <p:spPr>
          <a:xfrm>
            <a:off x="333626" y="15093752"/>
            <a:ext cx="7196320" cy="46613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839B9D6-669C-43FB-BCF1-5A96EC0D91F3}"/>
              </a:ext>
            </a:extLst>
          </p:cNvPr>
          <p:cNvSpPr/>
          <p:nvPr/>
        </p:nvSpPr>
        <p:spPr>
          <a:xfrm>
            <a:off x="524617" y="15893649"/>
            <a:ext cx="6837006" cy="37931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24F8BA8-36C6-4323-9352-692FFF33E4B8}"/>
              </a:ext>
            </a:extLst>
          </p:cNvPr>
          <p:cNvSpPr/>
          <p:nvPr/>
        </p:nvSpPr>
        <p:spPr>
          <a:xfrm>
            <a:off x="333626" y="6101235"/>
            <a:ext cx="29589846" cy="84601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0" b="1" dirty="0">
                <a:latin typeface="Arial" panose="020B0604020202020204" pitchFamily="34" charset="0"/>
                <a:cs typeface="Arial" panose="020B0604020202020204" pitchFamily="34" charset="0"/>
              </a:rPr>
              <a:t>Context of the study </a:t>
            </a:r>
          </a:p>
          <a:p>
            <a:endParaRPr lang="fr-BE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77C2959-16C1-422E-8718-C5FAFD61062F}"/>
              </a:ext>
            </a:extLst>
          </p:cNvPr>
          <p:cNvSpPr/>
          <p:nvPr/>
        </p:nvSpPr>
        <p:spPr>
          <a:xfrm>
            <a:off x="524616" y="7107269"/>
            <a:ext cx="29194503" cy="7425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CD310F5-A61F-48B0-9856-FA7D2B696C22}"/>
              </a:ext>
            </a:extLst>
          </p:cNvPr>
          <p:cNvSpPr txBox="1"/>
          <p:nvPr/>
        </p:nvSpPr>
        <p:spPr>
          <a:xfrm>
            <a:off x="10091125" y="6289097"/>
            <a:ext cx="10074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endParaRPr lang="fr-BE" sz="40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CB313E8-3133-4059-8B23-74116B6183BA}"/>
              </a:ext>
            </a:extLst>
          </p:cNvPr>
          <p:cNvSpPr txBox="1"/>
          <p:nvPr/>
        </p:nvSpPr>
        <p:spPr>
          <a:xfrm>
            <a:off x="730254" y="7356322"/>
            <a:ext cx="10461827" cy="693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lvl="0" indent="-4460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chalk aquifer mainly used for drinking water </a:t>
            </a:r>
          </a:p>
          <a:p>
            <a:pPr marL="446088" lvl="0" indent="-4460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pollution with CAHs dominated by 1.1.1-TCA</a:t>
            </a:r>
          </a:p>
          <a:p>
            <a:pPr marL="446088" lvl="0" indent="-4460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Abiotic degradation of 1.1.1-TCA by Hydrolysis and dehydrohalogenation (Results of Compound-Specific Isotope Analysis)</a:t>
            </a:r>
          </a:p>
          <a:p>
            <a:pPr marL="446088" lvl="0" indent="-4460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Mineralization changes: from degradation reactions and leaching od inorganic compounds from the backfill layer</a:t>
            </a:r>
          </a:p>
          <a:p>
            <a:pPr marL="446088" indent="-4460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 of the chalk formation :</a:t>
            </a:r>
          </a:p>
          <a:p>
            <a:pPr lvl="0" algn="just">
              <a:lnSpc>
                <a:spcPct val="150000"/>
              </a:lnSpc>
            </a:pP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 Hydraulic conductivity : between  </a:t>
            </a:r>
            <a:r>
              <a:rPr lang="en-GB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3×10</a:t>
            </a:r>
            <a:r>
              <a:rPr lang="en-GB" sz="30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-6</a:t>
            </a:r>
            <a:r>
              <a:rPr lang="en-GB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3×10</a:t>
            </a:r>
            <a:r>
              <a:rPr lang="en-GB" sz="30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-4</a:t>
            </a:r>
            <a:r>
              <a:rPr lang="en-GB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m/s</a:t>
            </a:r>
          </a:p>
          <a:p>
            <a:pPr algn="just">
              <a:lnSpc>
                <a:spcPct val="150000"/>
              </a:lnSpc>
            </a:pP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 Effective (transport) porosity ne: between 1 and 2% </a:t>
            </a:r>
          </a:p>
        </p:txBody>
      </p:sp>
      <p:pic>
        <p:nvPicPr>
          <p:cNvPr id="58" name="Picture 57" descr="A close up of a map&#10;&#10;Description automatically generated">
            <a:extLst>
              <a:ext uri="{FF2B5EF4-FFF2-40B4-BE49-F238E27FC236}">
                <a16:creationId xmlns:a16="http://schemas.microsoft.com/office/drawing/2014/main" id="{57E47C8E-98EF-417E-93C1-C437C3198D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" t="2486" r="1710" b="3081"/>
          <a:stretch/>
        </p:blipFill>
        <p:spPr>
          <a:xfrm>
            <a:off x="11397718" y="7539162"/>
            <a:ext cx="7835740" cy="548572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905C1CC0-6E0F-4C58-A4F3-E73FA92814D2}"/>
              </a:ext>
            </a:extLst>
          </p:cNvPr>
          <p:cNvSpPr/>
          <p:nvPr/>
        </p:nvSpPr>
        <p:spPr>
          <a:xfrm>
            <a:off x="306619" y="20297291"/>
            <a:ext cx="29589846" cy="82961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0" b="1" dirty="0">
                <a:latin typeface="Arial" panose="020B0604020202020204" pitchFamily="34" charset="0"/>
                <a:cs typeface="Arial" panose="020B0604020202020204" pitchFamily="34" charset="0"/>
              </a:rPr>
              <a:t>Context of the study </a:t>
            </a:r>
          </a:p>
          <a:p>
            <a:endParaRPr lang="fr-BE" dirty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15E9F2D-7AC0-4568-9F96-16B36E2D3DD2}"/>
              </a:ext>
            </a:extLst>
          </p:cNvPr>
          <p:cNvSpPr/>
          <p:nvPr/>
        </p:nvSpPr>
        <p:spPr>
          <a:xfrm>
            <a:off x="585458" y="21105321"/>
            <a:ext cx="29220481" cy="74513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9C416BB-1A7F-4400-A6E5-68C13EA35650}"/>
              </a:ext>
            </a:extLst>
          </p:cNvPr>
          <p:cNvSpPr txBox="1"/>
          <p:nvPr/>
        </p:nvSpPr>
        <p:spPr>
          <a:xfrm>
            <a:off x="9996119" y="20325845"/>
            <a:ext cx="10074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Model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41DDA41-512F-4DCD-85DE-16EFEDD73D60}"/>
              </a:ext>
            </a:extLst>
          </p:cNvPr>
          <p:cNvSpPr txBox="1"/>
          <p:nvPr/>
        </p:nvSpPr>
        <p:spPr>
          <a:xfrm>
            <a:off x="2075625" y="28156587"/>
            <a:ext cx="7127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Figure 3.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Boundary</a:t>
            </a:r>
            <a:r>
              <a:rPr lang="fr-BE" sz="2000" b="1" dirty="0">
                <a:latin typeface="Arial" panose="020B0604020202020204" pitchFamily="34" charset="0"/>
                <a:cs typeface="Arial" panose="020B0604020202020204" pitchFamily="34" charset="0"/>
              </a:rPr>
              <a:t> conditions and spatial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discretization</a:t>
            </a:r>
            <a:r>
              <a:rPr lang="fr-B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FB592A2-3E22-4E44-9218-9D7F701A58CF}"/>
              </a:ext>
            </a:extLst>
          </p:cNvPr>
          <p:cNvSpPr txBox="1"/>
          <p:nvPr/>
        </p:nvSpPr>
        <p:spPr>
          <a:xfrm>
            <a:off x="9374004" y="21464660"/>
            <a:ext cx="8930116" cy="670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Steady state saturated‐unsaturated flow model </a:t>
            </a:r>
          </a:p>
          <a:p>
            <a:pPr marL="446088" lvl="0" indent="-4460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 hydraulic conductivity for the fissured chalk</a:t>
            </a:r>
          </a:p>
          <a:p>
            <a:pPr marL="446088" lvl="0" indent="-4460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 with two </a:t>
            </a:r>
            <a:r>
              <a:rPr lang="en-GB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values for the chalk</a:t>
            </a:r>
          </a:p>
          <a:p>
            <a:pPr marL="446088" lvl="0" indent="-4460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annual recharge: 220 mm/an </a:t>
            </a:r>
          </a:p>
          <a:p>
            <a:pPr marL="446088" lvl="0" indent="-446088" algn="just">
              <a:lnSpc>
                <a:spcPct val="250000"/>
              </a:lnSpc>
              <a:buFont typeface="Arial" pitchFamily="34" charset="0"/>
              <a:buChar char="•"/>
            </a:pP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en-GB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Genuchten</a:t>
            </a: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parameters for unsaturated flow: </a:t>
            </a:r>
            <a:endParaRPr lang="en-GB" sz="3200" dirty="0"/>
          </a:p>
          <a:p>
            <a:pPr marL="446088" lvl="0" indent="-446088" algn="just">
              <a:lnSpc>
                <a:spcPct val="150000"/>
              </a:lnSpc>
              <a:buFont typeface="Arial" pitchFamily="34" charset="0"/>
              <a:buChar char="•"/>
            </a:pPr>
            <a:endParaRPr lang="en-GB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lvl="0" indent="-446088" algn="just">
              <a:lnSpc>
                <a:spcPct val="150000"/>
              </a:lnSpc>
              <a:buFont typeface="Arial" pitchFamily="34" charset="0"/>
              <a:buChar char="•"/>
            </a:pPr>
            <a:endParaRPr lang="en-GB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lvl="0" indent="-446088" algn="just">
              <a:lnSpc>
                <a:spcPct val="150000"/>
              </a:lnSpc>
              <a:buFont typeface="Arial" pitchFamily="34" charset="0"/>
              <a:buChar char="•"/>
            </a:pPr>
            <a:endParaRPr lang="en-GB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2052" descr="A close up of a map&#10;&#10;Description automatically generated">
            <a:extLst>
              <a:ext uri="{FF2B5EF4-FFF2-40B4-BE49-F238E27FC236}">
                <a16:creationId xmlns:a16="http://schemas.microsoft.com/office/drawing/2014/main" id="{921A63E3-85BD-466D-B67F-E59CC8BCBC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r="6859"/>
          <a:stretch/>
        </p:blipFill>
        <p:spPr>
          <a:xfrm>
            <a:off x="1355761" y="21633835"/>
            <a:ext cx="7847402" cy="6399456"/>
          </a:xfrm>
          <a:prstGeom prst="rect">
            <a:avLst/>
          </a:prstGeom>
        </p:spPr>
      </p:pic>
      <p:sp>
        <p:nvSpPr>
          <p:cNvPr id="2054" name="Rectangle 2053">
            <a:extLst>
              <a:ext uri="{FF2B5EF4-FFF2-40B4-BE49-F238E27FC236}">
                <a16:creationId xmlns:a16="http://schemas.microsoft.com/office/drawing/2014/main" id="{4B9427BF-FFA4-4633-A078-D331B88A5196}"/>
              </a:ext>
            </a:extLst>
          </p:cNvPr>
          <p:cNvSpPr/>
          <p:nvPr/>
        </p:nvSpPr>
        <p:spPr>
          <a:xfrm>
            <a:off x="11324702" y="13310839"/>
            <a:ext cx="80556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Figure 1. Stiff diagrams for groundwater samples: comparison between the contaminated area and the groundwater quality before contamination. </a:t>
            </a:r>
            <a:endParaRPr lang="fr-B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5" name="TextBox 2054">
            <a:extLst>
              <a:ext uri="{FF2B5EF4-FFF2-40B4-BE49-F238E27FC236}">
                <a16:creationId xmlns:a16="http://schemas.microsoft.com/office/drawing/2014/main" id="{8FE7A850-B76A-4361-B1BB-523565EFF24E}"/>
              </a:ext>
            </a:extLst>
          </p:cNvPr>
          <p:cNvSpPr txBox="1"/>
          <p:nvPr/>
        </p:nvSpPr>
        <p:spPr>
          <a:xfrm>
            <a:off x="2755317" y="15070048"/>
            <a:ext cx="3023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>
                <a:solidFill>
                  <a:schemeClr val="bg1"/>
                </a:solidFill>
              </a:rPr>
              <a:t>Objectives  </a:t>
            </a:r>
          </a:p>
        </p:txBody>
      </p:sp>
      <p:sp>
        <p:nvSpPr>
          <p:cNvPr id="2056" name="TextBox 2055">
            <a:extLst>
              <a:ext uri="{FF2B5EF4-FFF2-40B4-BE49-F238E27FC236}">
                <a16:creationId xmlns:a16="http://schemas.microsoft.com/office/drawing/2014/main" id="{6D3E5465-B40A-4881-96FC-7BD7A375F067}"/>
              </a:ext>
            </a:extLst>
          </p:cNvPr>
          <p:cNvSpPr txBox="1"/>
          <p:nvPr/>
        </p:nvSpPr>
        <p:spPr>
          <a:xfrm>
            <a:off x="631644" y="16065274"/>
            <a:ext cx="681179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Carry out a quantitative assessment of the natural attenuation processes of 1.1.1-TCA in the chalk aquifer considering mass transport processes with degradation reactions. 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sz="2900" b="1" dirty="0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B28FDEC8-F94E-4DFE-9661-EE4AA851589E}"/>
              </a:ext>
            </a:extLst>
          </p:cNvPr>
          <p:cNvSpPr/>
          <p:nvPr/>
        </p:nvSpPr>
        <p:spPr>
          <a:xfrm>
            <a:off x="7948436" y="15070049"/>
            <a:ext cx="21949743" cy="471203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1F7AC235-E593-49D7-ABCC-A8DD979F2A13}"/>
              </a:ext>
            </a:extLst>
          </p:cNvPr>
          <p:cNvSpPr/>
          <p:nvPr/>
        </p:nvSpPr>
        <p:spPr>
          <a:xfrm>
            <a:off x="8156946" y="15937168"/>
            <a:ext cx="11196507" cy="37757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D80547A-59FC-4A0C-825B-7951F7AE9EE9}"/>
              </a:ext>
            </a:extLst>
          </p:cNvPr>
          <p:cNvSpPr txBox="1"/>
          <p:nvPr/>
        </p:nvSpPr>
        <p:spPr>
          <a:xfrm>
            <a:off x="15128549" y="15091935"/>
            <a:ext cx="5960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Methodology</a:t>
            </a:r>
          </a:p>
          <a:p>
            <a:r>
              <a:rPr lang="fr-BE" sz="4000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2064" name="Picture 2063">
            <a:extLst>
              <a:ext uri="{FF2B5EF4-FFF2-40B4-BE49-F238E27FC236}">
                <a16:creationId xmlns:a16="http://schemas.microsoft.com/office/drawing/2014/main" id="{215F86DE-060B-4EE3-B933-24E393C835F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7"/>
          <a:stretch/>
        </p:blipFill>
        <p:spPr>
          <a:xfrm>
            <a:off x="23769222" y="21491517"/>
            <a:ext cx="5571578" cy="570080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2068" name="Group 2067">
            <a:extLst>
              <a:ext uri="{FF2B5EF4-FFF2-40B4-BE49-F238E27FC236}">
                <a16:creationId xmlns:a16="http://schemas.microsoft.com/office/drawing/2014/main" id="{C9F4BC4B-8A72-4217-A207-9E07CF05DECF}"/>
              </a:ext>
            </a:extLst>
          </p:cNvPr>
          <p:cNvGrpSpPr/>
          <p:nvPr/>
        </p:nvGrpSpPr>
        <p:grpSpPr>
          <a:xfrm>
            <a:off x="18769259" y="21491517"/>
            <a:ext cx="4999963" cy="5700809"/>
            <a:chOff x="23049589" y="20448560"/>
            <a:chExt cx="5007213" cy="5137569"/>
          </a:xfrm>
        </p:grpSpPr>
        <p:pic>
          <p:nvPicPr>
            <p:cNvPr id="2065" name="Picture 2064">
              <a:extLst>
                <a:ext uri="{FF2B5EF4-FFF2-40B4-BE49-F238E27FC236}">
                  <a16:creationId xmlns:a16="http://schemas.microsoft.com/office/drawing/2014/main" id="{CD6B1A36-A190-444D-B8D7-6EEBFE4F0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049589" y="20448560"/>
              <a:ext cx="5007213" cy="5137569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2067" name="Rectangle 2066">
              <a:extLst>
                <a:ext uri="{FF2B5EF4-FFF2-40B4-BE49-F238E27FC236}">
                  <a16:creationId xmlns:a16="http://schemas.microsoft.com/office/drawing/2014/main" id="{61CD8467-D9F0-4A6C-85BA-D731B7486B14}"/>
                </a:ext>
              </a:extLst>
            </p:cNvPr>
            <p:cNvSpPr/>
            <p:nvPr/>
          </p:nvSpPr>
          <p:spPr>
            <a:xfrm>
              <a:off x="23680049" y="20717459"/>
              <a:ext cx="381684" cy="477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A4BDDEA1-AB09-457F-BD4E-CD2CDAC7E485}"/>
              </a:ext>
            </a:extLst>
          </p:cNvPr>
          <p:cNvSpPr/>
          <p:nvPr/>
        </p:nvSpPr>
        <p:spPr>
          <a:xfrm>
            <a:off x="357218" y="29043056"/>
            <a:ext cx="29589846" cy="82961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0" b="1" dirty="0">
                <a:latin typeface="Arial" panose="020B0604020202020204" pitchFamily="34" charset="0"/>
                <a:cs typeface="Arial" panose="020B0604020202020204" pitchFamily="34" charset="0"/>
              </a:rPr>
              <a:t>Context of the study </a:t>
            </a:r>
          </a:p>
          <a:p>
            <a:endParaRPr lang="fr-BE" dirty="0"/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F6F7DCF8-33E3-49BB-9181-26BA917F44E8}"/>
              </a:ext>
            </a:extLst>
          </p:cNvPr>
          <p:cNvSpPr/>
          <p:nvPr/>
        </p:nvSpPr>
        <p:spPr>
          <a:xfrm>
            <a:off x="549237" y="29851087"/>
            <a:ext cx="29220480" cy="74513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0E63434C-4C90-42D7-9DE8-F4BC8927E452}"/>
              </a:ext>
            </a:extLst>
          </p:cNvPr>
          <p:cNvSpPr txBox="1"/>
          <p:nvPr/>
        </p:nvSpPr>
        <p:spPr>
          <a:xfrm>
            <a:off x="10114716" y="29071610"/>
            <a:ext cx="10074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Conservative transport model 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3F9ADDF-5A02-4B4F-9F69-AB9C6CF9946A}"/>
              </a:ext>
            </a:extLst>
          </p:cNvPr>
          <p:cNvSpPr txBox="1"/>
          <p:nvPr/>
        </p:nvSpPr>
        <p:spPr>
          <a:xfrm>
            <a:off x="11520370" y="36923192"/>
            <a:ext cx="7127538" cy="83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Figure 5. 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Simulated SO</a:t>
            </a:r>
            <a:r>
              <a:rPr lang="en-GB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plume and calibration results  </a:t>
            </a:r>
            <a:endParaRPr lang="fr-BE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B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74" name="Picture 207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EA526FB-735D-4CA4-B177-CEC600C47E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8137" y="7119281"/>
            <a:ext cx="6920862" cy="6401857"/>
          </a:xfrm>
          <a:prstGeom prst="rect">
            <a:avLst/>
          </a:prstGeom>
        </p:spPr>
      </p:pic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D987FCB6-8281-4490-9194-96AD4F0E0E52}"/>
              </a:ext>
            </a:extLst>
          </p:cNvPr>
          <p:cNvSpPr/>
          <p:nvPr/>
        </p:nvSpPr>
        <p:spPr>
          <a:xfrm>
            <a:off x="19398806" y="15893649"/>
            <a:ext cx="10320313" cy="38192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2" name="Arrow: Curved Up 45">
            <a:extLst>
              <a:ext uri="{FF2B5EF4-FFF2-40B4-BE49-F238E27FC236}">
                <a16:creationId xmlns:a16="http://schemas.microsoft.com/office/drawing/2014/main" id="{EC56081A-B7F5-490F-8A8D-AF47EC3D5D50}"/>
              </a:ext>
            </a:extLst>
          </p:cNvPr>
          <p:cNvSpPr/>
          <p:nvPr/>
        </p:nvSpPr>
        <p:spPr>
          <a:xfrm rot="6996335" flipH="1">
            <a:off x="17377026" y="9880756"/>
            <a:ext cx="3920768" cy="2509278"/>
          </a:xfrm>
          <a:custGeom>
            <a:avLst/>
            <a:gdLst>
              <a:gd name="connsiteX0" fmla="*/ 9812008 w 9995978"/>
              <a:gd name="connsiteY0" fmla="*/ 0 h 1720790"/>
              <a:gd name="connsiteX1" fmla="*/ 9944954 w 9995978"/>
              <a:gd name="connsiteY1" fmla="*/ 248843 h 1720790"/>
              <a:gd name="connsiteX2" fmla="*/ 9864507 w 9995978"/>
              <a:gd name="connsiteY2" fmla="*/ 248843 h 1720790"/>
              <a:gd name="connsiteX3" fmla="*/ 6527729 w 9995978"/>
              <a:gd name="connsiteY3" fmla="*/ 1640391 h 1720790"/>
              <a:gd name="connsiteX4" fmla="*/ 4957766 w 9995978"/>
              <a:gd name="connsiteY4" fmla="*/ 1720399 h 1720790"/>
              <a:gd name="connsiteX5" fmla="*/ 9657462 w 9995978"/>
              <a:gd name="connsiteY5" fmla="*/ 248843 h 1720790"/>
              <a:gd name="connsiteX6" fmla="*/ 9577014 w 9995978"/>
              <a:gd name="connsiteY6" fmla="*/ 248843 h 1720790"/>
              <a:gd name="connsiteX7" fmla="*/ 9812008 w 9995978"/>
              <a:gd name="connsiteY7" fmla="*/ 0 h 1720790"/>
              <a:gd name="connsiteX0" fmla="*/ 4854243 w 9995978"/>
              <a:gd name="connsiteY0" fmla="*/ 1720790 h 1720790"/>
              <a:gd name="connsiteX1" fmla="*/ 0 w 9995978"/>
              <a:gd name="connsiteY1" fmla="*/ 0 h 1720790"/>
              <a:gd name="connsiteX2" fmla="*/ 207045 w 9995978"/>
              <a:gd name="connsiteY2" fmla="*/ 0 h 1720790"/>
              <a:gd name="connsiteX3" fmla="*/ 5061288 w 9995978"/>
              <a:gd name="connsiteY3" fmla="*/ 1720790 h 1720790"/>
              <a:gd name="connsiteX4" fmla="*/ 4854243 w 9995978"/>
              <a:gd name="connsiteY4" fmla="*/ 1720790 h 1720790"/>
              <a:gd name="connsiteX0" fmla="*/ 4957766 w 9995978"/>
              <a:gd name="connsiteY0" fmla="*/ 1720399 h 1720790"/>
              <a:gd name="connsiteX1" fmla="*/ 9657462 w 9995978"/>
              <a:gd name="connsiteY1" fmla="*/ 248843 h 1720790"/>
              <a:gd name="connsiteX2" fmla="*/ 9577014 w 9995978"/>
              <a:gd name="connsiteY2" fmla="*/ 248843 h 1720790"/>
              <a:gd name="connsiteX3" fmla="*/ 9812008 w 9995978"/>
              <a:gd name="connsiteY3" fmla="*/ 0 h 1720790"/>
              <a:gd name="connsiteX4" fmla="*/ 9944954 w 9995978"/>
              <a:gd name="connsiteY4" fmla="*/ 248843 h 1720790"/>
              <a:gd name="connsiteX5" fmla="*/ 9864507 w 9995978"/>
              <a:gd name="connsiteY5" fmla="*/ 248843 h 1720790"/>
              <a:gd name="connsiteX6" fmla="*/ 5061288 w 9995978"/>
              <a:gd name="connsiteY6" fmla="*/ 1720790 h 1720790"/>
              <a:gd name="connsiteX7" fmla="*/ 4854243 w 9995978"/>
              <a:gd name="connsiteY7" fmla="*/ 1720790 h 1720790"/>
              <a:gd name="connsiteX8" fmla="*/ 0 w 9995978"/>
              <a:gd name="connsiteY8" fmla="*/ 0 h 1720790"/>
              <a:gd name="connsiteX9" fmla="*/ 207045 w 9995978"/>
              <a:gd name="connsiteY9" fmla="*/ 0 h 1720790"/>
              <a:gd name="connsiteX10" fmla="*/ 5061288 w 9995978"/>
              <a:gd name="connsiteY10" fmla="*/ 1720790 h 1720790"/>
              <a:gd name="connsiteX0" fmla="*/ 9812008 w 9944954"/>
              <a:gd name="connsiteY0" fmla="*/ 0 h 1954312"/>
              <a:gd name="connsiteX1" fmla="*/ 9944954 w 9944954"/>
              <a:gd name="connsiteY1" fmla="*/ 248843 h 1954312"/>
              <a:gd name="connsiteX2" fmla="*/ 9864507 w 9944954"/>
              <a:gd name="connsiteY2" fmla="*/ 248843 h 1954312"/>
              <a:gd name="connsiteX3" fmla="*/ 6527729 w 9944954"/>
              <a:gd name="connsiteY3" fmla="*/ 1640391 h 1954312"/>
              <a:gd name="connsiteX4" fmla="*/ 4957766 w 9944954"/>
              <a:gd name="connsiteY4" fmla="*/ 1720399 h 1954312"/>
              <a:gd name="connsiteX5" fmla="*/ 9657462 w 9944954"/>
              <a:gd name="connsiteY5" fmla="*/ 248843 h 1954312"/>
              <a:gd name="connsiteX6" fmla="*/ 9577014 w 9944954"/>
              <a:gd name="connsiteY6" fmla="*/ 248843 h 1954312"/>
              <a:gd name="connsiteX7" fmla="*/ 9812008 w 9944954"/>
              <a:gd name="connsiteY7" fmla="*/ 0 h 1954312"/>
              <a:gd name="connsiteX0" fmla="*/ 4854243 w 9944954"/>
              <a:gd name="connsiteY0" fmla="*/ 1720790 h 1954312"/>
              <a:gd name="connsiteX1" fmla="*/ 0 w 9944954"/>
              <a:gd name="connsiteY1" fmla="*/ 0 h 1954312"/>
              <a:gd name="connsiteX2" fmla="*/ 207045 w 9944954"/>
              <a:gd name="connsiteY2" fmla="*/ 0 h 1954312"/>
              <a:gd name="connsiteX3" fmla="*/ 5061288 w 9944954"/>
              <a:gd name="connsiteY3" fmla="*/ 1720790 h 1954312"/>
              <a:gd name="connsiteX4" fmla="*/ 4854243 w 9944954"/>
              <a:gd name="connsiteY4" fmla="*/ 1720790 h 1954312"/>
              <a:gd name="connsiteX0" fmla="*/ 4957766 w 9944954"/>
              <a:gd name="connsiteY0" fmla="*/ 1720399 h 1954312"/>
              <a:gd name="connsiteX1" fmla="*/ 9657462 w 9944954"/>
              <a:gd name="connsiteY1" fmla="*/ 248843 h 1954312"/>
              <a:gd name="connsiteX2" fmla="*/ 9577014 w 9944954"/>
              <a:gd name="connsiteY2" fmla="*/ 248843 h 1954312"/>
              <a:gd name="connsiteX3" fmla="*/ 9812008 w 9944954"/>
              <a:gd name="connsiteY3" fmla="*/ 0 h 1954312"/>
              <a:gd name="connsiteX4" fmla="*/ 9944954 w 9944954"/>
              <a:gd name="connsiteY4" fmla="*/ 248843 h 1954312"/>
              <a:gd name="connsiteX5" fmla="*/ 9864507 w 9944954"/>
              <a:gd name="connsiteY5" fmla="*/ 248843 h 1954312"/>
              <a:gd name="connsiteX6" fmla="*/ 5061288 w 9944954"/>
              <a:gd name="connsiteY6" fmla="*/ 1720790 h 1954312"/>
              <a:gd name="connsiteX7" fmla="*/ 4854243 w 9944954"/>
              <a:gd name="connsiteY7" fmla="*/ 1720790 h 1954312"/>
              <a:gd name="connsiteX8" fmla="*/ 0 w 9944954"/>
              <a:gd name="connsiteY8" fmla="*/ 0 h 1954312"/>
              <a:gd name="connsiteX9" fmla="*/ 2770405 w 9944954"/>
              <a:gd name="connsiteY9" fmla="*/ 1447087 h 1954312"/>
              <a:gd name="connsiteX10" fmla="*/ 5061288 w 9944954"/>
              <a:gd name="connsiteY10" fmla="*/ 1720790 h 1954312"/>
              <a:gd name="connsiteX0" fmla="*/ 9812008 w 9944954"/>
              <a:gd name="connsiteY0" fmla="*/ 0 h 2381349"/>
              <a:gd name="connsiteX1" fmla="*/ 9944954 w 9944954"/>
              <a:gd name="connsiteY1" fmla="*/ 248843 h 2381349"/>
              <a:gd name="connsiteX2" fmla="*/ 9864507 w 9944954"/>
              <a:gd name="connsiteY2" fmla="*/ 248843 h 2381349"/>
              <a:gd name="connsiteX3" fmla="*/ 6527729 w 9944954"/>
              <a:gd name="connsiteY3" fmla="*/ 1640391 h 2381349"/>
              <a:gd name="connsiteX4" fmla="*/ 4957766 w 9944954"/>
              <a:gd name="connsiteY4" fmla="*/ 1720399 h 2381349"/>
              <a:gd name="connsiteX5" fmla="*/ 9657462 w 9944954"/>
              <a:gd name="connsiteY5" fmla="*/ 248843 h 2381349"/>
              <a:gd name="connsiteX6" fmla="*/ 9577014 w 9944954"/>
              <a:gd name="connsiteY6" fmla="*/ 248843 h 2381349"/>
              <a:gd name="connsiteX7" fmla="*/ 9812008 w 9944954"/>
              <a:gd name="connsiteY7" fmla="*/ 0 h 2381349"/>
              <a:gd name="connsiteX0" fmla="*/ 4854243 w 9944954"/>
              <a:gd name="connsiteY0" fmla="*/ 1720790 h 2381349"/>
              <a:gd name="connsiteX1" fmla="*/ 0 w 9944954"/>
              <a:gd name="connsiteY1" fmla="*/ 0 h 2381349"/>
              <a:gd name="connsiteX2" fmla="*/ 207045 w 9944954"/>
              <a:gd name="connsiteY2" fmla="*/ 0 h 2381349"/>
              <a:gd name="connsiteX3" fmla="*/ 5061288 w 9944954"/>
              <a:gd name="connsiteY3" fmla="*/ 1720790 h 2381349"/>
              <a:gd name="connsiteX4" fmla="*/ 4854243 w 9944954"/>
              <a:gd name="connsiteY4" fmla="*/ 1720790 h 2381349"/>
              <a:gd name="connsiteX0" fmla="*/ 4957766 w 9944954"/>
              <a:gd name="connsiteY0" fmla="*/ 1720399 h 2381349"/>
              <a:gd name="connsiteX1" fmla="*/ 9657462 w 9944954"/>
              <a:gd name="connsiteY1" fmla="*/ 248843 h 2381349"/>
              <a:gd name="connsiteX2" fmla="*/ 9577014 w 9944954"/>
              <a:gd name="connsiteY2" fmla="*/ 248843 h 2381349"/>
              <a:gd name="connsiteX3" fmla="*/ 9812008 w 9944954"/>
              <a:gd name="connsiteY3" fmla="*/ 0 h 2381349"/>
              <a:gd name="connsiteX4" fmla="*/ 9944954 w 9944954"/>
              <a:gd name="connsiteY4" fmla="*/ 248843 h 2381349"/>
              <a:gd name="connsiteX5" fmla="*/ 9864507 w 9944954"/>
              <a:gd name="connsiteY5" fmla="*/ 248843 h 2381349"/>
              <a:gd name="connsiteX6" fmla="*/ 5061288 w 9944954"/>
              <a:gd name="connsiteY6" fmla="*/ 1720790 h 2381349"/>
              <a:gd name="connsiteX7" fmla="*/ 4854243 w 9944954"/>
              <a:gd name="connsiteY7" fmla="*/ 1720790 h 2381349"/>
              <a:gd name="connsiteX8" fmla="*/ 3341905 w 9944954"/>
              <a:gd name="connsiteY8" fmla="*/ 2025731 h 2381349"/>
              <a:gd name="connsiteX9" fmla="*/ 2770405 w 9944954"/>
              <a:gd name="connsiteY9" fmla="*/ 1447087 h 2381349"/>
              <a:gd name="connsiteX10" fmla="*/ 5061288 w 9944954"/>
              <a:gd name="connsiteY10" fmla="*/ 1720790 h 2381349"/>
              <a:gd name="connsiteX0" fmla="*/ 9812008 w 9944954"/>
              <a:gd name="connsiteY0" fmla="*/ 0 h 2381349"/>
              <a:gd name="connsiteX1" fmla="*/ 9944954 w 9944954"/>
              <a:gd name="connsiteY1" fmla="*/ 248843 h 2381349"/>
              <a:gd name="connsiteX2" fmla="*/ 9864507 w 9944954"/>
              <a:gd name="connsiteY2" fmla="*/ 248843 h 2381349"/>
              <a:gd name="connsiteX3" fmla="*/ 6527729 w 9944954"/>
              <a:gd name="connsiteY3" fmla="*/ 1640391 h 2381349"/>
              <a:gd name="connsiteX4" fmla="*/ 4957766 w 9944954"/>
              <a:gd name="connsiteY4" fmla="*/ 1720399 h 2381349"/>
              <a:gd name="connsiteX5" fmla="*/ 9657462 w 9944954"/>
              <a:gd name="connsiteY5" fmla="*/ 248843 h 2381349"/>
              <a:gd name="connsiteX6" fmla="*/ 9577014 w 9944954"/>
              <a:gd name="connsiteY6" fmla="*/ 248843 h 2381349"/>
              <a:gd name="connsiteX7" fmla="*/ 9812008 w 9944954"/>
              <a:gd name="connsiteY7" fmla="*/ 0 h 2381349"/>
              <a:gd name="connsiteX0" fmla="*/ 4854243 w 9944954"/>
              <a:gd name="connsiteY0" fmla="*/ 1720790 h 2381349"/>
              <a:gd name="connsiteX1" fmla="*/ 0 w 9944954"/>
              <a:gd name="connsiteY1" fmla="*/ 0 h 2381349"/>
              <a:gd name="connsiteX2" fmla="*/ 1484530 w 9944954"/>
              <a:gd name="connsiteY2" fmla="*/ 1175624 h 2381349"/>
              <a:gd name="connsiteX3" fmla="*/ 5061288 w 9944954"/>
              <a:gd name="connsiteY3" fmla="*/ 1720790 h 2381349"/>
              <a:gd name="connsiteX4" fmla="*/ 4854243 w 9944954"/>
              <a:gd name="connsiteY4" fmla="*/ 1720790 h 2381349"/>
              <a:gd name="connsiteX0" fmla="*/ 4957766 w 9944954"/>
              <a:gd name="connsiteY0" fmla="*/ 1720399 h 2381349"/>
              <a:gd name="connsiteX1" fmla="*/ 9657462 w 9944954"/>
              <a:gd name="connsiteY1" fmla="*/ 248843 h 2381349"/>
              <a:gd name="connsiteX2" fmla="*/ 9577014 w 9944954"/>
              <a:gd name="connsiteY2" fmla="*/ 248843 h 2381349"/>
              <a:gd name="connsiteX3" fmla="*/ 9812008 w 9944954"/>
              <a:gd name="connsiteY3" fmla="*/ 0 h 2381349"/>
              <a:gd name="connsiteX4" fmla="*/ 9944954 w 9944954"/>
              <a:gd name="connsiteY4" fmla="*/ 248843 h 2381349"/>
              <a:gd name="connsiteX5" fmla="*/ 9864507 w 9944954"/>
              <a:gd name="connsiteY5" fmla="*/ 248843 h 2381349"/>
              <a:gd name="connsiteX6" fmla="*/ 5061288 w 9944954"/>
              <a:gd name="connsiteY6" fmla="*/ 1720790 h 2381349"/>
              <a:gd name="connsiteX7" fmla="*/ 4854243 w 9944954"/>
              <a:gd name="connsiteY7" fmla="*/ 1720790 h 2381349"/>
              <a:gd name="connsiteX8" fmla="*/ 3341905 w 9944954"/>
              <a:gd name="connsiteY8" fmla="*/ 2025731 h 2381349"/>
              <a:gd name="connsiteX9" fmla="*/ 2770405 w 9944954"/>
              <a:gd name="connsiteY9" fmla="*/ 1447087 h 2381349"/>
              <a:gd name="connsiteX10" fmla="*/ 5061288 w 9944954"/>
              <a:gd name="connsiteY10" fmla="*/ 1720790 h 2381349"/>
              <a:gd name="connsiteX0" fmla="*/ 8327478 w 8460424"/>
              <a:gd name="connsiteY0" fmla="*/ 0 h 2381349"/>
              <a:gd name="connsiteX1" fmla="*/ 8460424 w 8460424"/>
              <a:gd name="connsiteY1" fmla="*/ 248843 h 2381349"/>
              <a:gd name="connsiteX2" fmla="*/ 8379977 w 8460424"/>
              <a:gd name="connsiteY2" fmla="*/ 248843 h 2381349"/>
              <a:gd name="connsiteX3" fmla="*/ 5043199 w 8460424"/>
              <a:gd name="connsiteY3" fmla="*/ 1640391 h 2381349"/>
              <a:gd name="connsiteX4" fmla="*/ 3473236 w 8460424"/>
              <a:gd name="connsiteY4" fmla="*/ 1720399 h 2381349"/>
              <a:gd name="connsiteX5" fmla="*/ 8172932 w 8460424"/>
              <a:gd name="connsiteY5" fmla="*/ 248843 h 2381349"/>
              <a:gd name="connsiteX6" fmla="*/ 8092484 w 8460424"/>
              <a:gd name="connsiteY6" fmla="*/ 248843 h 2381349"/>
              <a:gd name="connsiteX7" fmla="*/ 8327478 w 8460424"/>
              <a:gd name="connsiteY7" fmla="*/ 0 h 2381349"/>
              <a:gd name="connsiteX0" fmla="*/ 3369713 w 8460424"/>
              <a:gd name="connsiteY0" fmla="*/ 1720790 h 2381349"/>
              <a:gd name="connsiteX1" fmla="*/ 0 w 8460424"/>
              <a:gd name="connsiteY1" fmla="*/ 1175624 h 2381349"/>
              <a:gd name="connsiteX2" fmla="*/ 3576758 w 8460424"/>
              <a:gd name="connsiteY2" fmla="*/ 1720790 h 2381349"/>
              <a:gd name="connsiteX3" fmla="*/ 3369713 w 8460424"/>
              <a:gd name="connsiteY3" fmla="*/ 1720790 h 2381349"/>
              <a:gd name="connsiteX0" fmla="*/ 3473236 w 8460424"/>
              <a:gd name="connsiteY0" fmla="*/ 1720399 h 2381349"/>
              <a:gd name="connsiteX1" fmla="*/ 8172932 w 8460424"/>
              <a:gd name="connsiteY1" fmla="*/ 248843 h 2381349"/>
              <a:gd name="connsiteX2" fmla="*/ 8092484 w 8460424"/>
              <a:gd name="connsiteY2" fmla="*/ 248843 h 2381349"/>
              <a:gd name="connsiteX3" fmla="*/ 8327478 w 8460424"/>
              <a:gd name="connsiteY3" fmla="*/ 0 h 2381349"/>
              <a:gd name="connsiteX4" fmla="*/ 8460424 w 8460424"/>
              <a:gd name="connsiteY4" fmla="*/ 248843 h 2381349"/>
              <a:gd name="connsiteX5" fmla="*/ 8379977 w 8460424"/>
              <a:gd name="connsiteY5" fmla="*/ 248843 h 2381349"/>
              <a:gd name="connsiteX6" fmla="*/ 3576758 w 8460424"/>
              <a:gd name="connsiteY6" fmla="*/ 1720790 h 2381349"/>
              <a:gd name="connsiteX7" fmla="*/ 3369713 w 8460424"/>
              <a:gd name="connsiteY7" fmla="*/ 1720790 h 2381349"/>
              <a:gd name="connsiteX8" fmla="*/ 1857375 w 8460424"/>
              <a:gd name="connsiteY8" fmla="*/ 2025731 h 2381349"/>
              <a:gd name="connsiteX9" fmla="*/ 1285875 w 8460424"/>
              <a:gd name="connsiteY9" fmla="*/ 1447087 h 2381349"/>
              <a:gd name="connsiteX10" fmla="*/ 3576758 w 8460424"/>
              <a:gd name="connsiteY10" fmla="*/ 1720790 h 2381349"/>
              <a:gd name="connsiteX0" fmla="*/ 7061418 w 7194364"/>
              <a:gd name="connsiteY0" fmla="*/ 0 h 2381349"/>
              <a:gd name="connsiteX1" fmla="*/ 7194364 w 7194364"/>
              <a:gd name="connsiteY1" fmla="*/ 248843 h 2381349"/>
              <a:gd name="connsiteX2" fmla="*/ 7113917 w 7194364"/>
              <a:gd name="connsiteY2" fmla="*/ 248843 h 2381349"/>
              <a:gd name="connsiteX3" fmla="*/ 3777139 w 7194364"/>
              <a:gd name="connsiteY3" fmla="*/ 1640391 h 2381349"/>
              <a:gd name="connsiteX4" fmla="*/ 2207176 w 7194364"/>
              <a:gd name="connsiteY4" fmla="*/ 1720399 h 2381349"/>
              <a:gd name="connsiteX5" fmla="*/ 6906872 w 7194364"/>
              <a:gd name="connsiteY5" fmla="*/ 248843 h 2381349"/>
              <a:gd name="connsiteX6" fmla="*/ 6826424 w 7194364"/>
              <a:gd name="connsiteY6" fmla="*/ 248843 h 2381349"/>
              <a:gd name="connsiteX7" fmla="*/ 7061418 w 7194364"/>
              <a:gd name="connsiteY7" fmla="*/ 0 h 2381349"/>
              <a:gd name="connsiteX0" fmla="*/ 2103653 w 7194364"/>
              <a:gd name="connsiteY0" fmla="*/ 1720790 h 2381349"/>
              <a:gd name="connsiteX1" fmla="*/ 2310698 w 7194364"/>
              <a:gd name="connsiteY1" fmla="*/ 1720790 h 2381349"/>
              <a:gd name="connsiteX2" fmla="*/ 2103653 w 7194364"/>
              <a:gd name="connsiteY2" fmla="*/ 1720790 h 2381349"/>
              <a:gd name="connsiteX0" fmla="*/ 2207176 w 7194364"/>
              <a:gd name="connsiteY0" fmla="*/ 1720399 h 2381349"/>
              <a:gd name="connsiteX1" fmla="*/ 6906872 w 7194364"/>
              <a:gd name="connsiteY1" fmla="*/ 248843 h 2381349"/>
              <a:gd name="connsiteX2" fmla="*/ 6826424 w 7194364"/>
              <a:gd name="connsiteY2" fmla="*/ 248843 h 2381349"/>
              <a:gd name="connsiteX3" fmla="*/ 7061418 w 7194364"/>
              <a:gd name="connsiteY3" fmla="*/ 0 h 2381349"/>
              <a:gd name="connsiteX4" fmla="*/ 7194364 w 7194364"/>
              <a:gd name="connsiteY4" fmla="*/ 248843 h 2381349"/>
              <a:gd name="connsiteX5" fmla="*/ 7113917 w 7194364"/>
              <a:gd name="connsiteY5" fmla="*/ 248843 h 2381349"/>
              <a:gd name="connsiteX6" fmla="*/ 2310698 w 7194364"/>
              <a:gd name="connsiteY6" fmla="*/ 1720790 h 2381349"/>
              <a:gd name="connsiteX7" fmla="*/ 2103653 w 7194364"/>
              <a:gd name="connsiteY7" fmla="*/ 1720790 h 2381349"/>
              <a:gd name="connsiteX8" fmla="*/ 591315 w 7194364"/>
              <a:gd name="connsiteY8" fmla="*/ 2025731 h 2381349"/>
              <a:gd name="connsiteX9" fmla="*/ 19815 w 7194364"/>
              <a:gd name="connsiteY9" fmla="*/ 1447087 h 2381349"/>
              <a:gd name="connsiteX10" fmla="*/ 2310698 w 7194364"/>
              <a:gd name="connsiteY10" fmla="*/ 1720790 h 2381349"/>
              <a:gd name="connsiteX0" fmla="*/ 6723595 w 6856541"/>
              <a:gd name="connsiteY0" fmla="*/ 0 h 2381349"/>
              <a:gd name="connsiteX1" fmla="*/ 6856541 w 6856541"/>
              <a:gd name="connsiteY1" fmla="*/ 248843 h 2381349"/>
              <a:gd name="connsiteX2" fmla="*/ 6776094 w 6856541"/>
              <a:gd name="connsiteY2" fmla="*/ 248843 h 2381349"/>
              <a:gd name="connsiteX3" fmla="*/ 3439316 w 6856541"/>
              <a:gd name="connsiteY3" fmla="*/ 1640391 h 2381349"/>
              <a:gd name="connsiteX4" fmla="*/ 1869353 w 6856541"/>
              <a:gd name="connsiteY4" fmla="*/ 1720399 h 2381349"/>
              <a:gd name="connsiteX5" fmla="*/ 6569049 w 6856541"/>
              <a:gd name="connsiteY5" fmla="*/ 248843 h 2381349"/>
              <a:gd name="connsiteX6" fmla="*/ 6488601 w 6856541"/>
              <a:gd name="connsiteY6" fmla="*/ 248843 h 2381349"/>
              <a:gd name="connsiteX7" fmla="*/ 6723595 w 6856541"/>
              <a:gd name="connsiteY7" fmla="*/ 0 h 2381349"/>
              <a:gd name="connsiteX0" fmla="*/ 1765830 w 6856541"/>
              <a:gd name="connsiteY0" fmla="*/ 1720790 h 2381349"/>
              <a:gd name="connsiteX1" fmla="*/ 1972875 w 6856541"/>
              <a:gd name="connsiteY1" fmla="*/ 1720790 h 2381349"/>
              <a:gd name="connsiteX2" fmla="*/ 1765830 w 6856541"/>
              <a:gd name="connsiteY2" fmla="*/ 1720790 h 2381349"/>
              <a:gd name="connsiteX0" fmla="*/ 1869353 w 6856541"/>
              <a:gd name="connsiteY0" fmla="*/ 1720399 h 2381349"/>
              <a:gd name="connsiteX1" fmla="*/ 6569049 w 6856541"/>
              <a:gd name="connsiteY1" fmla="*/ 248843 h 2381349"/>
              <a:gd name="connsiteX2" fmla="*/ 6488601 w 6856541"/>
              <a:gd name="connsiteY2" fmla="*/ 248843 h 2381349"/>
              <a:gd name="connsiteX3" fmla="*/ 6723595 w 6856541"/>
              <a:gd name="connsiteY3" fmla="*/ 0 h 2381349"/>
              <a:gd name="connsiteX4" fmla="*/ 6856541 w 6856541"/>
              <a:gd name="connsiteY4" fmla="*/ 248843 h 2381349"/>
              <a:gd name="connsiteX5" fmla="*/ 6776094 w 6856541"/>
              <a:gd name="connsiteY5" fmla="*/ 248843 h 2381349"/>
              <a:gd name="connsiteX6" fmla="*/ 1972875 w 6856541"/>
              <a:gd name="connsiteY6" fmla="*/ 1720790 h 2381349"/>
              <a:gd name="connsiteX7" fmla="*/ 1765830 w 6856541"/>
              <a:gd name="connsiteY7" fmla="*/ 1720790 h 2381349"/>
              <a:gd name="connsiteX8" fmla="*/ 253492 w 6856541"/>
              <a:gd name="connsiteY8" fmla="*/ 2025731 h 2381349"/>
              <a:gd name="connsiteX9" fmla="*/ 1972875 w 6856541"/>
              <a:gd name="connsiteY9" fmla="*/ 1720790 h 2381349"/>
              <a:gd name="connsiteX0" fmla="*/ 4957765 w 5090711"/>
              <a:gd name="connsiteY0" fmla="*/ 0 h 1720790"/>
              <a:gd name="connsiteX1" fmla="*/ 5090711 w 5090711"/>
              <a:gd name="connsiteY1" fmla="*/ 248843 h 1720790"/>
              <a:gd name="connsiteX2" fmla="*/ 5010264 w 5090711"/>
              <a:gd name="connsiteY2" fmla="*/ 248843 h 1720790"/>
              <a:gd name="connsiteX3" fmla="*/ 1673486 w 5090711"/>
              <a:gd name="connsiteY3" fmla="*/ 1640391 h 1720790"/>
              <a:gd name="connsiteX4" fmla="*/ 103523 w 5090711"/>
              <a:gd name="connsiteY4" fmla="*/ 1720399 h 1720790"/>
              <a:gd name="connsiteX5" fmla="*/ 4803219 w 5090711"/>
              <a:gd name="connsiteY5" fmla="*/ 248843 h 1720790"/>
              <a:gd name="connsiteX6" fmla="*/ 4722771 w 5090711"/>
              <a:gd name="connsiteY6" fmla="*/ 248843 h 1720790"/>
              <a:gd name="connsiteX7" fmla="*/ 4957765 w 5090711"/>
              <a:gd name="connsiteY7" fmla="*/ 0 h 1720790"/>
              <a:gd name="connsiteX0" fmla="*/ 0 w 5090711"/>
              <a:gd name="connsiteY0" fmla="*/ 1720790 h 1720790"/>
              <a:gd name="connsiteX1" fmla="*/ 207045 w 5090711"/>
              <a:gd name="connsiteY1" fmla="*/ 1720790 h 1720790"/>
              <a:gd name="connsiteX2" fmla="*/ 0 w 5090711"/>
              <a:gd name="connsiteY2" fmla="*/ 1720790 h 1720790"/>
              <a:gd name="connsiteX0" fmla="*/ 103523 w 5090711"/>
              <a:gd name="connsiteY0" fmla="*/ 1720399 h 1720790"/>
              <a:gd name="connsiteX1" fmla="*/ 4803219 w 5090711"/>
              <a:gd name="connsiteY1" fmla="*/ 248843 h 1720790"/>
              <a:gd name="connsiteX2" fmla="*/ 4722771 w 5090711"/>
              <a:gd name="connsiteY2" fmla="*/ 248843 h 1720790"/>
              <a:gd name="connsiteX3" fmla="*/ 4957765 w 5090711"/>
              <a:gd name="connsiteY3" fmla="*/ 0 h 1720790"/>
              <a:gd name="connsiteX4" fmla="*/ 5090711 w 5090711"/>
              <a:gd name="connsiteY4" fmla="*/ 248843 h 1720790"/>
              <a:gd name="connsiteX5" fmla="*/ 5010264 w 5090711"/>
              <a:gd name="connsiteY5" fmla="*/ 248843 h 1720790"/>
              <a:gd name="connsiteX6" fmla="*/ 207045 w 5090711"/>
              <a:gd name="connsiteY6" fmla="*/ 1720790 h 1720790"/>
              <a:gd name="connsiteX7" fmla="*/ 0 w 5090711"/>
              <a:gd name="connsiteY7" fmla="*/ 1720790 h 1720790"/>
              <a:gd name="connsiteX8" fmla="*/ 207045 w 5090711"/>
              <a:gd name="connsiteY8" fmla="*/ 1720790 h 1720790"/>
              <a:gd name="connsiteX0" fmla="*/ 4957765 w 5090711"/>
              <a:gd name="connsiteY0" fmla="*/ 0 h 1720790"/>
              <a:gd name="connsiteX1" fmla="*/ 5090711 w 5090711"/>
              <a:gd name="connsiteY1" fmla="*/ 248843 h 1720790"/>
              <a:gd name="connsiteX2" fmla="*/ 5010264 w 5090711"/>
              <a:gd name="connsiteY2" fmla="*/ 248843 h 1720790"/>
              <a:gd name="connsiteX3" fmla="*/ 1673486 w 5090711"/>
              <a:gd name="connsiteY3" fmla="*/ 1640391 h 1720790"/>
              <a:gd name="connsiteX4" fmla="*/ 103523 w 5090711"/>
              <a:gd name="connsiteY4" fmla="*/ 1720399 h 1720790"/>
              <a:gd name="connsiteX5" fmla="*/ 4803219 w 5090711"/>
              <a:gd name="connsiteY5" fmla="*/ 248843 h 1720790"/>
              <a:gd name="connsiteX6" fmla="*/ 4722771 w 5090711"/>
              <a:gd name="connsiteY6" fmla="*/ 248843 h 1720790"/>
              <a:gd name="connsiteX7" fmla="*/ 4957765 w 5090711"/>
              <a:gd name="connsiteY7" fmla="*/ 0 h 1720790"/>
              <a:gd name="connsiteX0" fmla="*/ 0 w 5090711"/>
              <a:gd name="connsiteY0" fmla="*/ 1720790 h 1720790"/>
              <a:gd name="connsiteX1" fmla="*/ 207045 w 5090711"/>
              <a:gd name="connsiteY1" fmla="*/ 1720790 h 1720790"/>
              <a:gd name="connsiteX2" fmla="*/ 0 w 5090711"/>
              <a:gd name="connsiteY2" fmla="*/ 1720790 h 1720790"/>
              <a:gd name="connsiteX0" fmla="*/ 103523 w 5090711"/>
              <a:gd name="connsiteY0" fmla="*/ 1720399 h 1720790"/>
              <a:gd name="connsiteX1" fmla="*/ 4803219 w 5090711"/>
              <a:gd name="connsiteY1" fmla="*/ 248843 h 1720790"/>
              <a:gd name="connsiteX2" fmla="*/ 4722771 w 5090711"/>
              <a:gd name="connsiteY2" fmla="*/ 248843 h 1720790"/>
              <a:gd name="connsiteX3" fmla="*/ 4957765 w 5090711"/>
              <a:gd name="connsiteY3" fmla="*/ 0 h 1720790"/>
              <a:gd name="connsiteX4" fmla="*/ 5090711 w 5090711"/>
              <a:gd name="connsiteY4" fmla="*/ 248843 h 1720790"/>
              <a:gd name="connsiteX5" fmla="*/ 5010264 w 5090711"/>
              <a:gd name="connsiteY5" fmla="*/ 248843 h 1720790"/>
              <a:gd name="connsiteX6" fmla="*/ 207045 w 5090711"/>
              <a:gd name="connsiteY6" fmla="*/ 1720790 h 1720790"/>
              <a:gd name="connsiteX7" fmla="*/ 207045 w 5090711"/>
              <a:gd name="connsiteY7" fmla="*/ 1720790 h 1720790"/>
              <a:gd name="connsiteX0" fmla="*/ 4957765 w 5090711"/>
              <a:gd name="connsiteY0" fmla="*/ 0 h 1720790"/>
              <a:gd name="connsiteX1" fmla="*/ 5090711 w 5090711"/>
              <a:gd name="connsiteY1" fmla="*/ 248843 h 1720790"/>
              <a:gd name="connsiteX2" fmla="*/ 5010264 w 5090711"/>
              <a:gd name="connsiteY2" fmla="*/ 248843 h 1720790"/>
              <a:gd name="connsiteX3" fmla="*/ 1673486 w 5090711"/>
              <a:gd name="connsiteY3" fmla="*/ 1640391 h 1720790"/>
              <a:gd name="connsiteX4" fmla="*/ 103523 w 5090711"/>
              <a:gd name="connsiteY4" fmla="*/ 1720399 h 1720790"/>
              <a:gd name="connsiteX5" fmla="*/ 4803219 w 5090711"/>
              <a:gd name="connsiteY5" fmla="*/ 248843 h 1720790"/>
              <a:gd name="connsiteX6" fmla="*/ 4722771 w 5090711"/>
              <a:gd name="connsiteY6" fmla="*/ 248843 h 1720790"/>
              <a:gd name="connsiteX7" fmla="*/ 4957765 w 5090711"/>
              <a:gd name="connsiteY7" fmla="*/ 0 h 1720790"/>
              <a:gd name="connsiteX0" fmla="*/ 0 w 5090711"/>
              <a:gd name="connsiteY0" fmla="*/ 1720790 h 1720790"/>
              <a:gd name="connsiteX1" fmla="*/ 207045 w 5090711"/>
              <a:gd name="connsiteY1" fmla="*/ 1720790 h 1720790"/>
              <a:gd name="connsiteX2" fmla="*/ 0 w 5090711"/>
              <a:gd name="connsiteY2" fmla="*/ 1720790 h 1720790"/>
              <a:gd name="connsiteX0" fmla="*/ 4803219 w 5090711"/>
              <a:gd name="connsiteY0" fmla="*/ 248843 h 1720790"/>
              <a:gd name="connsiteX1" fmla="*/ 4722771 w 5090711"/>
              <a:gd name="connsiteY1" fmla="*/ 248843 h 1720790"/>
              <a:gd name="connsiteX2" fmla="*/ 4957765 w 5090711"/>
              <a:gd name="connsiteY2" fmla="*/ 0 h 1720790"/>
              <a:gd name="connsiteX3" fmla="*/ 5090711 w 5090711"/>
              <a:gd name="connsiteY3" fmla="*/ 248843 h 1720790"/>
              <a:gd name="connsiteX4" fmla="*/ 5010264 w 5090711"/>
              <a:gd name="connsiteY4" fmla="*/ 248843 h 1720790"/>
              <a:gd name="connsiteX5" fmla="*/ 207045 w 5090711"/>
              <a:gd name="connsiteY5" fmla="*/ 1720790 h 1720790"/>
              <a:gd name="connsiteX6" fmla="*/ 207045 w 5090711"/>
              <a:gd name="connsiteY6" fmla="*/ 1720790 h 1720790"/>
              <a:gd name="connsiteX0" fmla="*/ 4957765 w 5090711"/>
              <a:gd name="connsiteY0" fmla="*/ 0 h 1720790"/>
              <a:gd name="connsiteX1" fmla="*/ 5090711 w 5090711"/>
              <a:gd name="connsiteY1" fmla="*/ 248843 h 1720790"/>
              <a:gd name="connsiteX2" fmla="*/ 5010264 w 5090711"/>
              <a:gd name="connsiteY2" fmla="*/ 248843 h 1720790"/>
              <a:gd name="connsiteX3" fmla="*/ 1673486 w 5090711"/>
              <a:gd name="connsiteY3" fmla="*/ 1640391 h 1720790"/>
              <a:gd name="connsiteX4" fmla="*/ 103523 w 5090711"/>
              <a:gd name="connsiteY4" fmla="*/ 1720399 h 1720790"/>
              <a:gd name="connsiteX5" fmla="*/ 4803219 w 5090711"/>
              <a:gd name="connsiteY5" fmla="*/ 248843 h 1720790"/>
              <a:gd name="connsiteX6" fmla="*/ 4722771 w 5090711"/>
              <a:gd name="connsiteY6" fmla="*/ 248843 h 1720790"/>
              <a:gd name="connsiteX7" fmla="*/ 4957765 w 5090711"/>
              <a:gd name="connsiteY7" fmla="*/ 0 h 1720790"/>
              <a:gd name="connsiteX0" fmla="*/ 0 w 5090711"/>
              <a:gd name="connsiteY0" fmla="*/ 1720790 h 1720790"/>
              <a:gd name="connsiteX1" fmla="*/ 207045 w 5090711"/>
              <a:gd name="connsiteY1" fmla="*/ 1720790 h 1720790"/>
              <a:gd name="connsiteX2" fmla="*/ 0 w 5090711"/>
              <a:gd name="connsiteY2" fmla="*/ 1720790 h 1720790"/>
              <a:gd name="connsiteX0" fmla="*/ 4803219 w 5090711"/>
              <a:gd name="connsiteY0" fmla="*/ 248843 h 1720790"/>
              <a:gd name="connsiteX1" fmla="*/ 4722771 w 5090711"/>
              <a:gd name="connsiteY1" fmla="*/ 248843 h 1720790"/>
              <a:gd name="connsiteX2" fmla="*/ 4957765 w 5090711"/>
              <a:gd name="connsiteY2" fmla="*/ 0 h 1720790"/>
              <a:gd name="connsiteX3" fmla="*/ 5090711 w 5090711"/>
              <a:gd name="connsiteY3" fmla="*/ 248843 h 1720790"/>
              <a:gd name="connsiteX4" fmla="*/ 5010264 w 5090711"/>
              <a:gd name="connsiteY4" fmla="*/ 248843 h 1720790"/>
              <a:gd name="connsiteX5" fmla="*/ 207045 w 5090711"/>
              <a:gd name="connsiteY5" fmla="*/ 1720790 h 172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0711" h="1720790" stroke="0" extrusionOk="0">
                <a:moveTo>
                  <a:pt x="4957765" y="0"/>
                </a:moveTo>
                <a:lnTo>
                  <a:pt x="5090711" y="248843"/>
                </a:lnTo>
                <a:lnTo>
                  <a:pt x="5010264" y="248843"/>
                </a:lnTo>
                <a:cubicBezTo>
                  <a:pt x="4741431" y="900925"/>
                  <a:pt x="3445651" y="1441308"/>
                  <a:pt x="1673486" y="1640391"/>
                </a:cubicBezTo>
                <a:cubicBezTo>
                  <a:pt x="1166078" y="1697393"/>
                  <a:pt x="635678" y="1724423"/>
                  <a:pt x="103523" y="1720399"/>
                </a:cubicBezTo>
                <a:cubicBezTo>
                  <a:pt x="2473546" y="1702478"/>
                  <a:pt x="4460413" y="1080355"/>
                  <a:pt x="4803219" y="248843"/>
                </a:cubicBezTo>
                <a:lnTo>
                  <a:pt x="4722771" y="248843"/>
                </a:lnTo>
                <a:lnTo>
                  <a:pt x="4957765" y="0"/>
                </a:lnTo>
                <a:close/>
              </a:path>
              <a:path w="5090711" h="1720790" fill="darkenLess" stroke="0" extrusionOk="0">
                <a:moveTo>
                  <a:pt x="0" y="1720790"/>
                </a:moveTo>
                <a:lnTo>
                  <a:pt x="207045" y="1720790"/>
                </a:lnTo>
                <a:lnTo>
                  <a:pt x="0" y="1720790"/>
                </a:lnTo>
                <a:close/>
              </a:path>
              <a:path w="5090711" h="1720790" fill="none" extrusionOk="0">
                <a:moveTo>
                  <a:pt x="4803219" y="248843"/>
                </a:moveTo>
                <a:lnTo>
                  <a:pt x="4722771" y="248843"/>
                </a:lnTo>
                <a:lnTo>
                  <a:pt x="4957765" y="0"/>
                </a:lnTo>
                <a:lnTo>
                  <a:pt x="5090711" y="248843"/>
                </a:lnTo>
                <a:lnTo>
                  <a:pt x="5010264" y="248843"/>
                </a:lnTo>
                <a:cubicBezTo>
                  <a:pt x="4661787" y="1094111"/>
                  <a:pt x="2616824" y="1720790"/>
                  <a:pt x="207045" y="1720790"/>
                </a:cubicBezTo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 dirty="0">
              <a:solidFill>
                <a:schemeClr val="tx1"/>
              </a:solidFill>
            </a:endParaRPr>
          </a:p>
        </p:txBody>
      </p:sp>
      <p:sp>
        <p:nvSpPr>
          <p:cNvPr id="2075" name="Rectangle 2074">
            <a:extLst>
              <a:ext uri="{FF2B5EF4-FFF2-40B4-BE49-F238E27FC236}">
                <a16:creationId xmlns:a16="http://schemas.microsoft.com/office/drawing/2014/main" id="{0E0F7531-4EA8-4679-9ED4-CB78AD0C2A26}"/>
              </a:ext>
            </a:extLst>
          </p:cNvPr>
          <p:cNvSpPr/>
          <p:nvPr/>
        </p:nvSpPr>
        <p:spPr>
          <a:xfrm>
            <a:off x="20670201" y="13537033"/>
            <a:ext cx="86367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Figure 2. Conceptual scheme summarizing the main process controlling the groundwater mineralization under the industrial site. (article under review)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542DAE2-DED4-40C2-924E-71D92A43B840}"/>
              </a:ext>
            </a:extLst>
          </p:cNvPr>
          <p:cNvGrpSpPr/>
          <p:nvPr/>
        </p:nvGrpSpPr>
        <p:grpSpPr>
          <a:xfrm>
            <a:off x="8368709" y="16772757"/>
            <a:ext cx="11535846" cy="4626705"/>
            <a:chOff x="8222603" y="16840566"/>
            <a:chExt cx="11535846" cy="4626705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61D1A06-391D-47C9-B713-7CFEFFC8FD26}"/>
                </a:ext>
              </a:extLst>
            </p:cNvPr>
            <p:cNvSpPr/>
            <p:nvPr/>
          </p:nvSpPr>
          <p:spPr>
            <a:xfrm>
              <a:off x="8222603" y="16840566"/>
              <a:ext cx="874624" cy="874624"/>
            </a:xfrm>
            <a:prstGeom prst="ellipse">
              <a:avLst/>
            </a:prstGeom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4" name="Chord 103">
              <a:extLst>
                <a:ext uri="{FF2B5EF4-FFF2-40B4-BE49-F238E27FC236}">
                  <a16:creationId xmlns:a16="http://schemas.microsoft.com/office/drawing/2014/main" id="{E2C3FDF4-054E-4001-AA72-98EB02CDEAFF}"/>
                </a:ext>
              </a:extLst>
            </p:cNvPr>
            <p:cNvSpPr/>
            <p:nvPr/>
          </p:nvSpPr>
          <p:spPr>
            <a:xfrm>
              <a:off x="8310066" y="16928029"/>
              <a:ext cx="699699" cy="699699"/>
            </a:xfrm>
            <a:prstGeom prst="chord">
              <a:avLst>
                <a:gd name="adj1" fmla="val 1168272"/>
                <a:gd name="adj2" fmla="val 9631728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1D8CC8B-2070-47B1-912E-1C1AB93D726D}"/>
                </a:ext>
              </a:extLst>
            </p:cNvPr>
            <p:cNvSpPr/>
            <p:nvPr/>
          </p:nvSpPr>
          <p:spPr>
            <a:xfrm>
              <a:off x="9132760" y="16964745"/>
              <a:ext cx="3132809" cy="583549"/>
            </a:xfrm>
            <a:custGeom>
              <a:avLst/>
              <a:gdLst>
                <a:gd name="connsiteX0" fmla="*/ 0 w 3132809"/>
                <a:gd name="connsiteY0" fmla="*/ 0 h 583549"/>
                <a:gd name="connsiteX1" fmla="*/ 3132809 w 3132809"/>
                <a:gd name="connsiteY1" fmla="*/ 0 h 583549"/>
                <a:gd name="connsiteX2" fmla="*/ 3132809 w 3132809"/>
                <a:gd name="connsiteY2" fmla="*/ 583549 h 583549"/>
                <a:gd name="connsiteX3" fmla="*/ 0 w 3132809"/>
                <a:gd name="connsiteY3" fmla="*/ 583549 h 583549"/>
                <a:gd name="connsiteX4" fmla="*/ 0 w 3132809"/>
                <a:gd name="connsiteY4" fmla="*/ 0 h 58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2809" h="583549">
                  <a:moveTo>
                    <a:pt x="0" y="0"/>
                  </a:moveTo>
                  <a:lnTo>
                    <a:pt x="3132809" y="0"/>
                  </a:lnTo>
                  <a:lnTo>
                    <a:pt x="3132809" y="583549"/>
                  </a:lnTo>
                  <a:lnTo>
                    <a:pt x="0" y="5835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b" anchorCtr="0">
              <a:noAutofit/>
            </a:bodyPr>
            <a:lstStyle/>
            <a:p>
              <a:pPr marL="0" lvl="0" indent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None/>
              </a:pPr>
              <a:r>
                <a:rPr lang="en-US" sz="3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Flow  model</a:t>
              </a:r>
              <a:endParaRPr lang="fr-BE" sz="3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6B96C26-4ECD-4B6E-BA3C-9E5D71794785}"/>
                </a:ext>
              </a:extLst>
            </p:cNvPr>
            <p:cNvSpPr/>
            <p:nvPr/>
          </p:nvSpPr>
          <p:spPr>
            <a:xfrm>
              <a:off x="12321775" y="16853771"/>
              <a:ext cx="874624" cy="874624"/>
            </a:xfrm>
            <a:prstGeom prst="ellipse">
              <a:avLst/>
            </a:prstGeom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0" name="Chord 109">
              <a:extLst>
                <a:ext uri="{FF2B5EF4-FFF2-40B4-BE49-F238E27FC236}">
                  <a16:creationId xmlns:a16="http://schemas.microsoft.com/office/drawing/2014/main" id="{1F9919AB-30B1-4F79-860C-E20420EC61E6}"/>
                </a:ext>
              </a:extLst>
            </p:cNvPr>
            <p:cNvSpPr/>
            <p:nvPr/>
          </p:nvSpPr>
          <p:spPr>
            <a:xfrm>
              <a:off x="12404493" y="16936106"/>
              <a:ext cx="699699" cy="699699"/>
            </a:xfrm>
            <a:prstGeom prst="chord">
              <a:avLst>
                <a:gd name="adj1" fmla="val 20431728"/>
                <a:gd name="adj2" fmla="val 11968272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03FD763-6FA9-4C61-9F8C-A722DAB65FBE}"/>
                </a:ext>
              </a:extLst>
            </p:cNvPr>
            <p:cNvSpPr/>
            <p:nvPr/>
          </p:nvSpPr>
          <p:spPr>
            <a:xfrm>
              <a:off x="13278841" y="17382335"/>
              <a:ext cx="2587430" cy="3680711"/>
            </a:xfrm>
            <a:custGeom>
              <a:avLst/>
              <a:gdLst>
                <a:gd name="connsiteX0" fmla="*/ 0 w 2587430"/>
                <a:gd name="connsiteY0" fmla="*/ 0 h 3680711"/>
                <a:gd name="connsiteX1" fmla="*/ 2587430 w 2587430"/>
                <a:gd name="connsiteY1" fmla="*/ 0 h 3680711"/>
                <a:gd name="connsiteX2" fmla="*/ 2587430 w 2587430"/>
                <a:gd name="connsiteY2" fmla="*/ 3680711 h 3680711"/>
                <a:gd name="connsiteX3" fmla="*/ 0 w 2587430"/>
                <a:gd name="connsiteY3" fmla="*/ 3680711 h 3680711"/>
                <a:gd name="connsiteX4" fmla="*/ 0 w 2587430"/>
                <a:gd name="connsiteY4" fmla="*/ 0 h 3680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7430" h="3680711">
                  <a:moveTo>
                    <a:pt x="0" y="0"/>
                  </a:moveTo>
                  <a:lnTo>
                    <a:pt x="2587430" y="0"/>
                  </a:lnTo>
                  <a:lnTo>
                    <a:pt x="2587430" y="3680711"/>
                  </a:lnTo>
                  <a:lnTo>
                    <a:pt x="0" y="36807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0" lvl="0" indent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BE" sz="3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7E9C04D-EEEA-48FB-9A08-F45119A7E196}"/>
                </a:ext>
              </a:extLst>
            </p:cNvPr>
            <p:cNvSpPr/>
            <p:nvPr/>
          </p:nvSpPr>
          <p:spPr>
            <a:xfrm>
              <a:off x="13360656" y="17395395"/>
              <a:ext cx="2587430" cy="927443"/>
            </a:xfrm>
            <a:custGeom>
              <a:avLst/>
              <a:gdLst>
                <a:gd name="connsiteX0" fmla="*/ 0 w 2587430"/>
                <a:gd name="connsiteY0" fmla="*/ 0 h 927443"/>
                <a:gd name="connsiteX1" fmla="*/ 2587430 w 2587430"/>
                <a:gd name="connsiteY1" fmla="*/ 0 h 927443"/>
                <a:gd name="connsiteX2" fmla="*/ 2587430 w 2587430"/>
                <a:gd name="connsiteY2" fmla="*/ 927443 h 927443"/>
                <a:gd name="connsiteX3" fmla="*/ 0 w 2587430"/>
                <a:gd name="connsiteY3" fmla="*/ 927443 h 927443"/>
                <a:gd name="connsiteX4" fmla="*/ 0 w 2587430"/>
                <a:gd name="connsiteY4" fmla="*/ 0 h 92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7430" h="927443">
                  <a:moveTo>
                    <a:pt x="0" y="0"/>
                  </a:moveTo>
                  <a:lnTo>
                    <a:pt x="2587430" y="0"/>
                  </a:lnTo>
                  <a:lnTo>
                    <a:pt x="2587430" y="927443"/>
                  </a:lnTo>
                  <a:lnTo>
                    <a:pt x="0" y="92744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b" anchorCtr="0">
              <a:noAutofit/>
            </a:bodyPr>
            <a:lstStyle/>
            <a:p>
              <a:pPr marL="0" lvl="0" indent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000" b="1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Conservative transport  model</a:t>
              </a: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98C6107C-5612-4A8A-8697-DBEA161E8FD9}"/>
                </a:ext>
              </a:extLst>
            </p:cNvPr>
            <p:cNvSpPr/>
            <p:nvPr/>
          </p:nvSpPr>
          <p:spPr>
            <a:xfrm>
              <a:off x="16148257" y="16840566"/>
              <a:ext cx="874624" cy="874624"/>
            </a:xfrm>
            <a:prstGeom prst="ellipse">
              <a:avLst/>
            </a:prstGeom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4" name="Chord 113">
              <a:extLst>
                <a:ext uri="{FF2B5EF4-FFF2-40B4-BE49-F238E27FC236}">
                  <a16:creationId xmlns:a16="http://schemas.microsoft.com/office/drawing/2014/main" id="{7B854B54-2339-40A6-B0C6-6C61DE308ADB}"/>
                </a:ext>
              </a:extLst>
            </p:cNvPr>
            <p:cNvSpPr/>
            <p:nvPr/>
          </p:nvSpPr>
          <p:spPr>
            <a:xfrm>
              <a:off x="16235719" y="16928029"/>
              <a:ext cx="699699" cy="699699"/>
            </a:xfrm>
            <a:prstGeom prst="chord">
              <a:avLst>
                <a:gd name="adj1" fmla="val 16200000"/>
                <a:gd name="adj2" fmla="val 1620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F955AF8-2DC3-407A-85E2-FF00D6481F1D}"/>
                </a:ext>
              </a:extLst>
            </p:cNvPr>
            <p:cNvSpPr/>
            <p:nvPr/>
          </p:nvSpPr>
          <p:spPr>
            <a:xfrm>
              <a:off x="17070600" y="17786560"/>
              <a:ext cx="2587430" cy="3680711"/>
            </a:xfrm>
            <a:custGeom>
              <a:avLst/>
              <a:gdLst>
                <a:gd name="connsiteX0" fmla="*/ 0 w 2587430"/>
                <a:gd name="connsiteY0" fmla="*/ 0 h 3680711"/>
                <a:gd name="connsiteX1" fmla="*/ 2587430 w 2587430"/>
                <a:gd name="connsiteY1" fmla="*/ 0 h 3680711"/>
                <a:gd name="connsiteX2" fmla="*/ 2587430 w 2587430"/>
                <a:gd name="connsiteY2" fmla="*/ 3680711 h 3680711"/>
                <a:gd name="connsiteX3" fmla="*/ 0 w 2587430"/>
                <a:gd name="connsiteY3" fmla="*/ 3680711 h 3680711"/>
                <a:gd name="connsiteX4" fmla="*/ 0 w 2587430"/>
                <a:gd name="connsiteY4" fmla="*/ 0 h 3680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7430" h="3680711">
                  <a:moveTo>
                    <a:pt x="0" y="0"/>
                  </a:moveTo>
                  <a:lnTo>
                    <a:pt x="2587430" y="0"/>
                  </a:lnTo>
                  <a:lnTo>
                    <a:pt x="2587430" y="3680711"/>
                  </a:lnTo>
                  <a:lnTo>
                    <a:pt x="0" y="36807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0" lvl="0" indent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BE" sz="3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AB221EE-31CB-439A-97DF-4E3DBDA0D4FD}"/>
                </a:ext>
              </a:extLst>
            </p:cNvPr>
            <p:cNvSpPr/>
            <p:nvPr/>
          </p:nvSpPr>
          <p:spPr>
            <a:xfrm>
              <a:off x="17171019" y="17387635"/>
              <a:ext cx="2587430" cy="874624"/>
            </a:xfrm>
            <a:custGeom>
              <a:avLst/>
              <a:gdLst>
                <a:gd name="connsiteX0" fmla="*/ 0 w 2587430"/>
                <a:gd name="connsiteY0" fmla="*/ 0 h 874624"/>
                <a:gd name="connsiteX1" fmla="*/ 2587430 w 2587430"/>
                <a:gd name="connsiteY1" fmla="*/ 0 h 874624"/>
                <a:gd name="connsiteX2" fmla="*/ 2587430 w 2587430"/>
                <a:gd name="connsiteY2" fmla="*/ 874624 h 874624"/>
                <a:gd name="connsiteX3" fmla="*/ 0 w 2587430"/>
                <a:gd name="connsiteY3" fmla="*/ 874624 h 874624"/>
                <a:gd name="connsiteX4" fmla="*/ 0 w 2587430"/>
                <a:gd name="connsiteY4" fmla="*/ 0 h 87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7430" h="874624">
                  <a:moveTo>
                    <a:pt x="0" y="0"/>
                  </a:moveTo>
                  <a:lnTo>
                    <a:pt x="2587430" y="0"/>
                  </a:lnTo>
                  <a:lnTo>
                    <a:pt x="2587430" y="874624"/>
                  </a:lnTo>
                  <a:lnTo>
                    <a:pt x="0" y="8746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b" anchorCtr="0">
              <a:noAutofit/>
            </a:bodyPr>
            <a:lstStyle/>
            <a:p>
              <a:pPr marL="0" lvl="0" indent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000" b="1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Reactive transport model</a:t>
              </a:r>
            </a:p>
          </p:txBody>
        </p:sp>
      </p:grpSp>
      <p:sp>
        <p:nvSpPr>
          <p:cNvPr id="179" name="TextBox 178">
            <a:extLst>
              <a:ext uri="{FF2B5EF4-FFF2-40B4-BE49-F238E27FC236}">
                <a16:creationId xmlns:a16="http://schemas.microsoft.com/office/drawing/2014/main" id="{D064D1AB-ACD6-420B-837D-245C886BA015}"/>
              </a:ext>
            </a:extLst>
          </p:cNvPr>
          <p:cNvSpPr txBox="1"/>
          <p:nvPr/>
        </p:nvSpPr>
        <p:spPr>
          <a:xfrm>
            <a:off x="21294582" y="27831488"/>
            <a:ext cx="7127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Figure 4. 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Hydraulic conductivity and calibration results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3" name="Table 182">
            <a:extLst>
              <a:ext uri="{FF2B5EF4-FFF2-40B4-BE49-F238E27FC236}">
                <a16:creationId xmlns:a16="http://schemas.microsoft.com/office/drawing/2014/main" id="{8D29BC41-A0E2-4ED8-A4FD-C90E2C0A4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648431"/>
              </p:ext>
            </p:extLst>
          </p:nvPr>
        </p:nvGraphicFramePr>
        <p:xfrm>
          <a:off x="10091124" y="26430180"/>
          <a:ext cx="7050016" cy="177114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63985">
                  <a:extLst>
                    <a:ext uri="{9D8B030D-6E8A-4147-A177-3AD203B41FA5}">
                      <a16:colId xmlns:a16="http://schemas.microsoft.com/office/drawing/2014/main" val="1493141874"/>
                    </a:ext>
                  </a:extLst>
                </a:gridCol>
                <a:gridCol w="868280">
                  <a:extLst>
                    <a:ext uri="{9D8B030D-6E8A-4147-A177-3AD203B41FA5}">
                      <a16:colId xmlns:a16="http://schemas.microsoft.com/office/drawing/2014/main" val="2145354760"/>
                    </a:ext>
                  </a:extLst>
                </a:gridCol>
                <a:gridCol w="1490865">
                  <a:extLst>
                    <a:ext uri="{9D8B030D-6E8A-4147-A177-3AD203B41FA5}">
                      <a16:colId xmlns:a16="http://schemas.microsoft.com/office/drawing/2014/main" val="3787237826"/>
                    </a:ext>
                  </a:extLst>
                </a:gridCol>
                <a:gridCol w="1288712">
                  <a:extLst>
                    <a:ext uri="{9D8B030D-6E8A-4147-A177-3AD203B41FA5}">
                      <a16:colId xmlns:a16="http://schemas.microsoft.com/office/drawing/2014/main" val="3982703464"/>
                    </a:ext>
                  </a:extLst>
                </a:gridCol>
                <a:gridCol w="1238174">
                  <a:extLst>
                    <a:ext uri="{9D8B030D-6E8A-4147-A177-3AD203B41FA5}">
                      <a16:colId xmlns:a16="http://schemas.microsoft.com/office/drawing/2014/main" val="3484963502"/>
                    </a:ext>
                  </a:extLst>
                </a:gridCol>
              </a:tblGrid>
              <a:tr h="580271">
                <a:tc>
                  <a:txBody>
                    <a:bodyPr/>
                    <a:lstStyle/>
                    <a:p>
                      <a:pPr algn="ctr" fontAlgn="b"/>
                      <a:r>
                        <a:rPr lang="fr-BE" sz="2800" u="none" strike="noStrike" dirty="0">
                          <a:effectLst/>
                          <a:latin typeface="Arial "/>
                        </a:rPr>
                        <a:t> </a:t>
                      </a:r>
                      <a:endParaRPr lang="fr-BE" sz="28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b="1" u="none" strike="noStrike" dirty="0">
                          <a:effectLst/>
                          <a:latin typeface="Arial "/>
                        </a:rPr>
                        <a:t>θ</a:t>
                      </a:r>
                      <a:r>
                        <a:rPr lang="fr-BE" sz="1800" b="1" u="none" strike="noStrike" dirty="0">
                          <a:effectLst/>
                          <a:latin typeface="Arial "/>
                        </a:rPr>
                        <a:t>s</a:t>
                      </a:r>
                      <a:endParaRPr lang="fr-BE" sz="2800" b="1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b="1" u="none" strike="noStrike" dirty="0">
                          <a:effectLst/>
                          <a:latin typeface="Arial "/>
                        </a:rPr>
                        <a:t>θ</a:t>
                      </a:r>
                      <a:r>
                        <a:rPr lang="fr-BE" sz="2000" b="1" u="none" strike="noStrike" dirty="0">
                          <a:effectLst/>
                          <a:latin typeface="Arial "/>
                        </a:rPr>
                        <a:t>r</a:t>
                      </a:r>
                      <a:endParaRPr lang="fr-BE" sz="2800" b="1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b="1" u="none" strike="noStrike" dirty="0">
                          <a:effectLst/>
                          <a:latin typeface="Arial "/>
                        </a:rPr>
                        <a:t>α(</a:t>
                      </a:r>
                      <a:r>
                        <a:rPr lang="fr-BE" sz="2800" b="1" u="none" strike="noStrike" dirty="0">
                          <a:effectLst/>
                          <a:latin typeface="Arial "/>
                        </a:rPr>
                        <a:t>m</a:t>
                      </a:r>
                      <a:r>
                        <a:rPr lang="fr-BE" sz="2800" b="1" u="none" strike="noStrike" baseline="30000" dirty="0">
                          <a:effectLst/>
                          <a:latin typeface="Arial "/>
                        </a:rPr>
                        <a:t>-1</a:t>
                      </a:r>
                      <a:r>
                        <a:rPr lang="fr-BE" sz="2800" b="1" u="none" strike="noStrike" dirty="0">
                          <a:effectLst/>
                          <a:latin typeface="Arial "/>
                        </a:rPr>
                        <a:t>)</a:t>
                      </a:r>
                      <a:endParaRPr lang="fr-BE" sz="2800" b="1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800" b="1" u="none" strike="noStrike" dirty="0">
                          <a:effectLst/>
                          <a:latin typeface="Arial "/>
                        </a:rPr>
                        <a:t>n</a:t>
                      </a:r>
                      <a:endParaRPr lang="fr-BE" sz="2800" b="1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8626" marR="8626" marT="8626" marB="0" anchor="b"/>
                </a:tc>
                <a:extLst>
                  <a:ext uri="{0D108BD9-81ED-4DB2-BD59-A6C34878D82A}">
                    <a16:rowId xmlns:a16="http://schemas.microsoft.com/office/drawing/2014/main" val="2180853526"/>
                  </a:ext>
                </a:extLst>
              </a:tr>
              <a:tr h="610607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1" u="none" strike="noStrike" noProof="0" dirty="0">
                          <a:effectLst/>
                          <a:latin typeface="Arial "/>
                        </a:rPr>
                        <a:t> Loess </a:t>
                      </a:r>
                      <a:endParaRPr lang="en-GB" sz="2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600" u="none" strike="noStrike" noProof="0" dirty="0">
                          <a:effectLst/>
                          <a:latin typeface="Arial "/>
                        </a:rPr>
                        <a:t>0.45</a:t>
                      </a:r>
                      <a:endParaRPr lang="en-GB" sz="2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600" u="none" strike="noStrike" noProof="0" dirty="0">
                          <a:effectLst/>
                          <a:latin typeface="Arial "/>
                        </a:rPr>
                        <a:t>0.055</a:t>
                      </a:r>
                      <a:endParaRPr lang="en-GB" sz="2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600" u="none" strike="noStrike" noProof="0" dirty="0">
                          <a:effectLst/>
                          <a:latin typeface="Arial "/>
                        </a:rPr>
                        <a:t>2</a:t>
                      </a:r>
                      <a:endParaRPr lang="en-GB" sz="2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0.82</a:t>
                      </a:r>
                    </a:p>
                  </a:txBody>
                  <a:tcPr marL="8626" marR="8626" marT="8626" marB="0" anchor="b"/>
                </a:tc>
                <a:extLst>
                  <a:ext uri="{0D108BD9-81ED-4DB2-BD59-A6C34878D82A}">
                    <a16:rowId xmlns:a16="http://schemas.microsoft.com/office/drawing/2014/main" val="1027367162"/>
                  </a:ext>
                </a:extLst>
              </a:tr>
              <a:tr h="580271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1" u="none" strike="noStrike" noProof="0" dirty="0">
                          <a:effectLst/>
                          <a:latin typeface="Arial "/>
                        </a:rPr>
                        <a:t> Chalk </a:t>
                      </a:r>
                      <a:endParaRPr lang="en-GB" sz="2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600" u="none" strike="noStrike" noProof="0" dirty="0">
                          <a:effectLst/>
                          <a:latin typeface="Arial "/>
                        </a:rPr>
                        <a:t>0.41</a:t>
                      </a:r>
                      <a:endParaRPr lang="en-GB" sz="2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600" u="none" strike="noStrike" noProof="0" dirty="0">
                          <a:effectLst/>
                          <a:latin typeface="Arial "/>
                        </a:rPr>
                        <a:t>0.055</a:t>
                      </a:r>
                      <a:endParaRPr lang="en-GB" sz="2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600" u="none" strike="noStrike" noProof="0" dirty="0">
                          <a:effectLst/>
                          <a:latin typeface="Arial "/>
                        </a:rPr>
                        <a:t>0.16</a:t>
                      </a:r>
                      <a:endParaRPr lang="en-GB" sz="2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600" u="none" strike="noStrike" noProof="0" dirty="0">
                          <a:effectLst/>
                          <a:latin typeface="Arial "/>
                        </a:rPr>
                        <a:t>2.42</a:t>
                      </a:r>
                      <a:endParaRPr lang="en-GB" sz="2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8626" marR="8626" marT="8626" marB="0" anchor="b"/>
                </a:tc>
                <a:extLst>
                  <a:ext uri="{0D108BD9-81ED-4DB2-BD59-A6C34878D82A}">
                    <a16:rowId xmlns:a16="http://schemas.microsoft.com/office/drawing/2014/main" val="3998390483"/>
                  </a:ext>
                </a:extLst>
              </a:tr>
            </a:tbl>
          </a:graphicData>
        </a:graphic>
      </p:graphicFrame>
      <p:sp>
        <p:nvSpPr>
          <p:cNvPr id="118" name="TextBox 117">
            <a:extLst>
              <a:ext uri="{FF2B5EF4-FFF2-40B4-BE49-F238E27FC236}">
                <a16:creationId xmlns:a16="http://schemas.microsoft.com/office/drawing/2014/main" id="{6EC923F0-97AD-411F-B4FB-C2C452091A3A}"/>
              </a:ext>
            </a:extLst>
          </p:cNvPr>
          <p:cNvSpPr txBox="1"/>
          <p:nvPr/>
        </p:nvSpPr>
        <p:spPr>
          <a:xfrm>
            <a:off x="19849489" y="16185946"/>
            <a:ext cx="9417873" cy="372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Numerical modeling of groundwater flow and reactive transport of solute using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FEFLOW®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Use the collected data form characterization stage and from previous studies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DF8B84D8-2DB8-403F-9FCD-4F86E86EA5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63944" y="30053011"/>
            <a:ext cx="6909436" cy="6798589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8FCEA966-EA3C-452E-AB61-8E7077EC49E8}"/>
              </a:ext>
            </a:extLst>
          </p:cNvPr>
          <p:cNvSpPr txBox="1"/>
          <p:nvPr/>
        </p:nvSpPr>
        <p:spPr>
          <a:xfrm>
            <a:off x="1000160" y="30090839"/>
            <a:ext cx="9753250" cy="693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>
              <a:lnSpc>
                <a:spcPct val="150000"/>
              </a:lnSpc>
              <a:buFont typeface="Arial" pitchFamily="34" charset="0"/>
              <a:buChar char="•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Form the site investigation results, sulphate</a:t>
            </a: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considered as a conservative tracer in the transport model  </a:t>
            </a:r>
          </a:p>
          <a:p>
            <a:pPr marL="446088" indent="-446088">
              <a:lnSpc>
                <a:spcPct val="150000"/>
              </a:lnSpc>
              <a:buFont typeface="Arial" pitchFamily="34" charset="0"/>
              <a:buChar char="•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Neumann mass transport boundary conditions: </a:t>
            </a:r>
          </a:p>
          <a:p>
            <a:pPr lvl="0">
              <a:lnSpc>
                <a:spcPct val="150000"/>
              </a:lnSpc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    -  Source in the backfill layer </a:t>
            </a:r>
          </a:p>
          <a:p>
            <a:pPr>
              <a:lnSpc>
                <a:spcPct val="150000"/>
              </a:lnSpc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    -  Maintaining the sulphate concentration in the</a:t>
            </a:r>
          </a:p>
          <a:p>
            <a:pPr lvl="0">
              <a:lnSpc>
                <a:spcPct val="150000"/>
              </a:lnSpc>
            </a:pP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aquifer</a:t>
            </a:r>
          </a:p>
          <a:p>
            <a:pPr marL="446088" indent="-446088">
              <a:lnSpc>
                <a:spcPct val="150000"/>
              </a:lnSpc>
              <a:buFont typeface="Arial" pitchFamily="34" charset="0"/>
              <a:buChar char="•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Calibration parameters: Effective porosity, longitudinal, transverse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dispersivity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and molecular diffusion coefficient 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9F0823F0-0651-4565-926E-C399B59CF49A}"/>
              </a:ext>
            </a:extLst>
          </p:cNvPr>
          <p:cNvSpPr txBox="1"/>
          <p:nvPr/>
        </p:nvSpPr>
        <p:spPr>
          <a:xfrm>
            <a:off x="18923307" y="30607070"/>
            <a:ext cx="10620735" cy="6412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GB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calibrated model is able to reproduce the observed plume with a target ± 0,6 mmol/L </a:t>
            </a:r>
          </a:p>
          <a:p>
            <a:pPr marL="446088" indent="-446088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GB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 parameters for the chalk:</a:t>
            </a:r>
          </a:p>
          <a:p>
            <a:pPr lvl="0" algn="just">
              <a:lnSpc>
                <a:spcPct val="200000"/>
              </a:lnSpc>
            </a:pP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Effective porosity: 2%</a:t>
            </a:r>
          </a:p>
          <a:p>
            <a:pPr lvl="0" algn="just">
              <a:lnSpc>
                <a:spcPct val="200000"/>
              </a:lnSpc>
            </a:pP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Longitudinal </a:t>
            </a:r>
            <a:r>
              <a:rPr lang="en-GB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dispersivity</a:t>
            </a: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280 m </a:t>
            </a:r>
          </a:p>
          <a:p>
            <a:pPr lvl="0" algn="just">
              <a:lnSpc>
                <a:spcPct val="200000"/>
              </a:lnSpc>
            </a:pP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- </a:t>
            </a:r>
            <a:r>
              <a:rPr lang="en-GB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Diffusion coefficient 3×10</a:t>
            </a:r>
            <a:r>
              <a:rPr lang="en-GB" sz="30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-8  </a:t>
            </a:r>
            <a:r>
              <a:rPr lang="en-GB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m²/s</a:t>
            </a:r>
          </a:p>
          <a:p>
            <a:pPr marL="446088" lvl="0" indent="-446088" algn="just">
              <a:lnSpc>
                <a:spcPct val="200000"/>
              </a:lnSpc>
              <a:buFont typeface="Arial" pitchFamily="34" charset="0"/>
              <a:buChar char="•"/>
            </a:pPr>
            <a:endParaRPr lang="en-GB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26583F89-EE9E-4705-B931-B08E425DD593}"/>
              </a:ext>
            </a:extLst>
          </p:cNvPr>
          <p:cNvSpPr txBox="1"/>
          <p:nvPr/>
        </p:nvSpPr>
        <p:spPr>
          <a:xfrm>
            <a:off x="2579434" y="37841684"/>
            <a:ext cx="10074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 </a:t>
            </a:r>
          </a:p>
        </p:txBody>
      </p:sp>
      <p:sp>
        <p:nvSpPr>
          <p:cNvPr id="215" name="Rectangle: Rounded Corners 214">
            <a:extLst>
              <a:ext uri="{FF2B5EF4-FFF2-40B4-BE49-F238E27FC236}">
                <a16:creationId xmlns:a16="http://schemas.microsoft.com/office/drawing/2014/main" id="{0507CC97-FBDD-4902-A75A-DEF1483DFCA9}"/>
              </a:ext>
            </a:extLst>
          </p:cNvPr>
          <p:cNvSpPr/>
          <p:nvPr/>
        </p:nvSpPr>
        <p:spPr>
          <a:xfrm>
            <a:off x="333626" y="37801047"/>
            <a:ext cx="21525611" cy="46130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0" b="1" dirty="0">
                <a:latin typeface="Arial" panose="020B0604020202020204" pitchFamily="34" charset="0"/>
                <a:cs typeface="Arial" panose="020B0604020202020204" pitchFamily="34" charset="0"/>
              </a:rPr>
              <a:t>Context of the study </a:t>
            </a:r>
          </a:p>
          <a:p>
            <a:endParaRPr lang="fr-BE" dirty="0"/>
          </a:p>
        </p:txBody>
      </p:sp>
      <p:sp>
        <p:nvSpPr>
          <p:cNvPr id="216" name="Rectangle: Rounded Corners 215">
            <a:extLst>
              <a:ext uri="{FF2B5EF4-FFF2-40B4-BE49-F238E27FC236}">
                <a16:creationId xmlns:a16="http://schemas.microsoft.com/office/drawing/2014/main" id="{F9D5966F-3740-449D-ACDF-0CF561A32F48}"/>
              </a:ext>
            </a:extLst>
          </p:cNvPr>
          <p:cNvSpPr/>
          <p:nvPr/>
        </p:nvSpPr>
        <p:spPr>
          <a:xfrm>
            <a:off x="481876" y="38600145"/>
            <a:ext cx="21222868" cy="3745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412D332F-1C70-4C03-9FD3-4A88E58D5B81}"/>
              </a:ext>
            </a:extLst>
          </p:cNvPr>
          <p:cNvSpPr txBox="1"/>
          <p:nvPr/>
        </p:nvSpPr>
        <p:spPr>
          <a:xfrm>
            <a:off x="6274296" y="37903978"/>
            <a:ext cx="9417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 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416BC6F4-7A48-481A-8AFC-1FD3DFF6B30B}"/>
              </a:ext>
            </a:extLst>
          </p:cNvPr>
          <p:cNvSpPr txBox="1"/>
          <p:nvPr/>
        </p:nvSpPr>
        <p:spPr>
          <a:xfrm>
            <a:off x="1306584" y="39011413"/>
            <a:ext cx="20221554" cy="282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lvl="0" indent="-4460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Calibrate the multi-species reactive transport model considering the occurring reactions (mainly hydrolysis and dehydrohalogenation of 1,1,1-TCA with calcite dissolution in the chalk matrix) using observed concentrations. </a:t>
            </a:r>
          </a:p>
          <a:p>
            <a:pPr marL="446088" lvl="0" indent="-4460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the calibration with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</a:rPr>
              <a:t>δ</a:t>
            </a:r>
            <a:r>
              <a:rPr lang="en-GB" sz="3200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 and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</a:rPr>
              <a:t>δ</a:t>
            </a:r>
            <a:r>
              <a:rPr lang="en-GB" sz="3200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37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 of 1,1,1-TCA. </a:t>
            </a:r>
          </a:p>
          <a:p>
            <a:pPr marL="446088" lvl="0" indent="-4460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model will provide a more accurate assessment of natural attenuation process of 1,1,1-TCA in the chalk aquifer.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2ED77B9-2757-4DBB-874A-17C82416BEC5}"/>
              </a:ext>
            </a:extLst>
          </p:cNvPr>
          <p:cNvSpPr txBox="1"/>
          <p:nvPr/>
        </p:nvSpPr>
        <p:spPr>
          <a:xfrm>
            <a:off x="23983183" y="37827404"/>
            <a:ext cx="46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>
                <a:solidFill>
                  <a:schemeClr val="bg1"/>
                </a:solidFill>
              </a:rPr>
              <a:t>Acknowledgement  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1B720F47-4B1B-43BA-B663-573267B4DC47}"/>
              </a:ext>
            </a:extLst>
          </p:cNvPr>
          <p:cNvSpPr/>
          <p:nvPr/>
        </p:nvSpPr>
        <p:spPr>
          <a:xfrm>
            <a:off x="22683945" y="38585823"/>
            <a:ext cx="7091723" cy="37931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F2DF44B-E293-4530-95D7-B19D6E9D853B}"/>
              </a:ext>
            </a:extLst>
          </p:cNvPr>
          <p:cNvSpPr txBox="1"/>
          <p:nvPr/>
        </p:nvSpPr>
        <p:spPr>
          <a:xfrm>
            <a:off x="22876696" y="39265700"/>
            <a:ext cx="6811794" cy="2095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Special thanks to MIKE Powered by DHI for the FEFLOW academic license provided for this research.</a:t>
            </a:r>
            <a:endParaRPr lang="fr-BE" sz="2900" b="1" dirty="0"/>
          </a:p>
        </p:txBody>
      </p:sp>
    </p:spTree>
    <p:extLst>
      <p:ext uri="{BB962C8B-B14F-4D97-AF65-F5344CB8AC3E}">
        <p14:creationId xmlns:p14="http://schemas.microsoft.com/office/powerpoint/2010/main" val="429025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8889</TotalTime>
  <Words>544</Words>
  <Application>Microsoft Office PowerPoint</Application>
  <PresentationFormat>Custom</PresentationFormat>
  <Paragraphs>73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delta</dc:creator>
  <cp:lastModifiedBy>youcef bou</cp:lastModifiedBy>
  <cp:revision>159</cp:revision>
  <dcterms:created xsi:type="dcterms:W3CDTF">2006-08-16T00:00:00Z</dcterms:created>
  <dcterms:modified xsi:type="dcterms:W3CDTF">2019-11-20T14:56:41Z</dcterms:modified>
</cp:coreProperties>
</file>