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4564638" cy="49685575"/>
  <p:notesSz cx="29819600" cy="423418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27050" indent="-69850" algn="l" rtl="0" eaLnBrk="0" fontAlgn="base" hangingPunct="0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54100" indent="-139700" algn="l" rtl="0" eaLnBrk="0" fontAlgn="base" hangingPunct="0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81150" indent="-209550" algn="l" rtl="0" eaLnBrk="0" fontAlgn="base" hangingPunct="0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08200" indent="-279400" algn="l" rtl="0" eaLnBrk="0" fontAlgn="base" hangingPunct="0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9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49">
          <p15:clr>
            <a:srgbClr val="A4A3A4"/>
          </p15:clr>
        </p15:guide>
        <p15:guide id="2" pos="10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339966"/>
    <a:srgbClr val="FFFFFF"/>
    <a:srgbClr val="000000"/>
    <a:srgbClr val="3399FF"/>
    <a:srgbClr val="FFFF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 autoAdjust="0"/>
    <p:restoredTop sz="99574" autoAdjust="0"/>
  </p:normalViewPr>
  <p:slideViewPr>
    <p:cSldViewPr snapToGrid="0">
      <p:cViewPr>
        <p:scale>
          <a:sx n="40" d="100"/>
          <a:sy n="40" d="100"/>
        </p:scale>
        <p:origin x="1080" y="-7326"/>
      </p:cViewPr>
      <p:guideLst>
        <p:guide orient="horz" pos="15649"/>
        <p:guide pos="10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B18E730-8541-48D0-BB0E-38AE2F9F1B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2925425" cy="2119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94519" tIns="197260" rIns="394519" bIns="1972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5FD36FF-E4B0-45C6-9462-05A05E76EC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6887825" y="0"/>
            <a:ext cx="12925425" cy="2119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94519" tIns="197260" rIns="394519" bIns="1972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2C1AAFE-456D-45B3-B8BF-BC401E82CC1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40216138"/>
            <a:ext cx="12925425" cy="2119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94519" tIns="197260" rIns="394519" bIns="1972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02B5444-3853-4070-B88F-FD66F268909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6887825" y="40216138"/>
            <a:ext cx="12925425" cy="2119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94519" tIns="197260" rIns="394519" bIns="1972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5000"/>
            </a:lvl1pPr>
          </a:lstStyle>
          <a:p>
            <a:pPr>
              <a:defRPr/>
            </a:pPr>
            <a:fld id="{6BE03A00-3FD3-4A08-A7A5-795DB24985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CDB7B28-C52B-453D-B72A-3CE3DC8E9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12925425" cy="2119313"/>
          </a:xfrm>
          <a:prstGeom prst="rect">
            <a:avLst/>
          </a:prstGeom>
        </p:spPr>
        <p:txBody>
          <a:bodyPr vert="horz" lIns="394519" tIns="197260" rIns="394519" bIns="197260" rtlCol="0"/>
          <a:lstStyle>
            <a:lvl1pPr algn="l" eaLnBrk="1" hangingPunct="1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C62C3E-A297-4485-B225-6E99B0A066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6887825" y="0"/>
            <a:ext cx="12925425" cy="2119313"/>
          </a:xfrm>
          <a:prstGeom prst="rect">
            <a:avLst/>
          </a:prstGeom>
        </p:spPr>
        <p:txBody>
          <a:bodyPr vert="horz" lIns="394519" tIns="197260" rIns="394519" bIns="197260" rtlCol="0"/>
          <a:lstStyle>
            <a:lvl1pPr algn="r" eaLnBrk="1" hangingPunct="1">
              <a:defRPr sz="5000">
                <a:latin typeface="Arial" charset="0"/>
              </a:defRPr>
            </a:lvl1pPr>
          </a:lstStyle>
          <a:p>
            <a:pPr>
              <a:defRPr/>
            </a:pPr>
            <a:fld id="{8936909B-2081-42B1-9062-6EA8174EEC27}" type="datetimeFigureOut">
              <a:rPr lang="fr-BE"/>
              <a:pPr>
                <a:defRPr/>
              </a:pPr>
              <a:t>17-07-19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277036A0-5216-48A9-9EEA-AF5A0DF55C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88475" y="3178175"/>
            <a:ext cx="11044238" cy="15875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94519" tIns="197260" rIns="394519" bIns="197260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A2CEEF18-940D-47A8-A565-0DC6E683A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81325" y="20110450"/>
            <a:ext cx="23856950" cy="19054763"/>
          </a:xfrm>
          <a:prstGeom prst="rect">
            <a:avLst/>
          </a:prstGeom>
        </p:spPr>
        <p:txBody>
          <a:bodyPr vert="horz" lIns="394519" tIns="197260" rIns="394519" bIns="19726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3E07FC-671A-4001-B9BB-D17D5F0C8E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40216138"/>
            <a:ext cx="12925425" cy="2119312"/>
          </a:xfrm>
          <a:prstGeom prst="rect">
            <a:avLst/>
          </a:prstGeom>
        </p:spPr>
        <p:txBody>
          <a:bodyPr vert="horz" lIns="394519" tIns="197260" rIns="394519" bIns="197260" rtlCol="0" anchor="b"/>
          <a:lstStyle>
            <a:lvl1pPr algn="l" eaLnBrk="1" hangingPunct="1">
              <a:defRPr sz="50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52BEBD-3178-4777-B606-F80D6D21D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6887825" y="40216138"/>
            <a:ext cx="12925425" cy="2119312"/>
          </a:xfrm>
          <a:prstGeom prst="rect">
            <a:avLst/>
          </a:prstGeom>
        </p:spPr>
        <p:txBody>
          <a:bodyPr vert="horz" wrap="square" lIns="394519" tIns="197260" rIns="394519" bIns="1972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5000"/>
            </a:lvl1pPr>
          </a:lstStyle>
          <a:p>
            <a:pPr>
              <a:defRPr/>
            </a:pPr>
            <a:fld id="{A3707F16-C14A-4C54-88CF-557E12E56529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>
            <a:extLst>
              <a:ext uri="{FF2B5EF4-FFF2-40B4-BE49-F238E27FC236}">
                <a16:creationId xmlns:a16="http://schemas.microsoft.com/office/drawing/2014/main" id="{11E0A6FB-2B35-44D9-B1BD-9B1B918A0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ce réservé des commentaires 2">
            <a:extLst>
              <a:ext uri="{FF2B5EF4-FFF2-40B4-BE49-F238E27FC236}">
                <a16:creationId xmlns:a16="http://schemas.microsoft.com/office/drawing/2014/main" id="{587BF863-46B6-4EB3-AD32-96909C6489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5124" name="Espace réservé du numéro de diapositive 3">
            <a:extLst>
              <a:ext uri="{FF2B5EF4-FFF2-40B4-BE49-F238E27FC236}">
                <a16:creationId xmlns:a16="http://schemas.microsoft.com/office/drawing/2014/main" id="{68FE822B-2A29-4312-BC42-5909AEF67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3B2A2F-D71F-4D20-AC3A-C570E93BA363}" type="slidenum">
              <a:rPr lang="fr-BE" altLang="fr-FR" sz="50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fr-BE" altLang="fr-FR" sz="5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92667" y="15434847"/>
            <a:ext cx="29379306" cy="1064980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85331" y="28155651"/>
            <a:ext cx="24193977" cy="12696851"/>
          </a:xfrm>
        </p:spPr>
        <p:txBody>
          <a:bodyPr/>
          <a:lstStyle>
            <a:lvl1pPr marL="0" indent="0" algn="ctr">
              <a:buNone/>
              <a:defRPr/>
            </a:lvl1pPr>
            <a:lvl2pPr marL="527243" indent="0" algn="ctr">
              <a:buNone/>
              <a:defRPr/>
            </a:lvl2pPr>
            <a:lvl3pPr marL="1054486" indent="0" algn="ctr">
              <a:buNone/>
              <a:defRPr/>
            </a:lvl3pPr>
            <a:lvl4pPr marL="1581729" indent="0" algn="ctr">
              <a:buNone/>
              <a:defRPr/>
            </a:lvl4pPr>
            <a:lvl5pPr marL="2108972" indent="0" algn="ctr">
              <a:buNone/>
              <a:defRPr/>
            </a:lvl5pPr>
            <a:lvl6pPr marL="2636215" indent="0" algn="ctr">
              <a:buNone/>
              <a:defRPr/>
            </a:lvl6pPr>
            <a:lvl7pPr marL="3163458" indent="0" algn="ctr">
              <a:buNone/>
              <a:defRPr/>
            </a:lvl7pPr>
            <a:lvl8pPr marL="3690701" indent="0" algn="ctr">
              <a:buNone/>
              <a:defRPr/>
            </a:lvl8pPr>
            <a:lvl9pPr marL="4217944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D65A3-AA7C-48AD-877F-0875C610C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ABB83-CAE9-448D-862F-D2E670C3C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DC1CD4-8234-4D42-89DF-F9F056F43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5DEBA-F85B-4782-8A48-D4079F71AB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830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D2A012-6CF4-4A23-996E-895C9D4CBD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DEC169-F52B-48C7-A157-D92DEC8AB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876B8-1E9D-4080-AC45-FA5583E4C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1D9A0-7CD6-41EE-A579-831413FABC9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505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5059408" y="1989929"/>
            <a:ext cx="7776182" cy="4239285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729049" y="1989929"/>
            <a:ext cx="23156184" cy="4239285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7210C0-5742-45D3-BD7F-BA398740C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D75F08-AC9F-46E7-9F54-F318E7C0D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66B080-3162-4B78-A74A-43433E0AB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3B870-0924-4365-9760-652B14BBB90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893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ABB0C8-C62A-4B77-A9EC-54D7D340D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025C80-3430-40CE-9CB2-8511E71C08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22BF4A-2697-4943-895B-609DA2C46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E2CB-63CB-4588-B5F1-46B5DAE51E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12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0555" y="31927303"/>
            <a:ext cx="29379306" cy="9868573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30555" y="21058238"/>
            <a:ext cx="29379306" cy="10869064"/>
          </a:xfrm>
        </p:spPr>
        <p:txBody>
          <a:bodyPr anchor="b"/>
          <a:lstStyle>
            <a:lvl1pPr marL="0" indent="0">
              <a:buNone/>
              <a:defRPr sz="2300"/>
            </a:lvl1pPr>
            <a:lvl2pPr marL="527243" indent="0">
              <a:buNone/>
              <a:defRPr sz="2100"/>
            </a:lvl2pPr>
            <a:lvl3pPr marL="1054486" indent="0">
              <a:buNone/>
              <a:defRPr sz="1800"/>
            </a:lvl3pPr>
            <a:lvl4pPr marL="1581729" indent="0">
              <a:buNone/>
              <a:defRPr sz="1600"/>
            </a:lvl4pPr>
            <a:lvl5pPr marL="2108972" indent="0">
              <a:buNone/>
              <a:defRPr sz="1600"/>
            </a:lvl5pPr>
            <a:lvl6pPr marL="2636215" indent="0">
              <a:buNone/>
              <a:defRPr sz="1600"/>
            </a:lvl6pPr>
            <a:lvl7pPr marL="3163458" indent="0">
              <a:buNone/>
              <a:defRPr sz="1600"/>
            </a:lvl7pPr>
            <a:lvl8pPr marL="3690701" indent="0">
              <a:buNone/>
              <a:defRPr sz="1600"/>
            </a:lvl8pPr>
            <a:lvl9pPr marL="4217944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C1EE2C-7275-4886-BFEB-9755E64A4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38F7E-7FBF-46C4-8842-F54C5978B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CFA328-7F4F-42FC-81E5-B5B1BFD2CC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1040D-7AE2-4AA6-94E7-F4A36D2CE14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578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29049" y="11593178"/>
            <a:ext cx="15465276" cy="327896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368500" y="11593178"/>
            <a:ext cx="15467090" cy="327896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EA717-2369-415C-863D-C5AF111CD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DC346-6DA6-4772-B966-6E5A6918C5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BB5A0-5937-47FE-BAB8-AAE3C5C7E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6ADA0-E90F-4148-8858-BBA6BCB0BA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81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29049" y="11121491"/>
            <a:ext cx="15271143" cy="463579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7243" indent="0">
              <a:buNone/>
              <a:defRPr sz="2300" b="1"/>
            </a:lvl2pPr>
            <a:lvl3pPr marL="1054486" indent="0">
              <a:buNone/>
              <a:defRPr sz="2100" b="1"/>
            </a:lvl3pPr>
            <a:lvl4pPr marL="1581729" indent="0">
              <a:buNone/>
              <a:defRPr sz="1800" b="1"/>
            </a:lvl4pPr>
            <a:lvl5pPr marL="2108972" indent="0">
              <a:buNone/>
              <a:defRPr sz="1800" b="1"/>
            </a:lvl5pPr>
            <a:lvl6pPr marL="2636215" indent="0">
              <a:buNone/>
              <a:defRPr sz="1800" b="1"/>
            </a:lvl6pPr>
            <a:lvl7pPr marL="3163458" indent="0">
              <a:buNone/>
              <a:defRPr sz="1800" b="1"/>
            </a:lvl7pPr>
            <a:lvl8pPr marL="3690701" indent="0">
              <a:buNone/>
              <a:defRPr sz="1800" b="1"/>
            </a:lvl8pPr>
            <a:lvl9pPr marL="4217944" indent="0">
              <a:buNone/>
              <a:defRPr sz="18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29049" y="15757288"/>
            <a:ext cx="15271143" cy="2862549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7559003" y="11121491"/>
            <a:ext cx="15276586" cy="463579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7243" indent="0">
              <a:buNone/>
              <a:defRPr sz="2300" b="1"/>
            </a:lvl2pPr>
            <a:lvl3pPr marL="1054486" indent="0">
              <a:buNone/>
              <a:defRPr sz="2100" b="1"/>
            </a:lvl3pPr>
            <a:lvl4pPr marL="1581729" indent="0">
              <a:buNone/>
              <a:defRPr sz="1800" b="1"/>
            </a:lvl4pPr>
            <a:lvl5pPr marL="2108972" indent="0">
              <a:buNone/>
              <a:defRPr sz="1800" b="1"/>
            </a:lvl5pPr>
            <a:lvl6pPr marL="2636215" indent="0">
              <a:buNone/>
              <a:defRPr sz="1800" b="1"/>
            </a:lvl6pPr>
            <a:lvl7pPr marL="3163458" indent="0">
              <a:buNone/>
              <a:defRPr sz="1800" b="1"/>
            </a:lvl7pPr>
            <a:lvl8pPr marL="3690701" indent="0">
              <a:buNone/>
              <a:defRPr sz="1800" b="1"/>
            </a:lvl8pPr>
            <a:lvl9pPr marL="4217944" indent="0">
              <a:buNone/>
              <a:defRPr sz="18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7559003" y="15757288"/>
            <a:ext cx="15276586" cy="2862549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1B0C1E-8D18-4CCA-9222-89C305F2D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6EE7C4-E150-4A09-AF06-26D794784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FD94A93-2E61-44E7-B81A-97BA0DC8D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0C5A0-9126-4E6C-BFF1-2A674527C2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712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31356B-1BF3-4AC3-B1B4-D62AE730B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FFB01D-8C80-4E1D-BF19-B72B30D12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4FA388-24B0-47BE-9BED-9CDCA70F5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5AFB0-DFF9-44E7-917C-DBD365F08B5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39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6A9B77-4934-46E5-BD1D-16DC7A1AE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C383C2-D89F-404A-8278-DA73B794D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3247AE-B1C4-44DD-A60F-ACEF2C743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7598-F69A-455A-BAF2-A6C209586C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82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9049" y="1978874"/>
            <a:ext cx="11370352" cy="841850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13067" y="1978874"/>
            <a:ext cx="19322523" cy="4240390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29049" y="10397380"/>
            <a:ext cx="11370352" cy="33985404"/>
          </a:xfrm>
        </p:spPr>
        <p:txBody>
          <a:bodyPr/>
          <a:lstStyle>
            <a:lvl1pPr marL="0" indent="0">
              <a:buNone/>
              <a:defRPr sz="1600"/>
            </a:lvl1pPr>
            <a:lvl2pPr marL="527243" indent="0">
              <a:buNone/>
              <a:defRPr sz="1400"/>
            </a:lvl2pPr>
            <a:lvl3pPr marL="1054486" indent="0">
              <a:buNone/>
              <a:defRPr sz="1200"/>
            </a:lvl3pPr>
            <a:lvl4pPr marL="1581729" indent="0">
              <a:buNone/>
              <a:defRPr sz="1000"/>
            </a:lvl4pPr>
            <a:lvl5pPr marL="2108972" indent="0">
              <a:buNone/>
              <a:defRPr sz="1000"/>
            </a:lvl5pPr>
            <a:lvl6pPr marL="2636215" indent="0">
              <a:buNone/>
              <a:defRPr sz="1000"/>
            </a:lvl6pPr>
            <a:lvl7pPr marL="3163458" indent="0">
              <a:buNone/>
              <a:defRPr sz="1000"/>
            </a:lvl7pPr>
            <a:lvl8pPr marL="3690701" indent="0">
              <a:buNone/>
              <a:defRPr sz="1000"/>
            </a:lvl8pPr>
            <a:lvl9pPr marL="4217944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DD1633-809E-429C-A051-07842FEB5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63BCC0-DA35-4E02-B0D9-B4207B334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A95EF6-FE0F-41E6-A716-A4A505740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9DF42-4355-4937-AFE1-B78BF9A6C8A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252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4677" y="34779534"/>
            <a:ext cx="20739509" cy="410699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774677" y="4438647"/>
            <a:ext cx="20739509" cy="29812082"/>
          </a:xfrm>
        </p:spPr>
        <p:txBody>
          <a:bodyPr/>
          <a:lstStyle>
            <a:lvl1pPr marL="0" indent="0">
              <a:buNone/>
              <a:defRPr sz="3700"/>
            </a:lvl1pPr>
            <a:lvl2pPr marL="527243" indent="0">
              <a:buNone/>
              <a:defRPr sz="3200"/>
            </a:lvl2pPr>
            <a:lvl3pPr marL="1054486" indent="0">
              <a:buNone/>
              <a:defRPr sz="2800"/>
            </a:lvl3pPr>
            <a:lvl4pPr marL="1581729" indent="0">
              <a:buNone/>
              <a:defRPr sz="2300"/>
            </a:lvl4pPr>
            <a:lvl5pPr marL="2108972" indent="0">
              <a:buNone/>
              <a:defRPr sz="2300"/>
            </a:lvl5pPr>
            <a:lvl6pPr marL="2636215" indent="0">
              <a:buNone/>
              <a:defRPr sz="2300"/>
            </a:lvl6pPr>
            <a:lvl7pPr marL="3163458" indent="0">
              <a:buNone/>
              <a:defRPr sz="2300"/>
            </a:lvl7pPr>
            <a:lvl8pPr marL="3690701" indent="0">
              <a:buNone/>
              <a:defRPr sz="2300"/>
            </a:lvl8pPr>
            <a:lvl9pPr marL="4217944" indent="0">
              <a:buNone/>
              <a:defRPr sz="23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4677" y="38886527"/>
            <a:ext cx="20739509" cy="5829754"/>
          </a:xfrm>
        </p:spPr>
        <p:txBody>
          <a:bodyPr/>
          <a:lstStyle>
            <a:lvl1pPr marL="0" indent="0">
              <a:buNone/>
              <a:defRPr sz="1600"/>
            </a:lvl1pPr>
            <a:lvl2pPr marL="527243" indent="0">
              <a:buNone/>
              <a:defRPr sz="1400"/>
            </a:lvl2pPr>
            <a:lvl3pPr marL="1054486" indent="0">
              <a:buNone/>
              <a:defRPr sz="1200"/>
            </a:lvl3pPr>
            <a:lvl4pPr marL="1581729" indent="0">
              <a:buNone/>
              <a:defRPr sz="1000"/>
            </a:lvl4pPr>
            <a:lvl5pPr marL="2108972" indent="0">
              <a:buNone/>
              <a:defRPr sz="1000"/>
            </a:lvl5pPr>
            <a:lvl6pPr marL="2636215" indent="0">
              <a:buNone/>
              <a:defRPr sz="1000"/>
            </a:lvl6pPr>
            <a:lvl7pPr marL="3163458" indent="0">
              <a:buNone/>
              <a:defRPr sz="1000"/>
            </a:lvl7pPr>
            <a:lvl8pPr marL="3690701" indent="0">
              <a:buNone/>
              <a:defRPr sz="1000"/>
            </a:lvl8pPr>
            <a:lvl9pPr marL="4217944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C57FC-8A30-4970-BB97-B421F14DA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0D84B-354B-48C1-A8F7-021A0DBE00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02036-6766-462E-A183-5168AC3292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F664C-F49C-4887-8FF7-59C6D0B4FC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666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58BC10-67EF-43AA-8CD7-1DAC1988F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28788" y="1989138"/>
            <a:ext cx="31107062" cy="82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1384" tIns="240691" rIns="481384" bIns="240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C7EA26-C9AB-4E54-A51D-354659BC0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788" y="11593513"/>
            <a:ext cx="31107062" cy="327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1384" tIns="240691" rIns="481384" bIns="240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447F6B-B59A-4F0D-88C5-C77E6F9BD9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28788" y="45246925"/>
            <a:ext cx="8064500" cy="3449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81384" tIns="240691" rIns="481384" bIns="24069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8C61306-F3BF-49D6-9D65-C79FF8F407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809413" y="45246925"/>
            <a:ext cx="10945812" cy="3449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81384" tIns="240691" rIns="481384" bIns="24069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A13C96-1C6B-4640-870C-1B392F75AF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771350" y="45246925"/>
            <a:ext cx="8064500" cy="3449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81384" tIns="240691" rIns="481384" bIns="24069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400"/>
            </a:lvl1pPr>
          </a:lstStyle>
          <a:p>
            <a:pPr>
              <a:defRPr/>
            </a:pPr>
            <a:fld id="{60EF8569-A011-48D5-9883-E76D364C9E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11713" rtl="0" eaLnBrk="0" fontAlgn="base" hangingPunct="0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811713" rtl="0" eaLnBrk="0" fontAlgn="base" hangingPunct="0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2pPr>
      <a:lvl3pPr algn="ctr" defTabSz="4811713" rtl="0" eaLnBrk="0" fontAlgn="base" hangingPunct="0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3pPr>
      <a:lvl4pPr algn="ctr" defTabSz="4811713" rtl="0" eaLnBrk="0" fontAlgn="base" hangingPunct="0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4pPr>
      <a:lvl5pPr algn="ctr" defTabSz="4811713" rtl="0" eaLnBrk="0" fontAlgn="base" hangingPunct="0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5pPr>
      <a:lvl6pPr marL="527243" algn="ctr" defTabSz="4812924" rtl="0" fontAlgn="base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6pPr>
      <a:lvl7pPr marL="1054486" algn="ctr" defTabSz="4812924" rtl="0" fontAlgn="base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7pPr>
      <a:lvl8pPr marL="1581729" algn="ctr" defTabSz="4812924" rtl="0" fontAlgn="base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8pPr>
      <a:lvl9pPr marL="2108972" algn="ctr" defTabSz="4812924" rtl="0" fontAlgn="base">
        <a:spcBef>
          <a:spcPct val="0"/>
        </a:spcBef>
        <a:spcAft>
          <a:spcPct val="0"/>
        </a:spcAft>
        <a:defRPr sz="23200">
          <a:solidFill>
            <a:schemeClr val="tx2"/>
          </a:solidFill>
          <a:latin typeface="Arial" charset="0"/>
        </a:defRPr>
      </a:lvl9pPr>
    </p:titleStyle>
    <p:bodyStyle>
      <a:lvl1pPr marL="1804988" indent="-1804988" algn="l" defTabSz="4811713" rtl="0" eaLnBrk="0" fontAlgn="base" hangingPunct="0">
        <a:spcBef>
          <a:spcPct val="20000"/>
        </a:spcBef>
        <a:spcAft>
          <a:spcPct val="0"/>
        </a:spcAft>
        <a:buChar char="•"/>
        <a:defRPr sz="16800">
          <a:solidFill>
            <a:schemeClr val="tx1"/>
          </a:solidFill>
          <a:latin typeface="+mn-lt"/>
          <a:ea typeface="+mn-ea"/>
          <a:cs typeface="+mn-cs"/>
        </a:defRPr>
      </a:lvl1pPr>
      <a:lvl2pPr marL="3910013" indent="-1501775" algn="l" defTabSz="4811713" rtl="0" eaLnBrk="0" fontAlgn="base" hangingPunct="0">
        <a:spcBef>
          <a:spcPct val="20000"/>
        </a:spcBef>
        <a:spcAft>
          <a:spcPct val="0"/>
        </a:spcAft>
        <a:buChar char="–"/>
        <a:defRPr sz="14800">
          <a:solidFill>
            <a:schemeClr val="tx1"/>
          </a:solidFill>
          <a:latin typeface="+mn-lt"/>
        </a:defRPr>
      </a:lvl2pPr>
      <a:lvl3pPr marL="6016625" indent="-1203325" algn="l" defTabSz="4811713" rtl="0" eaLnBrk="0" fontAlgn="base" hangingPunct="0">
        <a:spcBef>
          <a:spcPct val="20000"/>
        </a:spcBef>
        <a:spcAft>
          <a:spcPct val="0"/>
        </a:spcAft>
        <a:buChar char="•"/>
        <a:defRPr sz="12700">
          <a:solidFill>
            <a:schemeClr val="tx1"/>
          </a:solidFill>
          <a:latin typeface="+mn-lt"/>
        </a:defRPr>
      </a:lvl3pPr>
      <a:lvl4pPr marL="8424863" indent="-1203325" algn="l" defTabSz="4811713" rtl="0" eaLnBrk="0" fontAlgn="base" hangingPunct="0">
        <a:spcBef>
          <a:spcPct val="20000"/>
        </a:spcBef>
        <a:spcAft>
          <a:spcPct val="0"/>
        </a:spcAft>
        <a:buChar char="–"/>
        <a:defRPr sz="10500">
          <a:solidFill>
            <a:schemeClr val="tx1"/>
          </a:solidFill>
          <a:latin typeface="+mn-lt"/>
        </a:defRPr>
      </a:lvl4pPr>
      <a:lvl5pPr marL="10829925" indent="-1201738" algn="l" defTabSz="4811713" rtl="0" eaLnBrk="0" fontAlgn="base" hangingPunct="0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</a:defRPr>
      </a:lvl5pPr>
      <a:lvl6pPr marL="11357694" indent="-1202774" algn="l" defTabSz="4812924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</a:defRPr>
      </a:lvl6pPr>
      <a:lvl7pPr marL="11884937" indent="-1202774" algn="l" defTabSz="4812924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</a:defRPr>
      </a:lvl7pPr>
      <a:lvl8pPr marL="12412180" indent="-1202774" algn="l" defTabSz="4812924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</a:defRPr>
      </a:lvl8pPr>
      <a:lvl9pPr marL="12939423" indent="-1202774" algn="l" defTabSz="4812924" rtl="0" fontAlgn="base">
        <a:spcBef>
          <a:spcPct val="20000"/>
        </a:spcBef>
        <a:spcAft>
          <a:spcPct val="0"/>
        </a:spcAft>
        <a:buChar char="»"/>
        <a:defRPr sz="10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7243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486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1729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972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6215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3458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0701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17944" algn="l" defTabSz="10544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1.jpg"/><Relationship Id="rId39" Type="http://schemas.openxmlformats.org/officeDocument/2006/relationships/image" Target="../media/image32.jpg"/><Relationship Id="rId21" Type="http://schemas.openxmlformats.org/officeDocument/2006/relationships/image" Target="../media/image17.jpeg"/><Relationship Id="rId34" Type="http://schemas.openxmlformats.org/officeDocument/2006/relationships/image" Target="../media/image28.jpg"/><Relationship Id="rId42" Type="http://schemas.openxmlformats.org/officeDocument/2006/relationships/image" Target="../media/image3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microsoft.com/office/2007/relationships/hdphoto" Target="../media/hdphoto2.wdp"/><Relationship Id="rId29" Type="http://schemas.openxmlformats.org/officeDocument/2006/relationships/image" Target="../media/image24.jp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9.jpeg"/><Relationship Id="rId32" Type="http://schemas.openxmlformats.org/officeDocument/2006/relationships/image" Target="../media/image26.jpg"/><Relationship Id="rId37" Type="http://schemas.openxmlformats.org/officeDocument/2006/relationships/image" Target="../media/image31.png"/><Relationship Id="rId40" Type="http://schemas.openxmlformats.org/officeDocument/2006/relationships/image" Target="../media/image33.pn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23" Type="http://schemas.microsoft.com/office/2007/relationships/hdphoto" Target="../media/hdphoto3.wdp"/><Relationship Id="rId28" Type="http://schemas.openxmlformats.org/officeDocument/2006/relationships/image" Target="../media/image23.jpg"/><Relationship Id="rId36" Type="http://schemas.openxmlformats.org/officeDocument/2006/relationships/image" Target="../media/image3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jpeg"/><Relationship Id="rId22" Type="http://schemas.openxmlformats.org/officeDocument/2006/relationships/image" Target="../media/image18.png"/><Relationship Id="rId27" Type="http://schemas.openxmlformats.org/officeDocument/2006/relationships/image" Target="../media/image22.jpg"/><Relationship Id="rId30" Type="http://schemas.openxmlformats.org/officeDocument/2006/relationships/image" Target="../media/image25.png"/><Relationship Id="rId35" Type="http://schemas.openxmlformats.org/officeDocument/2006/relationships/image" Target="../media/image29.jpeg"/><Relationship Id="rId43" Type="http://schemas.openxmlformats.org/officeDocument/2006/relationships/image" Target="../media/image36.jpeg"/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0.jpg"/><Relationship Id="rId33" Type="http://schemas.openxmlformats.org/officeDocument/2006/relationships/image" Target="../media/image27.jpg"/><Relationship Id="rId38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82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D8822D6-AC4C-46E5-BA3D-47C806F24D02}"/>
              </a:ext>
            </a:extLst>
          </p:cNvPr>
          <p:cNvSpPr/>
          <p:nvPr/>
        </p:nvSpPr>
        <p:spPr bwMode="auto">
          <a:xfrm>
            <a:off x="26689265" y="31092444"/>
            <a:ext cx="7164000" cy="95980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3A038C3-4001-41C2-8BD9-8C160E559B32}"/>
              </a:ext>
            </a:extLst>
          </p:cNvPr>
          <p:cNvGrpSpPr/>
          <p:nvPr/>
        </p:nvGrpSpPr>
        <p:grpSpPr>
          <a:xfrm>
            <a:off x="19609524" y="30417323"/>
            <a:ext cx="5980880" cy="4699050"/>
            <a:chOff x="19566090" y="30417323"/>
            <a:chExt cx="5980880" cy="4699050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979D042E-4D62-4E21-AEAE-E6A1CA4B186C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5" t="6508" r="14416"/>
            <a:stretch/>
          </p:blipFill>
          <p:spPr>
            <a:xfrm>
              <a:off x="19566090" y="30417323"/>
              <a:ext cx="5979600" cy="4680000"/>
            </a:xfrm>
            <a:prstGeom prst="rect">
              <a:avLst/>
            </a:prstGeom>
          </p:spPr>
        </p:pic>
        <p:sp>
          <p:nvSpPr>
            <p:cNvPr id="269" name="ZoneTexte 158">
              <a:extLst>
                <a:ext uri="{FF2B5EF4-FFF2-40B4-BE49-F238E27FC236}">
                  <a16:creationId xmlns:a16="http://schemas.microsoft.com/office/drawing/2014/main" id="{27E765C0-BD44-4BB4-9E96-766D34790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6090" y="34039155"/>
              <a:ext cx="5980880" cy="107721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Accepté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 en quantités faibles (OSB) à élevées (MDF)</a:t>
              </a:r>
            </a:p>
          </p:txBody>
        </p:sp>
      </p:grpSp>
      <p:pic>
        <p:nvPicPr>
          <p:cNvPr id="4098" name="Image 195">
            <a:extLst>
              <a:ext uri="{FF2B5EF4-FFF2-40B4-BE49-F238E27FC236}">
                <a16:creationId xmlns:a16="http://schemas.microsoft.com/office/drawing/2014/main" id="{CF08C439-939E-45E3-BBC6-433703C5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7"/>
          <a:stretch>
            <a:fillRect/>
          </a:stretch>
        </p:blipFill>
        <p:spPr bwMode="auto">
          <a:xfrm>
            <a:off x="2462465" y="9729788"/>
            <a:ext cx="129889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5F41C797-EAC9-4D8C-A267-0BA44DD80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71513"/>
            <a:ext cx="3378993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52724" rIns="36000" bIns="52724">
            <a:spAutoFit/>
          </a:bodyPr>
          <a:lstStyle>
            <a:lvl1pPr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8800" b="1" dirty="0"/>
              <a:t>Épicéas </a:t>
            </a:r>
            <a:r>
              <a:rPr lang="fr-BE" altLang="fr-FR" sz="8800" b="1" dirty="0" err="1"/>
              <a:t>scolytés</a:t>
            </a:r>
            <a:r>
              <a:rPr lang="fr-BE" altLang="fr-FR" sz="8800" b="1" dirty="0"/>
              <a:t> : impacts du bleuissement sur les caractéristiques de son bois et sa valorisation industrielle</a:t>
            </a:r>
            <a:r>
              <a:rPr lang="en-US" altLang="fr-FR" sz="8300" dirty="0">
                <a:latin typeface="Century" panose="02040604050505020304" pitchFamily="18" charset="0"/>
              </a:rPr>
              <a:t>.*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fr-FR" sz="4200" dirty="0">
                <a:latin typeface="Century" panose="02040604050505020304" pitchFamily="18" charset="0"/>
              </a:rPr>
              <a:t>HENIN Jean-Marc</a:t>
            </a:r>
            <a:r>
              <a:rPr lang="en-US" altLang="fr-FR" sz="4200" baseline="30000" dirty="0">
                <a:latin typeface="Century" panose="02040604050505020304" pitchFamily="18" charset="0"/>
              </a:rPr>
              <a:t>1*</a:t>
            </a:r>
            <a:r>
              <a:rPr lang="en-US" altLang="fr-FR" sz="4200" dirty="0">
                <a:latin typeface="Century" panose="02040604050505020304" pitchFamily="18" charset="0"/>
              </a:rPr>
              <a:t>, LESIRE Cécile</a:t>
            </a:r>
            <a:r>
              <a:rPr lang="en-US" altLang="fr-FR" sz="4200" baseline="30000" dirty="0">
                <a:latin typeface="Century" panose="02040604050505020304" pitchFamily="18" charset="0"/>
              </a:rPr>
              <a:t>2</a:t>
            </a:r>
            <a:r>
              <a:rPr lang="en-US" altLang="fr-FR" sz="4200" dirty="0">
                <a:latin typeface="Century" panose="02040604050505020304" pitchFamily="18" charset="0"/>
              </a:rPr>
              <a:t>, POLLET Caroline</a:t>
            </a:r>
            <a:r>
              <a:rPr lang="en-US" altLang="fr-FR" sz="4200" baseline="30000" dirty="0">
                <a:latin typeface="Century" panose="02040604050505020304" pitchFamily="18" charset="0"/>
              </a:rPr>
              <a:t>2</a:t>
            </a:r>
            <a:r>
              <a:rPr lang="en-US" altLang="fr-FR" sz="4200" dirty="0">
                <a:latin typeface="Century" panose="02040604050505020304" pitchFamily="18" charset="0"/>
              </a:rPr>
              <a:t>, HÉBERT Jacques</a:t>
            </a:r>
            <a:r>
              <a:rPr lang="en-US" altLang="fr-FR" sz="4200" baseline="30000" dirty="0">
                <a:latin typeface="Century" panose="02040604050505020304" pitchFamily="18" charset="0"/>
              </a:rPr>
              <a:t>2</a:t>
            </a:r>
            <a:r>
              <a:rPr lang="en-US" altLang="fr-FR" sz="4200" dirty="0">
                <a:latin typeface="Century" panose="02040604050505020304" pitchFamily="18" charset="0"/>
              </a:rPr>
              <a:t>, JOUREZ Benoit</a:t>
            </a:r>
            <a:r>
              <a:rPr lang="en-US" altLang="fr-FR" sz="4200" baseline="30000" dirty="0">
                <a:latin typeface="Century" panose="02040604050505020304" pitchFamily="18" charset="0"/>
              </a:rPr>
              <a:t>1</a:t>
            </a:r>
            <a:endParaRPr lang="en-US" altLang="fr-FR" sz="4200" dirty="0">
              <a:latin typeface="Century" panose="020406040505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fr-FR" sz="4000" baseline="30000" dirty="0">
                <a:latin typeface="Century" panose="02040604050505020304" pitchFamily="18" charset="0"/>
              </a:rPr>
              <a:t>1 </a:t>
            </a:r>
            <a:r>
              <a:rPr lang="en-US" altLang="fr-FR" sz="4000" dirty="0">
                <a:latin typeface="Century" panose="02040604050505020304" pitchFamily="18" charset="0"/>
              </a:rPr>
              <a:t>Service Public de </a:t>
            </a:r>
            <a:r>
              <a:rPr lang="en-US" altLang="fr-FR" sz="4000" dirty="0" err="1">
                <a:latin typeface="Century" panose="02040604050505020304" pitchFamily="18" charset="0"/>
              </a:rPr>
              <a:t>Wallonie</a:t>
            </a:r>
            <a:r>
              <a:rPr lang="en-US" altLang="fr-FR" sz="4000" dirty="0">
                <a:latin typeface="Century" panose="02040604050505020304" pitchFamily="18" charset="0"/>
              </a:rPr>
              <a:t> – </a:t>
            </a:r>
            <a:r>
              <a:rPr lang="fr-BE" altLang="fr-FR" sz="4000" dirty="0">
                <a:latin typeface="Century" panose="02040604050505020304" pitchFamily="18" charset="0"/>
              </a:rPr>
              <a:t>Laboratoire de Technologie du Bois</a:t>
            </a:r>
            <a:endParaRPr lang="en-US" altLang="fr-FR" sz="4000" dirty="0">
              <a:latin typeface="Century" panose="020406040505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fr-FR" sz="4000" dirty="0">
                <a:latin typeface="Century" panose="02040604050505020304" pitchFamily="18" charset="0"/>
              </a:rPr>
              <a:t>² </a:t>
            </a:r>
            <a:r>
              <a:rPr lang="en-US" altLang="fr-FR" sz="4000" dirty="0" err="1">
                <a:latin typeface="Century" panose="02040604050505020304" pitchFamily="18" charset="0"/>
              </a:rPr>
              <a:t>Université</a:t>
            </a:r>
            <a:r>
              <a:rPr lang="en-US" altLang="fr-FR" sz="4000" dirty="0">
                <a:latin typeface="Century" panose="02040604050505020304" pitchFamily="18" charset="0"/>
              </a:rPr>
              <a:t> de Liège – Gembloux </a:t>
            </a:r>
            <a:r>
              <a:rPr lang="en-US" altLang="fr-FR" sz="4000" dirty="0" err="1">
                <a:latin typeface="Century" panose="02040604050505020304" pitchFamily="18" charset="0"/>
              </a:rPr>
              <a:t>Agro</a:t>
            </a:r>
            <a:r>
              <a:rPr lang="en-US" altLang="fr-FR" sz="4000" dirty="0">
                <a:latin typeface="Century" panose="02040604050505020304" pitchFamily="18" charset="0"/>
              </a:rPr>
              <a:t>-Bio Tech – </a:t>
            </a:r>
            <a:r>
              <a:rPr lang="en-US" altLang="fr-FR" sz="4000" dirty="0" err="1">
                <a:latin typeface="Century" panose="02040604050505020304" pitchFamily="18" charset="0"/>
              </a:rPr>
              <a:t>Unité</a:t>
            </a:r>
            <a:r>
              <a:rPr lang="en-US" altLang="fr-FR" sz="4000" dirty="0">
                <a:latin typeface="Century" panose="02040604050505020304" pitchFamily="18" charset="0"/>
              </a:rPr>
              <a:t> de Recherche TERRA – </a:t>
            </a:r>
            <a:r>
              <a:rPr lang="en-US" altLang="fr-FR" sz="4000" dirty="0" err="1">
                <a:latin typeface="Century" panose="02040604050505020304" pitchFamily="18" charset="0"/>
              </a:rPr>
              <a:t>ForestIsLife</a:t>
            </a:r>
            <a:endParaRPr lang="en-US" altLang="fr-FR" sz="4000" dirty="0">
              <a:latin typeface="Century" panose="020406040505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fr-FR" sz="4000" i="1" dirty="0">
                <a:latin typeface="Century" panose="02040604050505020304" pitchFamily="18" charset="0"/>
              </a:rPr>
              <a:t>*contact: jeanmarc.henin@spw.wallonie.be</a:t>
            </a:r>
          </a:p>
        </p:txBody>
      </p:sp>
      <p:sp>
        <p:nvSpPr>
          <p:cNvPr id="4101" name="Text Box 7">
            <a:extLst>
              <a:ext uri="{FF2B5EF4-FFF2-40B4-BE49-F238E27FC236}">
                <a16:creationId xmlns:a16="http://schemas.microsoft.com/office/drawing/2014/main" id="{CB2A29F3-EAE1-4FD8-B03C-1317400E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8" y="47172563"/>
            <a:ext cx="10818812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449" tIns="52724" rIns="105449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4200" dirty="0">
                <a:latin typeface="Arial Unicode MS" panose="020B0604020202020204" pitchFamily="34" charset="-128"/>
              </a:rPr>
              <a:t>Demo Forest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4200" dirty="0" err="1">
                <a:latin typeface="Arial Unicode MS" panose="020B0604020202020204" pitchFamily="34" charset="-128"/>
              </a:rPr>
              <a:t>Bertrix</a:t>
            </a:r>
            <a:r>
              <a:rPr lang="en-US" altLang="fr-FR" sz="4200" dirty="0">
                <a:latin typeface="Arial Unicode MS" panose="020B0604020202020204" pitchFamily="34" charset="-128"/>
              </a:rPr>
              <a:t>, </a:t>
            </a:r>
            <a:r>
              <a:rPr lang="en-US" altLang="fr-FR" sz="4200" dirty="0" err="1">
                <a:latin typeface="Arial Unicode MS" panose="020B0604020202020204" pitchFamily="34" charset="-128"/>
              </a:rPr>
              <a:t>Belgique</a:t>
            </a:r>
            <a:r>
              <a:rPr lang="en-US" altLang="fr-FR" sz="4200" dirty="0">
                <a:latin typeface="Arial Unicode MS" panose="020B0604020202020204" pitchFamily="34" charset="-128"/>
              </a:rPr>
              <a:t> – 30-31 </a:t>
            </a:r>
            <a:r>
              <a:rPr lang="en-US" altLang="fr-FR" sz="4200" dirty="0" err="1">
                <a:latin typeface="Arial Unicode MS" panose="020B0604020202020204" pitchFamily="34" charset="-128"/>
              </a:rPr>
              <a:t>Juillet</a:t>
            </a:r>
            <a:r>
              <a:rPr lang="en-US" altLang="fr-FR" sz="4200" dirty="0">
                <a:latin typeface="Arial Unicode MS" panose="020B0604020202020204" pitchFamily="34" charset="-128"/>
              </a:rPr>
              <a:t> 2019</a:t>
            </a:r>
          </a:p>
        </p:txBody>
      </p:sp>
      <p:sp>
        <p:nvSpPr>
          <p:cNvPr id="4102" name="Text Box 1065">
            <a:extLst>
              <a:ext uri="{FF2B5EF4-FFF2-40B4-BE49-F238E27FC236}">
                <a16:creationId xmlns:a16="http://schemas.microsoft.com/office/drawing/2014/main" id="{FDB8E679-B246-4024-BD76-A25CBD9CD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152" y="8473073"/>
            <a:ext cx="13932189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7880" tIns="52724" rIns="1037880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6900" b="1" dirty="0">
                <a:latin typeface="Century" panose="02040604050505020304" pitchFamily="18" charset="0"/>
              </a:rPr>
              <a:t>Contexte</a:t>
            </a:r>
          </a:p>
        </p:txBody>
      </p:sp>
      <p:sp>
        <p:nvSpPr>
          <p:cNvPr id="4103" name="Text Box 1074">
            <a:extLst>
              <a:ext uri="{FF2B5EF4-FFF2-40B4-BE49-F238E27FC236}">
                <a16:creationId xmlns:a16="http://schemas.microsoft.com/office/drawing/2014/main" id="{393676E1-198D-4F83-9018-4B6AB7168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9613" y="8473073"/>
            <a:ext cx="179562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7880" tIns="52724" rIns="1037880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6900" b="1" dirty="0">
                <a:latin typeface="Century" panose="02040604050505020304" pitchFamily="18" charset="0"/>
              </a:rPr>
              <a:t>Les filières de valorisation de l’épicéa</a:t>
            </a:r>
          </a:p>
        </p:txBody>
      </p:sp>
      <p:sp>
        <p:nvSpPr>
          <p:cNvPr id="4106" name="Text Box 1343">
            <a:extLst>
              <a:ext uri="{FF2B5EF4-FFF2-40B4-BE49-F238E27FC236}">
                <a16:creationId xmlns:a16="http://schemas.microsoft.com/office/drawing/2014/main" id="{8130898D-D734-4BCF-B8B3-82F78D8B7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89" y="20296152"/>
            <a:ext cx="14492163" cy="20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0" tIns="52724" rIns="720000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88"/>
              </a:spcBef>
              <a:spcAft>
                <a:spcPct val="20000"/>
              </a:spcAft>
              <a:buFontTx/>
              <a:buNone/>
            </a:pPr>
            <a:r>
              <a:rPr lang="fr-FR" altLang="fr-FR" sz="4200" dirty="0">
                <a:latin typeface="Cambria" panose="02040503050406030204" pitchFamily="18" charset="0"/>
              </a:rPr>
              <a:t>Induites par des températures élevées associées à un déficit de précipitations, les pullulations de scolytes ont causé l’afflux de milliers de m³ de bois d’épicéa bleui.</a:t>
            </a:r>
          </a:p>
        </p:txBody>
      </p:sp>
      <p:sp>
        <p:nvSpPr>
          <p:cNvPr id="4107" name="Text Box 1348">
            <a:extLst>
              <a:ext uri="{FF2B5EF4-FFF2-40B4-BE49-F238E27FC236}">
                <a16:creationId xmlns:a16="http://schemas.microsoft.com/office/drawing/2014/main" id="{AE4F247F-817F-4B76-8F9E-B78B0546E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710" y="22642428"/>
            <a:ext cx="247840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7880" tIns="52724" rIns="1037880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6900" b="1" dirty="0">
                <a:latin typeface="Century" panose="02040604050505020304" pitchFamily="18" charset="0"/>
              </a:rPr>
              <a:t>Incidence des champignons de bleuissement sur ….</a:t>
            </a:r>
          </a:p>
        </p:txBody>
      </p:sp>
      <p:sp>
        <p:nvSpPr>
          <p:cNvPr id="3" name="Text Box 1359">
            <a:extLst>
              <a:ext uri="{FF2B5EF4-FFF2-40B4-BE49-F238E27FC236}">
                <a16:creationId xmlns:a16="http://schemas.microsoft.com/office/drawing/2014/main" id="{24AC16E0-BBEF-4E21-83F9-3D9707C31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49" y="24212550"/>
            <a:ext cx="6980465" cy="814388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square" lIns="54000" tIns="52724" rIns="54000" bIns="52724">
            <a:spAutoFit/>
          </a:bodyPr>
          <a:lstStyle>
            <a:lvl1pPr defTabSz="4173538" eaLnBrk="0" hangingPunct="0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 eaLnBrk="0" hangingPunct="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 eaLnBrk="0" hangingPunct="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 eaLnBrk="0" hangingPunct="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 eaLnBrk="0" hangingPunct="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88"/>
              </a:spcBef>
              <a:spcAft>
                <a:spcPct val="20000"/>
              </a:spcAft>
              <a:buFontTx/>
              <a:buNone/>
              <a:defRPr/>
            </a:pPr>
            <a:r>
              <a:rPr lang="fr-FR" altLang="fr-FR" sz="4600" b="1" dirty="0">
                <a:solidFill>
                  <a:schemeClr val="bg1"/>
                </a:solidFill>
                <a:latin typeface="Cambria" pitchFamily="18" charset="0"/>
              </a:rPr>
              <a:t>Le bois d’épicéa…</a:t>
            </a:r>
          </a:p>
        </p:txBody>
      </p:sp>
      <p:sp>
        <p:nvSpPr>
          <p:cNvPr id="4110" name="Line 1385">
            <a:extLst>
              <a:ext uri="{FF2B5EF4-FFF2-40B4-BE49-F238E27FC236}">
                <a16:creationId xmlns:a16="http://schemas.microsoft.com/office/drawing/2014/main" id="{6C10C6EC-6537-44BC-92E8-3937AE2BC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13" y="8364538"/>
            <a:ext cx="3337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5449" tIns="52724" rIns="105449" bIns="52724"/>
          <a:lstStyle/>
          <a:p>
            <a:endParaRPr lang="fr-BE"/>
          </a:p>
        </p:txBody>
      </p:sp>
      <p:sp>
        <p:nvSpPr>
          <p:cNvPr id="4111" name="Line 1386">
            <a:extLst>
              <a:ext uri="{FF2B5EF4-FFF2-40B4-BE49-F238E27FC236}">
                <a16:creationId xmlns:a16="http://schemas.microsoft.com/office/drawing/2014/main" id="{518540D5-2781-4FA8-AFE4-07390C777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325" y="46710600"/>
            <a:ext cx="3337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5449" tIns="52724" rIns="105449" bIns="52724"/>
          <a:lstStyle/>
          <a:p>
            <a:endParaRPr lang="fr-BE"/>
          </a:p>
        </p:txBody>
      </p:sp>
      <p:pic>
        <p:nvPicPr>
          <p:cNvPr id="4112" name="Picture 1403" descr="Image result for wallonie environnement spw">
            <a:extLst>
              <a:ext uri="{FF2B5EF4-FFF2-40B4-BE49-F238E27FC236}">
                <a16:creationId xmlns:a16="http://schemas.microsoft.com/office/drawing/2014/main" id="{719C818F-EB48-4A64-8885-8F61E473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225" y="46610588"/>
            <a:ext cx="75247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4944BFE5-344C-471E-83F5-9989A11B5FB7}"/>
              </a:ext>
            </a:extLst>
          </p:cNvPr>
          <p:cNvGrpSpPr/>
          <p:nvPr/>
        </p:nvGrpSpPr>
        <p:grpSpPr>
          <a:xfrm>
            <a:off x="1212850" y="25350788"/>
            <a:ext cx="814388" cy="14781212"/>
            <a:chOff x="1212850" y="25344438"/>
            <a:chExt cx="814388" cy="14781212"/>
          </a:xfrm>
          <a:solidFill>
            <a:srgbClr val="C00000"/>
          </a:solidFill>
        </p:grpSpPr>
        <p:sp>
          <p:nvSpPr>
            <p:cNvPr id="2" name="Text Box 1349">
              <a:extLst>
                <a:ext uri="{FF2B5EF4-FFF2-40B4-BE49-F238E27FC236}">
                  <a16:creationId xmlns:a16="http://schemas.microsoft.com/office/drawing/2014/main" id="{DF897765-2900-482A-B197-9E9A9FA2F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719931" y="27277219"/>
              <a:ext cx="4679950" cy="814388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Microscopique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4" name="Text Box 1349">
              <a:extLst>
                <a:ext uri="{FF2B5EF4-FFF2-40B4-BE49-F238E27FC236}">
                  <a16:creationId xmlns:a16="http://schemas.microsoft.com/office/drawing/2014/main" id="{6FF993D1-EE19-449F-8ECD-AECCDA03B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719931" y="32328644"/>
              <a:ext cx="4679950" cy="814388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Macroscopique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5" name="Text Box 1349">
              <a:extLst>
                <a:ext uri="{FF2B5EF4-FFF2-40B4-BE49-F238E27FC236}">
                  <a16:creationId xmlns:a16="http://schemas.microsoft.com/office/drawing/2014/main" id="{E9A0A26A-1E4D-41E3-B7C9-4F32C0AAC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719931" y="37380069"/>
              <a:ext cx="4679950" cy="811212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Mécanique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sp>
        <p:nvSpPr>
          <p:cNvPr id="4118" name="Text Box 1340">
            <a:extLst>
              <a:ext uri="{FF2B5EF4-FFF2-40B4-BE49-F238E27FC236}">
                <a16:creationId xmlns:a16="http://schemas.microsoft.com/office/drawing/2014/main" id="{A585769A-5FBA-4AA8-ADC7-5069C275C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545" y="42419076"/>
            <a:ext cx="8658226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7880" tIns="52724" rIns="1037880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fr-FR" sz="6900" b="1" dirty="0">
                <a:latin typeface="Century" panose="02040604050505020304" pitchFamily="18" charset="0"/>
              </a:rPr>
              <a:t>Conclusion</a:t>
            </a:r>
          </a:p>
        </p:txBody>
      </p:sp>
      <p:sp>
        <p:nvSpPr>
          <p:cNvPr id="4119" name="Text Box 1343">
            <a:extLst>
              <a:ext uri="{FF2B5EF4-FFF2-40B4-BE49-F238E27FC236}">
                <a16:creationId xmlns:a16="http://schemas.microsoft.com/office/drawing/2014/main" id="{ADBFA6F3-49BD-4C03-A8CB-F9E787CD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152" y="43836546"/>
            <a:ext cx="33738916" cy="244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7880" tIns="52724" rIns="1037880" bIns="52724">
            <a:spAutoFit/>
          </a:bodyPr>
          <a:lstStyle>
            <a:lvl1pPr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BE" altLang="fr-FR" sz="4400" dirty="0"/>
              <a:t> </a:t>
            </a:r>
            <a:r>
              <a:rPr lang="fr-BE" altLang="fr-FR" sz="4400" dirty="0">
                <a:latin typeface="Cambria" panose="02040503050406030204" pitchFamily="18" charset="0"/>
              </a:rPr>
              <a:t>D’un point de vue technologique, les bois bleuis offrent des possibilités de valorisation similaires à celles des bois sains.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fr-BE" altLang="fr-FR" sz="4400" dirty="0">
                <a:latin typeface="Cambria" panose="02040503050406030204" pitchFamily="18" charset="0"/>
              </a:rPr>
              <a:t> Le principal frein à l’utilisation des bois bleuis tient aux réticences des consommateurs, guidés par des considérations esthétiques.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fr-BE" altLang="fr-FR" sz="4400" dirty="0">
                <a:latin typeface="Cambria" panose="02040503050406030204" pitchFamily="18" charset="0"/>
              </a:rPr>
              <a:t> Des efforts de recherche scientifique et de communication sont nécessaires pour faciliter la valorisation de cette ressource.</a:t>
            </a:r>
            <a:endParaRPr lang="en-US" altLang="fr-FR" sz="4400" dirty="0">
              <a:latin typeface="Cambria" panose="02040503050406030204" pitchFamily="18" charset="0"/>
            </a:endParaRPr>
          </a:p>
        </p:txBody>
      </p:sp>
      <p:pic>
        <p:nvPicPr>
          <p:cNvPr id="4121" name="Image 5">
            <a:extLst>
              <a:ext uri="{FF2B5EF4-FFF2-40B4-BE49-F238E27FC236}">
                <a16:creationId xmlns:a16="http://schemas.microsoft.com/office/drawing/2014/main" id="{1C7AAF1E-B905-41A5-8ACB-7340AE0E8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775" y="46823313"/>
            <a:ext cx="72247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">
            <a:extLst>
              <a:ext uri="{FF2B5EF4-FFF2-40B4-BE49-F238E27FC236}">
                <a16:creationId xmlns:a16="http://schemas.microsoft.com/office/drawing/2014/main" id="{BD9A8C43-1D40-478E-9427-34098AB1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813" y="47172563"/>
            <a:ext cx="19431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38" name="Groupe 7">
            <a:extLst>
              <a:ext uri="{FF2B5EF4-FFF2-40B4-BE49-F238E27FC236}">
                <a16:creationId xmlns:a16="http://schemas.microsoft.com/office/drawing/2014/main" id="{B552FFBC-6550-4D43-8E8F-28B930E18A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52688" y="25338088"/>
            <a:ext cx="6988175" cy="4679950"/>
            <a:chOff x="3272090" y="25284941"/>
            <a:chExt cx="6451200" cy="4320000"/>
          </a:xfrm>
        </p:grpSpPr>
        <p:pic>
          <p:nvPicPr>
            <p:cNvPr id="4294" name="Picture 79">
              <a:extLst>
                <a:ext uri="{FF2B5EF4-FFF2-40B4-BE49-F238E27FC236}">
                  <a16:creationId xmlns:a16="http://schemas.microsoft.com/office/drawing/2014/main" id="{D3A4930B-03B7-427C-B51E-D7A02CB7F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0" r="1442" b="15884"/>
            <a:stretch>
              <a:fillRect/>
            </a:stretch>
          </p:blipFill>
          <p:spPr bwMode="auto">
            <a:xfrm>
              <a:off x="3272090" y="25284941"/>
              <a:ext cx="6449428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95" name="ZoneTexte 109">
              <a:extLst>
                <a:ext uri="{FF2B5EF4-FFF2-40B4-BE49-F238E27FC236}">
                  <a16:creationId xmlns:a16="http://schemas.microsoft.com/office/drawing/2014/main" id="{C185B7C5-088E-45B5-8E74-6BB039AB5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090" y="25284941"/>
              <a:ext cx="6451200" cy="1448932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Le champignon se nourrit des tissus</a:t>
              </a: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de réserve </a:t>
              </a: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sans dégrader les parois cellulaires</a:t>
              </a:r>
            </a:p>
          </p:txBody>
        </p:sp>
      </p:grpSp>
      <p:pic>
        <p:nvPicPr>
          <p:cNvPr id="4139" name="Picture 82">
            <a:extLst>
              <a:ext uri="{FF2B5EF4-FFF2-40B4-BE49-F238E27FC236}">
                <a16:creationId xmlns:a16="http://schemas.microsoft.com/office/drawing/2014/main" id="{D0631A32-67D8-4B5F-AB16-8709B196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20264" r="29318" b="6709"/>
          <a:stretch>
            <a:fillRect/>
          </a:stretch>
        </p:blipFill>
        <p:spPr bwMode="auto">
          <a:xfrm>
            <a:off x="19534542" y="9952037"/>
            <a:ext cx="12387698" cy="1227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41" name="Groupe 8">
            <a:extLst>
              <a:ext uri="{FF2B5EF4-FFF2-40B4-BE49-F238E27FC236}">
                <a16:creationId xmlns:a16="http://schemas.microsoft.com/office/drawing/2014/main" id="{5BF9728A-B5CD-405F-BDCE-F98C2D8AF7F5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30403800"/>
            <a:ext cx="6986587" cy="4679950"/>
            <a:chOff x="3211507" y="30097413"/>
            <a:chExt cx="6987605" cy="4680000"/>
          </a:xfrm>
        </p:grpSpPr>
        <p:pic>
          <p:nvPicPr>
            <p:cNvPr id="4234" name="Picture 81">
              <a:extLst>
                <a:ext uri="{FF2B5EF4-FFF2-40B4-BE49-F238E27FC236}">
                  <a16:creationId xmlns:a16="http://schemas.microsoft.com/office/drawing/2014/main" id="{ED356614-4FF9-4800-978C-4E65EA2A3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" r="458"/>
            <a:stretch>
              <a:fillRect/>
            </a:stretch>
          </p:blipFill>
          <p:spPr bwMode="auto">
            <a:xfrm>
              <a:off x="3211507" y="30097413"/>
              <a:ext cx="6986878" cy="46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35" name="ZoneTexte 158">
              <a:extLst>
                <a:ext uri="{FF2B5EF4-FFF2-40B4-BE49-F238E27FC236}">
                  <a16:creationId xmlns:a16="http://schemas.microsoft.com/office/drawing/2014/main" id="{09A8D084-F272-4891-9D87-B37ED6D4A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1512" y="30097413"/>
              <a:ext cx="6987600" cy="107632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Les filaments mycéliens donnent à l’aubier une </a:t>
              </a: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couleur gris-bleutée</a:t>
              </a:r>
            </a:p>
          </p:txBody>
        </p:sp>
      </p:grpSp>
      <p:sp>
        <p:nvSpPr>
          <p:cNvPr id="4142" name="ZoneTexte 161">
            <a:extLst>
              <a:ext uri="{FF2B5EF4-FFF2-40B4-BE49-F238E27FC236}">
                <a16:creationId xmlns:a16="http://schemas.microsoft.com/office/drawing/2014/main" id="{889D7573-EDFB-4633-91E1-06B8CE0E6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290" y="11795125"/>
            <a:ext cx="19240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95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4143" name="Groupe 162">
            <a:extLst>
              <a:ext uri="{FF2B5EF4-FFF2-40B4-BE49-F238E27FC236}">
                <a16:creationId xmlns:a16="http://schemas.microsoft.com/office/drawing/2014/main" id="{C4CAE568-170F-4805-8838-BB58ECB6EF29}"/>
              </a:ext>
            </a:extLst>
          </p:cNvPr>
          <p:cNvGrpSpPr>
            <a:grpSpLocks/>
          </p:cNvGrpSpPr>
          <p:nvPr/>
        </p:nvGrpSpPr>
        <p:grpSpPr bwMode="auto">
          <a:xfrm>
            <a:off x="5878765" y="10447338"/>
            <a:ext cx="6307138" cy="4206875"/>
            <a:chOff x="4146665" y="9288821"/>
            <a:chExt cx="6307099" cy="4206702"/>
          </a:xfrm>
        </p:grpSpPr>
        <p:pic>
          <p:nvPicPr>
            <p:cNvPr id="4230" name="Picture 66" descr="Résultat de recherche d'images pour &quot;ips typographus&quot;">
              <a:extLst>
                <a:ext uri="{FF2B5EF4-FFF2-40B4-BE49-F238E27FC236}">
                  <a16:creationId xmlns:a16="http://schemas.microsoft.com/office/drawing/2014/main" id="{402827BF-3F99-40BE-A3C2-B376B44F0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61588" y="10354256"/>
              <a:ext cx="2686959" cy="201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31" name="ZoneTexte 164">
              <a:extLst>
                <a:ext uri="{FF2B5EF4-FFF2-40B4-BE49-F238E27FC236}">
                  <a16:creationId xmlns:a16="http://schemas.microsoft.com/office/drawing/2014/main" id="{5E02E41B-5259-4C5D-BFE7-4AEFD3B1E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0464" y="9715438"/>
              <a:ext cx="2783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dirty="0">
                  <a:solidFill>
                    <a:schemeClr val="bg1"/>
                  </a:solidFill>
                </a:rPr>
                <a:t>X.000.000</a:t>
              </a:r>
            </a:p>
          </p:txBody>
        </p:sp>
        <p:sp>
          <p:nvSpPr>
            <p:cNvPr id="166" name="Arc 165">
              <a:extLst>
                <a:ext uri="{FF2B5EF4-FFF2-40B4-BE49-F238E27FC236}">
                  <a16:creationId xmlns:a16="http://schemas.microsoft.com/office/drawing/2014/main" id="{CF526440-A5CF-4A45-84AF-5127AE7C01BF}"/>
                </a:ext>
              </a:extLst>
            </p:cNvPr>
            <p:cNvSpPr/>
            <p:nvPr/>
          </p:nvSpPr>
          <p:spPr bwMode="auto">
            <a:xfrm rot="13336145">
              <a:off x="5727805" y="9288821"/>
              <a:ext cx="3897289" cy="4090819"/>
            </a:xfrm>
            <a:prstGeom prst="arc">
              <a:avLst>
                <a:gd name="adj1" fmla="val 16033649"/>
                <a:gd name="adj2" fmla="val 21389136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4173538" eaLnBrk="1" hangingPunct="1">
                <a:defRPr/>
              </a:pPr>
              <a:endParaRPr lang="fr-BE" sz="8200">
                <a:latin typeface="Arial" charset="0"/>
              </a:endParaRPr>
            </a:p>
          </p:txBody>
        </p:sp>
        <p:sp>
          <p:nvSpPr>
            <p:cNvPr id="167" name="Arc 166">
              <a:extLst>
                <a:ext uri="{FF2B5EF4-FFF2-40B4-BE49-F238E27FC236}">
                  <a16:creationId xmlns:a16="http://schemas.microsoft.com/office/drawing/2014/main" id="{9E6F99AA-3739-4ED2-BCB4-AF49E2BCB153}"/>
                </a:ext>
              </a:extLst>
            </p:cNvPr>
            <p:cNvSpPr/>
            <p:nvPr/>
          </p:nvSpPr>
          <p:spPr bwMode="auto">
            <a:xfrm rot="2914933">
              <a:off x="4243569" y="9501466"/>
              <a:ext cx="3897153" cy="4090963"/>
            </a:xfrm>
            <a:prstGeom prst="arc">
              <a:avLst>
                <a:gd name="adj1" fmla="val 16033649"/>
                <a:gd name="adj2" fmla="val 21389136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4173538" eaLnBrk="1" hangingPunct="1">
                <a:defRPr/>
              </a:pPr>
              <a:endParaRPr lang="fr-BE" sz="8200">
                <a:latin typeface="Arial" charset="0"/>
              </a:endParaRPr>
            </a:p>
          </p:txBody>
        </p:sp>
      </p:grpSp>
      <p:sp>
        <p:nvSpPr>
          <p:cNvPr id="4144" name="ZoneTexte 168">
            <a:extLst>
              <a:ext uri="{FF2B5EF4-FFF2-40B4-BE49-F238E27FC236}">
                <a16:creationId xmlns:a16="http://schemas.microsoft.com/office/drawing/2014/main" id="{779FAAD4-678C-4FCE-A8D8-459677A11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590" y="11214100"/>
            <a:ext cx="174783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9500">
                <a:solidFill>
                  <a:schemeClr val="bg1"/>
                </a:solidFill>
              </a:rPr>
              <a:t>_</a:t>
            </a:r>
          </a:p>
        </p:txBody>
      </p:sp>
      <p:grpSp>
        <p:nvGrpSpPr>
          <p:cNvPr id="4145" name="Groupe 10">
            <a:extLst>
              <a:ext uri="{FF2B5EF4-FFF2-40B4-BE49-F238E27FC236}">
                <a16:creationId xmlns:a16="http://schemas.microsoft.com/office/drawing/2014/main" id="{17CE649B-BA7E-4962-9502-51027E74E25E}"/>
              </a:ext>
            </a:extLst>
          </p:cNvPr>
          <p:cNvGrpSpPr>
            <a:grpSpLocks/>
          </p:cNvGrpSpPr>
          <p:nvPr/>
        </p:nvGrpSpPr>
        <p:grpSpPr bwMode="auto">
          <a:xfrm>
            <a:off x="11606465" y="11012488"/>
            <a:ext cx="3543300" cy="3246437"/>
            <a:chOff x="10210849" y="11109144"/>
            <a:chExt cx="3543843" cy="3246250"/>
          </a:xfrm>
        </p:grpSpPr>
        <p:pic>
          <p:nvPicPr>
            <p:cNvPr id="4228" name="Picture 78" descr="Résultat de recherche d'images pour &quot;pluie&quot;">
              <a:extLst>
                <a:ext uri="{FF2B5EF4-FFF2-40B4-BE49-F238E27FC236}">
                  <a16:creationId xmlns:a16="http://schemas.microsoft.com/office/drawing/2014/main" id="{47DF96C6-5328-45AF-9178-BF238B683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73"/>
            <a:stretch>
              <a:fillRect/>
            </a:stretch>
          </p:blipFill>
          <p:spPr bwMode="auto">
            <a:xfrm>
              <a:off x="10210849" y="11109144"/>
              <a:ext cx="3539041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" name="ZoneTexte 171">
              <a:extLst>
                <a:ext uri="{FF2B5EF4-FFF2-40B4-BE49-F238E27FC236}">
                  <a16:creationId xmlns:a16="http://schemas.microsoft.com/office/drawing/2014/main" id="{2A6A251A-94B3-4A60-8F6E-1671A7225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5892" y="13770606"/>
              <a:ext cx="3538800" cy="5847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Précipitations</a:t>
              </a:r>
            </a:p>
          </p:txBody>
        </p:sp>
      </p:grpSp>
      <p:sp>
        <p:nvSpPr>
          <p:cNvPr id="4146" name="ZoneTexte 172">
            <a:extLst>
              <a:ext uri="{FF2B5EF4-FFF2-40B4-BE49-F238E27FC236}">
                <a16:creationId xmlns:a16="http://schemas.microsoft.com/office/drawing/2014/main" id="{23CCAE31-C131-416B-A135-D227F10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753" y="14400213"/>
            <a:ext cx="2652712" cy="58420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3200" b="1" dirty="0">
                <a:latin typeface="Cambria" panose="02040503050406030204" pitchFamily="18" charset="0"/>
              </a:rPr>
              <a:t>Scolytes</a:t>
            </a:r>
          </a:p>
        </p:txBody>
      </p:sp>
      <p:grpSp>
        <p:nvGrpSpPr>
          <p:cNvPr id="4147" name="Groupe 11">
            <a:extLst>
              <a:ext uri="{FF2B5EF4-FFF2-40B4-BE49-F238E27FC236}">
                <a16:creationId xmlns:a16="http://schemas.microsoft.com/office/drawing/2014/main" id="{5C6F2BDE-D4A0-4052-9E1E-5133326D1717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35452050"/>
            <a:ext cx="6986587" cy="4679961"/>
            <a:chOff x="13644023" y="32485642"/>
            <a:chExt cx="6987600" cy="4680011"/>
          </a:xfrm>
        </p:grpSpPr>
        <p:pic>
          <p:nvPicPr>
            <p:cNvPr id="4226" name="Image 10">
              <a:extLst>
                <a:ext uri="{FF2B5EF4-FFF2-40B4-BE49-F238E27FC236}">
                  <a16:creationId xmlns:a16="http://schemas.microsoft.com/office/drawing/2014/main" id="{94F28D65-BE35-454A-9D95-E11B62E89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"/>
            <a:stretch>
              <a:fillRect/>
            </a:stretch>
          </p:blipFill>
          <p:spPr bwMode="auto">
            <a:xfrm>
              <a:off x="13644023" y="32485642"/>
              <a:ext cx="6987599" cy="46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7" name="ZoneTexte 218">
              <a:extLst>
                <a:ext uri="{FF2B5EF4-FFF2-40B4-BE49-F238E27FC236}">
                  <a16:creationId xmlns:a16="http://schemas.microsoft.com/office/drawing/2014/main" id="{5F9282A3-5A3D-4D75-B77B-078F8CB2A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44023" y="36088424"/>
              <a:ext cx="6987600" cy="1077229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Le bleuissement </a:t>
              </a: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n’altère pas les </a:t>
              </a:r>
              <a:r>
                <a:rPr lang="fr-BE" altLang="fr-FR" sz="32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pro-priétés</a:t>
              </a: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physico-mécaniques 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du bois </a:t>
              </a:r>
            </a:p>
          </p:txBody>
        </p:sp>
      </p:grpSp>
      <p:sp>
        <p:nvSpPr>
          <p:cNvPr id="4148" name="AutoShape 86" descr="Résultat de recherche d'images pour &quot;krach boursier&quot;">
            <a:extLst>
              <a:ext uri="{FF2B5EF4-FFF2-40B4-BE49-F238E27FC236}">
                <a16:creationId xmlns:a16="http://schemas.microsoft.com/office/drawing/2014/main" id="{72CD9407-B5BA-4D5B-963B-AD4F492930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7038" y="-1684338"/>
            <a:ext cx="4467225" cy="3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9500"/>
          </a:p>
        </p:txBody>
      </p:sp>
      <p:grpSp>
        <p:nvGrpSpPr>
          <p:cNvPr id="4152" name="Groupe 11">
            <a:extLst>
              <a:ext uri="{FF2B5EF4-FFF2-40B4-BE49-F238E27FC236}">
                <a16:creationId xmlns:a16="http://schemas.microsoft.com/office/drawing/2014/main" id="{AE8C57FF-0D2F-49BA-B812-60DD6D70870C}"/>
              </a:ext>
            </a:extLst>
          </p:cNvPr>
          <p:cNvGrpSpPr>
            <a:grpSpLocks/>
          </p:cNvGrpSpPr>
          <p:nvPr/>
        </p:nvGrpSpPr>
        <p:grpSpPr bwMode="auto">
          <a:xfrm>
            <a:off x="2781553" y="11012488"/>
            <a:ext cx="3616325" cy="3322637"/>
            <a:chOff x="1590015" y="11012807"/>
            <a:chExt cx="3616979" cy="3321545"/>
          </a:xfrm>
        </p:grpSpPr>
        <p:pic>
          <p:nvPicPr>
            <p:cNvPr id="4178" name="Picture 74" descr="Image associée">
              <a:extLst>
                <a:ext uri="{FF2B5EF4-FFF2-40B4-BE49-F238E27FC236}">
                  <a16:creationId xmlns:a16="http://schemas.microsoft.com/office/drawing/2014/main" id="{B21E9BFC-6880-4920-8D02-D301178F5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3" t="15059" r="61334" b="43861"/>
            <a:stretch>
              <a:fillRect/>
            </a:stretch>
          </p:blipFill>
          <p:spPr bwMode="auto">
            <a:xfrm>
              <a:off x="1590015" y="11012807"/>
              <a:ext cx="3466539" cy="32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79" name="ZoneTexte 170">
              <a:extLst>
                <a:ext uri="{FF2B5EF4-FFF2-40B4-BE49-F238E27FC236}">
                  <a16:creationId xmlns:a16="http://schemas.microsoft.com/office/drawing/2014/main" id="{223C4751-399D-4F7C-9570-0ECDB8FF5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5136" y="13676536"/>
              <a:ext cx="3466800" cy="58477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>
                  <a:latin typeface="Cambria" panose="02040503050406030204" pitchFamily="18" charset="0"/>
                </a:rPr>
                <a:t>Températures</a:t>
              </a:r>
            </a:p>
          </p:txBody>
        </p:sp>
        <p:grpSp>
          <p:nvGrpSpPr>
            <p:cNvPr id="4180" name="Group 124">
              <a:extLst>
                <a:ext uri="{FF2B5EF4-FFF2-40B4-BE49-F238E27FC236}">
                  <a16:creationId xmlns:a16="http://schemas.microsoft.com/office/drawing/2014/main" id="{7D6B8F9D-C204-441E-A6EA-B2C9918CCE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2669" y="11937557"/>
              <a:ext cx="215890" cy="1297016"/>
              <a:chOff x="1474" y="2840"/>
              <a:chExt cx="136" cy="817"/>
            </a:xfrm>
          </p:grpSpPr>
          <p:grpSp>
            <p:nvGrpSpPr>
              <p:cNvPr id="4184" name="Group 122">
                <a:extLst>
                  <a:ext uri="{FF2B5EF4-FFF2-40B4-BE49-F238E27FC236}">
                    <a16:creationId xmlns:a16="http://schemas.microsoft.com/office/drawing/2014/main" id="{2185AFD1-4CDB-4540-B828-049EA98F64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74" y="2840"/>
                <a:ext cx="136" cy="817"/>
                <a:chOff x="1474" y="2840"/>
                <a:chExt cx="136" cy="817"/>
              </a:xfrm>
            </p:grpSpPr>
            <p:sp>
              <p:nvSpPr>
                <p:cNvPr id="4186" name="Rectangle 82">
                  <a:extLst>
                    <a:ext uri="{FF2B5EF4-FFF2-40B4-BE49-F238E27FC236}">
                      <a16:creationId xmlns:a16="http://schemas.microsoft.com/office/drawing/2014/main" id="{B7591673-1234-4BD8-88F3-A1D23335B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4" y="3017"/>
                  <a:ext cx="91" cy="56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BE" altLang="fr-FR" sz="9500"/>
                </a:p>
              </p:txBody>
            </p:sp>
            <p:grpSp>
              <p:nvGrpSpPr>
                <p:cNvPr id="4187" name="Group 83">
                  <a:extLst>
                    <a:ext uri="{FF2B5EF4-FFF2-40B4-BE49-F238E27FC236}">
                      <a16:creationId xmlns:a16="http://schemas.microsoft.com/office/drawing/2014/main" id="{8D300E43-7072-4F37-BA89-F366B256B9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4" y="2840"/>
                  <a:ext cx="136" cy="817"/>
                  <a:chOff x="4316" y="2976"/>
                  <a:chExt cx="136" cy="817"/>
                </a:xfrm>
              </p:grpSpPr>
              <p:grpSp>
                <p:nvGrpSpPr>
                  <p:cNvPr id="4188" name="Group 84">
                    <a:extLst>
                      <a:ext uri="{FF2B5EF4-FFF2-40B4-BE49-F238E27FC236}">
                        <a16:creationId xmlns:a16="http://schemas.microsoft.com/office/drawing/2014/main" id="{E1969F1F-F5F5-460D-B6A4-E5596BCC44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16" y="2976"/>
                    <a:ext cx="136" cy="817"/>
                    <a:chOff x="4316" y="2976"/>
                    <a:chExt cx="136" cy="817"/>
                  </a:xfrm>
                </p:grpSpPr>
                <p:grpSp>
                  <p:nvGrpSpPr>
                    <p:cNvPr id="4190" name="Group 85">
                      <a:extLst>
                        <a:ext uri="{FF2B5EF4-FFF2-40B4-BE49-F238E27FC236}">
                          <a16:creationId xmlns:a16="http://schemas.microsoft.com/office/drawing/2014/main" id="{798AF0F8-B668-40F3-BC40-6C203342C0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16" y="2976"/>
                      <a:ext cx="136" cy="817"/>
                      <a:chOff x="4316" y="2976"/>
                      <a:chExt cx="136" cy="817"/>
                    </a:xfrm>
                  </p:grpSpPr>
                  <p:sp>
                    <p:nvSpPr>
                      <p:cNvPr id="4224" name="AutoShape 86">
                        <a:extLst>
                          <a:ext uri="{FF2B5EF4-FFF2-40B4-BE49-F238E27FC236}">
                            <a16:creationId xmlns:a16="http://schemas.microsoft.com/office/drawing/2014/main" id="{8F3E6449-1306-4CFB-967D-4C1DBCC3D5F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39" y="2976"/>
                        <a:ext cx="90" cy="77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16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14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127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fr-BE" altLang="fr-FR" sz="9500"/>
                      </a:p>
                    </p:txBody>
                  </p:sp>
                  <p:sp>
                    <p:nvSpPr>
                      <p:cNvPr id="4225" name="Oval 87">
                        <a:extLst>
                          <a:ext uri="{FF2B5EF4-FFF2-40B4-BE49-F238E27FC236}">
                            <a16:creationId xmlns:a16="http://schemas.microsoft.com/office/drawing/2014/main" id="{D2223465-23AF-419B-9A23-2F5D62AC4A8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16" y="3657"/>
                        <a:ext cx="136" cy="13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16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14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127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105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fr-BE" altLang="fr-FR" sz="9500"/>
                      </a:p>
                    </p:txBody>
                  </p:sp>
                </p:grpSp>
                <p:grpSp>
                  <p:nvGrpSpPr>
                    <p:cNvPr id="4191" name="Group 88">
                      <a:extLst>
                        <a:ext uri="{FF2B5EF4-FFF2-40B4-BE49-F238E27FC236}">
                          <a16:creationId xmlns:a16="http://schemas.microsoft.com/office/drawing/2014/main" id="{099E9659-659C-47ED-B766-E3638A1CD57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38" y="3050"/>
                      <a:ext cx="90" cy="590"/>
                      <a:chOff x="4338" y="3050"/>
                      <a:chExt cx="90" cy="590"/>
                    </a:xfrm>
                  </p:grpSpPr>
                  <p:grpSp>
                    <p:nvGrpSpPr>
                      <p:cNvPr id="4192" name="Group 89">
                        <a:extLst>
                          <a:ext uri="{FF2B5EF4-FFF2-40B4-BE49-F238E27FC236}">
                            <a16:creationId xmlns:a16="http://schemas.microsoft.com/office/drawing/2014/main" id="{354E33E9-3F8A-4209-B63B-11296920D82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38" y="3050"/>
                        <a:ext cx="90" cy="590"/>
                        <a:chOff x="4338" y="3050"/>
                        <a:chExt cx="90" cy="590"/>
                      </a:xfrm>
                    </p:grpSpPr>
                    <p:sp>
                      <p:nvSpPr>
                        <p:cNvPr id="4217" name="Line 90">
                          <a:extLst>
                            <a:ext uri="{FF2B5EF4-FFF2-40B4-BE49-F238E27FC236}">
                              <a16:creationId xmlns:a16="http://schemas.microsoft.com/office/drawing/2014/main" id="{77BD1B3D-2EA3-4F7C-9B9F-2ACBBCD51D4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640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8" name="Line 91">
                          <a:extLst>
                            <a:ext uri="{FF2B5EF4-FFF2-40B4-BE49-F238E27FC236}">
                              <a16:creationId xmlns:a16="http://schemas.microsoft.com/office/drawing/2014/main" id="{D2C10E9A-686F-43A7-867E-E6B3C429A07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345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9" name="Line 92">
                          <a:extLst>
                            <a:ext uri="{FF2B5EF4-FFF2-40B4-BE49-F238E27FC236}">
                              <a16:creationId xmlns:a16="http://schemas.microsoft.com/office/drawing/2014/main" id="{D503F0A4-6148-4FC8-847A-9DE0F377192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246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20" name="Line 93">
                          <a:extLst>
                            <a:ext uri="{FF2B5EF4-FFF2-40B4-BE49-F238E27FC236}">
                              <a16:creationId xmlns:a16="http://schemas.microsoft.com/office/drawing/2014/main" id="{E7E01985-8B5C-43E6-977B-EB607F2BC37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443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21" name="Line 94">
                          <a:extLst>
                            <a:ext uri="{FF2B5EF4-FFF2-40B4-BE49-F238E27FC236}">
                              <a16:creationId xmlns:a16="http://schemas.microsoft.com/office/drawing/2014/main" id="{8B359779-6435-4323-BC96-94B57574935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050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22" name="Line 95">
                          <a:extLst>
                            <a:ext uri="{FF2B5EF4-FFF2-40B4-BE49-F238E27FC236}">
                              <a16:creationId xmlns:a16="http://schemas.microsoft.com/office/drawing/2014/main" id="{F9F16488-E133-4CC4-94E2-DD131653F64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148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23" name="Line 96">
                          <a:extLst>
                            <a:ext uri="{FF2B5EF4-FFF2-40B4-BE49-F238E27FC236}">
                              <a16:creationId xmlns:a16="http://schemas.microsoft.com/office/drawing/2014/main" id="{15378339-BA31-4D7A-8780-324888CFC58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38" y="3541"/>
                          <a:ext cx="9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66F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  <p:grpSp>
                    <p:nvGrpSpPr>
                      <p:cNvPr id="4193" name="Group 97">
                        <a:extLst>
                          <a:ext uri="{FF2B5EF4-FFF2-40B4-BE49-F238E27FC236}">
                            <a16:creationId xmlns:a16="http://schemas.microsoft.com/office/drawing/2014/main" id="{8E73FD3F-078B-4AB0-A2EB-610A41266B6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58" y="3067"/>
                        <a:ext cx="46" cy="56"/>
                        <a:chOff x="4356" y="3067"/>
                        <a:chExt cx="46" cy="56"/>
                      </a:xfrm>
                    </p:grpSpPr>
                    <p:sp>
                      <p:nvSpPr>
                        <p:cNvPr id="4214" name="Line 98">
                          <a:extLst>
                            <a:ext uri="{FF2B5EF4-FFF2-40B4-BE49-F238E27FC236}">
                              <a16:creationId xmlns:a16="http://schemas.microsoft.com/office/drawing/2014/main" id="{D04A9D25-395B-41C6-B5F6-0C4E38DFB09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67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5" name="Line 99">
                          <a:extLst>
                            <a:ext uri="{FF2B5EF4-FFF2-40B4-BE49-F238E27FC236}">
                              <a16:creationId xmlns:a16="http://schemas.microsoft.com/office/drawing/2014/main" id="{C796F111-B7CB-4F49-812E-12415A572DF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95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6" name="Line 100">
                          <a:extLst>
                            <a:ext uri="{FF2B5EF4-FFF2-40B4-BE49-F238E27FC236}">
                              <a16:creationId xmlns:a16="http://schemas.microsoft.com/office/drawing/2014/main" id="{DC6DBBE9-3660-46FC-BC45-8466467D36A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123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  <p:grpSp>
                    <p:nvGrpSpPr>
                      <p:cNvPr id="4194" name="Group 101">
                        <a:extLst>
                          <a:ext uri="{FF2B5EF4-FFF2-40B4-BE49-F238E27FC236}">
                            <a16:creationId xmlns:a16="http://schemas.microsoft.com/office/drawing/2014/main" id="{FBB99F8C-7249-47FE-8E98-CBD178FE496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58" y="3266"/>
                        <a:ext cx="46" cy="56"/>
                        <a:chOff x="4356" y="3067"/>
                        <a:chExt cx="46" cy="56"/>
                      </a:xfrm>
                    </p:grpSpPr>
                    <p:sp>
                      <p:nvSpPr>
                        <p:cNvPr id="4211" name="Line 102">
                          <a:extLst>
                            <a:ext uri="{FF2B5EF4-FFF2-40B4-BE49-F238E27FC236}">
                              <a16:creationId xmlns:a16="http://schemas.microsoft.com/office/drawing/2014/main" id="{9633AC2F-CBA8-483D-BBE8-5F20227D1E1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67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2" name="Line 103">
                          <a:extLst>
                            <a:ext uri="{FF2B5EF4-FFF2-40B4-BE49-F238E27FC236}">
                              <a16:creationId xmlns:a16="http://schemas.microsoft.com/office/drawing/2014/main" id="{484C8CBF-85F1-4E6E-AC85-783E4FC756C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95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3" name="Line 104">
                          <a:extLst>
                            <a:ext uri="{FF2B5EF4-FFF2-40B4-BE49-F238E27FC236}">
                              <a16:creationId xmlns:a16="http://schemas.microsoft.com/office/drawing/2014/main" id="{E1429C81-8974-4599-B6DA-ADC076BBC03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123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  <p:grpSp>
                    <p:nvGrpSpPr>
                      <p:cNvPr id="4195" name="Group 105">
                        <a:extLst>
                          <a:ext uri="{FF2B5EF4-FFF2-40B4-BE49-F238E27FC236}">
                            <a16:creationId xmlns:a16="http://schemas.microsoft.com/office/drawing/2014/main" id="{A99639F2-ED20-4DCD-907D-E25A64B9BF3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58" y="3366"/>
                        <a:ext cx="46" cy="56"/>
                        <a:chOff x="4356" y="3067"/>
                        <a:chExt cx="46" cy="56"/>
                      </a:xfrm>
                    </p:grpSpPr>
                    <p:sp>
                      <p:nvSpPr>
                        <p:cNvPr id="4208" name="Line 106">
                          <a:extLst>
                            <a:ext uri="{FF2B5EF4-FFF2-40B4-BE49-F238E27FC236}">
                              <a16:creationId xmlns:a16="http://schemas.microsoft.com/office/drawing/2014/main" id="{94EAC978-6445-4CAA-9E86-33663742D46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67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9" name="Line 107">
                          <a:extLst>
                            <a:ext uri="{FF2B5EF4-FFF2-40B4-BE49-F238E27FC236}">
                              <a16:creationId xmlns:a16="http://schemas.microsoft.com/office/drawing/2014/main" id="{D872F1D1-10A8-4A36-A586-9CE25037062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95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10" name="Line 108">
                          <a:extLst>
                            <a:ext uri="{FF2B5EF4-FFF2-40B4-BE49-F238E27FC236}">
                              <a16:creationId xmlns:a16="http://schemas.microsoft.com/office/drawing/2014/main" id="{58D25969-9BA8-4F3A-BD9E-17949E96797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123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  <p:grpSp>
                    <p:nvGrpSpPr>
                      <p:cNvPr id="4196" name="Group 109">
                        <a:extLst>
                          <a:ext uri="{FF2B5EF4-FFF2-40B4-BE49-F238E27FC236}">
                            <a16:creationId xmlns:a16="http://schemas.microsoft.com/office/drawing/2014/main" id="{590444D6-2E07-4951-90B7-ABD33F70BA6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58" y="3466"/>
                        <a:ext cx="46" cy="56"/>
                        <a:chOff x="4356" y="3067"/>
                        <a:chExt cx="46" cy="56"/>
                      </a:xfrm>
                    </p:grpSpPr>
                    <p:sp>
                      <p:nvSpPr>
                        <p:cNvPr id="4205" name="Line 110">
                          <a:extLst>
                            <a:ext uri="{FF2B5EF4-FFF2-40B4-BE49-F238E27FC236}">
                              <a16:creationId xmlns:a16="http://schemas.microsoft.com/office/drawing/2014/main" id="{61A73DB0-F58D-46F0-A66F-743D3E2EF09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67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6" name="Line 111">
                          <a:extLst>
                            <a:ext uri="{FF2B5EF4-FFF2-40B4-BE49-F238E27FC236}">
                              <a16:creationId xmlns:a16="http://schemas.microsoft.com/office/drawing/2014/main" id="{A1AC8407-08A9-4D7F-A704-EC9AC9072B6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95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7" name="Line 112">
                          <a:extLst>
                            <a:ext uri="{FF2B5EF4-FFF2-40B4-BE49-F238E27FC236}">
                              <a16:creationId xmlns:a16="http://schemas.microsoft.com/office/drawing/2014/main" id="{C855041E-CB0F-47C2-92F2-930096C0FFA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123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  <p:grpSp>
                    <p:nvGrpSpPr>
                      <p:cNvPr id="4197" name="Group 113">
                        <a:extLst>
                          <a:ext uri="{FF2B5EF4-FFF2-40B4-BE49-F238E27FC236}">
                            <a16:creationId xmlns:a16="http://schemas.microsoft.com/office/drawing/2014/main" id="{866F965A-83F7-46E3-8C5D-5B29B8A1258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58" y="3166"/>
                        <a:ext cx="46" cy="56"/>
                        <a:chOff x="4356" y="3067"/>
                        <a:chExt cx="46" cy="56"/>
                      </a:xfrm>
                    </p:grpSpPr>
                    <p:sp>
                      <p:nvSpPr>
                        <p:cNvPr id="4202" name="Line 114">
                          <a:extLst>
                            <a:ext uri="{FF2B5EF4-FFF2-40B4-BE49-F238E27FC236}">
                              <a16:creationId xmlns:a16="http://schemas.microsoft.com/office/drawing/2014/main" id="{EDDD6350-B95B-4551-A152-A70B88C7BC3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67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3" name="Line 115">
                          <a:extLst>
                            <a:ext uri="{FF2B5EF4-FFF2-40B4-BE49-F238E27FC236}">
                              <a16:creationId xmlns:a16="http://schemas.microsoft.com/office/drawing/2014/main" id="{6824450C-F78A-4416-8D0E-04757484338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95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4" name="Line 116">
                          <a:extLst>
                            <a:ext uri="{FF2B5EF4-FFF2-40B4-BE49-F238E27FC236}">
                              <a16:creationId xmlns:a16="http://schemas.microsoft.com/office/drawing/2014/main" id="{F9D896E8-076E-4412-AD57-2AE8CCBF6E4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123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  <p:grpSp>
                    <p:nvGrpSpPr>
                      <p:cNvPr id="4198" name="Group 117">
                        <a:extLst>
                          <a:ext uri="{FF2B5EF4-FFF2-40B4-BE49-F238E27FC236}">
                            <a16:creationId xmlns:a16="http://schemas.microsoft.com/office/drawing/2014/main" id="{51DFDC98-9093-4C86-BDC9-A3AF35A89F0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358" y="3566"/>
                        <a:ext cx="46" cy="56"/>
                        <a:chOff x="4356" y="3067"/>
                        <a:chExt cx="46" cy="56"/>
                      </a:xfrm>
                    </p:grpSpPr>
                    <p:sp>
                      <p:nvSpPr>
                        <p:cNvPr id="4199" name="Line 118">
                          <a:extLst>
                            <a:ext uri="{FF2B5EF4-FFF2-40B4-BE49-F238E27FC236}">
                              <a16:creationId xmlns:a16="http://schemas.microsoft.com/office/drawing/2014/main" id="{1A0BA570-E555-423B-9634-26C21390C74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67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0" name="Line 119">
                          <a:extLst>
                            <a:ext uri="{FF2B5EF4-FFF2-40B4-BE49-F238E27FC236}">
                              <a16:creationId xmlns:a16="http://schemas.microsoft.com/office/drawing/2014/main" id="{72D11898-C4E1-41C2-949E-0566479E226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095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  <p:sp>
                      <p:nvSpPr>
                        <p:cNvPr id="4201" name="Line 120">
                          <a:extLst>
                            <a:ext uri="{FF2B5EF4-FFF2-40B4-BE49-F238E27FC236}">
                              <a16:creationId xmlns:a16="http://schemas.microsoft.com/office/drawing/2014/main" id="{B3A3D35C-D12A-4164-9AFE-6ADD7E98198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6" y="3123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fr-BE"/>
                        </a:p>
                      </p:txBody>
                    </p:sp>
                  </p:grpSp>
                </p:grpSp>
              </p:grpSp>
              <p:sp>
                <p:nvSpPr>
                  <p:cNvPr id="4189" name="Rectangle 121">
                    <a:extLst>
                      <a:ext uri="{FF2B5EF4-FFF2-40B4-BE49-F238E27FC236}">
                        <a16:creationId xmlns:a16="http://schemas.microsoft.com/office/drawing/2014/main" id="{39C50469-0150-4203-9679-1239F3EFED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41" y="3651"/>
                    <a:ext cx="84" cy="4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16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14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27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BE" altLang="fr-FR" sz="9500"/>
                  </a:p>
                </p:txBody>
              </p:sp>
            </p:grpSp>
          </p:grpSp>
          <p:sp>
            <p:nvSpPr>
              <p:cNvPr id="4185" name="Line 123">
                <a:extLst>
                  <a:ext uri="{FF2B5EF4-FFF2-40B4-BE49-F238E27FC236}">
                    <a16:creationId xmlns:a16="http://schemas.microsoft.com/office/drawing/2014/main" id="{2ADAECF7-7FAA-4717-9A85-F49C4348B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330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  <p:grpSp>
          <p:nvGrpSpPr>
            <p:cNvPr id="4181" name="Groupe 9">
              <a:extLst>
                <a:ext uri="{FF2B5EF4-FFF2-40B4-BE49-F238E27FC236}">
                  <a16:creationId xmlns:a16="http://schemas.microsoft.com/office/drawing/2014/main" id="{249E9AC3-B96A-4B0A-A121-B4F8EA88A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5456" y="13353017"/>
              <a:ext cx="971538" cy="981335"/>
              <a:chOff x="8053389" y="21101709"/>
              <a:chExt cx="971538" cy="981335"/>
            </a:xfrm>
          </p:grpSpPr>
          <p:sp>
            <p:nvSpPr>
              <p:cNvPr id="4182" name="ZoneTexte 232">
                <a:extLst>
                  <a:ext uri="{FF2B5EF4-FFF2-40B4-BE49-F238E27FC236}">
                    <a16:creationId xmlns:a16="http://schemas.microsoft.com/office/drawing/2014/main" id="{E3DB826F-EAC1-48A7-BA9A-6204AF107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100772">
                <a:off x="7948809" y="21206289"/>
                <a:ext cx="978615" cy="769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16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2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BE" altLang="fr-FR" sz="4400" b="1"/>
                  <a:t>→</a:t>
                </a:r>
              </a:p>
            </p:txBody>
          </p:sp>
          <p:sp>
            <p:nvSpPr>
              <p:cNvPr id="4183" name="ZoneTexte 232">
                <a:extLst>
                  <a:ext uri="{FF2B5EF4-FFF2-40B4-BE49-F238E27FC236}">
                    <a16:creationId xmlns:a16="http://schemas.microsoft.com/office/drawing/2014/main" id="{E6B8397C-EF30-443B-B899-7D1F6CDB5B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100772">
                <a:off x="8150892" y="21209009"/>
                <a:ext cx="978615" cy="769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16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2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BE" altLang="fr-FR" sz="4400" b="1"/>
                  <a:t>→</a:t>
                </a:r>
              </a:p>
            </p:txBody>
          </p:sp>
        </p:grpSp>
      </p:grpSp>
      <p:sp>
        <p:nvSpPr>
          <p:cNvPr id="4153" name="Accolade fermante 16">
            <a:extLst>
              <a:ext uri="{FF2B5EF4-FFF2-40B4-BE49-F238E27FC236}">
                <a16:creationId xmlns:a16="http://schemas.microsoft.com/office/drawing/2014/main" id="{6A51E7E0-9997-4A20-BD66-B1B9209E3137}"/>
              </a:ext>
            </a:extLst>
          </p:cNvPr>
          <p:cNvSpPr>
            <a:spLocks/>
          </p:cNvSpPr>
          <p:nvPr/>
        </p:nvSpPr>
        <p:spPr bwMode="auto">
          <a:xfrm rot="5400000">
            <a:off x="8624347" y="9054306"/>
            <a:ext cx="684212" cy="12988925"/>
          </a:xfrm>
          <a:prstGeom prst="rightBrace">
            <a:avLst>
              <a:gd name="adj1" fmla="val 8261"/>
              <a:gd name="adj2" fmla="val 84958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3538"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173538"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173538"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173538"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173538"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5400" indent="-279400" defTabSz="4173538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2600" indent="-279400" defTabSz="4173538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79800" indent="-279400" defTabSz="4173538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37000" indent="-279400" defTabSz="4173538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BE" altLang="fr-FR" sz="8200"/>
          </a:p>
        </p:txBody>
      </p:sp>
      <p:grpSp>
        <p:nvGrpSpPr>
          <p:cNvPr id="4154" name="Groupe 6">
            <a:extLst>
              <a:ext uri="{FF2B5EF4-FFF2-40B4-BE49-F238E27FC236}">
                <a16:creationId xmlns:a16="http://schemas.microsoft.com/office/drawing/2014/main" id="{E8C87DF7-5833-4E0D-B025-CD48A8B47ABE}"/>
              </a:ext>
            </a:extLst>
          </p:cNvPr>
          <p:cNvGrpSpPr>
            <a:grpSpLocks/>
          </p:cNvGrpSpPr>
          <p:nvPr/>
        </p:nvGrpSpPr>
        <p:grpSpPr bwMode="auto">
          <a:xfrm>
            <a:off x="2440240" y="16319500"/>
            <a:ext cx="13011150" cy="3743325"/>
            <a:chOff x="1044575" y="16319499"/>
            <a:chExt cx="13011149" cy="3743325"/>
          </a:xfrm>
        </p:grpSpPr>
        <p:grpSp>
          <p:nvGrpSpPr>
            <p:cNvPr id="4159" name="Groupe 5">
              <a:extLst>
                <a:ext uri="{FF2B5EF4-FFF2-40B4-BE49-F238E27FC236}">
                  <a16:creationId xmlns:a16="http://schemas.microsoft.com/office/drawing/2014/main" id="{9E28EF91-2CC4-480F-A970-3714FA93CE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4575" y="16319499"/>
              <a:ext cx="13011149" cy="3743325"/>
              <a:chOff x="1044575" y="16319499"/>
              <a:chExt cx="13011149" cy="3743325"/>
            </a:xfrm>
          </p:grpSpPr>
          <p:grpSp>
            <p:nvGrpSpPr>
              <p:cNvPr id="4161" name="Groupe 13">
                <a:extLst>
                  <a:ext uri="{FF2B5EF4-FFF2-40B4-BE49-F238E27FC236}">
                    <a16:creationId xmlns:a16="http://schemas.microsoft.com/office/drawing/2014/main" id="{F18A63A3-AE95-4354-8A42-4F66491E0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57392" y="16319499"/>
                <a:ext cx="3398332" cy="3602956"/>
                <a:chOff x="10657722" y="16319303"/>
                <a:chExt cx="3398750" cy="3602506"/>
              </a:xfrm>
            </p:grpSpPr>
            <p:pic>
              <p:nvPicPr>
                <p:cNvPr id="4175" name="Picture 69" descr="D:\Pro\recup\Article Bois Scolytés 2018\versions finales\Photos\Sélection photos\4 bis.jpg">
                  <a:extLst>
                    <a:ext uri="{FF2B5EF4-FFF2-40B4-BE49-F238E27FC236}">
                      <a16:creationId xmlns:a16="http://schemas.microsoft.com/office/drawing/2014/main" id="{29312245-5902-4C9B-83DB-A50BF80DFE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0551"/>
                <a:stretch>
                  <a:fillRect/>
                </a:stretch>
              </p:blipFill>
              <p:spPr bwMode="auto">
                <a:xfrm>
                  <a:off x="10658283" y="16319303"/>
                  <a:ext cx="3398189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76" name="Ellipse 101">
                  <a:extLst>
                    <a:ext uri="{FF2B5EF4-FFF2-40B4-BE49-F238E27FC236}">
                      <a16:creationId xmlns:a16="http://schemas.microsoft.com/office/drawing/2014/main" id="{24DD65CD-81DA-4375-8DCB-AF03767B1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83919">
                  <a:off x="11148955" y="17621809"/>
                  <a:ext cx="1948075" cy="1405451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defTabSz="4173538"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173538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173538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173538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173538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1735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1735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1735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1735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BE" altLang="fr-FR" sz="8200"/>
                </a:p>
              </p:txBody>
            </p:sp>
            <p:sp>
              <p:nvSpPr>
                <p:cNvPr id="4177" name="ZoneTexte 108">
                  <a:extLst>
                    <a:ext uri="{FF2B5EF4-FFF2-40B4-BE49-F238E27FC236}">
                      <a16:creationId xmlns:a16="http://schemas.microsoft.com/office/drawing/2014/main" id="{0C47AB31-7B63-4853-AC66-8805AAC24A0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57722" y="19337012"/>
                  <a:ext cx="3398400" cy="584797"/>
                </a:xfrm>
                <a:prstGeom prst="rect">
                  <a:avLst/>
                </a:prstGeom>
                <a:solidFill>
                  <a:srgbClr val="FFFFFF">
                    <a:alpha val="6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3200" b="1" dirty="0">
                      <a:latin typeface="Cambria" panose="02040503050406030204" pitchFamily="18" charset="0"/>
                    </a:rPr>
                    <a:t>Bleuissement</a:t>
                  </a:r>
                </a:p>
              </p:txBody>
            </p:sp>
          </p:grpSp>
          <p:sp>
            <p:nvSpPr>
              <p:cNvPr id="4162" name="ZoneTexte 219">
                <a:extLst>
                  <a:ext uri="{FF2B5EF4-FFF2-40B4-BE49-F238E27FC236}">
                    <a16:creationId xmlns:a16="http://schemas.microsoft.com/office/drawing/2014/main" id="{6D59EB20-7085-4591-8E72-1CEC07F64F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46770" y="17602602"/>
                <a:ext cx="1084262" cy="1554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16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2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BE" altLang="fr-FR" sz="9500" dirty="0"/>
                  <a:t>+</a:t>
                </a:r>
              </a:p>
            </p:txBody>
          </p:sp>
          <p:grpSp>
            <p:nvGrpSpPr>
              <p:cNvPr id="4163" name="Groupe 15">
                <a:extLst>
                  <a:ext uri="{FF2B5EF4-FFF2-40B4-BE49-F238E27FC236}">
                    <a16:creationId xmlns:a16="http://schemas.microsoft.com/office/drawing/2014/main" id="{583155AF-B966-453C-993D-426F42A1FC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4575" y="16319499"/>
                <a:ext cx="4260396" cy="3729038"/>
                <a:chOff x="1208330" y="16405950"/>
                <a:chExt cx="4260451" cy="3728969"/>
              </a:xfrm>
            </p:grpSpPr>
            <p:pic>
              <p:nvPicPr>
                <p:cNvPr id="4170" name="Picture 72" descr="Des bois complètement morts.">
                  <a:extLst>
                    <a:ext uri="{FF2B5EF4-FFF2-40B4-BE49-F238E27FC236}">
                      <a16:creationId xmlns:a16="http://schemas.microsoft.com/office/drawing/2014/main" id="{F76C851C-EF4B-4E24-BE89-E8B52E59FC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59" r="11317"/>
                <a:stretch>
                  <a:fillRect/>
                </a:stretch>
              </p:blipFill>
              <p:spPr bwMode="auto">
                <a:xfrm>
                  <a:off x="1209913" y="16405950"/>
                  <a:ext cx="4258868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71" name="ZoneTexte 106">
                  <a:extLst>
                    <a:ext uri="{FF2B5EF4-FFF2-40B4-BE49-F238E27FC236}">
                      <a16:creationId xmlns:a16="http://schemas.microsoft.com/office/drawing/2014/main" id="{7E54A489-8CBE-4857-AE02-1960C014A0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08330" y="19418645"/>
                  <a:ext cx="4258800" cy="584797"/>
                </a:xfrm>
                <a:prstGeom prst="rect">
                  <a:avLst/>
                </a:prstGeom>
                <a:solidFill>
                  <a:srgbClr val="FFFFFF">
                    <a:alpha val="6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3200" b="1" dirty="0">
                      <a:latin typeface="Cambria" panose="02040503050406030204" pitchFamily="18" charset="0"/>
                    </a:rPr>
                    <a:t>          Mortalité  </a:t>
                  </a:r>
                </a:p>
              </p:txBody>
            </p:sp>
            <p:grpSp>
              <p:nvGrpSpPr>
                <p:cNvPr id="4172" name="Groupe 229">
                  <a:extLst>
                    <a:ext uri="{FF2B5EF4-FFF2-40B4-BE49-F238E27FC236}">
                      <a16:creationId xmlns:a16="http://schemas.microsoft.com/office/drawing/2014/main" id="{1307B86F-5F9D-4CCC-905E-AB86CD11A7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53479" y="18209281"/>
                  <a:ext cx="852048" cy="1925638"/>
                  <a:chOff x="4084692" y="18241412"/>
                  <a:chExt cx="852033" cy="1925053"/>
                </a:xfrm>
              </p:grpSpPr>
              <p:sp>
                <p:nvSpPr>
                  <p:cNvPr id="4173" name="ZoneTexte 227">
                    <a:extLst>
                      <a:ext uri="{FF2B5EF4-FFF2-40B4-BE49-F238E27FC236}">
                        <a16:creationId xmlns:a16="http://schemas.microsoft.com/office/drawing/2014/main" id="{6A1EB722-9F64-4F90-9BC3-08873E57786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8499228">
                    <a:off x="3589478" y="18819218"/>
                    <a:ext cx="1925053" cy="7694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16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14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27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BE" altLang="fr-FR" sz="4400" b="1" dirty="0"/>
                      <a:t>→</a:t>
                    </a:r>
                  </a:p>
                </p:txBody>
              </p:sp>
              <p:sp>
                <p:nvSpPr>
                  <p:cNvPr id="4174" name="ZoneTexte 228">
                    <a:extLst>
                      <a:ext uri="{FF2B5EF4-FFF2-40B4-BE49-F238E27FC236}">
                        <a16:creationId xmlns:a16="http://schemas.microsoft.com/office/drawing/2014/main" id="{CA373BF1-B312-497A-98B0-D84CD76CCFF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8499228">
                    <a:off x="3980254" y="19193076"/>
                    <a:ext cx="978318" cy="7694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16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14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27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BE" altLang="fr-FR" sz="4400" b="1" dirty="0"/>
                      <a:t>→</a:t>
                    </a:r>
                  </a:p>
                </p:txBody>
              </p:sp>
            </p:grpSp>
          </p:grpSp>
          <p:grpSp>
            <p:nvGrpSpPr>
              <p:cNvPr id="4164" name="Groupe 14">
                <a:extLst>
                  <a:ext uri="{FF2B5EF4-FFF2-40B4-BE49-F238E27FC236}">
                    <a16:creationId xmlns:a16="http://schemas.microsoft.com/office/drawing/2014/main" id="{6614EBBE-0B06-49EC-964D-04DF702E60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17529" y="16319499"/>
                <a:ext cx="3010596" cy="3743325"/>
                <a:chOff x="6361494" y="16355400"/>
                <a:chExt cx="3009600" cy="3743433"/>
              </a:xfrm>
            </p:grpSpPr>
            <p:pic>
              <p:nvPicPr>
                <p:cNvPr id="4165" name="Picture 80">
                  <a:extLst>
                    <a:ext uri="{FF2B5EF4-FFF2-40B4-BE49-F238E27FC236}">
                      <a16:creationId xmlns:a16="http://schemas.microsoft.com/office/drawing/2014/main" id="{E1CBD1FC-965A-4DFF-ACEC-EFB10528EA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297"/>
                <a:stretch>
                  <a:fillRect/>
                </a:stretch>
              </p:blipFill>
              <p:spPr bwMode="auto">
                <a:xfrm>
                  <a:off x="6361494" y="16355400"/>
                  <a:ext cx="3009520" cy="36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66" name="ZoneTexte 107">
                  <a:extLst>
                    <a:ext uri="{FF2B5EF4-FFF2-40B4-BE49-F238E27FC236}">
                      <a16:creationId xmlns:a16="http://schemas.microsoft.com/office/drawing/2014/main" id="{57AA35C3-94A3-49DD-9DAD-F878DF4FFE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61494" y="19372541"/>
                  <a:ext cx="3009600" cy="584797"/>
                </a:xfrm>
                <a:prstGeom prst="rect">
                  <a:avLst/>
                </a:prstGeom>
                <a:solidFill>
                  <a:srgbClr val="FFFFFF">
                    <a:alpha val="6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3200" b="1" dirty="0">
                      <a:latin typeface="Cambria" panose="02040503050406030204" pitchFamily="18" charset="0"/>
                    </a:rPr>
                    <a:t>      Stocks</a:t>
                  </a:r>
                </a:p>
              </p:txBody>
            </p:sp>
            <p:grpSp>
              <p:nvGrpSpPr>
                <p:cNvPr id="4167" name="Groupe 12">
                  <a:extLst>
                    <a:ext uri="{FF2B5EF4-FFF2-40B4-BE49-F238E27FC236}">
                      <a16:creationId xmlns:a16="http://schemas.microsoft.com/office/drawing/2014/main" id="{A8437AEB-DEEE-47C8-9F83-AF3A67D17E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269074" y="18173195"/>
                  <a:ext cx="852070" cy="1925638"/>
                  <a:chOff x="8008667" y="19647887"/>
                  <a:chExt cx="852070" cy="1925638"/>
                </a:xfrm>
              </p:grpSpPr>
              <p:sp>
                <p:nvSpPr>
                  <p:cNvPr id="4168" name="ZoneTexte 227">
                    <a:extLst>
                      <a:ext uri="{FF2B5EF4-FFF2-40B4-BE49-F238E27FC236}">
                        <a16:creationId xmlns:a16="http://schemas.microsoft.com/office/drawing/2014/main" id="{6B5DD705-4E3A-4C94-ADD8-945E1B42D9D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8499228">
                    <a:off x="7513191" y="20225978"/>
                    <a:ext cx="1925638" cy="7694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16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14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27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BE" altLang="fr-FR" sz="4400" b="1"/>
                      <a:t>→</a:t>
                    </a:r>
                  </a:p>
                </p:txBody>
              </p:sp>
              <p:sp>
                <p:nvSpPr>
                  <p:cNvPr id="4169" name="ZoneTexte 228">
                    <a:extLst>
                      <a:ext uri="{FF2B5EF4-FFF2-40B4-BE49-F238E27FC236}">
                        <a16:creationId xmlns:a16="http://schemas.microsoft.com/office/drawing/2014/main" id="{93750A56-A62A-4F13-8836-BB62C5B5CE5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8499228">
                    <a:off x="7904087" y="20599949"/>
                    <a:ext cx="978615" cy="7694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16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14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127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105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BE" altLang="fr-FR" sz="4400" b="1" dirty="0"/>
                      <a:t>→</a:t>
                    </a:r>
                  </a:p>
                </p:txBody>
              </p:sp>
            </p:grpSp>
          </p:grpSp>
        </p:grpSp>
        <p:sp>
          <p:nvSpPr>
            <p:cNvPr id="4160" name="Flèche droite 13">
              <a:extLst>
                <a:ext uri="{FF2B5EF4-FFF2-40B4-BE49-F238E27FC236}">
                  <a16:creationId xmlns:a16="http://schemas.microsoft.com/office/drawing/2014/main" id="{2BA76E4B-5D35-4628-8699-E1D4203DC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9287" y="18257573"/>
              <a:ext cx="886329" cy="287866"/>
            </a:xfrm>
            <a:prstGeom prst="rightArrow">
              <a:avLst>
                <a:gd name="adj1" fmla="val 50000"/>
                <a:gd name="adj2" fmla="val 50047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173538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73538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73538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73538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73538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8200"/>
            </a:p>
          </p:txBody>
        </p:sp>
      </p:grpSp>
      <p:sp>
        <p:nvSpPr>
          <p:cNvPr id="4155" name="Flèche droite 13">
            <a:extLst>
              <a:ext uri="{FF2B5EF4-FFF2-40B4-BE49-F238E27FC236}">
                <a16:creationId xmlns:a16="http://schemas.microsoft.com/office/drawing/2014/main" id="{8992C3B9-DEDE-48F7-9579-71A461D9276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34102" y="15722601"/>
            <a:ext cx="581025" cy="184150"/>
          </a:xfrm>
          <a:prstGeom prst="rightArrow">
            <a:avLst>
              <a:gd name="adj1" fmla="val 50000"/>
              <a:gd name="adj2" fmla="val 5004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820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9C00B36-1A1E-4359-AC8A-1BCC592699AC}"/>
              </a:ext>
            </a:extLst>
          </p:cNvPr>
          <p:cNvGrpSpPr/>
          <p:nvPr/>
        </p:nvGrpSpPr>
        <p:grpSpPr>
          <a:xfrm>
            <a:off x="11659825" y="25344949"/>
            <a:ext cx="5980880" cy="4680000"/>
            <a:chOff x="11178565" y="26764681"/>
            <a:chExt cx="5980880" cy="4680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C2C9C7F-6DEF-4D2F-B26B-953CE3816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565" y="26764681"/>
              <a:ext cx="5980880" cy="4680000"/>
            </a:xfrm>
            <a:prstGeom prst="rect">
              <a:avLst/>
            </a:prstGeom>
          </p:spPr>
        </p:pic>
        <p:sp>
          <p:nvSpPr>
            <p:cNvPr id="222" name="ZoneTexte 158">
              <a:extLst>
                <a:ext uri="{FF2B5EF4-FFF2-40B4-BE49-F238E27FC236}">
                  <a16:creationId xmlns:a16="http://schemas.microsoft.com/office/drawing/2014/main" id="{702735F3-85DD-41DA-9A70-8C142FCC4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8565" y="30859906"/>
              <a:ext cx="5980880" cy="58477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Rejeté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 sauf exception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C5D07F8-1DFF-4662-A819-21F57F38EF0D}"/>
              </a:ext>
            </a:extLst>
          </p:cNvPr>
          <p:cNvGrpSpPr/>
          <p:nvPr/>
        </p:nvGrpSpPr>
        <p:grpSpPr>
          <a:xfrm>
            <a:off x="11659825" y="30398499"/>
            <a:ext cx="5980880" cy="4680000"/>
            <a:chOff x="11206765" y="32278738"/>
            <a:chExt cx="5980880" cy="4680000"/>
          </a:xfrm>
        </p:grpSpPr>
        <p:pic>
          <p:nvPicPr>
            <p:cNvPr id="4158" name="Image 19">
              <a:extLst>
                <a:ext uri="{FF2B5EF4-FFF2-40B4-BE49-F238E27FC236}">
                  <a16:creationId xmlns:a16="http://schemas.microsoft.com/office/drawing/2014/main" id="{94EDFFBE-E82A-4C2A-9345-1062BB2410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" r="916"/>
            <a:stretch/>
          </p:blipFill>
          <p:spPr bwMode="auto">
            <a:xfrm>
              <a:off x="11207405" y="32278738"/>
              <a:ext cx="5979600" cy="46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ZoneTexte 158">
              <a:extLst>
                <a:ext uri="{FF2B5EF4-FFF2-40B4-BE49-F238E27FC236}">
                  <a16:creationId xmlns:a16="http://schemas.microsoft.com/office/drawing/2014/main" id="{8D84624E-9C52-4AA8-8575-47EA7D155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6765" y="35881520"/>
              <a:ext cx="5980880" cy="107721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Rejeté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, que l’emploi soit apparent ou caché</a:t>
              </a: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9697113D-C414-44C8-A55C-5C23337B26B9}"/>
              </a:ext>
            </a:extLst>
          </p:cNvPr>
          <p:cNvGrpSpPr/>
          <p:nvPr/>
        </p:nvGrpSpPr>
        <p:grpSpPr>
          <a:xfrm>
            <a:off x="19609524" y="35452000"/>
            <a:ext cx="5980880" cy="4681038"/>
            <a:chOff x="19494170" y="35452000"/>
            <a:chExt cx="5980880" cy="4681038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53DA43A3-3348-4BA2-A46D-BEE8E7D17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3"/>
            <a:stretch/>
          </p:blipFill>
          <p:spPr>
            <a:xfrm>
              <a:off x="19494170" y="35452000"/>
              <a:ext cx="5979600" cy="4680000"/>
            </a:xfrm>
            <a:prstGeom prst="rect">
              <a:avLst/>
            </a:prstGeom>
          </p:spPr>
        </p:pic>
        <p:sp>
          <p:nvSpPr>
            <p:cNvPr id="227" name="ZoneTexte 158">
              <a:extLst>
                <a:ext uri="{FF2B5EF4-FFF2-40B4-BE49-F238E27FC236}">
                  <a16:creationId xmlns:a16="http://schemas.microsoft.com/office/drawing/2014/main" id="{327F6AD0-D55B-44F9-9514-F45231DF6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4170" y="39055820"/>
              <a:ext cx="5980880" cy="107721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Accepté</a:t>
              </a:r>
              <a:r>
                <a:rPr lang="fr-BE" altLang="fr-FR" sz="1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en</a:t>
              </a:r>
              <a:r>
                <a:rPr lang="fr-BE" altLang="fr-FR" sz="1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faibles</a:t>
              </a:r>
              <a:r>
                <a:rPr lang="fr-BE" altLang="fr-FR" sz="1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quantités</a:t>
              </a:r>
              <a:r>
                <a:rPr lang="fr-BE" altLang="fr-FR" sz="1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car capacité</a:t>
              </a:r>
              <a:r>
                <a:rPr lang="fr-BE" altLang="fr-FR" sz="1200" b="1" dirty="0"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de</a:t>
              </a:r>
              <a:r>
                <a:rPr lang="fr-BE" altLang="fr-FR" sz="1200" b="1" dirty="0"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blanchiment</a:t>
              </a:r>
              <a:r>
                <a:rPr lang="fr-BE" altLang="fr-FR" sz="1200" b="1" dirty="0"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limitée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F9A94D56-666C-461F-848E-BF4C70834930}"/>
              </a:ext>
            </a:extLst>
          </p:cNvPr>
          <p:cNvGrpSpPr/>
          <p:nvPr/>
        </p:nvGrpSpPr>
        <p:grpSpPr>
          <a:xfrm>
            <a:off x="10391775" y="25350838"/>
            <a:ext cx="814388" cy="14781212"/>
            <a:chOff x="10391775" y="25344438"/>
            <a:chExt cx="814388" cy="14781212"/>
          </a:xfrm>
          <a:solidFill>
            <a:schemeClr val="accent1">
              <a:lumMod val="50000"/>
            </a:schemeClr>
          </a:solidFill>
        </p:grpSpPr>
        <p:sp>
          <p:nvSpPr>
            <p:cNvPr id="229" name="Text Box 1349">
              <a:extLst>
                <a:ext uri="{FF2B5EF4-FFF2-40B4-BE49-F238E27FC236}">
                  <a16:creationId xmlns:a16="http://schemas.microsoft.com/office/drawing/2014/main" id="{1777B1BB-9838-4382-BB67-7A57B919C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58994" y="27277219"/>
              <a:ext cx="4679950" cy="814388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Menuiserie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230" name="Text Box 1349">
              <a:extLst>
                <a:ext uri="{FF2B5EF4-FFF2-40B4-BE49-F238E27FC236}">
                  <a16:creationId xmlns:a16="http://schemas.microsoft.com/office/drawing/2014/main" id="{706A0BDB-D8BD-410F-9D57-85E904A70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58982" y="32327862"/>
              <a:ext cx="4679950" cy="814364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>
                  <a:solidFill>
                    <a:schemeClr val="bg1"/>
                  </a:solidFill>
                  <a:latin typeface="Cambria" pitchFamily="18" charset="0"/>
                </a:rPr>
                <a:t>Structure</a:t>
              </a:r>
            </a:p>
          </p:txBody>
        </p:sp>
        <p:sp>
          <p:nvSpPr>
            <p:cNvPr id="231" name="Text Box 1349">
              <a:extLst>
                <a:ext uri="{FF2B5EF4-FFF2-40B4-BE49-F238E27FC236}">
                  <a16:creationId xmlns:a16="http://schemas.microsoft.com/office/drawing/2014/main" id="{FE82F566-5CA2-4A11-B941-925F31E2C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458982" y="37378493"/>
              <a:ext cx="4679950" cy="814364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>
                  <a:solidFill>
                    <a:schemeClr val="bg1"/>
                  </a:solidFill>
                  <a:latin typeface="Cambria" pitchFamily="18" charset="0"/>
                </a:rPr>
                <a:t>Palettes-</a:t>
              </a: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caisses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C743354-45D1-4110-8800-2F3AF77DEACA}"/>
              </a:ext>
            </a:extLst>
          </p:cNvPr>
          <p:cNvGrpSpPr/>
          <p:nvPr/>
        </p:nvGrpSpPr>
        <p:grpSpPr>
          <a:xfrm>
            <a:off x="18406567" y="25332776"/>
            <a:ext cx="814388" cy="14800262"/>
            <a:chOff x="19222999" y="25334119"/>
            <a:chExt cx="814388" cy="14800262"/>
          </a:xfrm>
          <a:solidFill>
            <a:schemeClr val="accent1">
              <a:lumMod val="50000"/>
            </a:schemeClr>
          </a:solidFill>
        </p:grpSpPr>
        <p:sp>
          <p:nvSpPr>
            <p:cNvPr id="235" name="Text Box 1349">
              <a:extLst>
                <a:ext uri="{FF2B5EF4-FFF2-40B4-BE49-F238E27FC236}">
                  <a16:creationId xmlns:a16="http://schemas.microsoft.com/office/drawing/2014/main" id="{2A3A2990-ABF6-4C3C-BC6B-C230ACA31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0218" y="27266900"/>
              <a:ext cx="4679950" cy="814388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Bois</a:t>
              </a:r>
              <a:r>
                <a:rPr lang="en-US" altLang="fr-FR" sz="4600" b="1" dirty="0">
                  <a:solidFill>
                    <a:schemeClr val="bg1"/>
                  </a:solidFill>
                  <a:latin typeface="Cambria" pitchFamily="18" charset="0"/>
                </a:rPr>
                <a:t> </a:t>
              </a: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ronds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236" name="Text Box 1349">
              <a:extLst>
                <a:ext uri="{FF2B5EF4-FFF2-40B4-BE49-F238E27FC236}">
                  <a16:creationId xmlns:a16="http://schemas.microsoft.com/office/drawing/2014/main" id="{19BC2BA6-E85B-4172-ACCD-871C66D3F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0206" y="32336593"/>
              <a:ext cx="4679950" cy="814364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 err="1">
                  <a:solidFill>
                    <a:schemeClr val="bg1"/>
                  </a:solidFill>
                  <a:latin typeface="Cambria" pitchFamily="18" charset="0"/>
                </a:rPr>
                <a:t>Panneaux</a:t>
              </a:r>
              <a:endParaRPr lang="en-US" altLang="fr-FR" sz="46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237" name="Text Box 1349">
              <a:extLst>
                <a:ext uri="{FF2B5EF4-FFF2-40B4-BE49-F238E27FC236}">
                  <a16:creationId xmlns:a16="http://schemas.microsoft.com/office/drawing/2014/main" id="{6914AA66-A8B2-4D3D-9E9C-2E2E96048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0206" y="37387224"/>
              <a:ext cx="4679950" cy="814364"/>
            </a:xfrm>
            <a:prstGeom prst="rect">
              <a:avLst/>
            </a:pr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lIns="54000" tIns="52724" rIns="54000" bIns="52724">
              <a:spAutoFit/>
            </a:bodyPr>
            <a:lstStyle>
              <a:lvl1pPr defTabSz="4173538" eaLnBrk="0" hangingPunct="0"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73538" eaLnBrk="0" hangingPunct="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73538" eaLnBrk="0" hangingPunct="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73538" eaLnBrk="0" hangingPunct="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73538" eaLnBrk="0" hangingPunct="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735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88"/>
                </a:spcBef>
                <a:spcAft>
                  <a:spcPct val="20000"/>
                </a:spcAft>
                <a:buFontTx/>
                <a:buNone/>
                <a:defRPr/>
              </a:pPr>
              <a:r>
                <a:rPr lang="en-US" altLang="fr-FR" sz="4600" b="1" dirty="0">
                  <a:solidFill>
                    <a:schemeClr val="bg1"/>
                  </a:solidFill>
                  <a:latin typeface="Cambria" pitchFamily="18" charset="0"/>
                </a:rPr>
                <a:t>Papier</a:t>
              </a:r>
            </a:p>
          </p:txBody>
        </p:sp>
      </p:grpSp>
      <p:sp>
        <p:nvSpPr>
          <p:cNvPr id="241" name="Text Box 1349">
            <a:extLst>
              <a:ext uri="{FF2B5EF4-FFF2-40B4-BE49-F238E27FC236}">
                <a16:creationId xmlns:a16="http://schemas.microsoft.com/office/drawing/2014/main" id="{C7091F76-E39D-4F23-908A-E6B64490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265" y="30407798"/>
            <a:ext cx="7164000" cy="814364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000" tIns="52724" rIns="54000" bIns="52724">
            <a:spAutoFit/>
          </a:bodyPr>
          <a:lstStyle>
            <a:lvl1pPr defTabSz="4173538" eaLnBrk="0" hangingPunct="0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 eaLnBrk="0" hangingPunct="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 eaLnBrk="0" hangingPunct="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 eaLnBrk="0" hangingPunct="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 eaLnBrk="0" hangingPunct="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88"/>
              </a:spcBef>
              <a:spcAft>
                <a:spcPct val="20000"/>
              </a:spcAft>
              <a:buFontTx/>
              <a:buNone/>
              <a:defRPr/>
            </a:pPr>
            <a:r>
              <a:rPr lang="en-US" altLang="fr-FR" sz="4600" b="1" dirty="0">
                <a:solidFill>
                  <a:schemeClr val="bg1"/>
                </a:solidFill>
                <a:latin typeface="Cambria" pitchFamily="18" charset="0"/>
              </a:rPr>
              <a:t>Solutions techniques 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FCF95D80-6025-405B-933C-DA0CA0A84417}"/>
              </a:ext>
            </a:extLst>
          </p:cNvPr>
          <p:cNvGrpSpPr/>
          <p:nvPr/>
        </p:nvGrpSpPr>
        <p:grpSpPr>
          <a:xfrm>
            <a:off x="19609713" y="25327275"/>
            <a:ext cx="5980691" cy="4697118"/>
            <a:chOff x="19609713" y="25365375"/>
            <a:chExt cx="5980691" cy="4697118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36DEB45-A783-42FF-8677-88EF68EB367C}"/>
                </a:ext>
              </a:extLst>
            </p:cNvPr>
            <p:cNvPicPr>
              <a:picLocks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6" r="41157" b="18714"/>
            <a:stretch/>
          </p:blipFill>
          <p:spPr>
            <a:xfrm>
              <a:off x="19609713" y="25365375"/>
              <a:ext cx="1980000" cy="4680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79792CD-7E15-4989-8855-96DD62FB35FD}"/>
                </a:ext>
              </a:extLst>
            </p:cNvPr>
            <p:cNvPicPr>
              <a:picLocks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9" r="49536" b="28203"/>
            <a:stretch/>
          </p:blipFill>
          <p:spPr>
            <a:xfrm>
              <a:off x="21585707" y="25365375"/>
              <a:ext cx="1980000" cy="4680000"/>
            </a:xfrm>
            <a:prstGeom prst="rect">
              <a:avLst/>
            </a:prstGeom>
          </p:spPr>
        </p:pic>
        <p:sp>
          <p:nvSpPr>
            <p:cNvPr id="226" name="ZoneTexte 158">
              <a:extLst>
                <a:ext uri="{FF2B5EF4-FFF2-40B4-BE49-F238E27FC236}">
                  <a16:creationId xmlns:a16="http://schemas.microsoft.com/office/drawing/2014/main" id="{92EF6D19-01B6-4938-9696-97B1260284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9713" y="25365375"/>
              <a:ext cx="3960000" cy="107721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Poteaux / clôtures « nobles »:</a:t>
              </a:r>
              <a:r>
                <a:rPr lang="fr-BE" altLang="fr-FR" sz="1800" b="1" dirty="0">
                  <a:latin typeface="Cambria" panose="02040503050406030204" pitchFamily="18" charset="0"/>
                </a:rPr>
                <a:t> </a:t>
              </a:r>
              <a:r>
                <a:rPr lang="fr-BE" altLang="fr-FR" sz="32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rejeté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8A9ED156-FD52-419B-9D4E-CA62AF9D5A91}"/>
                </a:ext>
              </a:extLst>
            </p:cNvPr>
            <p:cNvGrpSpPr/>
            <p:nvPr/>
          </p:nvGrpSpPr>
          <p:grpSpPr>
            <a:xfrm>
              <a:off x="23570804" y="25382493"/>
              <a:ext cx="2019600" cy="4680000"/>
              <a:chOff x="24877091" y="25349836"/>
              <a:chExt cx="2019600" cy="4680000"/>
            </a:xfrm>
          </p:grpSpPr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EA440489-5686-420D-AF0B-2CE43C81E81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262" r="9147" b="26538"/>
              <a:stretch/>
            </p:blipFill>
            <p:spPr>
              <a:xfrm rot="16200000">
                <a:off x="23546891" y="26680036"/>
                <a:ext cx="4680000" cy="2019600"/>
              </a:xfrm>
              <a:prstGeom prst="rect">
                <a:avLst/>
              </a:prstGeom>
            </p:spPr>
          </p:pic>
          <p:sp>
            <p:nvSpPr>
              <p:cNvPr id="225" name="ZoneTexte 158">
                <a:extLst>
                  <a:ext uri="{FF2B5EF4-FFF2-40B4-BE49-F238E27FC236}">
                    <a16:creationId xmlns:a16="http://schemas.microsoft.com/office/drawing/2014/main" id="{35B1253D-CEE3-4787-838B-C313BA3B53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77091" y="28952618"/>
                <a:ext cx="2019600" cy="1077218"/>
              </a:xfrm>
              <a:prstGeom prst="rect">
                <a:avLst/>
              </a:prstGeom>
              <a:solidFill>
                <a:srgbClr val="FFFFFF">
                  <a:alpha val="6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16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14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2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BE" altLang="fr-FR" sz="3200" b="1" dirty="0">
                    <a:latin typeface="Cambria" panose="02040503050406030204" pitchFamily="18" charset="0"/>
                  </a:rPr>
                  <a:t>Piquet/ tuteur:</a:t>
                </a:r>
                <a:r>
                  <a:rPr lang="fr-BE" altLang="fr-FR" sz="1800" b="1" dirty="0">
                    <a:latin typeface="Cambria" panose="02040503050406030204" pitchFamily="18" charset="0"/>
                  </a:rPr>
                  <a:t> </a:t>
                </a:r>
                <a:r>
                  <a:rPr lang="fr-BE" altLang="fr-FR" sz="3200" b="1" dirty="0">
                    <a:solidFill>
                      <a:srgbClr val="00B050"/>
                    </a:solidFill>
                    <a:latin typeface="Cambria" panose="02040503050406030204" pitchFamily="18" charset="0"/>
                  </a:rPr>
                  <a:t>ok</a:t>
                </a:r>
              </a:p>
            </p:txBody>
          </p:sp>
        </p:grpSp>
      </p:grpSp>
      <p:sp>
        <p:nvSpPr>
          <p:cNvPr id="261" name="Text Box 1349">
            <a:extLst>
              <a:ext uri="{FF2B5EF4-FFF2-40B4-BE49-F238E27FC236}">
                <a16:creationId xmlns:a16="http://schemas.microsoft.com/office/drawing/2014/main" id="{49D693A7-18B7-4AC7-94B5-F9C42877FC9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753361" y="27267424"/>
            <a:ext cx="4679950" cy="8143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lIns="54000" tIns="52724" rIns="54000" bIns="52724">
            <a:spAutoFit/>
          </a:bodyPr>
          <a:lstStyle>
            <a:lvl1pPr defTabSz="4173538" eaLnBrk="0" hangingPunct="0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 eaLnBrk="0" hangingPunct="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 eaLnBrk="0" hangingPunct="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 eaLnBrk="0" hangingPunct="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 eaLnBrk="0" hangingPunct="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88"/>
              </a:spcBef>
              <a:spcAft>
                <a:spcPct val="20000"/>
              </a:spcAft>
              <a:buFontTx/>
              <a:buNone/>
              <a:defRPr/>
            </a:pPr>
            <a:r>
              <a:rPr lang="en-US" altLang="fr-FR" sz="4600" b="1" dirty="0" err="1">
                <a:solidFill>
                  <a:schemeClr val="bg1"/>
                </a:solidFill>
                <a:latin typeface="Cambria" pitchFamily="18" charset="0"/>
              </a:rPr>
              <a:t>Bois</a:t>
            </a:r>
            <a:r>
              <a:rPr lang="en-US" altLang="fr-FR" sz="46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altLang="fr-FR" sz="4600" b="1" dirty="0" err="1">
                <a:solidFill>
                  <a:schemeClr val="bg1"/>
                </a:solidFill>
                <a:latin typeface="Cambria" pitchFamily="18" charset="0"/>
              </a:rPr>
              <a:t>énergie</a:t>
            </a:r>
            <a:endParaRPr lang="en-US" altLang="fr-FR" sz="4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4211B8A-3E1F-44E9-975B-24A87506760B}"/>
              </a:ext>
            </a:extLst>
          </p:cNvPr>
          <p:cNvGrpSpPr/>
          <p:nvPr/>
        </p:nvGrpSpPr>
        <p:grpSpPr>
          <a:xfrm>
            <a:off x="27875004" y="25334642"/>
            <a:ext cx="5980880" cy="4680000"/>
            <a:chOff x="27875004" y="25372742"/>
            <a:chExt cx="5980880" cy="4680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D0C477D-A9A9-4FC8-89D2-01CDE88CF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8" r="31472"/>
            <a:stretch/>
          </p:blipFill>
          <p:spPr>
            <a:xfrm>
              <a:off x="27875004" y="25372742"/>
              <a:ext cx="3020879" cy="46800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CD2869B-6FBE-41BB-A866-16AB0C81EF06}"/>
                </a:ext>
              </a:extLst>
            </p:cNvPr>
            <p:cNvPicPr>
              <a:picLocks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5" t="51421" r="31232" b="3967"/>
            <a:stretch/>
          </p:blipFill>
          <p:spPr>
            <a:xfrm>
              <a:off x="30883956" y="25372742"/>
              <a:ext cx="2959200" cy="4680000"/>
            </a:xfrm>
            <a:prstGeom prst="rect">
              <a:avLst/>
            </a:prstGeom>
          </p:spPr>
        </p:pic>
        <p:sp>
          <p:nvSpPr>
            <p:cNvPr id="264" name="ZoneTexte 158">
              <a:extLst>
                <a:ext uri="{FF2B5EF4-FFF2-40B4-BE49-F238E27FC236}">
                  <a16:creationId xmlns:a16="http://schemas.microsoft.com/office/drawing/2014/main" id="{07D60289-C101-4DDE-8B19-203D1D200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75004" y="29467967"/>
              <a:ext cx="5980880" cy="58477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Accepté</a:t>
              </a:r>
              <a:r>
                <a:rPr lang="fr-BE" altLang="fr-FR" sz="3200" b="1" dirty="0">
                  <a:latin typeface="Cambria" panose="02040503050406030204" pitchFamily="18" charset="0"/>
                </a:rPr>
                <a:t> sauf exception</a:t>
              </a: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7D8F5929-0308-4A2F-85FB-0B7923BE69D3}"/>
              </a:ext>
            </a:extLst>
          </p:cNvPr>
          <p:cNvGrpSpPr/>
          <p:nvPr/>
        </p:nvGrpSpPr>
        <p:grpSpPr>
          <a:xfrm>
            <a:off x="11630871" y="35452050"/>
            <a:ext cx="6007155" cy="4680000"/>
            <a:chOff x="27394270" y="33389947"/>
            <a:chExt cx="6007155" cy="4680000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D3B01B50-6052-46A7-905A-FDE3A1016473}"/>
                </a:ext>
              </a:extLst>
            </p:cNvPr>
            <p:cNvGrpSpPr/>
            <p:nvPr/>
          </p:nvGrpSpPr>
          <p:grpSpPr>
            <a:xfrm>
              <a:off x="27423224" y="33389947"/>
              <a:ext cx="5978201" cy="4680000"/>
              <a:chOff x="26018477" y="30368399"/>
              <a:chExt cx="5978201" cy="4680000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87699D23-3C0E-4D4C-81BA-2B160EE51718}"/>
                  </a:ext>
                </a:extLst>
              </p:cNvPr>
              <p:cNvGrpSpPr/>
              <p:nvPr/>
            </p:nvGrpSpPr>
            <p:grpSpPr>
              <a:xfrm>
                <a:off x="29296678" y="30368399"/>
                <a:ext cx="2700000" cy="4679699"/>
                <a:chOff x="30085056" y="35917200"/>
                <a:chExt cx="2700000" cy="4679699"/>
              </a:xfrm>
            </p:grpSpPr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526904D8-1587-452B-ABD6-BD84FBFEE717}"/>
                    </a:ext>
                  </a:extLst>
                </p:cNvPr>
                <p:cNvGrpSpPr/>
                <p:nvPr/>
              </p:nvGrpSpPr>
              <p:grpSpPr>
                <a:xfrm>
                  <a:off x="30085056" y="35917200"/>
                  <a:ext cx="2700000" cy="4679699"/>
                  <a:chOff x="30085056" y="35917200"/>
                  <a:chExt cx="2700000" cy="4679699"/>
                </a:xfrm>
              </p:grpSpPr>
              <p:pic>
                <p:nvPicPr>
                  <p:cNvPr id="26" name="Image 25">
                    <a:extLst>
                      <a:ext uri="{FF2B5EF4-FFF2-40B4-BE49-F238E27FC236}">
                        <a16:creationId xmlns:a16="http://schemas.microsoft.com/office/drawing/2014/main" id="{99657E37-DFAC-43B4-B6D2-599D345EA5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085056" y="35917200"/>
                    <a:ext cx="2700000" cy="2689385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 37">
                    <a:extLst>
                      <a:ext uri="{FF2B5EF4-FFF2-40B4-BE49-F238E27FC236}">
                        <a16:creationId xmlns:a16="http://schemas.microsoft.com/office/drawing/2014/main" id="{211AD7F7-2B72-42EC-A531-0904B74049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0">
                    <a:extLst>
                      <a:ext uri="{BEBA8EAE-BF5A-486C-A8C5-ECC9F3942E4B}">
                        <a14:imgProps xmlns:a14="http://schemas.microsoft.com/office/drawing/2010/main">
                          <a14:imgLayer r:embed="rId31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749" t="20791" r="11523" b="17602"/>
                  <a:stretch/>
                </p:blipFill>
                <p:spPr>
                  <a:xfrm>
                    <a:off x="30085056" y="38069947"/>
                    <a:ext cx="2700000" cy="252695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66" name="ZoneTexte 158">
                  <a:extLst>
                    <a:ext uri="{FF2B5EF4-FFF2-40B4-BE49-F238E27FC236}">
                      <a16:creationId xmlns:a16="http://schemas.microsoft.com/office/drawing/2014/main" id="{4E31000E-3014-4F1E-95AD-AE10DD658C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085056" y="37818452"/>
                  <a:ext cx="2700000" cy="1569660"/>
                </a:xfrm>
                <a:prstGeom prst="rect">
                  <a:avLst/>
                </a:prstGeom>
                <a:solidFill>
                  <a:srgbClr val="FFFFFF">
                    <a:alpha val="6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0" rIns="3600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3200" b="1" dirty="0">
                      <a:latin typeface="Cambria" panose="02040503050406030204" pitchFamily="18" charset="0"/>
                    </a:rPr>
                    <a:t>Matériaux construction: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3200" b="1" dirty="0">
                      <a:solidFill>
                        <a:srgbClr val="00B050"/>
                      </a:solidFill>
                      <a:latin typeface="Cambria" panose="02040503050406030204" pitchFamily="18" charset="0"/>
                    </a:rPr>
                    <a:t>ok</a:t>
                  </a:r>
                </a:p>
              </p:txBody>
            </p:sp>
          </p:grpSp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516B219A-7211-457A-B9EF-0F44DE5EB3C3}"/>
                  </a:ext>
                </a:extLst>
              </p:cNvPr>
              <p:cNvGrpSpPr/>
              <p:nvPr/>
            </p:nvGrpSpPr>
            <p:grpSpPr>
              <a:xfrm>
                <a:off x="26018477" y="30368399"/>
                <a:ext cx="3279600" cy="4680000"/>
                <a:chOff x="32752043" y="32785999"/>
                <a:chExt cx="3279600" cy="4680000"/>
              </a:xfrm>
            </p:grpSpPr>
            <p:pic>
              <p:nvPicPr>
                <p:cNvPr id="51" name="Image 50">
                  <a:extLst>
                    <a:ext uri="{FF2B5EF4-FFF2-40B4-BE49-F238E27FC236}">
                      <a16:creationId xmlns:a16="http://schemas.microsoft.com/office/drawing/2014/main" id="{52DC9ECC-067B-4897-B4D6-84EC1CBE5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227" r="26900"/>
                <a:stretch/>
              </p:blipFill>
              <p:spPr>
                <a:xfrm>
                  <a:off x="32752043" y="32785999"/>
                  <a:ext cx="3278201" cy="4680000"/>
                </a:xfrm>
                <a:prstGeom prst="rect">
                  <a:avLst/>
                </a:prstGeom>
              </p:spPr>
            </p:pic>
            <p:sp>
              <p:nvSpPr>
                <p:cNvPr id="278" name="ZoneTexte 158">
                  <a:extLst>
                    <a:ext uri="{FF2B5EF4-FFF2-40B4-BE49-F238E27FC236}">
                      <a16:creationId xmlns:a16="http://schemas.microsoft.com/office/drawing/2014/main" id="{EEBC3D9B-E8C4-4B64-A512-CAE1FB7AB2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752043" y="32785999"/>
                  <a:ext cx="3279600" cy="1080000"/>
                </a:xfrm>
                <a:prstGeom prst="rect">
                  <a:avLst/>
                </a:prstGeom>
                <a:solidFill>
                  <a:srgbClr val="FFFFFF">
                    <a:alpha val="6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0" rIns="3600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16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27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BE" altLang="fr-FR" sz="3200" b="1" dirty="0">
                      <a:latin typeface="Cambria" panose="02040503050406030204" pitchFamily="18" charset="0"/>
                    </a:rPr>
                    <a:t>Produit «</a:t>
                  </a:r>
                  <a:r>
                    <a:rPr lang="fr-BE" altLang="fr-FR" sz="1000" b="1" dirty="0">
                      <a:latin typeface="Cambria" panose="02040503050406030204" pitchFamily="18" charset="0"/>
                    </a:rPr>
                    <a:t> </a:t>
                  </a:r>
                  <a:r>
                    <a:rPr lang="fr-BE" altLang="fr-FR" sz="3200" b="1" dirty="0">
                      <a:latin typeface="Cambria" panose="02040503050406030204" pitchFamily="18" charset="0"/>
                    </a:rPr>
                    <a:t>noble</a:t>
                  </a:r>
                  <a:r>
                    <a:rPr lang="fr-BE" altLang="fr-FR" sz="1000" b="1" dirty="0">
                      <a:latin typeface="Cambria" panose="02040503050406030204" pitchFamily="18" charset="0"/>
                    </a:rPr>
                    <a:t> </a:t>
                  </a:r>
                  <a:r>
                    <a:rPr lang="fr-BE" altLang="fr-FR" sz="3200" b="1" dirty="0">
                      <a:latin typeface="Cambria" panose="02040503050406030204" pitchFamily="18" charset="0"/>
                    </a:rPr>
                    <a:t>»: </a:t>
                  </a:r>
                  <a:r>
                    <a:rPr lang="fr-BE" altLang="fr-FR" sz="3200" b="1" dirty="0">
                      <a:solidFill>
                        <a:srgbClr val="FF0000"/>
                      </a:solidFill>
                      <a:latin typeface="Cambria" panose="02040503050406030204" pitchFamily="18" charset="0"/>
                    </a:rPr>
                    <a:t>rejeté</a:t>
                  </a:r>
                </a:p>
              </p:txBody>
            </p:sp>
          </p:grpSp>
        </p:grp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FBD3EE2E-5333-4C1F-BF3A-C8C44AA6A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7485" y="36092588"/>
              <a:ext cx="789887" cy="789887"/>
            </a:xfrm>
            <a:prstGeom prst="rect">
              <a:avLst/>
            </a:prstGeom>
          </p:spPr>
        </p:pic>
        <p:pic>
          <p:nvPicPr>
            <p:cNvPr id="4108" name="Image 4107">
              <a:extLst>
                <a:ext uri="{FF2B5EF4-FFF2-40B4-BE49-F238E27FC236}">
                  <a16:creationId xmlns:a16="http://schemas.microsoft.com/office/drawing/2014/main" id="{F7FA8703-E1E4-40F2-9ACC-C6FE256F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3866">
              <a:off x="29809685" y="34454357"/>
              <a:ext cx="941146" cy="941146"/>
            </a:xfrm>
            <a:prstGeom prst="rect">
              <a:avLst/>
            </a:prstGeom>
          </p:spPr>
        </p:pic>
        <p:pic>
          <p:nvPicPr>
            <p:cNvPr id="1026" name="Picture 2" descr="Résultat de recherche d'images pour &quot;boites viagra&quot;">
              <a:extLst>
                <a:ext uri="{FF2B5EF4-FFF2-40B4-BE49-F238E27FC236}">
                  <a16:creationId xmlns:a16="http://schemas.microsoft.com/office/drawing/2014/main" id="{66D33FC0-D277-4EB8-B845-CD04E6B12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6169" y="34492080"/>
              <a:ext cx="952805" cy="73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3" name="Image 4112">
              <a:extLst>
                <a:ext uri="{FF2B5EF4-FFF2-40B4-BE49-F238E27FC236}">
                  <a16:creationId xmlns:a16="http://schemas.microsoft.com/office/drawing/2014/main" id="{327F55FD-77E5-41B1-BB34-A392826C2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270" y="35910197"/>
              <a:ext cx="2289435" cy="2016000"/>
            </a:xfrm>
            <a:prstGeom prst="rect">
              <a:avLst/>
            </a:prstGeom>
          </p:spPr>
        </p:pic>
        <p:pic>
          <p:nvPicPr>
            <p:cNvPr id="4156" name="Image 4155">
              <a:extLst>
                <a:ext uri="{FF2B5EF4-FFF2-40B4-BE49-F238E27FC236}">
                  <a16:creationId xmlns:a16="http://schemas.microsoft.com/office/drawing/2014/main" id="{6175F564-D7A4-47E8-AD4A-B2CEF9AA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5478" y="34525324"/>
              <a:ext cx="981993" cy="1547801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D5BA93A-2F65-4983-9177-DD54566737AA}"/>
              </a:ext>
            </a:extLst>
          </p:cNvPr>
          <p:cNvGrpSpPr/>
          <p:nvPr/>
        </p:nvGrpSpPr>
        <p:grpSpPr>
          <a:xfrm>
            <a:off x="26689265" y="34509524"/>
            <a:ext cx="7164000" cy="2880000"/>
            <a:chOff x="26689265" y="36351002"/>
            <a:chExt cx="7164000" cy="2880000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98A85872-2721-463A-AE83-6A94BD3BF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" t="18134" r="7009" b="16959"/>
            <a:stretch/>
          </p:blipFill>
          <p:spPr>
            <a:xfrm>
              <a:off x="26689265" y="36351002"/>
              <a:ext cx="7164000" cy="2880000"/>
            </a:xfrm>
            <a:prstGeom prst="rect">
              <a:avLst/>
            </a:prstGeom>
          </p:spPr>
        </p:pic>
        <p:sp>
          <p:nvSpPr>
            <p:cNvPr id="302" name="ZoneTexte 158">
              <a:extLst>
                <a:ext uri="{FF2B5EF4-FFF2-40B4-BE49-F238E27FC236}">
                  <a16:creationId xmlns:a16="http://schemas.microsoft.com/office/drawing/2014/main" id="{56F199F1-08B5-4D45-99BC-AE2E5FC72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9265" y="38646227"/>
              <a:ext cx="7164000" cy="58477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Emplois non apparents</a:t>
              </a: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35BD210F-4A64-417F-B2C4-2A4D0D5254EA}"/>
              </a:ext>
            </a:extLst>
          </p:cNvPr>
          <p:cNvGrpSpPr/>
          <p:nvPr/>
        </p:nvGrpSpPr>
        <p:grpSpPr>
          <a:xfrm>
            <a:off x="26689261" y="37779056"/>
            <a:ext cx="7164000" cy="2880000"/>
            <a:chOff x="26686142" y="37525718"/>
            <a:chExt cx="7164000" cy="2880000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27D9993-2E48-4F2E-9A54-E823531F2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/>
            <a:srcRect l="3136" t="6397" r="12197"/>
            <a:stretch/>
          </p:blipFill>
          <p:spPr>
            <a:xfrm>
              <a:off x="26686142" y="37525718"/>
              <a:ext cx="7163999" cy="2880000"/>
            </a:xfrm>
            <a:prstGeom prst="rect">
              <a:avLst/>
            </a:prstGeom>
          </p:spPr>
        </p:pic>
        <p:sp>
          <p:nvSpPr>
            <p:cNvPr id="306" name="ZoneTexte 158">
              <a:extLst>
                <a:ext uri="{FF2B5EF4-FFF2-40B4-BE49-F238E27FC236}">
                  <a16:creationId xmlns:a16="http://schemas.microsoft.com/office/drawing/2014/main" id="{D827FA06-78D8-4A3D-AAED-D9663AE67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6142" y="39809269"/>
              <a:ext cx="7164000" cy="58477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Traitement thermique du bois</a:t>
              </a:r>
            </a:p>
          </p:txBody>
        </p:sp>
      </p:grpSp>
      <p:sp>
        <p:nvSpPr>
          <p:cNvPr id="312" name="Text Box 1348">
            <a:extLst>
              <a:ext uri="{FF2B5EF4-FFF2-40B4-BE49-F238E27FC236}">
                <a16:creationId xmlns:a16="http://schemas.microsoft.com/office/drawing/2014/main" id="{168477EE-E2CF-46B2-B1E4-19E8D3C3A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960" y="40652945"/>
            <a:ext cx="32630305" cy="1399139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square" lIns="792000" tIns="52724" rIns="792000" bIns="52724">
            <a:spAutoFit/>
          </a:bodyPr>
          <a:lstStyle>
            <a:lvl1pPr defTabSz="4173538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3538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3538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3538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3538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4200" dirty="0">
                <a:solidFill>
                  <a:schemeClr val="bg1"/>
                </a:solidFill>
                <a:latin typeface="Cambria" panose="02040503050406030204" pitchFamily="18" charset="0"/>
              </a:rPr>
              <a:t>Outre les solutions techniques que doivent apporter la recherche et l’innovation, les consommateurs et utilisateurs doivent être informés objectivement et rassurés quant à la qualité du bois bleui et à son adéquation à la plupart des usages habituellement faits de l’épicéa.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921E8FB-9A8E-4508-B2B0-2C11467BA5D3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r="24028"/>
          <a:stretch/>
        </p:blipFill>
        <p:spPr>
          <a:xfrm>
            <a:off x="14399664" y="38149553"/>
            <a:ext cx="408747" cy="7734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BABD4D-C769-49BE-98E9-3729B10C313F}"/>
              </a:ext>
            </a:extLst>
          </p:cNvPr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014" y="38983825"/>
            <a:ext cx="1050731" cy="788048"/>
          </a:xfrm>
          <a:prstGeom prst="rect">
            <a:avLst/>
          </a:prstGeom>
        </p:spPr>
      </p:pic>
      <p:sp>
        <p:nvSpPr>
          <p:cNvPr id="2072" name="Text Box 1359">
            <a:extLst>
              <a:ext uri="{FF2B5EF4-FFF2-40B4-BE49-F238E27FC236}">
                <a16:creationId xmlns:a16="http://schemas.microsoft.com/office/drawing/2014/main" id="{CC5AD12D-4EAE-4E42-8597-657C404A4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1775" y="24212550"/>
            <a:ext cx="23436000" cy="81436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square" lIns="360000" tIns="52724" rIns="360000" bIns="52724">
            <a:spAutoFit/>
          </a:bodyPr>
          <a:lstStyle>
            <a:lvl1pPr defTabSz="4173538" eaLnBrk="0" hangingPunct="0">
              <a:spcBef>
                <a:spcPct val="20000"/>
              </a:spcBef>
              <a:buChar char="•"/>
              <a:defRPr sz="16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73538" eaLnBrk="0" hangingPunct="0">
              <a:spcBef>
                <a:spcPct val="20000"/>
              </a:spcBef>
              <a:buChar char="–"/>
              <a:defRPr sz="14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3538" eaLnBrk="0" hangingPunct="0">
              <a:spcBef>
                <a:spcPct val="20000"/>
              </a:spcBef>
              <a:buChar char="•"/>
              <a:defRPr sz="12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3538" eaLnBrk="0" hangingPunct="0">
              <a:spcBef>
                <a:spcPct val="20000"/>
              </a:spcBef>
              <a:buChar char="–"/>
              <a:defRPr sz="105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3538" eaLnBrk="0" hangingPunct="0">
              <a:spcBef>
                <a:spcPct val="20000"/>
              </a:spcBef>
              <a:buChar char="»"/>
              <a:defRPr sz="10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88"/>
              </a:spcBef>
              <a:spcAft>
                <a:spcPct val="20000"/>
              </a:spcAft>
              <a:buFontTx/>
              <a:buNone/>
              <a:defRPr/>
            </a:pPr>
            <a:r>
              <a:rPr lang="fr-FR" altLang="fr-FR" sz="4600" b="1" dirty="0">
                <a:solidFill>
                  <a:schemeClr val="bg1"/>
                </a:solidFill>
                <a:latin typeface="Cambria" pitchFamily="18" charset="0"/>
              </a:rPr>
              <a:t>… et sur sa perception par les consommateurs.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4E6F3A-4D1E-409C-8A34-7EB5182EE7EE}"/>
              </a:ext>
            </a:extLst>
          </p:cNvPr>
          <p:cNvSpPr txBox="1"/>
          <p:nvPr/>
        </p:nvSpPr>
        <p:spPr>
          <a:xfrm>
            <a:off x="1046162" y="48776929"/>
            <a:ext cx="1787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i="1" dirty="0"/>
              <a:t>*Ce poster est tiré de l’article du même nom paru dans </a:t>
            </a:r>
            <a:r>
              <a:rPr lang="fr-BE" sz="3600" i="1" dirty="0" err="1"/>
              <a:t>Forêt.Nature</a:t>
            </a:r>
            <a:r>
              <a:rPr lang="fr-BE" sz="3600" i="1" dirty="0"/>
              <a:t> n°150 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06BAEA0-A749-43B6-AF52-834F8E8995D6}"/>
              </a:ext>
            </a:extLst>
          </p:cNvPr>
          <p:cNvGrpSpPr/>
          <p:nvPr/>
        </p:nvGrpSpPr>
        <p:grpSpPr>
          <a:xfrm>
            <a:off x="26689265" y="31270123"/>
            <a:ext cx="7164000" cy="2880000"/>
            <a:chOff x="26686142" y="31871699"/>
            <a:chExt cx="7164000" cy="2880000"/>
          </a:xfrm>
        </p:grpSpPr>
        <p:pic>
          <p:nvPicPr>
            <p:cNvPr id="4157" name="Image 17">
              <a:extLst>
                <a:ext uri="{FF2B5EF4-FFF2-40B4-BE49-F238E27FC236}">
                  <a16:creationId xmlns:a16="http://schemas.microsoft.com/office/drawing/2014/main" id="{2426D30F-55A3-440C-82D1-91F9C5198F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t="51716" r="28606" b="36571"/>
            <a:stretch/>
          </p:blipFill>
          <p:spPr bwMode="auto">
            <a:xfrm>
              <a:off x="26686142" y="31871699"/>
              <a:ext cx="7164000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ZoneTexte 158">
              <a:extLst>
                <a:ext uri="{FF2B5EF4-FFF2-40B4-BE49-F238E27FC236}">
                  <a16:creationId xmlns:a16="http://schemas.microsoft.com/office/drawing/2014/main" id="{7AC20C98-F1A0-40BC-A26C-380E8DF6F0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6142" y="34166924"/>
              <a:ext cx="7164000" cy="584775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6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2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3200" b="1" dirty="0">
                  <a:latin typeface="Cambria" panose="02040503050406030204" pitchFamily="18" charset="0"/>
                </a:rPr>
                <a:t>Peinture/teinture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11439</TotalTime>
  <Words>386</Words>
  <Application>Microsoft Office PowerPoint</Application>
  <PresentationFormat>Personnalisé</PresentationFormat>
  <Paragraphs>63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 Unicode MS</vt:lpstr>
      <vt:lpstr>Arial</vt:lpstr>
      <vt:lpstr>Calibri</vt:lpstr>
      <vt:lpstr>Cambria</vt:lpstr>
      <vt:lpstr>Century</vt:lpstr>
      <vt:lpstr>Wingdings</vt:lpstr>
      <vt:lpstr>Modèle par défaut</vt:lpstr>
      <vt:lpstr>Présentation PowerPoint</vt:lpstr>
    </vt:vector>
  </TitlesOfParts>
  <Company>U.L.G.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Matthieu Alderweireld</dc:creator>
  <cp:lastModifiedBy>HENIN Jean-Marc</cp:lastModifiedBy>
  <cp:revision>457</cp:revision>
  <cp:lastPrinted>2019-07-03T09:37:06Z</cp:lastPrinted>
  <dcterms:created xsi:type="dcterms:W3CDTF">2010-03-24T10:06:06Z</dcterms:created>
  <dcterms:modified xsi:type="dcterms:W3CDTF">2019-07-17T08:01:52Z</dcterms:modified>
</cp:coreProperties>
</file>