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8" r:id="rId2"/>
    <p:sldId id="278" r:id="rId3"/>
    <p:sldId id="263" r:id="rId4"/>
    <p:sldId id="269" r:id="rId5"/>
    <p:sldId id="279" r:id="rId6"/>
    <p:sldId id="280" r:id="rId7"/>
    <p:sldId id="272" r:id="rId8"/>
    <p:sldId id="273" r:id="rId9"/>
    <p:sldId id="281" r:id="rId10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285">
          <p15:clr>
            <a:srgbClr val="A4A3A4"/>
          </p15:clr>
        </p15:guide>
        <p15:guide id="4" pos="54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7F"/>
    <a:srgbClr val="FC0000"/>
    <a:srgbClr val="F5D065"/>
    <a:srgbClr val="0070C0"/>
    <a:srgbClr val="8C8B82"/>
    <a:srgbClr val="C6C0B4"/>
    <a:srgbClr val="E8E2DE"/>
    <a:srgbClr val="5FA4B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07" autoAdjust="0"/>
    <p:restoredTop sz="75782" autoAdjust="0"/>
  </p:normalViewPr>
  <p:slideViewPr>
    <p:cSldViewPr snapToGrid="0" snapToObjects="1">
      <p:cViewPr varScale="1">
        <p:scale>
          <a:sx n="87" d="100"/>
          <a:sy n="87" d="100"/>
        </p:scale>
        <p:origin x="1738" y="52"/>
      </p:cViewPr>
      <p:guideLst>
        <p:guide orient="horz" pos="259"/>
        <p:guide orient="horz" pos="1620"/>
        <p:guide pos="285"/>
        <p:guide pos="5484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 snapToObjects="1">
      <p:cViewPr varScale="1">
        <p:scale>
          <a:sx n="103" d="100"/>
          <a:sy n="103" d="100"/>
        </p:scale>
        <p:origin x="-383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3F5FB-08FB-B347-AB98-4ADD350AA490}" type="datetimeFigureOut">
              <a:rPr lang="fr-FR" smtClean="0"/>
              <a:t>30/06/2019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B8460-0177-FC47-BD0D-1CFCF98011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2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55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811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UWS: 58% </a:t>
            </a:r>
            <a:r>
              <a:rPr lang="fr-FR" dirty="0" err="1" smtClean="0"/>
              <a:t>dead</a:t>
            </a:r>
            <a:r>
              <a:rPr lang="fr-FR" dirty="0" smtClean="0"/>
              <a:t>, 21% </a:t>
            </a:r>
            <a:r>
              <a:rPr lang="fr-FR" dirty="0" err="1" smtClean="0"/>
              <a:t>uws</a:t>
            </a:r>
            <a:r>
              <a:rPr lang="fr-FR" dirty="0" smtClean="0"/>
              <a:t>, 10 </a:t>
            </a:r>
            <a:r>
              <a:rPr lang="fr-FR" dirty="0" err="1" smtClean="0"/>
              <a:t>mcs</a:t>
            </a:r>
            <a:r>
              <a:rPr lang="fr-FR" dirty="0" smtClean="0"/>
              <a:t>, 11 </a:t>
            </a:r>
            <a:r>
              <a:rPr lang="fr-FR" dirty="0" err="1" smtClean="0"/>
              <a:t>emcs</a:t>
            </a:r>
            <a:endParaRPr lang="fr-FR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MCS:</a:t>
            </a:r>
            <a:r>
              <a:rPr lang="fr-FR" baseline="0" dirty="0" smtClean="0"/>
              <a:t> 29% </a:t>
            </a:r>
            <a:r>
              <a:rPr lang="fr-FR" baseline="0" dirty="0" err="1" smtClean="0"/>
              <a:t>dead</a:t>
            </a:r>
            <a:r>
              <a:rPr lang="fr-FR" baseline="0" dirty="0" smtClean="0"/>
              <a:t>, 1% </a:t>
            </a:r>
            <a:r>
              <a:rPr lang="fr-FR" baseline="0" dirty="0" err="1" smtClean="0"/>
              <a:t>uws</a:t>
            </a:r>
            <a:r>
              <a:rPr lang="fr-FR" baseline="0" dirty="0" smtClean="0"/>
              <a:t>, 34,5% MCS, 36% </a:t>
            </a:r>
            <a:r>
              <a:rPr lang="fr-FR" baseline="0" dirty="0" err="1" smtClean="0"/>
              <a:t>emcs</a:t>
            </a:r>
            <a:endParaRPr lang="fr-FR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As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might</a:t>
            </a:r>
            <a:r>
              <a:rPr lang="fr-FR" baseline="0" dirty="0" smtClean="0"/>
              <a:t> know, </a:t>
            </a:r>
            <a:r>
              <a:rPr lang="fr-FR" baseline="0" dirty="0" err="1" smtClean="0"/>
              <a:t>disorders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consciousness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family</a:t>
            </a:r>
            <a:r>
              <a:rPr lang="fr-FR" baseline="0" dirty="0" smtClean="0"/>
              <a:t> of rare and </a:t>
            </a:r>
            <a:r>
              <a:rPr lang="fr-FR" baseline="0" dirty="0" err="1" smtClean="0"/>
              <a:t>severe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diseases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patients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develop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after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acquired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brain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injury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include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notably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vegetative</a:t>
            </a:r>
            <a:r>
              <a:rPr lang="fr-FR" baseline="0" dirty="0" smtClean="0"/>
              <a:t> state or </a:t>
            </a:r>
            <a:r>
              <a:rPr lang="fr-FR" baseline="0" dirty="0" err="1" smtClean="0"/>
              <a:t>unresponsive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wakefulness</a:t>
            </a:r>
            <a:r>
              <a:rPr lang="fr-FR" baseline="0" dirty="0" smtClean="0"/>
              <a:t> syndrome, </a:t>
            </a:r>
            <a:r>
              <a:rPr lang="fr-FR" baseline="0" dirty="0" err="1" smtClean="0"/>
              <a:t>where</a:t>
            </a:r>
            <a:r>
              <a:rPr lang="fr-FR" baseline="0" dirty="0" smtClean="0"/>
              <a:t> patients display </a:t>
            </a:r>
            <a:r>
              <a:rPr lang="fr-FR" baseline="0" dirty="0" err="1" smtClean="0"/>
              <a:t>eye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opening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onl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reflexive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behaviors</a:t>
            </a:r>
            <a:r>
              <a:rPr lang="fr-FR" baseline="0" dirty="0" smtClean="0"/>
              <a:t>, and the </a:t>
            </a:r>
            <a:r>
              <a:rPr lang="fr-FR" baseline="0" dirty="0" err="1" smtClean="0"/>
              <a:t>minimally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conscious</a:t>
            </a:r>
            <a:r>
              <a:rPr lang="fr-FR" baseline="0" dirty="0" smtClean="0"/>
              <a:t> state, </a:t>
            </a:r>
            <a:r>
              <a:rPr lang="fr-FR" baseline="0" dirty="0" err="1" smtClean="0"/>
              <a:t>where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show </a:t>
            </a:r>
            <a:r>
              <a:rPr lang="fr-FR" baseline="0" dirty="0" err="1" smtClean="0"/>
              <a:t>reproducible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signs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consciousness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still</a:t>
            </a:r>
            <a:r>
              <a:rPr lang="fr-FR" baseline="0" dirty="0" smtClean="0"/>
              <a:t> no </a:t>
            </a:r>
            <a:r>
              <a:rPr lang="fr-FR" baseline="0" dirty="0" err="1" smtClean="0"/>
              <a:t>functional</a:t>
            </a:r>
            <a:r>
              <a:rPr lang="fr-FR" baseline="0" dirty="0" smtClean="0"/>
              <a:t> communication. </a:t>
            </a:r>
            <a:r>
              <a:rPr lang="fr-FR" baseline="0" dirty="0" err="1" smtClean="0"/>
              <a:t>Although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conditions </a:t>
            </a:r>
            <a:r>
              <a:rPr lang="fr-FR" baseline="0" dirty="0" err="1" smtClean="0"/>
              <a:t>represent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heavy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burden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healthcare</a:t>
            </a:r>
            <a:r>
              <a:rPr lang="fr-FR" baseline="0" dirty="0" smtClean="0"/>
              <a:t> system,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costs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estimated</a:t>
            </a:r>
            <a:r>
              <a:rPr lang="fr-FR" baseline="0" dirty="0" smtClean="0"/>
              <a:t> to 120,000$ per </a:t>
            </a:r>
            <a:r>
              <a:rPr lang="fr-FR" baseline="0" dirty="0" err="1" smtClean="0"/>
              <a:t>year</a:t>
            </a:r>
            <a:r>
              <a:rPr lang="fr-FR" baseline="0" dirty="0" smtClean="0"/>
              <a:t> per patient for </a:t>
            </a:r>
            <a:r>
              <a:rPr lang="fr-FR" baseline="0" dirty="0" err="1" smtClean="0"/>
              <a:t>medical</a:t>
            </a:r>
            <a:r>
              <a:rPr lang="fr-FR" baseline="0" dirty="0" smtClean="0"/>
              <a:t> management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, no </a:t>
            </a:r>
            <a:r>
              <a:rPr lang="fr-FR" baseline="0" dirty="0" err="1" smtClean="0"/>
              <a:t>treatment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approved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chronic</a:t>
            </a:r>
            <a:r>
              <a:rPr lang="fr-FR" baseline="0" dirty="0" smtClean="0"/>
              <a:t> DOC.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amantadine</a:t>
            </a:r>
            <a:r>
              <a:rPr lang="fr-FR" baseline="0" dirty="0" smtClean="0"/>
              <a:t>, a dopamine </a:t>
            </a:r>
            <a:r>
              <a:rPr lang="fr-FR" baseline="0" dirty="0" err="1" smtClean="0"/>
              <a:t>agonist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has </a:t>
            </a:r>
            <a:r>
              <a:rPr lang="fr-FR" baseline="0" dirty="0" err="1" smtClean="0"/>
              <a:t>proven</a:t>
            </a:r>
            <a:r>
              <a:rPr lang="fr-FR" baseline="0" dirty="0" smtClean="0"/>
              <a:t> to speed </a:t>
            </a:r>
            <a:r>
              <a:rPr lang="fr-FR" baseline="0" dirty="0" err="1" smtClean="0"/>
              <a:t>recovery</a:t>
            </a:r>
            <a:r>
              <a:rPr lang="fr-FR" baseline="0" dirty="0" smtClean="0"/>
              <a:t> in an </a:t>
            </a:r>
            <a:r>
              <a:rPr lang="fr-FR" baseline="0" dirty="0" err="1" smtClean="0"/>
              <a:t>early</a:t>
            </a:r>
            <a:r>
              <a:rPr lang="fr-FR" baseline="0" dirty="0" smtClean="0"/>
              <a:t> setting,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recommanded</a:t>
            </a:r>
            <a:r>
              <a:rPr lang="fr-FR" baseline="0" dirty="0" smtClean="0"/>
              <a:t> in 4 to 16 </a:t>
            </a:r>
            <a:r>
              <a:rPr lang="fr-FR" baseline="0" dirty="0" err="1" smtClean="0"/>
              <a:t>weeks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after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injury</a:t>
            </a:r>
            <a:r>
              <a:rPr lang="fr-FR" baseline="0" dirty="0" smtClean="0"/>
              <a:t>. Apomorphine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another</a:t>
            </a:r>
            <a:r>
              <a:rPr lang="fr-FR" baseline="0" dirty="0" smtClean="0"/>
              <a:t> dopamine </a:t>
            </a:r>
            <a:r>
              <a:rPr lang="fr-FR" baseline="0" dirty="0" err="1" smtClean="0"/>
              <a:t>agonist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higher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affinity</a:t>
            </a:r>
            <a:r>
              <a:rPr lang="fr-FR" baseline="0" dirty="0" smtClean="0"/>
              <a:t> for D2 </a:t>
            </a:r>
            <a:r>
              <a:rPr lang="fr-FR" baseline="0" dirty="0" err="1" smtClean="0"/>
              <a:t>subtype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receptors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approved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Parkinson’s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Disease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delivered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subcutaneously</a:t>
            </a:r>
            <a:r>
              <a:rPr lang="fr-FR" baseline="0" dirty="0" smtClean="0"/>
              <a:t>. It </a:t>
            </a:r>
            <a:r>
              <a:rPr lang="fr-FR" baseline="0" dirty="0" err="1" smtClean="0"/>
              <a:t>offers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well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documented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safety</a:t>
            </a:r>
            <a:r>
              <a:rPr lang="fr-FR" baseline="0" dirty="0" smtClean="0"/>
              <a:t> of use, and </a:t>
            </a:r>
            <a:r>
              <a:rPr lang="fr-FR" baseline="0" dirty="0" err="1" smtClean="0"/>
              <a:t>prelminary</a:t>
            </a:r>
            <a:r>
              <a:rPr lang="fr-FR" baseline="0" dirty="0" smtClean="0"/>
              <a:t> data </a:t>
            </a:r>
            <a:r>
              <a:rPr lang="fr-FR" baseline="0" dirty="0" err="1" smtClean="0"/>
              <a:t>suggest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effect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improve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clinical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recovery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patients.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610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age and gender regressed out</a:t>
            </a:r>
            <a:endParaRPr lang="en-US" sz="1200" b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203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cs typeface="Calibri" panose="020F0502020204030204"/>
              </a:rPr>
              <a:t>Increased intrinsic connectivity in occipital, </a:t>
            </a:r>
            <a:r>
              <a:rPr lang="en-US" dirty="0" err="1" smtClean="0">
                <a:cs typeface="Calibri" panose="020F0502020204030204"/>
              </a:rPr>
              <a:t>occipito</a:t>
            </a:r>
            <a:r>
              <a:rPr lang="en-US" dirty="0" smtClean="0">
                <a:cs typeface="Calibri" panose="020F0502020204030204"/>
              </a:rPr>
              <a:t>-temporal and </a:t>
            </a:r>
            <a:r>
              <a:rPr lang="en-US" dirty="0" err="1" smtClean="0">
                <a:cs typeface="Calibri" panose="020F0502020204030204"/>
              </a:rPr>
              <a:t>parieto</a:t>
            </a:r>
            <a:r>
              <a:rPr lang="en-US" dirty="0" smtClean="0">
                <a:cs typeface="Calibri" panose="020F0502020204030204"/>
              </a:rPr>
              <a:t>-occipital areas in responders compared to non-responders</a:t>
            </a:r>
          </a:p>
          <a:p>
            <a:pPr>
              <a:buNone/>
            </a:pPr>
            <a:endParaRPr lang="en-US" dirty="0" smtClean="0">
              <a:cs typeface="Calibri" panose="020F0502020204030204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cs typeface="Calibri"/>
              </a:rPr>
              <a:t>Better preserved functional connectivity of responders compared to non-responders between thalamus, left frontal areas (orbitofrontal, frontal pole, inferior frontal </a:t>
            </a:r>
            <a:r>
              <a:rPr lang="en-GB" dirty="0" err="1" smtClean="0">
                <a:cs typeface="Calibri"/>
              </a:rPr>
              <a:t>gyrus</a:t>
            </a:r>
            <a:r>
              <a:rPr lang="en-GB" dirty="0" smtClean="0">
                <a:cs typeface="Calibri"/>
              </a:rPr>
              <a:t> pars </a:t>
            </a:r>
            <a:r>
              <a:rPr lang="en-GB" dirty="0" err="1" smtClean="0">
                <a:cs typeface="Calibri"/>
              </a:rPr>
              <a:t>triangularis</a:t>
            </a:r>
            <a:r>
              <a:rPr lang="en-GB" dirty="0" smtClean="0">
                <a:cs typeface="Calibri"/>
              </a:rPr>
              <a:t>, frontal operculum) and insular cortex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BE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dirty="0" smtClean="0"/>
              <a:t>*</a:t>
            </a:r>
            <a:r>
              <a:rPr lang="fr-BE" dirty="0" smtClean="0"/>
              <a:t>occipital </a:t>
            </a:r>
            <a:r>
              <a:rPr lang="fr-BE" dirty="0" err="1" smtClean="0"/>
              <a:t>fusiform</a:t>
            </a:r>
            <a:r>
              <a:rPr lang="fr-BE" dirty="0" smtClean="0"/>
              <a:t> gyrus </a:t>
            </a:r>
            <a:r>
              <a:rPr lang="fr-BE" dirty="0" err="1" smtClean="0"/>
              <a:t>left</a:t>
            </a:r>
            <a:r>
              <a:rPr lang="fr-BE" dirty="0" smtClean="0"/>
              <a:t> (</a:t>
            </a:r>
            <a:r>
              <a:rPr lang="fr-BE" dirty="0" err="1" smtClean="0"/>
              <a:t>OFusG</a:t>
            </a:r>
            <a:r>
              <a:rPr lang="fr-BE" dirty="0" smtClean="0"/>
              <a:t>), lingual gyrus (LG) </a:t>
            </a:r>
            <a:r>
              <a:rPr lang="fr-BE" dirty="0" err="1" smtClean="0"/>
              <a:t>left</a:t>
            </a:r>
            <a:endParaRPr lang="fr-BE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dirty="0" smtClean="0"/>
              <a:t>* LG (</a:t>
            </a:r>
            <a:r>
              <a:rPr lang="fr-BE" dirty="0" err="1" smtClean="0"/>
              <a:t>l+r</a:t>
            </a:r>
            <a:r>
              <a:rPr lang="fr-BE" dirty="0" smtClean="0"/>
              <a:t>), </a:t>
            </a:r>
            <a:r>
              <a:rPr lang="fr-BE" dirty="0" err="1" smtClean="0"/>
              <a:t>OFusG</a:t>
            </a:r>
            <a:r>
              <a:rPr lang="fr-BE" dirty="0" smtClean="0"/>
              <a:t> r, </a:t>
            </a:r>
            <a:r>
              <a:rPr lang="fr-BE" dirty="0" err="1" smtClean="0"/>
              <a:t>Intercalcarine</a:t>
            </a:r>
            <a:r>
              <a:rPr lang="fr-BE" dirty="0" smtClean="0"/>
              <a:t> cortex (ICC, r)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BE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dirty="0" smtClean="0"/>
              <a:t>*Superior </a:t>
            </a:r>
            <a:r>
              <a:rPr lang="fr-BE" dirty="0" err="1" smtClean="0"/>
              <a:t>parietal</a:t>
            </a:r>
            <a:r>
              <a:rPr lang="fr-BE" dirty="0" smtClean="0"/>
              <a:t> lobule l, </a:t>
            </a:r>
            <a:r>
              <a:rPr lang="fr-BE" dirty="0" err="1" smtClean="0"/>
              <a:t>posterior</a:t>
            </a:r>
            <a:r>
              <a:rPr lang="fr-BE" dirty="0" smtClean="0"/>
              <a:t> </a:t>
            </a:r>
            <a:r>
              <a:rPr lang="fr-BE" dirty="0" err="1" smtClean="0"/>
              <a:t>supramarginal</a:t>
            </a:r>
            <a:r>
              <a:rPr lang="fr-BE" dirty="0" smtClean="0"/>
              <a:t> gyrus l, </a:t>
            </a:r>
            <a:r>
              <a:rPr lang="fr-BE" dirty="0" err="1" smtClean="0"/>
              <a:t>Angular</a:t>
            </a:r>
            <a:r>
              <a:rPr lang="fr-BE" dirty="0" smtClean="0"/>
              <a:t> gyrus l (AG)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dirty="0" smtClean="0"/>
              <a:t>* </a:t>
            </a:r>
            <a:r>
              <a:rPr lang="fr-BE" dirty="0" err="1" smtClean="0"/>
              <a:t>Inferior</a:t>
            </a:r>
            <a:r>
              <a:rPr lang="fr-BE" dirty="0" smtClean="0"/>
              <a:t> &amp; </a:t>
            </a:r>
            <a:r>
              <a:rPr lang="fr-BE" dirty="0" err="1" smtClean="0"/>
              <a:t>superior</a:t>
            </a:r>
            <a:r>
              <a:rPr lang="fr-BE" dirty="0" smtClean="0"/>
              <a:t> </a:t>
            </a:r>
            <a:r>
              <a:rPr lang="fr-BE" dirty="0" err="1" smtClean="0"/>
              <a:t>lateral</a:t>
            </a:r>
            <a:r>
              <a:rPr lang="fr-BE" dirty="0" smtClean="0"/>
              <a:t> occipital cortex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CH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H" dirty="0" err="1" smtClean="0"/>
              <a:t>Responders</a:t>
            </a:r>
            <a:r>
              <a:rPr lang="fr-CH" dirty="0" smtClean="0"/>
              <a:t> have </a:t>
            </a:r>
            <a:r>
              <a:rPr lang="fr-CH" dirty="0" err="1" smtClean="0"/>
              <a:t>higher</a:t>
            </a:r>
            <a:r>
              <a:rPr lang="fr-CH" dirty="0" smtClean="0"/>
              <a:t> </a:t>
            </a:r>
            <a:r>
              <a:rPr lang="fr-CH" dirty="0" err="1" smtClean="0"/>
              <a:t>connectivity</a:t>
            </a:r>
            <a:r>
              <a:rPr lang="fr-CH" baseline="0" dirty="0" smtClean="0"/>
              <a:t> </a:t>
            </a:r>
            <a:r>
              <a:rPr lang="fr-CH" baseline="0" dirty="0" err="1" smtClean="0"/>
              <a:t>than</a:t>
            </a:r>
            <a:r>
              <a:rPr lang="fr-CH" baseline="0" dirty="0" smtClean="0"/>
              <a:t> </a:t>
            </a:r>
            <a:r>
              <a:rPr lang="fr-CH" baseline="0" dirty="0" err="1" smtClean="0"/>
              <a:t>controls</a:t>
            </a:r>
            <a:r>
              <a:rPr lang="fr-CH" baseline="0" dirty="0" smtClean="0"/>
              <a:t> and non-</a:t>
            </a:r>
            <a:r>
              <a:rPr lang="fr-CH" baseline="0" dirty="0" err="1" smtClean="0"/>
              <a:t>resp</a:t>
            </a:r>
            <a:r>
              <a:rPr lang="fr-CH" baseline="0" dirty="0" smtClean="0"/>
              <a:t> : EFFECT SIZE INFLATION, </a:t>
            </a:r>
            <a:r>
              <a:rPr lang="fr-CH" baseline="0" dirty="0" err="1" smtClean="0"/>
              <a:t>looking</a:t>
            </a:r>
            <a:r>
              <a:rPr lang="fr-CH" baseline="0" dirty="0" smtClean="0"/>
              <a:t> at </a:t>
            </a:r>
            <a:r>
              <a:rPr lang="fr-CH" baseline="0" dirty="0" err="1" smtClean="0"/>
              <a:t>effect</a:t>
            </a:r>
            <a:r>
              <a:rPr lang="fr-CH" baseline="0" dirty="0" smtClean="0"/>
              <a:t> size of </a:t>
            </a:r>
            <a:r>
              <a:rPr lang="fr-CH" baseline="0" dirty="0" err="1" smtClean="0"/>
              <a:t>regions</a:t>
            </a:r>
            <a:r>
              <a:rPr lang="fr-CH" baseline="0" dirty="0" smtClean="0"/>
              <a:t> </a:t>
            </a:r>
            <a:r>
              <a:rPr lang="fr-CH" baseline="0" dirty="0" err="1" smtClean="0"/>
              <a:t>we</a:t>
            </a:r>
            <a:r>
              <a:rPr lang="fr-CH" baseline="0" dirty="0" smtClean="0"/>
              <a:t> know are </a:t>
            </a:r>
            <a:r>
              <a:rPr lang="fr-CH" baseline="0" dirty="0" err="1" smtClean="0"/>
              <a:t>significant</a:t>
            </a:r>
            <a:r>
              <a:rPr lang="fr-CH" baseline="0" dirty="0" smtClean="0"/>
              <a:t> for </a:t>
            </a:r>
            <a:r>
              <a:rPr lang="fr-CH" baseline="0" dirty="0" err="1" smtClean="0"/>
              <a:t>responders</a:t>
            </a:r>
            <a:r>
              <a:rPr lang="fr-CH" baseline="0" dirty="0" smtClean="0"/>
              <a:t>, magnitude of </a:t>
            </a:r>
            <a:r>
              <a:rPr lang="fr-CH" baseline="0" dirty="0" err="1" smtClean="0"/>
              <a:t>effect</a:t>
            </a:r>
            <a:r>
              <a:rPr lang="fr-CH" baseline="0" dirty="0" smtClean="0"/>
              <a:t> size </a:t>
            </a:r>
            <a:r>
              <a:rPr lang="fr-CH" baseline="0" dirty="0" err="1" smtClean="0"/>
              <a:t>is</a:t>
            </a:r>
            <a:r>
              <a:rPr lang="fr-CH" baseline="0" dirty="0" smtClean="0"/>
              <a:t> </a:t>
            </a:r>
            <a:r>
              <a:rPr lang="fr-CH" baseline="0" dirty="0" err="1" smtClean="0"/>
              <a:t>inflated</a:t>
            </a:r>
            <a:r>
              <a:rPr lang="fr-CH" baseline="0" dirty="0" smtClean="0"/>
              <a:t>. </a:t>
            </a:r>
            <a:r>
              <a:rPr lang="fr-CH" baseline="0" dirty="0" err="1" smtClean="0"/>
              <a:t>Sign</a:t>
            </a:r>
            <a:r>
              <a:rPr lang="fr-CH" baseline="0" dirty="0" smtClean="0"/>
              <a:t> </a:t>
            </a:r>
            <a:r>
              <a:rPr lang="fr-CH" baseline="0" dirty="0" err="1" smtClean="0"/>
              <a:t>is</a:t>
            </a:r>
            <a:r>
              <a:rPr lang="fr-CH" baseline="0" dirty="0" smtClean="0"/>
              <a:t> </a:t>
            </a:r>
            <a:r>
              <a:rPr lang="fr-CH" baseline="0" dirty="0" err="1" smtClean="0"/>
              <a:t>interesting</a:t>
            </a:r>
            <a:endParaRPr lang="fr-CH" baseline="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CH" baseline="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H" baseline="0" dirty="0" err="1" smtClean="0"/>
              <a:t>Here</a:t>
            </a:r>
            <a:r>
              <a:rPr lang="fr-CH" baseline="0" dirty="0" smtClean="0"/>
              <a:t> 1 bar plot : </a:t>
            </a:r>
            <a:r>
              <a:rPr lang="fr-CH" baseline="0" dirty="0" err="1" smtClean="0"/>
              <a:t>mean</a:t>
            </a:r>
            <a:r>
              <a:rPr lang="fr-CH" baseline="0" dirty="0" smtClean="0"/>
              <a:t> </a:t>
            </a:r>
            <a:r>
              <a:rPr lang="fr-CH" baseline="0" dirty="0" err="1" smtClean="0"/>
              <a:t>effect</a:t>
            </a:r>
            <a:r>
              <a:rPr lang="fr-CH" baseline="0" dirty="0" smtClean="0"/>
              <a:t> size for all clusters per group, </a:t>
            </a:r>
            <a:r>
              <a:rPr lang="fr-CH" baseline="0" dirty="0" err="1" smtClean="0"/>
              <a:t>similar</a:t>
            </a:r>
            <a:r>
              <a:rPr lang="fr-CH" baseline="0" dirty="0" smtClean="0"/>
              <a:t> </a:t>
            </a:r>
            <a:r>
              <a:rPr lang="fr-CH" baseline="0" dirty="0" err="1" smtClean="0"/>
              <a:t>effect</a:t>
            </a:r>
            <a:r>
              <a:rPr lang="fr-CH" baseline="0" dirty="0" smtClean="0"/>
              <a:t> for </a:t>
            </a:r>
            <a:r>
              <a:rPr lang="fr-CH" baseline="0" dirty="0" err="1" smtClean="0"/>
              <a:t>each</a:t>
            </a:r>
            <a:r>
              <a:rPr lang="fr-CH" baseline="0" dirty="0" smtClean="0"/>
              <a:t> cluster </a:t>
            </a:r>
            <a:r>
              <a:rPr lang="fr-CH" baseline="0" dirty="0" err="1" smtClean="0"/>
              <a:t>individually</a:t>
            </a:r>
            <a:endParaRPr lang="fr-BE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4033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results</a:t>
            </a:r>
            <a:r>
              <a:rPr lang="fr-FR" baseline="0" dirty="0" smtClean="0"/>
              <a:t> of the first patient </a:t>
            </a:r>
            <a:r>
              <a:rPr lang="fr-FR" baseline="0" dirty="0" err="1" smtClean="0"/>
              <a:t>included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open-label pilot </a:t>
            </a:r>
            <a:r>
              <a:rPr lang="fr-FR" baseline="0" dirty="0" err="1" smtClean="0"/>
              <a:t>study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promising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shoe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behavioral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imaging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improvement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after</a:t>
            </a:r>
            <a:r>
              <a:rPr lang="fr-FR" baseline="0" dirty="0" smtClean="0"/>
              <a:t> 30 </a:t>
            </a:r>
            <a:r>
              <a:rPr lang="fr-FR" baseline="0" dirty="0" err="1" smtClean="0"/>
              <a:t>days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treatment</a:t>
            </a:r>
            <a:r>
              <a:rPr lang="fr-FR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err="1" smtClean="0"/>
              <a:t>Clinical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status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proved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stable </a:t>
            </a:r>
            <a:r>
              <a:rPr lang="fr-FR" baseline="0" dirty="0" err="1" smtClean="0"/>
              <a:t>after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withdrawal</a:t>
            </a:r>
            <a:r>
              <a:rPr lang="fr-FR" baseline="0" dirty="0" smtClean="0"/>
              <a:t>. The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availkable</a:t>
            </a:r>
            <a:r>
              <a:rPr lang="fr-FR" baseline="0" dirty="0" smtClean="0"/>
              <a:t> data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traumatic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brain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injury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hemorrage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seems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good candidates.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The </a:t>
            </a:r>
            <a:r>
              <a:rPr lang="fr-FR" baseline="0" dirty="0" err="1" smtClean="0"/>
              <a:t>subsequent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larger</a:t>
            </a:r>
            <a:r>
              <a:rPr lang="fr-FR" baseline="0" dirty="0" smtClean="0"/>
              <a:t> placebo-</a:t>
            </a:r>
            <a:r>
              <a:rPr lang="fr-FR" baseline="0" dirty="0" err="1" smtClean="0"/>
              <a:t>controlled</a:t>
            </a:r>
            <a:r>
              <a:rPr lang="fr-FR" baseline="0" dirty="0" smtClean="0"/>
              <a:t> RCT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allow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confirm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efficacy</a:t>
            </a:r>
            <a:r>
              <a:rPr lang="fr-FR" baseline="0" dirty="0" smtClean="0"/>
              <a:t> and control for </a:t>
            </a:r>
            <a:r>
              <a:rPr lang="fr-FR" baseline="0" dirty="0" err="1" smtClean="0"/>
              <a:t>spontaneous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recovery</a:t>
            </a:r>
            <a:r>
              <a:rPr lang="fr-FR" baseline="0" dirty="0" smtClean="0"/>
              <a:t>. You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find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protocol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Frontiers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Neurology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773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Thanks</a:t>
            </a:r>
            <a:r>
              <a:rPr lang="fr-FR" dirty="0" smtClean="0"/>
              <a:t> and go to </a:t>
            </a:r>
            <a:r>
              <a:rPr lang="fr-FR" dirty="0" err="1" smtClean="0"/>
              <a:t>clinicaltrials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</a:t>
            </a:r>
            <a:r>
              <a:rPr lang="fr-FR" baseline="0" dirty="0" smtClean="0"/>
              <a:t> more info or email 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47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results</a:t>
            </a:r>
            <a:r>
              <a:rPr lang="fr-FR" baseline="0" dirty="0" smtClean="0"/>
              <a:t> of the first patient </a:t>
            </a:r>
            <a:r>
              <a:rPr lang="fr-FR" baseline="0" dirty="0" err="1" smtClean="0"/>
              <a:t>included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open-label pilot </a:t>
            </a:r>
            <a:r>
              <a:rPr lang="fr-FR" baseline="0" dirty="0" err="1" smtClean="0"/>
              <a:t>study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promising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shoe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behavioral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imaging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improvement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after</a:t>
            </a:r>
            <a:r>
              <a:rPr lang="fr-FR" baseline="0" dirty="0" smtClean="0"/>
              <a:t> 30 </a:t>
            </a:r>
            <a:r>
              <a:rPr lang="fr-FR" baseline="0" dirty="0" err="1" smtClean="0"/>
              <a:t>days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treatment</a:t>
            </a:r>
            <a:r>
              <a:rPr lang="fr-FR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err="1" smtClean="0"/>
              <a:t>Clinical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status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proved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stable </a:t>
            </a:r>
            <a:r>
              <a:rPr lang="fr-FR" baseline="0" dirty="0" err="1" smtClean="0"/>
              <a:t>after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withdrawal</a:t>
            </a:r>
            <a:r>
              <a:rPr lang="fr-FR" baseline="0" dirty="0" smtClean="0"/>
              <a:t>. The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availkable</a:t>
            </a:r>
            <a:r>
              <a:rPr lang="fr-FR" baseline="0" dirty="0" smtClean="0"/>
              <a:t> data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traumatic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brain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injury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hemorrage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seems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good candidates.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The </a:t>
            </a:r>
            <a:r>
              <a:rPr lang="fr-FR" baseline="0" dirty="0" err="1" smtClean="0"/>
              <a:t>subsequent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larger</a:t>
            </a:r>
            <a:r>
              <a:rPr lang="fr-FR" baseline="0" dirty="0" smtClean="0"/>
              <a:t> placebo-</a:t>
            </a:r>
            <a:r>
              <a:rPr lang="fr-FR" baseline="0" dirty="0" err="1" smtClean="0"/>
              <a:t>controlled</a:t>
            </a:r>
            <a:r>
              <a:rPr lang="fr-FR" baseline="0" dirty="0" smtClean="0"/>
              <a:t> RCT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allow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confirm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efficacy</a:t>
            </a:r>
            <a:r>
              <a:rPr lang="fr-FR" baseline="0" dirty="0" smtClean="0"/>
              <a:t> and control for </a:t>
            </a:r>
            <a:r>
              <a:rPr lang="fr-FR" baseline="0" dirty="0" err="1" smtClean="0"/>
              <a:t>spontaneous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recovery</a:t>
            </a:r>
            <a:r>
              <a:rPr lang="fr-FR" baseline="0" dirty="0" smtClean="0"/>
              <a:t>. You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find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protocol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Frontiers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Neurology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11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dirty="0" smtClean="0"/>
              <a:t>*occipital </a:t>
            </a:r>
            <a:r>
              <a:rPr lang="fr-BE" dirty="0" err="1" smtClean="0"/>
              <a:t>fusiform</a:t>
            </a:r>
            <a:r>
              <a:rPr lang="fr-BE" dirty="0" smtClean="0"/>
              <a:t> gyrus </a:t>
            </a:r>
            <a:r>
              <a:rPr lang="fr-BE" dirty="0" err="1" smtClean="0"/>
              <a:t>left</a:t>
            </a:r>
            <a:r>
              <a:rPr lang="fr-BE" dirty="0" smtClean="0"/>
              <a:t> (</a:t>
            </a:r>
            <a:r>
              <a:rPr lang="fr-BE" dirty="0" err="1" smtClean="0"/>
              <a:t>OFusG</a:t>
            </a:r>
            <a:r>
              <a:rPr lang="fr-BE" dirty="0" smtClean="0"/>
              <a:t>), lingual gyrus (LG) </a:t>
            </a:r>
            <a:r>
              <a:rPr lang="fr-BE" dirty="0" err="1" smtClean="0"/>
              <a:t>left</a:t>
            </a:r>
            <a:endParaRPr lang="fr-BE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dirty="0" smtClean="0"/>
              <a:t>* LG (</a:t>
            </a:r>
            <a:r>
              <a:rPr lang="fr-BE" dirty="0" err="1" smtClean="0"/>
              <a:t>l+r</a:t>
            </a:r>
            <a:r>
              <a:rPr lang="fr-BE" dirty="0" smtClean="0"/>
              <a:t>), </a:t>
            </a:r>
            <a:r>
              <a:rPr lang="fr-BE" dirty="0" err="1" smtClean="0"/>
              <a:t>OFusG</a:t>
            </a:r>
            <a:r>
              <a:rPr lang="fr-BE" dirty="0" smtClean="0"/>
              <a:t> r, </a:t>
            </a:r>
            <a:r>
              <a:rPr lang="fr-BE" dirty="0" err="1" smtClean="0"/>
              <a:t>Intercalcarine</a:t>
            </a:r>
            <a:r>
              <a:rPr lang="fr-BE" dirty="0" smtClean="0"/>
              <a:t> cortex (ICC, r)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BE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dirty="0" smtClean="0"/>
              <a:t>*Superior </a:t>
            </a:r>
            <a:r>
              <a:rPr lang="fr-BE" dirty="0" err="1" smtClean="0"/>
              <a:t>parietal</a:t>
            </a:r>
            <a:r>
              <a:rPr lang="fr-BE" dirty="0" smtClean="0"/>
              <a:t> lobule l, </a:t>
            </a:r>
            <a:r>
              <a:rPr lang="fr-BE" dirty="0" err="1" smtClean="0"/>
              <a:t>posterior</a:t>
            </a:r>
            <a:r>
              <a:rPr lang="fr-BE" dirty="0" smtClean="0"/>
              <a:t> </a:t>
            </a:r>
            <a:r>
              <a:rPr lang="fr-BE" dirty="0" err="1" smtClean="0"/>
              <a:t>supramarginal</a:t>
            </a:r>
            <a:r>
              <a:rPr lang="fr-BE" dirty="0" smtClean="0"/>
              <a:t> gyrus l, </a:t>
            </a:r>
            <a:r>
              <a:rPr lang="fr-BE" dirty="0" err="1" smtClean="0"/>
              <a:t>Angular</a:t>
            </a:r>
            <a:r>
              <a:rPr lang="fr-BE" dirty="0" smtClean="0"/>
              <a:t> gyrus l (AG)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dirty="0" smtClean="0"/>
              <a:t>* </a:t>
            </a:r>
            <a:r>
              <a:rPr lang="fr-BE" dirty="0" err="1" smtClean="0"/>
              <a:t>Inferior</a:t>
            </a:r>
            <a:r>
              <a:rPr lang="fr-BE" dirty="0" smtClean="0"/>
              <a:t> &amp; </a:t>
            </a:r>
            <a:r>
              <a:rPr lang="fr-BE" dirty="0" err="1" smtClean="0"/>
              <a:t>superior</a:t>
            </a:r>
            <a:r>
              <a:rPr lang="fr-BE" dirty="0" smtClean="0"/>
              <a:t> </a:t>
            </a:r>
            <a:r>
              <a:rPr lang="fr-BE" dirty="0" err="1" smtClean="0"/>
              <a:t>lateral</a:t>
            </a:r>
            <a:r>
              <a:rPr lang="fr-BE" dirty="0" smtClean="0"/>
              <a:t> occipital cortex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547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RS5335_Ambiance-LiegeVille-Exterieur-DrapeauxPonts-JLW-092-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75051" cy="5143500"/>
          </a:xfrm>
          <a:prstGeom prst="rect">
            <a:avLst/>
          </a:prstGeom>
        </p:spPr>
      </p:pic>
      <p:sp>
        <p:nvSpPr>
          <p:cNvPr id="17" name="Triangle rectangle 16"/>
          <p:cNvSpPr/>
          <p:nvPr userDrawn="1"/>
        </p:nvSpPr>
        <p:spPr>
          <a:xfrm rot="10800000" flipV="1">
            <a:off x="771865" y="931852"/>
            <a:ext cx="8372134" cy="4211649"/>
          </a:xfrm>
          <a:prstGeom prst="rtTriangle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rectangle 17"/>
          <p:cNvSpPr/>
          <p:nvPr userDrawn="1"/>
        </p:nvSpPr>
        <p:spPr>
          <a:xfrm>
            <a:off x="1" y="2810694"/>
            <a:ext cx="4632534" cy="2332806"/>
          </a:xfrm>
          <a:prstGeom prst="rtTriangle">
            <a:avLst/>
          </a:prstGeom>
          <a:solidFill>
            <a:srgbClr val="00707F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rectangle 18"/>
          <p:cNvSpPr>
            <a:spLocks noChangeAspect="1"/>
          </p:cNvSpPr>
          <p:nvPr userDrawn="1"/>
        </p:nvSpPr>
        <p:spPr>
          <a:xfrm rot="10800000">
            <a:off x="4122130" y="1"/>
            <a:ext cx="5021870" cy="2520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0"/>
          <p:cNvSpPr>
            <a:spLocks noGrp="1"/>
          </p:cNvSpPr>
          <p:nvPr userDrawn="1">
            <p:ph type="title"/>
          </p:nvPr>
        </p:nvSpPr>
        <p:spPr>
          <a:xfrm>
            <a:off x="3656775" y="3607361"/>
            <a:ext cx="5152370" cy="521302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5FA4B0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22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56775" y="4176675"/>
            <a:ext cx="5152370" cy="585698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 smtClean="0"/>
              <a:t>Cliquez et modifier le texte</a:t>
            </a:r>
            <a:endParaRPr lang="fr-FR" dirty="0"/>
          </a:p>
        </p:txBody>
      </p:sp>
      <p:sp>
        <p:nvSpPr>
          <p:cNvPr id="2" name="ZoneTexte 1"/>
          <p:cNvSpPr txBox="1"/>
          <p:nvPr userDrawn="1"/>
        </p:nvSpPr>
        <p:spPr>
          <a:xfrm>
            <a:off x="5624086" y="-47304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fr-FR" dirty="0" smtClean="0"/>
          </a:p>
        </p:txBody>
      </p:sp>
      <p:pic>
        <p:nvPicPr>
          <p:cNvPr id="12" name="Image 11" descr="GIGA_NE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36" y="352775"/>
            <a:ext cx="168985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7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0"/>
            <a:ext cx="7099373" cy="5143500"/>
            <a:chOff x="0" y="0"/>
            <a:chExt cx="7099373" cy="5143500"/>
          </a:xfrm>
        </p:grpSpPr>
        <p:sp>
          <p:nvSpPr>
            <p:cNvPr id="14" name="Triangle rectangle 13"/>
            <p:cNvSpPr/>
            <p:nvPr userDrawn="1"/>
          </p:nvSpPr>
          <p:spPr>
            <a:xfrm flipV="1">
              <a:off x="1" y="0"/>
              <a:ext cx="4757430" cy="2395700"/>
            </a:xfrm>
            <a:prstGeom prst="rtTriangle">
              <a:avLst/>
            </a:prstGeom>
            <a:solidFill>
              <a:srgbClr val="0070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rectangle 12"/>
            <p:cNvSpPr/>
            <p:nvPr userDrawn="1"/>
          </p:nvSpPr>
          <p:spPr>
            <a:xfrm>
              <a:off x="0" y="1568468"/>
              <a:ext cx="7099373" cy="3575032"/>
            </a:xfrm>
            <a:prstGeom prst="rtTriangle">
              <a:avLst/>
            </a:prstGeom>
            <a:solidFill>
              <a:srgbClr val="E6E6E6">
                <a:alpha val="5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30/06/2019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3285075"/>
            <a:ext cx="5622328" cy="567349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5FA4B0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931026"/>
            <a:ext cx="5622328" cy="486486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 smtClean="0"/>
              <a:t>Cliquez et modifier le texte</a:t>
            </a:r>
            <a:endParaRPr lang="fr-FR" dirty="0"/>
          </a:p>
        </p:txBody>
      </p:sp>
      <p:pic>
        <p:nvPicPr>
          <p:cNvPr id="12" name="Image 11" descr="GIGA_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725" y="152439"/>
            <a:ext cx="1089707" cy="34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30/06/2019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275227"/>
            <a:ext cx="8229600" cy="34281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Premier niveau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63917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5FA4B0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pic>
        <p:nvPicPr>
          <p:cNvPr id="10" name="Image 9" descr="GIGA__logo_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022" y="195999"/>
            <a:ext cx="262096" cy="30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30/06/2019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1" y="1278175"/>
            <a:ext cx="3935666" cy="3370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Premier niveau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4725976" y="1278175"/>
            <a:ext cx="3963426" cy="3370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Premier niveau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98952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5FA4B0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pic>
        <p:nvPicPr>
          <p:cNvPr id="13" name="Image 12" descr="GIGA__logo_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022" y="195999"/>
            <a:ext cx="262096" cy="30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30/06/2019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cxnSp>
        <p:nvCxnSpPr>
          <p:cNvPr id="3" name="Straight Connector 2"/>
          <p:cNvCxnSpPr/>
          <p:nvPr userDrawn="1"/>
        </p:nvCxnSpPr>
        <p:spPr>
          <a:xfrm flipV="1">
            <a:off x="0" y="784860"/>
            <a:ext cx="9144000" cy="0"/>
          </a:xfrm>
          <a:prstGeom prst="line">
            <a:avLst/>
          </a:prstGeom>
          <a:ln>
            <a:solidFill>
              <a:srgbClr val="0070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4"/>
          <a:stretch/>
        </p:blipFill>
        <p:spPr>
          <a:xfrm>
            <a:off x="83817" y="73643"/>
            <a:ext cx="1849311" cy="595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/>
          <a:srcRect l="4270" t="17440" b="17618"/>
          <a:stretch/>
        </p:blipFill>
        <p:spPr>
          <a:xfrm>
            <a:off x="7320719" y="73642"/>
            <a:ext cx="1755230" cy="59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392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8C8B8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30/06/2019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GIGA__logo_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022" y="195999"/>
            <a:ext cx="262096" cy="30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2271293"/>
            <a:ext cx="9145410" cy="2872676"/>
            <a:chOff x="0" y="2271293"/>
            <a:chExt cx="9145410" cy="2872676"/>
          </a:xfrm>
        </p:grpSpPr>
        <p:sp>
          <p:nvSpPr>
            <p:cNvPr id="7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0070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iangle isocèle 9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00707F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5FA4B0"/>
                </a:solidFill>
              </a:defRPr>
            </a:lvl1pPr>
          </a:lstStyle>
          <a:p>
            <a:r>
              <a:rPr lang="fr-FR" dirty="0" smtClean="0"/>
              <a:t>Merci de votre attention/</a:t>
            </a:r>
            <a:br>
              <a:rPr lang="fr-FR" dirty="0" smtClean="0"/>
            </a:br>
            <a:r>
              <a:rPr lang="fr-FR" dirty="0" smtClean="0"/>
              <a:t>Questions-suggestions/...</a:t>
            </a:r>
            <a:endParaRPr lang="fr-FR" dirty="0"/>
          </a:p>
        </p:txBody>
      </p:sp>
      <p:pic>
        <p:nvPicPr>
          <p:cNvPr id="13" name="Image 12" descr="GIGA_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071" y="352775"/>
            <a:ext cx="168985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2271293"/>
            <a:ext cx="9145410" cy="2872676"/>
            <a:chOff x="0" y="2271293"/>
            <a:chExt cx="9145410" cy="2872676"/>
          </a:xfrm>
        </p:grpSpPr>
        <p:sp>
          <p:nvSpPr>
            <p:cNvPr id="7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0070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iangle isocèle 9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00707F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5FA4B0"/>
                </a:solidFill>
              </a:defRPr>
            </a:lvl1pPr>
          </a:lstStyle>
          <a:p>
            <a:r>
              <a:rPr lang="fr-FR" dirty="0" smtClean="0"/>
              <a:t>Merci de votre attention/</a:t>
            </a:r>
            <a:br>
              <a:rPr lang="fr-FR" dirty="0" smtClean="0"/>
            </a:br>
            <a:r>
              <a:rPr lang="fr-FR" dirty="0" smtClean="0"/>
              <a:t>Questions-suggestions/...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6328198" y="3952223"/>
            <a:ext cx="2465236" cy="875838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400"/>
            </a:lvl3pPr>
            <a:lvl4pPr marL="1371600" indent="0" algn="r">
              <a:buNone/>
              <a:defRPr sz="1400"/>
            </a:lvl4pPr>
            <a:lvl5pPr marL="1828800" indent="0" algn="r">
              <a:buNone/>
              <a:defRPr sz="1400"/>
            </a:lvl5pPr>
          </a:lstStyle>
          <a:p>
            <a:pPr lvl="0"/>
            <a:r>
              <a:rPr lang="fr-FR" sz="1400" dirty="0" smtClean="0">
                <a:solidFill>
                  <a:srgbClr val="5FA4B0"/>
                </a:solidFill>
              </a:rPr>
              <a:t>Contact</a:t>
            </a:r>
            <a:endParaRPr lang="fr-FR" dirty="0" smtClean="0"/>
          </a:p>
          <a:p>
            <a:pPr lvl="0"/>
            <a:r>
              <a:rPr lang="fr-FR" dirty="0" smtClean="0"/>
              <a:t>À compléter</a:t>
            </a:r>
          </a:p>
        </p:txBody>
      </p:sp>
      <p:pic>
        <p:nvPicPr>
          <p:cNvPr id="13" name="Image 12" descr="GIGA_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071" y="352775"/>
            <a:ext cx="168985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GIGA_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311" y="1999210"/>
            <a:ext cx="3583380" cy="114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1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00"/>
          <a:stretch/>
        </p:blipFill>
        <p:spPr>
          <a:xfrm>
            <a:off x="3331470" y="23531"/>
            <a:ext cx="1392269" cy="188393"/>
          </a:xfrm>
          <a:prstGeom prst="rect">
            <a:avLst/>
          </a:prstGeom>
        </p:spPr>
      </p:pic>
      <p:grpSp>
        <p:nvGrpSpPr>
          <p:cNvPr id="29" name="Grouper 28"/>
          <p:cNvGrpSpPr/>
          <p:nvPr userDrawn="1"/>
        </p:nvGrpSpPr>
        <p:grpSpPr>
          <a:xfrm>
            <a:off x="0" y="2276498"/>
            <a:ext cx="9145410" cy="2872676"/>
            <a:chOff x="0" y="2271293"/>
            <a:chExt cx="9145410" cy="2872676"/>
          </a:xfrm>
        </p:grpSpPr>
        <p:sp>
          <p:nvSpPr>
            <p:cNvPr id="28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0070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5FA4B0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Triangle isocèle 3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00707F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pic>
        <p:nvPicPr>
          <p:cNvPr id="11" name="Google Shape;100;p13"/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</a:blip>
          <a:srcRect t="14325" b="14859"/>
          <a:stretch/>
        </p:blipFill>
        <p:spPr>
          <a:xfrm>
            <a:off x="3469481" y="190495"/>
            <a:ext cx="1120520" cy="51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1;p13" descr="logowhite"/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2342209" y="139247"/>
            <a:ext cx="595047" cy="53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8;p13"/>
          <p:cNvPicPr preferRelativeResize="0">
            <a:picLocks noChangeAspect="1"/>
          </p:cNvPicPr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5049333" y="138846"/>
            <a:ext cx="841636" cy="53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93" y="138846"/>
            <a:ext cx="532958" cy="5329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7"/>
          <a:srcRect l="4270" t="17440" b="17618"/>
          <a:stretch/>
        </p:blipFill>
        <p:spPr>
          <a:xfrm>
            <a:off x="7272242" y="138846"/>
            <a:ext cx="1571239" cy="532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4"/>
          <a:stretch/>
        </p:blipFill>
        <p:spPr>
          <a:xfrm>
            <a:off x="288657" y="139248"/>
            <a:ext cx="1667349" cy="53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F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0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EN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-5102" y="-5100"/>
            <a:ext cx="9149101" cy="5150642"/>
            <a:chOff x="-5102" y="-5100"/>
            <a:chExt cx="9149101" cy="5150642"/>
          </a:xfrm>
        </p:grpSpPr>
        <p:sp>
          <p:nvSpPr>
            <p:cNvPr id="18" name="Triangle isocèle 17"/>
            <p:cNvSpPr/>
            <p:nvPr userDrawn="1"/>
          </p:nvSpPr>
          <p:spPr>
            <a:xfrm rot="5400000">
              <a:off x="1200324" y="-1210526"/>
              <a:ext cx="5150642" cy="7561493"/>
            </a:xfrm>
            <a:custGeom>
              <a:avLst/>
              <a:gdLst>
                <a:gd name="connsiteX0" fmla="*/ 0 w 7610342"/>
                <a:gd name="connsiteY0" fmla="*/ 7556390 h 7556390"/>
                <a:gd name="connsiteX1" fmla="*/ 3805171 w 7610342"/>
                <a:gd name="connsiteY1" fmla="*/ 0 h 7556390"/>
                <a:gd name="connsiteX2" fmla="*/ 7610342 w 7610342"/>
                <a:gd name="connsiteY2" fmla="*/ 7556390 h 7556390"/>
                <a:gd name="connsiteX3" fmla="*/ 0 w 7610342"/>
                <a:gd name="connsiteY3" fmla="*/ 7556390 h 7556390"/>
                <a:gd name="connsiteX0" fmla="*/ 0 w 7610342"/>
                <a:gd name="connsiteY0" fmla="*/ 7556390 h 7556390"/>
                <a:gd name="connsiteX1" fmla="*/ 1886071 w 7610342"/>
                <a:gd name="connsiteY1" fmla="*/ 3807111 h 7556390"/>
                <a:gd name="connsiteX2" fmla="*/ 3805171 w 7610342"/>
                <a:gd name="connsiteY2" fmla="*/ 0 h 7556390"/>
                <a:gd name="connsiteX3" fmla="*/ 7610342 w 7610342"/>
                <a:gd name="connsiteY3" fmla="*/ 7556390 h 7556390"/>
                <a:gd name="connsiteX4" fmla="*/ 0 w 7610342"/>
                <a:gd name="connsiteY4" fmla="*/ 7556390 h 7556390"/>
                <a:gd name="connsiteX0" fmla="*/ 0 w 7610342"/>
                <a:gd name="connsiteY0" fmla="*/ 7556390 h 7561493"/>
                <a:gd name="connsiteX1" fmla="*/ 1886071 w 7610342"/>
                <a:gd name="connsiteY1" fmla="*/ 3807111 h 7561493"/>
                <a:gd name="connsiteX2" fmla="*/ 3805171 w 7610342"/>
                <a:gd name="connsiteY2" fmla="*/ 0 h 7561493"/>
                <a:gd name="connsiteX3" fmla="*/ 7610342 w 7610342"/>
                <a:gd name="connsiteY3" fmla="*/ 7556390 h 7561493"/>
                <a:gd name="connsiteX4" fmla="*/ 1884539 w 7610342"/>
                <a:gd name="connsiteY4" fmla="*/ 7561493 h 7561493"/>
                <a:gd name="connsiteX5" fmla="*/ 0 w 7610342"/>
                <a:gd name="connsiteY5" fmla="*/ 7556390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0 w 5725803"/>
                <a:gd name="connsiteY4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5150642 w 5725803"/>
                <a:gd name="connsiteY4" fmla="*/ 7560475 h 7561493"/>
                <a:gd name="connsiteX5" fmla="*/ 0 w 5725803"/>
                <a:gd name="connsiteY5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150642 w 5725803"/>
                <a:gd name="connsiteY3" fmla="*/ 6425259 h 7561493"/>
                <a:gd name="connsiteX4" fmla="*/ 5725803 w 5725803"/>
                <a:gd name="connsiteY4" fmla="*/ 7556390 h 7561493"/>
                <a:gd name="connsiteX5" fmla="*/ 5150642 w 5725803"/>
                <a:gd name="connsiteY5" fmla="*/ 7560475 h 7561493"/>
                <a:gd name="connsiteX6" fmla="*/ 0 w 5725803"/>
                <a:gd name="connsiteY6" fmla="*/ 7561493 h 7561493"/>
                <a:gd name="connsiteX0" fmla="*/ 0 w 5150642"/>
                <a:gd name="connsiteY0" fmla="*/ 7561493 h 7561493"/>
                <a:gd name="connsiteX1" fmla="*/ 1532 w 5150642"/>
                <a:gd name="connsiteY1" fmla="*/ 3807111 h 7561493"/>
                <a:gd name="connsiteX2" fmla="*/ 1920632 w 5150642"/>
                <a:gd name="connsiteY2" fmla="*/ 0 h 7561493"/>
                <a:gd name="connsiteX3" fmla="*/ 5150642 w 5150642"/>
                <a:gd name="connsiteY3" fmla="*/ 6425259 h 7561493"/>
                <a:gd name="connsiteX4" fmla="*/ 5150642 w 5150642"/>
                <a:gd name="connsiteY4" fmla="*/ 7560475 h 7561493"/>
                <a:gd name="connsiteX5" fmla="*/ 0 w 5150642"/>
                <a:gd name="connsiteY5" fmla="*/ 7561493 h 756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0642" h="7561493">
                  <a:moveTo>
                    <a:pt x="0" y="7561493"/>
                  </a:moveTo>
                  <a:cubicBezTo>
                    <a:pt x="511" y="6310032"/>
                    <a:pt x="1021" y="5058572"/>
                    <a:pt x="1532" y="3807111"/>
                  </a:cubicBezTo>
                  <a:lnTo>
                    <a:pt x="1920632" y="0"/>
                  </a:lnTo>
                  <a:lnTo>
                    <a:pt x="5150642" y="6425259"/>
                  </a:lnTo>
                  <a:lnTo>
                    <a:pt x="5150642" y="7560475"/>
                  </a:lnTo>
                  <a:lnTo>
                    <a:pt x="0" y="7561493"/>
                  </a:lnTo>
                  <a:close/>
                </a:path>
              </a:pathLst>
            </a:custGeom>
            <a:solidFill>
              <a:srgbClr val="5FA4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  <p:sp>
          <p:nvSpPr>
            <p:cNvPr id="19" name="Triangle isocèle 18"/>
            <p:cNvSpPr/>
            <p:nvPr userDrawn="1"/>
          </p:nvSpPr>
          <p:spPr>
            <a:xfrm rot="16200000" flipH="1">
              <a:off x="6187138" y="633785"/>
              <a:ext cx="2967379" cy="2946343"/>
            </a:xfrm>
            <a:prstGeom prst="triangle">
              <a:avLst/>
            </a:pr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30/06/2019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186817" y="3476665"/>
            <a:ext cx="5622328" cy="567349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5FA4B0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3186817" y="4122616"/>
            <a:ext cx="5622328" cy="486486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 smtClean="0"/>
              <a:t>Cliquez et modifier le texte</a:t>
            </a:r>
            <a:endParaRPr lang="fr-FR" dirty="0"/>
          </a:p>
        </p:txBody>
      </p:sp>
      <p:pic>
        <p:nvPicPr>
          <p:cNvPr id="13" name="Image 12" descr="GIGA_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725" y="152439"/>
            <a:ext cx="1089707" cy="34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C0596-2690-A647-BF28-8313842AC749}" type="datetimeFigureOut">
              <a:rPr lang="fr-FR" smtClean="0"/>
              <a:t>30/06/2019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8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49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53" r:id="rId9"/>
    <p:sldLayoutId id="2147483654" r:id="rId10"/>
    <p:sldLayoutId id="2147483655" r:id="rId11"/>
    <p:sldLayoutId id="2147483662" r:id="rId12"/>
    <p:sldLayoutId id="2147483660" r:id="rId13"/>
    <p:sldLayoutId id="2147483657" r:id="rId14"/>
    <p:sldLayoutId id="2147483661" r:id="rId15"/>
    <p:sldLayoutId id="2147483664" r:id="rId16"/>
    <p:sldLayoutId id="214748366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07F"/>
        </a:buClr>
        <a:buSzPct val="55000"/>
        <a:buFont typeface="Lucida Grande"/>
        <a:buChar char="▶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07F"/>
        </a:buClr>
        <a:buFont typeface="Arial"/>
        <a:buChar char="‑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707F"/>
        </a:buClr>
        <a:buFont typeface="Lucida Grande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707F"/>
        </a:buClr>
        <a:buFont typeface="Arial"/>
        <a:buChar char="‑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707F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avi"/><Relationship Id="rId7" Type="http://schemas.openxmlformats.org/officeDocument/2006/relationships/image" Target="../media/image2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1.png"/><Relationship Id="rId4" Type="http://schemas.openxmlformats.org/officeDocument/2006/relationships/video" Target="../media/media2.avi"/><Relationship Id="rId9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-60159" y="985189"/>
            <a:ext cx="9251092" cy="127189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Preserved </a:t>
            </a:r>
            <a:r>
              <a:rPr lang="en-US" b="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baseline </a:t>
            </a:r>
            <a:r>
              <a:rPr lang="en-US" b="0" dirty="0" smtClean="0">
                <a:solidFill>
                  <a:srgbClr val="00707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fMRI </a:t>
            </a:r>
            <a:r>
              <a:rPr lang="en-US" b="0" dirty="0">
                <a:solidFill>
                  <a:srgbClr val="00707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connectivity </a:t>
            </a:r>
            <a:r>
              <a:rPr lang="en-US" b="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in </a:t>
            </a:r>
            <a:r>
              <a:rPr lang="en-US" b="0" dirty="0">
                <a:solidFill>
                  <a:srgbClr val="00707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zolpidem</a:t>
            </a:r>
            <a:r>
              <a:rPr lang="en-US" b="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responders </a:t>
            </a:r>
            <a:r>
              <a:rPr lang="en-US" b="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with disorders </a:t>
            </a:r>
            <a:r>
              <a:rPr lang="en-US" b="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of </a:t>
            </a:r>
            <a:r>
              <a:rPr lang="en-US" b="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consciousness</a:t>
            </a:r>
            <a:endParaRPr lang="en-US" b="0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4070791"/>
            <a:ext cx="3468130" cy="159899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Coma Science Group</a:t>
            </a:r>
            <a:br>
              <a:rPr lang="en-US" sz="2000" b="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en-US" sz="2000" b="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GIGA Consciousness</a:t>
            </a:r>
          </a:p>
          <a:p>
            <a:pPr algn="l"/>
            <a:r>
              <a:rPr lang="en-US" sz="2000" b="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University of Liège, Belgium</a:t>
            </a:r>
            <a:endParaRPr lang="en-US" sz="2000" b="0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4926226" y="4070791"/>
            <a:ext cx="4217773" cy="159899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err="1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ePresentation</a:t>
            </a:r>
            <a:endParaRPr lang="en-US" sz="2000" dirty="0" smtClean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r"/>
            <a:r>
              <a:rPr lang="en-US" sz="2000" b="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European Academy of Neurology</a:t>
            </a:r>
          </a:p>
          <a:p>
            <a:pPr algn="r"/>
            <a:r>
              <a:rPr lang="en-US" sz="2000" b="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Oslo, June 30</a:t>
            </a:r>
            <a:r>
              <a:rPr lang="en-US" sz="2000" b="0" baseline="3000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</a:t>
            </a:r>
            <a:r>
              <a:rPr lang="en-US" sz="2000" b="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2019</a:t>
            </a:r>
            <a:endParaRPr lang="en-US" sz="1800" b="0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0121" y="2290204"/>
            <a:ext cx="6523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fr-BE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Ippoliti</a:t>
            </a:r>
            <a:r>
              <a:rPr lang="fr-B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*, SK </a:t>
            </a:r>
            <a:r>
              <a:rPr lang="fr-BE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Larroque</a:t>
            </a:r>
            <a:r>
              <a:rPr lang="fr-B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*, </a:t>
            </a:r>
            <a:r>
              <a:rPr lang="fr-BE" sz="1600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LRD Sanz,</a:t>
            </a:r>
            <a:r>
              <a:rPr lang="fr-B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</a:t>
            </a:r>
            <a:r>
              <a:rPr lang="fr-BE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Bahri</a:t>
            </a:r>
            <a:r>
              <a:rPr lang="fr-B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 Carrière, C </a:t>
            </a:r>
            <a:r>
              <a:rPr lang="fr-BE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Aubinet</a:t>
            </a:r>
            <a:r>
              <a:rPr lang="fr-B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 Martial, L Heine, V Charland-</a:t>
            </a:r>
            <a:r>
              <a:rPr lang="fr-BE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Verville</a:t>
            </a:r>
            <a:r>
              <a:rPr lang="fr-B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fr-BE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Vanhaudenhuyse</a:t>
            </a:r>
            <a:r>
              <a:rPr lang="fr-B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fr-B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Di </a:t>
            </a:r>
            <a:r>
              <a:rPr lang="fr-BE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Perri</a:t>
            </a:r>
            <a:r>
              <a:rPr lang="fr-B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 </a:t>
            </a:r>
            <a:r>
              <a:rPr lang="fr-BE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Laureys</a:t>
            </a:r>
            <a:r>
              <a:rPr lang="fr-B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Gosseries</a:t>
            </a:r>
            <a:endParaRPr lang="fr-BE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455" y="3190199"/>
            <a:ext cx="2008165" cy="128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8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25" y="1377833"/>
            <a:ext cx="8308749" cy="2155232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2959636" y="128973"/>
            <a:ext cx="3224728" cy="49446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lang="en-US" sz="2800" dirty="0">
              <a:solidFill>
                <a:srgbClr val="0070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11;p13"/>
          <p:cNvSpPr txBox="1">
            <a:spLocks noChangeAspect="1"/>
          </p:cNvSpPr>
          <p:nvPr/>
        </p:nvSpPr>
        <p:spPr>
          <a:xfrm>
            <a:off x="948497" y="948787"/>
            <a:ext cx="7247007" cy="54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800" dirty="0">
                <a:solidFill>
                  <a:srgbClr val="006A72"/>
                </a:solidFill>
                <a:latin typeface="Arial"/>
                <a:ea typeface="Arial"/>
                <a:cs typeface="Arial"/>
                <a:sym typeface="Arial"/>
              </a:rPr>
              <a:t>DISORDERS OF </a:t>
            </a:r>
            <a:r>
              <a:rPr lang="fr-CH" sz="2800" dirty="0" smtClean="0">
                <a:solidFill>
                  <a:srgbClr val="006A72"/>
                </a:solidFill>
                <a:latin typeface="Arial"/>
                <a:ea typeface="Arial"/>
                <a:cs typeface="Arial"/>
                <a:sym typeface="Arial"/>
              </a:rPr>
              <a:t>CONSCIOUSNESS (DOC)</a:t>
            </a:r>
            <a:endParaRPr sz="2800" dirty="0">
              <a:solidFill>
                <a:srgbClr val="006A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89" y="4865218"/>
            <a:ext cx="2096932" cy="24622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/>
            <a:r>
              <a:rPr lang="fr-CH" sz="1000" b="1" dirty="0">
                <a:solidFill>
                  <a:srgbClr val="006A7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[1] </a:t>
            </a:r>
            <a:r>
              <a:rPr lang="fr-CH" sz="1000" dirty="0" err="1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Laureys</a:t>
            </a:r>
            <a:r>
              <a:rPr lang="fr-CH" sz="10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et al, </a:t>
            </a:r>
            <a:r>
              <a:rPr lang="fr-CH" sz="1000" i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BMC Med</a:t>
            </a:r>
            <a:r>
              <a:rPr lang="fr-CH" sz="10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</a:t>
            </a:r>
            <a:r>
              <a:rPr lang="fr-CH" sz="10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2010</a:t>
            </a:r>
            <a:endParaRPr lang="fr-CH" sz="10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31622" y="4866474"/>
            <a:ext cx="2116200" cy="24622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/>
            <a:r>
              <a:rPr lang="fr-CH" sz="1000" b="1" dirty="0" smtClean="0">
                <a:solidFill>
                  <a:srgbClr val="006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fr-CH" sz="1000" b="1" dirty="0">
                <a:solidFill>
                  <a:srgbClr val="006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2] </a:t>
            </a:r>
            <a:r>
              <a:rPr lang="fr-CH" sz="1000" dirty="0" err="1">
                <a:latin typeface="Arial" panose="020B0604020202020204" pitchFamily="34" charset="0"/>
                <a:cs typeface="Arial" panose="020B0604020202020204" pitchFamily="34" charset="0"/>
              </a:rPr>
              <a:t>Giacino</a:t>
            </a:r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fr-CH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Neurology</a:t>
            </a:r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2002</a:t>
            </a:r>
            <a:endParaRPr lang="fr-B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962650" y="4866474"/>
            <a:ext cx="3842829" cy="24622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/>
            <a:r>
              <a:rPr lang="fr-CH" sz="1000" b="1" dirty="0" smtClean="0">
                <a:solidFill>
                  <a:srgbClr val="006A7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Figure </a:t>
            </a:r>
            <a:r>
              <a:rPr lang="fr-CH" sz="1000" b="1" dirty="0" err="1" smtClean="0">
                <a:solidFill>
                  <a:srgbClr val="006A7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adapted</a:t>
            </a:r>
            <a:r>
              <a:rPr lang="fr-CH" sz="1000" b="1" dirty="0" smtClean="0">
                <a:solidFill>
                  <a:srgbClr val="006A7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fr-CH" sz="1000" b="1" dirty="0" err="1" smtClean="0">
                <a:solidFill>
                  <a:srgbClr val="006A7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from</a:t>
            </a:r>
            <a:r>
              <a:rPr lang="fr-CH" sz="1000" b="1" dirty="0">
                <a:solidFill>
                  <a:srgbClr val="006A7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fr-CH" sz="1000" dirty="0" err="1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Wislowska</a:t>
            </a:r>
            <a:r>
              <a:rPr lang="fr-CH" sz="100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fr-CH" sz="10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et al, </a:t>
            </a:r>
            <a:r>
              <a:rPr lang="fr-CH" sz="1000" i="1" dirty="0" err="1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Sci</a:t>
            </a:r>
            <a:r>
              <a:rPr lang="fr-CH" sz="1000" i="1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fr-CH" sz="1000" i="1" dirty="0" err="1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Rep</a:t>
            </a:r>
            <a:r>
              <a:rPr lang="fr-CH" sz="100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2017</a:t>
            </a:r>
            <a:endParaRPr lang="fr-B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09973" y="4083997"/>
            <a:ext cx="2057521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500"/>
              </a:spcBef>
              <a:buClr>
                <a:schemeClr val="dk1"/>
              </a:buClr>
              <a:buSzPts val="2000"/>
            </a:pPr>
            <a:r>
              <a:rPr lang="fr-CH" sz="1400" dirty="0" err="1" smtClean="0">
                <a:solidFill>
                  <a:schemeClr val="dk1"/>
                </a:solidFill>
                <a:sym typeface="Arial"/>
              </a:rPr>
              <a:t>reflexive</a:t>
            </a:r>
            <a:r>
              <a:rPr lang="fr-CH" sz="1400" dirty="0" smtClean="0">
                <a:solidFill>
                  <a:schemeClr val="dk1"/>
                </a:solidFill>
                <a:sym typeface="Arial"/>
              </a:rPr>
              <a:t> </a:t>
            </a:r>
            <a:r>
              <a:rPr lang="fr-CH" sz="1400" dirty="0" err="1" smtClean="0">
                <a:solidFill>
                  <a:schemeClr val="dk1"/>
                </a:solidFill>
                <a:sym typeface="Arial"/>
              </a:rPr>
              <a:t>behaviours</a:t>
            </a:r>
            <a:endParaRPr lang="fr-CH" sz="14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7640" y="3265407"/>
            <a:ext cx="2416398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fr-CH" sz="1400" b="1" dirty="0">
                <a:solidFill>
                  <a:schemeClr val="dk1"/>
                </a:solidFill>
                <a:sym typeface="Arial"/>
              </a:rPr>
              <a:t>UNRESPONSIVE WAKEFULNESS SYNDROME </a:t>
            </a:r>
            <a:r>
              <a:rPr lang="fr-CH" sz="1400" b="1" dirty="0" smtClean="0">
                <a:solidFill>
                  <a:srgbClr val="00707F"/>
                </a:solidFill>
                <a:sym typeface="Arial"/>
              </a:rPr>
              <a:t>UWS</a:t>
            </a:r>
            <a:endParaRPr lang="fr-CH" sz="1400" b="1" dirty="0"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84320" y="3263122"/>
            <a:ext cx="2565400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fr-CH" sz="1400" b="1" dirty="0" smtClean="0">
                <a:solidFill>
                  <a:schemeClr val="dk1"/>
                </a:solidFill>
                <a:sym typeface="Arial"/>
              </a:rPr>
              <a:t>MINIMALLY CONSCIOUS STATE </a:t>
            </a:r>
          </a:p>
          <a:p>
            <a:pPr lvl="0"/>
            <a:endParaRPr lang="fr-CH" sz="1400" b="1" dirty="0" smtClean="0">
              <a:solidFill>
                <a:schemeClr val="dk1"/>
              </a:solidFill>
              <a:sym typeface="Arial"/>
            </a:endParaRPr>
          </a:p>
          <a:p>
            <a:pPr lvl="0"/>
            <a:r>
              <a:rPr lang="fr-CH" sz="1400" b="1" dirty="0" smtClean="0">
                <a:solidFill>
                  <a:srgbClr val="00707F"/>
                </a:solidFill>
                <a:sym typeface="Arial"/>
              </a:rPr>
              <a:t> MCS-</a:t>
            </a:r>
            <a:r>
              <a:rPr lang="fr-CH" sz="1400" b="1" dirty="0" smtClean="0">
                <a:sym typeface="Arial"/>
              </a:rPr>
              <a:t>	</a:t>
            </a:r>
            <a:r>
              <a:rPr lang="fr-CH" sz="1400" b="1" dirty="0">
                <a:sym typeface="Arial"/>
              </a:rPr>
              <a:t>	</a:t>
            </a:r>
            <a:r>
              <a:rPr lang="fr-CH" sz="1400" b="1" dirty="0" smtClean="0">
                <a:sym typeface="Arial"/>
              </a:rPr>
              <a:t>		</a:t>
            </a:r>
            <a:r>
              <a:rPr lang="fr-CH" sz="1400" b="1" dirty="0" smtClean="0">
                <a:solidFill>
                  <a:srgbClr val="00707F"/>
                </a:solidFill>
                <a:sym typeface="Arial"/>
              </a:rPr>
              <a:t>MCS+</a:t>
            </a:r>
            <a:endParaRPr lang="fr-CH" sz="1400" b="1" dirty="0">
              <a:sym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248943" y="2454185"/>
            <a:ext cx="781050" cy="608360"/>
          </a:xfrm>
          <a:prstGeom prst="line">
            <a:avLst/>
          </a:prstGeom>
          <a:ln w="9525">
            <a:solidFill>
              <a:srgbClr val="00707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712493" y="2441135"/>
            <a:ext cx="317500" cy="621410"/>
          </a:xfrm>
          <a:prstGeom prst="line">
            <a:avLst/>
          </a:prstGeom>
          <a:ln w="9525">
            <a:solidFill>
              <a:srgbClr val="00707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959278" y="4142534"/>
            <a:ext cx="27310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500"/>
              </a:spcBef>
              <a:buClr>
                <a:schemeClr val="dk1"/>
              </a:buClr>
              <a:buSzPts val="2000"/>
            </a:pPr>
            <a:r>
              <a:rPr lang="fr-CH" sz="1400" dirty="0" err="1">
                <a:solidFill>
                  <a:schemeClr val="dk1"/>
                </a:solidFill>
                <a:sym typeface="Arial"/>
              </a:rPr>
              <a:t>r</a:t>
            </a:r>
            <a:r>
              <a:rPr lang="fr-CH" sz="1400" dirty="0" err="1" smtClean="0">
                <a:solidFill>
                  <a:schemeClr val="dk1"/>
                </a:solidFill>
                <a:sym typeface="Arial"/>
              </a:rPr>
              <a:t>epeatable</a:t>
            </a:r>
            <a:r>
              <a:rPr lang="fr-CH" sz="1400" dirty="0" smtClean="0">
                <a:solidFill>
                  <a:schemeClr val="dk1"/>
                </a:solidFill>
                <a:sym typeface="Arial"/>
              </a:rPr>
              <a:t> </a:t>
            </a:r>
            <a:r>
              <a:rPr lang="fr-CH" sz="1400" dirty="0" err="1" smtClean="0">
                <a:solidFill>
                  <a:schemeClr val="dk1"/>
                </a:solidFill>
                <a:sym typeface="Arial"/>
              </a:rPr>
              <a:t>conscious</a:t>
            </a:r>
            <a:r>
              <a:rPr lang="fr-CH" sz="1400" dirty="0" smtClean="0">
                <a:solidFill>
                  <a:schemeClr val="dk1"/>
                </a:solidFill>
                <a:sym typeface="Arial"/>
              </a:rPr>
              <a:t> </a:t>
            </a:r>
            <a:r>
              <a:rPr lang="fr-CH" sz="1400" dirty="0" err="1" smtClean="0">
                <a:solidFill>
                  <a:schemeClr val="dk1"/>
                </a:solidFill>
                <a:sym typeface="Arial"/>
              </a:rPr>
              <a:t>behaviours</a:t>
            </a:r>
            <a:endParaRPr lang="fr-CH" sz="14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26" name="Google Shape;126;p13"/>
          <p:cNvSpPr txBox="1"/>
          <p:nvPr/>
        </p:nvSpPr>
        <p:spPr>
          <a:xfrm>
            <a:off x="2959636" y="3702943"/>
            <a:ext cx="405492" cy="266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100" b="1" dirty="0">
                <a:solidFill>
                  <a:srgbClr val="006A72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fr-CH" sz="1100" b="1" dirty="0" smtClean="0">
                <a:solidFill>
                  <a:srgbClr val="006A72"/>
                </a:solidFill>
                <a:latin typeface="Arial"/>
                <a:ea typeface="Arial"/>
                <a:cs typeface="Arial"/>
                <a:sym typeface="Arial"/>
              </a:rPr>
              <a:t>1]</a:t>
            </a:r>
            <a:endParaRPr sz="1200" b="1" dirty="0">
              <a:solidFill>
                <a:srgbClr val="006A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26;p13"/>
          <p:cNvSpPr txBox="1"/>
          <p:nvPr/>
        </p:nvSpPr>
        <p:spPr>
          <a:xfrm>
            <a:off x="5054053" y="3697733"/>
            <a:ext cx="491730" cy="266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100" b="1" dirty="0" smtClean="0">
                <a:solidFill>
                  <a:srgbClr val="006A72"/>
                </a:solidFill>
                <a:latin typeface="Arial"/>
                <a:ea typeface="Arial"/>
                <a:cs typeface="Arial"/>
                <a:sym typeface="Arial"/>
              </a:rPr>
              <a:t>[2,3]</a:t>
            </a:r>
            <a:endParaRPr sz="1200" b="1" dirty="0">
              <a:solidFill>
                <a:srgbClr val="006A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66652" y="4142533"/>
            <a:ext cx="13433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500"/>
              </a:spcBef>
              <a:buClr>
                <a:schemeClr val="dk1"/>
              </a:buClr>
              <a:buSzPts val="2000"/>
            </a:pPr>
            <a:r>
              <a:rPr lang="fr-CH" sz="1400" dirty="0" err="1" smtClean="0">
                <a:solidFill>
                  <a:schemeClr val="dk1"/>
                </a:solidFill>
                <a:sym typeface="Arial"/>
              </a:rPr>
              <a:t>transient</a:t>
            </a:r>
            <a:endParaRPr lang="fr-CH" sz="14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28554" y="4865217"/>
            <a:ext cx="2116200" cy="24622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/>
            <a:r>
              <a:rPr lang="fr-CH" sz="1000" b="1" dirty="0" smtClean="0">
                <a:solidFill>
                  <a:srgbClr val="006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fr-CH" sz="1000" b="1" dirty="0">
                <a:solidFill>
                  <a:srgbClr val="006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CH" sz="1000" b="1" dirty="0" smtClean="0">
                <a:solidFill>
                  <a:srgbClr val="006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Bruno </a:t>
            </a:r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et al, </a:t>
            </a:r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fr-CH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Neurol</a:t>
            </a:r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2011</a:t>
            </a:r>
            <a:endParaRPr lang="fr-B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96462" y="3265407"/>
            <a:ext cx="2416398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fr-CH" sz="1400" b="1" dirty="0" smtClean="0">
                <a:solidFill>
                  <a:schemeClr val="dk1"/>
                </a:solidFill>
                <a:sym typeface="Arial"/>
              </a:rPr>
              <a:t>EMERGENCE </a:t>
            </a:r>
            <a:br>
              <a:rPr lang="fr-CH" sz="1400" b="1" dirty="0" smtClean="0">
                <a:solidFill>
                  <a:schemeClr val="dk1"/>
                </a:solidFill>
                <a:sym typeface="Arial"/>
              </a:rPr>
            </a:br>
            <a:endParaRPr lang="fr-CH" sz="1400" b="1" dirty="0" smtClean="0">
              <a:solidFill>
                <a:schemeClr val="dk1"/>
              </a:solidFill>
              <a:sym typeface="Arial"/>
            </a:endParaRPr>
          </a:p>
          <a:p>
            <a:pPr lvl="0" algn="ctr"/>
            <a:r>
              <a:rPr lang="fr-CH" sz="1400" b="1" dirty="0" smtClean="0">
                <a:solidFill>
                  <a:srgbClr val="00707F"/>
                </a:solidFill>
                <a:sym typeface="Arial"/>
              </a:rPr>
              <a:t>EMCS</a:t>
            </a:r>
            <a:endParaRPr lang="fr-CH" sz="1400" b="1" dirty="0"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12973" y="4142534"/>
            <a:ext cx="2731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500"/>
              </a:spcBef>
              <a:buClr>
                <a:schemeClr val="dk1"/>
              </a:buClr>
              <a:buSzPts val="2000"/>
            </a:pPr>
            <a:r>
              <a:rPr lang="fr-CH" sz="1400" dirty="0" err="1" smtClean="0">
                <a:solidFill>
                  <a:schemeClr val="dk1"/>
                </a:solidFill>
                <a:sym typeface="Arial"/>
              </a:rPr>
              <a:t>functional</a:t>
            </a:r>
            <a:r>
              <a:rPr lang="fr-CH" sz="1400" dirty="0" smtClean="0">
                <a:solidFill>
                  <a:schemeClr val="dk1"/>
                </a:solidFill>
                <a:sym typeface="Arial"/>
              </a:rPr>
              <a:t> communication</a:t>
            </a:r>
            <a:br>
              <a:rPr lang="fr-CH" sz="1400" dirty="0" smtClean="0">
                <a:solidFill>
                  <a:schemeClr val="dk1"/>
                </a:solidFill>
                <a:sym typeface="Arial"/>
              </a:rPr>
            </a:br>
            <a:r>
              <a:rPr lang="fr-CH" sz="1400" dirty="0" smtClean="0">
                <a:solidFill>
                  <a:schemeClr val="dk1"/>
                </a:solidFill>
                <a:sym typeface="Arial"/>
              </a:rPr>
              <a:t>/ </a:t>
            </a:r>
            <a:r>
              <a:rPr lang="fr-CH" sz="1400" dirty="0" err="1" smtClean="0">
                <a:solidFill>
                  <a:schemeClr val="dk1"/>
                </a:solidFill>
                <a:sym typeface="Arial"/>
              </a:rPr>
              <a:t>object</a:t>
            </a:r>
            <a:r>
              <a:rPr lang="fr-CH" sz="1400" dirty="0" smtClean="0">
                <a:solidFill>
                  <a:schemeClr val="dk1"/>
                </a:solidFill>
                <a:sym typeface="Arial"/>
              </a:rPr>
              <a:t> use</a:t>
            </a:r>
            <a:endParaRPr lang="fr-CH" sz="14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 rot="21049122">
            <a:off x="6232738" y="1397583"/>
            <a:ext cx="875084" cy="452294"/>
          </a:xfrm>
          <a:prstGeom prst="rect">
            <a:avLst/>
          </a:prstGeom>
          <a:noFill/>
        </p:spPr>
        <p:txBody>
          <a:bodyPr wrap="square" tIns="72000">
            <a:spAutoFit/>
          </a:bodyPr>
          <a:lstStyle/>
          <a:p>
            <a:pPr lvl="0" algn="ctr">
              <a:lnSpc>
                <a:spcPts val="1300"/>
              </a:lnSpc>
            </a:pPr>
            <a:r>
              <a:rPr lang="fr-CH" sz="1400" b="1" dirty="0" smtClean="0">
                <a:solidFill>
                  <a:srgbClr val="00707F"/>
                </a:solidFill>
                <a:sym typeface="Arial"/>
              </a:rPr>
              <a:t>move arm</a:t>
            </a:r>
            <a:endParaRPr lang="fr-CH" sz="1400" b="1" dirty="0"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 rot="1221868">
            <a:off x="7820816" y="2526978"/>
            <a:ext cx="875084" cy="458001"/>
          </a:xfrm>
          <a:prstGeom prst="rect">
            <a:avLst/>
          </a:prstGeom>
          <a:noFill/>
        </p:spPr>
        <p:txBody>
          <a:bodyPr wrap="square" tIns="72000">
            <a:spAutoFit/>
          </a:bodyPr>
          <a:lstStyle/>
          <a:p>
            <a:pPr lvl="0" algn="ctr">
              <a:lnSpc>
                <a:spcPts val="1300"/>
              </a:lnSpc>
            </a:pPr>
            <a:r>
              <a:rPr lang="fr-CH" sz="1400" b="1" dirty="0" err="1" smtClean="0">
                <a:solidFill>
                  <a:srgbClr val="00707F"/>
                </a:solidFill>
                <a:sym typeface="Arial"/>
              </a:rPr>
              <a:t>yes</a:t>
            </a:r>
            <a:r>
              <a:rPr lang="fr-CH" sz="1400" b="1" dirty="0" smtClean="0">
                <a:solidFill>
                  <a:srgbClr val="00707F"/>
                </a:solidFill>
                <a:sym typeface="Arial"/>
              </a:rPr>
              <a:t>!</a:t>
            </a:r>
          </a:p>
          <a:p>
            <a:pPr lvl="0" algn="ctr">
              <a:lnSpc>
                <a:spcPts val="1300"/>
              </a:lnSpc>
            </a:pPr>
            <a:r>
              <a:rPr lang="fr-CH" sz="1400" b="1" dirty="0" smtClean="0">
                <a:solidFill>
                  <a:srgbClr val="00707F"/>
                </a:solidFill>
                <a:sym typeface="Arial"/>
              </a:rPr>
              <a:t>no !</a:t>
            </a:r>
            <a:endParaRPr lang="fr-CH" sz="1400" b="1" dirty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775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69" t="10896" r="-1169" b="3645"/>
          <a:stretch/>
        </p:blipFill>
        <p:spPr>
          <a:xfrm>
            <a:off x="5838300" y="2499935"/>
            <a:ext cx="2487638" cy="19963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225996" y="245577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fr-FR" dirty="0" smtClean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959636" y="128973"/>
            <a:ext cx="3224728" cy="49446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lang="en-US" sz="2800" dirty="0">
              <a:solidFill>
                <a:srgbClr val="0070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115;p13"/>
          <p:cNvSpPr txBox="1">
            <a:spLocks noChangeAspect="1"/>
          </p:cNvSpPr>
          <p:nvPr/>
        </p:nvSpPr>
        <p:spPr>
          <a:xfrm>
            <a:off x="2994258" y="879275"/>
            <a:ext cx="3155485" cy="411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800" dirty="0" smtClean="0">
                <a:latin typeface="Arial"/>
                <a:ea typeface="Arial"/>
                <a:cs typeface="Arial"/>
                <a:sym typeface="Arial"/>
              </a:rPr>
              <a:t>ZOLPIDEM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112;p13"/>
          <p:cNvSpPr>
            <a:spLocks noChangeAspect="1"/>
          </p:cNvSpPr>
          <p:nvPr/>
        </p:nvSpPr>
        <p:spPr>
          <a:xfrm>
            <a:off x="41095" y="1953560"/>
            <a:ext cx="5032231" cy="2852418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lvl="0"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2000"/>
            </a:pPr>
            <a:endParaRPr lang="fr-CH" b="1" dirty="0" smtClean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lvl="0" indent="-342900">
              <a:lnSpc>
                <a:spcPct val="150000"/>
              </a:lnSpc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4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Commonly 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used as </a:t>
            </a:r>
            <a:r>
              <a:rPr lang="en-US" sz="1400" dirty="0">
                <a:solidFill>
                  <a:srgbClr val="00707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sleep </a:t>
            </a:r>
            <a:r>
              <a:rPr lang="en-US" sz="1400" dirty="0" smtClean="0">
                <a:solidFill>
                  <a:srgbClr val="00707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inducer</a:t>
            </a:r>
          </a:p>
          <a:p>
            <a:pPr marL="342900" indent="-342900">
              <a:lnSpc>
                <a:spcPct val="150000"/>
              </a:lnSpc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One of the few treatment candidates for </a:t>
            </a:r>
            <a:r>
              <a:rPr lang="en-US" sz="1400" dirty="0">
                <a:solidFill>
                  <a:srgbClr val="00707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DOC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fr-CH" sz="1400" b="1" dirty="0" smtClean="0">
                <a:solidFill>
                  <a:srgbClr val="006A72"/>
                </a:solidFill>
                <a:latin typeface="Arial"/>
                <a:ea typeface="Arial"/>
                <a:cs typeface="Arial"/>
                <a:sym typeface="Arial"/>
              </a:rPr>
              <a:t>[1]</a:t>
            </a:r>
            <a:endParaRPr lang="en-US" sz="1400" dirty="0">
              <a:solidFill>
                <a:srgbClr val="00707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indent="-342900">
              <a:lnSpc>
                <a:spcPct val="150000"/>
              </a:lnSpc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400" dirty="0" smtClean="0">
                <a:solidFill>
                  <a:srgbClr val="00707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5-7 </a:t>
            </a:r>
            <a:r>
              <a:rPr lang="en-US" sz="1400" dirty="0">
                <a:solidFill>
                  <a:srgbClr val="00707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% 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DOC patients </a:t>
            </a:r>
            <a:r>
              <a:rPr lang="en-US" sz="14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show </a:t>
            </a:r>
            <a:r>
              <a:rPr lang="en-US" sz="1400" dirty="0" smtClean="0">
                <a:solidFill>
                  <a:srgbClr val="00707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transient</a:t>
            </a:r>
            <a:r>
              <a:rPr lang="en-US" sz="14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improvements </a:t>
            </a:r>
            <a:r>
              <a:rPr lang="fr-CH" sz="1400" b="1" dirty="0" smtClean="0">
                <a:solidFill>
                  <a:srgbClr val="006A72"/>
                </a:solidFill>
                <a:latin typeface="Arial"/>
                <a:ea typeface="Arial"/>
                <a:cs typeface="Arial"/>
                <a:sym typeface="Arial"/>
              </a:rPr>
              <a:t>[2]</a:t>
            </a:r>
            <a:endParaRPr lang="en-US"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lvl="0" indent="-342900">
              <a:lnSpc>
                <a:spcPct val="150000"/>
              </a:lnSpc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4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Neural </a:t>
            </a:r>
            <a:r>
              <a:rPr lang="en-US" sz="1400" dirty="0" smtClean="0">
                <a:solidFill>
                  <a:srgbClr val="00707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mechanism</a:t>
            </a:r>
            <a:r>
              <a:rPr lang="en-US" sz="14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remains unclear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fr-CH" sz="1400" dirty="0" smtClean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fr-CH" sz="1400" dirty="0" smtClean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fr-CH" sz="14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  </a:t>
            </a:r>
            <a:r>
              <a:rPr lang="fr-CH" sz="14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Baseline </a:t>
            </a:r>
            <a:r>
              <a:rPr lang="fr-CH" sz="1400" b="1" dirty="0" err="1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preservation</a:t>
            </a:r>
            <a:r>
              <a:rPr lang="fr-CH" sz="14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of </a:t>
            </a:r>
            <a:r>
              <a:rPr lang="fr-CH" sz="1400" b="1" dirty="0" err="1" smtClean="0">
                <a:solidFill>
                  <a:srgbClr val="00707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functional</a:t>
            </a:r>
            <a:r>
              <a:rPr lang="fr-CH" sz="1400" b="1" dirty="0" smtClean="0">
                <a:solidFill>
                  <a:srgbClr val="00707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CH" sz="1400" b="1" dirty="0" err="1" smtClean="0">
                <a:solidFill>
                  <a:srgbClr val="00707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connectivity</a:t>
            </a:r>
            <a:r>
              <a:rPr lang="fr-CH" sz="14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fr-CH" sz="14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fr-CH" sz="14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In </a:t>
            </a:r>
            <a:r>
              <a:rPr lang="fr-CH" sz="1400" b="1" dirty="0" err="1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responders</a:t>
            </a:r>
            <a:r>
              <a:rPr lang="fr-CH" sz="14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vs. non-</a:t>
            </a:r>
            <a:r>
              <a:rPr lang="fr-CH" sz="1400" b="1" dirty="0" err="1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responders</a:t>
            </a:r>
            <a:endParaRPr sz="1400" b="1" dirty="0" smtClean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765" y="4893345"/>
            <a:ext cx="2570041" cy="24622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/>
            <a:r>
              <a:rPr lang="fr-CH" sz="1000" b="1" dirty="0" smtClean="0">
                <a:solidFill>
                  <a:srgbClr val="006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fr-CH" sz="1000" b="1" dirty="0">
                <a:solidFill>
                  <a:srgbClr val="006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CH" sz="1000" b="1" dirty="0" smtClean="0">
                <a:solidFill>
                  <a:srgbClr val="006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Gosseries </a:t>
            </a:r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et al, </a:t>
            </a:r>
            <a:r>
              <a:rPr lang="fr-CH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Curr</a:t>
            </a:r>
            <a:r>
              <a:rPr lang="fr-CH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Pharm</a:t>
            </a:r>
            <a:r>
              <a:rPr lang="fr-CH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Des</a:t>
            </a:r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2014</a:t>
            </a:r>
            <a:endParaRPr lang="fr-B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498974" y="4893346"/>
            <a:ext cx="2384157" cy="24622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/>
            <a:r>
              <a:rPr lang="fr-CH" sz="1000" b="1" dirty="0" smtClean="0">
                <a:solidFill>
                  <a:srgbClr val="006A7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[3] </a:t>
            </a:r>
            <a:r>
              <a:rPr lang="fr-CH" sz="1000" dirty="0" err="1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Schiff</a:t>
            </a:r>
            <a:r>
              <a:rPr lang="fr-CH" sz="100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</a:t>
            </a:r>
            <a:r>
              <a:rPr lang="fr-CH" sz="1000" i="1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Med </a:t>
            </a:r>
            <a:r>
              <a:rPr lang="fr-CH" sz="1000" i="1" dirty="0" err="1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Hypotheses</a:t>
            </a:r>
            <a:r>
              <a:rPr lang="fr-CH" sz="100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2010</a:t>
            </a:r>
            <a:endParaRPr lang="fr-B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73326" y="1439606"/>
            <a:ext cx="3982994" cy="3087370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it-IT" dirty="0" smtClean="0">
                <a:solidFill>
                  <a:srgbClr val="0070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 framework</a:t>
            </a:r>
            <a:endParaRPr lang="it-IT" dirty="0">
              <a:solidFill>
                <a:srgbClr val="0070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Mesocircuit </a:t>
            </a:r>
            <a:r>
              <a:rPr lang="it-IT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it-IT" sz="1400" b="1" dirty="0">
                <a:solidFill>
                  <a:srgbClr val="0070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smtClean="0">
                <a:solidFill>
                  <a:srgbClr val="0070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>
              <a:solidFill>
                <a:srgbClr val="0070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 smtClean="0">
              <a:solidFill>
                <a:srgbClr val="0070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>
              <a:solidFill>
                <a:srgbClr val="0070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 smtClean="0">
              <a:solidFill>
                <a:srgbClr val="0070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 smtClean="0">
              <a:solidFill>
                <a:srgbClr val="0070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>
              <a:solidFill>
                <a:srgbClr val="0070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 smtClean="0">
              <a:solidFill>
                <a:srgbClr val="0070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>
              <a:solidFill>
                <a:srgbClr val="0070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 smtClean="0">
              <a:solidFill>
                <a:srgbClr val="0070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 smtClean="0">
              <a:solidFill>
                <a:srgbClr val="0070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50491" y="4893346"/>
            <a:ext cx="2855693" cy="24622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/>
            <a:r>
              <a:rPr lang="fr-CH" sz="1000" b="1" dirty="0" smtClean="0">
                <a:solidFill>
                  <a:srgbClr val="006A7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[2] </a:t>
            </a:r>
            <a:r>
              <a:rPr lang="fr-CH" sz="10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Whyte </a:t>
            </a:r>
            <a:r>
              <a:rPr lang="fr-CH" sz="10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et al, </a:t>
            </a:r>
            <a:r>
              <a:rPr lang="fr-CH" sz="1000" i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Am J </a:t>
            </a:r>
            <a:r>
              <a:rPr lang="fr-CH" sz="1000" i="1" dirty="0" err="1" smtClean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Phys</a:t>
            </a:r>
            <a:r>
              <a:rPr lang="fr-CH" sz="1000" i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Med </a:t>
            </a:r>
            <a:r>
              <a:rPr lang="fr-CH" sz="1000" i="1" dirty="0" err="1" smtClean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Rehabil</a:t>
            </a:r>
            <a:r>
              <a:rPr lang="fr-CH" sz="10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2014</a:t>
            </a:r>
            <a:endParaRPr lang="fr-CH" sz="10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5" b="98718" l="0" r="98929"/>
                    </a14:imgEffect>
                  </a14:imgLayer>
                </a14:imgProps>
              </a:ext>
            </a:extLst>
          </a:blip>
          <a:srcRect l="1043" t="4840"/>
          <a:stretch/>
        </p:blipFill>
        <p:spPr>
          <a:xfrm>
            <a:off x="616313" y="1536508"/>
            <a:ext cx="2075791" cy="834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11047" b="3602"/>
          <a:stretch/>
        </p:blipFill>
        <p:spPr>
          <a:xfrm>
            <a:off x="5806323" y="2500916"/>
            <a:ext cx="2489970" cy="1995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10868" b="3866"/>
          <a:stretch/>
        </p:blipFill>
        <p:spPr>
          <a:xfrm>
            <a:off x="5802634" y="2493774"/>
            <a:ext cx="2489970" cy="19958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91503" y="2221914"/>
            <a:ext cx="969309" cy="30777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 algn="ctr"/>
            <a:r>
              <a:rPr lang="fr-CH" sz="1400" b="1" dirty="0" smtClean="0">
                <a:solidFill>
                  <a:srgbClr val="006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4916" y="2220464"/>
            <a:ext cx="1569615" cy="30777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 algn="ctr"/>
            <a:r>
              <a:rPr lang="fr-CH" sz="1400" b="1" dirty="0" smtClean="0">
                <a:solidFill>
                  <a:srgbClr val="006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 INJURY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88968" y="2218290"/>
            <a:ext cx="1569615" cy="30777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 algn="ctr"/>
            <a:r>
              <a:rPr lang="fr-CH" sz="1400" b="1" dirty="0" smtClean="0">
                <a:solidFill>
                  <a:srgbClr val="006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ZOLPIDEM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0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 animBg="1"/>
      <p:bldP spid="14" grpId="0"/>
      <p:bldP spid="14" grpId="1"/>
      <p:bldP spid="15" grpId="0"/>
      <p:bldP spid="15" grpId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2959636" y="145259"/>
            <a:ext cx="3224728" cy="6660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METHODS</a:t>
            </a:r>
            <a:endParaRPr lang="en-US" sz="2800" dirty="0">
              <a:solidFill>
                <a:srgbClr val="0070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5333" r="86333">
                        <a14:backgroundMark x1="20889" y1="35714" x2="20889" y2="35714"/>
                        <a14:backgroundMark x1="30889" y1="34643" x2="30889" y2="34643"/>
                        <a14:backgroundMark x1="32778" y1="50179" x2="32778" y2="50179"/>
                        <a14:backgroundMark x1="46444" y1="36250" x2="46444" y2="36250"/>
                        <a14:backgroundMark x1="50000" y1="44107" x2="50000" y2="44107"/>
                        <a14:backgroundMark x1="63111" y1="36607" x2="63111" y2="36607"/>
                        <a14:backgroundMark x1="69222" y1="32679" x2="69222" y2="32679"/>
                        <a14:backgroundMark x1="45667" y1="25000" x2="45667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35503"/>
            <a:ext cx="2010032" cy="1250687"/>
          </a:xfrm>
          <a:prstGeom prst="rect">
            <a:avLst/>
          </a:prstGeom>
        </p:spPr>
      </p:pic>
      <p:sp>
        <p:nvSpPr>
          <p:cNvPr id="19" name="Titre 1"/>
          <p:cNvSpPr txBox="1">
            <a:spLocks/>
          </p:cNvSpPr>
          <p:nvPr/>
        </p:nvSpPr>
        <p:spPr>
          <a:xfrm>
            <a:off x="369963" y="885810"/>
            <a:ext cx="1270108" cy="66601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15 MCS</a:t>
            </a:r>
          </a:p>
          <a:p>
            <a:pPr algn="l"/>
            <a:r>
              <a:rPr lang="en-US" sz="20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5 EMCS</a:t>
            </a:r>
            <a:endParaRPr lang="en-US" sz="2000" dirty="0">
              <a:solidFill>
                <a:srgbClr val="0070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919417" y="2018270"/>
            <a:ext cx="505597" cy="444843"/>
          </a:xfrm>
          <a:prstGeom prst="rightArrow">
            <a:avLst/>
          </a:prstGeom>
          <a:solidFill>
            <a:srgbClr val="0070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052" name="Picture 4" descr="RÃ©sultat de recherche d'images pour &quot;zolpidem 10mg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26" b="75926" l="4514" r="420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3" t="24093" r="56457" b="21463"/>
          <a:stretch/>
        </p:blipFill>
        <p:spPr bwMode="auto">
          <a:xfrm>
            <a:off x="2522220" y="1714501"/>
            <a:ext cx="1097280" cy="112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re 1"/>
          <p:cNvSpPr txBox="1">
            <a:spLocks/>
          </p:cNvSpPr>
          <p:nvPr/>
        </p:nvSpPr>
        <p:spPr>
          <a:xfrm>
            <a:off x="2206056" y="885810"/>
            <a:ext cx="1685089" cy="66601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10 mg</a:t>
            </a:r>
          </a:p>
          <a:p>
            <a:r>
              <a:rPr lang="en-US" sz="2000" dirty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0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ingle dose </a:t>
            </a:r>
            <a:endParaRPr lang="en-US" sz="2000" dirty="0">
              <a:solidFill>
                <a:srgbClr val="0070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Right Arrow 24"/>
          <p:cNvSpPr/>
          <p:nvPr/>
        </p:nvSpPr>
        <p:spPr>
          <a:xfrm rot="20096096">
            <a:off x="3857308" y="1634824"/>
            <a:ext cx="1019012" cy="444843"/>
          </a:xfrm>
          <a:prstGeom prst="rightArrow">
            <a:avLst/>
          </a:prstGeom>
          <a:solidFill>
            <a:srgbClr val="0070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3876" y="1027304"/>
            <a:ext cx="411892" cy="1049037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 rot="1503904" flipV="1">
            <a:off x="3857309" y="2450443"/>
            <a:ext cx="1019012" cy="444843"/>
          </a:xfrm>
          <a:prstGeom prst="rightArrow">
            <a:avLst/>
          </a:prstGeom>
          <a:solidFill>
            <a:srgbClr val="0070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2088" y="2218557"/>
            <a:ext cx="448440" cy="1134289"/>
          </a:xfrm>
          <a:prstGeom prst="rect">
            <a:avLst/>
          </a:prstGeom>
        </p:spPr>
      </p:pic>
      <p:sp>
        <p:nvSpPr>
          <p:cNvPr id="40" name="Titre 1"/>
          <p:cNvSpPr txBox="1">
            <a:spLocks/>
          </p:cNvSpPr>
          <p:nvPr/>
        </p:nvSpPr>
        <p:spPr>
          <a:xfrm>
            <a:off x="5404052" y="2560187"/>
            <a:ext cx="2539991" cy="44101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11 non-responders</a:t>
            </a:r>
            <a:endParaRPr lang="en-US" sz="2000" dirty="0">
              <a:solidFill>
                <a:srgbClr val="0070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5404052" y="905090"/>
            <a:ext cx="3410434" cy="124498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lang="en-US" sz="20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 responders:</a:t>
            </a:r>
          </a:p>
          <a:p>
            <a:pPr algn="l"/>
            <a:r>
              <a:rPr lang="en-US" sz="1800" b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1800" b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ew behavior with the</a:t>
            </a:r>
            <a:br>
              <a:rPr lang="en-US" sz="1800" b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Coma Recovery Scale - Revised, never observed before</a:t>
            </a:r>
            <a:endParaRPr lang="en-US" sz="1800" b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Right Arrow 41"/>
          <p:cNvSpPr/>
          <p:nvPr/>
        </p:nvSpPr>
        <p:spPr>
          <a:xfrm rot="5400000">
            <a:off x="752218" y="2960663"/>
            <a:ext cx="505597" cy="444843"/>
          </a:xfrm>
          <a:prstGeom prst="rightArrow">
            <a:avLst/>
          </a:prstGeom>
          <a:solidFill>
            <a:srgbClr val="0070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13695" t="14226" b="10888"/>
          <a:stretch/>
        </p:blipFill>
        <p:spPr>
          <a:xfrm>
            <a:off x="-4763" y="3581399"/>
            <a:ext cx="2400428" cy="1562101"/>
          </a:xfrm>
          <a:prstGeom prst="rect">
            <a:avLst/>
          </a:prstGeom>
        </p:spPr>
      </p:pic>
      <p:sp>
        <p:nvSpPr>
          <p:cNvPr id="43" name="Titre 1"/>
          <p:cNvSpPr txBox="1">
            <a:spLocks/>
          </p:cNvSpPr>
          <p:nvPr/>
        </p:nvSpPr>
        <p:spPr>
          <a:xfrm>
            <a:off x="1755547" y="3868444"/>
            <a:ext cx="2046965" cy="6660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resting-state functional MRI</a:t>
            </a:r>
            <a:br>
              <a:rPr lang="en-US" sz="20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3811060" y="4089614"/>
            <a:ext cx="654260" cy="444843"/>
          </a:xfrm>
          <a:prstGeom prst="rightArrow">
            <a:avLst/>
          </a:prstGeom>
          <a:solidFill>
            <a:srgbClr val="0070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6" name="Titre 1"/>
          <p:cNvSpPr txBox="1">
            <a:spLocks/>
          </p:cNvSpPr>
          <p:nvPr/>
        </p:nvSpPr>
        <p:spPr>
          <a:xfrm>
            <a:off x="4855190" y="3681679"/>
            <a:ext cx="5278918" cy="122673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ANALYSES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Hypothesis-free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Seed-based (ROI: thalamus)</a:t>
            </a:r>
          </a:p>
        </p:txBody>
      </p:sp>
    </p:spTree>
    <p:extLst>
      <p:ext uri="{BB962C8B-B14F-4D97-AF65-F5344CB8AC3E}">
        <p14:creationId xmlns:p14="http://schemas.microsoft.com/office/powerpoint/2010/main" val="20687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 animBg="1"/>
      <p:bldP spid="38" grpId="0" animBg="1"/>
      <p:bldP spid="40" grpId="0"/>
      <p:bldP spid="41" grpId="0"/>
      <p:bldP spid="42" grpId="0" animBg="1"/>
      <p:bldP spid="43" grpId="0"/>
      <p:bldP spid="44" grpId="0" animBg="1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2959636" y="145259"/>
            <a:ext cx="3224728" cy="6660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lang="en-US" sz="2800" dirty="0">
              <a:solidFill>
                <a:srgbClr val="0070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57205" y="1220552"/>
            <a:ext cx="4713203" cy="6660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Sedated group (5 resp. / 6 non-resp</a:t>
            </a:r>
            <a:r>
              <a:rPr lang="en-US" sz="2000" dirty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20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en-US" sz="2000" dirty="0">
              <a:solidFill>
                <a:srgbClr val="0070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0" y="4715217"/>
            <a:ext cx="8479766" cy="6660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Non-sedated group (2 resp. / 3 non-resp.): </a:t>
            </a:r>
            <a:r>
              <a:rPr lang="en-US" sz="2000" b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no significant differences</a:t>
            </a:r>
            <a:endParaRPr lang="en-US" sz="2000" dirty="0">
              <a:solidFill>
                <a:srgbClr val="0070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4770408" y="811272"/>
            <a:ext cx="4373592" cy="67205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non-parametric permutation </a:t>
            </a:r>
            <a:r>
              <a:rPr lang="en-US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test cluster-mass </a:t>
            </a:r>
            <a:r>
              <a:rPr lang="en-US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p-FWE &lt; </a:t>
            </a:r>
            <a:r>
              <a:rPr lang="en-US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0.05 (primary threshold p-</a:t>
            </a:r>
            <a:r>
              <a:rPr lang="en-US" sz="1400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unc</a:t>
            </a:r>
            <a:r>
              <a:rPr lang="en-US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&lt; </a:t>
            </a:r>
            <a:r>
              <a:rPr lang="en-US" sz="1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0.001), </a:t>
            </a:r>
            <a:r>
              <a:rPr lang="en-US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1000 iterations</a:t>
            </a:r>
          </a:p>
        </p:txBody>
      </p:sp>
      <p:pic>
        <p:nvPicPr>
          <p:cNvPr id="5" name="videoic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245" t="20393" r="19725" b="17856"/>
          <a:stretch/>
        </p:blipFill>
        <p:spPr>
          <a:xfrm>
            <a:off x="189781" y="2088055"/>
            <a:ext cx="2572469" cy="2101561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027286" y="1629210"/>
            <a:ext cx="2750031" cy="6660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HYPOTHESIS-FREE</a:t>
            </a:r>
            <a:endParaRPr lang="en-US" sz="2000" b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videothalamu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7175" t="19877" r="19179" b="18929"/>
          <a:stretch/>
        </p:blipFill>
        <p:spPr>
          <a:xfrm>
            <a:off x="4798424" y="2069005"/>
            <a:ext cx="2478676" cy="2081820"/>
          </a:xfrm>
          <a:prstGeom prst="rect">
            <a:avLst/>
          </a:prstGeom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4654529" y="1627565"/>
            <a:ext cx="3591702" cy="6660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SEED-BASED (THALAMUS)</a:t>
            </a:r>
            <a:endParaRPr lang="en-US" sz="2000" b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3" t="7111" r="14696" b="39450"/>
          <a:stretch/>
        </p:blipFill>
        <p:spPr>
          <a:xfrm>
            <a:off x="2782573" y="2197428"/>
            <a:ext cx="1408846" cy="19278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2" t="42978" r="809" b="3583"/>
          <a:stretch/>
        </p:blipFill>
        <p:spPr>
          <a:xfrm>
            <a:off x="7386638" y="2094483"/>
            <a:ext cx="1371712" cy="1927895"/>
          </a:xfrm>
          <a:prstGeom prst="rect">
            <a:avLst/>
          </a:prstGeom>
        </p:spPr>
      </p:pic>
      <p:sp>
        <p:nvSpPr>
          <p:cNvPr id="16" name="Titre 1"/>
          <p:cNvSpPr txBox="1">
            <a:spLocks/>
          </p:cNvSpPr>
          <p:nvPr/>
        </p:nvSpPr>
        <p:spPr>
          <a:xfrm>
            <a:off x="419558" y="4230208"/>
            <a:ext cx="1520256" cy="41901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-US" sz="2000" b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-score</a:t>
            </a:r>
            <a:endParaRPr lang="en-US" sz="2000" b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2101"/>
          <a:stretch/>
        </p:blipFill>
        <p:spPr>
          <a:xfrm>
            <a:off x="1666515" y="4335842"/>
            <a:ext cx="5149851" cy="36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2959636" y="145259"/>
            <a:ext cx="3224728" cy="6660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DISCUSSION</a:t>
            </a:r>
            <a:endParaRPr lang="en-US" sz="2800" dirty="0">
              <a:solidFill>
                <a:srgbClr val="0070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37;p13"/>
          <p:cNvSpPr/>
          <p:nvPr/>
        </p:nvSpPr>
        <p:spPr>
          <a:xfrm>
            <a:off x="217415" y="1290607"/>
            <a:ext cx="8709169" cy="2846327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buNone/>
            </a:pPr>
            <a:r>
              <a:rPr lang="en-US" sz="2000" b="1" dirty="0" smtClean="0">
                <a:solidFill>
                  <a:srgbClr val="00707F"/>
                </a:solidFill>
                <a:cs typeface="Calibri" panose="020F0502020204030204"/>
              </a:rPr>
              <a:t>Hypothesis-free analyses</a:t>
            </a:r>
            <a:endParaRPr lang="en-US" sz="2000" b="1" dirty="0">
              <a:solidFill>
                <a:srgbClr val="00707F"/>
              </a:solidFill>
              <a:cs typeface="Calibri" panose="020F0502020204030204"/>
            </a:endParaRPr>
          </a:p>
          <a:p>
            <a:pPr algn="just">
              <a:buNone/>
            </a:pPr>
            <a:r>
              <a:rPr lang="en-GB" sz="2000" dirty="0" err="1" smtClean="0">
                <a:cs typeface="Calibri" panose="020F0502020204030204"/>
              </a:rPr>
              <a:t>Parieto</a:t>
            </a:r>
            <a:r>
              <a:rPr lang="en-GB" sz="2000" dirty="0" smtClean="0">
                <a:cs typeface="Calibri" panose="020F0502020204030204"/>
              </a:rPr>
              <a:t>-occipital </a:t>
            </a:r>
            <a:r>
              <a:rPr lang="en-GB" sz="2000" dirty="0">
                <a:cs typeface="Calibri" panose="020F0502020204030204"/>
              </a:rPr>
              <a:t>areas </a:t>
            </a:r>
            <a:r>
              <a:rPr lang="en-GB" sz="2000" dirty="0">
                <a:cs typeface="Calibri" panose="020F0502020204030204"/>
                <a:sym typeface="Wingdings" panose="05000000000000000000" pitchFamily="2" charset="2"/>
              </a:rPr>
              <a:t>=</a:t>
            </a:r>
            <a:r>
              <a:rPr lang="en-GB" sz="2000" dirty="0" smtClean="0">
                <a:cs typeface="Calibri" panose="020F0502020204030204"/>
                <a:sym typeface="Wingdings" panose="05000000000000000000" pitchFamily="2" charset="2"/>
              </a:rPr>
              <a:t> </a:t>
            </a:r>
            <a:r>
              <a:rPr lang="en-GB" sz="2000" dirty="0" smtClean="0">
                <a:cs typeface="Calibri" panose="020F0502020204030204"/>
              </a:rPr>
              <a:t>hot </a:t>
            </a:r>
            <a:r>
              <a:rPr lang="en-GB" sz="2000" dirty="0">
                <a:cs typeface="Calibri" panose="020F0502020204030204"/>
              </a:rPr>
              <a:t>zone </a:t>
            </a:r>
            <a:r>
              <a:rPr lang="en-GB" sz="2000" dirty="0" smtClean="0">
                <a:cs typeface="Calibri" panose="020F0502020204030204"/>
              </a:rPr>
              <a:t>of consciousness </a:t>
            </a:r>
            <a:r>
              <a:rPr lang="en-GB" sz="2000" b="1" dirty="0" smtClean="0">
                <a:solidFill>
                  <a:srgbClr val="00707F"/>
                </a:solidFill>
                <a:cs typeface="Calibri" panose="020F0502020204030204"/>
              </a:rPr>
              <a:t>[1]</a:t>
            </a:r>
            <a:r>
              <a:rPr lang="en-GB" sz="2000" dirty="0">
                <a:cs typeface="Calibri" panose="020F0502020204030204"/>
              </a:rPr>
              <a:t> </a:t>
            </a:r>
            <a:endParaRPr lang="en-GB" sz="2000" dirty="0" smtClean="0">
              <a:cs typeface="Calibri" panose="020F0502020204030204"/>
            </a:endParaRPr>
          </a:p>
          <a:p>
            <a:pPr algn="just">
              <a:buNone/>
            </a:pPr>
            <a:r>
              <a:rPr lang="en-GB" sz="2000" dirty="0" smtClean="0">
                <a:cs typeface="Calibri" panose="020F0502020204030204"/>
                <a:sym typeface="Wingdings" panose="05000000000000000000" pitchFamily="2" charset="2"/>
              </a:rPr>
              <a:t> Minimal preservation of connectivity to exhibit a response to zolpidem ?</a:t>
            </a:r>
            <a:endParaRPr lang="en-GB" sz="2000" dirty="0">
              <a:cs typeface="Calibri" panose="020F0502020204030204"/>
            </a:endParaRPr>
          </a:p>
          <a:p>
            <a:pPr algn="just">
              <a:buNone/>
            </a:pPr>
            <a:endParaRPr lang="en-GB" sz="2000" dirty="0">
              <a:cs typeface="Calibri" panose="020F0502020204030204"/>
            </a:endParaRPr>
          </a:p>
          <a:p>
            <a:pPr algn="just">
              <a:buNone/>
            </a:pPr>
            <a:r>
              <a:rPr lang="en-GB" sz="2000" b="1" dirty="0">
                <a:solidFill>
                  <a:srgbClr val="00707F"/>
                </a:solidFill>
                <a:cs typeface="Calibri" panose="020F0502020204030204"/>
              </a:rPr>
              <a:t>Thalamus seed-based analyses</a:t>
            </a:r>
            <a:endParaRPr lang="it-IT" sz="2000" b="1" dirty="0">
              <a:solidFill>
                <a:srgbClr val="00707F"/>
              </a:solidFill>
              <a:cs typeface="Calibri" panose="020F0502020204030204"/>
            </a:endParaRPr>
          </a:p>
          <a:p>
            <a:pPr algn="just">
              <a:buNone/>
            </a:pPr>
            <a:r>
              <a:rPr lang="en-GB" sz="2000" dirty="0" smtClean="0">
                <a:cs typeface="Calibri" panose="020F0502020204030204"/>
              </a:rPr>
              <a:t>Preserved thalamic projections to the </a:t>
            </a:r>
            <a:r>
              <a:rPr lang="en-GB" sz="2000" dirty="0" err="1" smtClean="0">
                <a:cs typeface="Calibri" panose="020F0502020204030204"/>
              </a:rPr>
              <a:t>fronto</a:t>
            </a:r>
            <a:r>
              <a:rPr lang="en-GB" sz="2000" dirty="0" smtClean="0">
                <a:cs typeface="Calibri" panose="020F0502020204030204"/>
              </a:rPr>
              <a:t>-insular areas</a:t>
            </a:r>
            <a:r>
              <a:rPr lang="en-GB" sz="2000" dirty="0">
                <a:cs typeface="Calibri" panose="020F0502020204030204"/>
              </a:rPr>
              <a:t> </a:t>
            </a:r>
            <a:r>
              <a:rPr lang="en-GB" sz="2000" b="1" dirty="0" smtClean="0">
                <a:solidFill>
                  <a:srgbClr val="00707F"/>
                </a:solidFill>
                <a:cs typeface="Calibri" panose="020F0502020204030204"/>
              </a:rPr>
              <a:t>[2]</a:t>
            </a:r>
            <a:endParaRPr lang="en-GB" sz="2000" dirty="0" smtClean="0">
              <a:cs typeface="Calibri" panose="020F0502020204030204"/>
            </a:endParaRPr>
          </a:p>
          <a:p>
            <a:pPr algn="just">
              <a:buNone/>
            </a:pPr>
            <a:r>
              <a:rPr lang="en-GB" sz="2000" dirty="0" smtClean="0">
                <a:cs typeface="Calibri" panose="020F0502020204030204"/>
                <a:sym typeface="Wingdings" panose="05000000000000000000" pitchFamily="2" charset="2"/>
              </a:rPr>
              <a:t> </a:t>
            </a:r>
            <a:r>
              <a:rPr lang="en-GB" sz="2000" dirty="0">
                <a:cs typeface="Calibri" panose="020F0502020204030204"/>
                <a:sym typeface="Wingdings" panose="05000000000000000000" pitchFamily="2" charset="2"/>
              </a:rPr>
              <a:t>I</a:t>
            </a:r>
            <a:r>
              <a:rPr lang="en-GB" sz="2000" dirty="0" smtClean="0">
                <a:cs typeface="Calibri" panose="020F0502020204030204"/>
                <a:sym typeface="Wingdings" panose="05000000000000000000" pitchFamily="2" charset="2"/>
              </a:rPr>
              <a:t>nvolved in the r</a:t>
            </a:r>
            <a:r>
              <a:rPr lang="en-GB" sz="2000" dirty="0" smtClean="0">
                <a:cs typeface="Calibri" panose="020F0502020204030204"/>
              </a:rPr>
              <a:t>estoration of the</a:t>
            </a:r>
            <a:r>
              <a:rPr lang="en-GB" sz="2000" dirty="0">
                <a:cs typeface="Calibri" panose="020F0502020204030204"/>
              </a:rPr>
              <a:t> </a:t>
            </a:r>
            <a:r>
              <a:rPr lang="en-GB" sz="2000" dirty="0" smtClean="0">
                <a:cs typeface="Calibri" panose="020F0502020204030204"/>
              </a:rPr>
              <a:t>mesocircuit functional loops ?</a:t>
            </a:r>
            <a:endParaRPr lang="it-IT" sz="2000" dirty="0">
              <a:cs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788" y="4865218"/>
            <a:ext cx="2394373" cy="24622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/>
            <a:r>
              <a:rPr lang="fr-CH" sz="1000" b="1" dirty="0">
                <a:solidFill>
                  <a:srgbClr val="006A7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[1] </a:t>
            </a:r>
            <a:r>
              <a:rPr lang="fr-CH" sz="10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Koch et al</a:t>
            </a:r>
            <a:r>
              <a:rPr lang="fr-CH" sz="10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</a:t>
            </a:r>
            <a:r>
              <a:rPr lang="fr-CH" sz="1000" i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Nat </a:t>
            </a:r>
            <a:r>
              <a:rPr lang="fr-CH" sz="1000" i="1" dirty="0" err="1" smtClean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Rev</a:t>
            </a:r>
            <a:r>
              <a:rPr lang="fr-CH" sz="1000" i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fr-CH" sz="1000" i="1" dirty="0" err="1" smtClean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Neurosci</a:t>
            </a:r>
            <a:r>
              <a:rPr lang="fr-CH" sz="10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2016</a:t>
            </a:r>
            <a:endParaRPr lang="fr-CH" sz="10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0161" y="4868876"/>
            <a:ext cx="2394373" cy="24622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/>
            <a:r>
              <a:rPr lang="fr-CH" sz="1000" b="1" dirty="0" smtClean="0">
                <a:solidFill>
                  <a:srgbClr val="006A7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[2] </a:t>
            </a:r>
            <a:r>
              <a:rPr lang="fr-CH" sz="1000" dirty="0" err="1" smtClean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Laureys</a:t>
            </a:r>
            <a:r>
              <a:rPr lang="fr-CH" sz="10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et al</a:t>
            </a:r>
            <a:r>
              <a:rPr lang="fr-CH" sz="10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</a:t>
            </a:r>
            <a:r>
              <a:rPr lang="fr-CH" sz="10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Lancet, 2000</a:t>
            </a:r>
            <a:endParaRPr lang="fr-CH" sz="10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74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43495" y="1207104"/>
            <a:ext cx="8457010" cy="159899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Thank you !</a:t>
            </a:r>
            <a:endParaRPr lang="en-US" b="0" dirty="0">
              <a:solidFill>
                <a:srgbClr val="0070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4651026"/>
            <a:ext cx="3835400" cy="61404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eandro.sanz@uliege.be</a:t>
            </a:r>
            <a:endParaRPr lang="en-US" sz="2000" b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009545"/>
              </p:ext>
            </p:extLst>
          </p:nvPr>
        </p:nvGraphicFramePr>
        <p:xfrm>
          <a:off x="3252550" y="1872303"/>
          <a:ext cx="2638900" cy="1963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Image" r:id="rId4" imgW="17473016" imgH="13003175" progId="Photoshop.Image.7">
                  <p:embed/>
                </p:oleObj>
              </mc:Choice>
              <mc:Fallback>
                <p:oleObj name="Image" r:id="rId4" imgW="17473016" imgH="13003175" progId="Photoshop.Image.7">
                  <p:embed/>
                  <p:pic>
                    <p:nvPicPr>
                      <p:cNvPr id="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2550" y="1872303"/>
                        <a:ext cx="2638900" cy="19632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re 1"/>
          <p:cNvSpPr txBox="1">
            <a:spLocks/>
          </p:cNvSpPr>
          <p:nvPr/>
        </p:nvSpPr>
        <p:spPr>
          <a:xfrm>
            <a:off x="4914900" y="4651026"/>
            <a:ext cx="4229100" cy="54549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www.coma.ulg.ac.be</a:t>
            </a:r>
            <a:endParaRPr lang="en-US" sz="2000" b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31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2959636" y="145259"/>
            <a:ext cx="3224728" cy="6660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POPULATION</a:t>
            </a:r>
            <a:endParaRPr lang="en-US" sz="2800" dirty="0">
              <a:solidFill>
                <a:srgbClr val="0070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892806"/>
              </p:ext>
            </p:extLst>
          </p:nvPr>
        </p:nvGraphicFramePr>
        <p:xfrm>
          <a:off x="2021813" y="3247606"/>
          <a:ext cx="6308784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2928">
                  <a:extLst>
                    <a:ext uri="{9D8B030D-6E8A-4147-A177-3AD203B41FA5}">
                      <a16:colId xmlns:a16="http://schemas.microsoft.com/office/drawing/2014/main" xmlns="" val="1851363843"/>
                    </a:ext>
                  </a:extLst>
                </a:gridCol>
                <a:gridCol w="2102928">
                  <a:extLst>
                    <a:ext uri="{9D8B030D-6E8A-4147-A177-3AD203B41FA5}">
                      <a16:colId xmlns:a16="http://schemas.microsoft.com/office/drawing/2014/main" xmlns="" val="2488848461"/>
                    </a:ext>
                  </a:extLst>
                </a:gridCol>
                <a:gridCol w="2102928">
                  <a:extLst>
                    <a:ext uri="{9D8B030D-6E8A-4147-A177-3AD203B41FA5}">
                      <a16:colId xmlns:a16="http://schemas.microsoft.com/office/drawing/2014/main" xmlns="" val="615194070"/>
                    </a:ext>
                  </a:extLst>
                </a:gridCol>
              </a:tblGrid>
              <a:tr h="655400">
                <a:tc>
                  <a:txBody>
                    <a:bodyPr/>
                    <a:lstStyle/>
                    <a:p>
                      <a:pPr algn="ctr"/>
                      <a:r>
                        <a:rPr lang="fr-CH" sz="2000" dirty="0" smtClean="0">
                          <a:solidFill>
                            <a:srgbClr val="00B050"/>
                          </a:solidFill>
                        </a:rPr>
                        <a:t>Analyses</a:t>
                      </a:r>
                      <a:r>
                        <a:rPr lang="fr-CH" sz="2000" baseline="0" dirty="0" smtClean="0">
                          <a:solidFill>
                            <a:srgbClr val="00B050"/>
                          </a:solidFill>
                        </a:rPr>
                        <a:t> on</a:t>
                      </a:r>
                      <a:r>
                        <a:rPr lang="fr-CH" sz="2000" dirty="0" smtClean="0">
                          <a:solidFill>
                            <a:srgbClr val="00B050"/>
                          </a:solidFill>
                        </a:rPr>
                        <a:t/>
                      </a:r>
                      <a:br>
                        <a:rPr lang="fr-CH" sz="2000" dirty="0" smtClean="0">
                          <a:solidFill>
                            <a:srgbClr val="00B050"/>
                          </a:solidFill>
                        </a:rPr>
                      </a:br>
                      <a:r>
                        <a:rPr lang="fr-CH" sz="2000" dirty="0" smtClean="0">
                          <a:solidFill>
                            <a:srgbClr val="00B050"/>
                          </a:solidFill>
                        </a:rPr>
                        <a:t>16 patients</a:t>
                      </a:r>
                      <a:endParaRPr lang="fr-BE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2000" b="1" kern="1200" dirty="0" err="1" smtClean="0">
                          <a:solidFill>
                            <a:srgbClr val="00707F"/>
                          </a:solidFill>
                          <a:latin typeface="+mn-lt"/>
                          <a:ea typeface="+mn-ea"/>
                          <a:cs typeface="Calibri" panose="020F0502020204030204"/>
                        </a:rPr>
                        <a:t>Responder</a:t>
                      </a:r>
                      <a:r>
                        <a:rPr lang="fr-CH" sz="2000" b="1" kern="1200" dirty="0" smtClean="0">
                          <a:solidFill>
                            <a:srgbClr val="00707F"/>
                          </a:solidFill>
                          <a:latin typeface="+mn-lt"/>
                          <a:ea typeface="+mn-ea"/>
                          <a:cs typeface="Calibri" panose="020F0502020204030204"/>
                        </a:rPr>
                        <a:t>: 7</a:t>
                      </a:r>
                      <a:endParaRPr lang="fr-BE" sz="2000" b="1" kern="1200" dirty="0">
                        <a:solidFill>
                          <a:srgbClr val="00707F"/>
                        </a:solidFill>
                        <a:latin typeface="+mn-lt"/>
                        <a:ea typeface="+mn-ea"/>
                        <a:cs typeface="Calibri" panose="020F050202020403020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2000" b="1" kern="1200" dirty="0" smtClean="0">
                          <a:solidFill>
                            <a:srgbClr val="00707F"/>
                          </a:solidFill>
                          <a:latin typeface="+mn-lt"/>
                          <a:ea typeface="+mn-ea"/>
                          <a:cs typeface="Calibri" panose="020F0502020204030204"/>
                        </a:rPr>
                        <a:t>Non-</a:t>
                      </a:r>
                      <a:r>
                        <a:rPr lang="fr-CH" sz="2000" b="1" kern="1200" dirty="0" err="1" smtClean="0">
                          <a:solidFill>
                            <a:srgbClr val="00707F"/>
                          </a:solidFill>
                          <a:latin typeface="+mn-lt"/>
                          <a:ea typeface="+mn-ea"/>
                          <a:cs typeface="Calibri" panose="020F0502020204030204"/>
                        </a:rPr>
                        <a:t>responder</a:t>
                      </a:r>
                      <a:r>
                        <a:rPr lang="fr-CH" sz="2000" b="1" kern="1200" dirty="0" smtClean="0">
                          <a:solidFill>
                            <a:srgbClr val="00707F"/>
                          </a:solidFill>
                          <a:latin typeface="+mn-lt"/>
                          <a:ea typeface="+mn-ea"/>
                          <a:cs typeface="Calibri" panose="020F0502020204030204"/>
                        </a:rPr>
                        <a:t>: 9</a:t>
                      </a:r>
                      <a:endParaRPr lang="fr-BE" sz="2000" b="1" kern="1200" dirty="0">
                        <a:solidFill>
                          <a:srgbClr val="00707F"/>
                        </a:solidFill>
                        <a:latin typeface="+mn-lt"/>
                        <a:ea typeface="+mn-ea"/>
                        <a:cs typeface="Calibri" panose="020F050202020403020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85747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H" sz="2000" b="1" kern="1200" dirty="0" err="1" smtClean="0">
                          <a:solidFill>
                            <a:srgbClr val="00707F"/>
                          </a:solidFill>
                          <a:latin typeface="+mn-lt"/>
                          <a:ea typeface="+mn-ea"/>
                          <a:cs typeface="Calibri" panose="020F0502020204030204"/>
                        </a:rPr>
                        <a:t>Sedated</a:t>
                      </a:r>
                      <a:r>
                        <a:rPr lang="fr-CH" sz="2000" b="1" kern="1200" dirty="0" smtClean="0">
                          <a:solidFill>
                            <a:srgbClr val="00707F"/>
                          </a:solidFill>
                          <a:latin typeface="+mn-lt"/>
                          <a:ea typeface="+mn-ea"/>
                          <a:cs typeface="Calibri" panose="020F0502020204030204"/>
                        </a:rPr>
                        <a:t>: 11</a:t>
                      </a:r>
                      <a:endParaRPr lang="fr-BE" sz="2000" b="1" kern="1200" dirty="0">
                        <a:solidFill>
                          <a:srgbClr val="00707F"/>
                        </a:solidFill>
                        <a:latin typeface="+mn-lt"/>
                        <a:ea typeface="+mn-ea"/>
                        <a:cs typeface="Calibri" panose="020F0502020204030204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2000" dirty="0" smtClean="0"/>
                        <a:t>5</a:t>
                      </a:r>
                      <a:endParaRPr lang="fr-BE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2000" dirty="0" smtClean="0"/>
                        <a:t>6</a:t>
                      </a:r>
                      <a:endParaRPr lang="fr-BE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97244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H" sz="2000" b="1" kern="1200" dirty="0" smtClean="0">
                          <a:solidFill>
                            <a:srgbClr val="00707F"/>
                          </a:solidFill>
                          <a:latin typeface="+mn-lt"/>
                          <a:ea typeface="+mn-ea"/>
                          <a:cs typeface="Calibri" panose="020F0502020204030204"/>
                        </a:rPr>
                        <a:t>Non-</a:t>
                      </a:r>
                      <a:r>
                        <a:rPr lang="fr-CH" sz="2000" b="1" kern="1200" dirty="0" err="1" smtClean="0">
                          <a:solidFill>
                            <a:srgbClr val="00707F"/>
                          </a:solidFill>
                          <a:latin typeface="+mn-lt"/>
                          <a:ea typeface="+mn-ea"/>
                          <a:cs typeface="Calibri" panose="020F0502020204030204"/>
                        </a:rPr>
                        <a:t>sedated</a:t>
                      </a:r>
                      <a:r>
                        <a:rPr lang="fr-CH" sz="2000" b="1" kern="1200" dirty="0" smtClean="0">
                          <a:solidFill>
                            <a:srgbClr val="00707F"/>
                          </a:solidFill>
                          <a:latin typeface="+mn-lt"/>
                          <a:ea typeface="+mn-ea"/>
                          <a:cs typeface="Calibri" panose="020F0502020204030204"/>
                        </a:rPr>
                        <a:t>: 5</a:t>
                      </a:r>
                      <a:endParaRPr lang="fr-BE" sz="2000" b="1" kern="1200" dirty="0">
                        <a:solidFill>
                          <a:srgbClr val="00707F"/>
                        </a:solidFill>
                        <a:latin typeface="+mn-lt"/>
                        <a:ea typeface="+mn-ea"/>
                        <a:cs typeface="Calibri" panose="020F0502020204030204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2000" dirty="0" smtClean="0"/>
                        <a:t>2</a:t>
                      </a:r>
                      <a:endParaRPr lang="fr-BE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2000" dirty="0" smtClean="0"/>
                        <a:t>3</a:t>
                      </a:r>
                      <a:endParaRPr lang="fr-BE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1562625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0114" y="1087258"/>
            <a:ext cx="2104846" cy="8367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CH" sz="2400" b="1" dirty="0">
                <a:solidFill>
                  <a:srgbClr val="00707F"/>
                </a:solidFill>
                <a:cs typeface="Calibri" panose="020F0502020204030204"/>
              </a:rPr>
              <a:t>20 patients</a:t>
            </a:r>
            <a:endParaRPr lang="fr-BE" sz="2400" b="1" dirty="0">
              <a:solidFill>
                <a:srgbClr val="00707F"/>
              </a:solidFill>
              <a:cs typeface="Calibri" panose="020F0502020204030204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08030" y="1924020"/>
            <a:ext cx="635480" cy="1264316"/>
          </a:xfrm>
          <a:prstGeom prst="straightConnector1">
            <a:avLst/>
          </a:prstGeom>
          <a:ln w="57150">
            <a:solidFill>
              <a:srgbClr val="00707F"/>
            </a:solidFill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208361" y="1768416"/>
            <a:ext cx="1509624" cy="5472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56780" y="1078451"/>
            <a:ext cx="3501551" cy="1357758"/>
          </a:xfrm>
          <a:prstGeom prst="round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CH" dirty="0" smtClean="0"/>
              <a:t>1 </a:t>
            </a:r>
            <a:r>
              <a:rPr lang="fr-CH" dirty="0" err="1" smtClean="0"/>
              <a:t>unavailability</a:t>
            </a:r>
            <a:r>
              <a:rPr lang="fr-CH" dirty="0" smtClean="0"/>
              <a:t> of </a:t>
            </a:r>
            <a:r>
              <a:rPr lang="fr-CH" dirty="0" err="1" smtClean="0"/>
              <a:t>fMRI</a:t>
            </a:r>
            <a:r>
              <a:rPr lang="fr-CH" dirty="0" smtClean="0"/>
              <a:t> data</a:t>
            </a:r>
          </a:p>
          <a:p>
            <a:r>
              <a:rPr lang="fr-CH" dirty="0" smtClean="0"/>
              <a:t>1 </a:t>
            </a:r>
            <a:r>
              <a:rPr lang="fr-CH" dirty="0" err="1" smtClean="0"/>
              <a:t>too</a:t>
            </a:r>
            <a:r>
              <a:rPr lang="fr-CH" dirty="0" smtClean="0"/>
              <a:t> large </a:t>
            </a:r>
            <a:r>
              <a:rPr lang="fr-CH" dirty="0" err="1" smtClean="0"/>
              <a:t>brain</a:t>
            </a:r>
            <a:r>
              <a:rPr lang="fr-CH" dirty="0" smtClean="0"/>
              <a:t> </a:t>
            </a:r>
            <a:r>
              <a:rPr lang="fr-CH" dirty="0" err="1" smtClean="0"/>
              <a:t>lesions</a:t>
            </a:r>
            <a:endParaRPr lang="fr-CH" dirty="0" smtClean="0"/>
          </a:p>
          <a:p>
            <a:r>
              <a:rPr lang="fr-CH" dirty="0" smtClean="0"/>
              <a:t>1 </a:t>
            </a:r>
            <a:r>
              <a:rPr lang="fr-CH" dirty="0" err="1" smtClean="0"/>
              <a:t>unsufficient</a:t>
            </a:r>
            <a:r>
              <a:rPr lang="fr-CH" dirty="0" smtClean="0"/>
              <a:t> image </a:t>
            </a:r>
            <a:r>
              <a:rPr lang="fr-CH" dirty="0" err="1" smtClean="0"/>
              <a:t>quality</a:t>
            </a:r>
            <a:endParaRPr lang="fr-CH" dirty="0" smtClean="0"/>
          </a:p>
          <a:p>
            <a:r>
              <a:rPr lang="fr-CH" dirty="0" smtClean="0"/>
              <a:t>1 </a:t>
            </a:r>
            <a:r>
              <a:rPr lang="fr-CH" dirty="0" err="1" smtClean="0"/>
              <a:t>age</a:t>
            </a:r>
            <a:r>
              <a:rPr lang="fr-CH" dirty="0" smtClean="0"/>
              <a:t> &lt;18 </a:t>
            </a:r>
            <a:r>
              <a:rPr lang="fr-CH" dirty="0" err="1" smtClean="0"/>
              <a:t>yo</a:t>
            </a:r>
            <a:r>
              <a:rPr lang="fr-CH" dirty="0" smtClean="0"/>
              <a:t> </a:t>
            </a:r>
            <a:endParaRPr lang="fr-BE" dirty="0" smtClean="0"/>
          </a:p>
        </p:txBody>
      </p:sp>
      <p:sp>
        <p:nvSpPr>
          <p:cNvPr id="8" name="TextBox 7"/>
          <p:cNvSpPr txBox="1"/>
          <p:nvPr/>
        </p:nvSpPr>
        <p:spPr>
          <a:xfrm rot="20413190">
            <a:off x="2101304" y="1338948"/>
            <a:ext cx="2104846" cy="8367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CH" sz="2000" b="1" dirty="0" smtClean="0">
                <a:solidFill>
                  <a:srgbClr val="FF0000"/>
                </a:solidFill>
                <a:cs typeface="Calibri" panose="020F0502020204030204"/>
              </a:rPr>
              <a:t>4 </a:t>
            </a:r>
            <a:r>
              <a:rPr lang="fr-CH" sz="2000" b="1" dirty="0" err="1" smtClean="0">
                <a:solidFill>
                  <a:srgbClr val="FF0000"/>
                </a:solidFill>
                <a:cs typeface="Calibri" panose="020F0502020204030204"/>
              </a:rPr>
              <a:t>excluded</a:t>
            </a:r>
            <a:endParaRPr lang="fr-BE" sz="2000" b="1" dirty="0">
              <a:solidFill>
                <a:srgbClr val="FF0000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10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2959636" y="145259"/>
            <a:ext cx="3224728" cy="6660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lang="en-US" sz="2800" dirty="0">
              <a:solidFill>
                <a:srgbClr val="0070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04" b="51953"/>
          <a:stretch/>
        </p:blipFill>
        <p:spPr>
          <a:xfrm>
            <a:off x="57206" y="1369703"/>
            <a:ext cx="5208214" cy="1411598"/>
          </a:xfrm>
          <a:prstGeom prst="rect">
            <a:avLst/>
          </a:prstGeom>
        </p:spPr>
      </p:pic>
      <p:sp>
        <p:nvSpPr>
          <p:cNvPr id="20" name="Titre 1"/>
          <p:cNvSpPr txBox="1">
            <a:spLocks/>
          </p:cNvSpPr>
          <p:nvPr/>
        </p:nvSpPr>
        <p:spPr>
          <a:xfrm>
            <a:off x="57205" y="944637"/>
            <a:ext cx="4713203" cy="6660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Sedated group (5 resp. / 6 non-resp</a:t>
            </a:r>
            <a:r>
              <a:rPr lang="en-US" sz="2000" dirty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20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en-US" sz="2000" dirty="0">
              <a:solidFill>
                <a:srgbClr val="0070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0" y="4715217"/>
            <a:ext cx="8479766" cy="6660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3200" b="1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00707F"/>
                </a:solidFill>
                <a:latin typeface="Arial"/>
                <a:ea typeface="Arial"/>
                <a:cs typeface="Arial"/>
                <a:sym typeface="Arial"/>
              </a:rPr>
              <a:t>Non-sedated group (2 resp. / 3 non-resp.): </a:t>
            </a:r>
            <a:r>
              <a:rPr lang="en-US" sz="2000" b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no significant differences</a:t>
            </a:r>
            <a:endParaRPr lang="en-US" sz="2000" dirty="0">
              <a:solidFill>
                <a:srgbClr val="0070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44" r="56784" b="37719"/>
          <a:stretch/>
        </p:blipFill>
        <p:spPr>
          <a:xfrm>
            <a:off x="57206" y="2979421"/>
            <a:ext cx="3257494" cy="2743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90210" y="1423950"/>
            <a:ext cx="342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occipital </a:t>
            </a:r>
            <a:r>
              <a:rPr lang="fr-BE" dirty="0" err="1"/>
              <a:t>fusiform</a:t>
            </a:r>
            <a:r>
              <a:rPr lang="fr-BE" dirty="0"/>
              <a:t> gyrus </a:t>
            </a:r>
            <a:r>
              <a:rPr lang="fr-BE" dirty="0" err="1"/>
              <a:t>left</a:t>
            </a:r>
            <a:r>
              <a:rPr lang="fr-BE" dirty="0"/>
              <a:t> (</a:t>
            </a:r>
            <a:r>
              <a:rPr lang="fr-BE" dirty="0" err="1"/>
              <a:t>OFusG</a:t>
            </a:r>
            <a:r>
              <a:rPr lang="fr-BE" dirty="0"/>
              <a:t>), lingual gyrus (LG) </a:t>
            </a:r>
            <a:r>
              <a:rPr lang="fr-BE" dirty="0" err="1" smtClean="0"/>
              <a:t>left</a:t>
            </a:r>
            <a:endParaRPr lang="fr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LG </a:t>
            </a:r>
            <a:r>
              <a:rPr lang="fr-BE" dirty="0"/>
              <a:t>(</a:t>
            </a:r>
            <a:r>
              <a:rPr lang="fr-BE" dirty="0" err="1"/>
              <a:t>l+r</a:t>
            </a:r>
            <a:r>
              <a:rPr lang="fr-BE" dirty="0"/>
              <a:t>), </a:t>
            </a:r>
            <a:r>
              <a:rPr lang="fr-BE" dirty="0" err="1"/>
              <a:t>OFusG</a:t>
            </a:r>
            <a:r>
              <a:rPr lang="fr-BE" dirty="0"/>
              <a:t> r, </a:t>
            </a:r>
            <a:r>
              <a:rPr lang="fr-BE" dirty="0" err="1"/>
              <a:t>Intercalcarine</a:t>
            </a:r>
            <a:r>
              <a:rPr lang="fr-BE" dirty="0"/>
              <a:t> cortex (ICC, r)</a:t>
            </a:r>
          </a:p>
        </p:txBody>
      </p:sp>
      <p:sp>
        <p:nvSpPr>
          <p:cNvPr id="5" name="Rectangle 4"/>
          <p:cNvSpPr/>
          <p:nvPr/>
        </p:nvSpPr>
        <p:spPr>
          <a:xfrm>
            <a:off x="5490210" y="3080867"/>
            <a:ext cx="36537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Superior </a:t>
            </a:r>
            <a:r>
              <a:rPr lang="fr-BE" dirty="0" err="1"/>
              <a:t>parietal</a:t>
            </a:r>
            <a:r>
              <a:rPr lang="fr-BE" dirty="0"/>
              <a:t> lobule l, </a:t>
            </a:r>
            <a:r>
              <a:rPr lang="fr-BE" dirty="0" err="1"/>
              <a:t>posterior</a:t>
            </a:r>
            <a:r>
              <a:rPr lang="fr-BE" dirty="0"/>
              <a:t> </a:t>
            </a:r>
            <a:r>
              <a:rPr lang="fr-BE" dirty="0" err="1"/>
              <a:t>supramarginal</a:t>
            </a:r>
            <a:r>
              <a:rPr lang="fr-BE" dirty="0"/>
              <a:t> gyrus l, </a:t>
            </a:r>
            <a:r>
              <a:rPr lang="fr-BE" dirty="0" err="1"/>
              <a:t>Angular</a:t>
            </a:r>
            <a:r>
              <a:rPr lang="fr-BE" dirty="0"/>
              <a:t> gyrus l (AG</a:t>
            </a:r>
            <a:r>
              <a:rPr lang="fr-BE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 smtClean="0"/>
              <a:t>Inferior</a:t>
            </a:r>
            <a:r>
              <a:rPr lang="fr-BE" dirty="0" smtClean="0"/>
              <a:t> </a:t>
            </a:r>
            <a:r>
              <a:rPr lang="fr-BE" dirty="0"/>
              <a:t>&amp; </a:t>
            </a:r>
            <a:r>
              <a:rPr lang="fr-BE" dirty="0" err="1"/>
              <a:t>superior</a:t>
            </a:r>
            <a:r>
              <a:rPr lang="fr-BE" dirty="0"/>
              <a:t> </a:t>
            </a:r>
            <a:r>
              <a:rPr lang="fr-BE" dirty="0" err="1"/>
              <a:t>lateral</a:t>
            </a:r>
            <a:r>
              <a:rPr lang="fr-BE" dirty="0"/>
              <a:t> occipital cortex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9" t="59931" r="17155" b="1"/>
          <a:stretch/>
        </p:blipFill>
        <p:spPr>
          <a:xfrm>
            <a:off x="102531" y="3253741"/>
            <a:ext cx="5132804" cy="11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lnSpcReduction="10000"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8788</TotalTime>
  <Words>886</Words>
  <Application>Microsoft Office PowerPoint</Application>
  <PresentationFormat>Affichage à l'écran (16:9)</PresentationFormat>
  <Paragraphs>148</Paragraphs>
  <Slides>9</Slides>
  <Notes>9</Notes>
  <HiddenSlides>0</HiddenSlides>
  <MMClips>2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Calibri</vt:lpstr>
      <vt:lpstr>Lucida Grande</vt:lpstr>
      <vt:lpstr>Wingdings</vt:lpstr>
      <vt:lpstr>Thème Office</vt:lpstr>
      <vt:lpstr>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Minon</dc:creator>
  <cp:lastModifiedBy>Leandro SANZ</cp:lastModifiedBy>
  <cp:revision>186</cp:revision>
  <dcterms:created xsi:type="dcterms:W3CDTF">2018-03-13T16:35:22Z</dcterms:created>
  <dcterms:modified xsi:type="dcterms:W3CDTF">2019-06-30T10:04:05Z</dcterms:modified>
</cp:coreProperties>
</file>