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98" r:id="rId3"/>
    <p:sldId id="299" r:id="rId4"/>
    <p:sldId id="259" r:id="rId5"/>
    <p:sldId id="260" r:id="rId6"/>
    <p:sldId id="273" r:id="rId7"/>
    <p:sldId id="261" r:id="rId8"/>
    <p:sldId id="300" r:id="rId9"/>
    <p:sldId id="302" r:id="rId10"/>
    <p:sldId id="305" r:id="rId11"/>
    <p:sldId id="303" r:id="rId12"/>
    <p:sldId id="304" r:id="rId13"/>
    <p:sldId id="306" r:id="rId14"/>
    <p:sldId id="308" r:id="rId15"/>
    <p:sldId id="309" r:id="rId16"/>
    <p:sldId id="326" r:id="rId17"/>
    <p:sldId id="327" r:id="rId18"/>
    <p:sldId id="325" r:id="rId19"/>
    <p:sldId id="310" r:id="rId20"/>
    <p:sldId id="290" r:id="rId21"/>
    <p:sldId id="289" r:id="rId22"/>
    <p:sldId id="291" r:id="rId23"/>
    <p:sldId id="324" r:id="rId24"/>
    <p:sldId id="274" r:id="rId25"/>
    <p:sldId id="279" r:id="rId26"/>
    <p:sldId id="262" r:id="rId27"/>
    <p:sldId id="330" r:id="rId28"/>
    <p:sldId id="263" r:id="rId29"/>
    <p:sldId id="315" r:id="rId30"/>
    <p:sldId id="314" r:id="rId31"/>
    <p:sldId id="264" r:id="rId32"/>
    <p:sldId id="318" r:id="rId33"/>
    <p:sldId id="319" r:id="rId34"/>
    <p:sldId id="320" r:id="rId35"/>
    <p:sldId id="328" r:id="rId36"/>
    <p:sldId id="321" r:id="rId37"/>
    <p:sldId id="322" r:id="rId38"/>
    <p:sldId id="335" r:id="rId39"/>
    <p:sldId id="329" r:id="rId40"/>
    <p:sldId id="336" r:id="rId41"/>
    <p:sldId id="323" r:id="rId42"/>
    <p:sldId id="283" r:id="rId43"/>
    <p:sldId id="331" r:id="rId44"/>
    <p:sldId id="332" r:id="rId45"/>
    <p:sldId id="334" r:id="rId46"/>
    <p:sldId id="333" r:id="rId47"/>
    <p:sldId id="337" r:id="rId48"/>
    <p:sldId id="271" r:id="rId49"/>
    <p:sldId id="270" r:id="rId50"/>
    <p:sldId id="277" r:id="rId51"/>
    <p:sldId id="269" r:id="rId52"/>
    <p:sldId id="285" r:id="rId53"/>
    <p:sldId id="338" r:id="rId54"/>
    <p:sldId id="339" r:id="rId55"/>
    <p:sldId id="340" r:id="rId56"/>
    <p:sldId id="287" r:id="rId57"/>
    <p:sldId id="307"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270"/>
      </p:cViewPr>
      <p:guideLst>
        <p:guide orient="horz" pos="2160"/>
        <p:guide pos="2880"/>
      </p:guideLst>
    </p:cSldViewPr>
  </p:slideViewPr>
  <p:notesTextViewPr>
    <p:cViewPr>
      <p:scale>
        <a:sx n="1" d="1"/>
        <a:sy n="1" d="1"/>
      </p:scale>
      <p:origin x="0" y="0"/>
    </p:cViewPr>
  </p:notesTextViewPr>
  <p:sorterViewPr>
    <p:cViewPr>
      <p:scale>
        <a:sx n="100" d="100"/>
        <a:sy n="100" d="100"/>
      </p:scale>
      <p:origin x="0" y="13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DDECD-7823-4E80-B076-EF5DCDEDCAFF}" type="datetimeFigureOut">
              <a:rPr lang="fr-BE" smtClean="0"/>
              <a:t>26-08-19</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A17D0-CF74-4BE5-8DAB-1A306E49EDE8}" type="slidenum">
              <a:rPr lang="fr-BE" smtClean="0"/>
              <a:t>‹N°›</a:t>
            </a:fld>
            <a:endParaRPr lang="fr-BE"/>
          </a:p>
        </p:txBody>
      </p:sp>
    </p:spTree>
    <p:extLst>
      <p:ext uri="{BB962C8B-B14F-4D97-AF65-F5344CB8AC3E}">
        <p14:creationId xmlns:p14="http://schemas.microsoft.com/office/powerpoint/2010/main" val="122843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70000" lnSpcReduction="20000"/>
          </a:bodyPr>
          <a:lstStyle/>
          <a:p>
            <a:pPr>
              <a:lnSpc>
                <a:spcPct val="90000"/>
              </a:lnSpc>
              <a:defRPr/>
            </a:pPr>
            <a:r>
              <a:rPr lang="en-US">
                <a:latin typeface="Imago" charset="0"/>
              </a:rPr>
              <a:t>Patients report numerous reasons for non-adherence.  This slide summarizes data from a number of studies – many of the factors relate to the inconvenience associated with strip-based testing and pain associated with taking blood samples.  The Accu-Chek Mobile system addresses many of these issues identified by patients.</a:t>
            </a:r>
          </a:p>
          <a:p>
            <a:pPr>
              <a:lnSpc>
                <a:spcPct val="90000"/>
              </a:lnSpc>
              <a:defRPr/>
            </a:pPr>
            <a:endParaRPr lang="en-US">
              <a:latin typeface="Imago" charset="0"/>
            </a:endParaRPr>
          </a:p>
          <a:p>
            <a:pPr>
              <a:lnSpc>
                <a:spcPct val="90000"/>
              </a:lnSpc>
              <a:defRPr/>
            </a:pPr>
            <a:r>
              <a:rPr lang="en-US" b="1">
                <a:latin typeface="Imago" charset="0"/>
              </a:rPr>
              <a:t>Common patient-reported barriers to SMBG (in decreasing order per study)</a:t>
            </a:r>
            <a:r>
              <a:rPr lang="en-GB">
                <a:latin typeface="Imago" charset="0"/>
              </a:rPr>
              <a:t> </a:t>
            </a:r>
          </a:p>
          <a:p>
            <a:pPr>
              <a:lnSpc>
                <a:spcPct val="90000"/>
              </a:lnSpc>
              <a:defRPr/>
            </a:pPr>
            <a:r>
              <a:rPr lang="en-US">
                <a:latin typeface="Imago" charset="0"/>
              </a:rPr>
              <a:t>Bergenstal </a:t>
            </a:r>
            <a:r>
              <a:rPr lang="en-US" i="1">
                <a:latin typeface="Imago" charset="0"/>
              </a:rPr>
              <a:t>et al </a:t>
            </a:r>
            <a:r>
              <a:rPr lang="en-US">
                <a:latin typeface="Imago" charset="0"/>
              </a:rPr>
              <a:t>(n=280)</a:t>
            </a:r>
            <a:r>
              <a:rPr lang="en-GB">
                <a:latin typeface="Imago" charset="0"/>
              </a:rPr>
              <a:t> </a:t>
            </a:r>
          </a:p>
          <a:p>
            <a:pPr>
              <a:lnSpc>
                <a:spcPct val="90000"/>
              </a:lnSpc>
              <a:buFontTx/>
              <a:buChar char="•"/>
              <a:defRPr/>
            </a:pPr>
            <a:r>
              <a:rPr lang="en-US">
                <a:latin typeface="Imago" charset="0"/>
              </a:rPr>
              <a:t>Finger stick procedure (15%), Applying the sample (12%), Taking the time to test (8%), Coding the meter (4%), Inserting strip into the meter (2%)</a:t>
            </a:r>
            <a:r>
              <a:rPr lang="en-GB">
                <a:latin typeface="Imago" charset="0"/>
              </a:rPr>
              <a:t> </a:t>
            </a:r>
          </a:p>
          <a:p>
            <a:pPr>
              <a:lnSpc>
                <a:spcPct val="90000"/>
              </a:lnSpc>
              <a:buFontTx/>
              <a:buChar char="•"/>
              <a:defRPr/>
            </a:pPr>
            <a:endParaRPr lang="en-GB">
              <a:latin typeface="Imago" charset="0"/>
            </a:endParaRPr>
          </a:p>
          <a:p>
            <a:pPr>
              <a:lnSpc>
                <a:spcPct val="90000"/>
              </a:lnSpc>
              <a:defRPr/>
            </a:pPr>
            <a:r>
              <a:rPr lang="en-US">
                <a:latin typeface="Imago" charset="0"/>
              </a:rPr>
              <a:t>Wijsman </a:t>
            </a:r>
            <a:r>
              <a:rPr lang="en-US" i="1">
                <a:latin typeface="Imago" charset="0"/>
              </a:rPr>
              <a:t>et al</a:t>
            </a:r>
            <a:r>
              <a:rPr lang="en-US">
                <a:latin typeface="Imago" charset="0"/>
              </a:rPr>
              <a:t> (n=150)</a:t>
            </a:r>
            <a:r>
              <a:rPr lang="en-GB">
                <a:latin typeface="Imago" charset="0"/>
              </a:rPr>
              <a:t> </a:t>
            </a:r>
          </a:p>
          <a:p>
            <a:pPr>
              <a:lnSpc>
                <a:spcPct val="90000"/>
              </a:lnSpc>
              <a:buFontTx/>
              <a:buChar char="•"/>
              <a:defRPr/>
            </a:pPr>
            <a:r>
              <a:rPr lang="en-US">
                <a:latin typeface="Imago" charset="0"/>
              </a:rPr>
              <a:t>Test strip handling issues (88%), Lifestyle alignment, e.g. lack of time (69%), Making educated decisions e.g. based on latest test result (47%), Pain (45%)</a:t>
            </a:r>
            <a:r>
              <a:rPr lang="en-GB">
                <a:latin typeface="Imago" charset="0"/>
              </a:rPr>
              <a:t> </a:t>
            </a:r>
          </a:p>
          <a:p>
            <a:pPr>
              <a:lnSpc>
                <a:spcPct val="90000"/>
              </a:lnSpc>
              <a:buFontTx/>
              <a:buChar char="•"/>
              <a:defRPr/>
            </a:pPr>
            <a:endParaRPr lang="en-GB">
              <a:latin typeface="Imago" charset="0"/>
            </a:endParaRPr>
          </a:p>
          <a:p>
            <a:pPr>
              <a:lnSpc>
                <a:spcPct val="90000"/>
              </a:lnSpc>
              <a:defRPr/>
            </a:pPr>
            <a:r>
              <a:rPr lang="en-US">
                <a:latin typeface="Imago" charset="0"/>
              </a:rPr>
              <a:t>Batten (n=361)</a:t>
            </a:r>
            <a:r>
              <a:rPr lang="en-GB">
                <a:latin typeface="Imago" charset="0"/>
              </a:rPr>
              <a:t> </a:t>
            </a:r>
          </a:p>
          <a:p>
            <a:pPr>
              <a:lnSpc>
                <a:spcPct val="90000"/>
              </a:lnSpc>
              <a:buFontTx/>
              <a:buChar char="•"/>
              <a:defRPr/>
            </a:pPr>
            <a:r>
              <a:rPr lang="en-US">
                <a:latin typeface="Imago" charset="0"/>
              </a:rPr>
              <a:t>Forgetfulness (40%), Inconvenience (27%), Pain (21%)</a:t>
            </a:r>
          </a:p>
          <a:p>
            <a:pPr>
              <a:lnSpc>
                <a:spcPct val="90000"/>
              </a:lnSpc>
              <a:buFontTx/>
              <a:buChar char="•"/>
              <a:defRPr/>
            </a:pPr>
            <a:endParaRPr lang="en-GB">
              <a:latin typeface="Imago" charset="0"/>
            </a:endParaRPr>
          </a:p>
          <a:p>
            <a:pPr>
              <a:lnSpc>
                <a:spcPct val="90000"/>
              </a:lnSpc>
              <a:defRPr/>
            </a:pPr>
            <a:r>
              <a:rPr lang="en-US">
                <a:latin typeface="Imago" charset="0"/>
              </a:rPr>
              <a:t>Jones (n=74)</a:t>
            </a:r>
            <a:r>
              <a:rPr lang="en-GB">
                <a:latin typeface="Imago" charset="0"/>
              </a:rPr>
              <a:t> </a:t>
            </a:r>
          </a:p>
          <a:p>
            <a:pPr>
              <a:lnSpc>
                <a:spcPct val="90000"/>
              </a:lnSpc>
              <a:buFontTx/>
              <a:buChar char="•"/>
              <a:defRPr/>
            </a:pPr>
            <a:r>
              <a:rPr lang="en-US">
                <a:latin typeface="Imago" charset="0"/>
              </a:rPr>
              <a:t>Not at home when time to test (47%), “It won’t matter if I don’t test” (26%), Cost (23%)</a:t>
            </a:r>
            <a:r>
              <a:rPr lang="en-GB">
                <a:latin typeface="Imago" charset="0"/>
              </a:rPr>
              <a:t> </a:t>
            </a:r>
          </a:p>
          <a:p>
            <a:pPr>
              <a:lnSpc>
                <a:spcPct val="90000"/>
              </a:lnSpc>
              <a:buFontTx/>
              <a:buChar char="•"/>
              <a:defRPr/>
            </a:pPr>
            <a:endParaRPr lang="en-GB">
              <a:latin typeface="Imago" charset="0"/>
            </a:endParaRPr>
          </a:p>
          <a:p>
            <a:pPr>
              <a:spcBef>
                <a:spcPct val="0"/>
              </a:spcBef>
              <a:defRPr/>
            </a:pPr>
            <a:r>
              <a:rPr lang="en-GB">
                <a:latin typeface="Imago" charset="0"/>
              </a:rPr>
              <a:t>Patients report they would test more frequently if the SMBG procedure was easier, more discreet and less painful. The data presented on this slide is from a survey carried out by Diabetes UK* of 361 patients with diabetes</a:t>
            </a:r>
            <a:endParaRPr lang="en-US">
              <a:latin typeface="Imago" charset="0"/>
            </a:endParaRPr>
          </a:p>
          <a:p>
            <a:pPr>
              <a:spcBef>
                <a:spcPct val="0"/>
              </a:spcBef>
              <a:defRPr/>
            </a:pPr>
            <a:endParaRPr lang="en-US">
              <a:latin typeface="Imago" charset="0"/>
            </a:endParaRPr>
          </a:p>
          <a:p>
            <a:pPr>
              <a:spcBef>
                <a:spcPct val="0"/>
              </a:spcBef>
              <a:defRPr/>
            </a:pPr>
            <a:r>
              <a:rPr lang="en-US" b="1" u="sng">
                <a:latin typeface="Imago" charset="0"/>
              </a:rPr>
              <a:t>Diabetes UK report: key data</a:t>
            </a:r>
          </a:p>
          <a:p>
            <a:pPr>
              <a:spcBef>
                <a:spcPct val="0"/>
              </a:spcBef>
              <a:buFontTx/>
              <a:buChar char="•"/>
              <a:defRPr/>
            </a:pPr>
            <a:r>
              <a:rPr lang="en-GB">
                <a:latin typeface="Imago" charset="0"/>
              </a:rPr>
              <a:t>Of the 361 participants, 45% took insulin only; 32% took tablets only; 7% took both and 16% took no medication</a:t>
            </a:r>
          </a:p>
          <a:p>
            <a:pPr>
              <a:spcBef>
                <a:spcPct val="0"/>
              </a:spcBef>
              <a:buFontTx/>
              <a:buChar char="•"/>
              <a:defRPr/>
            </a:pPr>
            <a:r>
              <a:rPr lang="en-GB">
                <a:latin typeface="Imago" charset="0"/>
              </a:rPr>
              <a:t>The key barriers to SMBG were forgetfulness and the associated inconvenience </a:t>
            </a:r>
          </a:p>
          <a:p>
            <a:pPr>
              <a:spcBef>
                <a:spcPct val="0"/>
              </a:spcBef>
              <a:buFontTx/>
              <a:buChar char="•"/>
              <a:defRPr/>
            </a:pPr>
            <a:r>
              <a:rPr lang="en-GB">
                <a:latin typeface="Imago" charset="0"/>
              </a:rPr>
              <a:t>In the total population, the most commonly reported factors that would encourage increased frequency of testing were:</a:t>
            </a:r>
          </a:p>
          <a:p>
            <a:pPr lvl="2">
              <a:spcBef>
                <a:spcPct val="0"/>
              </a:spcBef>
              <a:defRPr/>
            </a:pPr>
            <a:r>
              <a:rPr lang="en-GB">
                <a:latin typeface="Imago" charset="0"/>
              </a:rPr>
              <a:t>Less painful (35%)</a:t>
            </a:r>
          </a:p>
          <a:p>
            <a:pPr lvl="2">
              <a:spcBef>
                <a:spcPct val="0"/>
              </a:spcBef>
              <a:defRPr/>
            </a:pPr>
            <a:r>
              <a:rPr lang="en-GB">
                <a:latin typeface="Imago" charset="0"/>
              </a:rPr>
              <a:t>Testing discreetly (22%)</a:t>
            </a:r>
          </a:p>
          <a:p>
            <a:pPr lvl="2">
              <a:spcBef>
                <a:spcPct val="0"/>
              </a:spcBef>
              <a:defRPr/>
            </a:pPr>
            <a:r>
              <a:rPr lang="en-GB">
                <a:latin typeface="Imago" charset="0"/>
              </a:rPr>
              <a:t>Easy-to-use meter (14%)</a:t>
            </a:r>
            <a:endParaRPr lang="en-US">
              <a:latin typeface="Imago" charset="0"/>
            </a:endParaRPr>
          </a:p>
          <a:p>
            <a:pPr>
              <a:spcBef>
                <a:spcPct val="0"/>
              </a:spcBef>
              <a:buFontTx/>
              <a:buChar char="•"/>
              <a:defRPr/>
            </a:pPr>
            <a:r>
              <a:rPr lang="en-GB">
                <a:latin typeface="Imago" charset="0"/>
              </a:rPr>
              <a:t>In insulin-treated patients (n=162) the most commonly reported factors that would encourage increased frequency of testing were:</a:t>
            </a:r>
          </a:p>
          <a:p>
            <a:pPr lvl="2">
              <a:spcBef>
                <a:spcPct val="0"/>
              </a:spcBef>
              <a:defRPr/>
            </a:pPr>
            <a:r>
              <a:rPr lang="en-GB">
                <a:latin typeface="Imago" charset="0"/>
              </a:rPr>
              <a:t>Less painful (49%)</a:t>
            </a:r>
          </a:p>
          <a:p>
            <a:pPr lvl="2">
              <a:spcBef>
                <a:spcPct val="0"/>
              </a:spcBef>
              <a:defRPr/>
            </a:pPr>
            <a:r>
              <a:rPr lang="en-GB">
                <a:latin typeface="Imago" charset="0"/>
              </a:rPr>
              <a:t>Testing discreetly (33%)</a:t>
            </a:r>
          </a:p>
          <a:p>
            <a:pPr lvl="2">
              <a:spcBef>
                <a:spcPct val="0"/>
              </a:spcBef>
              <a:defRPr/>
            </a:pPr>
            <a:r>
              <a:rPr lang="en-GB">
                <a:latin typeface="Imago" charset="0"/>
              </a:rPr>
              <a:t>Easy-to-use meter (21%)</a:t>
            </a:r>
            <a:endParaRPr lang="en-US">
              <a:latin typeface="Imago" charset="0"/>
            </a:endParaRPr>
          </a:p>
          <a:p>
            <a:pPr>
              <a:spcBef>
                <a:spcPct val="0"/>
              </a:spcBef>
              <a:defRPr/>
            </a:pPr>
            <a:endParaRPr lang="de-DE">
              <a:latin typeface="Imago" charset="0"/>
            </a:endParaRPr>
          </a:p>
          <a:p>
            <a:pPr>
              <a:spcBef>
                <a:spcPct val="0"/>
              </a:spcBef>
              <a:defRPr/>
            </a:pPr>
            <a:r>
              <a:rPr lang="de-DE" i="1">
                <a:latin typeface="Imago" charset="0"/>
              </a:rPr>
              <a:t>* </a:t>
            </a:r>
            <a:r>
              <a:rPr lang="en-US" i="1">
                <a:latin typeface="Imago" charset="0"/>
              </a:rPr>
              <a:t>Diabetes UK is the largest organization in the UK working for people with diabetes, funding research, campaigning and helping people live with the condition. </a:t>
            </a:r>
          </a:p>
          <a:p>
            <a:pPr>
              <a:lnSpc>
                <a:spcPct val="90000"/>
              </a:lnSpc>
              <a:defRPr/>
            </a:pPr>
            <a:endParaRPr lang="en-US">
              <a:latin typeface="Imago" charset="0"/>
            </a:endParaRPr>
          </a:p>
          <a:p>
            <a:pPr>
              <a:defRPr/>
            </a:pPr>
            <a:endParaRPr lang="en-US">
              <a:latin typeface="Imago" charset="0"/>
            </a:endParaRPr>
          </a:p>
        </p:txBody>
      </p:sp>
      <p:sp>
        <p:nvSpPr>
          <p:cNvPr id="593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1225" eaLnBrk="0" hangingPunct="0">
              <a:defRPr sz="1400">
                <a:solidFill>
                  <a:schemeClr val="tx1"/>
                </a:solidFill>
                <a:latin typeface="Imago" charset="0"/>
                <a:ea typeface="ＭＳ Ｐゴシック" charset="0"/>
                <a:cs typeface="Arial" charset="0"/>
              </a:defRPr>
            </a:lvl1pPr>
            <a:lvl2pPr marL="742950" indent="-285750" defTabSz="911225" eaLnBrk="0" hangingPunct="0">
              <a:defRPr sz="1400">
                <a:solidFill>
                  <a:schemeClr val="tx1"/>
                </a:solidFill>
                <a:latin typeface="Imago" charset="0"/>
                <a:ea typeface="Arial" charset="0"/>
                <a:cs typeface="Arial" charset="0"/>
              </a:defRPr>
            </a:lvl2pPr>
            <a:lvl3pPr marL="1143000" indent="-228600" defTabSz="911225" eaLnBrk="0" hangingPunct="0">
              <a:defRPr sz="1400">
                <a:solidFill>
                  <a:schemeClr val="tx1"/>
                </a:solidFill>
                <a:latin typeface="Imago" charset="0"/>
                <a:ea typeface="Arial" charset="0"/>
                <a:cs typeface="Arial" charset="0"/>
              </a:defRPr>
            </a:lvl3pPr>
            <a:lvl4pPr marL="1600200" indent="-228600" defTabSz="911225" eaLnBrk="0" hangingPunct="0">
              <a:defRPr sz="1400">
                <a:solidFill>
                  <a:schemeClr val="tx1"/>
                </a:solidFill>
                <a:latin typeface="Imago" charset="0"/>
                <a:ea typeface="Arial" charset="0"/>
                <a:cs typeface="Arial" charset="0"/>
              </a:defRPr>
            </a:lvl4pPr>
            <a:lvl5pPr marL="2057400" indent="-228600" defTabSz="911225" eaLnBrk="0" hangingPunct="0">
              <a:defRPr sz="1400">
                <a:solidFill>
                  <a:schemeClr val="tx1"/>
                </a:solidFill>
                <a:latin typeface="Imago" charset="0"/>
                <a:ea typeface="Arial" charset="0"/>
                <a:cs typeface="Arial" charset="0"/>
              </a:defRPr>
            </a:lvl5pPr>
            <a:lvl6pPr marL="2514600" indent="-228600" defTabSz="911225" eaLnBrk="0" fontAlgn="base" hangingPunct="0">
              <a:spcBef>
                <a:spcPct val="0"/>
              </a:spcBef>
              <a:spcAft>
                <a:spcPct val="0"/>
              </a:spcAft>
              <a:defRPr sz="1400">
                <a:solidFill>
                  <a:schemeClr val="tx1"/>
                </a:solidFill>
                <a:latin typeface="Imago" charset="0"/>
                <a:ea typeface="Arial" charset="0"/>
                <a:cs typeface="Arial" charset="0"/>
              </a:defRPr>
            </a:lvl6pPr>
            <a:lvl7pPr marL="2971800" indent="-228600" defTabSz="911225" eaLnBrk="0" fontAlgn="base" hangingPunct="0">
              <a:spcBef>
                <a:spcPct val="0"/>
              </a:spcBef>
              <a:spcAft>
                <a:spcPct val="0"/>
              </a:spcAft>
              <a:defRPr sz="1400">
                <a:solidFill>
                  <a:schemeClr val="tx1"/>
                </a:solidFill>
                <a:latin typeface="Imago" charset="0"/>
                <a:ea typeface="Arial" charset="0"/>
                <a:cs typeface="Arial" charset="0"/>
              </a:defRPr>
            </a:lvl7pPr>
            <a:lvl8pPr marL="3429000" indent="-228600" defTabSz="911225" eaLnBrk="0" fontAlgn="base" hangingPunct="0">
              <a:spcBef>
                <a:spcPct val="0"/>
              </a:spcBef>
              <a:spcAft>
                <a:spcPct val="0"/>
              </a:spcAft>
              <a:defRPr sz="1400">
                <a:solidFill>
                  <a:schemeClr val="tx1"/>
                </a:solidFill>
                <a:latin typeface="Imago" charset="0"/>
                <a:ea typeface="Arial" charset="0"/>
                <a:cs typeface="Arial" charset="0"/>
              </a:defRPr>
            </a:lvl8pPr>
            <a:lvl9pPr marL="3886200" indent="-228600" defTabSz="911225" eaLnBrk="0" fontAlgn="base" hangingPunct="0">
              <a:spcBef>
                <a:spcPct val="0"/>
              </a:spcBef>
              <a:spcAft>
                <a:spcPct val="0"/>
              </a:spcAft>
              <a:defRPr sz="1400">
                <a:solidFill>
                  <a:schemeClr val="tx1"/>
                </a:solidFill>
                <a:latin typeface="Imago" charset="0"/>
                <a:ea typeface="Arial" charset="0"/>
                <a:cs typeface="Arial" charset="0"/>
              </a:defRPr>
            </a:lvl9pPr>
          </a:lstStyle>
          <a:p>
            <a:pPr eaLnBrk="1" hangingPunct="1">
              <a:defRPr/>
            </a:pPr>
            <a:r>
              <a:rPr lang="en-US" sz="800" smtClean="0">
                <a:solidFill>
                  <a:prstClr val="black"/>
                </a:solidFill>
              </a:rPr>
              <a:t>Slide </a:t>
            </a:r>
            <a:fld id="{75C9049A-0D19-3041-A589-84EA42317182}" type="slidenum">
              <a:rPr lang="en-US" sz="800" smtClean="0">
                <a:solidFill>
                  <a:prstClr val="black"/>
                </a:solidFill>
              </a:rPr>
              <a:pPr eaLnBrk="1" hangingPunct="1">
                <a:defRPr/>
              </a:pPr>
              <a:t>21</a:t>
            </a:fld>
            <a:r>
              <a:rPr lang="en-US" sz="800" smtClean="0">
                <a:solidFill>
                  <a:prstClr val="black"/>
                </a:solidFill>
              </a:rPr>
              <a:t>   </a:t>
            </a:r>
          </a:p>
          <a:p>
            <a:pPr eaLnBrk="1" hangingPunct="1">
              <a:defRPr/>
            </a:pPr>
            <a:endParaRPr lang="en-US" sz="800" smtClean="0">
              <a:solidFill>
                <a:prstClr val="black"/>
              </a:solidFill>
            </a:endParaRPr>
          </a:p>
        </p:txBody>
      </p:sp>
    </p:spTree>
    <p:extLst>
      <p:ext uri="{BB962C8B-B14F-4D97-AF65-F5344CB8AC3E}">
        <p14:creationId xmlns:p14="http://schemas.microsoft.com/office/powerpoint/2010/main" val="429241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xfrm>
            <a:off x="1331913" y="768350"/>
            <a:ext cx="4673600" cy="3505200"/>
          </a:xfrm>
          <a:ln/>
        </p:spPr>
      </p:sp>
      <p:sp>
        <p:nvSpPr>
          <p:cNvPr id="9216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Times New Roman" pitchFamily="18" charset="0"/>
              <a:ea typeface="ＭＳ Ｐゴシック" pitchFamily="34" charset="-128"/>
            </a:endParaRPr>
          </a:p>
        </p:txBody>
      </p:sp>
      <p:sp>
        <p:nvSpPr>
          <p:cNvPr id="9216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000">
                <a:solidFill>
                  <a:schemeClr val="tx1"/>
                </a:solidFill>
                <a:latin typeface="Imago" pitchFamily="2" charset="0"/>
                <a:cs typeface="Arial" charset="0"/>
              </a:defRPr>
            </a:lvl1pPr>
            <a:lvl2pPr marL="742950" indent="-285750" defTabSz="911225" eaLnBrk="0" hangingPunct="0">
              <a:spcBef>
                <a:spcPct val="30000"/>
              </a:spcBef>
              <a:defRPr sz="1000">
                <a:solidFill>
                  <a:schemeClr val="tx1"/>
                </a:solidFill>
                <a:latin typeface="Imago" pitchFamily="2" charset="0"/>
                <a:cs typeface="Arial" charset="0"/>
              </a:defRPr>
            </a:lvl2pPr>
            <a:lvl3pPr marL="1143000" indent="-228600" defTabSz="911225" eaLnBrk="0" hangingPunct="0">
              <a:spcBef>
                <a:spcPct val="30000"/>
              </a:spcBef>
              <a:defRPr sz="1000">
                <a:solidFill>
                  <a:schemeClr val="tx1"/>
                </a:solidFill>
                <a:latin typeface="Imago" pitchFamily="2" charset="0"/>
                <a:cs typeface="Arial" charset="0"/>
              </a:defRPr>
            </a:lvl3pPr>
            <a:lvl4pPr marL="1600200" indent="-228600" defTabSz="911225" eaLnBrk="0" hangingPunct="0">
              <a:spcBef>
                <a:spcPct val="30000"/>
              </a:spcBef>
              <a:defRPr sz="1000">
                <a:solidFill>
                  <a:schemeClr val="tx1"/>
                </a:solidFill>
                <a:latin typeface="Imago" pitchFamily="2" charset="0"/>
                <a:cs typeface="Arial" charset="0"/>
              </a:defRPr>
            </a:lvl4pPr>
            <a:lvl5pPr marL="2057400" indent="-228600" defTabSz="911225" eaLnBrk="0" hangingPunct="0">
              <a:spcBef>
                <a:spcPct val="30000"/>
              </a:spcBef>
              <a:defRPr sz="1000">
                <a:solidFill>
                  <a:schemeClr val="tx1"/>
                </a:solidFill>
                <a:latin typeface="Imago" pitchFamily="2" charset="0"/>
                <a:cs typeface="Arial" charset="0"/>
              </a:defRPr>
            </a:lvl5pPr>
            <a:lvl6pPr marL="2514600" indent="-228600" defTabSz="911225" eaLnBrk="0" fontAlgn="base" hangingPunct="0">
              <a:spcBef>
                <a:spcPct val="30000"/>
              </a:spcBef>
              <a:spcAft>
                <a:spcPct val="0"/>
              </a:spcAft>
              <a:buClr>
                <a:schemeClr val="bg2"/>
              </a:buClr>
              <a:buChar char="•"/>
              <a:defRPr sz="1000">
                <a:solidFill>
                  <a:schemeClr val="tx1"/>
                </a:solidFill>
                <a:latin typeface="Imago" pitchFamily="2" charset="0"/>
                <a:cs typeface="Arial" charset="0"/>
              </a:defRPr>
            </a:lvl6pPr>
            <a:lvl7pPr marL="2971800" indent="-228600" defTabSz="911225" eaLnBrk="0" fontAlgn="base" hangingPunct="0">
              <a:spcBef>
                <a:spcPct val="30000"/>
              </a:spcBef>
              <a:spcAft>
                <a:spcPct val="0"/>
              </a:spcAft>
              <a:buClr>
                <a:schemeClr val="bg2"/>
              </a:buClr>
              <a:buChar char="•"/>
              <a:defRPr sz="1000">
                <a:solidFill>
                  <a:schemeClr val="tx1"/>
                </a:solidFill>
                <a:latin typeface="Imago" pitchFamily="2" charset="0"/>
                <a:cs typeface="Arial" charset="0"/>
              </a:defRPr>
            </a:lvl7pPr>
            <a:lvl8pPr marL="3429000" indent="-228600" defTabSz="911225" eaLnBrk="0" fontAlgn="base" hangingPunct="0">
              <a:spcBef>
                <a:spcPct val="30000"/>
              </a:spcBef>
              <a:spcAft>
                <a:spcPct val="0"/>
              </a:spcAft>
              <a:buClr>
                <a:schemeClr val="bg2"/>
              </a:buClr>
              <a:buChar char="•"/>
              <a:defRPr sz="1000">
                <a:solidFill>
                  <a:schemeClr val="tx1"/>
                </a:solidFill>
                <a:latin typeface="Imago" pitchFamily="2" charset="0"/>
                <a:cs typeface="Arial" charset="0"/>
              </a:defRPr>
            </a:lvl8pPr>
            <a:lvl9pPr marL="3886200" indent="-228600" defTabSz="911225" eaLnBrk="0" fontAlgn="base" hangingPunct="0">
              <a:spcBef>
                <a:spcPct val="30000"/>
              </a:spcBef>
              <a:spcAft>
                <a:spcPct val="0"/>
              </a:spcAft>
              <a:buClr>
                <a:schemeClr val="bg2"/>
              </a:buClr>
              <a:buChar char="•"/>
              <a:defRPr sz="1000">
                <a:solidFill>
                  <a:schemeClr val="tx1"/>
                </a:solidFill>
                <a:latin typeface="Imago" pitchFamily="2" charset="0"/>
                <a:cs typeface="Arial" charset="0"/>
              </a:defRPr>
            </a:lvl9pPr>
          </a:lstStyle>
          <a:p>
            <a:pPr eaLnBrk="1" hangingPunct="1">
              <a:spcBef>
                <a:spcPct val="0"/>
              </a:spcBef>
            </a:pPr>
            <a:fld id="{F1833052-E883-42FE-A436-7C47EE1B73DB}" type="slidenum">
              <a:rPr lang="fr-FR" altLang="fr-FR" sz="1200" smtClean="0">
                <a:latin typeface="Times New Roman" pitchFamily="18" charset="0"/>
                <a:ea typeface="ＭＳ Ｐゴシック" pitchFamily="34" charset="-128"/>
              </a:rPr>
              <a:pPr eaLnBrk="1" hangingPunct="1">
                <a:spcBef>
                  <a:spcPct val="0"/>
                </a:spcBef>
              </a:pPr>
              <a:t>26</a:t>
            </a:fld>
            <a:endParaRPr lang="fr-FR" altLang="fr-FR" sz="120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Since</a:t>
            </a:r>
            <a:r>
              <a:rPr lang="nl-BE" baseline="0" dirty="0"/>
              <a:t> </a:t>
            </a:r>
            <a:r>
              <a:rPr lang="nl-BE" baseline="0" dirty="0" err="1"/>
              <a:t>the</a:t>
            </a:r>
            <a:r>
              <a:rPr lang="nl-BE" baseline="0" dirty="0"/>
              <a:t> start of </a:t>
            </a:r>
            <a:r>
              <a:rPr lang="nl-BE" baseline="0" dirty="0" err="1"/>
              <a:t>the</a:t>
            </a:r>
            <a:r>
              <a:rPr lang="nl-BE" baseline="0" dirty="0"/>
              <a:t> sensor </a:t>
            </a:r>
            <a:r>
              <a:rPr lang="nl-BE" baseline="0" dirty="0" err="1"/>
              <a:t>convention</a:t>
            </a:r>
            <a:r>
              <a:rPr lang="nl-BE" baseline="0" dirty="0"/>
              <a:t>, 554 </a:t>
            </a:r>
            <a:r>
              <a:rPr lang="nl-BE" baseline="0" dirty="0" err="1"/>
              <a:t>patients</a:t>
            </a:r>
            <a:r>
              <a:rPr lang="nl-BE" baseline="0" dirty="0"/>
              <a:t> </a:t>
            </a:r>
            <a:r>
              <a:rPr lang="nl-BE" baseline="0" dirty="0" err="1"/>
              <a:t>commenced</a:t>
            </a:r>
            <a:r>
              <a:rPr lang="nl-BE" baseline="0" dirty="0"/>
              <a:t> in </a:t>
            </a:r>
            <a:r>
              <a:rPr lang="nl-BE" baseline="0" dirty="0" err="1"/>
              <a:t>the</a:t>
            </a:r>
            <a:r>
              <a:rPr lang="nl-BE" baseline="0" dirty="0"/>
              <a:t> sensor </a:t>
            </a:r>
            <a:r>
              <a:rPr lang="nl-BE" baseline="0" dirty="0" err="1"/>
              <a:t>convention</a:t>
            </a:r>
            <a:r>
              <a:rPr lang="nl-BE" baseline="0" dirty="0"/>
              <a:t>, </a:t>
            </a:r>
            <a:r>
              <a:rPr lang="nl-BE" baseline="0" dirty="0" err="1"/>
              <a:t>distributed</a:t>
            </a:r>
            <a:r>
              <a:rPr lang="nl-BE" baseline="0" dirty="0"/>
              <a:t> over 17 </a:t>
            </a:r>
            <a:r>
              <a:rPr lang="nl-BE" baseline="0" dirty="0" err="1"/>
              <a:t>centres</a:t>
            </a:r>
            <a:r>
              <a:rPr lang="nl-BE" baseline="0" dirty="0"/>
              <a:t>.</a:t>
            </a:r>
          </a:p>
          <a:p>
            <a:r>
              <a:rPr lang="nl-BE" baseline="0" dirty="0" err="1"/>
              <a:t>Only</a:t>
            </a:r>
            <a:r>
              <a:rPr lang="nl-BE" baseline="0" dirty="0"/>
              <a:t> 51 </a:t>
            </a:r>
            <a:r>
              <a:rPr lang="nl-BE" baseline="0" dirty="0" err="1"/>
              <a:t>patients</a:t>
            </a:r>
            <a:r>
              <a:rPr lang="nl-BE" baseline="0" dirty="0"/>
              <a:t> </a:t>
            </a:r>
            <a:r>
              <a:rPr lang="nl-BE" baseline="0" dirty="0" err="1"/>
              <a:t>stepped</a:t>
            </a:r>
            <a:r>
              <a:rPr lang="nl-BE" baseline="0" dirty="0"/>
              <a:t> out of </a:t>
            </a:r>
            <a:r>
              <a:rPr lang="nl-BE" baseline="0" dirty="0" err="1"/>
              <a:t>the</a:t>
            </a:r>
            <a:r>
              <a:rPr lang="nl-BE" baseline="0" dirty="0"/>
              <a:t> </a:t>
            </a:r>
            <a:r>
              <a:rPr lang="nl-BE" baseline="0" dirty="0" err="1"/>
              <a:t>convention</a:t>
            </a:r>
            <a:r>
              <a:rPr lang="nl-BE" baseline="0" dirty="0"/>
              <a:t>.</a:t>
            </a:r>
            <a:endParaRPr lang="nl-BE"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7114885-BA9F-495D-AA1D-14CAD3F6D464}" type="slidenum">
              <a:rPr kumimoji="0" lang="nl-B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nl-B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768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178375"/>
            <a:ext cx="5486400" cy="4114800"/>
          </a:xfrm>
        </p:spPr>
        <p:txBody>
          <a:bodyPr/>
          <a:lstStyle/>
          <a:p>
            <a:pPr marL="0" lvl="1" defTabSz="914492">
              <a:defRPr/>
            </a:pPr>
            <a:r>
              <a:rPr lang="en-US" sz="900" b="1" dirty="0">
                <a:latin typeface="Arial" pitchFamily="34" charset="0"/>
                <a:ea typeface="MS PGothic" pitchFamily="34" charset="-128"/>
                <a:cs typeface="Arial" pitchFamily="34" charset="0"/>
              </a:rPr>
              <a:t>Suspend before Low </a:t>
            </a:r>
            <a:r>
              <a:rPr lang="en-US" sz="900" dirty="0">
                <a:latin typeface="Arial" pitchFamily="34" charset="0"/>
                <a:ea typeface="MS PGothic" pitchFamily="34" charset="-128"/>
                <a:cs typeface="Arial" pitchFamily="34" charset="0"/>
              </a:rPr>
              <a:t>has been designed to help reduce hypoglycemic excursions</a:t>
            </a:r>
          </a:p>
          <a:p>
            <a:pPr marL="171468" indent="-171468">
              <a:buFont typeface="Arial" pitchFamily="34" charset="0"/>
              <a:buChar char="•"/>
            </a:pPr>
            <a:endParaRPr lang="en-US" sz="900" dirty="0">
              <a:latin typeface="Arial" pitchFamily="34" charset="0"/>
              <a:ea typeface="MS PGothic" pitchFamily="34" charset="-128"/>
              <a:cs typeface="Arial" pitchFamily="34" charset="0"/>
            </a:endParaRPr>
          </a:p>
          <a:p>
            <a:r>
              <a:rPr lang="en-US" sz="900" b="1" dirty="0">
                <a:latin typeface="Arial" pitchFamily="34" charset="0"/>
                <a:ea typeface="MS PGothic" pitchFamily="34" charset="-128"/>
                <a:cs typeface="Arial" pitchFamily="34" charset="0"/>
              </a:rPr>
              <a:t>Note: </a:t>
            </a:r>
            <a:r>
              <a:rPr lang="en-US" sz="900" dirty="0">
                <a:latin typeface="Arial" pitchFamily="34" charset="0"/>
                <a:ea typeface="MS PGothic" pitchFamily="34" charset="-128"/>
                <a:cs typeface="Arial" pitchFamily="34" charset="0"/>
              </a:rPr>
              <a:t>Low Limit settings range: 2.8-5.0 </a:t>
            </a:r>
            <a:r>
              <a:rPr lang="en-US" sz="900" dirty="0" err="1">
                <a:latin typeface="Arial" pitchFamily="34" charset="0"/>
                <a:ea typeface="MS PGothic" pitchFamily="34" charset="-128"/>
                <a:cs typeface="Arial" pitchFamily="34" charset="0"/>
              </a:rPr>
              <a:t>mmol</a:t>
            </a:r>
            <a:r>
              <a:rPr lang="en-US" sz="900" dirty="0">
                <a:latin typeface="Arial" pitchFamily="34" charset="0"/>
                <a:ea typeface="MS PGothic" pitchFamily="34" charset="-128"/>
                <a:cs typeface="Arial" pitchFamily="34" charset="0"/>
              </a:rPr>
              <a:t>/L, default: 5.0 </a:t>
            </a:r>
            <a:r>
              <a:rPr lang="en-US" sz="900" dirty="0" err="1">
                <a:latin typeface="Arial" pitchFamily="34" charset="0"/>
                <a:ea typeface="MS PGothic" pitchFamily="34" charset="-128"/>
                <a:cs typeface="Arial" pitchFamily="34" charset="0"/>
              </a:rPr>
              <a:t>mmol</a:t>
            </a:r>
            <a:r>
              <a:rPr lang="en-US" sz="900" dirty="0">
                <a:latin typeface="Arial" pitchFamily="34" charset="0"/>
                <a:ea typeface="MS PGothic" pitchFamily="34" charset="-128"/>
                <a:cs typeface="Arial" pitchFamily="34" charset="0"/>
              </a:rPr>
              <a:t>/;  Customized time of day settings: User can set 1-8 time-of-day Low Limits</a:t>
            </a:r>
          </a:p>
          <a:p>
            <a:pPr lvl="0"/>
            <a:endParaRPr lang="en-US" sz="900" dirty="0">
              <a:latin typeface="Arial" pitchFamily="34" charset="0"/>
              <a:ea typeface="MS PGothic" pitchFamily="34" charset="-128"/>
              <a:cs typeface="Arial" pitchFamily="34" charset="0"/>
            </a:endParaRPr>
          </a:p>
          <a:p>
            <a:pPr lvl="0"/>
            <a:r>
              <a:rPr lang="en-US" sz="900" dirty="0">
                <a:latin typeface="Arial" pitchFamily="34" charset="0"/>
                <a:ea typeface="MS PGothic" pitchFamily="34" charset="-128"/>
                <a:cs typeface="Arial" pitchFamily="34" charset="0"/>
              </a:rPr>
              <a:t>Suspend</a:t>
            </a:r>
          </a:p>
          <a:p>
            <a:pPr marL="171468" indent="-171468">
              <a:buFont typeface="Arial" pitchFamily="34" charset="0"/>
              <a:buChar char="•"/>
            </a:pPr>
            <a:r>
              <a:rPr lang="en-US" sz="900" dirty="0">
                <a:latin typeface="Arial" pitchFamily="34" charset="0"/>
                <a:ea typeface="MS PGothic" pitchFamily="34" charset="-128"/>
                <a:cs typeface="Arial" pitchFamily="34" charset="0"/>
              </a:rPr>
              <a:t>User can set </a:t>
            </a:r>
            <a:r>
              <a:rPr lang="en-US" sz="900" b="1" dirty="0">
                <a:latin typeface="Arial" pitchFamily="34" charset="0"/>
                <a:ea typeface="MS PGothic" pitchFamily="34" charset="-128"/>
                <a:cs typeface="Arial" pitchFamily="34" charset="0"/>
              </a:rPr>
              <a:t>Suspend before Low </a:t>
            </a:r>
            <a:r>
              <a:rPr lang="en-US" sz="900" dirty="0">
                <a:latin typeface="Arial" pitchFamily="34" charset="0"/>
                <a:ea typeface="MS PGothic" pitchFamily="34" charset="-128"/>
                <a:cs typeface="Arial" pitchFamily="34" charset="0"/>
              </a:rPr>
              <a:t>or </a:t>
            </a:r>
            <a:r>
              <a:rPr lang="en-US" sz="900" b="1" dirty="0">
                <a:latin typeface="Arial" pitchFamily="34" charset="0"/>
                <a:ea typeface="MS PGothic" pitchFamily="34" charset="-128"/>
                <a:cs typeface="Arial" pitchFamily="34" charset="0"/>
              </a:rPr>
              <a:t>Suspend  on Low </a:t>
            </a:r>
            <a:r>
              <a:rPr lang="en-US" sz="900" dirty="0">
                <a:latin typeface="Arial" pitchFamily="34" charset="0"/>
                <a:ea typeface="MS PGothic" pitchFamily="34" charset="-128"/>
                <a:cs typeface="Arial" pitchFamily="34" charset="0"/>
              </a:rPr>
              <a:t>(only one per time segment)</a:t>
            </a:r>
          </a:p>
          <a:p>
            <a:endParaRPr lang="en-US" sz="900" dirty="0">
              <a:latin typeface="Arial" pitchFamily="34" charset="0"/>
              <a:ea typeface="MS PGothic" pitchFamily="34" charset="-128"/>
              <a:cs typeface="Arial" pitchFamily="34" charset="0"/>
            </a:endParaRPr>
          </a:p>
          <a:p>
            <a:r>
              <a:rPr lang="en-US" sz="900" b="1" dirty="0">
                <a:latin typeface="Arial" pitchFamily="34" charset="0"/>
                <a:ea typeface="MS PGothic" pitchFamily="34" charset="-128"/>
                <a:cs typeface="Arial" pitchFamily="34" charset="0"/>
              </a:rPr>
              <a:t>Suspend before Low </a:t>
            </a:r>
            <a:r>
              <a:rPr lang="en-US" sz="900" dirty="0">
                <a:latin typeface="Arial" pitchFamily="34" charset="0"/>
                <a:ea typeface="MS PGothic" pitchFamily="34" charset="-128"/>
                <a:cs typeface="Arial" pitchFamily="34" charset="0"/>
              </a:rPr>
              <a:t>occurs if:</a:t>
            </a:r>
          </a:p>
          <a:p>
            <a:pPr marL="628715" lvl="1" indent="-171468" defTabSz="904982">
              <a:buFont typeface="Arial" pitchFamily="34" charset="0"/>
              <a:buChar char="•"/>
              <a:defRPr/>
            </a:pPr>
            <a:r>
              <a:rPr lang="en-US" sz="900" dirty="0">
                <a:latin typeface="Arial" pitchFamily="34" charset="0"/>
                <a:ea typeface="MS PGothic" pitchFamily="34" charset="-128"/>
                <a:cs typeface="Arial" pitchFamily="34" charset="0"/>
              </a:rPr>
              <a:t>SG is within 2.8 </a:t>
            </a:r>
            <a:r>
              <a:rPr lang="en-US" sz="900" dirty="0" err="1">
                <a:latin typeface="Arial" pitchFamily="34" charset="0"/>
                <a:ea typeface="MS PGothic" pitchFamily="34" charset="-128"/>
                <a:cs typeface="Arial" pitchFamily="34" charset="0"/>
              </a:rPr>
              <a:t>mmol</a:t>
            </a:r>
            <a:r>
              <a:rPr lang="en-US" sz="900" dirty="0">
                <a:latin typeface="Arial" pitchFamily="34" charset="0"/>
                <a:ea typeface="MS PGothic" pitchFamily="34" charset="-128"/>
                <a:cs typeface="Arial" pitchFamily="34" charset="0"/>
              </a:rPr>
              <a:t>/L of the low limit </a:t>
            </a:r>
          </a:p>
          <a:p>
            <a:pPr marL="628715" lvl="1" indent="-171468">
              <a:buFont typeface="Arial" pitchFamily="34" charset="0"/>
              <a:buChar char="•"/>
            </a:pPr>
            <a:r>
              <a:rPr lang="en-US" sz="900" dirty="0">
                <a:latin typeface="Arial" pitchFamily="34" charset="0"/>
                <a:ea typeface="MS PGothic" pitchFamily="34" charset="-128"/>
                <a:cs typeface="Arial" pitchFamily="34" charset="0"/>
              </a:rPr>
              <a:t>SG is predicted to reach the Low Limit within the next 30 minutes, </a:t>
            </a:r>
          </a:p>
          <a:p>
            <a:pPr marL="628715" lvl="1" indent="-171468">
              <a:buFont typeface="Arial" pitchFamily="34" charset="0"/>
              <a:buChar char="•"/>
            </a:pPr>
            <a:r>
              <a:rPr lang="en-US" sz="900" dirty="0">
                <a:latin typeface="Arial" pitchFamily="34" charset="0"/>
                <a:cs typeface="Arial" pitchFamily="34" charset="0"/>
              </a:rPr>
              <a:t>Not in refractory period of previous suspend:</a:t>
            </a:r>
          </a:p>
          <a:p>
            <a:pPr marL="1081206" lvl="2" indent="-171468">
              <a:buFont typeface="Arial" pitchFamily="34" charset="0"/>
              <a:buChar char="•"/>
            </a:pPr>
            <a:r>
              <a:rPr lang="en-US" sz="900" dirty="0">
                <a:latin typeface="Arial" pitchFamily="34" charset="0"/>
                <a:cs typeface="Arial" pitchFamily="34" charset="0"/>
              </a:rPr>
              <a:t>User manually responded to previous suspend: 30 min basal insulin delivery period required (refractory)</a:t>
            </a:r>
          </a:p>
          <a:p>
            <a:pPr marL="1081206" lvl="2" indent="-171468">
              <a:buFont typeface="Arial" pitchFamily="34" charset="0"/>
              <a:buChar char="•"/>
            </a:pPr>
            <a:r>
              <a:rPr lang="en-US" sz="900" dirty="0">
                <a:latin typeface="Arial" pitchFamily="34" charset="0"/>
                <a:cs typeface="Arial" pitchFamily="34" charset="0"/>
              </a:rPr>
              <a:t>Previous suspend continued the full 2 hour maximum: 4 </a:t>
            </a:r>
            <a:r>
              <a:rPr lang="en-US" sz="900" dirty="0" err="1">
                <a:latin typeface="Arial" pitchFamily="34" charset="0"/>
                <a:cs typeface="Arial" pitchFamily="34" charset="0"/>
              </a:rPr>
              <a:t>hrs</a:t>
            </a:r>
            <a:r>
              <a:rPr lang="en-US" sz="900" dirty="0">
                <a:latin typeface="Arial" pitchFamily="34" charset="0"/>
                <a:cs typeface="Arial" pitchFamily="34" charset="0"/>
              </a:rPr>
              <a:t> basal insulin delivery required</a:t>
            </a:r>
          </a:p>
          <a:p>
            <a:pPr marL="4754"/>
            <a:r>
              <a:rPr lang="en-US" sz="900" dirty="0">
                <a:latin typeface="Arial" pitchFamily="34" charset="0"/>
                <a:ea typeface="MS PGothic" pitchFamily="34" charset="-128"/>
                <a:cs typeface="Arial" pitchFamily="34" charset="0"/>
              </a:rPr>
              <a:t>If the SG reaches the Low Limit while insulin is suspended, then user receives an alarm, which escalates to siren if not cleared within 10 minutes.</a:t>
            </a:r>
          </a:p>
          <a:p>
            <a:pPr lvl="0"/>
            <a:endParaRPr lang="en-US" sz="900" dirty="0">
              <a:latin typeface="Arial" pitchFamily="34" charset="0"/>
              <a:ea typeface="MS PGothic" pitchFamily="34" charset="-128"/>
              <a:cs typeface="Arial" pitchFamily="34" charset="0"/>
            </a:endParaRPr>
          </a:p>
          <a:p>
            <a:pPr lvl="0"/>
            <a:r>
              <a:rPr lang="en-US" sz="900" dirty="0">
                <a:latin typeface="Arial" pitchFamily="34" charset="0"/>
                <a:ea typeface="MS PGothic" pitchFamily="34" charset="-128"/>
                <a:cs typeface="Arial" pitchFamily="34" charset="0"/>
              </a:rPr>
              <a:t>Resume can occur in 3 ways</a:t>
            </a:r>
          </a:p>
          <a:p>
            <a:pPr marL="171468" indent="-171468">
              <a:buFont typeface="Arial" pitchFamily="34" charset="0"/>
              <a:buChar char="•"/>
            </a:pPr>
            <a:r>
              <a:rPr lang="en-US" sz="900" dirty="0">
                <a:latin typeface="Arial" pitchFamily="34" charset="0"/>
                <a:ea typeface="MS PGothic" pitchFamily="34" charset="-128"/>
                <a:cs typeface="Arial" pitchFamily="34" charset="0"/>
              </a:rPr>
              <a:t>The user manually resumes</a:t>
            </a:r>
          </a:p>
          <a:p>
            <a:pPr marL="171468" indent="-171468">
              <a:buFont typeface="Arial" pitchFamily="34" charset="0"/>
              <a:buChar char="•"/>
            </a:pPr>
            <a:r>
              <a:rPr lang="en-US" sz="900" dirty="0">
                <a:latin typeface="Arial" pitchFamily="34" charset="0"/>
                <a:ea typeface="MS PGothic" pitchFamily="34" charset="-128"/>
                <a:cs typeface="Arial" pitchFamily="34" charset="0"/>
              </a:rPr>
              <a:t>Auto resume based on SG value</a:t>
            </a:r>
          </a:p>
          <a:p>
            <a:pPr marL="623960" lvl="1" indent="-171468">
              <a:buFont typeface="Arial" pitchFamily="34" charset="0"/>
              <a:buChar char="•"/>
            </a:pPr>
            <a:r>
              <a:rPr lang="en-US" sz="900" dirty="0">
                <a:latin typeface="Arial" pitchFamily="34" charset="0"/>
                <a:ea typeface="MS PGothic" pitchFamily="34" charset="-128"/>
                <a:cs typeface="Arial" pitchFamily="34" charset="0"/>
              </a:rPr>
              <a:t>Has been suspended for 30 minutes</a:t>
            </a:r>
          </a:p>
          <a:p>
            <a:pPr marL="623960" lvl="1" indent="-171468">
              <a:buFont typeface="Arial" pitchFamily="34" charset="0"/>
              <a:buChar char="•"/>
            </a:pPr>
            <a:r>
              <a:rPr lang="en-US" sz="900" dirty="0">
                <a:latin typeface="Arial" pitchFamily="34" charset="0"/>
                <a:ea typeface="MS PGothic" pitchFamily="34" charset="-128"/>
                <a:cs typeface="Arial" pitchFamily="34" charset="0"/>
              </a:rPr>
              <a:t>Is at least 1.1 </a:t>
            </a:r>
            <a:r>
              <a:rPr lang="en-US" sz="900" dirty="0" err="1">
                <a:latin typeface="Arial" pitchFamily="34" charset="0"/>
                <a:ea typeface="MS PGothic" pitchFamily="34" charset="-128"/>
                <a:cs typeface="Arial" pitchFamily="34" charset="0"/>
              </a:rPr>
              <a:t>mmol</a:t>
            </a:r>
            <a:r>
              <a:rPr lang="en-US" sz="900" dirty="0">
                <a:latin typeface="Arial" pitchFamily="34" charset="0"/>
                <a:ea typeface="MS PGothic" pitchFamily="34" charset="-128"/>
                <a:cs typeface="Arial" pitchFamily="34" charset="0"/>
              </a:rPr>
              <a:t>/L above low limit</a:t>
            </a:r>
          </a:p>
          <a:p>
            <a:pPr marL="623960" lvl="1" indent="-171468">
              <a:buFont typeface="Arial" pitchFamily="34" charset="0"/>
              <a:buChar char="•"/>
            </a:pPr>
            <a:r>
              <a:rPr lang="en-US" sz="900" dirty="0">
                <a:latin typeface="Arial" pitchFamily="34" charset="0"/>
                <a:ea typeface="MS PGothic" pitchFamily="34" charset="-128"/>
                <a:cs typeface="Arial" pitchFamily="34" charset="0"/>
              </a:rPr>
              <a:t>Is expected to be at least 2.2 </a:t>
            </a:r>
            <a:r>
              <a:rPr lang="en-US" sz="900" dirty="0" err="1">
                <a:latin typeface="Arial" pitchFamily="34" charset="0"/>
                <a:ea typeface="MS PGothic" pitchFamily="34" charset="-128"/>
                <a:cs typeface="Arial" pitchFamily="34" charset="0"/>
              </a:rPr>
              <a:t>mmol</a:t>
            </a:r>
            <a:r>
              <a:rPr lang="en-US" sz="900" dirty="0">
                <a:latin typeface="Arial" pitchFamily="34" charset="0"/>
                <a:ea typeface="MS PGothic" pitchFamily="34" charset="-128"/>
                <a:cs typeface="Arial" pitchFamily="34" charset="0"/>
              </a:rPr>
              <a:t>/L above low limit in 30 minutes</a:t>
            </a:r>
          </a:p>
          <a:p>
            <a:pPr marL="171468" indent="-171468">
              <a:buFont typeface="Arial" pitchFamily="34" charset="0"/>
              <a:buChar char="•"/>
            </a:pPr>
            <a:r>
              <a:rPr lang="en-US" sz="900" dirty="0">
                <a:latin typeface="Arial" pitchFamily="34" charset="0"/>
                <a:ea typeface="MS PGothic" pitchFamily="34" charset="-128"/>
                <a:cs typeface="Arial" pitchFamily="34" charset="0"/>
              </a:rPr>
              <a:t>Reaches 2 hour suspend maximum</a:t>
            </a:r>
          </a:p>
          <a:p>
            <a:pPr lvl="0"/>
            <a:endParaRPr lang="en-US" sz="900" dirty="0">
              <a:latin typeface="Arial" pitchFamily="34" charset="0"/>
              <a:ea typeface="MS PGothic" pitchFamily="34" charset="-128"/>
              <a:cs typeface="Arial" pitchFamily="34" charset="0"/>
            </a:endParaRPr>
          </a:p>
          <a:p>
            <a:pPr lvl="0"/>
            <a:r>
              <a:rPr lang="en-US" sz="900" b="1" dirty="0">
                <a:latin typeface="Arial" pitchFamily="34" charset="0"/>
                <a:ea typeface="MS PGothic" pitchFamily="34" charset="-128"/>
                <a:cs typeface="Arial" pitchFamily="34" charset="0"/>
              </a:rPr>
              <a:t>Note:</a:t>
            </a:r>
          </a:p>
          <a:p>
            <a:pPr marL="171468" indent="-171468">
              <a:buFont typeface="Arial" pitchFamily="34" charset="0"/>
              <a:buChar char="•"/>
            </a:pPr>
            <a:r>
              <a:rPr lang="en-US" sz="900" dirty="0">
                <a:latin typeface="Arial" pitchFamily="34" charset="0"/>
                <a:ea typeface="MS PGothic" pitchFamily="34" charset="-128"/>
                <a:cs typeface="Arial" pitchFamily="34" charset="0"/>
              </a:rPr>
              <a:t>Resume is the same whether Suspend before low or Suspend on low is active </a:t>
            </a:r>
          </a:p>
          <a:p>
            <a:pPr marL="171468" indent="-171468">
              <a:buFont typeface="Arial" pitchFamily="34" charset="0"/>
              <a:buChar char="•"/>
            </a:pPr>
            <a:r>
              <a:rPr lang="en-US" sz="900" dirty="0">
                <a:latin typeface="Arial" pitchFamily="34" charset="0"/>
                <a:ea typeface="MS PGothic" pitchFamily="34" charset="-128"/>
                <a:cs typeface="Arial" pitchFamily="34" charset="0"/>
              </a:rPr>
              <a:t>A bolus cannot be delivered when insulin has been suspended by sensor</a:t>
            </a:r>
          </a:p>
          <a:p>
            <a:pPr marL="0" lvl="1" defTabSz="914492">
              <a:defRPr/>
            </a:pPr>
            <a:endParaRPr lang="en-US" sz="1400" dirty="0">
              <a:latin typeface="Arial" pitchFamily="34" charset="0"/>
            </a:endParaRPr>
          </a:p>
        </p:txBody>
      </p:sp>
      <p:sp>
        <p:nvSpPr>
          <p:cNvPr id="4" name="Slide Number Placeholder 3"/>
          <p:cNvSpPr>
            <a:spLocks noGrp="1"/>
          </p:cNvSpPr>
          <p:nvPr>
            <p:ph type="sldNum" sz="quarter" idx="10"/>
          </p:nvPr>
        </p:nvSpPr>
        <p:spPr/>
        <p:txBody>
          <a:bodyPr/>
          <a:lstStyle/>
          <a:p>
            <a:fld id="{9530C6AE-B15E-460E-918B-14A72C3F26C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89447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543FFE65-7096-44E9-B212-72BD02084655}" type="datetimeFigureOut">
              <a:rPr lang="fr-BE" smtClean="0"/>
              <a:t>26-08-19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792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43FFE65-7096-44E9-B212-72BD02084655}" type="datetimeFigureOut">
              <a:rPr lang="fr-BE" smtClean="0"/>
              <a:t>26-08-19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8618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43FFE65-7096-44E9-B212-72BD02084655}" type="datetimeFigureOut">
              <a:rPr lang="fr-BE" smtClean="0"/>
              <a:t>26-08-19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331897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3" name="Titolo 1"/>
          <p:cNvSpPr>
            <a:spLocks noGrp="1"/>
          </p:cNvSpPr>
          <p:nvPr>
            <p:ph type="title"/>
          </p:nvPr>
        </p:nvSpPr>
        <p:spPr>
          <a:xfrm>
            <a:off x="691895" y="0"/>
            <a:ext cx="8002161" cy="731520"/>
          </a:xfrm>
          <a:prstGeom prst="rect">
            <a:avLst/>
          </a:prstGeom>
        </p:spPr>
        <p:txBody>
          <a:bodyPr/>
          <a:lstStyle>
            <a:lvl1pPr>
              <a:defRPr>
                <a:latin typeface="Verdana"/>
              </a:defRPr>
            </a:lvl1pPr>
          </a:lstStyle>
          <a:p>
            <a:r>
              <a:rPr lang="it-IT" dirty="0" smtClean="0"/>
              <a:t>Fare clic per modificare stile</a:t>
            </a:r>
            <a:endParaRPr lang="it-IT" dirty="0"/>
          </a:p>
        </p:txBody>
      </p:sp>
    </p:spTree>
    <p:extLst>
      <p:ext uri="{BB962C8B-B14F-4D97-AF65-F5344CB8AC3E}">
        <p14:creationId xmlns:p14="http://schemas.microsoft.com/office/powerpoint/2010/main" val="299019586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43FFE65-7096-44E9-B212-72BD02084655}" type="datetimeFigureOut">
              <a:rPr lang="fr-BE" smtClean="0"/>
              <a:t>26-08-19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218651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43FFE65-7096-44E9-B212-72BD02084655}" type="datetimeFigureOut">
              <a:rPr lang="fr-BE" smtClean="0"/>
              <a:t>26-08-19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117406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543FFE65-7096-44E9-B212-72BD02084655}" type="datetimeFigureOut">
              <a:rPr lang="fr-BE" smtClean="0"/>
              <a:t>26-08-19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163250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543FFE65-7096-44E9-B212-72BD02084655}" type="datetimeFigureOut">
              <a:rPr lang="fr-BE" smtClean="0"/>
              <a:t>26-08-19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262863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543FFE65-7096-44E9-B212-72BD02084655}" type="datetimeFigureOut">
              <a:rPr lang="fr-BE" smtClean="0"/>
              <a:t>26-08-19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418590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3FFE65-7096-44E9-B212-72BD02084655}" type="datetimeFigureOut">
              <a:rPr lang="fr-BE" smtClean="0"/>
              <a:t>26-08-19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309684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43FFE65-7096-44E9-B212-72BD02084655}" type="datetimeFigureOut">
              <a:rPr lang="fr-BE" smtClean="0"/>
              <a:t>26-08-19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179943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43FFE65-7096-44E9-B212-72BD02084655}" type="datetimeFigureOut">
              <a:rPr lang="fr-BE" smtClean="0"/>
              <a:t>26-08-19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C42696A-F545-4A45-BCB4-F1E3C3E4EF98}" type="slidenum">
              <a:rPr lang="fr-BE" smtClean="0"/>
              <a:t>‹N°›</a:t>
            </a:fld>
            <a:endParaRPr lang="fr-BE"/>
          </a:p>
        </p:txBody>
      </p:sp>
    </p:spTree>
    <p:extLst>
      <p:ext uri="{BB962C8B-B14F-4D97-AF65-F5344CB8AC3E}">
        <p14:creationId xmlns:p14="http://schemas.microsoft.com/office/powerpoint/2010/main" val="184688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FFE65-7096-44E9-B212-72BD02084655}" type="datetimeFigureOut">
              <a:rPr lang="fr-BE" smtClean="0"/>
              <a:t>26-08-19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2696A-F545-4A45-BCB4-F1E3C3E4EF98}" type="slidenum">
              <a:rPr lang="fr-BE" smtClean="0"/>
              <a:t>‹N°›</a:t>
            </a:fld>
            <a:endParaRPr lang="fr-BE"/>
          </a:p>
        </p:txBody>
      </p:sp>
    </p:spTree>
    <p:extLst>
      <p:ext uri="{BB962C8B-B14F-4D97-AF65-F5344CB8AC3E}">
        <p14:creationId xmlns:p14="http://schemas.microsoft.com/office/powerpoint/2010/main" val="21762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be/imgres?imgurl=http://img.goudengids.be/02197598/02197598.jpg&amp;imgrefurl=http://www.goudengids.be/search.ds?what%3DZiekenhuizen%26where%3D%26newSearch%3Dtrue&amp;h=70&amp;w=170&amp;sz=6&amp;hl=fr&amp;start=2&amp;tbnid=S2X2OREfxEBpAM:&amp;tbnh=41&amp;tbnw=99&amp;prev=/images?q%3Dchu%2Bsart%2Btilman%2Blogo%26gbv%3D2%26hl%3Df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408" y="2564904"/>
            <a:ext cx="8229600" cy="1143000"/>
          </a:xfrm>
        </p:spPr>
        <p:txBody>
          <a:bodyPr>
            <a:normAutofit/>
          </a:bodyPr>
          <a:lstStyle/>
          <a:p>
            <a:r>
              <a:rPr lang="fr-BE" sz="2400" dirty="0" smtClean="0"/>
              <a:t>Staff du service de Diabétologie, Nutrition et Maladies métaboliques</a:t>
            </a:r>
            <a:endParaRPr lang="fr-BE" sz="2400" dirty="0"/>
          </a:p>
        </p:txBody>
      </p:sp>
      <p:sp>
        <p:nvSpPr>
          <p:cNvPr id="3" name="Espace réservé du contenu 2"/>
          <p:cNvSpPr>
            <a:spLocks noGrp="1"/>
          </p:cNvSpPr>
          <p:nvPr>
            <p:ph idx="1"/>
          </p:nvPr>
        </p:nvSpPr>
        <p:spPr>
          <a:xfrm>
            <a:off x="493204" y="692696"/>
            <a:ext cx="8229600" cy="1324744"/>
          </a:xfrm>
          <a:ln>
            <a:solidFill>
              <a:schemeClr val="tx1"/>
            </a:solidFill>
          </a:ln>
        </p:spPr>
        <p:txBody>
          <a:bodyPr/>
          <a:lstStyle/>
          <a:p>
            <a:pPr marL="0" indent="0" algn="ctr">
              <a:buNone/>
            </a:pPr>
            <a:r>
              <a:rPr lang="fr-BE" dirty="0" smtClean="0"/>
              <a:t>Les nouvelles technologies au service du patient diabétique</a:t>
            </a:r>
            <a:endParaRPr lang="fr-BE" dirty="0"/>
          </a:p>
        </p:txBody>
      </p:sp>
      <p:sp>
        <p:nvSpPr>
          <p:cNvPr id="4" name="ZoneTexte 3"/>
          <p:cNvSpPr txBox="1"/>
          <p:nvPr/>
        </p:nvSpPr>
        <p:spPr>
          <a:xfrm>
            <a:off x="1018812" y="4184213"/>
            <a:ext cx="7128792" cy="369332"/>
          </a:xfrm>
          <a:prstGeom prst="rect">
            <a:avLst/>
          </a:prstGeom>
          <a:noFill/>
        </p:spPr>
        <p:txBody>
          <a:bodyPr wrap="square" rtlCol="0">
            <a:spAutoFit/>
          </a:bodyPr>
          <a:lstStyle/>
          <a:p>
            <a:pPr algn="ctr"/>
            <a:r>
              <a:rPr lang="fr-BE" dirty="0" smtClean="0"/>
              <a:t>Régis </a:t>
            </a:r>
            <a:r>
              <a:rPr lang="fr-BE" dirty="0" err="1" smtClean="0"/>
              <a:t>Radermecker</a:t>
            </a:r>
            <a:endParaRPr lang="fr-BE" dirty="0" smtClean="0"/>
          </a:p>
        </p:txBody>
      </p:sp>
      <p:pic>
        <p:nvPicPr>
          <p:cNvPr id="6" name="Picture 7" descr="0219759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913" y="6053858"/>
            <a:ext cx="1425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42" y="5953965"/>
            <a:ext cx="1381932" cy="63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979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Historique</a:t>
            </a:r>
            <a:endParaRPr lang="fr-BE" dirty="0"/>
          </a:p>
        </p:txBody>
      </p:sp>
      <p:sp>
        <p:nvSpPr>
          <p:cNvPr id="3" name="Espace réservé du contenu 2"/>
          <p:cNvSpPr>
            <a:spLocks noGrp="1"/>
          </p:cNvSpPr>
          <p:nvPr>
            <p:ph idx="1"/>
          </p:nvPr>
        </p:nvSpPr>
        <p:spPr>
          <a:xfrm>
            <a:off x="395536" y="1340768"/>
            <a:ext cx="8229600" cy="4525963"/>
          </a:xfrm>
        </p:spPr>
        <p:txBody>
          <a:bodyPr>
            <a:normAutofit fontScale="77500" lnSpcReduction="20000"/>
          </a:bodyPr>
          <a:lstStyle/>
          <a:p>
            <a:r>
              <a:rPr lang="en-US" dirty="0" smtClean="0"/>
              <a:t>Les </a:t>
            </a:r>
            <a:r>
              <a:rPr lang="en-US" dirty="0" err="1" smtClean="0"/>
              <a:t>pompes</a:t>
            </a:r>
            <a:r>
              <a:rPr lang="en-US" dirty="0" smtClean="0"/>
              <a:t> portables </a:t>
            </a:r>
            <a:r>
              <a:rPr lang="en-US" dirty="0" err="1" smtClean="0"/>
              <a:t>ont</a:t>
            </a:r>
            <a:r>
              <a:rPr lang="en-US" dirty="0" smtClean="0"/>
              <a:t> </a:t>
            </a:r>
            <a:r>
              <a:rPr lang="en-US" dirty="0" err="1" smtClean="0"/>
              <a:t>été</a:t>
            </a:r>
            <a:r>
              <a:rPr lang="en-US" dirty="0" smtClean="0"/>
              <a:t> </a:t>
            </a:r>
            <a:r>
              <a:rPr lang="en-US" dirty="0" err="1" smtClean="0"/>
              <a:t>développées</a:t>
            </a:r>
            <a:r>
              <a:rPr lang="en-US" dirty="0" smtClean="0"/>
              <a:t> </a:t>
            </a:r>
            <a:r>
              <a:rPr lang="en-US" dirty="0" err="1" smtClean="0"/>
              <a:t>dans</a:t>
            </a:r>
            <a:r>
              <a:rPr lang="en-US" dirty="0" smtClean="0"/>
              <a:t> les </a:t>
            </a:r>
            <a:r>
              <a:rPr lang="en-US" dirty="0" err="1" smtClean="0"/>
              <a:t>années</a:t>
            </a:r>
            <a:r>
              <a:rPr lang="en-US" dirty="0" smtClean="0"/>
              <a:t> 70 au  </a:t>
            </a:r>
            <a:r>
              <a:rPr lang="en-US" dirty="0"/>
              <a:t>Guy’s Hospital </a:t>
            </a:r>
            <a:r>
              <a:rPr lang="en-US" dirty="0" smtClean="0"/>
              <a:t>de </a:t>
            </a:r>
            <a:r>
              <a:rPr lang="en-US" dirty="0" err="1" smtClean="0"/>
              <a:t>Londres</a:t>
            </a:r>
            <a:r>
              <a:rPr lang="en-US" dirty="0" smtClean="0"/>
              <a:t>.</a:t>
            </a:r>
          </a:p>
          <a:p>
            <a:r>
              <a:rPr lang="fr-FR" dirty="0" smtClean="0"/>
              <a:t>Le Dr </a:t>
            </a:r>
            <a:r>
              <a:rPr lang="fr-FR" dirty="0" err="1" smtClean="0"/>
              <a:t>Keen</a:t>
            </a:r>
            <a:r>
              <a:rPr lang="fr-FR" dirty="0" smtClean="0"/>
              <a:t> </a:t>
            </a:r>
            <a:r>
              <a:rPr lang="fr-FR" dirty="0"/>
              <a:t>et le Dr John Pickup </a:t>
            </a:r>
            <a:r>
              <a:rPr lang="fr-FR" dirty="0" smtClean="0"/>
              <a:t>au </a:t>
            </a:r>
            <a:r>
              <a:rPr lang="fr-FR" dirty="0" err="1" smtClean="0"/>
              <a:t>Guy’s</a:t>
            </a:r>
            <a:r>
              <a:rPr lang="fr-FR" dirty="0" smtClean="0"/>
              <a:t> </a:t>
            </a:r>
            <a:r>
              <a:rPr lang="fr-FR" dirty="0" err="1" smtClean="0"/>
              <a:t>Hospital</a:t>
            </a:r>
            <a:r>
              <a:rPr lang="fr-FR" dirty="0" smtClean="0"/>
              <a:t> ont </a:t>
            </a:r>
            <a:r>
              <a:rPr lang="fr-FR" dirty="0"/>
              <a:t>ensuite développé </a:t>
            </a:r>
            <a:r>
              <a:rPr lang="fr-FR" dirty="0" smtClean="0"/>
              <a:t>un programme de mise au point de pompe portable.</a:t>
            </a:r>
          </a:p>
          <a:p>
            <a:r>
              <a:rPr lang="fr-FR" dirty="0" smtClean="0"/>
              <a:t>Le </a:t>
            </a:r>
            <a:r>
              <a:rPr lang="fr-FR" dirty="0"/>
              <a:t>Dr John Parsons, de l'Institut national de recherche médicale de Mill Hill, à Londres, a </a:t>
            </a:r>
            <a:r>
              <a:rPr lang="fr-FR" dirty="0" smtClean="0"/>
              <a:t>adapté un dispositif </a:t>
            </a:r>
            <a:r>
              <a:rPr lang="fr-FR" dirty="0"/>
              <a:t>pour l'administration </a:t>
            </a:r>
            <a:r>
              <a:rPr lang="fr-FR" dirty="0" smtClean="0"/>
              <a:t>de PTH. Stratégie de </a:t>
            </a:r>
            <a:r>
              <a:rPr lang="fr-FR" dirty="0"/>
              <a:t>perfusion à double débit: un débit de base lent et unique </a:t>
            </a:r>
            <a:r>
              <a:rPr lang="fr-FR" dirty="0" smtClean="0"/>
              <a:t>dur24 </a:t>
            </a:r>
            <a:r>
              <a:rPr lang="fr-FR" dirty="0"/>
              <a:t>heures et </a:t>
            </a:r>
            <a:r>
              <a:rPr lang="fr-FR" dirty="0" smtClean="0"/>
              <a:t>un débit de base plus élevé en préprandial</a:t>
            </a:r>
          </a:p>
          <a:p>
            <a:r>
              <a:rPr lang="fr-FR" altLang="fr-FR" dirty="0" smtClean="0"/>
              <a:t>Fin </a:t>
            </a:r>
            <a:r>
              <a:rPr lang="fr-FR" altLang="fr-FR" dirty="0"/>
              <a:t>des années </a:t>
            </a:r>
            <a:r>
              <a:rPr lang="fr-FR" altLang="fr-FR" dirty="0" smtClean="0"/>
              <a:t>70: Arrivée </a:t>
            </a:r>
            <a:r>
              <a:rPr lang="fr-FR" altLang="fr-FR" dirty="0"/>
              <a:t>en Belgique et essais cliniques avec les premières pompes à insuline </a:t>
            </a:r>
            <a:r>
              <a:rPr lang="fr-FR" altLang="fr-FR" dirty="0" smtClean="0"/>
              <a:t>« Mill Hill »</a:t>
            </a:r>
            <a:endParaRPr lang="fr-BE" dirty="0"/>
          </a:p>
        </p:txBody>
      </p:sp>
      <p:pic>
        <p:nvPicPr>
          <p:cNvPr id="4" name="Image 3" descr="millhi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495203"/>
            <a:ext cx="1572132"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77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800" b="1" dirty="0"/>
              <a:t>Meta-analysis of HbA1c : MDI vs. CSII Significant reduction on switching to CSII </a:t>
            </a:r>
            <a:r>
              <a:rPr lang="en-US" sz="2800" b="1" dirty="0" smtClean="0"/>
              <a:t> (Pickup 2008)</a:t>
            </a:r>
            <a:endParaRPr lang="fr-BE"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5976664" cy="463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11760" y="6309320"/>
            <a:ext cx="4596899" cy="369332"/>
          </a:xfrm>
          <a:prstGeom prst="rect">
            <a:avLst/>
          </a:prstGeom>
        </p:spPr>
        <p:txBody>
          <a:bodyPr wrap="none">
            <a:spAutoFit/>
          </a:bodyPr>
          <a:lstStyle/>
          <a:p>
            <a:r>
              <a:rPr lang="it-IT" b="1" dirty="0"/>
              <a:t>HbA1c difference 0.62 (95% CI: 0.47 to 0.78)% </a:t>
            </a:r>
            <a:endParaRPr lang="fr-BE" dirty="0"/>
          </a:p>
        </p:txBody>
      </p:sp>
    </p:spTree>
    <p:extLst>
      <p:ext uri="{BB962C8B-B14F-4D97-AF65-F5344CB8AC3E}">
        <p14:creationId xmlns:p14="http://schemas.microsoft.com/office/powerpoint/2010/main" val="395267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800" b="1" dirty="0" err="1"/>
              <a:t>Hypoglycaemia</a:t>
            </a:r>
            <a:r>
              <a:rPr lang="fr-BE" sz="2800" b="1" dirty="0"/>
              <a:t> rate ratio: MDI vs. CSII </a:t>
            </a:r>
            <a:r>
              <a:rPr lang="fr-BE" sz="2800" b="1" dirty="0" err="1"/>
              <a:t>Hypoglycaemia</a:t>
            </a:r>
            <a:r>
              <a:rPr lang="fr-BE" sz="2800" b="1" dirty="0"/>
              <a:t> </a:t>
            </a:r>
            <a:r>
              <a:rPr lang="fr-BE" sz="2800" b="1" dirty="0" err="1"/>
              <a:t>reduced</a:t>
            </a:r>
            <a:r>
              <a:rPr lang="fr-BE" sz="2800" b="1" dirty="0"/>
              <a:t> four-</a:t>
            </a:r>
            <a:r>
              <a:rPr lang="fr-BE" sz="2800" b="1" dirty="0" err="1"/>
              <a:t>fold</a:t>
            </a:r>
            <a:r>
              <a:rPr lang="fr-BE" sz="2800" b="1" dirty="0"/>
              <a:t> by </a:t>
            </a:r>
            <a:r>
              <a:rPr lang="fr-BE" sz="2800" b="1" dirty="0" err="1"/>
              <a:t>switching</a:t>
            </a:r>
            <a:r>
              <a:rPr lang="fr-BE" sz="2800" b="1" dirty="0"/>
              <a:t> to CSII </a:t>
            </a:r>
            <a:endParaRPr lang="fr-BE"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264696" cy="478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15816" y="6381328"/>
            <a:ext cx="3682483" cy="369332"/>
          </a:xfrm>
          <a:prstGeom prst="rect">
            <a:avLst/>
          </a:prstGeom>
        </p:spPr>
        <p:txBody>
          <a:bodyPr wrap="none">
            <a:spAutoFit/>
          </a:bodyPr>
          <a:lstStyle/>
          <a:p>
            <a:r>
              <a:rPr lang="fr-BE" b="1" dirty="0"/>
              <a:t>Rate ratio 4.19 [95% CI 2.86 to 6.13])</a:t>
            </a:r>
            <a:endParaRPr lang="fr-BE" dirty="0"/>
          </a:p>
        </p:txBody>
      </p:sp>
    </p:spTree>
    <p:extLst>
      <p:ext uri="{BB962C8B-B14F-4D97-AF65-F5344CB8AC3E}">
        <p14:creationId xmlns:p14="http://schemas.microsoft.com/office/powerpoint/2010/main" val="18847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Liège</a:t>
            </a:r>
            <a:endParaRPr lang="fr-BE" dirty="0"/>
          </a:p>
        </p:txBody>
      </p:sp>
      <p:sp>
        <p:nvSpPr>
          <p:cNvPr id="5" name="Rectangle 4"/>
          <p:cNvSpPr/>
          <p:nvPr/>
        </p:nvSpPr>
        <p:spPr>
          <a:xfrm>
            <a:off x="208112" y="1340768"/>
            <a:ext cx="8928992" cy="3416320"/>
          </a:xfrm>
          <a:prstGeom prst="rect">
            <a:avLst/>
          </a:prstGeom>
        </p:spPr>
        <p:txBody>
          <a:bodyPr wrap="square">
            <a:spAutoFit/>
          </a:bodyPr>
          <a:lstStyle/>
          <a:p>
            <a:r>
              <a:rPr lang="en-GB" dirty="0" smtClean="0"/>
              <a:t>Scheen </a:t>
            </a:r>
            <a:r>
              <a:rPr lang="en-GB" dirty="0"/>
              <a:t>AJ, </a:t>
            </a:r>
            <a:r>
              <a:rPr lang="en-GB" dirty="0" err="1"/>
              <a:t>Henrivaux</a:t>
            </a:r>
            <a:r>
              <a:rPr lang="en-GB" dirty="0"/>
              <a:t> P, </a:t>
            </a:r>
            <a:r>
              <a:rPr lang="en-GB" dirty="0" err="1"/>
              <a:t>Jandrain</a:t>
            </a:r>
            <a:r>
              <a:rPr lang="en-GB" dirty="0"/>
              <a:t> B, </a:t>
            </a:r>
            <a:r>
              <a:rPr lang="en-GB" dirty="0" err="1"/>
              <a:t>Paolisso</a:t>
            </a:r>
            <a:r>
              <a:rPr lang="en-GB" dirty="0"/>
              <a:t> G, </a:t>
            </a:r>
            <a:r>
              <a:rPr lang="en-GB" dirty="0" err="1"/>
              <a:t>Lefèbvre</a:t>
            </a:r>
            <a:r>
              <a:rPr lang="en-GB" dirty="0"/>
              <a:t> PJ. Prevention </a:t>
            </a:r>
            <a:r>
              <a:rPr lang="en-GB" dirty="0" smtClean="0"/>
              <a:t>of metabolic </a:t>
            </a:r>
            <a:r>
              <a:rPr lang="en-GB" dirty="0"/>
              <a:t>alterations by insulin supplements administered either before or after </a:t>
            </a:r>
            <a:r>
              <a:rPr lang="en-GB" dirty="0" smtClean="0"/>
              <a:t> 2-h </a:t>
            </a:r>
            <a:r>
              <a:rPr lang="en-GB" dirty="0"/>
              <a:t>nocturnal interruption of CSII. Diabetes Care. 1987 Sep-Oct;10(5):567-72.</a:t>
            </a:r>
            <a:endParaRPr lang="fr-BE" dirty="0"/>
          </a:p>
          <a:p>
            <a:r>
              <a:rPr lang="en-GB" dirty="0"/>
              <a:t> </a:t>
            </a:r>
            <a:endParaRPr lang="fr-BE" dirty="0"/>
          </a:p>
          <a:p>
            <a:r>
              <a:rPr lang="en-GB" dirty="0"/>
              <a:t> </a:t>
            </a:r>
            <a:endParaRPr lang="fr-BE" dirty="0"/>
          </a:p>
          <a:p>
            <a:r>
              <a:rPr lang="en-GB" dirty="0" smtClean="0"/>
              <a:t>Scheen </a:t>
            </a:r>
            <a:r>
              <a:rPr lang="en-GB" dirty="0"/>
              <a:t>A, Castillo M, </a:t>
            </a:r>
            <a:r>
              <a:rPr lang="en-GB" dirty="0" err="1"/>
              <a:t>Jandrain</a:t>
            </a:r>
            <a:r>
              <a:rPr lang="en-GB" dirty="0"/>
              <a:t> B, </a:t>
            </a:r>
            <a:r>
              <a:rPr lang="en-GB" dirty="0" err="1"/>
              <a:t>Krzentowski</a:t>
            </a:r>
            <a:r>
              <a:rPr lang="en-GB" dirty="0"/>
              <a:t> G, </a:t>
            </a:r>
            <a:r>
              <a:rPr lang="en-GB" dirty="0" err="1"/>
              <a:t>Henrivaux</a:t>
            </a:r>
            <a:r>
              <a:rPr lang="en-GB" dirty="0"/>
              <a:t> P, Luyckx </a:t>
            </a:r>
            <a:r>
              <a:rPr lang="en-GB" dirty="0" smtClean="0"/>
              <a:t>AS, </a:t>
            </a:r>
            <a:r>
              <a:rPr lang="en-GB" dirty="0" err="1" smtClean="0"/>
              <a:t>Lefèbvre</a:t>
            </a:r>
            <a:r>
              <a:rPr lang="en-GB" dirty="0" smtClean="0"/>
              <a:t> </a:t>
            </a:r>
            <a:r>
              <a:rPr lang="en-GB" dirty="0"/>
              <a:t>PJ. Metabolic alterations after a two-hour nocturnal interruption of </a:t>
            </a:r>
            <a:r>
              <a:rPr lang="en-GB" dirty="0" smtClean="0"/>
              <a:t>a </a:t>
            </a:r>
            <a:r>
              <a:rPr lang="fr-BE" dirty="0" err="1" smtClean="0"/>
              <a:t>continuous</a:t>
            </a:r>
            <a:r>
              <a:rPr lang="fr-BE" dirty="0" smtClean="0"/>
              <a:t> </a:t>
            </a:r>
            <a:r>
              <a:rPr lang="fr-BE" dirty="0" err="1"/>
              <a:t>subcutaneous</a:t>
            </a:r>
            <a:r>
              <a:rPr lang="fr-BE" dirty="0"/>
              <a:t> </a:t>
            </a:r>
            <a:r>
              <a:rPr lang="fr-BE" dirty="0" err="1"/>
              <a:t>insulin</a:t>
            </a:r>
            <a:r>
              <a:rPr lang="fr-BE" dirty="0"/>
              <a:t> infusion. </a:t>
            </a:r>
            <a:r>
              <a:rPr lang="fr-BE" dirty="0" err="1"/>
              <a:t>Diabetes</a:t>
            </a:r>
            <a:r>
              <a:rPr lang="fr-BE" dirty="0"/>
              <a:t> Care. </a:t>
            </a:r>
            <a:r>
              <a:rPr lang="fr-BE" dirty="0" smtClean="0"/>
              <a:t>1984 Jul-Aug;7(4</a:t>
            </a:r>
            <a:r>
              <a:rPr lang="fr-BE" dirty="0"/>
              <a:t>):338-42. </a:t>
            </a:r>
            <a:endParaRPr lang="fr-BE" dirty="0" smtClean="0"/>
          </a:p>
          <a:p>
            <a:endParaRPr lang="fr-BE" sz="2400" b="1" dirty="0"/>
          </a:p>
          <a:p>
            <a:endParaRPr lang="fr-BE" sz="2400" b="1" dirty="0" smtClean="0"/>
          </a:p>
          <a:p>
            <a:r>
              <a:rPr lang="fr-BE" sz="2400" b="1" dirty="0" smtClean="0"/>
              <a:t>Arrêt de pompe/Allergie/</a:t>
            </a:r>
            <a:r>
              <a:rPr lang="fr-BE" sz="2400" b="1" dirty="0" err="1" smtClean="0"/>
              <a:t>Lipodystrophies</a:t>
            </a:r>
            <a:r>
              <a:rPr lang="fr-BE" sz="2400" b="1" dirty="0" smtClean="0"/>
              <a:t>/…</a:t>
            </a:r>
            <a:endParaRPr lang="fr-BE" sz="2400" b="1" dirty="0"/>
          </a:p>
        </p:txBody>
      </p:sp>
      <p:sp>
        <p:nvSpPr>
          <p:cNvPr id="6" name="Flèche droite 5"/>
          <p:cNvSpPr/>
          <p:nvPr/>
        </p:nvSpPr>
        <p:spPr>
          <a:xfrm>
            <a:off x="737676" y="5229200"/>
            <a:ext cx="1194432"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2456415" y="5425930"/>
            <a:ext cx="5283937" cy="954107"/>
          </a:xfrm>
          <a:prstGeom prst="rect">
            <a:avLst/>
          </a:prstGeom>
          <a:noFill/>
          <a:ln w="57150">
            <a:solidFill>
              <a:srgbClr val="00B0F0"/>
            </a:solidFill>
          </a:ln>
        </p:spPr>
        <p:txBody>
          <a:bodyPr wrap="square" rtlCol="0">
            <a:spAutoFit/>
          </a:bodyPr>
          <a:lstStyle/>
          <a:p>
            <a:pPr algn="ctr"/>
            <a:r>
              <a:rPr lang="fr-BE" sz="2800" b="1" dirty="0" smtClean="0"/>
              <a:t>Premier centre en Fédération WB</a:t>
            </a:r>
          </a:p>
          <a:p>
            <a:pPr algn="ctr"/>
            <a:r>
              <a:rPr lang="fr-BE" sz="2800" b="1" dirty="0" smtClean="0"/>
              <a:t>174 patients</a:t>
            </a:r>
            <a:endParaRPr lang="fr-BE" sz="2800" b="1" dirty="0"/>
          </a:p>
        </p:txBody>
      </p:sp>
    </p:spTree>
    <p:extLst>
      <p:ext uri="{BB962C8B-B14F-4D97-AF65-F5344CB8AC3E}">
        <p14:creationId xmlns:p14="http://schemas.microsoft.com/office/powerpoint/2010/main" val="3703330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Evolutions technologiques</a:t>
            </a:r>
            <a:endParaRPr lang="fr-BE" dirty="0"/>
          </a:p>
        </p:txBody>
      </p:sp>
      <p:sp>
        <p:nvSpPr>
          <p:cNvPr id="3" name="Espace réservé du contenu 2"/>
          <p:cNvSpPr>
            <a:spLocks noGrp="1"/>
          </p:cNvSpPr>
          <p:nvPr>
            <p:ph idx="1"/>
          </p:nvPr>
        </p:nvSpPr>
        <p:spPr/>
        <p:txBody>
          <a:bodyPr/>
          <a:lstStyle/>
          <a:p>
            <a:r>
              <a:rPr lang="fr-BE" dirty="0" smtClean="0"/>
              <a:t>Miniaturisation</a:t>
            </a:r>
          </a:p>
          <a:p>
            <a:r>
              <a:rPr lang="fr-BE" dirty="0" smtClean="0"/>
              <a:t>Nombreux DB, DB temporaire</a:t>
            </a:r>
          </a:p>
          <a:p>
            <a:r>
              <a:rPr lang="fr-BE" dirty="0" smtClean="0"/>
              <a:t>Différentes formes de bolus</a:t>
            </a:r>
          </a:p>
          <a:p>
            <a:r>
              <a:rPr lang="fr-BE" dirty="0" smtClean="0"/>
              <a:t>Assistant bolus</a:t>
            </a:r>
          </a:p>
          <a:p>
            <a:r>
              <a:rPr lang="fr-BE" dirty="0" smtClean="0"/>
              <a:t>Possibilité d’être « reliée » à une MCG</a:t>
            </a:r>
          </a:p>
          <a:p>
            <a:r>
              <a:rPr lang="fr-BE" dirty="0" smtClean="0"/>
              <a:t>…..</a:t>
            </a:r>
            <a:endParaRPr lang="fr-BE" dirty="0"/>
          </a:p>
        </p:txBody>
      </p:sp>
    </p:spTree>
    <p:extLst>
      <p:ext uri="{BB962C8B-B14F-4D97-AF65-F5344CB8AC3E}">
        <p14:creationId xmlns:p14="http://schemas.microsoft.com/office/powerpoint/2010/main" val="396344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Convention INAMI</a:t>
            </a:r>
            <a:endParaRPr lang="fr-BE" dirty="0"/>
          </a:p>
        </p:txBody>
      </p:sp>
      <p:sp>
        <p:nvSpPr>
          <p:cNvPr id="3" name="Espace réservé du contenu 2"/>
          <p:cNvSpPr>
            <a:spLocks noGrp="1"/>
          </p:cNvSpPr>
          <p:nvPr>
            <p:ph idx="1"/>
          </p:nvPr>
        </p:nvSpPr>
        <p:spPr/>
        <p:txBody>
          <a:bodyPr/>
          <a:lstStyle/>
          <a:p>
            <a:r>
              <a:rPr lang="fr-BE" dirty="0" smtClean="0"/>
              <a:t>Accu Check Roche Combo/Insight</a:t>
            </a:r>
          </a:p>
          <a:p>
            <a:r>
              <a:rPr lang="fr-BE" dirty="0" err="1" smtClean="0"/>
              <a:t>Minimed</a:t>
            </a:r>
            <a:r>
              <a:rPr lang="fr-BE" dirty="0" smtClean="0"/>
              <a:t> 640G</a:t>
            </a:r>
          </a:p>
          <a:p>
            <a:r>
              <a:rPr lang="fr-BE" dirty="0" err="1" smtClean="0"/>
              <a:t>Minimed</a:t>
            </a:r>
            <a:r>
              <a:rPr lang="fr-BE" dirty="0" smtClean="0"/>
              <a:t> 670G</a:t>
            </a:r>
          </a:p>
          <a:p>
            <a:r>
              <a:rPr lang="fr-BE" dirty="0" smtClean="0"/>
              <a:t>Ypsomed</a:t>
            </a:r>
          </a:p>
          <a:p>
            <a:endParaRPr lang="fr-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052736"/>
            <a:ext cx="165749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122" y="2579859"/>
            <a:ext cx="1690688"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758" y="2600641"/>
            <a:ext cx="1320526" cy="161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849717"/>
            <a:ext cx="1232228" cy="180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6671" y="5157191"/>
            <a:ext cx="1500451" cy="120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23528" y="5192814"/>
            <a:ext cx="4824536" cy="584775"/>
          </a:xfrm>
          <a:prstGeom prst="rect">
            <a:avLst/>
          </a:prstGeom>
          <a:noFill/>
          <a:ln w="28575">
            <a:solidFill>
              <a:srgbClr val="00B0F0"/>
            </a:solidFill>
          </a:ln>
        </p:spPr>
        <p:txBody>
          <a:bodyPr wrap="square" rtlCol="0">
            <a:spAutoFit/>
          </a:bodyPr>
          <a:lstStyle/>
          <a:p>
            <a:r>
              <a:rPr lang="fr-BE" sz="3200" dirty="0" smtClean="0"/>
              <a:t>2850 Euros à 3629,40 Euros</a:t>
            </a:r>
            <a:endParaRPr lang="fr-BE" sz="3200" dirty="0"/>
          </a:p>
        </p:txBody>
      </p:sp>
    </p:spTree>
    <p:extLst>
      <p:ext uri="{BB962C8B-B14F-4D97-AF65-F5344CB8AC3E}">
        <p14:creationId xmlns:p14="http://schemas.microsoft.com/office/powerpoint/2010/main" val="1312827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Nouvelles pompes</a:t>
            </a:r>
            <a:endParaRPr lang="fr-BE" dirty="0"/>
          </a:p>
        </p:txBody>
      </p:sp>
      <p:sp>
        <p:nvSpPr>
          <p:cNvPr id="3" name="Espace réservé du contenu 2"/>
          <p:cNvSpPr>
            <a:spLocks noGrp="1"/>
          </p:cNvSpPr>
          <p:nvPr>
            <p:ph idx="1"/>
          </p:nvPr>
        </p:nvSpPr>
        <p:spPr>
          <a:xfrm>
            <a:off x="457200" y="1340768"/>
            <a:ext cx="1666528" cy="676672"/>
          </a:xfrm>
        </p:spPr>
        <p:txBody>
          <a:bodyPr>
            <a:normAutofit fontScale="92500"/>
          </a:bodyPr>
          <a:lstStyle/>
          <a:p>
            <a:pPr marL="0" indent="0">
              <a:buNone/>
            </a:pPr>
            <a:r>
              <a:rPr lang="fr-BE" dirty="0" err="1" smtClean="0"/>
              <a:t>Cell</a:t>
            </a:r>
            <a:r>
              <a:rPr lang="fr-BE" dirty="0" smtClean="0"/>
              <a:t> Novo</a:t>
            </a:r>
            <a:endParaRPr lang="fr-BE" dirty="0"/>
          </a:p>
        </p:txBody>
      </p:sp>
      <p:sp>
        <p:nvSpPr>
          <p:cNvPr id="4" name="Espace réservé du contenu 2"/>
          <p:cNvSpPr txBox="1">
            <a:spLocks/>
          </p:cNvSpPr>
          <p:nvPr/>
        </p:nvSpPr>
        <p:spPr>
          <a:xfrm>
            <a:off x="395536" y="4221087"/>
            <a:ext cx="2592288" cy="205983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dirty="0" err="1" smtClean="0"/>
              <a:t>Omnipod</a:t>
            </a:r>
            <a:r>
              <a:rPr lang="fr-BE" dirty="0" smtClean="0"/>
              <a:t>:</a:t>
            </a:r>
          </a:p>
          <a:p>
            <a:pPr marL="0" indent="0">
              <a:buFont typeface="Arial" panose="020B0604020202020204" pitchFamily="34" charset="0"/>
              <a:buNone/>
            </a:pPr>
            <a:r>
              <a:rPr lang="fr-BE" dirty="0" smtClean="0"/>
              <a:t>-Usage unique</a:t>
            </a:r>
          </a:p>
          <a:p>
            <a:pPr marL="0" indent="0">
              <a:buFont typeface="Arial" panose="020B0604020202020204" pitchFamily="34" charset="0"/>
              <a:buNone/>
            </a:pPr>
            <a:r>
              <a:rPr lang="fr-BE" dirty="0" smtClean="0"/>
              <a:t>-2 ml</a:t>
            </a:r>
          </a:p>
          <a:p>
            <a:pPr marL="0" indent="0">
              <a:buFont typeface="Arial" panose="020B0604020202020204" pitchFamily="34" charset="0"/>
              <a:buNone/>
            </a:pPr>
            <a:r>
              <a:rPr lang="fr-BE" dirty="0" smtClean="0"/>
              <a:t>-max 3 j (10 par mois)</a:t>
            </a:r>
            <a:endParaRPr lang="fr-B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700809"/>
            <a:ext cx="300750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291302"/>
            <a:ext cx="3613026" cy="198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787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Comparaiso</a:t>
            </a:r>
            <a:r>
              <a:rPr lang="fr-BE" dirty="0"/>
              <a:t>n</a:t>
            </a:r>
          </a:p>
        </p:txBody>
      </p:sp>
      <p:sp>
        <p:nvSpPr>
          <p:cNvPr id="3" name="Espace réservé du contenu 2"/>
          <p:cNvSpPr>
            <a:spLocks noGrp="1"/>
          </p:cNvSpPr>
          <p:nvPr>
            <p:ph idx="1"/>
          </p:nvPr>
        </p:nvSpPr>
        <p:spPr>
          <a:xfrm>
            <a:off x="457200" y="1600201"/>
            <a:ext cx="8229600" cy="1396752"/>
          </a:xfrm>
        </p:spPr>
        <p:txBody>
          <a:bodyPr>
            <a:normAutofit fontScale="85000" lnSpcReduction="10000"/>
          </a:bodyPr>
          <a:lstStyle/>
          <a:p>
            <a:r>
              <a:rPr lang="fr-BE" dirty="0" smtClean="0"/>
              <a:t>Pompe « classique »</a:t>
            </a:r>
          </a:p>
          <a:p>
            <a:pPr lvl="1"/>
            <a:r>
              <a:rPr lang="fr-BE" dirty="0" smtClean="0"/>
              <a:t>178 Euros X12= </a:t>
            </a:r>
            <a:r>
              <a:rPr lang="fr-BE" b="1" dirty="0" smtClean="0"/>
              <a:t>2136 Euros/An ( 178 c est le prix moyen du </a:t>
            </a:r>
            <a:r>
              <a:rPr lang="fr-BE" b="1" dirty="0" err="1" smtClean="0"/>
              <a:t>disposable</a:t>
            </a:r>
            <a:r>
              <a:rPr lang="fr-BE" b="1" dirty="0" smtClean="0"/>
              <a:t> + </a:t>
            </a:r>
            <a:r>
              <a:rPr lang="fr-BE" b="1" smtClean="0"/>
              <a:t>amortissement pompe en 48 mois!)</a:t>
            </a:r>
            <a:endParaRPr lang="fr-BE" b="1" dirty="0" smtClean="0"/>
          </a:p>
          <a:p>
            <a:pPr lvl="1"/>
            <a:endParaRPr lang="fr-BE" dirty="0" smtClean="0"/>
          </a:p>
          <a:p>
            <a:pPr lvl="1"/>
            <a:endParaRPr lang="fr-BE" dirty="0" smtClean="0"/>
          </a:p>
          <a:p>
            <a:pPr marL="457200" lvl="1" indent="0">
              <a:buNone/>
            </a:pPr>
            <a:endParaRPr lang="fr-BE" dirty="0"/>
          </a:p>
        </p:txBody>
      </p:sp>
      <p:sp>
        <p:nvSpPr>
          <p:cNvPr id="4" name="Espace réservé du contenu 2"/>
          <p:cNvSpPr txBox="1">
            <a:spLocks/>
          </p:cNvSpPr>
          <p:nvPr/>
        </p:nvSpPr>
        <p:spPr>
          <a:xfrm>
            <a:off x="467544" y="3140968"/>
            <a:ext cx="8229600" cy="139675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3800" dirty="0" smtClean="0"/>
              <a:t>Pompe </a:t>
            </a:r>
            <a:r>
              <a:rPr lang="fr-BE" sz="3800" dirty="0" err="1" smtClean="0"/>
              <a:t>Omnipod</a:t>
            </a:r>
            <a:endParaRPr lang="fr-BE" sz="3800" dirty="0" smtClean="0"/>
          </a:p>
          <a:p>
            <a:pPr lvl="1"/>
            <a:r>
              <a:rPr lang="fr-BE" dirty="0" smtClean="0"/>
              <a:t>Au mieux: 27 Euros par patch X10X12= 3240 Euros + Amortissement PDM (180Euros/4= 45 Euros). Total:</a:t>
            </a:r>
            <a:r>
              <a:rPr lang="fr-BE" b="1" dirty="0" smtClean="0"/>
              <a:t>3285 Euros</a:t>
            </a:r>
            <a:endParaRPr lang="fr-BE" b="1" dirty="0"/>
          </a:p>
        </p:txBody>
      </p:sp>
      <p:sp>
        <p:nvSpPr>
          <p:cNvPr id="5" name="Flèche droite 4"/>
          <p:cNvSpPr/>
          <p:nvPr/>
        </p:nvSpPr>
        <p:spPr>
          <a:xfrm>
            <a:off x="899592" y="5013176"/>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2494112" y="4981818"/>
            <a:ext cx="4176464" cy="1569660"/>
          </a:xfrm>
          <a:prstGeom prst="rect">
            <a:avLst/>
          </a:prstGeom>
          <a:noFill/>
          <a:ln w="38100">
            <a:solidFill>
              <a:srgbClr val="00B0F0"/>
            </a:solidFill>
          </a:ln>
        </p:spPr>
        <p:txBody>
          <a:bodyPr wrap="square" rtlCol="0">
            <a:spAutoFit/>
          </a:bodyPr>
          <a:lstStyle/>
          <a:p>
            <a:pPr algn="ctr"/>
            <a:r>
              <a:rPr lang="fr-BE" sz="2400" dirty="0" smtClean="0"/>
              <a:t>3285 – 2136= 1149 Euros</a:t>
            </a:r>
          </a:p>
          <a:p>
            <a:pPr algn="ctr"/>
            <a:endParaRPr lang="fr-BE" sz="2400" dirty="0"/>
          </a:p>
          <a:p>
            <a:pPr algn="ctr"/>
            <a:r>
              <a:rPr lang="fr-BE" sz="2400" dirty="0" smtClean="0"/>
              <a:t>Convention6,53 Euros X 365= 2383 Euros</a:t>
            </a:r>
            <a:endParaRPr lang="fr-BE" sz="2400" dirty="0"/>
          </a:p>
        </p:txBody>
      </p:sp>
    </p:spTree>
    <p:extLst>
      <p:ext uri="{BB962C8B-B14F-4D97-AF65-F5344CB8AC3E}">
        <p14:creationId xmlns:p14="http://schemas.microsoft.com/office/powerpoint/2010/main" val="3377942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spTree>
    <p:extLst>
      <p:ext uri="{BB962C8B-B14F-4D97-AF65-F5344CB8AC3E}">
        <p14:creationId xmlns:p14="http://schemas.microsoft.com/office/powerpoint/2010/main" val="3060060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 (2 parties)</a:t>
            </a:r>
            <a:endParaRPr lang="fr-BE" dirty="0"/>
          </a:p>
        </p:txBody>
      </p:sp>
      <p:sp>
        <p:nvSpPr>
          <p:cNvPr id="3" name="Espace réservé du contenu 2"/>
          <p:cNvSpPr>
            <a:spLocks noGrp="1"/>
          </p:cNvSpPr>
          <p:nvPr>
            <p:ph idx="1"/>
          </p:nvPr>
        </p:nvSpPr>
        <p:spPr>
          <a:xfrm>
            <a:off x="395536" y="1988840"/>
            <a:ext cx="8229600" cy="4525963"/>
          </a:xfrm>
        </p:spPr>
        <p:txBody>
          <a:bodyPr/>
          <a:lstStyle/>
          <a:p>
            <a:r>
              <a:rPr lang="fr-BE" dirty="0" smtClean="0"/>
              <a:t>Introduction</a:t>
            </a:r>
          </a:p>
          <a:p>
            <a:r>
              <a:rPr lang="fr-BE" dirty="0" smtClean="0"/>
              <a:t>Pompes à insuline</a:t>
            </a:r>
          </a:p>
          <a:p>
            <a:r>
              <a:rPr lang="fr-BE" b="1" dirty="0" smtClean="0"/>
              <a:t>Mesure continue du glucose</a:t>
            </a:r>
          </a:p>
          <a:p>
            <a:r>
              <a:rPr lang="fr-BE" dirty="0" smtClean="0"/>
              <a:t>Boucler la boucle</a:t>
            </a:r>
          </a:p>
          <a:p>
            <a:r>
              <a:rPr lang="fr-BE" dirty="0" smtClean="0"/>
              <a:t>Conclusions</a:t>
            </a:r>
            <a:endParaRPr lang="fr-BE" dirty="0"/>
          </a:p>
        </p:txBody>
      </p:sp>
    </p:spTree>
    <p:extLst>
      <p:ext uri="{BB962C8B-B14F-4D97-AF65-F5344CB8AC3E}">
        <p14:creationId xmlns:p14="http://schemas.microsoft.com/office/powerpoint/2010/main" val="2011140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 (2 parties)</a:t>
            </a:r>
            <a:endParaRPr lang="fr-BE" dirty="0"/>
          </a:p>
        </p:txBody>
      </p:sp>
      <p:sp>
        <p:nvSpPr>
          <p:cNvPr id="3" name="Espace réservé du contenu 2"/>
          <p:cNvSpPr>
            <a:spLocks noGrp="1"/>
          </p:cNvSpPr>
          <p:nvPr>
            <p:ph idx="1"/>
          </p:nvPr>
        </p:nvSpPr>
        <p:spPr>
          <a:xfrm>
            <a:off x="395536" y="1988840"/>
            <a:ext cx="8229600" cy="4525963"/>
          </a:xfrm>
        </p:spPr>
        <p:txBody>
          <a:bodyPr/>
          <a:lstStyle/>
          <a:p>
            <a:r>
              <a:rPr lang="fr-BE" dirty="0" smtClean="0"/>
              <a:t>Introduction</a:t>
            </a:r>
          </a:p>
          <a:p>
            <a:r>
              <a:rPr lang="fr-BE" dirty="0" smtClean="0"/>
              <a:t>Pompes à insuline</a:t>
            </a:r>
          </a:p>
          <a:p>
            <a:r>
              <a:rPr lang="fr-BE" dirty="0" smtClean="0"/>
              <a:t>Mesure continue du glucose</a:t>
            </a:r>
          </a:p>
          <a:p>
            <a:r>
              <a:rPr lang="fr-BE" dirty="0" smtClean="0"/>
              <a:t>Boucler la boucle</a:t>
            </a:r>
          </a:p>
          <a:p>
            <a:r>
              <a:rPr lang="fr-BE" dirty="0" smtClean="0"/>
              <a:t>Conclusions</a:t>
            </a:r>
            <a:endParaRPr lang="fr-BE" dirty="0"/>
          </a:p>
        </p:txBody>
      </p:sp>
    </p:spTree>
    <p:extLst>
      <p:ext uri="{BB962C8B-B14F-4D97-AF65-F5344CB8AC3E}">
        <p14:creationId xmlns:p14="http://schemas.microsoft.com/office/powerpoint/2010/main" val="2586052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 3" descr="Capture d’écran 2013-03-12 à 17.46.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47738"/>
            <a:ext cx="765175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967695" y="6535738"/>
            <a:ext cx="3141380" cy="276999"/>
          </a:xfrm>
          <a:prstGeom prst="rect">
            <a:avLst/>
          </a:prstGeom>
        </p:spPr>
        <p:txBody>
          <a:bodyPr wrap="none">
            <a:spAutoFit/>
          </a:bodyPr>
          <a:lstStyle/>
          <a:p>
            <a:pPr algn="r">
              <a:defRPr/>
            </a:pPr>
            <a:r>
              <a:rPr lang="fr-FR" sz="1200" dirty="0" err="1">
                <a:solidFill>
                  <a:schemeClr val="bg1">
                    <a:lumMod val="50000"/>
                  </a:schemeClr>
                </a:solidFill>
                <a:latin typeface="+mj-lt"/>
              </a:rPr>
              <a:t>Freckmann</a:t>
            </a:r>
            <a:r>
              <a:rPr lang="fr-FR" sz="1200" dirty="0">
                <a:solidFill>
                  <a:schemeClr val="bg1">
                    <a:lumMod val="50000"/>
                  </a:schemeClr>
                </a:solidFill>
                <a:latin typeface="+mj-lt"/>
              </a:rPr>
              <a:t> G, J </a:t>
            </a:r>
            <a:r>
              <a:rPr lang="fr-FR" sz="1200" dirty="0" err="1">
                <a:solidFill>
                  <a:schemeClr val="bg1">
                    <a:lumMod val="50000"/>
                  </a:schemeClr>
                </a:solidFill>
                <a:latin typeface="+mj-lt"/>
              </a:rPr>
              <a:t>Diabetes</a:t>
            </a:r>
            <a:r>
              <a:rPr lang="fr-FR" sz="1200" dirty="0">
                <a:solidFill>
                  <a:schemeClr val="bg1">
                    <a:lumMod val="50000"/>
                  </a:schemeClr>
                </a:solidFill>
                <a:latin typeface="+mj-lt"/>
              </a:rPr>
              <a:t> </a:t>
            </a:r>
            <a:r>
              <a:rPr lang="fr-FR" sz="1200" dirty="0" err="1">
                <a:solidFill>
                  <a:schemeClr val="bg1">
                    <a:lumMod val="50000"/>
                  </a:schemeClr>
                </a:solidFill>
                <a:latin typeface="+mj-lt"/>
              </a:rPr>
              <a:t>Sci</a:t>
            </a:r>
            <a:r>
              <a:rPr lang="fr-FR" sz="1200" dirty="0">
                <a:solidFill>
                  <a:schemeClr val="bg1">
                    <a:lumMod val="50000"/>
                  </a:schemeClr>
                </a:solidFill>
                <a:latin typeface="+mj-lt"/>
              </a:rPr>
              <a:t> </a:t>
            </a:r>
            <a:r>
              <a:rPr lang="fr-FR" sz="1200" dirty="0" err="1">
                <a:solidFill>
                  <a:schemeClr val="bg1">
                    <a:lumMod val="50000"/>
                  </a:schemeClr>
                </a:solidFill>
                <a:latin typeface="+mj-lt"/>
              </a:rPr>
              <a:t>Technol</a:t>
            </a:r>
            <a:r>
              <a:rPr lang="fr-FR" sz="1200" dirty="0">
                <a:solidFill>
                  <a:schemeClr val="bg1">
                    <a:lumMod val="50000"/>
                  </a:schemeClr>
                </a:solidFill>
                <a:latin typeface="+mj-lt"/>
              </a:rPr>
              <a:t> 2012</a:t>
            </a:r>
          </a:p>
        </p:txBody>
      </p:sp>
      <p:sp>
        <p:nvSpPr>
          <p:cNvPr id="48131" name="Rectangle 5"/>
          <p:cNvSpPr>
            <a:spLocks noChangeArrowheads="1"/>
          </p:cNvSpPr>
          <p:nvPr/>
        </p:nvSpPr>
        <p:spPr bwMode="auto">
          <a:xfrm>
            <a:off x="179388" y="115888"/>
            <a:ext cx="88566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dirty="0">
                <a:latin typeface="Calibri"/>
                <a:cs typeface="Calibri"/>
              </a:rPr>
              <a:t>Comparer le nombre d’étapes lors de l’utilisation de lecteurs de glycémie et d’auto piqueurs</a:t>
            </a:r>
          </a:p>
        </p:txBody>
      </p:sp>
    </p:spTree>
    <p:extLst>
      <p:ext uri="{BB962C8B-B14F-4D97-AF65-F5344CB8AC3E}">
        <p14:creationId xmlns:p14="http://schemas.microsoft.com/office/powerpoint/2010/main" val="382907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Groupe 6"/>
          <p:cNvGrpSpPr/>
          <p:nvPr/>
        </p:nvGrpSpPr>
        <p:grpSpPr>
          <a:xfrm>
            <a:off x="4707427" y="1134241"/>
            <a:ext cx="4082615" cy="4750368"/>
            <a:chOff x="4707427" y="1222729"/>
            <a:chExt cx="4082615" cy="4750368"/>
          </a:xfrm>
        </p:grpSpPr>
        <p:sp>
          <p:nvSpPr>
            <p:cNvPr id="82" name="Rectangle 81"/>
            <p:cNvSpPr/>
            <p:nvPr/>
          </p:nvSpPr>
          <p:spPr>
            <a:xfrm>
              <a:off x="4707427" y="1498789"/>
              <a:ext cx="4082615" cy="4474308"/>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85" name="テキスト ボックス 9"/>
            <p:cNvSpPr txBox="1"/>
            <p:nvPr/>
          </p:nvSpPr>
          <p:spPr>
            <a:xfrm>
              <a:off x="4935402" y="1222729"/>
              <a:ext cx="3397438" cy="584775"/>
            </a:xfrm>
            <a:prstGeom prst="rect">
              <a:avLst/>
            </a:prstGeom>
            <a:solidFill>
              <a:schemeClr val="bg1"/>
            </a:solid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defTabSz="457200" fontAlgn="auto">
                <a:spcBef>
                  <a:spcPts val="0"/>
                </a:spcBef>
                <a:spcAft>
                  <a:spcPts val="0"/>
                </a:spcAft>
              </a:pPr>
              <a:r>
                <a:rPr kumimoji="1" lang="fr-FR" altLang="ja-JP" sz="1600" b="1" smtClean="0">
                  <a:solidFill>
                    <a:srgbClr val="444492"/>
                  </a:solidFill>
                  <a:latin typeface="Calibri" panose="020F0502020204030204" pitchFamily="34" charset="0"/>
                </a:rPr>
                <a:t>Raisons données pour ne pas réaliser l’ASG aussi souvent que recommandé</a:t>
              </a:r>
              <a:endParaRPr kumimoji="1" lang="fr-FR" altLang="ja-JP" sz="1600">
                <a:solidFill>
                  <a:srgbClr val="444492"/>
                </a:solidFill>
                <a:latin typeface="Calibri" panose="020F0502020204030204" pitchFamily="34" charset="0"/>
              </a:endParaRPr>
            </a:p>
          </p:txBody>
        </p:sp>
        <p:cxnSp>
          <p:nvCxnSpPr>
            <p:cNvPr id="86" name="Connecteur droit 85"/>
            <p:cNvCxnSpPr/>
            <p:nvPr/>
          </p:nvCxnSpPr>
          <p:spPr>
            <a:xfrm>
              <a:off x="4933493" y="1234802"/>
              <a:ext cx="0" cy="53111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8" name="テキスト ボックス 9"/>
            <p:cNvSpPr txBox="1"/>
            <p:nvPr/>
          </p:nvSpPr>
          <p:spPr>
            <a:xfrm>
              <a:off x="4935402" y="1768419"/>
              <a:ext cx="3397438" cy="523220"/>
            </a:xfrm>
            <a:prstGeom prst="rect">
              <a:avLst/>
            </a:prstGeom>
            <a:solidFill>
              <a:schemeClr val="bg1"/>
            </a:solid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spcBef>
                  <a:spcPts val="0"/>
                </a:spcBef>
                <a:spcAft>
                  <a:spcPts val="0"/>
                </a:spcAft>
              </a:pPr>
              <a:r>
                <a:rPr kumimoji="1" lang="fr-FR" altLang="ja-JP" sz="1400" smtClean="0">
                  <a:solidFill>
                    <a:srgbClr val="444492"/>
                  </a:solidFill>
                  <a:latin typeface="Calibri" panose="020F0502020204030204" pitchFamily="34" charset="0"/>
                </a:rPr>
                <a:t>Impact de l’ASG dans la vie quotidienne pour 69% des patients</a:t>
              </a:r>
              <a:r>
                <a:rPr kumimoji="1" lang="fr-FR" altLang="ja-JP" sz="1400" baseline="30000" smtClean="0">
                  <a:solidFill>
                    <a:srgbClr val="444492"/>
                  </a:solidFill>
                  <a:latin typeface="Calibri" panose="020F0502020204030204" pitchFamily="34" charset="0"/>
                </a:rPr>
                <a:t>1</a:t>
              </a:r>
              <a:endParaRPr kumimoji="1" lang="fr-FR" altLang="ja-JP" sz="1400" baseline="30000">
                <a:solidFill>
                  <a:srgbClr val="444492"/>
                </a:solidFill>
                <a:latin typeface="Calibri" panose="020F0502020204030204" pitchFamily="34" charset="0"/>
              </a:endParaRPr>
            </a:p>
          </p:txBody>
        </p:sp>
        <p:pic>
          <p:nvPicPr>
            <p:cNvPr id="1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520" t="33751" r="43925" b="21892"/>
            <a:stretch/>
          </p:blipFill>
          <p:spPr bwMode="auto">
            <a:xfrm>
              <a:off x="6297562" y="2462982"/>
              <a:ext cx="899652" cy="2374490"/>
            </a:xfrm>
            <a:prstGeom prst="rect">
              <a:avLst/>
            </a:prstGeom>
            <a:solidFill>
              <a:schemeClr val="bg1"/>
            </a:solidFill>
            <a:ln>
              <a:noFill/>
            </a:ln>
            <a:effectLst/>
          </p:spPr>
        </p:pic>
        <p:sp>
          <p:nvSpPr>
            <p:cNvPr id="120" name="テキスト ボックス 9"/>
            <p:cNvSpPr txBox="1"/>
            <p:nvPr/>
          </p:nvSpPr>
          <p:spPr>
            <a:xfrm>
              <a:off x="7132912" y="2594329"/>
              <a:ext cx="1406405" cy="461665"/>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defTabSz="457200" fontAlgn="auto">
                <a:spcBef>
                  <a:spcPts val="0"/>
                </a:spcBef>
                <a:spcAft>
                  <a:spcPts val="0"/>
                </a:spcAft>
              </a:pPr>
              <a:r>
                <a:rPr kumimoji="1" lang="fr-FR" altLang="ja-JP" sz="1200" b="1" smtClean="0">
                  <a:solidFill>
                    <a:srgbClr val="FFFFFF">
                      <a:lumMod val="50000"/>
                    </a:srgbClr>
                  </a:solidFill>
                  <a:latin typeface="Calibri" panose="020F0502020204030204" pitchFamily="34" charset="0"/>
                </a:rPr>
                <a:t>Temps nécessaire pour contrôler</a:t>
              </a:r>
              <a:endParaRPr kumimoji="1" lang="fr-FR" altLang="ja-JP" sz="1200" b="1">
                <a:solidFill>
                  <a:srgbClr val="FFFFFF">
                    <a:lumMod val="50000"/>
                  </a:srgbClr>
                </a:solidFill>
                <a:latin typeface="Calibri" panose="020F0502020204030204" pitchFamily="34" charset="0"/>
              </a:endParaRPr>
            </a:p>
          </p:txBody>
        </p:sp>
        <p:sp>
          <p:nvSpPr>
            <p:cNvPr id="121" name="テキスト ボックス 9"/>
            <p:cNvSpPr txBox="1"/>
            <p:nvPr/>
          </p:nvSpPr>
          <p:spPr>
            <a:xfrm>
              <a:off x="7221402" y="3420238"/>
              <a:ext cx="1406405" cy="27699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defTabSz="457200" fontAlgn="auto">
                <a:spcBef>
                  <a:spcPts val="0"/>
                </a:spcBef>
                <a:spcAft>
                  <a:spcPts val="0"/>
                </a:spcAft>
              </a:pPr>
              <a:r>
                <a:rPr kumimoji="1" lang="fr-FR" altLang="ja-JP" sz="1200" b="1" smtClean="0">
                  <a:solidFill>
                    <a:srgbClr val="FFFFFF">
                      <a:lumMod val="50000"/>
                    </a:srgbClr>
                  </a:solidFill>
                  <a:latin typeface="Calibri" panose="020F0502020204030204" pitchFamily="34" charset="0"/>
                </a:rPr>
                <a:t>Codage </a:t>
              </a:r>
              <a:endParaRPr kumimoji="1" lang="fr-FR" altLang="ja-JP" sz="1200" b="1">
                <a:solidFill>
                  <a:srgbClr val="FFFFFF">
                    <a:lumMod val="50000"/>
                  </a:srgbClr>
                </a:solidFill>
                <a:latin typeface="Calibri" panose="020F0502020204030204" pitchFamily="34" charset="0"/>
              </a:endParaRPr>
            </a:p>
          </p:txBody>
        </p:sp>
        <p:sp>
          <p:nvSpPr>
            <p:cNvPr id="122" name="テキスト ボックス 9"/>
            <p:cNvSpPr txBox="1"/>
            <p:nvPr/>
          </p:nvSpPr>
          <p:spPr>
            <a:xfrm>
              <a:off x="7206654" y="4083915"/>
              <a:ext cx="1406405" cy="461665"/>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defTabSz="457200" fontAlgn="auto">
                <a:spcBef>
                  <a:spcPts val="0"/>
                </a:spcBef>
                <a:spcAft>
                  <a:spcPts val="0"/>
                </a:spcAft>
              </a:pPr>
              <a:r>
                <a:rPr kumimoji="1" lang="fr-FR" altLang="ja-JP" sz="1200" b="1" smtClean="0">
                  <a:solidFill>
                    <a:srgbClr val="FFFFFF">
                      <a:lumMod val="50000"/>
                    </a:srgbClr>
                  </a:solidFill>
                  <a:latin typeface="Calibri" panose="020F0502020204030204" pitchFamily="34" charset="0"/>
                </a:rPr>
                <a:t>Rendu éclairé </a:t>
              </a:r>
              <a:br>
                <a:rPr kumimoji="1" lang="fr-FR" altLang="ja-JP" sz="1200" b="1" smtClean="0">
                  <a:solidFill>
                    <a:srgbClr val="FFFFFF">
                      <a:lumMod val="50000"/>
                    </a:srgbClr>
                  </a:solidFill>
                  <a:latin typeface="Calibri" panose="020F0502020204030204" pitchFamily="34" charset="0"/>
                </a:rPr>
              </a:br>
              <a:r>
                <a:rPr kumimoji="1" lang="fr-FR" altLang="ja-JP" sz="1200" b="1" smtClean="0">
                  <a:solidFill>
                    <a:srgbClr val="FFFFFF">
                      <a:lumMod val="50000"/>
                    </a:srgbClr>
                  </a:solidFill>
                  <a:latin typeface="Calibri" panose="020F0502020204030204" pitchFamily="34" charset="0"/>
                </a:rPr>
                <a:t>de décisions</a:t>
              </a:r>
              <a:endParaRPr kumimoji="1" lang="fr-FR" altLang="ja-JP" sz="1200" b="1">
                <a:solidFill>
                  <a:srgbClr val="FFFFFF">
                    <a:lumMod val="50000"/>
                  </a:srgbClr>
                </a:solidFill>
                <a:latin typeface="Calibri" panose="020F0502020204030204" pitchFamily="34" charset="0"/>
              </a:endParaRPr>
            </a:p>
          </p:txBody>
        </p:sp>
        <p:sp>
          <p:nvSpPr>
            <p:cNvPr id="123" name="テキスト ボックス 9"/>
            <p:cNvSpPr txBox="1"/>
            <p:nvPr/>
          </p:nvSpPr>
          <p:spPr>
            <a:xfrm>
              <a:off x="4748981" y="2845051"/>
              <a:ext cx="1563329" cy="830997"/>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fr-FR" altLang="ja-JP" sz="1200" b="1" dirty="0" smtClean="0">
                  <a:solidFill>
                    <a:srgbClr val="FFFFFF">
                      <a:lumMod val="50000"/>
                    </a:srgbClr>
                  </a:solidFill>
                  <a:latin typeface="Calibri" panose="020F0502020204030204" pitchFamily="34" charset="0"/>
                </a:rPr>
                <a:t>Manipulation </a:t>
              </a:r>
              <a:br>
                <a:rPr kumimoji="1" lang="fr-FR" altLang="ja-JP" sz="1200" b="1" dirty="0" smtClean="0">
                  <a:solidFill>
                    <a:srgbClr val="FFFFFF">
                      <a:lumMod val="50000"/>
                    </a:srgbClr>
                  </a:solidFill>
                  <a:latin typeface="Calibri" panose="020F0502020204030204" pitchFamily="34" charset="0"/>
                </a:rPr>
              </a:br>
              <a:r>
                <a:rPr kumimoji="1" lang="fr-FR" altLang="ja-JP" sz="1200" b="1" dirty="0" smtClean="0">
                  <a:solidFill>
                    <a:srgbClr val="FFFFFF">
                      <a:lumMod val="50000"/>
                    </a:srgbClr>
                  </a:solidFill>
                  <a:latin typeface="Calibri" panose="020F0502020204030204" pitchFamily="34" charset="0"/>
                </a:rPr>
                <a:t>des bandelettes </a:t>
              </a:r>
              <a:br>
                <a:rPr kumimoji="1" lang="fr-FR" altLang="ja-JP" sz="1200" b="1" dirty="0" smtClean="0">
                  <a:solidFill>
                    <a:srgbClr val="FFFFFF">
                      <a:lumMod val="50000"/>
                    </a:srgbClr>
                  </a:solidFill>
                  <a:latin typeface="Calibri" panose="020F0502020204030204" pitchFamily="34" charset="0"/>
                </a:rPr>
              </a:br>
              <a:r>
                <a:rPr kumimoji="1" lang="fr-FR" altLang="ja-JP" sz="1200" b="1" dirty="0" smtClean="0">
                  <a:solidFill>
                    <a:srgbClr val="FFFFFF">
                      <a:lumMod val="50000"/>
                    </a:srgbClr>
                  </a:solidFill>
                  <a:latin typeface="Calibri" panose="020F0502020204030204" pitchFamily="34" charset="0"/>
                </a:rPr>
                <a:t>et autres consommables</a:t>
              </a:r>
              <a:endParaRPr kumimoji="1" lang="fr-FR" altLang="ja-JP" sz="1200" b="1" dirty="0">
                <a:solidFill>
                  <a:srgbClr val="FFFFFF">
                    <a:lumMod val="50000"/>
                  </a:srgbClr>
                </a:solidFill>
                <a:latin typeface="Calibri" panose="020F0502020204030204" pitchFamily="34" charset="0"/>
              </a:endParaRPr>
            </a:p>
          </p:txBody>
        </p:sp>
        <p:sp>
          <p:nvSpPr>
            <p:cNvPr id="124" name="テキスト ボックス 9"/>
            <p:cNvSpPr txBox="1"/>
            <p:nvPr/>
          </p:nvSpPr>
          <p:spPr>
            <a:xfrm>
              <a:off x="4748981" y="4157658"/>
              <a:ext cx="1563329" cy="27699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fr-FR" altLang="ja-JP" sz="1200" b="1" smtClean="0">
                  <a:solidFill>
                    <a:srgbClr val="FFFFFF">
                      <a:lumMod val="50000"/>
                    </a:srgbClr>
                  </a:solidFill>
                  <a:latin typeface="Calibri" panose="020F0502020204030204" pitchFamily="34" charset="0"/>
                </a:rPr>
                <a:t>Douleur </a:t>
              </a:r>
              <a:endParaRPr kumimoji="1" lang="fr-FR" altLang="ja-JP" sz="1200" b="1">
                <a:solidFill>
                  <a:srgbClr val="FFFFFF">
                    <a:lumMod val="50000"/>
                  </a:srgbClr>
                </a:solidFill>
                <a:latin typeface="Calibri" panose="020F0502020204030204" pitchFamily="34" charset="0"/>
              </a:endParaRPr>
            </a:p>
          </p:txBody>
        </p:sp>
        <p:sp>
          <p:nvSpPr>
            <p:cNvPr id="125" name="テキスト ボックス 9"/>
            <p:cNvSpPr txBox="1"/>
            <p:nvPr/>
          </p:nvSpPr>
          <p:spPr>
            <a:xfrm>
              <a:off x="4748981" y="4821334"/>
              <a:ext cx="2005780" cy="27699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fr-FR" altLang="ja-JP" sz="1200" b="1" smtClean="0">
                  <a:solidFill>
                    <a:srgbClr val="FFFFFF">
                      <a:lumMod val="50000"/>
                    </a:srgbClr>
                  </a:solidFill>
                  <a:latin typeface="Calibri" panose="020F0502020204030204" pitchFamily="34" charset="0"/>
                </a:rPr>
                <a:t>Discrétion de la mesure</a:t>
              </a:r>
              <a:endParaRPr kumimoji="1" lang="fr-FR" altLang="ja-JP" sz="1200" b="1">
                <a:solidFill>
                  <a:srgbClr val="FFFFFF">
                    <a:lumMod val="50000"/>
                  </a:srgbClr>
                </a:solidFill>
                <a:latin typeface="Calibri" panose="020F0502020204030204" pitchFamily="34" charset="0"/>
              </a:endParaRPr>
            </a:p>
          </p:txBody>
        </p:sp>
        <p:sp>
          <p:nvSpPr>
            <p:cNvPr id="126" name="テキスト ボックス 9"/>
            <p:cNvSpPr txBox="1"/>
            <p:nvPr/>
          </p:nvSpPr>
          <p:spPr>
            <a:xfrm>
              <a:off x="7206654" y="4636668"/>
              <a:ext cx="1406405" cy="461665"/>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marL="171450" indent="-171450" defTabSz="457200" fontAlgn="auto">
                <a:spcBef>
                  <a:spcPts val="0"/>
                </a:spcBef>
                <a:spcAft>
                  <a:spcPts val="0"/>
                </a:spcAft>
                <a:buFont typeface="Arial" panose="020B0604020202020204" pitchFamily="34" charset="0"/>
                <a:buChar char="•"/>
              </a:pPr>
              <a:r>
                <a:rPr kumimoji="1" lang="fr-FR" altLang="ja-JP" sz="1200" b="1" dirty="0" smtClean="0">
                  <a:solidFill>
                    <a:srgbClr val="830051"/>
                  </a:solidFill>
                  <a:latin typeface="Calibri" panose="020F0502020204030204" pitchFamily="34" charset="0"/>
                </a:rPr>
                <a:t>Découragement</a:t>
              </a:r>
            </a:p>
            <a:p>
              <a:pPr marL="171450" indent="-171450" defTabSz="457200" fontAlgn="auto">
                <a:spcBef>
                  <a:spcPts val="0"/>
                </a:spcBef>
                <a:spcAft>
                  <a:spcPts val="0"/>
                </a:spcAft>
                <a:buFont typeface="Arial" panose="020B0604020202020204" pitchFamily="34" charset="0"/>
                <a:buChar char="•"/>
              </a:pPr>
              <a:r>
                <a:rPr kumimoji="1" lang="fr-FR" altLang="ja-JP" sz="1200" b="1" dirty="0" smtClean="0">
                  <a:solidFill>
                    <a:srgbClr val="830051"/>
                  </a:solidFill>
                  <a:latin typeface="Calibri" panose="020F0502020204030204" pitchFamily="34" charset="0"/>
                </a:rPr>
                <a:t>Motivation </a:t>
              </a:r>
              <a:endParaRPr kumimoji="1" lang="fr-FR" altLang="ja-JP" sz="1200" b="1" dirty="0">
                <a:solidFill>
                  <a:srgbClr val="830051"/>
                </a:solidFill>
                <a:latin typeface="Calibri" panose="020F0502020204030204" pitchFamily="34" charset="0"/>
              </a:endParaRPr>
            </a:p>
          </p:txBody>
        </p:sp>
        <p:sp>
          <p:nvSpPr>
            <p:cNvPr id="127" name="テキスト ボックス 9"/>
            <p:cNvSpPr txBox="1"/>
            <p:nvPr/>
          </p:nvSpPr>
          <p:spPr>
            <a:xfrm>
              <a:off x="4837472" y="2359743"/>
              <a:ext cx="1932038" cy="27699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fr-FR" altLang="ja-JP" sz="1200" b="1" smtClean="0">
                  <a:solidFill>
                    <a:srgbClr val="FFFFFF">
                      <a:lumMod val="50000"/>
                    </a:srgbClr>
                  </a:solidFill>
                  <a:latin typeface="Calibri" panose="020F0502020204030204" pitchFamily="34" charset="0"/>
                </a:rPr>
                <a:t>Test en dehors de chez soi</a:t>
              </a:r>
              <a:endParaRPr kumimoji="1" lang="fr-FR" altLang="ja-JP" sz="1200" b="1">
                <a:solidFill>
                  <a:srgbClr val="FFFFFF">
                    <a:lumMod val="50000"/>
                  </a:srgbClr>
                </a:solidFill>
                <a:latin typeface="Calibri" panose="020F0502020204030204" pitchFamily="34" charset="0"/>
              </a:endParaRPr>
            </a:p>
          </p:txBody>
        </p:sp>
        <p:sp>
          <p:nvSpPr>
            <p:cNvPr id="129" name="テキスト ボックス 9"/>
            <p:cNvSpPr txBox="1"/>
            <p:nvPr/>
          </p:nvSpPr>
          <p:spPr>
            <a:xfrm>
              <a:off x="4743673" y="5514509"/>
              <a:ext cx="3397438" cy="400110"/>
            </a:xfrm>
            <a:prstGeom prst="rect">
              <a:avLst/>
            </a:prstGeom>
            <a:solidFill>
              <a:schemeClr val="bg1"/>
            </a:solid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defTabSz="457200" fontAlgn="auto">
                <a:spcBef>
                  <a:spcPts val="0"/>
                </a:spcBef>
                <a:spcAft>
                  <a:spcPts val="0"/>
                </a:spcAft>
              </a:pPr>
              <a:r>
                <a:rPr kumimoji="1" lang="fr-FR" altLang="ja-JP" sz="1000" smtClean="0">
                  <a:solidFill>
                    <a:srgbClr val="444492"/>
                  </a:solidFill>
                  <a:latin typeface="Calibri" panose="020F0502020204030204" pitchFamily="34" charset="0"/>
                </a:rPr>
                <a:t>D’après Reach G. l’observance à la pratique de l’ASG.</a:t>
              </a:r>
            </a:p>
            <a:p>
              <a:pPr defTabSz="457200" fontAlgn="auto">
                <a:spcBef>
                  <a:spcPts val="0"/>
                </a:spcBef>
                <a:spcAft>
                  <a:spcPts val="0"/>
                </a:spcAft>
              </a:pPr>
              <a:r>
                <a:rPr kumimoji="1" lang="fr-FR" altLang="ja-JP" sz="1000" smtClean="0">
                  <a:solidFill>
                    <a:srgbClr val="444492"/>
                  </a:solidFill>
                  <a:latin typeface="Calibri" panose="020F0502020204030204" pitchFamily="34" charset="0"/>
                </a:rPr>
                <a:t>Médecine Maladies Métaboliques 2010; 4: S36-S40 </a:t>
              </a:r>
              <a:endParaRPr kumimoji="1" lang="fr-FR" altLang="ja-JP" sz="1000">
                <a:solidFill>
                  <a:srgbClr val="444492"/>
                </a:solidFill>
                <a:latin typeface="Calibri" panose="020F0502020204030204" pitchFamily="34" charset="0"/>
              </a:endParaRPr>
            </a:p>
          </p:txBody>
        </p:sp>
        <p:sp>
          <p:nvSpPr>
            <p:cNvPr id="130" name="テキスト ボックス 9"/>
            <p:cNvSpPr txBox="1"/>
            <p:nvPr/>
          </p:nvSpPr>
          <p:spPr>
            <a:xfrm>
              <a:off x="6400800" y="5176684"/>
              <a:ext cx="2153266" cy="307777"/>
            </a:xfrm>
            <a:prstGeom prst="rect">
              <a:avLst/>
            </a:prstGeom>
            <a:noFill/>
            <a:ln>
              <a:solidFill>
                <a:schemeClr val="tx2"/>
              </a:solidFill>
            </a:ln>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spcBef>
                  <a:spcPts val="0"/>
                </a:spcBef>
                <a:spcAft>
                  <a:spcPts val="0"/>
                </a:spcAft>
              </a:pPr>
              <a:r>
                <a:rPr kumimoji="1" lang="fr-FR" altLang="ja-JP" sz="1400" b="1" dirty="0" smtClean="0">
                  <a:solidFill>
                    <a:srgbClr val="830051"/>
                  </a:solidFill>
                  <a:latin typeface="Calibri" panose="020F0502020204030204" pitchFamily="34" charset="0"/>
                </a:rPr>
                <a:t>Freins psychologiques</a:t>
              </a:r>
              <a:endParaRPr kumimoji="1" lang="fr-FR" altLang="ja-JP" sz="1400" b="1" dirty="0">
                <a:solidFill>
                  <a:srgbClr val="830051"/>
                </a:solidFill>
                <a:latin typeface="Calibri" panose="020F0502020204030204" pitchFamily="34" charset="0"/>
              </a:endParaRPr>
            </a:p>
          </p:txBody>
        </p:sp>
      </p:grpSp>
      <p:sp>
        <p:nvSpPr>
          <p:cNvPr id="40966" name="Rectangle 15"/>
          <p:cNvSpPr>
            <a:spLocks noChangeArrowheads="1"/>
          </p:cNvSpPr>
          <p:nvPr/>
        </p:nvSpPr>
        <p:spPr bwMode="auto">
          <a:xfrm>
            <a:off x="0" y="363538"/>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0" rIns="0" bIns="0"/>
          <a:lstStyle/>
          <a:p>
            <a:pPr algn="ctr" defTabSz="457200">
              <a:lnSpc>
                <a:spcPct val="90000"/>
              </a:lnSpc>
              <a:defRPr/>
            </a:pPr>
            <a:endParaRPr lang="en-US" sz="2400" baseline="30000" dirty="0">
              <a:solidFill>
                <a:srgbClr val="0000FF"/>
              </a:solidFill>
              <a:latin typeface="Verdana"/>
              <a:cs typeface="MS PGothic" charset="0"/>
            </a:endParaRPr>
          </a:p>
        </p:txBody>
      </p:sp>
      <p:grpSp>
        <p:nvGrpSpPr>
          <p:cNvPr id="4" name="Groupe 3"/>
          <p:cNvGrpSpPr/>
          <p:nvPr/>
        </p:nvGrpSpPr>
        <p:grpSpPr>
          <a:xfrm>
            <a:off x="268161" y="1590869"/>
            <a:ext cx="4082615" cy="3837113"/>
            <a:chOff x="268161" y="1650433"/>
            <a:chExt cx="4082615" cy="3837113"/>
          </a:xfrm>
        </p:grpSpPr>
        <p:sp>
          <p:nvSpPr>
            <p:cNvPr id="8" name="Rectangle 7"/>
            <p:cNvSpPr/>
            <p:nvPr/>
          </p:nvSpPr>
          <p:spPr>
            <a:xfrm>
              <a:off x="268161" y="1926494"/>
              <a:ext cx="4082615" cy="3561052"/>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44" name="Groupe 43"/>
            <p:cNvGrpSpPr/>
            <p:nvPr/>
          </p:nvGrpSpPr>
          <p:grpSpPr>
            <a:xfrm>
              <a:off x="410532" y="2554544"/>
              <a:ext cx="3820767" cy="2742909"/>
              <a:chOff x="174938" y="3111908"/>
              <a:chExt cx="5439114" cy="2421797"/>
            </a:xfrm>
          </p:grpSpPr>
          <p:grpSp>
            <p:nvGrpSpPr>
              <p:cNvPr id="42" name="Groupe 41"/>
              <p:cNvGrpSpPr/>
              <p:nvPr/>
            </p:nvGrpSpPr>
            <p:grpSpPr>
              <a:xfrm>
                <a:off x="434358" y="3389689"/>
                <a:ext cx="5179694" cy="2144016"/>
                <a:chOff x="434358" y="3389689"/>
                <a:chExt cx="5179694" cy="2144016"/>
              </a:xfrm>
            </p:grpSpPr>
            <p:sp>
              <p:nvSpPr>
                <p:cNvPr id="9" name="テキスト ボックス 14"/>
                <p:cNvSpPr txBox="1">
                  <a:spLocks noChangeArrowheads="1"/>
                </p:cNvSpPr>
                <p:nvPr/>
              </p:nvSpPr>
              <p:spPr bwMode="auto">
                <a:xfrm>
                  <a:off x="799052" y="4227561"/>
                  <a:ext cx="764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spcBef>
                      <a:spcPts val="0"/>
                    </a:spcBef>
                    <a:spcAft>
                      <a:spcPts val="0"/>
                    </a:spcAft>
                  </a:pPr>
                  <a:r>
                    <a:rPr kumimoji="1" lang="en-US" altLang="ja-JP" sz="1800" b="1" smtClean="0">
                      <a:solidFill>
                        <a:srgbClr val="A3AA16"/>
                      </a:solidFill>
                      <a:latin typeface="Calibri" panose="020F0502020204030204" pitchFamily="34" charset="0"/>
                    </a:rPr>
                    <a:t>29.8</a:t>
                  </a:r>
                  <a:r>
                    <a:rPr kumimoji="1" lang="en-US" altLang="ja-JP" sz="1600" smtClean="0">
                      <a:solidFill>
                        <a:srgbClr val="A3AA16"/>
                      </a:solidFill>
                      <a:latin typeface="Calibri" panose="020F0502020204030204" pitchFamily="34" charset="0"/>
                    </a:rPr>
                    <a:t>%</a:t>
                  </a:r>
                  <a:endParaRPr kumimoji="1" lang="en-US" altLang="ja-JP" sz="1800">
                    <a:solidFill>
                      <a:srgbClr val="A3AA16"/>
                    </a:solidFill>
                    <a:latin typeface="Calibri" panose="020F0502020204030204" pitchFamily="34" charset="0"/>
                  </a:endParaRPr>
                </a:p>
              </p:txBody>
            </p:sp>
            <p:sp>
              <p:nvSpPr>
                <p:cNvPr id="10" name="テキスト ボックス 8"/>
                <p:cNvSpPr txBox="1"/>
                <p:nvPr/>
              </p:nvSpPr>
              <p:spPr>
                <a:xfrm>
                  <a:off x="434358" y="5180436"/>
                  <a:ext cx="1494342" cy="35326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lnSpc>
                      <a:spcPts val="1200"/>
                    </a:lnSpc>
                    <a:spcBef>
                      <a:spcPts val="0"/>
                    </a:spcBef>
                    <a:spcAft>
                      <a:spcPts val="0"/>
                    </a:spcAft>
                  </a:pPr>
                  <a:r>
                    <a:rPr kumimoji="1" lang="fr-FR" altLang="ja-JP" sz="1000" b="1" dirty="0" smtClean="0">
                      <a:solidFill>
                        <a:srgbClr val="9690C4">
                          <a:lumMod val="75000"/>
                        </a:srgbClr>
                      </a:solidFill>
                      <a:latin typeface="Calibri" panose="020F0502020204030204" pitchFamily="34" charset="0"/>
                    </a:rPr>
                    <a:t>DT1 BB </a:t>
                  </a:r>
                  <a:r>
                    <a:rPr kumimoji="1" lang="fr-FR" altLang="ja-JP" sz="1000" dirty="0" smtClean="0">
                      <a:solidFill>
                        <a:srgbClr val="9690C4">
                          <a:lumMod val="75000"/>
                        </a:srgbClr>
                      </a:solidFill>
                      <a:latin typeface="Calibri" panose="020F0502020204030204" pitchFamily="34" charset="0"/>
                    </a:rPr>
                    <a:t/>
                  </a:r>
                  <a:br>
                    <a:rPr kumimoji="1" lang="fr-FR" altLang="ja-JP" sz="1000" dirty="0" smtClean="0">
                      <a:solidFill>
                        <a:srgbClr val="9690C4">
                          <a:lumMod val="75000"/>
                        </a:srgbClr>
                      </a:solidFill>
                      <a:latin typeface="Calibri" panose="020F0502020204030204" pitchFamily="34" charset="0"/>
                    </a:rPr>
                  </a:br>
                  <a:r>
                    <a:rPr kumimoji="1" lang="fr-FR" altLang="ja-JP" sz="1000" dirty="0" smtClean="0">
                      <a:solidFill>
                        <a:srgbClr val="9690C4">
                          <a:lumMod val="75000"/>
                        </a:srgbClr>
                      </a:solidFill>
                      <a:latin typeface="Calibri" panose="020F0502020204030204" pitchFamily="34" charset="0"/>
                    </a:rPr>
                    <a:t>(N=85)</a:t>
                  </a:r>
                  <a:endParaRPr kumimoji="1" lang="fr-FR" altLang="ja-JP" sz="800" dirty="0">
                    <a:solidFill>
                      <a:srgbClr val="9690C4">
                        <a:lumMod val="75000"/>
                      </a:srgbClr>
                    </a:solidFill>
                    <a:latin typeface="Calibri" panose="020F0502020204030204" pitchFamily="34" charset="0"/>
                  </a:endParaRPr>
                </a:p>
              </p:txBody>
            </p:sp>
            <p:sp>
              <p:nvSpPr>
                <p:cNvPr id="11" name="Rectangle 10"/>
                <p:cNvSpPr/>
                <p:nvPr/>
              </p:nvSpPr>
              <p:spPr>
                <a:xfrm>
                  <a:off x="785874" y="4600053"/>
                  <a:ext cx="791308" cy="5636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FR">
                    <a:solidFill>
                      <a:prstClr val="white"/>
                    </a:solidFill>
                    <a:latin typeface="Arial Narrow"/>
                  </a:endParaRPr>
                </a:p>
              </p:txBody>
            </p:sp>
            <p:sp>
              <p:nvSpPr>
                <p:cNvPr id="12" name="テキスト ボックス 12"/>
                <p:cNvSpPr txBox="1">
                  <a:spLocks noChangeArrowheads="1"/>
                </p:cNvSpPr>
                <p:nvPr/>
              </p:nvSpPr>
              <p:spPr bwMode="auto">
                <a:xfrm>
                  <a:off x="1837676" y="4074648"/>
                  <a:ext cx="744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spcBef>
                      <a:spcPts val="0"/>
                    </a:spcBef>
                    <a:spcAft>
                      <a:spcPts val="0"/>
                    </a:spcAft>
                  </a:pPr>
                  <a:r>
                    <a:rPr kumimoji="1" lang="en-US" altLang="ja-JP" sz="1800" b="1" smtClean="0">
                      <a:solidFill>
                        <a:srgbClr val="9690C4">
                          <a:lumMod val="75000"/>
                        </a:srgbClr>
                      </a:solidFill>
                      <a:latin typeface="Calibri" panose="020F0502020204030204" pitchFamily="34" charset="0"/>
                    </a:rPr>
                    <a:t>36.4</a:t>
                  </a:r>
                  <a:r>
                    <a:rPr kumimoji="1" lang="en-US" altLang="ja-JP" sz="1600" smtClean="0">
                      <a:solidFill>
                        <a:srgbClr val="9690C4">
                          <a:lumMod val="75000"/>
                        </a:srgbClr>
                      </a:solidFill>
                      <a:latin typeface="Calibri" panose="020F0502020204030204" pitchFamily="34" charset="0"/>
                    </a:rPr>
                    <a:t>%</a:t>
                  </a:r>
                  <a:endParaRPr kumimoji="1" lang="en-US" altLang="ja-JP" sz="1800" b="1" dirty="0">
                    <a:solidFill>
                      <a:srgbClr val="9690C4">
                        <a:lumMod val="75000"/>
                      </a:srgbClr>
                    </a:solidFill>
                    <a:latin typeface="Calibri" panose="020F0502020204030204" pitchFamily="34" charset="0"/>
                  </a:endParaRPr>
                </a:p>
              </p:txBody>
            </p:sp>
            <p:sp>
              <p:nvSpPr>
                <p:cNvPr id="13" name="テキスト ボックス 8"/>
                <p:cNvSpPr txBox="1"/>
                <p:nvPr/>
              </p:nvSpPr>
              <p:spPr>
                <a:xfrm>
                  <a:off x="1462344" y="5180436"/>
                  <a:ext cx="1431942" cy="35326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lnSpc>
                      <a:spcPts val="1200"/>
                    </a:lnSpc>
                    <a:spcBef>
                      <a:spcPts val="0"/>
                    </a:spcBef>
                    <a:spcAft>
                      <a:spcPts val="0"/>
                    </a:spcAft>
                  </a:pPr>
                  <a:r>
                    <a:rPr kumimoji="1" lang="fr-FR" altLang="ja-JP" sz="1000" b="1" dirty="0" smtClean="0">
                      <a:solidFill>
                        <a:srgbClr val="9690C4">
                          <a:lumMod val="75000"/>
                        </a:srgbClr>
                      </a:solidFill>
                      <a:latin typeface="Calibri" panose="020F0502020204030204" pitchFamily="34" charset="0"/>
                    </a:rPr>
                    <a:t>DT2 BB </a:t>
                  </a:r>
                  <a:r>
                    <a:rPr kumimoji="1" lang="fr-FR" altLang="ja-JP" sz="1000" dirty="0" smtClean="0">
                      <a:solidFill>
                        <a:srgbClr val="9690C4">
                          <a:lumMod val="75000"/>
                        </a:srgbClr>
                      </a:solidFill>
                      <a:latin typeface="Calibri" panose="020F0502020204030204" pitchFamily="34" charset="0"/>
                    </a:rPr>
                    <a:t/>
                  </a:r>
                  <a:br>
                    <a:rPr kumimoji="1" lang="fr-FR" altLang="ja-JP" sz="1000" dirty="0" smtClean="0">
                      <a:solidFill>
                        <a:srgbClr val="9690C4">
                          <a:lumMod val="75000"/>
                        </a:srgbClr>
                      </a:solidFill>
                      <a:latin typeface="Calibri" panose="020F0502020204030204" pitchFamily="34" charset="0"/>
                    </a:rPr>
                  </a:br>
                  <a:r>
                    <a:rPr kumimoji="1" lang="fr-FR" altLang="ja-JP" sz="1000" dirty="0" smtClean="0">
                      <a:solidFill>
                        <a:srgbClr val="9690C4">
                          <a:lumMod val="75000"/>
                        </a:srgbClr>
                      </a:solidFill>
                      <a:latin typeface="Calibri" panose="020F0502020204030204" pitchFamily="34" charset="0"/>
                    </a:rPr>
                    <a:t>(N=121)</a:t>
                  </a:r>
                  <a:endParaRPr kumimoji="1" lang="fr-FR" altLang="ja-JP" sz="800" dirty="0">
                    <a:solidFill>
                      <a:srgbClr val="9690C4">
                        <a:lumMod val="75000"/>
                      </a:srgbClr>
                    </a:solidFill>
                    <a:latin typeface="Calibri" panose="020F0502020204030204" pitchFamily="34" charset="0"/>
                  </a:endParaRPr>
                </a:p>
              </p:txBody>
            </p:sp>
            <p:sp>
              <p:nvSpPr>
                <p:cNvPr id="14" name="Rectangle 13"/>
                <p:cNvSpPr/>
                <p:nvPr/>
              </p:nvSpPr>
              <p:spPr>
                <a:xfrm>
                  <a:off x="1814079" y="4463989"/>
                  <a:ext cx="791308" cy="69975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FR">
                    <a:solidFill>
                      <a:prstClr val="white"/>
                    </a:solidFill>
                    <a:latin typeface="Arial Narrow"/>
                  </a:endParaRPr>
                </a:p>
              </p:txBody>
            </p:sp>
            <p:sp>
              <p:nvSpPr>
                <p:cNvPr id="15" name="テキスト ボックス 12"/>
                <p:cNvSpPr txBox="1">
                  <a:spLocks noChangeArrowheads="1"/>
                </p:cNvSpPr>
                <p:nvPr/>
              </p:nvSpPr>
              <p:spPr bwMode="auto">
                <a:xfrm>
                  <a:off x="2747572" y="3574586"/>
                  <a:ext cx="744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spcBef>
                      <a:spcPts val="0"/>
                    </a:spcBef>
                    <a:spcAft>
                      <a:spcPts val="0"/>
                    </a:spcAft>
                  </a:pPr>
                  <a:r>
                    <a:rPr kumimoji="1" lang="en-US" altLang="ja-JP" sz="1800" b="1" smtClean="0">
                      <a:solidFill>
                        <a:srgbClr val="BCA36A"/>
                      </a:solidFill>
                      <a:latin typeface="Calibri" panose="020F0502020204030204" pitchFamily="34" charset="0"/>
                    </a:rPr>
                    <a:t>61.8</a:t>
                  </a:r>
                  <a:r>
                    <a:rPr kumimoji="1" lang="en-US" altLang="ja-JP" sz="1600" smtClean="0">
                      <a:solidFill>
                        <a:srgbClr val="BCA36A"/>
                      </a:solidFill>
                      <a:latin typeface="Calibri" panose="020F0502020204030204" pitchFamily="34" charset="0"/>
                    </a:rPr>
                    <a:t>%</a:t>
                  </a:r>
                  <a:endParaRPr kumimoji="1" lang="en-US" altLang="ja-JP" sz="1800" b="1" dirty="0">
                    <a:solidFill>
                      <a:srgbClr val="BCA36A"/>
                    </a:solidFill>
                    <a:latin typeface="Calibri" panose="020F0502020204030204" pitchFamily="34" charset="0"/>
                  </a:endParaRPr>
                </a:p>
              </p:txBody>
            </p:sp>
            <p:sp>
              <p:nvSpPr>
                <p:cNvPr id="16" name="テキスト ボックス 8"/>
                <p:cNvSpPr txBox="1"/>
                <p:nvPr/>
              </p:nvSpPr>
              <p:spPr>
                <a:xfrm>
                  <a:off x="2427929" y="5180436"/>
                  <a:ext cx="1431942" cy="35326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lnSpc>
                      <a:spcPts val="1200"/>
                    </a:lnSpc>
                    <a:spcBef>
                      <a:spcPts val="0"/>
                    </a:spcBef>
                    <a:spcAft>
                      <a:spcPts val="0"/>
                    </a:spcAft>
                  </a:pPr>
                  <a:r>
                    <a:rPr kumimoji="1" lang="fr-FR" altLang="ja-JP" sz="1000" b="1" dirty="0" smtClean="0">
                      <a:solidFill>
                        <a:srgbClr val="9690C4">
                          <a:lumMod val="75000"/>
                        </a:srgbClr>
                      </a:solidFill>
                      <a:latin typeface="Calibri" panose="020F0502020204030204" pitchFamily="34" charset="0"/>
                    </a:rPr>
                    <a:t>DT2 Basal </a:t>
                  </a:r>
                  <a:r>
                    <a:rPr kumimoji="1" lang="fr-FR" altLang="ja-JP" sz="1000" dirty="0" smtClean="0">
                      <a:solidFill>
                        <a:srgbClr val="9690C4">
                          <a:lumMod val="75000"/>
                        </a:srgbClr>
                      </a:solidFill>
                      <a:latin typeface="Calibri" panose="020F0502020204030204" pitchFamily="34" charset="0"/>
                    </a:rPr>
                    <a:t/>
                  </a:r>
                  <a:br>
                    <a:rPr kumimoji="1" lang="fr-FR" altLang="ja-JP" sz="1000" dirty="0" smtClean="0">
                      <a:solidFill>
                        <a:srgbClr val="9690C4">
                          <a:lumMod val="75000"/>
                        </a:srgbClr>
                      </a:solidFill>
                      <a:latin typeface="Calibri" panose="020F0502020204030204" pitchFamily="34" charset="0"/>
                    </a:rPr>
                  </a:br>
                  <a:r>
                    <a:rPr kumimoji="1" lang="fr-FR" altLang="ja-JP" sz="1000" dirty="0" smtClean="0">
                      <a:solidFill>
                        <a:srgbClr val="9690C4">
                          <a:lumMod val="75000"/>
                        </a:srgbClr>
                      </a:solidFill>
                      <a:latin typeface="Calibri" panose="020F0502020204030204" pitchFamily="34" charset="0"/>
                    </a:rPr>
                    <a:t>(N=123)</a:t>
                  </a:r>
                  <a:endParaRPr kumimoji="1" lang="fr-FR" altLang="ja-JP" sz="800" dirty="0">
                    <a:solidFill>
                      <a:srgbClr val="9690C4">
                        <a:lumMod val="75000"/>
                      </a:srgbClr>
                    </a:solidFill>
                    <a:latin typeface="Calibri" panose="020F0502020204030204" pitchFamily="34" charset="0"/>
                  </a:endParaRPr>
                </a:p>
              </p:txBody>
            </p:sp>
            <p:sp>
              <p:nvSpPr>
                <p:cNvPr id="17" name="Rectangle 16"/>
                <p:cNvSpPr/>
                <p:nvPr/>
              </p:nvSpPr>
              <p:spPr>
                <a:xfrm>
                  <a:off x="2723975" y="3958609"/>
                  <a:ext cx="791308" cy="12051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FR">
                    <a:solidFill>
                      <a:prstClr val="white"/>
                    </a:solidFill>
                    <a:latin typeface="Arial Narrow"/>
                  </a:endParaRPr>
                </a:p>
              </p:txBody>
            </p:sp>
            <p:sp>
              <p:nvSpPr>
                <p:cNvPr id="18" name="テキスト ボックス 12"/>
                <p:cNvSpPr txBox="1">
                  <a:spLocks noChangeArrowheads="1"/>
                </p:cNvSpPr>
                <p:nvPr/>
              </p:nvSpPr>
              <p:spPr bwMode="auto">
                <a:xfrm>
                  <a:off x="3685867" y="4509997"/>
                  <a:ext cx="854567" cy="32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spcBef>
                      <a:spcPts val="0"/>
                    </a:spcBef>
                    <a:spcAft>
                      <a:spcPts val="0"/>
                    </a:spcAft>
                  </a:pPr>
                  <a:r>
                    <a:rPr kumimoji="1" lang="en-US" altLang="ja-JP" sz="1800" b="1" smtClean="0">
                      <a:solidFill>
                        <a:srgbClr val="39397C">
                          <a:lumMod val="75000"/>
                        </a:srgbClr>
                      </a:solidFill>
                      <a:latin typeface="Calibri" panose="020F0502020204030204" pitchFamily="34" charset="0"/>
                    </a:rPr>
                    <a:t>15.3</a:t>
                  </a:r>
                  <a:r>
                    <a:rPr kumimoji="1" lang="en-US" altLang="ja-JP" sz="1600" smtClean="0">
                      <a:solidFill>
                        <a:srgbClr val="39397C">
                          <a:lumMod val="75000"/>
                        </a:srgbClr>
                      </a:solidFill>
                      <a:latin typeface="Calibri" panose="020F0502020204030204" pitchFamily="34" charset="0"/>
                    </a:rPr>
                    <a:t>%</a:t>
                  </a:r>
                  <a:endParaRPr kumimoji="1" lang="en-US" altLang="ja-JP" sz="1800" b="1" dirty="0">
                    <a:solidFill>
                      <a:srgbClr val="39397C">
                        <a:lumMod val="75000"/>
                      </a:srgbClr>
                    </a:solidFill>
                    <a:latin typeface="Calibri" panose="020F0502020204030204" pitchFamily="34" charset="0"/>
                  </a:endParaRPr>
                </a:p>
              </p:txBody>
            </p:sp>
            <p:sp>
              <p:nvSpPr>
                <p:cNvPr id="19" name="テキスト ボックス 8"/>
                <p:cNvSpPr txBox="1"/>
                <p:nvPr/>
              </p:nvSpPr>
              <p:spPr>
                <a:xfrm>
                  <a:off x="3393514" y="5180436"/>
                  <a:ext cx="1431942" cy="35326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lnSpc>
                      <a:spcPts val="1200"/>
                    </a:lnSpc>
                    <a:spcBef>
                      <a:spcPts val="0"/>
                    </a:spcBef>
                    <a:spcAft>
                      <a:spcPts val="0"/>
                    </a:spcAft>
                  </a:pPr>
                  <a:r>
                    <a:rPr kumimoji="1" lang="fr-FR" altLang="ja-JP" sz="1000" b="1" dirty="0" smtClean="0">
                      <a:solidFill>
                        <a:srgbClr val="9690C4">
                          <a:lumMod val="75000"/>
                        </a:srgbClr>
                      </a:solidFill>
                      <a:latin typeface="Calibri" panose="020F0502020204030204" pitchFamily="34" charset="0"/>
                    </a:rPr>
                    <a:t>DT2 </a:t>
                  </a:r>
                  <a:r>
                    <a:rPr kumimoji="1" lang="fr-FR" altLang="ja-JP" sz="1000" b="1" dirty="0" err="1" smtClean="0">
                      <a:solidFill>
                        <a:srgbClr val="9690C4">
                          <a:lumMod val="75000"/>
                        </a:srgbClr>
                      </a:solidFill>
                      <a:latin typeface="Calibri" panose="020F0502020204030204" pitchFamily="34" charset="0"/>
                    </a:rPr>
                    <a:t>ins</a:t>
                  </a:r>
                  <a:r>
                    <a:rPr kumimoji="1" lang="fr-FR" altLang="ja-JP" sz="1000" b="1" dirty="0" smtClean="0">
                      <a:solidFill>
                        <a:srgbClr val="9690C4">
                          <a:lumMod val="75000"/>
                        </a:srgbClr>
                      </a:solidFill>
                      <a:latin typeface="Calibri" panose="020F0502020204030204" pitchFamily="34" charset="0"/>
                    </a:rPr>
                    <a:t> </a:t>
                  </a:r>
                  <a:r>
                    <a:rPr kumimoji="1" lang="fr-FR" altLang="ja-JP" sz="1000" dirty="0" smtClean="0">
                      <a:solidFill>
                        <a:srgbClr val="9690C4">
                          <a:lumMod val="75000"/>
                        </a:srgbClr>
                      </a:solidFill>
                      <a:latin typeface="Calibri" panose="020F0502020204030204" pitchFamily="34" charset="0"/>
                    </a:rPr>
                    <a:t/>
                  </a:r>
                  <a:br>
                    <a:rPr kumimoji="1" lang="fr-FR" altLang="ja-JP" sz="1000" dirty="0" smtClean="0">
                      <a:solidFill>
                        <a:srgbClr val="9690C4">
                          <a:lumMod val="75000"/>
                        </a:srgbClr>
                      </a:solidFill>
                      <a:latin typeface="Calibri" panose="020F0502020204030204" pitchFamily="34" charset="0"/>
                    </a:rPr>
                  </a:br>
                  <a:r>
                    <a:rPr kumimoji="1" lang="fr-FR" altLang="ja-JP" sz="1000" dirty="0" smtClean="0">
                      <a:solidFill>
                        <a:srgbClr val="9690C4">
                          <a:lumMod val="75000"/>
                        </a:srgbClr>
                      </a:solidFill>
                      <a:latin typeface="Calibri" panose="020F0502020204030204" pitchFamily="34" charset="0"/>
                    </a:rPr>
                    <a:t>(N=116)</a:t>
                  </a:r>
                  <a:endParaRPr kumimoji="1" lang="fr-FR" altLang="ja-JP" sz="800" dirty="0">
                    <a:solidFill>
                      <a:srgbClr val="9690C4">
                        <a:lumMod val="75000"/>
                      </a:srgbClr>
                    </a:solidFill>
                    <a:latin typeface="Calibri" panose="020F0502020204030204" pitchFamily="34" charset="0"/>
                  </a:endParaRPr>
                </a:p>
              </p:txBody>
            </p:sp>
            <p:sp>
              <p:nvSpPr>
                <p:cNvPr id="20" name="Rectangle 19"/>
                <p:cNvSpPr/>
                <p:nvPr/>
              </p:nvSpPr>
              <p:spPr>
                <a:xfrm>
                  <a:off x="3717496" y="4872181"/>
                  <a:ext cx="791308" cy="291565"/>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FR">
                    <a:solidFill>
                      <a:prstClr val="white"/>
                    </a:solidFill>
                    <a:latin typeface="Arial Narrow"/>
                  </a:endParaRPr>
                </a:p>
              </p:txBody>
            </p:sp>
            <p:sp>
              <p:nvSpPr>
                <p:cNvPr id="21" name="テキスト ボックス 12"/>
                <p:cNvSpPr txBox="1">
                  <a:spLocks noChangeArrowheads="1"/>
                </p:cNvSpPr>
                <p:nvPr/>
              </p:nvSpPr>
              <p:spPr bwMode="auto">
                <a:xfrm>
                  <a:off x="4703014" y="3389689"/>
                  <a:ext cx="744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spcBef>
                      <a:spcPts val="0"/>
                    </a:spcBef>
                    <a:spcAft>
                      <a:spcPts val="0"/>
                    </a:spcAft>
                  </a:pPr>
                  <a:r>
                    <a:rPr kumimoji="1" lang="en-US" altLang="ja-JP" sz="1800" b="1" smtClean="0">
                      <a:solidFill>
                        <a:srgbClr val="FFFFFF">
                          <a:lumMod val="50000"/>
                        </a:srgbClr>
                      </a:solidFill>
                      <a:latin typeface="Calibri" panose="020F0502020204030204" pitchFamily="34" charset="0"/>
                    </a:rPr>
                    <a:t>72.4</a:t>
                  </a:r>
                  <a:r>
                    <a:rPr kumimoji="1" lang="en-US" altLang="ja-JP" sz="1600" smtClean="0">
                      <a:solidFill>
                        <a:srgbClr val="FFFFFF">
                          <a:lumMod val="50000"/>
                        </a:srgbClr>
                      </a:solidFill>
                      <a:latin typeface="Calibri" panose="020F0502020204030204" pitchFamily="34" charset="0"/>
                    </a:rPr>
                    <a:t>%</a:t>
                  </a:r>
                  <a:endParaRPr kumimoji="1" lang="en-US" altLang="ja-JP" sz="1800" b="1" dirty="0">
                    <a:solidFill>
                      <a:srgbClr val="FFFFFF">
                        <a:lumMod val="50000"/>
                      </a:srgbClr>
                    </a:solidFill>
                    <a:latin typeface="Calibri" panose="020F0502020204030204" pitchFamily="34" charset="0"/>
                  </a:endParaRPr>
                </a:p>
              </p:txBody>
            </p:sp>
            <p:sp>
              <p:nvSpPr>
                <p:cNvPr id="22" name="テキスト ボックス 8"/>
                <p:cNvSpPr txBox="1"/>
                <p:nvPr/>
              </p:nvSpPr>
              <p:spPr>
                <a:xfrm>
                  <a:off x="4536087" y="5180436"/>
                  <a:ext cx="1077965" cy="353269"/>
                </a:xfrm>
                <a:prstGeom prst="rect">
                  <a:avLst/>
                </a:prstGeom>
                <a:no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ctr" defTabSz="457200" fontAlgn="auto">
                    <a:lnSpc>
                      <a:spcPts val="1200"/>
                    </a:lnSpc>
                    <a:spcBef>
                      <a:spcPts val="0"/>
                    </a:spcBef>
                    <a:spcAft>
                      <a:spcPts val="0"/>
                    </a:spcAft>
                  </a:pPr>
                  <a:r>
                    <a:rPr kumimoji="1" lang="fr-FR" altLang="ja-JP" sz="1000" b="1" dirty="0" smtClean="0">
                      <a:solidFill>
                        <a:srgbClr val="9690C4">
                          <a:lumMod val="75000"/>
                        </a:srgbClr>
                      </a:solidFill>
                      <a:latin typeface="Calibri" panose="020F0502020204030204" pitchFamily="34" charset="0"/>
                    </a:rPr>
                    <a:t>DT2 ADO </a:t>
                  </a:r>
                  <a:r>
                    <a:rPr kumimoji="1" lang="fr-FR" altLang="ja-JP" sz="1000" dirty="0" smtClean="0">
                      <a:solidFill>
                        <a:srgbClr val="9690C4">
                          <a:lumMod val="75000"/>
                        </a:srgbClr>
                      </a:solidFill>
                      <a:latin typeface="Calibri" panose="020F0502020204030204" pitchFamily="34" charset="0"/>
                    </a:rPr>
                    <a:t/>
                  </a:r>
                  <a:br>
                    <a:rPr kumimoji="1" lang="fr-FR" altLang="ja-JP" sz="1000" dirty="0" smtClean="0">
                      <a:solidFill>
                        <a:srgbClr val="9690C4">
                          <a:lumMod val="75000"/>
                        </a:srgbClr>
                      </a:solidFill>
                      <a:latin typeface="Calibri" panose="020F0502020204030204" pitchFamily="34" charset="0"/>
                    </a:rPr>
                  </a:br>
                  <a:r>
                    <a:rPr kumimoji="1" lang="fr-FR" altLang="ja-JP" sz="1000" dirty="0" smtClean="0">
                      <a:solidFill>
                        <a:srgbClr val="9690C4">
                          <a:lumMod val="75000"/>
                        </a:srgbClr>
                      </a:solidFill>
                      <a:latin typeface="Calibri" panose="020F0502020204030204" pitchFamily="34" charset="0"/>
                    </a:rPr>
                    <a:t>(N=120)</a:t>
                  </a:r>
                  <a:endParaRPr kumimoji="1" lang="fr-FR" altLang="ja-JP" sz="800" dirty="0">
                    <a:solidFill>
                      <a:srgbClr val="9690C4">
                        <a:lumMod val="75000"/>
                      </a:srgbClr>
                    </a:solidFill>
                    <a:latin typeface="Calibri" panose="020F0502020204030204" pitchFamily="34" charset="0"/>
                  </a:endParaRPr>
                </a:p>
              </p:txBody>
            </p:sp>
            <p:sp>
              <p:nvSpPr>
                <p:cNvPr id="23" name="Rectangle 22"/>
                <p:cNvSpPr/>
                <p:nvPr/>
              </p:nvSpPr>
              <p:spPr>
                <a:xfrm>
                  <a:off x="4679417" y="3764233"/>
                  <a:ext cx="791308" cy="139951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FR">
                    <a:solidFill>
                      <a:prstClr val="white"/>
                    </a:solidFill>
                    <a:latin typeface="Arial Narrow"/>
                  </a:endParaRPr>
                </a:p>
              </p:txBody>
            </p:sp>
          </p:grpSp>
          <p:grpSp>
            <p:nvGrpSpPr>
              <p:cNvPr id="6" name="Groupe 5"/>
              <p:cNvGrpSpPr/>
              <p:nvPr/>
            </p:nvGrpSpPr>
            <p:grpSpPr>
              <a:xfrm>
                <a:off x="174938" y="3111908"/>
                <a:ext cx="463371" cy="2146623"/>
                <a:chOff x="602641" y="3653305"/>
                <a:chExt cx="463371" cy="1796962"/>
              </a:xfrm>
            </p:grpSpPr>
            <p:grpSp>
              <p:nvGrpSpPr>
                <p:cNvPr id="25" name="Groupe 24"/>
                <p:cNvGrpSpPr/>
                <p:nvPr/>
              </p:nvGrpSpPr>
              <p:grpSpPr>
                <a:xfrm>
                  <a:off x="992909" y="3755502"/>
                  <a:ext cx="72276" cy="1611561"/>
                  <a:chOff x="1103381" y="1894114"/>
                  <a:chExt cx="72276" cy="2377440"/>
                </a:xfrm>
              </p:grpSpPr>
              <p:cxnSp>
                <p:nvCxnSpPr>
                  <p:cNvPr id="26" name="Connecteur droit 25"/>
                  <p:cNvCxnSpPr/>
                  <p:nvPr/>
                </p:nvCxnSpPr>
                <p:spPr>
                  <a:xfrm>
                    <a:off x="1175657" y="1894114"/>
                    <a:ext cx="0" cy="237744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rot="5400000">
                    <a:off x="1139381" y="4221665"/>
                    <a:ext cx="0" cy="7200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rot="5400000">
                    <a:off x="1139381" y="3733430"/>
                    <a:ext cx="0" cy="7200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rot="5400000">
                    <a:off x="1139381" y="2792269"/>
                    <a:ext cx="0" cy="7200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rot="5400000">
                    <a:off x="1139381" y="3271957"/>
                    <a:ext cx="0" cy="7200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rot="5400000">
                    <a:off x="1139381" y="1858394"/>
                    <a:ext cx="0" cy="7200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rot="5400000">
                    <a:off x="1139381" y="2330796"/>
                    <a:ext cx="0" cy="7200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3" name="テキスト ボックス 14"/>
                <p:cNvSpPr txBox="1">
                  <a:spLocks noChangeArrowheads="1"/>
                </p:cNvSpPr>
                <p:nvPr/>
              </p:nvSpPr>
              <p:spPr bwMode="auto">
                <a:xfrm>
                  <a:off x="602641" y="3653305"/>
                  <a:ext cx="439544" cy="29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en-US" altLang="ja-JP" sz="1300" smtClean="0">
                      <a:solidFill>
                        <a:srgbClr val="FFFFFF">
                          <a:lumMod val="50000"/>
                        </a:srgbClr>
                      </a:solidFill>
                      <a:latin typeface="Calibri" panose="020F0502020204030204" pitchFamily="34" charset="0"/>
                    </a:rPr>
                    <a:t>100</a:t>
                  </a:r>
                  <a:endParaRPr kumimoji="1" lang="en-US" altLang="ja-JP" sz="1300">
                    <a:solidFill>
                      <a:srgbClr val="FFFFFF">
                        <a:lumMod val="50000"/>
                      </a:srgbClr>
                    </a:solidFill>
                    <a:latin typeface="Calibri" panose="020F0502020204030204" pitchFamily="34" charset="0"/>
                  </a:endParaRPr>
                </a:p>
              </p:txBody>
            </p:sp>
            <p:sp>
              <p:nvSpPr>
                <p:cNvPr id="34" name="テキスト ボックス 14"/>
                <p:cNvSpPr txBox="1">
                  <a:spLocks noChangeArrowheads="1"/>
                </p:cNvSpPr>
                <p:nvPr/>
              </p:nvSpPr>
              <p:spPr bwMode="auto">
                <a:xfrm>
                  <a:off x="687601" y="3973059"/>
                  <a:ext cx="354584" cy="29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en-US" altLang="ja-JP" sz="1300" smtClean="0">
                      <a:solidFill>
                        <a:srgbClr val="FFFFFF">
                          <a:lumMod val="50000"/>
                        </a:srgbClr>
                      </a:solidFill>
                      <a:latin typeface="Calibri" panose="020F0502020204030204" pitchFamily="34" charset="0"/>
                    </a:rPr>
                    <a:t>80</a:t>
                  </a:r>
                  <a:endParaRPr kumimoji="1" lang="en-US" altLang="ja-JP" sz="1300">
                    <a:solidFill>
                      <a:srgbClr val="FFFFFF">
                        <a:lumMod val="50000"/>
                      </a:srgbClr>
                    </a:solidFill>
                    <a:latin typeface="Calibri" panose="020F0502020204030204" pitchFamily="34" charset="0"/>
                  </a:endParaRPr>
                </a:p>
              </p:txBody>
            </p:sp>
            <p:sp>
              <p:nvSpPr>
                <p:cNvPr id="35" name="テキスト ボックス 14"/>
                <p:cNvSpPr txBox="1">
                  <a:spLocks noChangeArrowheads="1"/>
                </p:cNvSpPr>
                <p:nvPr/>
              </p:nvSpPr>
              <p:spPr bwMode="auto">
                <a:xfrm>
                  <a:off x="687601" y="4612567"/>
                  <a:ext cx="354584" cy="29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en-US" altLang="ja-JP" sz="1300" smtClean="0">
                      <a:solidFill>
                        <a:srgbClr val="FFFFFF">
                          <a:lumMod val="50000"/>
                        </a:srgbClr>
                      </a:solidFill>
                      <a:latin typeface="Calibri" panose="020F0502020204030204" pitchFamily="34" charset="0"/>
                    </a:rPr>
                    <a:t>40</a:t>
                  </a:r>
                  <a:endParaRPr kumimoji="1" lang="en-US" altLang="ja-JP" sz="1300">
                    <a:solidFill>
                      <a:srgbClr val="FFFFFF">
                        <a:lumMod val="50000"/>
                      </a:srgbClr>
                    </a:solidFill>
                    <a:latin typeface="Calibri" panose="020F0502020204030204" pitchFamily="34" charset="0"/>
                  </a:endParaRPr>
                </a:p>
              </p:txBody>
            </p:sp>
            <p:sp>
              <p:nvSpPr>
                <p:cNvPr id="36" name="テキスト ボックス 14"/>
                <p:cNvSpPr txBox="1">
                  <a:spLocks noChangeArrowheads="1"/>
                </p:cNvSpPr>
                <p:nvPr/>
              </p:nvSpPr>
              <p:spPr bwMode="auto">
                <a:xfrm>
                  <a:off x="687601" y="4292813"/>
                  <a:ext cx="354584" cy="29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en-US" altLang="ja-JP" sz="1300" smtClean="0">
                      <a:solidFill>
                        <a:srgbClr val="FFFFFF">
                          <a:lumMod val="50000"/>
                        </a:srgbClr>
                      </a:solidFill>
                      <a:latin typeface="Calibri" panose="020F0502020204030204" pitchFamily="34" charset="0"/>
                    </a:rPr>
                    <a:t>60</a:t>
                  </a:r>
                  <a:endParaRPr kumimoji="1" lang="en-US" altLang="ja-JP" sz="1300">
                    <a:solidFill>
                      <a:srgbClr val="FFFFFF">
                        <a:lumMod val="50000"/>
                      </a:srgbClr>
                    </a:solidFill>
                    <a:latin typeface="Calibri" panose="020F0502020204030204" pitchFamily="34" charset="0"/>
                  </a:endParaRPr>
                </a:p>
              </p:txBody>
            </p:sp>
            <p:sp>
              <p:nvSpPr>
                <p:cNvPr id="37" name="テキスト ボックス 14"/>
                <p:cNvSpPr txBox="1">
                  <a:spLocks noChangeArrowheads="1"/>
                </p:cNvSpPr>
                <p:nvPr/>
              </p:nvSpPr>
              <p:spPr bwMode="auto">
                <a:xfrm>
                  <a:off x="687601" y="4932323"/>
                  <a:ext cx="354584" cy="29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en-US" altLang="ja-JP" sz="1300" smtClean="0">
                      <a:solidFill>
                        <a:srgbClr val="FFFFFF">
                          <a:lumMod val="50000"/>
                        </a:srgbClr>
                      </a:solidFill>
                      <a:latin typeface="Calibri" panose="020F0502020204030204" pitchFamily="34" charset="0"/>
                    </a:rPr>
                    <a:t>20</a:t>
                  </a:r>
                  <a:endParaRPr kumimoji="1" lang="en-US" altLang="ja-JP" sz="1300">
                    <a:solidFill>
                      <a:srgbClr val="FFFFFF">
                        <a:lumMod val="50000"/>
                      </a:srgbClr>
                    </a:solidFill>
                    <a:latin typeface="Calibri" panose="020F0502020204030204" pitchFamily="34" charset="0"/>
                  </a:endParaRPr>
                </a:p>
              </p:txBody>
            </p:sp>
            <p:sp>
              <p:nvSpPr>
                <p:cNvPr id="38" name="テキスト ボックス 14"/>
                <p:cNvSpPr txBox="1">
                  <a:spLocks noChangeArrowheads="1"/>
                </p:cNvSpPr>
                <p:nvPr/>
              </p:nvSpPr>
              <p:spPr bwMode="auto">
                <a:xfrm>
                  <a:off x="622096" y="5252070"/>
                  <a:ext cx="443916" cy="19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algn="r" defTabSz="457200" fontAlgn="auto">
                    <a:spcBef>
                      <a:spcPts val="0"/>
                    </a:spcBef>
                    <a:spcAft>
                      <a:spcPts val="0"/>
                    </a:spcAft>
                  </a:pPr>
                  <a:r>
                    <a:rPr kumimoji="1" lang="en-US" altLang="ja-JP" sz="1300" smtClean="0">
                      <a:solidFill>
                        <a:srgbClr val="FFFFFF">
                          <a:lumMod val="50000"/>
                        </a:srgbClr>
                      </a:solidFill>
                      <a:latin typeface="Calibri" panose="020F0502020204030204" pitchFamily="34" charset="0"/>
                    </a:rPr>
                    <a:t>0</a:t>
                  </a:r>
                  <a:endParaRPr kumimoji="1" lang="en-US" altLang="ja-JP" sz="1300">
                    <a:solidFill>
                      <a:srgbClr val="FFFFFF">
                        <a:lumMod val="50000"/>
                      </a:srgbClr>
                    </a:solidFill>
                    <a:latin typeface="Calibri" panose="020F0502020204030204" pitchFamily="34" charset="0"/>
                  </a:endParaRPr>
                </a:p>
              </p:txBody>
            </p:sp>
          </p:grpSp>
        </p:grpSp>
        <p:grpSp>
          <p:nvGrpSpPr>
            <p:cNvPr id="41" name="Groupe 40"/>
            <p:cNvGrpSpPr/>
            <p:nvPr/>
          </p:nvGrpSpPr>
          <p:grpSpPr>
            <a:xfrm>
              <a:off x="494227" y="1650433"/>
              <a:ext cx="3517335" cy="584775"/>
              <a:chOff x="774694" y="3176055"/>
              <a:chExt cx="3758755" cy="584775"/>
            </a:xfrm>
          </p:grpSpPr>
          <p:sp>
            <p:nvSpPr>
              <p:cNvPr id="39" name="テキスト ボックス 9"/>
              <p:cNvSpPr txBox="1"/>
              <p:nvPr/>
            </p:nvSpPr>
            <p:spPr>
              <a:xfrm>
                <a:off x="776734" y="3176055"/>
                <a:ext cx="3756715" cy="584775"/>
              </a:xfrm>
              <a:prstGeom prst="rect">
                <a:avLst/>
              </a:prstGeom>
              <a:solidFill>
                <a:schemeClr val="bg1"/>
              </a:solidFill>
            </p:spPr>
            <p:txBody>
              <a:bodyPr wrap="square">
                <a:spAutoFit/>
              </a:bodyPr>
              <a:lstStyle>
                <a:lvl1pPr>
                  <a:defRPr sz="3200">
                    <a:solidFill>
                      <a:srgbClr val="989898"/>
                    </a:solidFill>
                    <a:latin typeface="Arial" pitchFamily="34" charset="0"/>
                    <a:ea typeface="ＭＳ Ｐゴシック" pitchFamily="34" charset="-128"/>
                  </a:defRPr>
                </a:lvl1pPr>
                <a:lvl2pPr marL="742950" indent="-285750">
                  <a:defRPr sz="3200">
                    <a:solidFill>
                      <a:srgbClr val="989898"/>
                    </a:solidFill>
                    <a:latin typeface="Arial" pitchFamily="34" charset="0"/>
                    <a:ea typeface="ＭＳ Ｐゴシック" pitchFamily="34" charset="-128"/>
                  </a:defRPr>
                </a:lvl2pPr>
                <a:lvl3pPr marL="1143000" indent="-228600">
                  <a:defRPr sz="3200">
                    <a:solidFill>
                      <a:srgbClr val="989898"/>
                    </a:solidFill>
                    <a:latin typeface="Arial" pitchFamily="34" charset="0"/>
                    <a:ea typeface="ＭＳ Ｐゴシック" pitchFamily="34" charset="-128"/>
                  </a:defRPr>
                </a:lvl3pPr>
                <a:lvl4pPr marL="1600200" indent="-228600">
                  <a:defRPr sz="3200">
                    <a:solidFill>
                      <a:srgbClr val="989898"/>
                    </a:solidFill>
                    <a:latin typeface="Arial" pitchFamily="34" charset="0"/>
                    <a:ea typeface="ＭＳ Ｐゴシック" pitchFamily="34" charset="-128"/>
                  </a:defRPr>
                </a:lvl4pPr>
                <a:lvl5pPr marL="2057400" indent="-228600">
                  <a:defRPr sz="3200">
                    <a:solidFill>
                      <a:srgbClr val="989898"/>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rgbClr val="989898"/>
                    </a:solidFill>
                    <a:latin typeface="Arial" pitchFamily="34" charset="0"/>
                    <a:ea typeface="ＭＳ Ｐゴシック" pitchFamily="34" charset="-128"/>
                  </a:defRPr>
                </a:lvl9pPr>
              </a:lstStyle>
              <a:p>
                <a:pPr defTabSz="457200" fontAlgn="auto">
                  <a:spcBef>
                    <a:spcPts val="0"/>
                  </a:spcBef>
                  <a:spcAft>
                    <a:spcPts val="0"/>
                  </a:spcAft>
                </a:pPr>
                <a:r>
                  <a:rPr kumimoji="1" lang="fr-FR" altLang="ja-JP" sz="1600" b="1" dirty="0" smtClean="0">
                    <a:solidFill>
                      <a:srgbClr val="444492"/>
                    </a:solidFill>
                    <a:latin typeface="Calibri" panose="020F0502020204030204" pitchFamily="34" charset="0"/>
                  </a:rPr>
                  <a:t>Patients respectant les critères </a:t>
                </a:r>
                <a:br>
                  <a:rPr kumimoji="1" lang="fr-FR" altLang="ja-JP" sz="1600" b="1" dirty="0" smtClean="0">
                    <a:solidFill>
                      <a:srgbClr val="444492"/>
                    </a:solidFill>
                    <a:latin typeface="Calibri" panose="020F0502020204030204" pitchFamily="34" charset="0"/>
                  </a:rPr>
                </a:br>
                <a:r>
                  <a:rPr kumimoji="1" lang="fr-FR" altLang="ja-JP" sz="1600" b="1" dirty="0" smtClean="0">
                    <a:solidFill>
                      <a:srgbClr val="444492"/>
                    </a:solidFill>
                    <a:latin typeface="Calibri" panose="020F0502020204030204" pitchFamily="34" charset="0"/>
                  </a:rPr>
                  <a:t>de fréquence recommandés par la HAS</a:t>
                </a:r>
                <a:endParaRPr kumimoji="1" lang="fr-FR" altLang="ja-JP" sz="1600" dirty="0">
                  <a:solidFill>
                    <a:srgbClr val="444492"/>
                  </a:solidFill>
                  <a:latin typeface="Calibri" panose="020F0502020204030204" pitchFamily="34" charset="0"/>
                </a:endParaRPr>
              </a:p>
            </p:txBody>
          </p:sp>
          <p:cxnSp>
            <p:nvCxnSpPr>
              <p:cNvPr id="40" name="Connecteur droit 39"/>
              <p:cNvCxnSpPr/>
              <p:nvPr/>
            </p:nvCxnSpPr>
            <p:spPr>
              <a:xfrm>
                <a:off x="774694" y="3188128"/>
                <a:ext cx="0" cy="531117"/>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43" name="Titre 2"/>
          <p:cNvSpPr txBox="1">
            <a:spLocks/>
          </p:cNvSpPr>
          <p:nvPr/>
        </p:nvSpPr>
        <p:spPr bwMode="auto">
          <a:xfrm>
            <a:off x="436563" y="98424"/>
            <a:ext cx="8345487" cy="81597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3000" b="1">
                <a:solidFill>
                  <a:srgbClr val="797979"/>
                </a:solidFill>
                <a:latin typeface="Calibri" panose="020F0502020204030204" pitchFamily="34" charset="0"/>
                <a:ea typeface="+mj-ea"/>
                <a:cs typeface="+mj-cs"/>
              </a:defRPr>
            </a:lvl1pPr>
            <a:lvl2pPr algn="l" rtl="0" fontAlgn="base">
              <a:lnSpc>
                <a:spcPct val="90000"/>
              </a:lnSpc>
              <a:spcBef>
                <a:spcPct val="0"/>
              </a:spcBef>
              <a:spcAft>
                <a:spcPct val="0"/>
              </a:spcAft>
              <a:defRPr sz="3000">
                <a:solidFill>
                  <a:srgbClr val="989898"/>
                </a:solidFill>
                <a:latin typeface="Arial" pitchFamily="34" charset="0"/>
                <a:cs typeface="Arial" pitchFamily="34" charset="0"/>
              </a:defRPr>
            </a:lvl2pPr>
            <a:lvl3pPr algn="l" rtl="0" fontAlgn="base">
              <a:lnSpc>
                <a:spcPct val="90000"/>
              </a:lnSpc>
              <a:spcBef>
                <a:spcPct val="0"/>
              </a:spcBef>
              <a:spcAft>
                <a:spcPct val="0"/>
              </a:spcAft>
              <a:defRPr sz="3000">
                <a:solidFill>
                  <a:srgbClr val="989898"/>
                </a:solidFill>
                <a:latin typeface="Arial" pitchFamily="34" charset="0"/>
                <a:cs typeface="Arial" pitchFamily="34" charset="0"/>
              </a:defRPr>
            </a:lvl3pPr>
            <a:lvl4pPr algn="l" rtl="0" fontAlgn="base">
              <a:lnSpc>
                <a:spcPct val="90000"/>
              </a:lnSpc>
              <a:spcBef>
                <a:spcPct val="0"/>
              </a:spcBef>
              <a:spcAft>
                <a:spcPct val="0"/>
              </a:spcAft>
              <a:defRPr sz="3000">
                <a:solidFill>
                  <a:srgbClr val="989898"/>
                </a:solidFill>
                <a:latin typeface="Arial" pitchFamily="34" charset="0"/>
                <a:cs typeface="Arial" pitchFamily="34" charset="0"/>
              </a:defRPr>
            </a:lvl4pPr>
            <a:lvl5pPr algn="l" rtl="0" fontAlgn="base">
              <a:lnSpc>
                <a:spcPct val="90000"/>
              </a:lnSpc>
              <a:spcBef>
                <a:spcPct val="0"/>
              </a:spcBef>
              <a:spcAft>
                <a:spcPct val="0"/>
              </a:spcAft>
              <a:defRPr sz="3000">
                <a:solidFill>
                  <a:srgbClr val="989898"/>
                </a:solidFill>
                <a:latin typeface="Arial" pitchFamily="34" charset="0"/>
                <a:cs typeface="Arial" pitchFamily="34" charset="0"/>
              </a:defRPr>
            </a:lvl5pPr>
            <a:lvl6pPr marL="457200" algn="l" rtl="0" fontAlgn="base">
              <a:lnSpc>
                <a:spcPct val="90000"/>
              </a:lnSpc>
              <a:spcBef>
                <a:spcPct val="0"/>
              </a:spcBef>
              <a:spcAft>
                <a:spcPct val="0"/>
              </a:spcAft>
              <a:defRPr sz="3000">
                <a:solidFill>
                  <a:srgbClr val="989898"/>
                </a:solidFill>
                <a:latin typeface="Arial" pitchFamily="34" charset="0"/>
                <a:cs typeface="Arial" pitchFamily="34" charset="0"/>
              </a:defRPr>
            </a:lvl6pPr>
            <a:lvl7pPr marL="914400" algn="l" rtl="0" fontAlgn="base">
              <a:lnSpc>
                <a:spcPct val="90000"/>
              </a:lnSpc>
              <a:spcBef>
                <a:spcPct val="0"/>
              </a:spcBef>
              <a:spcAft>
                <a:spcPct val="0"/>
              </a:spcAft>
              <a:defRPr sz="3000">
                <a:solidFill>
                  <a:srgbClr val="989898"/>
                </a:solidFill>
                <a:latin typeface="Arial" pitchFamily="34" charset="0"/>
                <a:cs typeface="Arial" pitchFamily="34" charset="0"/>
              </a:defRPr>
            </a:lvl7pPr>
            <a:lvl8pPr marL="1371600" algn="l" rtl="0" fontAlgn="base">
              <a:lnSpc>
                <a:spcPct val="90000"/>
              </a:lnSpc>
              <a:spcBef>
                <a:spcPct val="0"/>
              </a:spcBef>
              <a:spcAft>
                <a:spcPct val="0"/>
              </a:spcAft>
              <a:defRPr sz="3000">
                <a:solidFill>
                  <a:srgbClr val="989898"/>
                </a:solidFill>
                <a:latin typeface="Arial" pitchFamily="34" charset="0"/>
                <a:cs typeface="Arial" pitchFamily="34" charset="0"/>
              </a:defRPr>
            </a:lvl8pPr>
            <a:lvl9pPr marL="1828800" algn="l" rtl="0" fontAlgn="base">
              <a:lnSpc>
                <a:spcPct val="90000"/>
              </a:lnSpc>
              <a:spcBef>
                <a:spcPct val="0"/>
              </a:spcBef>
              <a:spcAft>
                <a:spcPct val="0"/>
              </a:spcAft>
              <a:defRPr sz="3000">
                <a:solidFill>
                  <a:srgbClr val="989898"/>
                </a:solidFill>
                <a:latin typeface="Arial" pitchFamily="34" charset="0"/>
                <a:cs typeface="Arial" pitchFamily="34" charset="0"/>
              </a:defRPr>
            </a:lvl9pPr>
          </a:lstStyle>
          <a:p>
            <a:pPr algn="ctr">
              <a:lnSpc>
                <a:spcPct val="100000"/>
              </a:lnSpc>
            </a:pPr>
            <a:r>
              <a:rPr lang="fr-FR" sz="2800" b="0" kern="0" dirty="0" smtClean="0">
                <a:solidFill>
                  <a:schemeClr val="tx1"/>
                </a:solidFill>
                <a:latin typeface="Calibri"/>
                <a:cs typeface="Calibri"/>
              </a:rPr>
              <a:t>Rythme de l’ASG et raisons motivationnelles </a:t>
            </a:r>
            <a:r>
              <a:rPr lang="fr-FR" sz="2800" b="0" kern="0" dirty="0">
                <a:solidFill>
                  <a:schemeClr val="tx1"/>
                </a:solidFill>
                <a:latin typeface="Calibri"/>
                <a:cs typeface="Calibri"/>
              </a:rPr>
              <a:t>et technologiques </a:t>
            </a:r>
            <a:r>
              <a:rPr lang="fr-FR" sz="2800" b="0" kern="0" dirty="0" smtClean="0">
                <a:solidFill>
                  <a:schemeClr val="tx1"/>
                </a:solidFill>
                <a:latin typeface="Calibri"/>
                <a:cs typeface="Calibri"/>
              </a:rPr>
              <a:t>de </a:t>
            </a:r>
            <a:r>
              <a:rPr lang="fr-FR" sz="2800" b="0" kern="0" dirty="0">
                <a:solidFill>
                  <a:schemeClr val="tx1"/>
                </a:solidFill>
                <a:latin typeface="Calibri"/>
                <a:cs typeface="Calibri"/>
              </a:rPr>
              <a:t>non observance à l’ASG</a:t>
            </a:r>
          </a:p>
        </p:txBody>
      </p:sp>
      <p:sp>
        <p:nvSpPr>
          <p:cNvPr id="5" name="Flèche droite 4"/>
          <p:cNvSpPr/>
          <p:nvPr/>
        </p:nvSpPr>
        <p:spPr>
          <a:xfrm>
            <a:off x="4483510" y="2922024"/>
            <a:ext cx="294968" cy="1174803"/>
          </a:xfrm>
          <a:prstGeom prst="rightArrow">
            <a:avLst>
              <a:gd name="adj1" fmla="val 100000"/>
              <a:gd name="adj2"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59" name="ZoneTexte 58"/>
          <p:cNvSpPr txBox="1"/>
          <p:nvPr/>
        </p:nvSpPr>
        <p:spPr>
          <a:xfrm>
            <a:off x="178829" y="5439329"/>
            <a:ext cx="4261277" cy="307777"/>
          </a:xfrm>
          <a:prstGeom prst="rect">
            <a:avLst/>
          </a:prstGeom>
          <a:noFill/>
        </p:spPr>
        <p:txBody>
          <a:bodyPr wrap="square" rtlCol="0">
            <a:spAutoFit/>
          </a:bodyPr>
          <a:lstStyle/>
          <a:p>
            <a:pPr algn="ctr"/>
            <a:r>
              <a:rPr lang="fr-FR" sz="1400" dirty="0" smtClean="0">
                <a:solidFill>
                  <a:srgbClr val="000090"/>
                </a:solidFill>
              </a:rPr>
              <a:t>Résultats observatoire ASG (SAF)</a:t>
            </a:r>
            <a:endParaRPr lang="fr-FR" sz="1400" dirty="0">
              <a:solidFill>
                <a:srgbClr val="000090"/>
              </a:solidFill>
            </a:endParaRPr>
          </a:p>
        </p:txBody>
      </p:sp>
      <p:sp>
        <p:nvSpPr>
          <p:cNvPr id="61" name="Textfeld 3"/>
          <p:cNvSpPr txBox="1">
            <a:spLocks noChangeArrowheads="1"/>
          </p:cNvSpPr>
          <p:nvPr/>
        </p:nvSpPr>
        <p:spPr bwMode="auto">
          <a:xfrm>
            <a:off x="114790" y="5870937"/>
            <a:ext cx="45926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buFontTx/>
              <a:buAutoNum type="arabicPlain"/>
              <a:defRPr/>
            </a:pPr>
            <a:r>
              <a:rPr lang="en-US" sz="1000" dirty="0" err="1" smtClean="0">
                <a:solidFill>
                  <a:schemeClr val="bg1">
                    <a:lumMod val="50000"/>
                  </a:schemeClr>
                </a:solidFill>
                <a:latin typeface="+mj-lt"/>
                <a:ea typeface="ＭＳ Ｐゴシック" charset="0"/>
                <a:cs typeface="ＭＳ Ｐゴシック" charset="0"/>
              </a:rPr>
              <a:t>Wijsman</a:t>
            </a:r>
            <a:r>
              <a:rPr lang="en-US" sz="1000" dirty="0" smtClean="0">
                <a:solidFill>
                  <a:schemeClr val="bg1">
                    <a:lumMod val="50000"/>
                  </a:schemeClr>
                </a:solidFill>
                <a:latin typeface="+mj-lt"/>
                <a:ea typeface="ＭＳ Ｐゴシック" charset="0"/>
                <a:cs typeface="ＭＳ Ｐゴシック" charset="0"/>
              </a:rPr>
              <a:t> I. FEND, Vienna 2009</a:t>
            </a:r>
          </a:p>
          <a:p>
            <a:pPr algn="r" eaLnBrk="1" hangingPunct="1">
              <a:buFontTx/>
              <a:buAutoNum type="arabicPlain" startAt="2"/>
              <a:defRPr/>
            </a:pPr>
            <a:r>
              <a:rPr lang="en-US" sz="1000" dirty="0" err="1" smtClean="0">
                <a:solidFill>
                  <a:schemeClr val="bg1">
                    <a:lumMod val="50000"/>
                  </a:schemeClr>
                </a:solidFill>
                <a:latin typeface="+mj-lt"/>
                <a:ea typeface="ＭＳ Ｐゴシック" charset="0"/>
                <a:cs typeface="ＭＳ Ｐゴシック" charset="0"/>
              </a:rPr>
              <a:t>Bergenstal</a:t>
            </a:r>
            <a:r>
              <a:rPr lang="en-US" sz="1000" dirty="0" smtClean="0">
                <a:solidFill>
                  <a:schemeClr val="bg1">
                    <a:lumMod val="50000"/>
                  </a:schemeClr>
                </a:solidFill>
                <a:latin typeface="+mj-lt"/>
                <a:ea typeface="ＭＳ Ｐゴシック" charset="0"/>
                <a:cs typeface="ＭＳ Ｐゴシック" charset="0"/>
              </a:rPr>
              <a:t> RM et al. The Diabetes Educator 2000; 26: 981–988</a:t>
            </a:r>
          </a:p>
          <a:p>
            <a:pPr algn="r" eaLnBrk="1" hangingPunct="1">
              <a:buFontTx/>
              <a:buAutoNum type="arabicPlain" startAt="3"/>
              <a:defRPr/>
            </a:pPr>
            <a:r>
              <a:rPr lang="en-US" sz="1000" dirty="0" smtClean="0">
                <a:solidFill>
                  <a:schemeClr val="bg1">
                    <a:lumMod val="50000"/>
                  </a:schemeClr>
                </a:solidFill>
                <a:latin typeface="+mj-lt"/>
                <a:ea typeface="ＭＳ Ｐゴシック" charset="0"/>
                <a:cs typeface="ＭＳ Ｐゴシック" charset="0"/>
              </a:rPr>
              <a:t>Batten L. Survey of blood glucose testing among Diabetes UK lay members. Crossbow Research, 2004 </a:t>
            </a:r>
          </a:p>
          <a:p>
            <a:pPr algn="r" eaLnBrk="1" hangingPunct="1">
              <a:buFontTx/>
              <a:buAutoNum type="arabicPlain" startAt="4"/>
              <a:defRPr/>
            </a:pPr>
            <a:r>
              <a:rPr lang="en-US" sz="1000" dirty="0" smtClean="0">
                <a:solidFill>
                  <a:schemeClr val="bg1">
                    <a:lumMod val="50000"/>
                  </a:schemeClr>
                </a:solidFill>
                <a:latin typeface="+mj-lt"/>
                <a:ea typeface="ＭＳ Ｐゴシック" charset="0"/>
                <a:cs typeface="ＭＳ Ｐゴシック" charset="0"/>
              </a:rPr>
              <a:t>Jones PM. The Diabetes Educator 1996; 22(6): 609–616</a:t>
            </a:r>
          </a:p>
        </p:txBody>
      </p:sp>
      <p:sp>
        <p:nvSpPr>
          <p:cNvPr id="62" name="Rectangle 1"/>
          <p:cNvSpPr>
            <a:spLocks noChangeArrowheads="1"/>
          </p:cNvSpPr>
          <p:nvPr/>
        </p:nvSpPr>
        <p:spPr bwMode="auto">
          <a:xfrm>
            <a:off x="4707427" y="6332899"/>
            <a:ext cx="437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r" defTabSz="914400">
              <a:defRPr/>
            </a:pPr>
            <a:r>
              <a:rPr lang="fr-FR" sz="1000" dirty="0">
                <a:solidFill>
                  <a:schemeClr val="bg1">
                    <a:lumMod val="50000"/>
                  </a:schemeClr>
                </a:solidFill>
                <a:latin typeface="+mj-lt"/>
                <a:ea typeface="ＭＳ Ｐゴシック" charset="0"/>
                <a:cs typeface="ＭＳ Ｐゴシック" charset="0"/>
              </a:rPr>
              <a:t>d’après </a:t>
            </a:r>
            <a:r>
              <a:rPr lang="fr-FR" sz="1000" dirty="0" err="1">
                <a:solidFill>
                  <a:schemeClr val="bg1">
                    <a:lumMod val="50000"/>
                  </a:schemeClr>
                </a:solidFill>
                <a:latin typeface="+mj-lt"/>
                <a:ea typeface="ＭＳ Ｐゴシック" charset="0"/>
                <a:cs typeface="ＭＳ Ｐゴシック" charset="0"/>
              </a:rPr>
              <a:t>Reach</a:t>
            </a:r>
            <a:r>
              <a:rPr lang="fr-FR" sz="1000" dirty="0">
                <a:solidFill>
                  <a:schemeClr val="bg1">
                    <a:lumMod val="50000"/>
                  </a:schemeClr>
                </a:solidFill>
                <a:latin typeface="+mj-lt"/>
                <a:ea typeface="ＭＳ Ｐゴシック" charset="0"/>
                <a:cs typeface="ＭＳ Ｐゴシック" charset="0"/>
              </a:rPr>
              <a:t> G. L’observance à la pratique de l’ASG.</a:t>
            </a:r>
          </a:p>
          <a:p>
            <a:pPr marL="609600" indent="-609600" algn="r" defTabSz="914400">
              <a:defRPr/>
            </a:pPr>
            <a:r>
              <a:rPr lang="fr-FR" sz="1000" dirty="0">
                <a:solidFill>
                  <a:schemeClr val="bg1">
                    <a:lumMod val="50000"/>
                  </a:schemeClr>
                </a:solidFill>
                <a:latin typeface="+mj-lt"/>
                <a:ea typeface="ＭＳ Ｐゴシック" charset="0"/>
                <a:cs typeface="ＭＳ Ｐゴシック" charset="0"/>
              </a:rPr>
              <a:t>Médecine Maladies Métaboliques 2010; 4: S36-S40 </a:t>
            </a:r>
          </a:p>
        </p:txBody>
      </p:sp>
      <p:sp>
        <p:nvSpPr>
          <p:cNvPr id="63" name="Rectangle 62"/>
          <p:cNvSpPr/>
          <p:nvPr/>
        </p:nvSpPr>
        <p:spPr>
          <a:xfrm>
            <a:off x="719294" y="2633249"/>
            <a:ext cx="1398534" cy="2204529"/>
          </a:xfrm>
          <a:prstGeom prst="rect">
            <a:avLst/>
          </a:prstGeom>
          <a:solidFill>
            <a:schemeClr val="bg1">
              <a:lumMod val="50000"/>
              <a:alpha val="21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6124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1938" y="1076325"/>
            <a:ext cx="8747125" cy="4678362"/>
          </a:xfrm>
        </p:spPr>
        <p:txBody>
          <a:bodyPr>
            <a:normAutofit lnSpcReduction="10000"/>
          </a:bodyPr>
          <a:lstStyle/>
          <a:p>
            <a:pPr>
              <a:lnSpc>
                <a:spcPct val="100000"/>
              </a:lnSpc>
              <a:spcBef>
                <a:spcPts val="0"/>
              </a:spcBef>
              <a:buClr>
                <a:srgbClr val="0000FF"/>
              </a:buClr>
              <a:buFont typeface="Wingdings" charset="2"/>
              <a:buChar char="§"/>
              <a:defRPr/>
            </a:pPr>
            <a:r>
              <a:rPr lang="fr-FR" sz="1600" b="1" dirty="0">
                <a:latin typeface="+mj-lt"/>
              </a:rPr>
              <a:t>Mesure de </a:t>
            </a:r>
            <a:r>
              <a:rPr lang="fr-FR" sz="1600" b="1" dirty="0" err="1">
                <a:latin typeface="+mj-lt"/>
              </a:rPr>
              <a:t>glycémie</a:t>
            </a:r>
            <a:r>
              <a:rPr lang="fr-FR" sz="1600" b="1" dirty="0">
                <a:latin typeface="+mj-lt"/>
              </a:rPr>
              <a:t> de routine : nombre de manipulations par test </a:t>
            </a:r>
            <a:r>
              <a:rPr lang="fr-FR" sz="1600" b="1" dirty="0" smtClean="0">
                <a:latin typeface="+mj-lt"/>
              </a:rPr>
              <a:t>pour :</a:t>
            </a:r>
            <a:endParaRPr lang="fr-FR" sz="1600" dirty="0" smtClean="0">
              <a:latin typeface="+mj-lt"/>
            </a:endParaRPr>
          </a:p>
          <a:p>
            <a:pPr marL="0" indent="0">
              <a:lnSpc>
                <a:spcPct val="100000"/>
              </a:lnSpc>
              <a:spcBef>
                <a:spcPts val="0"/>
              </a:spcBef>
              <a:buFontTx/>
              <a:buNone/>
              <a:defRPr/>
            </a:pPr>
            <a:r>
              <a:rPr lang="fr-FR" sz="1600" dirty="0" smtClean="0">
                <a:latin typeface="+mj-lt"/>
              </a:rPr>
              <a:t>Prendre </a:t>
            </a:r>
            <a:r>
              <a:rPr lang="fr-FR" sz="1600" dirty="0">
                <a:latin typeface="+mj-lt"/>
              </a:rPr>
              <a:t>dans une boite </a:t>
            </a:r>
            <a:r>
              <a:rPr lang="fr-FR" sz="1600" dirty="0" smtClean="0">
                <a:latin typeface="+mj-lt"/>
              </a:rPr>
              <a:t>						0 à 2</a:t>
            </a:r>
            <a:endParaRPr lang="fr-FR" sz="1600" dirty="0">
              <a:latin typeface="+mj-lt"/>
            </a:endParaRPr>
          </a:p>
          <a:p>
            <a:pPr marL="0" indent="0">
              <a:lnSpc>
                <a:spcPct val="100000"/>
              </a:lnSpc>
              <a:spcBef>
                <a:spcPts val="0"/>
              </a:spcBef>
              <a:buFontTx/>
              <a:buNone/>
              <a:defRPr/>
            </a:pPr>
            <a:r>
              <a:rPr lang="fr-FR" sz="1600" dirty="0" err="1" smtClean="0">
                <a:latin typeface="+mj-lt"/>
              </a:rPr>
              <a:t>Préparation</a:t>
            </a:r>
            <a:r>
              <a:rPr lang="fr-FR" sz="1600" dirty="0" smtClean="0">
                <a:latin typeface="+mj-lt"/>
              </a:rPr>
              <a:t> </a:t>
            </a:r>
            <a:r>
              <a:rPr lang="fr-FR" sz="1600" dirty="0" err="1">
                <a:latin typeface="+mj-lt"/>
              </a:rPr>
              <a:t>autopiqueur</a:t>
            </a:r>
            <a:r>
              <a:rPr lang="fr-FR" sz="1600" dirty="0">
                <a:latin typeface="+mj-lt"/>
              </a:rPr>
              <a:t> </a:t>
            </a:r>
            <a:r>
              <a:rPr lang="fr-FR" sz="1600" dirty="0" smtClean="0">
                <a:latin typeface="+mj-lt"/>
              </a:rPr>
              <a:t>						3 à 13</a:t>
            </a:r>
          </a:p>
          <a:p>
            <a:pPr marL="0" indent="0">
              <a:lnSpc>
                <a:spcPct val="100000"/>
              </a:lnSpc>
              <a:spcBef>
                <a:spcPts val="0"/>
              </a:spcBef>
              <a:buFontTx/>
              <a:buNone/>
              <a:defRPr/>
            </a:pPr>
            <a:r>
              <a:rPr lang="fr-FR" sz="1600" dirty="0" err="1" smtClean="0">
                <a:latin typeface="+mj-lt"/>
              </a:rPr>
              <a:t>Préparation</a:t>
            </a:r>
            <a:r>
              <a:rPr lang="fr-FR" sz="1600" dirty="0" smtClean="0">
                <a:latin typeface="+mj-lt"/>
              </a:rPr>
              <a:t> </a:t>
            </a:r>
            <a:r>
              <a:rPr lang="fr-FR" sz="1600" dirty="0">
                <a:latin typeface="+mj-lt"/>
              </a:rPr>
              <a:t>lecteur </a:t>
            </a:r>
            <a:r>
              <a:rPr lang="fr-FR" sz="1600" dirty="0" smtClean="0">
                <a:latin typeface="+mj-lt"/>
              </a:rPr>
              <a:t>							1 à 9</a:t>
            </a:r>
          </a:p>
          <a:p>
            <a:pPr marL="0" indent="0">
              <a:lnSpc>
                <a:spcPct val="100000"/>
              </a:lnSpc>
              <a:spcBef>
                <a:spcPts val="0"/>
              </a:spcBef>
              <a:buFontTx/>
              <a:buNone/>
              <a:defRPr/>
            </a:pPr>
            <a:r>
              <a:rPr lang="fr-FR" sz="1600" dirty="0" smtClean="0">
                <a:latin typeface="+mj-lt"/>
              </a:rPr>
              <a:t>Mesure </a:t>
            </a:r>
            <a:r>
              <a:rPr lang="fr-FR" sz="1600" dirty="0">
                <a:latin typeface="+mj-lt"/>
              </a:rPr>
              <a:t>de la </a:t>
            </a:r>
            <a:r>
              <a:rPr lang="fr-FR" sz="1600" dirty="0" err="1">
                <a:latin typeface="+mj-lt"/>
              </a:rPr>
              <a:t>glycémie</a:t>
            </a:r>
            <a:r>
              <a:rPr lang="fr-FR" sz="1600" dirty="0">
                <a:latin typeface="+mj-lt"/>
              </a:rPr>
              <a:t> </a:t>
            </a:r>
            <a:r>
              <a:rPr lang="fr-FR" sz="1600" dirty="0" smtClean="0">
                <a:latin typeface="+mj-lt"/>
              </a:rPr>
              <a:t>						4</a:t>
            </a:r>
          </a:p>
          <a:p>
            <a:pPr marL="0" indent="0">
              <a:lnSpc>
                <a:spcPct val="100000"/>
              </a:lnSpc>
              <a:spcBef>
                <a:spcPts val="0"/>
              </a:spcBef>
              <a:buFontTx/>
              <a:buNone/>
              <a:defRPr/>
            </a:pPr>
            <a:r>
              <a:rPr lang="fr-FR" sz="1600" dirty="0" smtClean="0">
                <a:latin typeface="+mj-lt"/>
              </a:rPr>
              <a:t>Gestion </a:t>
            </a:r>
            <a:r>
              <a:rPr lang="fr-FR" sz="1600" dirty="0" err="1">
                <a:latin typeface="+mj-lt"/>
              </a:rPr>
              <a:t>déchets</a:t>
            </a:r>
            <a:r>
              <a:rPr lang="fr-FR" sz="1600" dirty="0">
                <a:latin typeface="+mj-lt"/>
              </a:rPr>
              <a:t> lecteur </a:t>
            </a:r>
            <a:r>
              <a:rPr lang="fr-FR" sz="1600" dirty="0" smtClean="0">
                <a:latin typeface="+mj-lt"/>
              </a:rPr>
              <a:t>						1 à 2</a:t>
            </a:r>
            <a:endParaRPr lang="fr-FR" sz="1600" dirty="0">
              <a:latin typeface="+mj-lt"/>
            </a:endParaRPr>
          </a:p>
          <a:p>
            <a:pPr marL="0" indent="0">
              <a:lnSpc>
                <a:spcPct val="100000"/>
              </a:lnSpc>
              <a:spcBef>
                <a:spcPts val="0"/>
              </a:spcBef>
              <a:buFontTx/>
              <a:buNone/>
              <a:defRPr/>
            </a:pPr>
            <a:r>
              <a:rPr lang="fr-FR" sz="1600" dirty="0" smtClean="0">
                <a:latin typeface="+mj-lt"/>
              </a:rPr>
              <a:t>Gestion </a:t>
            </a:r>
            <a:r>
              <a:rPr lang="fr-FR" sz="1600" dirty="0" err="1">
                <a:latin typeface="+mj-lt"/>
              </a:rPr>
              <a:t>déchets</a:t>
            </a:r>
            <a:r>
              <a:rPr lang="fr-FR" sz="1600" dirty="0">
                <a:latin typeface="+mj-lt"/>
              </a:rPr>
              <a:t> auto piqueur </a:t>
            </a:r>
            <a:r>
              <a:rPr lang="fr-FR" sz="1600" dirty="0" smtClean="0">
                <a:latin typeface="+mj-lt"/>
              </a:rPr>
              <a:t>					0 à 7</a:t>
            </a:r>
            <a:endParaRPr lang="fr-FR" sz="1600" dirty="0">
              <a:latin typeface="+mj-lt"/>
            </a:endParaRPr>
          </a:p>
          <a:p>
            <a:pPr marL="0" indent="0">
              <a:lnSpc>
                <a:spcPct val="100000"/>
              </a:lnSpc>
              <a:spcBef>
                <a:spcPts val="0"/>
              </a:spcBef>
              <a:buFontTx/>
              <a:buNone/>
              <a:defRPr/>
            </a:pPr>
            <a:r>
              <a:rPr lang="fr-FR" sz="1600" dirty="0" smtClean="0">
                <a:latin typeface="+mj-lt"/>
              </a:rPr>
              <a:t>Mettre </a:t>
            </a:r>
            <a:r>
              <a:rPr lang="fr-FR" sz="1600" dirty="0">
                <a:latin typeface="+mj-lt"/>
              </a:rPr>
              <a:t>dans une boite </a:t>
            </a:r>
            <a:r>
              <a:rPr lang="fr-FR" sz="1600" dirty="0" smtClean="0">
                <a:latin typeface="+mj-lt"/>
              </a:rPr>
              <a:t>						0 à 2</a:t>
            </a:r>
          </a:p>
          <a:p>
            <a:pPr marL="0" indent="0">
              <a:lnSpc>
                <a:spcPct val="100000"/>
              </a:lnSpc>
              <a:spcBef>
                <a:spcPts val="0"/>
              </a:spcBef>
              <a:buFontTx/>
              <a:buNone/>
              <a:defRPr/>
            </a:pPr>
            <a:r>
              <a:rPr lang="fr-FR" sz="1600" b="1" dirty="0" smtClean="0">
                <a:latin typeface="+mj-lt"/>
              </a:rPr>
              <a:t>Nombre </a:t>
            </a:r>
            <a:r>
              <a:rPr lang="fr-FR" sz="1600" b="1" dirty="0">
                <a:latin typeface="+mj-lt"/>
              </a:rPr>
              <a:t>total de manipulations </a:t>
            </a:r>
            <a:r>
              <a:rPr lang="fr-FR" sz="1600" b="1" dirty="0" smtClean="0">
                <a:latin typeface="+mj-lt"/>
              </a:rPr>
              <a:t>: 				9 à 38 </a:t>
            </a:r>
            <a:r>
              <a:rPr lang="fr-FR" sz="1600" b="1" dirty="0">
                <a:latin typeface="+mj-lt"/>
              </a:rPr>
              <a:t>/ test </a:t>
            </a:r>
            <a:endParaRPr lang="fr-FR" sz="1600" b="1" dirty="0" smtClean="0">
              <a:latin typeface="+mj-lt"/>
            </a:endParaRPr>
          </a:p>
          <a:p>
            <a:pPr marL="0" indent="0">
              <a:lnSpc>
                <a:spcPct val="100000"/>
              </a:lnSpc>
              <a:spcBef>
                <a:spcPts val="0"/>
              </a:spcBef>
              <a:buFontTx/>
              <a:buNone/>
              <a:defRPr/>
            </a:pPr>
            <a:endParaRPr lang="fr-FR" sz="1600" b="1" dirty="0" smtClean="0">
              <a:latin typeface="+mj-lt"/>
            </a:endParaRPr>
          </a:p>
          <a:p>
            <a:pPr marL="0" indent="0">
              <a:lnSpc>
                <a:spcPct val="100000"/>
              </a:lnSpc>
              <a:spcBef>
                <a:spcPts val="0"/>
              </a:spcBef>
              <a:buFontTx/>
              <a:buNone/>
              <a:defRPr/>
            </a:pPr>
            <a:r>
              <a:rPr lang="fr-FR" sz="1600" u="sng" dirty="0" smtClean="0">
                <a:solidFill>
                  <a:srgbClr val="0000FF"/>
                </a:solidFill>
                <a:latin typeface="+mj-lt"/>
              </a:rPr>
              <a:t>Moins </a:t>
            </a:r>
            <a:r>
              <a:rPr lang="fr-FR" sz="1600" u="sng" dirty="0">
                <a:solidFill>
                  <a:srgbClr val="0000FF"/>
                </a:solidFill>
                <a:latin typeface="+mj-lt"/>
              </a:rPr>
              <a:t>de manipulations </a:t>
            </a:r>
            <a:r>
              <a:rPr lang="fr-FR" sz="1600" u="sng" dirty="0" smtClean="0">
                <a:solidFill>
                  <a:srgbClr val="0000FF"/>
                </a:solidFill>
                <a:latin typeface="+mj-lt"/>
              </a:rPr>
              <a:t>avec </a:t>
            </a:r>
            <a:r>
              <a:rPr lang="fr-FR" sz="1600" u="sng" dirty="0">
                <a:solidFill>
                  <a:srgbClr val="0000FF"/>
                </a:solidFill>
                <a:latin typeface="+mj-lt"/>
              </a:rPr>
              <a:t>AC Mobile : 9 vs. 25 à 38 pour les autres </a:t>
            </a:r>
            <a:r>
              <a:rPr lang="fr-FR" sz="1600" u="sng" dirty="0" err="1">
                <a:solidFill>
                  <a:srgbClr val="0000FF"/>
                </a:solidFill>
                <a:latin typeface="+mj-lt"/>
              </a:rPr>
              <a:t>systèmes</a:t>
            </a:r>
            <a:r>
              <a:rPr lang="fr-FR" sz="1600" u="sng" dirty="0">
                <a:solidFill>
                  <a:srgbClr val="0000FF"/>
                </a:solidFill>
                <a:latin typeface="+mj-lt"/>
              </a:rPr>
              <a:t> </a:t>
            </a:r>
            <a:endParaRPr lang="fr-FR" sz="1600" u="sng" dirty="0" smtClean="0">
              <a:solidFill>
                <a:srgbClr val="0000FF"/>
              </a:solidFill>
              <a:latin typeface="+mj-lt"/>
            </a:endParaRPr>
          </a:p>
          <a:p>
            <a:pPr marL="0" indent="0">
              <a:lnSpc>
                <a:spcPct val="100000"/>
              </a:lnSpc>
              <a:spcBef>
                <a:spcPts val="0"/>
              </a:spcBef>
              <a:buFontTx/>
              <a:buNone/>
              <a:defRPr/>
            </a:pPr>
            <a:endParaRPr lang="fr-FR" sz="1600" b="1" dirty="0">
              <a:latin typeface="+mj-lt"/>
            </a:endParaRPr>
          </a:p>
          <a:p>
            <a:pPr>
              <a:lnSpc>
                <a:spcPct val="100000"/>
              </a:lnSpc>
              <a:spcBef>
                <a:spcPts val="0"/>
              </a:spcBef>
              <a:buClr>
                <a:srgbClr val="0000FF"/>
              </a:buClr>
              <a:buFont typeface="Wingdings" charset="2"/>
              <a:buChar char="§"/>
              <a:defRPr/>
            </a:pPr>
            <a:r>
              <a:rPr lang="fr-FR" sz="1600" b="1" dirty="0" smtClean="0">
                <a:latin typeface="+mj-lt"/>
              </a:rPr>
              <a:t>Manipulations </a:t>
            </a:r>
            <a:r>
              <a:rPr lang="fr-FR" sz="1600" b="1" dirty="0" err="1">
                <a:latin typeface="+mj-lt"/>
              </a:rPr>
              <a:t>supplémentaires</a:t>
            </a:r>
            <a:r>
              <a:rPr lang="fr-FR" sz="1600" b="1" dirty="0">
                <a:latin typeface="+mj-lt"/>
              </a:rPr>
              <a:t> : pour 100 tests, </a:t>
            </a:r>
            <a:r>
              <a:rPr lang="fr-FR" sz="1600" b="1" dirty="0" smtClean="0">
                <a:latin typeface="+mj-lt"/>
              </a:rPr>
              <a:t>pour :</a:t>
            </a:r>
            <a:endParaRPr lang="fr-FR" sz="1600" dirty="0" smtClean="0">
              <a:latin typeface="+mj-lt"/>
            </a:endParaRPr>
          </a:p>
          <a:p>
            <a:pPr marL="0" indent="0">
              <a:lnSpc>
                <a:spcPct val="100000"/>
              </a:lnSpc>
              <a:spcBef>
                <a:spcPts val="0"/>
              </a:spcBef>
              <a:buFontTx/>
              <a:buNone/>
              <a:defRPr/>
            </a:pPr>
            <a:r>
              <a:rPr lang="fr-FR" sz="1600" dirty="0" smtClean="0">
                <a:latin typeface="+mj-lt"/>
              </a:rPr>
              <a:t>Codage								0 à 12</a:t>
            </a:r>
          </a:p>
          <a:p>
            <a:pPr marL="0" indent="0">
              <a:lnSpc>
                <a:spcPct val="100000"/>
              </a:lnSpc>
              <a:spcBef>
                <a:spcPts val="0"/>
              </a:spcBef>
              <a:buFontTx/>
              <a:buNone/>
              <a:defRPr/>
            </a:pPr>
            <a:r>
              <a:rPr lang="fr-FR" sz="1600" dirty="0" smtClean="0">
                <a:latin typeface="+mj-lt"/>
              </a:rPr>
              <a:t>Changements </a:t>
            </a:r>
            <a:r>
              <a:rPr lang="fr-FR" sz="1600" dirty="0">
                <a:latin typeface="+mj-lt"/>
              </a:rPr>
              <a:t>de cassette, </a:t>
            </a:r>
            <a:r>
              <a:rPr lang="fr-FR" sz="1600" dirty="0" smtClean="0">
                <a:latin typeface="+mj-lt"/>
              </a:rPr>
              <a:t>barillets</a:t>
            </a:r>
            <a:r>
              <a:rPr lang="fr-FR" sz="1600" dirty="0">
                <a:latin typeface="+mj-lt"/>
              </a:rPr>
              <a:t>, disques </a:t>
            </a:r>
            <a:r>
              <a:rPr lang="fr-FR" sz="1600" dirty="0" smtClean="0">
                <a:latin typeface="+mj-lt"/>
              </a:rPr>
              <a:t>					0 à 20</a:t>
            </a:r>
          </a:p>
          <a:p>
            <a:pPr marL="0" indent="0">
              <a:lnSpc>
                <a:spcPct val="100000"/>
              </a:lnSpc>
              <a:spcBef>
                <a:spcPts val="0"/>
              </a:spcBef>
              <a:buFontTx/>
              <a:buNone/>
              <a:defRPr/>
            </a:pPr>
            <a:r>
              <a:rPr lang="fr-FR" sz="1600" dirty="0" smtClean="0">
                <a:latin typeface="+mj-lt"/>
              </a:rPr>
              <a:t>Changements </a:t>
            </a:r>
            <a:r>
              <a:rPr lang="fr-FR" sz="1600" dirty="0">
                <a:latin typeface="+mj-lt"/>
              </a:rPr>
              <a:t>de flacon </a:t>
            </a:r>
            <a:r>
              <a:rPr lang="fr-FR" sz="1600" dirty="0" smtClean="0">
                <a:latin typeface="+mj-lt"/>
              </a:rPr>
              <a:t>						0 à 20</a:t>
            </a:r>
          </a:p>
          <a:p>
            <a:pPr marL="0" indent="0">
              <a:lnSpc>
                <a:spcPct val="100000"/>
              </a:lnSpc>
              <a:spcBef>
                <a:spcPts val="0"/>
              </a:spcBef>
              <a:buFontTx/>
              <a:buNone/>
              <a:defRPr/>
            </a:pPr>
            <a:r>
              <a:rPr lang="fr-FR" sz="1600" dirty="0" smtClean="0">
                <a:latin typeface="+mj-lt"/>
              </a:rPr>
              <a:t>Tests </a:t>
            </a:r>
            <a:r>
              <a:rPr lang="fr-FR" sz="1600" dirty="0">
                <a:latin typeface="+mj-lt"/>
              </a:rPr>
              <a:t>de </a:t>
            </a:r>
            <a:r>
              <a:rPr lang="fr-FR" sz="1600" dirty="0" err="1">
                <a:latin typeface="+mj-lt"/>
              </a:rPr>
              <a:t>contrôle</a:t>
            </a:r>
            <a:r>
              <a:rPr lang="fr-FR" sz="1600" dirty="0">
                <a:latin typeface="+mj-lt"/>
              </a:rPr>
              <a:t> </a:t>
            </a:r>
            <a:r>
              <a:rPr lang="fr-FR" sz="1600" dirty="0" smtClean="0">
                <a:latin typeface="+mj-lt"/>
              </a:rPr>
              <a:t>							0 à 72</a:t>
            </a:r>
          </a:p>
          <a:p>
            <a:pPr marL="0" indent="0">
              <a:lnSpc>
                <a:spcPct val="100000"/>
              </a:lnSpc>
              <a:spcBef>
                <a:spcPts val="0"/>
              </a:spcBef>
              <a:buFontTx/>
              <a:buNone/>
              <a:defRPr/>
            </a:pPr>
            <a:r>
              <a:rPr lang="fr-FR" sz="1600" dirty="0" smtClean="0">
                <a:latin typeface="+mj-lt"/>
              </a:rPr>
              <a:t>Changements </a:t>
            </a:r>
            <a:r>
              <a:rPr lang="fr-FR" sz="1600" dirty="0">
                <a:latin typeface="+mj-lt"/>
              </a:rPr>
              <a:t>de barillet </a:t>
            </a:r>
            <a:r>
              <a:rPr lang="fr-FR" sz="1600" dirty="0" smtClean="0">
                <a:latin typeface="+mj-lt"/>
              </a:rPr>
              <a:t>						0 à 153</a:t>
            </a:r>
          </a:p>
          <a:p>
            <a:pPr marL="0" indent="0">
              <a:lnSpc>
                <a:spcPct val="100000"/>
              </a:lnSpc>
              <a:spcBef>
                <a:spcPts val="0"/>
              </a:spcBef>
              <a:buFontTx/>
              <a:buNone/>
              <a:defRPr/>
            </a:pPr>
            <a:r>
              <a:rPr lang="fr-FR" sz="1600" b="1" dirty="0" smtClean="0">
                <a:latin typeface="+mj-lt"/>
              </a:rPr>
              <a:t>Nombre </a:t>
            </a:r>
            <a:r>
              <a:rPr lang="fr-FR" sz="1600" b="1" dirty="0">
                <a:latin typeface="+mj-lt"/>
              </a:rPr>
              <a:t>total de manipulations </a:t>
            </a:r>
            <a:r>
              <a:rPr lang="fr-FR" sz="1600" b="1" dirty="0" smtClean="0">
                <a:latin typeface="+mj-lt"/>
              </a:rPr>
              <a:t>: 				8 </a:t>
            </a:r>
            <a:r>
              <a:rPr lang="fr-FR" sz="1600" b="1" dirty="0">
                <a:latin typeface="+mj-lt"/>
              </a:rPr>
              <a:t>à 207 / 100 tests </a:t>
            </a:r>
            <a:endParaRPr lang="fr-FR" sz="1600" b="1" dirty="0" smtClean="0">
              <a:latin typeface="+mj-lt"/>
            </a:endParaRPr>
          </a:p>
        </p:txBody>
      </p:sp>
      <p:sp>
        <p:nvSpPr>
          <p:cNvPr id="49154" name="Rectangle 3"/>
          <p:cNvSpPr>
            <a:spLocks noChangeArrowheads="1"/>
          </p:cNvSpPr>
          <p:nvPr/>
        </p:nvSpPr>
        <p:spPr bwMode="auto">
          <a:xfrm>
            <a:off x="179388" y="115888"/>
            <a:ext cx="88566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dirty="0">
                <a:latin typeface="Calibri"/>
                <a:cs typeface="Calibri"/>
              </a:rPr>
              <a:t>Comparer le nombre d’étapes lors de l’utilisation de lecteurs de glycémie et d’auto piqueurs</a:t>
            </a:r>
          </a:p>
        </p:txBody>
      </p:sp>
      <p:sp>
        <p:nvSpPr>
          <p:cNvPr id="5" name="Rectangle 4"/>
          <p:cNvSpPr/>
          <p:nvPr/>
        </p:nvSpPr>
        <p:spPr>
          <a:xfrm>
            <a:off x="5967695" y="6535738"/>
            <a:ext cx="3141380" cy="276999"/>
          </a:xfrm>
          <a:prstGeom prst="rect">
            <a:avLst/>
          </a:prstGeom>
        </p:spPr>
        <p:txBody>
          <a:bodyPr wrap="none">
            <a:spAutoFit/>
          </a:bodyPr>
          <a:lstStyle/>
          <a:p>
            <a:pPr algn="r">
              <a:defRPr/>
            </a:pPr>
            <a:r>
              <a:rPr lang="fr-FR" sz="1200" dirty="0" err="1">
                <a:solidFill>
                  <a:srgbClr val="7F7F7F"/>
                </a:solidFill>
                <a:latin typeface="+mj-lt"/>
              </a:rPr>
              <a:t>Freckmann</a:t>
            </a:r>
            <a:r>
              <a:rPr lang="fr-FR" sz="1200" dirty="0">
                <a:solidFill>
                  <a:srgbClr val="7F7F7F"/>
                </a:solidFill>
                <a:latin typeface="+mj-lt"/>
              </a:rPr>
              <a:t> G, J </a:t>
            </a:r>
            <a:r>
              <a:rPr lang="fr-FR" sz="1200" dirty="0" err="1">
                <a:solidFill>
                  <a:srgbClr val="7F7F7F"/>
                </a:solidFill>
                <a:latin typeface="+mj-lt"/>
              </a:rPr>
              <a:t>Diabetes</a:t>
            </a:r>
            <a:r>
              <a:rPr lang="fr-FR" sz="1200" dirty="0">
                <a:solidFill>
                  <a:srgbClr val="7F7F7F"/>
                </a:solidFill>
                <a:latin typeface="+mj-lt"/>
              </a:rPr>
              <a:t> </a:t>
            </a:r>
            <a:r>
              <a:rPr lang="fr-FR" sz="1200" dirty="0" err="1">
                <a:solidFill>
                  <a:srgbClr val="7F7F7F"/>
                </a:solidFill>
                <a:latin typeface="+mj-lt"/>
              </a:rPr>
              <a:t>Sci</a:t>
            </a:r>
            <a:r>
              <a:rPr lang="fr-FR" sz="1200" dirty="0">
                <a:solidFill>
                  <a:srgbClr val="7F7F7F"/>
                </a:solidFill>
                <a:latin typeface="+mj-lt"/>
              </a:rPr>
              <a:t> </a:t>
            </a:r>
            <a:r>
              <a:rPr lang="fr-FR" sz="1200" dirty="0" err="1">
                <a:solidFill>
                  <a:srgbClr val="7F7F7F"/>
                </a:solidFill>
                <a:latin typeface="+mj-lt"/>
              </a:rPr>
              <a:t>Technol</a:t>
            </a:r>
            <a:r>
              <a:rPr lang="fr-FR" sz="1200" dirty="0">
                <a:solidFill>
                  <a:srgbClr val="7F7F7F"/>
                </a:solidFill>
                <a:latin typeface="+mj-lt"/>
              </a:rPr>
              <a:t> 2012</a:t>
            </a:r>
          </a:p>
        </p:txBody>
      </p:sp>
      <p:sp>
        <p:nvSpPr>
          <p:cNvPr id="2" name="Rectangle 1"/>
          <p:cNvSpPr/>
          <p:nvPr/>
        </p:nvSpPr>
        <p:spPr>
          <a:xfrm>
            <a:off x="395536" y="5946920"/>
            <a:ext cx="7416800" cy="585788"/>
          </a:xfrm>
          <a:prstGeom prst="rect">
            <a:avLst/>
          </a:prstGeom>
          <a:solidFill>
            <a:schemeClr val="bg1">
              <a:lumMod val="95000"/>
            </a:schemeClr>
          </a:solidFill>
          <a:ln>
            <a:solidFill>
              <a:srgbClr val="000090"/>
            </a:solidFill>
          </a:ln>
        </p:spPr>
        <p:txBody>
          <a:bodyPr>
            <a:spAutoFit/>
          </a:bodyPr>
          <a:lstStyle/>
          <a:p>
            <a:pPr algn="ctr" defTabSz="981075" eaLnBrk="0" hangingPunct="0">
              <a:spcBef>
                <a:spcPts val="0"/>
              </a:spcBef>
              <a:buClr>
                <a:srgbClr val="0000FF"/>
              </a:buClr>
              <a:buSzPct val="120000"/>
              <a:defRPr/>
            </a:pPr>
            <a:r>
              <a:rPr lang="fr-FR" sz="1600" kern="0" dirty="0">
                <a:solidFill>
                  <a:srgbClr val="001965"/>
                </a:solidFill>
                <a:latin typeface="Verdana"/>
                <a:ea typeface="MS PGothic" pitchFamily="34" charset="-128"/>
                <a:cs typeface="MS PGothic" pitchFamily="34" charset="-128"/>
              </a:rPr>
              <a:t>Utilisation d’Accu-</a:t>
            </a:r>
            <a:r>
              <a:rPr lang="fr-FR" sz="1600" kern="0" dirty="0" err="1">
                <a:solidFill>
                  <a:srgbClr val="001965"/>
                </a:solidFill>
                <a:latin typeface="Verdana"/>
                <a:ea typeface="MS PGothic" pitchFamily="34" charset="-128"/>
                <a:cs typeface="MS PGothic" pitchFamily="34" charset="-128"/>
              </a:rPr>
              <a:t>Chek</a:t>
            </a:r>
            <a:r>
              <a:rPr lang="fr-FR" sz="1600" kern="0" dirty="0">
                <a:solidFill>
                  <a:srgbClr val="001965"/>
                </a:solidFill>
                <a:latin typeface="Verdana"/>
                <a:ea typeface="MS PGothic" pitchFamily="34" charset="-128"/>
                <a:cs typeface="MS PGothic" pitchFamily="34" charset="-128"/>
              </a:rPr>
              <a:t> Mobile = 3 fois moins d’</a:t>
            </a:r>
            <a:r>
              <a:rPr lang="fr-FR" sz="1600" kern="0" dirty="0" err="1">
                <a:solidFill>
                  <a:srgbClr val="001965"/>
                </a:solidFill>
                <a:latin typeface="Verdana"/>
                <a:ea typeface="MS PGothic" pitchFamily="34" charset="-128"/>
                <a:cs typeface="MS PGothic" pitchFamily="34" charset="-128"/>
              </a:rPr>
              <a:t>étapes</a:t>
            </a:r>
            <a:r>
              <a:rPr lang="fr-FR" sz="1600" kern="0" dirty="0">
                <a:solidFill>
                  <a:srgbClr val="001965"/>
                </a:solidFill>
                <a:latin typeface="Verdana"/>
                <a:ea typeface="MS PGothic" pitchFamily="34" charset="-128"/>
                <a:cs typeface="MS PGothic" pitchFamily="34" charset="-128"/>
              </a:rPr>
              <a:t> </a:t>
            </a:r>
          </a:p>
          <a:p>
            <a:pPr algn="ctr" defTabSz="981075" eaLnBrk="0" hangingPunct="0">
              <a:spcBef>
                <a:spcPts val="0"/>
              </a:spcBef>
              <a:buClr>
                <a:srgbClr val="0000FF"/>
              </a:buClr>
              <a:buSzPct val="120000"/>
              <a:defRPr/>
            </a:pPr>
            <a:r>
              <a:rPr lang="fr-FR" sz="1600" kern="0" dirty="0">
                <a:solidFill>
                  <a:srgbClr val="001965"/>
                </a:solidFill>
                <a:latin typeface="Verdana"/>
                <a:ea typeface="MS PGothic" pitchFamily="34" charset="-128"/>
                <a:cs typeface="MS PGothic" pitchFamily="34" charset="-128"/>
              </a:rPr>
              <a:t>vs. </a:t>
            </a:r>
            <a:r>
              <a:rPr lang="fr-FR" sz="1600" kern="0" dirty="0" err="1">
                <a:solidFill>
                  <a:srgbClr val="001965"/>
                </a:solidFill>
                <a:latin typeface="Verdana"/>
                <a:ea typeface="MS PGothic" pitchFamily="34" charset="-128"/>
                <a:cs typeface="MS PGothic" pitchFamily="34" charset="-128"/>
              </a:rPr>
              <a:t>systèmes</a:t>
            </a:r>
            <a:r>
              <a:rPr lang="fr-FR" sz="1600" kern="0" dirty="0">
                <a:solidFill>
                  <a:srgbClr val="001965"/>
                </a:solidFill>
                <a:latin typeface="Verdana"/>
                <a:ea typeface="MS PGothic" pitchFamily="34" charset="-128"/>
                <a:cs typeface="MS PGothic" pitchFamily="34" charset="-128"/>
              </a:rPr>
              <a:t> conventionnels à bandelettes et lancettes ’’uniques’’ </a:t>
            </a:r>
          </a:p>
        </p:txBody>
      </p:sp>
    </p:spTree>
    <p:extLst>
      <p:ext uri="{BB962C8B-B14F-4D97-AF65-F5344CB8AC3E}">
        <p14:creationId xmlns:p14="http://schemas.microsoft.com/office/powerpoint/2010/main" val="19331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mtClean="0"/>
              <a:t>Convention</a:t>
            </a:r>
            <a:endParaRPr lang="fr-BE"/>
          </a:p>
        </p:txBody>
      </p:sp>
      <p:sp>
        <p:nvSpPr>
          <p:cNvPr id="4" name="Rectangle 3"/>
          <p:cNvSpPr/>
          <p:nvPr/>
        </p:nvSpPr>
        <p:spPr>
          <a:xfrm>
            <a:off x="395536" y="1412776"/>
            <a:ext cx="8352928" cy="4154984"/>
          </a:xfrm>
          <a:prstGeom prst="rect">
            <a:avLst/>
          </a:prstGeom>
        </p:spPr>
        <p:txBody>
          <a:bodyPr wrap="square">
            <a:spAutoFit/>
          </a:bodyPr>
          <a:lstStyle/>
          <a:p>
            <a:r>
              <a:rPr lang="fr-BE" sz="2400" dirty="0"/>
              <a:t>Subsidiairement, la présente convention de rééducation fonctionnelle a pour but de vérifier dans quelle mesure et de quelle manière, il est possible de développer davantage et, le cas échéant, d'améliorer les acquis en matière </a:t>
            </a:r>
            <a:r>
              <a:rPr lang="fr-BE" sz="2400" b="1" u="sng" dirty="0"/>
              <a:t>d'autogestion du diabète sucré</a:t>
            </a:r>
            <a:r>
              <a:rPr lang="fr-BE" sz="2400" dirty="0"/>
              <a:t>, des conventions de rééducation pour l'</a:t>
            </a:r>
            <a:r>
              <a:rPr lang="fr-BE" sz="2400" dirty="0" err="1"/>
              <a:t>autosurveillance</a:t>
            </a:r>
            <a:r>
              <a:rPr lang="fr-BE" sz="2400" dirty="0"/>
              <a:t> de la glycémie existant depuis </a:t>
            </a:r>
            <a:r>
              <a:rPr lang="fr-BE" sz="2400" b="1" u="sng" dirty="0"/>
              <a:t>1986</a:t>
            </a:r>
            <a:r>
              <a:rPr lang="fr-BE" sz="2400" dirty="0"/>
              <a:t> au sein du Service des soins de santé, dans le cadre d'une </a:t>
            </a:r>
            <a:r>
              <a:rPr lang="fr-BE" sz="2400" b="1" u="sng" dirty="0"/>
              <a:t>prévention</a:t>
            </a:r>
            <a:r>
              <a:rPr lang="fr-BE" sz="2400" dirty="0"/>
              <a:t> efficace et d'un </a:t>
            </a:r>
            <a:r>
              <a:rPr lang="fr-BE" sz="2400" b="1" u="sng" dirty="0"/>
              <a:t>ralentissement</a:t>
            </a:r>
            <a:r>
              <a:rPr lang="fr-BE" sz="2400" dirty="0"/>
              <a:t> de l'apparition des complications chroniques et ce, en recourant autant que possible à l'offre de services des dispensateurs de soins existant dans notre pays et dans le respect de leur organisation. </a:t>
            </a:r>
          </a:p>
        </p:txBody>
      </p:sp>
      <p:sp>
        <p:nvSpPr>
          <p:cNvPr id="5" name="ZoneTexte 4"/>
          <p:cNvSpPr txBox="1"/>
          <p:nvPr/>
        </p:nvSpPr>
        <p:spPr>
          <a:xfrm>
            <a:off x="3563888" y="5923660"/>
            <a:ext cx="1440160" cy="461665"/>
          </a:xfrm>
          <a:prstGeom prst="rect">
            <a:avLst/>
          </a:prstGeom>
          <a:noFill/>
        </p:spPr>
        <p:txBody>
          <a:bodyPr wrap="square" rtlCol="0">
            <a:spAutoFit/>
          </a:bodyPr>
          <a:lstStyle/>
          <a:p>
            <a:r>
              <a:rPr lang="fr-BE" sz="2400" b="1" dirty="0" smtClean="0"/>
              <a:t>33 ANS</a:t>
            </a:r>
            <a:endParaRPr lang="fr-BE" sz="2400" b="1" dirty="0"/>
          </a:p>
        </p:txBody>
      </p:sp>
      <p:sp>
        <p:nvSpPr>
          <p:cNvPr id="6" name="Rectangle à coins arrondis 5"/>
          <p:cNvSpPr/>
          <p:nvPr/>
        </p:nvSpPr>
        <p:spPr>
          <a:xfrm>
            <a:off x="3016449" y="5593679"/>
            <a:ext cx="2203623" cy="107989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droite 6"/>
          <p:cNvSpPr/>
          <p:nvPr/>
        </p:nvSpPr>
        <p:spPr>
          <a:xfrm>
            <a:off x="1418500" y="59006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7307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09799"/>
            <a:ext cx="396044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4664"/>
            <a:ext cx="7686385" cy="161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204864"/>
            <a:ext cx="44767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èche droite 3"/>
          <p:cNvSpPr/>
          <p:nvPr/>
        </p:nvSpPr>
        <p:spPr>
          <a:xfrm>
            <a:off x="4657254" y="42456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5796136" y="4207034"/>
            <a:ext cx="3024336" cy="523220"/>
          </a:xfrm>
          <a:prstGeom prst="rect">
            <a:avLst/>
          </a:prstGeom>
          <a:noFill/>
          <a:ln>
            <a:solidFill>
              <a:schemeClr val="tx1"/>
            </a:solidFill>
          </a:ln>
        </p:spPr>
        <p:txBody>
          <a:bodyPr wrap="square" rtlCol="0">
            <a:spAutoFit/>
          </a:bodyPr>
          <a:lstStyle/>
          <a:p>
            <a:r>
              <a:rPr lang="fr-BE" sz="2800" b="1" dirty="0" smtClean="0"/>
              <a:t>Mesure continue…</a:t>
            </a:r>
            <a:endParaRPr lang="fr-BE" sz="2800" b="1" dirty="0"/>
          </a:p>
        </p:txBody>
      </p:sp>
    </p:spTree>
    <p:extLst>
      <p:ext uri="{BB962C8B-B14F-4D97-AF65-F5344CB8AC3E}">
        <p14:creationId xmlns:p14="http://schemas.microsoft.com/office/powerpoint/2010/main" val="1189916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Mesure continue du glucose</a:t>
            </a:r>
            <a:endParaRPr lang="fr-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13574"/>
            <a:ext cx="7376882" cy="416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60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80963"/>
            <a:ext cx="9144000" cy="1143000"/>
          </a:xfrm>
        </p:spPr>
        <p:txBody>
          <a:bodyPr>
            <a:normAutofit fontScale="90000"/>
          </a:bodyPr>
          <a:lstStyle/>
          <a:p>
            <a:pPr algn="ctr" eaLnBrk="1" hangingPunct="1"/>
            <a:r>
              <a:rPr lang="fr-FR" altLang="fr-FR" sz="3200" smtClean="0">
                <a:latin typeface="Tahoma" pitchFamily="34" charset="0"/>
                <a:ea typeface="ＭＳ Ｐゴシック" pitchFamily="34" charset="-128"/>
              </a:rPr>
              <a:t>Modalités d’utilisation de la mesure continue du glucose (MCG)</a:t>
            </a:r>
            <a:br>
              <a:rPr lang="fr-FR" altLang="fr-FR" sz="3200" smtClean="0">
                <a:latin typeface="Tahoma" pitchFamily="34" charset="0"/>
                <a:ea typeface="ＭＳ Ｐゴシック" pitchFamily="34" charset="-128"/>
              </a:rPr>
            </a:br>
            <a:endParaRPr lang="fr-FR" altLang="fr-FR" sz="3200" smtClean="0">
              <a:latin typeface="Tahoma" pitchFamily="34" charset="0"/>
              <a:ea typeface="ＭＳ Ｐゴシック" pitchFamily="34" charset="-128"/>
            </a:endParaRPr>
          </a:p>
        </p:txBody>
      </p:sp>
      <p:sp>
        <p:nvSpPr>
          <p:cNvPr id="12291" name="Rectangle 3"/>
          <p:cNvSpPr>
            <a:spLocks noGrp="1" noChangeArrowheads="1"/>
          </p:cNvSpPr>
          <p:nvPr>
            <p:ph type="body" idx="1"/>
          </p:nvPr>
        </p:nvSpPr>
        <p:spPr>
          <a:xfrm>
            <a:off x="323850" y="5157789"/>
            <a:ext cx="7772400" cy="1366837"/>
          </a:xfrm>
        </p:spPr>
        <p:txBody>
          <a:bodyPr>
            <a:normAutofit/>
          </a:bodyPr>
          <a:lstStyle/>
          <a:p>
            <a:pPr marL="0" indent="0" eaLnBrk="1" hangingPunct="1">
              <a:lnSpc>
                <a:spcPct val="90000"/>
              </a:lnSpc>
              <a:buNone/>
            </a:pPr>
            <a:r>
              <a:rPr lang="fr-FR" altLang="fr-FR" sz="2000" b="1" u="sng" dirty="0" smtClean="0">
                <a:latin typeface="Tahoma" pitchFamily="34" charset="0"/>
                <a:ea typeface="ＭＳ Ｐゴシック" pitchFamily="34" charset="-128"/>
              </a:rPr>
              <a:t>MCG thérapeutique (temps réel ambulatoire)</a:t>
            </a:r>
          </a:p>
          <a:p>
            <a:pPr lvl="1" eaLnBrk="1" hangingPunct="1">
              <a:lnSpc>
                <a:spcPct val="90000"/>
              </a:lnSpc>
            </a:pPr>
            <a:r>
              <a:rPr lang="fr-FR" altLang="fr-FR" sz="2000" dirty="0" smtClean="0">
                <a:latin typeface="Tahoma" pitchFamily="34" charset="0"/>
                <a:ea typeface="ＭＳ Ｐゴシック" pitchFamily="34" charset="-128"/>
              </a:rPr>
              <a:t>Ajustement du traitement par le patient en temps réel</a:t>
            </a:r>
          </a:p>
          <a:p>
            <a:pPr lvl="1" eaLnBrk="1" hangingPunct="1">
              <a:lnSpc>
                <a:spcPct val="90000"/>
              </a:lnSpc>
            </a:pPr>
            <a:r>
              <a:rPr lang="fr-FR" altLang="fr-FR" sz="2000" dirty="0" smtClean="0">
                <a:latin typeface="Tahoma" pitchFamily="34" charset="0"/>
                <a:ea typeface="ＭＳ Ｐゴシック" pitchFamily="34" charset="-128"/>
              </a:rPr>
              <a:t>Alarmes prédictives de ce qui va se passer dans le futur proche</a:t>
            </a:r>
          </a:p>
        </p:txBody>
      </p:sp>
      <p:pic>
        <p:nvPicPr>
          <p:cNvPr id="72708"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889" y="1341439"/>
            <a:ext cx="229772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3"/>
          <p:cNvSpPr>
            <a:spLocks noChangeArrowheads="1"/>
          </p:cNvSpPr>
          <p:nvPr/>
        </p:nvSpPr>
        <p:spPr bwMode="auto">
          <a:xfrm>
            <a:off x="323850" y="3500439"/>
            <a:ext cx="65532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Imago" pitchFamily="2" charset="0"/>
                <a:cs typeface="Arial" charset="0"/>
              </a:defRPr>
            </a:lvl1pPr>
            <a:lvl2pPr marL="742950" indent="-285750" eaLnBrk="0" hangingPunct="0">
              <a:defRPr sz="2000">
                <a:solidFill>
                  <a:schemeClr val="tx1"/>
                </a:solidFill>
                <a:latin typeface="Imago" pitchFamily="2" charset="0"/>
                <a:cs typeface="Arial" charset="0"/>
              </a:defRPr>
            </a:lvl2pPr>
            <a:lvl3pPr marL="1143000" indent="-228600" eaLnBrk="0" hangingPunct="0">
              <a:spcBef>
                <a:spcPct val="20000"/>
              </a:spcBef>
              <a:buChar char="-"/>
              <a:defRPr>
                <a:solidFill>
                  <a:schemeClr val="tx1"/>
                </a:solidFill>
                <a:latin typeface="Imago" pitchFamily="2" charset="0"/>
                <a:cs typeface="Arial" charset="0"/>
              </a:defRPr>
            </a:lvl3pPr>
            <a:lvl4pPr marL="1600200" indent="-228600" eaLnBrk="0" hangingPunct="0">
              <a:spcBef>
                <a:spcPct val="20000"/>
              </a:spcBef>
              <a:defRPr>
                <a:solidFill>
                  <a:schemeClr val="tx1"/>
                </a:solidFill>
                <a:latin typeface="Imago" pitchFamily="2" charset="0"/>
                <a:cs typeface="Arial" charset="0"/>
              </a:defRPr>
            </a:lvl4pPr>
            <a:lvl5pPr marL="2057400" indent="-228600" eaLnBrk="0" hangingPunct="0">
              <a:spcBef>
                <a:spcPct val="20000"/>
              </a:spcBef>
              <a:defRPr>
                <a:solidFill>
                  <a:schemeClr val="tx1"/>
                </a:solidFill>
                <a:latin typeface="Imago" pitchFamily="2" charset="0"/>
                <a:cs typeface="Arial" charset="0"/>
              </a:defRPr>
            </a:lvl5pPr>
            <a:lvl6pPr marL="2514600" indent="-228600" eaLnBrk="0" fontAlgn="base" hangingPunct="0">
              <a:spcBef>
                <a:spcPct val="20000"/>
              </a:spcBef>
              <a:spcAft>
                <a:spcPct val="0"/>
              </a:spcAft>
              <a:buClr>
                <a:schemeClr val="bg2"/>
              </a:buClr>
              <a:buChar char="•"/>
              <a:defRPr>
                <a:solidFill>
                  <a:schemeClr val="tx1"/>
                </a:solidFill>
                <a:latin typeface="Imago" pitchFamily="2" charset="0"/>
                <a:cs typeface="Arial" charset="0"/>
              </a:defRPr>
            </a:lvl6pPr>
            <a:lvl7pPr marL="2971800" indent="-228600" eaLnBrk="0" fontAlgn="base" hangingPunct="0">
              <a:spcBef>
                <a:spcPct val="20000"/>
              </a:spcBef>
              <a:spcAft>
                <a:spcPct val="0"/>
              </a:spcAft>
              <a:buClr>
                <a:schemeClr val="bg2"/>
              </a:buClr>
              <a:buChar char="•"/>
              <a:defRPr>
                <a:solidFill>
                  <a:schemeClr val="tx1"/>
                </a:solidFill>
                <a:latin typeface="Imago" pitchFamily="2" charset="0"/>
                <a:cs typeface="Arial" charset="0"/>
              </a:defRPr>
            </a:lvl7pPr>
            <a:lvl8pPr marL="3429000" indent="-228600" eaLnBrk="0" fontAlgn="base" hangingPunct="0">
              <a:spcBef>
                <a:spcPct val="20000"/>
              </a:spcBef>
              <a:spcAft>
                <a:spcPct val="0"/>
              </a:spcAft>
              <a:buClr>
                <a:schemeClr val="bg2"/>
              </a:buClr>
              <a:buChar char="•"/>
              <a:defRPr>
                <a:solidFill>
                  <a:schemeClr val="tx1"/>
                </a:solidFill>
                <a:latin typeface="Imago" pitchFamily="2" charset="0"/>
                <a:cs typeface="Arial" charset="0"/>
              </a:defRPr>
            </a:lvl8pPr>
            <a:lvl9pPr marL="3886200" indent="-228600" eaLnBrk="0" fontAlgn="base" hangingPunct="0">
              <a:spcBef>
                <a:spcPct val="20000"/>
              </a:spcBef>
              <a:spcAft>
                <a:spcPct val="0"/>
              </a:spcAft>
              <a:buClr>
                <a:schemeClr val="bg2"/>
              </a:buClr>
              <a:buChar char="•"/>
              <a:defRPr>
                <a:solidFill>
                  <a:schemeClr val="tx1"/>
                </a:solidFill>
                <a:latin typeface="Imago" pitchFamily="2" charset="0"/>
                <a:cs typeface="Arial" charset="0"/>
              </a:defRPr>
            </a:lvl9pPr>
          </a:lstStyle>
          <a:p>
            <a:pPr eaLnBrk="1" hangingPunct="1">
              <a:lnSpc>
                <a:spcPct val="90000"/>
              </a:lnSpc>
              <a:spcBef>
                <a:spcPct val="20000"/>
              </a:spcBef>
              <a:buClrTx/>
            </a:pPr>
            <a:r>
              <a:rPr lang="fr-FR" altLang="fr-FR" b="1" u="sng" dirty="0">
                <a:latin typeface="Arial" charset="0"/>
                <a:ea typeface="ＭＳ Ｐゴシック" pitchFamily="34" charset="-128"/>
              </a:rPr>
              <a:t>MCG diagnostique (court terme, holter) </a:t>
            </a:r>
          </a:p>
          <a:p>
            <a:pPr lvl="1" eaLnBrk="1" hangingPunct="1">
              <a:spcBef>
                <a:spcPct val="20000"/>
              </a:spcBef>
              <a:buClrTx/>
              <a:buFontTx/>
              <a:buChar char="–"/>
            </a:pPr>
            <a:r>
              <a:rPr lang="fr-FR" altLang="fr-FR" dirty="0">
                <a:latin typeface="Arial" charset="0"/>
                <a:ea typeface="ＭＳ Ｐゴシック" pitchFamily="34" charset="-128"/>
              </a:rPr>
              <a:t>Diagnostic de fluctuations hyper- et hypoglycémiques</a:t>
            </a:r>
          </a:p>
          <a:p>
            <a:pPr lvl="1" eaLnBrk="1" hangingPunct="1">
              <a:spcBef>
                <a:spcPct val="20000"/>
              </a:spcBef>
              <a:buClrTx/>
              <a:buFontTx/>
              <a:buChar char="–"/>
            </a:pPr>
            <a:r>
              <a:rPr lang="fr-FR" altLang="fr-FR" dirty="0">
                <a:latin typeface="Arial" charset="0"/>
                <a:ea typeface="ＭＳ Ｐゴシック" pitchFamily="34" charset="-128"/>
              </a:rPr>
              <a:t>Aide à l’ajustement du traitement par le médecin</a:t>
            </a:r>
          </a:p>
        </p:txBody>
      </p:sp>
      <p:pic>
        <p:nvPicPr>
          <p:cNvPr id="727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20" y="1495425"/>
            <a:ext cx="1696915" cy="1587500"/>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bg2"/>
                </a:solidFill>
                <a:miter lim="800000"/>
                <a:headEnd/>
                <a:tailEnd/>
              </a14:hiddenLine>
            </a:ext>
          </a:extLst>
        </p:spPr>
      </p:pic>
      <p:pic>
        <p:nvPicPr>
          <p:cNvPr id="727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628" y="1665288"/>
            <a:ext cx="2051538" cy="1676400"/>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bg2"/>
                </a:solidFill>
                <a:miter lim="800000"/>
                <a:headEnd/>
                <a:tailEnd/>
              </a14:hiddenLine>
            </a:ext>
          </a:extLst>
        </p:spPr>
      </p:pic>
    </p:spTree>
    <p:extLst>
      <p:ext uri="{BB962C8B-B14F-4D97-AF65-F5344CB8AC3E}">
        <p14:creationId xmlns:p14="http://schemas.microsoft.com/office/powerpoint/2010/main" val="368378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animEffect transition="in" filter="fade">
                                      <p:cBhvr>
                                        <p:cTn id="9" dur="500"/>
                                        <p:tgtEl>
                                          <p:spTgt spid="122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p:cTn id="19"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2291">
                                            <p:txEl>
                                              <p:pRg st="1" end="1"/>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p:cTn id="24"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Etudes MCG</a:t>
            </a:r>
            <a:endParaRPr lang="fr-BE" dirty="0"/>
          </a:p>
        </p:txBody>
      </p:sp>
      <p:sp>
        <p:nvSpPr>
          <p:cNvPr id="3" name="Espace réservé du contenu 2"/>
          <p:cNvSpPr>
            <a:spLocks noGrp="1"/>
          </p:cNvSpPr>
          <p:nvPr>
            <p:ph idx="1"/>
          </p:nvPr>
        </p:nvSpPr>
        <p:spPr>
          <a:xfrm>
            <a:off x="446437" y="6165304"/>
            <a:ext cx="8229600" cy="421507"/>
          </a:xfrm>
          <a:ln w="38100">
            <a:solidFill>
              <a:schemeClr val="tx1"/>
            </a:solidFill>
          </a:ln>
        </p:spPr>
        <p:txBody>
          <a:bodyPr>
            <a:normAutofit fontScale="85000" lnSpcReduction="20000"/>
          </a:bodyPr>
          <a:lstStyle/>
          <a:p>
            <a:pPr marL="0" indent="0" algn="ctr">
              <a:buNone/>
            </a:pPr>
            <a:r>
              <a:rPr lang="fr-BE" b="1" dirty="0" smtClean="0"/>
              <a:t>Nombreux Biais</a:t>
            </a:r>
            <a:endParaRPr lang="fr-BE"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462" y="1124744"/>
            <a:ext cx="706755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568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p:txBody>
          <a:bodyPr/>
          <a:lstStyle/>
          <a:p>
            <a:r>
              <a:rPr lang="fr-BE" altLang="fr-FR" smtClean="0"/>
              <a:t>MCG: 1</a:t>
            </a:r>
            <a:r>
              <a:rPr lang="fr-BE" altLang="fr-FR" baseline="30000" smtClean="0"/>
              <a:t>er</a:t>
            </a:r>
            <a:r>
              <a:rPr lang="fr-BE" altLang="fr-FR" smtClean="0"/>
              <a:t> septembre 2014</a:t>
            </a:r>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59" y="1881188"/>
            <a:ext cx="8828942" cy="3455987"/>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bg2"/>
                </a:solidFill>
                <a:miter lim="800000"/>
                <a:headEnd/>
                <a:tailEnd/>
              </a14:hiddenLine>
            </a:ext>
          </a:extLst>
        </p:spPr>
      </p:pic>
    </p:spTree>
    <p:extLst>
      <p:ext uri="{BB962C8B-B14F-4D97-AF65-F5344CB8AC3E}">
        <p14:creationId xmlns:p14="http://schemas.microsoft.com/office/powerpoint/2010/main" val="419553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6923" y="260648"/>
            <a:ext cx="8002161" cy="731520"/>
          </a:xfrm>
        </p:spPr>
        <p:txBody>
          <a:bodyPr>
            <a:normAutofit fontScale="90000"/>
          </a:bodyPr>
          <a:lstStyle/>
          <a:p>
            <a:r>
              <a:rPr lang="fr-BE" dirty="0" smtClean="0"/>
              <a:t>Obligation</a:t>
            </a:r>
            <a:endParaRPr lang="fr-BE" dirty="0"/>
          </a:p>
        </p:txBody>
      </p:sp>
      <p:sp>
        <p:nvSpPr>
          <p:cNvPr id="3" name="Rectangle 2"/>
          <p:cNvSpPr/>
          <p:nvPr/>
        </p:nvSpPr>
        <p:spPr>
          <a:xfrm>
            <a:off x="899592" y="1412776"/>
            <a:ext cx="7416824" cy="3170099"/>
          </a:xfrm>
          <a:prstGeom prst="rect">
            <a:avLst/>
          </a:prstGeom>
          <a:ln w="28575">
            <a:solidFill>
              <a:schemeClr val="tx1"/>
            </a:solidFill>
          </a:ln>
        </p:spPr>
        <p:txBody>
          <a:bodyPr wrap="square">
            <a:spAutoFit/>
          </a:bodyPr>
          <a:lstStyle/>
          <a:p>
            <a:r>
              <a:rPr lang="fr-FR" sz="2000" dirty="0"/>
              <a:t>§ 3. Au plus tard, pour le 30 juin 2016, l’établissement doit avoir participé, avec l’ensemble des autres établissements qui ont conclu la convention pour le MCG, à l’élaboration d’un </a:t>
            </a:r>
            <a:r>
              <a:rPr lang="fr-FR" sz="2000" b="1" u="sng" dirty="0"/>
              <a:t>article scientifique </a:t>
            </a:r>
            <a:r>
              <a:rPr lang="fr-FR" sz="2000" dirty="0"/>
              <a:t>qui sera soumis pour publication dans un périodique d’endocrinologie avec évaluation par des pairs (« </a:t>
            </a:r>
            <a:r>
              <a:rPr lang="fr-FR" sz="2000" dirty="0" err="1"/>
              <a:t>peer</a:t>
            </a:r>
            <a:r>
              <a:rPr lang="fr-FR" sz="2000" dirty="0"/>
              <a:t> </a:t>
            </a:r>
            <a:r>
              <a:rPr lang="fr-FR" sz="2000" dirty="0" err="1"/>
              <a:t>reviewed</a:t>
            </a:r>
            <a:r>
              <a:rPr lang="fr-FR" sz="2000" dirty="0"/>
              <a:t> article »). Cet article doit analyser les résultats de l’introduction de MCG en Belgique et comparer au moins les résultats de traitement des patients avant et après la mise sous MCG. L’article peut également comparer les résultats de traitement de patients sous MCG et de patients traités d’une autre façon.  </a:t>
            </a:r>
            <a:endParaRPr lang="fr-BE" sz="2000" dirty="0"/>
          </a:p>
        </p:txBody>
      </p:sp>
      <p:sp>
        <p:nvSpPr>
          <p:cNvPr id="4" name="Rectangle 3"/>
          <p:cNvSpPr/>
          <p:nvPr/>
        </p:nvSpPr>
        <p:spPr>
          <a:xfrm>
            <a:off x="2286000" y="5445224"/>
            <a:ext cx="4572000" cy="646331"/>
          </a:xfrm>
          <a:prstGeom prst="rect">
            <a:avLst/>
          </a:prstGeom>
          <a:ln w="57150">
            <a:solidFill>
              <a:srgbClr val="FF0000"/>
            </a:solidFill>
          </a:ln>
        </p:spPr>
        <p:txBody>
          <a:bodyPr>
            <a:spAutoFit/>
          </a:bodyPr>
          <a:lstStyle/>
          <a:p>
            <a:pPr algn="ctr"/>
            <a:r>
              <a:rPr lang="fr-BE" b="1" i="1" dirty="0"/>
              <a:t>convention-pilote qui se terminera le 31 août 2017 et sera poursuivie ou pas</a:t>
            </a:r>
          </a:p>
        </p:txBody>
      </p:sp>
    </p:spTree>
    <p:extLst>
      <p:ext uri="{BB962C8B-B14F-4D97-AF65-F5344CB8AC3E}">
        <p14:creationId xmlns:p14="http://schemas.microsoft.com/office/powerpoint/2010/main" val="299312506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 (2 parties)</a:t>
            </a:r>
            <a:endParaRPr lang="fr-BE" dirty="0"/>
          </a:p>
        </p:txBody>
      </p:sp>
      <p:sp>
        <p:nvSpPr>
          <p:cNvPr id="3" name="Espace réservé du contenu 2"/>
          <p:cNvSpPr>
            <a:spLocks noGrp="1"/>
          </p:cNvSpPr>
          <p:nvPr>
            <p:ph idx="1"/>
          </p:nvPr>
        </p:nvSpPr>
        <p:spPr>
          <a:xfrm>
            <a:off x="395536" y="1988840"/>
            <a:ext cx="8229600" cy="4525963"/>
          </a:xfrm>
        </p:spPr>
        <p:txBody>
          <a:bodyPr/>
          <a:lstStyle/>
          <a:p>
            <a:r>
              <a:rPr lang="fr-BE" b="1" dirty="0" smtClean="0"/>
              <a:t>Introduction</a:t>
            </a:r>
          </a:p>
          <a:p>
            <a:r>
              <a:rPr lang="fr-BE" dirty="0" smtClean="0"/>
              <a:t>Pompes à insuline</a:t>
            </a:r>
          </a:p>
          <a:p>
            <a:r>
              <a:rPr lang="fr-BE" dirty="0" smtClean="0"/>
              <a:t>Mesure continue du glucose</a:t>
            </a:r>
          </a:p>
          <a:p>
            <a:r>
              <a:rPr lang="fr-BE" dirty="0" smtClean="0"/>
              <a:t>Boucler la boucle</a:t>
            </a:r>
          </a:p>
          <a:p>
            <a:r>
              <a:rPr lang="fr-BE" dirty="0" smtClean="0"/>
              <a:t>Conclusions</a:t>
            </a:r>
            <a:endParaRPr lang="fr-BE" dirty="0"/>
          </a:p>
        </p:txBody>
      </p:sp>
    </p:spTree>
    <p:extLst>
      <p:ext uri="{BB962C8B-B14F-4D97-AF65-F5344CB8AC3E}">
        <p14:creationId xmlns:p14="http://schemas.microsoft.com/office/powerpoint/2010/main" val="4024886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72108"/>
            <a:ext cx="7410450" cy="233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28" y="188640"/>
            <a:ext cx="7562850" cy="22211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832924" y="5589240"/>
            <a:ext cx="3831818" cy="646331"/>
          </a:xfrm>
          <a:prstGeom prst="rect">
            <a:avLst/>
          </a:prstGeom>
        </p:spPr>
        <p:txBody>
          <a:bodyPr wrap="none">
            <a:spAutoFit/>
          </a:bodyPr>
          <a:lstStyle/>
          <a:p>
            <a:r>
              <a:rPr lang="fr-FR" sz="3600" dirty="0"/>
              <a:t>Active depuis 2014 </a:t>
            </a:r>
          </a:p>
        </p:txBody>
      </p:sp>
      <p:sp>
        <p:nvSpPr>
          <p:cNvPr id="3" name="Rectangle à coins arrondis 2"/>
          <p:cNvSpPr/>
          <p:nvPr/>
        </p:nvSpPr>
        <p:spPr>
          <a:xfrm>
            <a:off x="2506652" y="5455205"/>
            <a:ext cx="4180974" cy="914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lèche droite 3"/>
          <p:cNvSpPr/>
          <p:nvPr/>
        </p:nvSpPr>
        <p:spPr>
          <a:xfrm>
            <a:off x="1028265" y="57509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0368750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p:txBody>
          <a:bodyPr/>
          <a:lstStyle/>
          <a:p>
            <a:r>
              <a:rPr lang="fr-BE" altLang="fr-FR" dirty="0" smtClean="0"/>
              <a:t>Critères belges</a:t>
            </a:r>
          </a:p>
        </p:txBody>
      </p:sp>
      <p:sp>
        <p:nvSpPr>
          <p:cNvPr id="74755" name="Espace réservé du contenu 2"/>
          <p:cNvSpPr>
            <a:spLocks noGrp="1"/>
          </p:cNvSpPr>
          <p:nvPr>
            <p:ph idx="1"/>
          </p:nvPr>
        </p:nvSpPr>
        <p:spPr>
          <a:xfrm>
            <a:off x="317989" y="1628775"/>
            <a:ext cx="3317907" cy="3708400"/>
          </a:xfrm>
        </p:spPr>
        <p:txBody>
          <a:bodyPr>
            <a:normAutofit fontScale="62500" lnSpcReduction="20000"/>
          </a:bodyPr>
          <a:lstStyle/>
          <a:p>
            <a:pPr>
              <a:buFontTx/>
              <a:buChar char="•"/>
            </a:pPr>
            <a:r>
              <a:rPr lang="fr-BE" altLang="fr-FR" dirty="0" smtClean="0"/>
              <a:t>Convention pompe adulte d’au moins 50 pompes et/ou convention E/A: 17 centres</a:t>
            </a:r>
          </a:p>
          <a:p>
            <a:pPr>
              <a:buFontTx/>
              <a:buChar char="•"/>
            </a:pPr>
            <a:endParaRPr lang="fr-BE" altLang="fr-FR" dirty="0" smtClean="0"/>
          </a:p>
          <a:p>
            <a:pPr>
              <a:buFontTx/>
              <a:buChar char="•"/>
            </a:pPr>
            <a:r>
              <a:rPr lang="fr-BE" altLang="fr-FR" dirty="0" smtClean="0"/>
              <a:t>Budget alloué au pro rata du nombre de pompes par centre: nombre fixe</a:t>
            </a:r>
          </a:p>
          <a:p>
            <a:pPr>
              <a:buFontTx/>
              <a:buChar char="•"/>
            </a:pPr>
            <a:r>
              <a:rPr lang="fr-BE" altLang="fr-FR" dirty="0" smtClean="0"/>
              <a:t>Equipe </a:t>
            </a:r>
            <a:r>
              <a:rPr lang="fr-BE" altLang="fr-FR" dirty="0" err="1" smtClean="0"/>
              <a:t>plusridisciplinaire</a:t>
            </a:r>
            <a:endParaRPr lang="fr-BE" altLang="fr-FR" dirty="0" smtClean="0"/>
          </a:p>
          <a:p>
            <a:pPr>
              <a:buFontTx/>
              <a:buChar char="•"/>
            </a:pPr>
            <a:endParaRPr lang="fr-BE" altLang="fr-FR" dirty="0" smtClean="0"/>
          </a:p>
          <a:p>
            <a:pPr>
              <a:buFontTx/>
              <a:buChar char="•"/>
            </a:pPr>
            <a:r>
              <a:rPr lang="fr-BE" altLang="fr-FR" dirty="0" smtClean="0"/>
              <a:t>Garde 24h/24h</a:t>
            </a:r>
          </a:p>
          <a:p>
            <a:endParaRPr lang="fr-BE" altLang="fr-FR" dirty="0" smtClean="0"/>
          </a:p>
          <a:p>
            <a:endParaRPr lang="fr-BE" altLang="fr-FR" dirty="0" smtClean="0"/>
          </a:p>
        </p:txBody>
      </p:sp>
      <p:sp>
        <p:nvSpPr>
          <p:cNvPr id="5" name="Espace réservé du contenu 2"/>
          <p:cNvSpPr txBox="1">
            <a:spLocks/>
          </p:cNvSpPr>
          <p:nvPr/>
        </p:nvSpPr>
        <p:spPr>
          <a:xfrm>
            <a:off x="4860031" y="1628775"/>
            <a:ext cx="3800391" cy="37084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fr-BE" dirty="0" smtClean="0"/>
              <a:t>Diabète de type 1</a:t>
            </a:r>
          </a:p>
          <a:p>
            <a:pPr>
              <a:defRPr/>
            </a:pPr>
            <a:endParaRPr lang="fr-BE" dirty="0" smtClean="0"/>
          </a:p>
          <a:p>
            <a:pPr>
              <a:defRPr/>
            </a:pPr>
            <a:r>
              <a:rPr lang="fr-BE" dirty="0" smtClean="0"/>
              <a:t>Pompe depuis au moins 3 mois</a:t>
            </a:r>
          </a:p>
          <a:p>
            <a:pPr>
              <a:defRPr/>
            </a:pPr>
            <a:endParaRPr lang="fr-BE" dirty="0" smtClean="0"/>
          </a:p>
          <a:p>
            <a:pPr>
              <a:defRPr/>
            </a:pPr>
            <a:r>
              <a:rPr lang="fr-BE" dirty="0" smtClean="0"/>
              <a:t>« Non atteinte d’un contrôle glycémique… »</a:t>
            </a:r>
          </a:p>
          <a:p>
            <a:pPr>
              <a:defRPr/>
            </a:pPr>
            <a:endParaRPr lang="fr-BE" dirty="0" smtClean="0"/>
          </a:p>
          <a:p>
            <a:pPr>
              <a:defRPr/>
            </a:pPr>
            <a:r>
              <a:rPr lang="fr-BE" dirty="0" smtClean="0"/>
              <a:t>En pratique soit HbA1c non atteinte, soit diabète instable, soit hypoglycémies non ressenties, soit métiers à risque etc…</a:t>
            </a:r>
          </a:p>
          <a:p>
            <a:pPr>
              <a:defRPr/>
            </a:pPr>
            <a:endParaRPr lang="fr-BE" dirty="0" smtClean="0"/>
          </a:p>
          <a:p>
            <a:pPr marL="0" indent="0">
              <a:defRPr/>
            </a:pPr>
            <a:r>
              <a:rPr lang="fr-BE" sz="2800" b="1" dirty="0"/>
              <a:t> </a:t>
            </a:r>
            <a:r>
              <a:rPr lang="fr-BE" sz="2800" b="1" dirty="0" smtClean="0"/>
              <a:t>      MALGRE SUIVI ET AUTOGESTION MAX</a:t>
            </a:r>
          </a:p>
        </p:txBody>
      </p:sp>
    </p:spTree>
    <p:extLst>
      <p:ext uri="{BB962C8B-B14F-4D97-AF65-F5344CB8AC3E}">
        <p14:creationId xmlns:p14="http://schemas.microsoft.com/office/powerpoint/2010/main" val="273395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ttp://remuve.co/wp-content/uploads/2016/01/medical.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809"/>
            <a:ext cx="9144000" cy="225021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p:nvPr/>
        </p:nvSpPr>
        <p:spPr>
          <a:xfrm>
            <a:off x="2097363" y="358362"/>
            <a:ext cx="7046636" cy="923787"/>
          </a:xfrm>
          <a:prstGeom prst="rect">
            <a:avLst/>
          </a:prstGeom>
          <a:solidFill>
            <a:schemeClr val="accent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endParaRPr>
          </a:p>
        </p:txBody>
      </p:sp>
      <p:sp>
        <p:nvSpPr>
          <p:cNvPr id="17" name="Titel 1"/>
          <p:cNvSpPr>
            <a:spLocks noGrp="1"/>
          </p:cNvSpPr>
          <p:nvPr>
            <p:ph type="title"/>
          </p:nvPr>
        </p:nvSpPr>
        <p:spPr>
          <a:xfrm>
            <a:off x="2097363" y="334495"/>
            <a:ext cx="7046636" cy="1325563"/>
          </a:xfrm>
        </p:spPr>
        <p:txBody>
          <a:bodyPr>
            <a:noAutofit/>
          </a:bodyPr>
          <a:lstStyle/>
          <a:p>
            <a:pPr algn="r"/>
            <a:r>
              <a:rPr lang="nl-BE" dirty="0">
                <a:solidFill>
                  <a:schemeClr val="bg1"/>
                </a:solidFill>
                <a:latin typeface="Gill Sans MT" panose="020B0502020104020203" pitchFamily="34" charset="0"/>
              </a:rPr>
              <a:t>The sensor </a:t>
            </a:r>
            <a:r>
              <a:rPr lang="nl-BE" dirty="0" err="1">
                <a:solidFill>
                  <a:schemeClr val="bg1"/>
                </a:solidFill>
                <a:latin typeface="Gill Sans MT" panose="020B0502020104020203" pitchFamily="34" charset="0"/>
              </a:rPr>
              <a:t>convention</a:t>
            </a:r>
            <a:endParaRPr lang="en-GB" sz="8000" dirty="0">
              <a:solidFill>
                <a:schemeClr val="bg1"/>
              </a:solidFill>
              <a:latin typeface="Gill Sans MT" panose="020B0502020104020203" pitchFamily="34" charset="0"/>
            </a:endParaRPr>
          </a:p>
        </p:txBody>
      </p:sp>
      <p:sp>
        <p:nvSpPr>
          <p:cNvPr id="18" name="Rechthoek 17"/>
          <p:cNvSpPr/>
          <p:nvPr/>
        </p:nvSpPr>
        <p:spPr>
          <a:xfrm>
            <a:off x="0" y="1282149"/>
            <a:ext cx="9143999" cy="2256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kstvak 18"/>
          <p:cNvSpPr txBox="1"/>
          <p:nvPr/>
        </p:nvSpPr>
        <p:spPr>
          <a:xfrm>
            <a:off x="5809421" y="-2450"/>
            <a:ext cx="3359426" cy="369332"/>
          </a:xfrm>
          <a:prstGeom prst="rect">
            <a:avLst/>
          </a:prstGeom>
          <a:noFill/>
        </p:spPr>
        <p:txBody>
          <a:bodyPr wrap="square" rtlCol="0">
            <a:spAutoFit/>
          </a:bodyPr>
          <a:lstStyle/>
          <a:p>
            <a:pPr algn="r"/>
            <a:r>
              <a:rPr lang="nl-BE" dirty="0">
                <a:solidFill>
                  <a:schemeClr val="bg1">
                    <a:lumMod val="50000"/>
                  </a:schemeClr>
                </a:solidFill>
                <a:latin typeface="Trebuchet MS" panose="020B0603020202020204" pitchFamily="34" charset="0"/>
              </a:rPr>
              <a:t>1 </a:t>
            </a:r>
            <a:r>
              <a:rPr lang="nl-BE" dirty="0" err="1">
                <a:solidFill>
                  <a:schemeClr val="bg1">
                    <a:lumMod val="50000"/>
                  </a:schemeClr>
                </a:solidFill>
                <a:latin typeface="Trebuchet MS" panose="020B0603020202020204" pitchFamily="34" charset="0"/>
              </a:rPr>
              <a:t>Introduction</a:t>
            </a:r>
            <a:endParaRPr lang="en-GB" dirty="0">
              <a:solidFill>
                <a:schemeClr val="bg1">
                  <a:lumMod val="50000"/>
                </a:schemeClr>
              </a:solidFill>
              <a:latin typeface="Trebuchet MS" panose="020B0603020202020204"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244" y="1314536"/>
            <a:ext cx="6344354" cy="5263958"/>
          </a:xfrm>
          <a:prstGeom prst="rect">
            <a:avLst/>
          </a:prstGeom>
        </p:spPr>
      </p:pic>
      <p:sp>
        <p:nvSpPr>
          <p:cNvPr id="27" name="Tekstvak 26"/>
          <p:cNvSpPr txBox="1"/>
          <p:nvPr/>
        </p:nvSpPr>
        <p:spPr>
          <a:xfrm>
            <a:off x="65466" y="5178290"/>
            <a:ext cx="5143556" cy="1569660"/>
          </a:xfrm>
          <a:prstGeom prst="rect">
            <a:avLst/>
          </a:prstGeom>
          <a:noFill/>
        </p:spPr>
        <p:txBody>
          <a:bodyPr wrap="square" rtlCol="0">
            <a:spAutoFit/>
          </a:bodyPr>
          <a:lstStyle/>
          <a:p>
            <a:r>
              <a:rPr lang="nl-BE" sz="3200" dirty="0">
                <a:solidFill>
                  <a:srgbClr val="212121"/>
                </a:solidFill>
                <a:latin typeface="Gill Sans MT" panose="020B0502020104020203" pitchFamily="34" charset="0"/>
              </a:rPr>
              <a:t>17 </a:t>
            </a:r>
            <a:r>
              <a:rPr lang="nl-BE" sz="3200" dirty="0" err="1">
                <a:solidFill>
                  <a:srgbClr val="212121"/>
                </a:solidFill>
                <a:latin typeface="Gill Sans MT" panose="020B0502020104020203" pitchFamily="34" charset="0"/>
              </a:rPr>
              <a:t>Belgian</a:t>
            </a:r>
            <a:r>
              <a:rPr lang="nl-BE" sz="3200" dirty="0">
                <a:solidFill>
                  <a:srgbClr val="212121"/>
                </a:solidFill>
                <a:latin typeface="Gill Sans MT" panose="020B0502020104020203" pitchFamily="34" charset="0"/>
              </a:rPr>
              <a:t> </a:t>
            </a:r>
            <a:r>
              <a:rPr lang="nl-BE" sz="3200" dirty="0" err="1">
                <a:solidFill>
                  <a:srgbClr val="212121"/>
                </a:solidFill>
                <a:latin typeface="Gill Sans MT" panose="020B0502020104020203" pitchFamily="34" charset="0"/>
              </a:rPr>
              <a:t>hospitals</a:t>
            </a:r>
            <a:r>
              <a:rPr lang="nl-BE" sz="3200" dirty="0">
                <a:solidFill>
                  <a:srgbClr val="212121"/>
                </a:solidFill>
                <a:latin typeface="Gill Sans MT" panose="020B0502020104020203" pitchFamily="34" charset="0"/>
              </a:rPr>
              <a:t> </a:t>
            </a:r>
            <a:r>
              <a:rPr lang="nl-BE" sz="3200" dirty="0" err="1">
                <a:solidFill>
                  <a:srgbClr val="212121"/>
                </a:solidFill>
                <a:latin typeface="Gill Sans MT" panose="020B0502020104020203" pitchFamily="34" charset="0"/>
              </a:rPr>
              <a:t>with</a:t>
            </a:r>
            <a:r>
              <a:rPr lang="nl-BE" sz="3200" dirty="0">
                <a:solidFill>
                  <a:srgbClr val="212121"/>
                </a:solidFill>
                <a:latin typeface="Gill Sans MT" panose="020B0502020104020203" pitchFamily="34" charset="0"/>
              </a:rPr>
              <a:t> 554 </a:t>
            </a:r>
            <a:r>
              <a:rPr lang="nl-BE" sz="3200" dirty="0" err="1">
                <a:solidFill>
                  <a:srgbClr val="212121"/>
                </a:solidFill>
                <a:latin typeface="Gill Sans MT" panose="020B0502020104020203" pitchFamily="34" charset="0"/>
              </a:rPr>
              <a:t>patients</a:t>
            </a:r>
            <a:r>
              <a:rPr lang="nl-BE" sz="3200" dirty="0">
                <a:solidFill>
                  <a:srgbClr val="212121"/>
                </a:solidFill>
                <a:latin typeface="Gill Sans MT" panose="020B0502020104020203" pitchFamily="34" charset="0"/>
              </a:rPr>
              <a:t> </a:t>
            </a:r>
            <a:r>
              <a:rPr lang="nl-BE" sz="3200" dirty="0" err="1">
                <a:solidFill>
                  <a:srgbClr val="212121"/>
                </a:solidFill>
                <a:latin typeface="Gill Sans MT" panose="020B0502020104020203" pitchFamily="34" charset="0"/>
              </a:rPr>
              <a:t>who</a:t>
            </a:r>
            <a:r>
              <a:rPr lang="nl-BE" sz="3200" dirty="0">
                <a:solidFill>
                  <a:srgbClr val="212121"/>
                </a:solidFill>
                <a:latin typeface="Gill Sans MT" panose="020B0502020104020203" pitchFamily="34" charset="0"/>
              </a:rPr>
              <a:t> </a:t>
            </a:r>
            <a:r>
              <a:rPr lang="nl-BE" sz="3200" dirty="0" err="1">
                <a:solidFill>
                  <a:srgbClr val="212121"/>
                </a:solidFill>
                <a:latin typeface="Gill Sans MT" panose="020B0502020104020203" pitchFamily="34" charset="0"/>
              </a:rPr>
              <a:t>started</a:t>
            </a:r>
            <a:r>
              <a:rPr lang="nl-BE" sz="3200" dirty="0">
                <a:solidFill>
                  <a:srgbClr val="212121"/>
                </a:solidFill>
                <a:latin typeface="Gill Sans MT" panose="020B0502020104020203" pitchFamily="34" charset="0"/>
              </a:rPr>
              <a:t> in </a:t>
            </a:r>
            <a:r>
              <a:rPr lang="nl-BE" sz="3200" dirty="0" err="1">
                <a:solidFill>
                  <a:srgbClr val="212121"/>
                </a:solidFill>
                <a:latin typeface="Gill Sans MT" panose="020B0502020104020203" pitchFamily="34" charset="0"/>
              </a:rPr>
              <a:t>the</a:t>
            </a:r>
            <a:r>
              <a:rPr lang="nl-BE" sz="3200" dirty="0">
                <a:solidFill>
                  <a:srgbClr val="212121"/>
                </a:solidFill>
                <a:latin typeface="Gill Sans MT" panose="020B0502020104020203" pitchFamily="34" charset="0"/>
              </a:rPr>
              <a:t> sensor </a:t>
            </a:r>
            <a:r>
              <a:rPr lang="nl-BE" sz="3200" dirty="0" err="1">
                <a:solidFill>
                  <a:srgbClr val="212121"/>
                </a:solidFill>
                <a:latin typeface="Gill Sans MT" panose="020B0502020104020203" pitchFamily="34" charset="0"/>
              </a:rPr>
              <a:t>convention</a:t>
            </a:r>
            <a:endParaRPr lang="en-GB" sz="3200" dirty="0">
              <a:solidFill>
                <a:srgbClr val="212121"/>
              </a:solidFill>
              <a:latin typeface="Gill Sans MT" panose="020B0502020104020203" pitchFamily="34" charset="0"/>
            </a:endParaRPr>
          </a:p>
        </p:txBody>
      </p:sp>
    </p:spTree>
    <p:extLst>
      <p:ext uri="{BB962C8B-B14F-4D97-AF65-F5344CB8AC3E}">
        <p14:creationId xmlns:p14="http://schemas.microsoft.com/office/powerpoint/2010/main" val="364090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B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340769"/>
            <a:ext cx="8639175" cy="360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75656" y="5661248"/>
            <a:ext cx="5652120" cy="369332"/>
          </a:xfrm>
          <a:prstGeom prst="rect">
            <a:avLst/>
          </a:prstGeom>
        </p:spPr>
        <p:txBody>
          <a:bodyPr wrap="square">
            <a:spAutoFit/>
          </a:bodyPr>
          <a:lstStyle/>
          <a:p>
            <a:r>
              <a:rPr lang="en-US" dirty="0" smtClean="0"/>
              <a:t>J </a:t>
            </a:r>
            <a:r>
              <a:rPr lang="en-US" dirty="0" err="1" smtClean="0"/>
              <a:t>Clin</a:t>
            </a:r>
            <a:r>
              <a:rPr lang="en-US" dirty="0" smtClean="0"/>
              <a:t> </a:t>
            </a:r>
            <a:r>
              <a:rPr lang="en-US" dirty="0" err="1"/>
              <a:t>Endocrinol</a:t>
            </a:r>
            <a:r>
              <a:rPr lang="en-US" dirty="0"/>
              <a:t> </a:t>
            </a:r>
            <a:r>
              <a:rPr lang="en-US" dirty="0" err="1"/>
              <a:t>Metab</a:t>
            </a:r>
            <a:r>
              <a:rPr lang="en-US" dirty="0"/>
              <a:t>, March 2018, 103(3):1224–1232</a:t>
            </a:r>
            <a:endParaRPr lang="fr-BE" dirty="0"/>
          </a:p>
        </p:txBody>
      </p:sp>
    </p:spTree>
    <p:extLst>
      <p:ext uri="{BB962C8B-B14F-4D97-AF65-F5344CB8AC3E}">
        <p14:creationId xmlns:p14="http://schemas.microsoft.com/office/powerpoint/2010/main" val="267971318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Abstract</a:t>
            </a:r>
            <a:endParaRPr lang="fr-B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29" y="980728"/>
            <a:ext cx="657225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47663" y="4797152"/>
            <a:ext cx="6399415" cy="5415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89516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10" y="1988840"/>
            <a:ext cx="7339579" cy="348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smtClean="0"/>
              <a:t>Aspects pharmaco-économiques</a:t>
            </a:r>
            <a:endParaRPr lang="fr-BE" dirty="0"/>
          </a:p>
        </p:txBody>
      </p:sp>
      <p:sp>
        <p:nvSpPr>
          <p:cNvPr id="2" name="Double flèche horizontale 1"/>
          <p:cNvSpPr/>
          <p:nvPr/>
        </p:nvSpPr>
        <p:spPr>
          <a:xfrm>
            <a:off x="4539988" y="2852936"/>
            <a:ext cx="608076" cy="373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lèche courbée vers le haut 3"/>
          <p:cNvSpPr/>
          <p:nvPr/>
        </p:nvSpPr>
        <p:spPr>
          <a:xfrm>
            <a:off x="1603666" y="5204168"/>
            <a:ext cx="2592288" cy="9361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 name="ZoneTexte 5"/>
          <p:cNvSpPr txBox="1"/>
          <p:nvPr/>
        </p:nvSpPr>
        <p:spPr>
          <a:xfrm>
            <a:off x="447506" y="3012313"/>
            <a:ext cx="1594520" cy="369332"/>
          </a:xfrm>
          <a:prstGeom prst="rect">
            <a:avLst/>
          </a:prstGeom>
          <a:noFill/>
          <a:ln>
            <a:solidFill>
              <a:schemeClr val="tx1"/>
            </a:solidFill>
          </a:ln>
        </p:spPr>
        <p:txBody>
          <a:bodyPr wrap="square" rtlCol="0">
            <a:spAutoFit/>
          </a:bodyPr>
          <a:lstStyle/>
          <a:p>
            <a:r>
              <a:rPr lang="fr-BE" b="1" dirty="0" smtClean="0"/>
              <a:t>Traitements</a:t>
            </a:r>
            <a:endParaRPr lang="fr-BE" b="1" dirty="0"/>
          </a:p>
        </p:txBody>
      </p:sp>
      <p:cxnSp>
        <p:nvCxnSpPr>
          <p:cNvPr id="8" name="Connecteur droit avec flèche 7"/>
          <p:cNvCxnSpPr/>
          <p:nvPr/>
        </p:nvCxnSpPr>
        <p:spPr>
          <a:xfrm flipH="1" flipV="1">
            <a:off x="1603666" y="3573017"/>
            <a:ext cx="438360" cy="1573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933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4077072"/>
            <a:ext cx="7344816" cy="1754326"/>
          </a:xfrm>
          <a:prstGeom prst="rect">
            <a:avLst/>
          </a:prstGeom>
        </p:spPr>
        <p:txBody>
          <a:bodyPr wrap="square">
            <a:spAutoFit/>
          </a:bodyPr>
          <a:lstStyle/>
          <a:p>
            <a:r>
              <a:rPr lang="fr-FR" b="1" i="1" dirty="0" smtClean="0"/>
              <a:t>« Cependant</a:t>
            </a:r>
            <a:r>
              <a:rPr lang="fr-FR" b="1" i="1" dirty="0"/>
              <a:t>, il manquait une vaste étude prospective sur l'utilisation </a:t>
            </a:r>
            <a:r>
              <a:rPr lang="fr-FR" b="1" i="1" dirty="0" smtClean="0"/>
              <a:t>de la MCG en routine…., </a:t>
            </a:r>
            <a:r>
              <a:rPr lang="fr-FR" b="1" i="1" dirty="0"/>
              <a:t>un rapport de Belgique fournit cette preuve extrêmement importante. L’étude d’observation prospective a été demandée par l’assurance publique nationale belge </a:t>
            </a:r>
            <a:r>
              <a:rPr lang="fr-FR" b="1" i="1" dirty="0" smtClean="0"/>
              <a:t>après </a:t>
            </a:r>
            <a:r>
              <a:rPr lang="fr-FR" b="1" i="1" dirty="0"/>
              <a:t>approbation complète du remboursement et comprenait 515 patients adultes </a:t>
            </a:r>
            <a:r>
              <a:rPr lang="fr-FR" b="1" i="1" dirty="0" smtClean="0"/>
              <a:t>du </a:t>
            </a:r>
            <a:r>
              <a:rPr lang="fr-FR" b="1" i="1" dirty="0"/>
              <a:t>type 1 diabète pour un suivi prédéterminé de 12 </a:t>
            </a:r>
            <a:r>
              <a:rPr lang="fr-FR" b="1" i="1" dirty="0" smtClean="0"/>
              <a:t>mois »</a:t>
            </a:r>
            <a:endParaRPr lang="fr-BE" b="1"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14375"/>
            <a:ext cx="8039100" cy="27146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690112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BE"/>
          </a:p>
        </p:txBody>
      </p:sp>
      <p:sp>
        <p:nvSpPr>
          <p:cNvPr id="3" name="Rectangle 1"/>
          <p:cNvSpPr>
            <a:spLocks noChangeArrowheads="1"/>
          </p:cNvSpPr>
          <p:nvPr/>
        </p:nvSpPr>
        <p:spPr bwMode="auto">
          <a:xfrm>
            <a:off x="337204" y="3068960"/>
            <a:ext cx="849694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L’expérience belge  renforce les preuves d’une bonne pratique dans</a:t>
            </a:r>
            <a:r>
              <a:rPr kumimoji="0" lang="fr-FR" altLang="fr-FR" b="0" i="0" u="none" strike="noStrike" cap="none" normalizeH="0" dirty="0" smtClean="0">
                <a:ln>
                  <a:noFill/>
                </a:ln>
                <a:solidFill>
                  <a:schemeClr val="tx1"/>
                </a:solidFill>
                <a:effectLst/>
                <a:latin typeface="Arial Unicode MS" pitchFamily="34" charset="-128"/>
                <a:cs typeface="Arial" pitchFamily="34" charset="0"/>
              </a:rPr>
              <a:t> les conditions de </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 routine clinique par des </a:t>
            </a:r>
            <a:r>
              <a:rPr kumimoji="0" lang="fr-FR" altLang="fr-FR" b="1" i="1" u="sng" strike="noStrike" cap="none" normalizeH="0" baseline="0" dirty="0" smtClean="0">
                <a:ln>
                  <a:noFill/>
                </a:ln>
                <a:solidFill>
                  <a:schemeClr val="tx1"/>
                </a:solidFill>
                <a:effectLst/>
                <a:latin typeface="Arial Unicode MS" pitchFamily="34" charset="-128"/>
                <a:cs typeface="Arial" pitchFamily="34" charset="0"/>
              </a:rPr>
              <a:t>équipes médicales spécialisées</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 un système de remboursement public unique favorise l'amélioration des soins médicaux. Malgré l'implication intense de participants à l'étude, la qualité de vie a considérablement augmenté. Cette « découverte » importante  sera bénéfique pour les personnes atteintes de diabète de type 1 dans de nombreux autres pays et obligera les autorités de remboursement à adopter une attitude similaire à l’égard du remboursement de la </a:t>
            </a:r>
            <a:r>
              <a:rPr lang="fr-FR" altLang="fr-FR" dirty="0" smtClean="0">
                <a:latin typeface="Arial Unicode MS" pitchFamily="34" charset="-128"/>
                <a:cs typeface="Arial" pitchFamily="34" charset="0"/>
              </a:rPr>
              <a:t>MCG</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 Nous devons </a:t>
            </a:r>
            <a:r>
              <a:rPr kumimoji="0" lang="fr-FR" altLang="fr-FR" b="1" i="1" u="sng" strike="noStrike" cap="none" normalizeH="0" baseline="0" dirty="0" smtClean="0">
                <a:ln>
                  <a:noFill/>
                </a:ln>
                <a:solidFill>
                  <a:schemeClr val="tx1"/>
                </a:solidFill>
                <a:effectLst/>
                <a:latin typeface="Arial Unicode MS" pitchFamily="34" charset="-128"/>
                <a:cs typeface="Arial" pitchFamily="34" charset="0"/>
              </a:rPr>
              <a:t>unir nos</a:t>
            </a:r>
            <a:r>
              <a:rPr kumimoji="0" lang="fr-FR" altLang="fr-FR" b="1" i="1" u="sng" strike="noStrike" cap="none" normalizeH="0" dirty="0" smtClean="0">
                <a:ln>
                  <a:noFill/>
                </a:ln>
                <a:solidFill>
                  <a:schemeClr val="tx1"/>
                </a:solidFill>
                <a:effectLst/>
                <a:latin typeface="Arial Unicode MS" pitchFamily="34" charset="-128"/>
                <a:cs typeface="Arial" pitchFamily="34" charset="0"/>
              </a:rPr>
              <a:t> </a:t>
            </a:r>
            <a:r>
              <a:rPr kumimoji="0" lang="fr-FR" altLang="fr-FR" b="1" i="1" u="sng" strike="noStrike" cap="none" normalizeH="0" baseline="0" dirty="0" smtClean="0">
                <a:ln>
                  <a:noFill/>
                </a:ln>
                <a:solidFill>
                  <a:schemeClr val="tx1"/>
                </a:solidFill>
                <a:effectLst/>
                <a:latin typeface="Arial Unicode MS" pitchFamily="34" charset="-128"/>
                <a:cs typeface="Arial" pitchFamily="34" charset="0"/>
              </a:rPr>
              <a:t>forces </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et agir ensemble pour que cela stimule à son tour les scientifiques et les entreprises à développer des dispositifs encore plus précis, plus intelligent, plus petit, moins lourd, plus automatisé et des systèmes </a:t>
            </a:r>
            <a:r>
              <a:rPr lang="fr-FR" altLang="fr-FR" dirty="0" smtClean="0">
                <a:latin typeface="Arial Unicode MS" pitchFamily="34" charset="-128"/>
                <a:cs typeface="Arial" pitchFamily="34" charset="0"/>
              </a:rPr>
              <a:t>MCG </a:t>
            </a:r>
            <a:r>
              <a:rPr kumimoji="0" lang="fr-FR" altLang="fr-FR" b="0" i="0" u="none" strike="noStrike" cap="none" normalizeH="0" baseline="0" dirty="0" smtClean="0">
                <a:ln>
                  <a:noFill/>
                </a:ln>
                <a:solidFill>
                  <a:schemeClr val="tx1"/>
                </a:solidFill>
                <a:effectLst/>
                <a:latin typeface="Arial Unicode MS" pitchFamily="34" charset="-128"/>
                <a:cs typeface="Arial" pitchFamily="34" charset="0"/>
              </a:rPr>
              <a:t> intégrés ….réduisant enfin le fardeau écrasant de cette maladie chronique pour les individus et la société. </a:t>
            </a:r>
            <a:endParaRPr kumimoji="0" lang="fr-FR" alt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68294"/>
            <a:ext cx="8039100" cy="27146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696087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Avènements de nombreux dispositifs</a:t>
            </a:r>
            <a:endParaRPr lang="fr-B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6853758"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590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7524328"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732240" y="3491716"/>
            <a:ext cx="1944215" cy="369332"/>
          </a:xfrm>
          <a:prstGeom prst="rect">
            <a:avLst/>
          </a:prstGeom>
          <a:noFill/>
        </p:spPr>
        <p:txBody>
          <a:bodyPr wrap="square" rtlCol="0">
            <a:spAutoFit/>
          </a:bodyPr>
          <a:lstStyle/>
          <a:p>
            <a:r>
              <a:rPr lang="fr-BE" dirty="0" err="1" smtClean="0"/>
              <a:t>Endoc</a:t>
            </a:r>
            <a:r>
              <a:rPr lang="fr-BE" dirty="0" smtClean="0"/>
              <a:t> </a:t>
            </a:r>
            <a:r>
              <a:rPr lang="fr-BE" dirty="0" err="1" smtClean="0"/>
              <a:t>Pract</a:t>
            </a:r>
            <a:r>
              <a:rPr lang="fr-BE" dirty="0" smtClean="0"/>
              <a:t>, 2016</a:t>
            </a:r>
            <a:endParaRPr lang="fr-BE"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861048"/>
            <a:ext cx="71532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7092280" y="5485874"/>
            <a:ext cx="1584175" cy="369332"/>
          </a:xfrm>
          <a:prstGeom prst="rect">
            <a:avLst/>
          </a:prstGeom>
          <a:noFill/>
        </p:spPr>
        <p:txBody>
          <a:bodyPr wrap="square" rtlCol="0">
            <a:spAutoFit/>
          </a:bodyPr>
          <a:lstStyle/>
          <a:p>
            <a:r>
              <a:rPr lang="fr-BE" dirty="0" smtClean="0"/>
              <a:t>MMM, 2017</a:t>
            </a:r>
            <a:endParaRPr lang="fr-BE" dirty="0"/>
          </a:p>
        </p:txBody>
      </p:sp>
    </p:spTree>
    <p:extLst>
      <p:ext uri="{BB962C8B-B14F-4D97-AF65-F5344CB8AC3E}">
        <p14:creationId xmlns:p14="http://schemas.microsoft.com/office/powerpoint/2010/main" val="882488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808" y="307269"/>
            <a:ext cx="8229600" cy="1143000"/>
          </a:xfrm>
        </p:spPr>
        <p:txBody>
          <a:bodyPr>
            <a:normAutofit fontScale="90000"/>
          </a:bodyPr>
          <a:lstStyle/>
          <a:p>
            <a:r>
              <a:rPr lang="fr-BE" dirty="0" smtClean="0"/>
              <a:t>Réflexions à propos des nouvelles technologies</a:t>
            </a:r>
            <a:endParaRPr lang="fr-BE" dirty="0"/>
          </a:p>
        </p:txBody>
      </p:sp>
      <p:sp>
        <p:nvSpPr>
          <p:cNvPr id="3" name="Espace réservé du contenu 2"/>
          <p:cNvSpPr>
            <a:spLocks noGrp="1"/>
          </p:cNvSpPr>
          <p:nvPr>
            <p:ph idx="1"/>
          </p:nvPr>
        </p:nvSpPr>
        <p:spPr>
          <a:xfrm>
            <a:off x="971600" y="1916832"/>
            <a:ext cx="6912768" cy="4525963"/>
          </a:xfrm>
        </p:spPr>
        <p:txBody>
          <a:bodyPr/>
          <a:lstStyle/>
          <a:p>
            <a:r>
              <a:rPr lang="fr-BE" dirty="0" smtClean="0"/>
              <a:t>Progrès techniques fulgurants</a:t>
            </a:r>
          </a:p>
          <a:p>
            <a:pPr lvl="1"/>
            <a:r>
              <a:rPr lang="fr-BE" dirty="0" smtClean="0"/>
              <a:t>« Niche » de patients…quid des autres?</a:t>
            </a:r>
          </a:p>
          <a:p>
            <a:pPr lvl="1"/>
            <a:r>
              <a:rPr lang="fr-BE" dirty="0" smtClean="0"/>
              <a:t>Collaborations inévitables (ingénieurs, mathématiciens, industries,…)</a:t>
            </a:r>
          </a:p>
          <a:p>
            <a:pPr lvl="1"/>
            <a:r>
              <a:rPr lang="fr-BE" dirty="0" smtClean="0"/>
              <a:t>Coût astronomique: pour quels bénéfices?</a:t>
            </a:r>
          </a:p>
          <a:p>
            <a:pPr lvl="1"/>
            <a:r>
              <a:rPr lang="fr-BE" dirty="0" smtClean="0"/>
              <a:t>Se méfier des « effets d’annonce »</a:t>
            </a:r>
            <a:endParaRPr lang="fr-B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460" y="188640"/>
            <a:ext cx="1055469" cy="138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733256"/>
            <a:ext cx="61722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6187777"/>
            <a:ext cx="22193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èche courbée vers la droite 3"/>
          <p:cNvSpPr/>
          <p:nvPr/>
        </p:nvSpPr>
        <p:spPr>
          <a:xfrm>
            <a:off x="467544" y="5125179"/>
            <a:ext cx="731520" cy="10625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555094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En attendant…</a:t>
            </a:r>
            <a:endParaRPr lang="fr-BE" dirty="0"/>
          </a:p>
        </p:txBody>
      </p:sp>
      <p:sp>
        <p:nvSpPr>
          <p:cNvPr id="3" name="Espace réservé du contenu 2"/>
          <p:cNvSpPr>
            <a:spLocks noGrp="1"/>
          </p:cNvSpPr>
          <p:nvPr>
            <p:ph idx="1"/>
          </p:nvPr>
        </p:nvSpPr>
        <p:spPr/>
        <p:txBody>
          <a:bodyPr/>
          <a:lstStyle/>
          <a:p>
            <a:r>
              <a:rPr lang="fr-BE" dirty="0" smtClean="0"/>
              <a:t>Convention « pilote » en cours de négociation (limitée 2,1M)</a:t>
            </a:r>
          </a:p>
          <a:p>
            <a:r>
              <a:rPr lang="fr-BE" dirty="0" smtClean="0"/>
              <a:t>Convention Autogestion</a:t>
            </a:r>
          </a:p>
          <a:p>
            <a:pPr lvl="1"/>
            <a:r>
              <a:rPr lang="fr-BE" dirty="0" smtClean="0"/>
              <a:t>FSL, Guardian </a:t>
            </a:r>
            <a:r>
              <a:rPr lang="fr-BE" dirty="0" err="1" smtClean="0"/>
              <a:t>Connect</a:t>
            </a:r>
            <a:r>
              <a:rPr lang="fr-BE" dirty="0" smtClean="0"/>
              <a:t>, </a:t>
            </a:r>
            <a:r>
              <a:rPr lang="fr-BE" dirty="0" err="1" smtClean="0"/>
              <a:t>Dexcom</a:t>
            </a:r>
            <a:r>
              <a:rPr lang="fr-BE" dirty="0" smtClean="0"/>
              <a:t> G5,…</a:t>
            </a:r>
          </a:p>
          <a:p>
            <a:endParaRPr lang="fr-BE" dirty="0"/>
          </a:p>
          <a:p>
            <a:r>
              <a:rPr lang="fr-BE" dirty="0" smtClean="0"/>
              <a:t>4,16 Euros/jour= 124,80 Euros/mois</a:t>
            </a:r>
            <a:endParaRPr lang="fr-BE" dirty="0"/>
          </a:p>
        </p:txBody>
      </p:sp>
      <p:sp>
        <p:nvSpPr>
          <p:cNvPr id="4" name="Flèche droite 3"/>
          <p:cNvSpPr/>
          <p:nvPr/>
        </p:nvSpPr>
        <p:spPr>
          <a:xfrm>
            <a:off x="683568" y="57789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124084" y="5790455"/>
            <a:ext cx="4896544" cy="461665"/>
          </a:xfrm>
          <a:prstGeom prst="rect">
            <a:avLst/>
          </a:prstGeom>
          <a:noFill/>
          <a:ln w="38100">
            <a:solidFill>
              <a:srgbClr val="00B0F0"/>
            </a:solidFill>
          </a:ln>
        </p:spPr>
        <p:txBody>
          <a:bodyPr wrap="square" rtlCol="0">
            <a:spAutoFit/>
          </a:bodyPr>
          <a:lstStyle/>
          <a:p>
            <a:pPr algn="ctr"/>
            <a:r>
              <a:rPr lang="fr-BE" sz="2400" b="1" dirty="0" smtClean="0"/>
              <a:t>FSL moins « onéreux » mais….</a:t>
            </a:r>
            <a:endParaRPr lang="fr-BE" sz="2400" b="1" dirty="0"/>
          </a:p>
        </p:txBody>
      </p:sp>
    </p:spTree>
    <p:extLst>
      <p:ext uri="{BB962C8B-B14F-4D97-AF65-F5344CB8AC3E}">
        <p14:creationId xmlns:p14="http://schemas.microsoft.com/office/powerpoint/2010/main" val="2691715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t>Conventions diabète:</a:t>
            </a:r>
            <a:br>
              <a:rPr lang="fr-BE" b="1" dirty="0" smtClean="0"/>
            </a:br>
            <a:r>
              <a:rPr lang="fr-BE" b="1" dirty="0" smtClean="0"/>
              <a:t>l’avenir?</a:t>
            </a:r>
            <a:r>
              <a:rPr lang="fr-BE" dirty="0"/>
              <a:t/>
            </a:r>
            <a:br>
              <a:rPr lang="fr-BE" dirty="0"/>
            </a:br>
            <a:endParaRPr lang="fr-BE" dirty="0"/>
          </a:p>
        </p:txBody>
      </p:sp>
      <p:sp>
        <p:nvSpPr>
          <p:cNvPr id="3" name="Espace réservé du contenu 2"/>
          <p:cNvSpPr>
            <a:spLocks noGrp="1"/>
          </p:cNvSpPr>
          <p:nvPr>
            <p:ph idx="1"/>
          </p:nvPr>
        </p:nvSpPr>
        <p:spPr/>
        <p:txBody>
          <a:bodyPr/>
          <a:lstStyle/>
          <a:p>
            <a:r>
              <a:rPr lang="fr-BE" dirty="0" smtClean="0"/>
              <a:t>adultes</a:t>
            </a:r>
            <a:r>
              <a:rPr lang="fr-BE" dirty="0"/>
              <a:t>, </a:t>
            </a:r>
            <a:endParaRPr lang="fr-BE" dirty="0" smtClean="0"/>
          </a:p>
          <a:p>
            <a:r>
              <a:rPr lang="fr-BE" dirty="0" smtClean="0"/>
              <a:t>enfants </a:t>
            </a:r>
            <a:r>
              <a:rPr lang="fr-BE" dirty="0"/>
              <a:t>et adolescents, </a:t>
            </a:r>
            <a:endParaRPr lang="fr-BE" dirty="0" smtClean="0"/>
          </a:p>
          <a:p>
            <a:r>
              <a:rPr lang="fr-BE" dirty="0" smtClean="0"/>
              <a:t>cliniques </a:t>
            </a:r>
            <a:r>
              <a:rPr lang="fr-BE" dirty="0"/>
              <a:t>du pied </a:t>
            </a:r>
            <a:r>
              <a:rPr lang="fr-BE" dirty="0" smtClean="0"/>
              <a:t>diabétique,</a:t>
            </a:r>
          </a:p>
          <a:p>
            <a:r>
              <a:rPr lang="fr-BE" dirty="0" smtClean="0"/>
              <a:t>utilisateurs </a:t>
            </a:r>
            <a:r>
              <a:rPr lang="fr-BE" dirty="0"/>
              <a:t>de pompe à insuline </a:t>
            </a:r>
            <a:r>
              <a:rPr lang="fr-BE" dirty="0" smtClean="0"/>
              <a:t>portable</a:t>
            </a:r>
          </a:p>
          <a:p>
            <a:endParaRPr lang="fr-BE" dirty="0"/>
          </a:p>
          <a:p>
            <a:r>
              <a:rPr lang="fr-BE" b="1" dirty="0" smtClean="0"/>
              <a:t>Nouvelles technologies?</a:t>
            </a:r>
            <a:endParaRPr lang="fr-BE" b="1" dirty="0"/>
          </a:p>
        </p:txBody>
      </p:sp>
    </p:spTree>
    <p:extLst>
      <p:ext uri="{BB962C8B-B14F-4D97-AF65-F5344CB8AC3E}">
        <p14:creationId xmlns:p14="http://schemas.microsoft.com/office/powerpoint/2010/main" val="2203393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264" y="116632"/>
            <a:ext cx="8686800" cy="1143000"/>
          </a:xfrm>
        </p:spPr>
        <p:txBody>
          <a:bodyPr>
            <a:normAutofit fontScale="90000"/>
          </a:bodyPr>
          <a:lstStyle/>
          <a:p>
            <a:r>
              <a:rPr lang="fr-BE" dirty="0" smtClean="0"/>
              <a:t>Attentes et progrès en matière de MCG</a:t>
            </a:r>
            <a:endParaRPr lang="fr-BE" dirty="0"/>
          </a:p>
        </p:txBody>
      </p:sp>
      <p:sp>
        <p:nvSpPr>
          <p:cNvPr id="3" name="Espace réservé du contenu 2"/>
          <p:cNvSpPr>
            <a:spLocks noGrp="1"/>
          </p:cNvSpPr>
          <p:nvPr>
            <p:ph idx="1"/>
          </p:nvPr>
        </p:nvSpPr>
        <p:spPr>
          <a:xfrm>
            <a:off x="323528" y="1338916"/>
            <a:ext cx="4032448" cy="4525963"/>
          </a:xfrm>
        </p:spPr>
        <p:txBody>
          <a:bodyPr/>
          <a:lstStyle/>
          <a:p>
            <a:r>
              <a:rPr lang="fr-BE" dirty="0" smtClean="0"/>
              <a:t>Précision</a:t>
            </a:r>
          </a:p>
          <a:p>
            <a:r>
              <a:rPr lang="fr-BE" dirty="0" smtClean="0"/>
              <a:t>Exactitude</a:t>
            </a:r>
          </a:p>
          <a:p>
            <a:r>
              <a:rPr lang="fr-BE" dirty="0" smtClean="0"/>
              <a:t>Alarmes hypo/hyper</a:t>
            </a:r>
          </a:p>
          <a:p>
            <a:r>
              <a:rPr lang="fr-BE" dirty="0" smtClean="0"/>
              <a:t>Facilité d’usage (peu de calibration)</a:t>
            </a:r>
          </a:p>
          <a:p>
            <a:r>
              <a:rPr lang="fr-BE" dirty="0" smtClean="0"/>
              <a:t>Peu invasif</a:t>
            </a:r>
            <a:endParaRPr lang="fr-BE" dirty="0"/>
          </a:p>
        </p:txBody>
      </p:sp>
      <p:sp>
        <p:nvSpPr>
          <p:cNvPr id="4" name="Espace réservé du contenu 2"/>
          <p:cNvSpPr txBox="1">
            <a:spLocks/>
          </p:cNvSpPr>
          <p:nvPr/>
        </p:nvSpPr>
        <p:spPr>
          <a:xfrm>
            <a:off x="4633664" y="1412776"/>
            <a:ext cx="440283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dirty="0" smtClean="0"/>
              <a:t>Durée de vie (</a:t>
            </a:r>
            <a:r>
              <a:rPr lang="fr-BE" dirty="0" err="1" smtClean="0"/>
              <a:t>Eversense</a:t>
            </a:r>
            <a:r>
              <a:rPr lang="fr-BE" dirty="0" smtClean="0"/>
              <a:t>®)</a:t>
            </a:r>
          </a:p>
          <a:p>
            <a:r>
              <a:rPr lang="fr-BE" dirty="0" smtClean="0"/>
              <a:t>Intégration des dispositifs</a:t>
            </a:r>
          </a:p>
          <a:p>
            <a:r>
              <a:rPr lang="fr-BE" dirty="0" smtClean="0"/>
              <a:t>Miniaturisation</a:t>
            </a:r>
          </a:p>
          <a:p>
            <a:r>
              <a:rPr lang="fr-BE" dirty="0" smtClean="0"/>
              <a:t>Composante de la boucle fermée</a:t>
            </a:r>
            <a:endParaRPr lang="fr-B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03034"/>
            <a:ext cx="4629150" cy="202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536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Exactitudes, précision, etc…</a:t>
            </a:r>
            <a:endParaRPr lang="fr-BE" dirty="0"/>
          </a:p>
        </p:txBody>
      </p:sp>
      <p:sp>
        <p:nvSpPr>
          <p:cNvPr id="3" name="Espace réservé du contenu 2"/>
          <p:cNvSpPr>
            <a:spLocks noGrp="1"/>
          </p:cNvSpPr>
          <p:nvPr>
            <p:ph idx="1"/>
          </p:nvPr>
        </p:nvSpPr>
        <p:spPr/>
        <p:txBody>
          <a:bodyPr/>
          <a:lstStyle/>
          <a:p>
            <a:endParaRPr lang="fr-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344816"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431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9" y="165170"/>
            <a:ext cx="4804012" cy="192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255" y="2464765"/>
            <a:ext cx="2952606" cy="2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32013" y="5821214"/>
            <a:ext cx="3521122" cy="954107"/>
          </a:xfrm>
          <a:prstGeom prst="rect">
            <a:avLst/>
          </a:prstGeom>
          <a:noFill/>
          <a:ln>
            <a:solidFill>
              <a:schemeClr val="tx1"/>
            </a:solidFill>
          </a:ln>
        </p:spPr>
        <p:txBody>
          <a:bodyPr wrap="square" rtlCol="0">
            <a:spAutoFit/>
          </a:bodyPr>
          <a:lstStyle/>
          <a:p>
            <a:pPr algn="ctr"/>
            <a:r>
              <a:rPr lang="en-US" sz="1400" dirty="0"/>
              <a:t>The percentage of readings within Consensus Error Grid</a:t>
            </a:r>
          </a:p>
          <a:p>
            <a:pPr algn="ctr"/>
            <a:r>
              <a:rPr lang="en-US" sz="1400" dirty="0"/>
              <a:t>Zone A on Days 2, 7, and 14 was 88.4%, 89.2%, and 85.2%, respectively</a:t>
            </a:r>
            <a:endParaRPr lang="fr-BE" sz="14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846" y="2301158"/>
            <a:ext cx="2908507" cy="306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5379493" y="5821214"/>
            <a:ext cx="3521122" cy="307777"/>
          </a:xfrm>
          <a:prstGeom prst="rect">
            <a:avLst/>
          </a:prstGeom>
          <a:noFill/>
          <a:ln>
            <a:solidFill>
              <a:schemeClr val="tx1"/>
            </a:solidFill>
          </a:ln>
        </p:spPr>
        <p:txBody>
          <a:bodyPr wrap="square" rtlCol="0">
            <a:spAutoFit/>
          </a:bodyPr>
          <a:lstStyle/>
          <a:p>
            <a:pPr algn="ctr"/>
            <a:r>
              <a:rPr lang="fr-BE" sz="1400" dirty="0" smtClean="0"/>
              <a:t>Stabilité durant 14 jours</a:t>
            </a:r>
            <a:endParaRPr lang="fr-BE" sz="1400" dirty="0"/>
          </a:p>
        </p:txBody>
      </p:sp>
      <p:sp>
        <p:nvSpPr>
          <p:cNvPr id="4" name="Flèche droite 3"/>
          <p:cNvSpPr/>
          <p:nvPr/>
        </p:nvSpPr>
        <p:spPr>
          <a:xfrm rot="16200000">
            <a:off x="1561338" y="5389362"/>
            <a:ext cx="308440" cy="26749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Flèche droite 8"/>
          <p:cNvSpPr/>
          <p:nvPr/>
        </p:nvSpPr>
        <p:spPr>
          <a:xfrm rot="16200000">
            <a:off x="6985834" y="5405282"/>
            <a:ext cx="308440" cy="26749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57447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42" y="510938"/>
            <a:ext cx="5006783" cy="17975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477671" y="1872882"/>
            <a:ext cx="736979" cy="369332"/>
          </a:xfrm>
          <a:prstGeom prst="rect">
            <a:avLst/>
          </a:prstGeom>
          <a:noFill/>
        </p:spPr>
        <p:txBody>
          <a:bodyPr wrap="square" rtlCol="0">
            <a:spAutoFit/>
          </a:bodyPr>
          <a:lstStyle/>
          <a:p>
            <a:r>
              <a:rPr lang="fr-BE" b="1" dirty="0" smtClean="0"/>
              <a:t>2017</a:t>
            </a:r>
            <a:endParaRPr lang="fr-BE" b="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29" y="300250"/>
            <a:ext cx="7151428" cy="611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068" y="3485580"/>
            <a:ext cx="5006783" cy="17975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à coins arrondis 2"/>
          <p:cNvSpPr/>
          <p:nvPr/>
        </p:nvSpPr>
        <p:spPr>
          <a:xfrm>
            <a:off x="0" y="3469942"/>
            <a:ext cx="1037229" cy="9144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 name="ZoneTexte 4"/>
          <p:cNvSpPr txBox="1"/>
          <p:nvPr/>
        </p:nvSpPr>
        <p:spPr>
          <a:xfrm>
            <a:off x="4609052" y="5723127"/>
            <a:ext cx="1895407" cy="400110"/>
          </a:xfrm>
          <a:prstGeom prst="rect">
            <a:avLst/>
          </a:prstGeom>
          <a:noFill/>
          <a:ln w="28575">
            <a:solidFill>
              <a:srgbClr val="FF0000"/>
            </a:solidFill>
          </a:ln>
        </p:spPr>
        <p:txBody>
          <a:bodyPr wrap="square" rtlCol="0">
            <a:spAutoFit/>
          </a:bodyPr>
          <a:lstStyle/>
          <a:p>
            <a:pPr algn="ctr"/>
            <a:r>
              <a:rPr lang="fr-BE" sz="2000" b="1" dirty="0" smtClean="0"/>
              <a:t>ABDOMEN</a:t>
            </a:r>
            <a:endParaRPr lang="fr-BE" sz="2000" b="1" dirty="0"/>
          </a:p>
        </p:txBody>
      </p:sp>
      <p:sp>
        <p:nvSpPr>
          <p:cNvPr id="7" name="Flèche droite 6"/>
          <p:cNvSpPr/>
          <p:nvPr/>
        </p:nvSpPr>
        <p:spPr>
          <a:xfrm flipH="1">
            <a:off x="3809997" y="5718096"/>
            <a:ext cx="570933" cy="48463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0" name="ZoneTexte 9"/>
          <p:cNvSpPr txBox="1"/>
          <p:nvPr/>
        </p:nvSpPr>
        <p:spPr>
          <a:xfrm>
            <a:off x="4095463" y="4803168"/>
            <a:ext cx="736979" cy="369332"/>
          </a:xfrm>
          <a:prstGeom prst="rect">
            <a:avLst/>
          </a:prstGeom>
          <a:noFill/>
        </p:spPr>
        <p:txBody>
          <a:bodyPr wrap="square" rtlCol="0">
            <a:spAutoFit/>
          </a:bodyPr>
          <a:lstStyle/>
          <a:p>
            <a:r>
              <a:rPr lang="fr-BE" b="1" dirty="0" smtClean="0"/>
              <a:t>2017</a:t>
            </a:r>
            <a:endParaRPr lang="fr-BE" b="1" dirty="0"/>
          </a:p>
        </p:txBody>
      </p:sp>
    </p:spTree>
    <p:extLst>
      <p:ext uri="{BB962C8B-B14F-4D97-AF65-F5344CB8AC3E}">
        <p14:creationId xmlns:p14="http://schemas.microsoft.com/office/powerpoint/2010/main" val="3051180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60" y="275513"/>
            <a:ext cx="4026090" cy="18783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91474" y="2580243"/>
            <a:ext cx="4572000" cy="1169551"/>
          </a:xfrm>
          <a:prstGeom prst="rect">
            <a:avLst/>
          </a:prstGeom>
          <a:ln>
            <a:solidFill>
              <a:schemeClr val="tx1"/>
            </a:solidFill>
          </a:ln>
        </p:spPr>
        <p:txBody>
          <a:bodyPr>
            <a:spAutoFit/>
          </a:bodyPr>
          <a:lstStyle/>
          <a:p>
            <a:pPr algn="ctr"/>
            <a:r>
              <a:rPr lang="en-US" sz="1400" dirty="0" smtClean="0"/>
              <a:t>For the entire study period, the mean absolute relative difference (MARD) was </a:t>
            </a:r>
            <a:r>
              <a:rPr lang="en-US" sz="1400" b="1" u="sng" dirty="0" smtClean="0"/>
              <a:t>13.2%</a:t>
            </a:r>
            <a:r>
              <a:rPr lang="en-US" sz="1400" dirty="0" smtClean="0"/>
              <a:t> (95%</a:t>
            </a:r>
          </a:p>
          <a:p>
            <a:pPr algn="ctr"/>
            <a:r>
              <a:rPr lang="en-US" sz="1400" dirty="0" smtClean="0"/>
              <a:t>confidence interval [CI] 12.0%–14.4%). MARD was 13.6% (95% CI 12.1%–15.4%) during week 1 and</a:t>
            </a:r>
          </a:p>
          <a:p>
            <a:pPr algn="ctr"/>
            <a:r>
              <a:rPr lang="en-US" sz="1400" dirty="0" smtClean="0"/>
              <a:t>12.7% (95% CI 11.5%–13.9%) during week 2.</a:t>
            </a:r>
            <a:endParaRPr lang="fr-BE" sz="1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263" y="4163136"/>
            <a:ext cx="651357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droite 6"/>
          <p:cNvSpPr/>
          <p:nvPr/>
        </p:nvSpPr>
        <p:spPr>
          <a:xfrm rot="16200000">
            <a:off x="1955792" y="2238348"/>
            <a:ext cx="308440" cy="26749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 name="Rectangle 4"/>
          <p:cNvSpPr/>
          <p:nvPr/>
        </p:nvSpPr>
        <p:spPr>
          <a:xfrm>
            <a:off x="5022376" y="1127685"/>
            <a:ext cx="3862317" cy="2031325"/>
          </a:xfrm>
          <a:prstGeom prst="rect">
            <a:avLst/>
          </a:prstGeom>
          <a:ln>
            <a:solidFill>
              <a:schemeClr val="tx1"/>
            </a:solidFill>
          </a:ln>
        </p:spPr>
        <p:txBody>
          <a:bodyPr wrap="square">
            <a:spAutoFit/>
          </a:bodyPr>
          <a:lstStyle/>
          <a:p>
            <a:pPr algn="ctr"/>
            <a:r>
              <a:rPr lang="fr-BE" dirty="0"/>
              <a:t>De plus, pour l’obtention du marquage CE du produit, le MARD (</a:t>
            </a:r>
            <a:r>
              <a:rPr lang="fr-BE" dirty="0" err="1"/>
              <a:t>mean</a:t>
            </a:r>
            <a:r>
              <a:rPr lang="fr-BE" dirty="0"/>
              <a:t> </a:t>
            </a:r>
            <a:r>
              <a:rPr lang="fr-BE" dirty="0" err="1"/>
              <a:t>absolute</a:t>
            </a:r>
            <a:r>
              <a:rPr lang="fr-BE" dirty="0"/>
              <a:t> relative </a:t>
            </a:r>
            <a:r>
              <a:rPr lang="fr-BE" dirty="0" err="1"/>
              <a:t>difference</a:t>
            </a:r>
            <a:r>
              <a:rPr lang="fr-BE" dirty="0"/>
              <a:t>) a été mesuré sur 13195 valeurs à 11,4% avec 99.7% des valeurs dans les zones A et B </a:t>
            </a:r>
            <a:r>
              <a:rPr lang="fr-BE" dirty="0" smtClean="0"/>
              <a:t>(données Abbott)</a:t>
            </a:r>
            <a:endParaRPr lang="fr-BE"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61" y="4544136"/>
            <a:ext cx="15335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35" y="5612270"/>
            <a:ext cx="8114678" cy="108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5293" y="6294394"/>
            <a:ext cx="741964" cy="21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5660" y="3930554"/>
            <a:ext cx="8475153" cy="1489881"/>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3" name="Rectangle 12"/>
          <p:cNvSpPr/>
          <p:nvPr/>
        </p:nvSpPr>
        <p:spPr>
          <a:xfrm>
            <a:off x="247932" y="5406811"/>
            <a:ext cx="8475153" cy="145119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8" name="Rectangle 7"/>
          <p:cNvSpPr/>
          <p:nvPr/>
        </p:nvSpPr>
        <p:spPr>
          <a:xfrm>
            <a:off x="6953534" y="4451467"/>
            <a:ext cx="914400" cy="914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w="38100">
                <a:solidFill>
                  <a:srgbClr val="FF0000"/>
                </a:solidFill>
              </a:ln>
            </a:endParaRPr>
          </a:p>
        </p:txBody>
      </p:sp>
      <p:sp>
        <p:nvSpPr>
          <p:cNvPr id="15" name="Rectangle 14"/>
          <p:cNvSpPr/>
          <p:nvPr/>
        </p:nvSpPr>
        <p:spPr>
          <a:xfrm>
            <a:off x="6921689" y="5648686"/>
            <a:ext cx="914400" cy="914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w="38100">
                <a:solidFill>
                  <a:srgbClr val="FF0000"/>
                </a:solidFill>
              </a:ln>
            </a:endParaRPr>
          </a:p>
        </p:txBody>
      </p:sp>
      <p:sp>
        <p:nvSpPr>
          <p:cNvPr id="16" name="Rectangle 15"/>
          <p:cNvSpPr/>
          <p:nvPr/>
        </p:nvSpPr>
        <p:spPr>
          <a:xfrm>
            <a:off x="623134" y="5627467"/>
            <a:ext cx="914400" cy="914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w="38100">
                <a:solidFill>
                  <a:srgbClr val="FF0000"/>
                </a:solidFill>
              </a:ln>
            </a:endParaRPr>
          </a:p>
        </p:txBody>
      </p:sp>
    </p:spTree>
    <p:extLst>
      <p:ext uri="{BB962C8B-B14F-4D97-AF65-F5344CB8AC3E}">
        <p14:creationId xmlns:p14="http://schemas.microsoft.com/office/powerpoint/2010/main" val="3685486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 (2 parties)</a:t>
            </a:r>
            <a:endParaRPr lang="fr-BE" dirty="0"/>
          </a:p>
        </p:txBody>
      </p:sp>
      <p:sp>
        <p:nvSpPr>
          <p:cNvPr id="3" name="Espace réservé du contenu 2"/>
          <p:cNvSpPr>
            <a:spLocks noGrp="1"/>
          </p:cNvSpPr>
          <p:nvPr>
            <p:ph idx="1"/>
          </p:nvPr>
        </p:nvSpPr>
        <p:spPr>
          <a:xfrm>
            <a:off x="395536" y="1988840"/>
            <a:ext cx="8229600" cy="4525963"/>
          </a:xfrm>
        </p:spPr>
        <p:txBody>
          <a:bodyPr/>
          <a:lstStyle/>
          <a:p>
            <a:r>
              <a:rPr lang="fr-BE" dirty="0" smtClean="0"/>
              <a:t>Introduction</a:t>
            </a:r>
          </a:p>
          <a:p>
            <a:r>
              <a:rPr lang="fr-BE" dirty="0" smtClean="0"/>
              <a:t>Pompes à insuline</a:t>
            </a:r>
          </a:p>
          <a:p>
            <a:r>
              <a:rPr lang="fr-BE" dirty="0" smtClean="0"/>
              <a:t>Mesure continue du glucose</a:t>
            </a:r>
          </a:p>
          <a:p>
            <a:r>
              <a:rPr lang="fr-BE" b="1" dirty="0" smtClean="0"/>
              <a:t>Boucler la boucle</a:t>
            </a:r>
          </a:p>
          <a:p>
            <a:r>
              <a:rPr lang="fr-BE" dirty="0" smtClean="0"/>
              <a:t>Conclusions</a:t>
            </a:r>
            <a:endParaRPr lang="fr-BE" dirty="0"/>
          </a:p>
        </p:txBody>
      </p:sp>
    </p:spTree>
    <p:extLst>
      <p:ext uri="{BB962C8B-B14F-4D97-AF65-F5344CB8AC3E}">
        <p14:creationId xmlns:p14="http://schemas.microsoft.com/office/powerpoint/2010/main" val="1153412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913"/>
            <a:ext cx="7124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008" y="2420888"/>
            <a:ext cx="58324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437112"/>
            <a:ext cx="66770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912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0825" y="3429000"/>
            <a:ext cx="4468813" cy="3095625"/>
          </a:xfrm>
          <a:ln>
            <a:solidFill>
              <a:srgbClr val="FF1C95"/>
            </a:solidFill>
          </a:ln>
        </p:spPr>
        <p:txBody>
          <a:bodyPr/>
          <a:lstStyle/>
          <a:p>
            <a:pPr marL="0" indent="0">
              <a:buFont typeface="Monotype Sorts" pitchFamily="2" charset="2"/>
              <a:buNone/>
              <a:defRPr/>
            </a:pPr>
            <a:r>
              <a:rPr lang="fr-BE" sz="2000" i="1" dirty="0" smtClean="0"/>
              <a:t>La problématique du délai:</a:t>
            </a:r>
          </a:p>
          <a:p>
            <a:pPr marL="0" indent="0">
              <a:buFont typeface="Monotype Sorts" pitchFamily="2" charset="2"/>
              <a:buNone/>
              <a:defRPr/>
            </a:pPr>
            <a:r>
              <a:rPr lang="fr-BE" sz="2000" dirty="0" smtClean="0"/>
              <a:t>	Milieu de la mesure</a:t>
            </a:r>
          </a:p>
          <a:p>
            <a:pPr marL="0" indent="0">
              <a:buFont typeface="Monotype Sorts" pitchFamily="2" charset="2"/>
              <a:buNone/>
              <a:defRPr/>
            </a:pPr>
            <a:r>
              <a:rPr lang="fr-BE" sz="2000" dirty="0"/>
              <a:t>	</a:t>
            </a:r>
            <a:r>
              <a:rPr lang="fr-BE" sz="2000" dirty="0" smtClean="0"/>
              <a:t>Temps d’analyse</a:t>
            </a:r>
          </a:p>
          <a:p>
            <a:pPr marL="0" indent="0">
              <a:buFont typeface="Monotype Sorts" pitchFamily="2" charset="2"/>
              <a:buNone/>
              <a:defRPr/>
            </a:pPr>
            <a:r>
              <a:rPr lang="fr-BE" sz="2000" dirty="0" smtClean="0"/>
              <a:t>	Intégration</a:t>
            </a:r>
          </a:p>
          <a:p>
            <a:pPr marL="0" indent="0">
              <a:buFont typeface="Monotype Sorts" pitchFamily="2" charset="2"/>
              <a:buNone/>
              <a:defRPr/>
            </a:pPr>
            <a:r>
              <a:rPr lang="fr-BE" sz="2000" dirty="0"/>
              <a:t>	</a:t>
            </a:r>
            <a:r>
              <a:rPr lang="fr-BE" sz="2000" dirty="0" smtClean="0"/>
              <a:t>Modulation de la perfusion</a:t>
            </a:r>
          </a:p>
          <a:p>
            <a:pPr marL="0" indent="0">
              <a:buFont typeface="Monotype Sorts" pitchFamily="2" charset="2"/>
              <a:buNone/>
              <a:defRPr/>
            </a:pPr>
            <a:r>
              <a:rPr lang="fr-BE" sz="2000" dirty="0"/>
              <a:t>	</a:t>
            </a:r>
            <a:r>
              <a:rPr lang="fr-BE" sz="2000" dirty="0" smtClean="0"/>
              <a:t>Absorption de l’insuline</a:t>
            </a:r>
            <a:endParaRPr lang="fr-BE" sz="2000" dirty="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0350"/>
            <a:ext cx="64865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36" name="Connecteur droit avec flèche 4"/>
          <p:cNvCxnSpPr>
            <a:cxnSpLocks noChangeShapeType="1"/>
            <a:stCxn id="3" idx="3"/>
          </p:cNvCxnSpPr>
          <p:nvPr/>
        </p:nvCxnSpPr>
        <p:spPr bwMode="auto">
          <a:xfrm>
            <a:off x="4719638" y="4976813"/>
            <a:ext cx="788987" cy="0"/>
          </a:xfrm>
          <a:prstGeom prst="straightConnector1">
            <a:avLst/>
          </a:prstGeom>
          <a:noFill/>
          <a:ln w="57150" algn="ctr">
            <a:solidFill>
              <a:srgbClr val="FF1C95"/>
            </a:solidFill>
            <a:round/>
            <a:headEnd/>
            <a:tailEnd type="arrow" w="med" len="med"/>
          </a:ln>
          <a:extLst>
            <a:ext uri="{909E8E84-426E-40DD-AFC4-6F175D3DCCD1}">
              <a14:hiddenFill xmlns:a14="http://schemas.microsoft.com/office/drawing/2010/main">
                <a:noFill/>
              </a14:hiddenFill>
            </a:ext>
          </a:extLst>
        </p:spPr>
      </p:cxnSp>
      <p:sp>
        <p:nvSpPr>
          <p:cNvPr id="10" name="Espace réservé du contenu 2"/>
          <p:cNvSpPr txBox="1">
            <a:spLocks/>
          </p:cNvSpPr>
          <p:nvPr/>
        </p:nvSpPr>
        <p:spPr bwMode="auto">
          <a:xfrm>
            <a:off x="5505450" y="3429000"/>
            <a:ext cx="3170238" cy="3095625"/>
          </a:xfrm>
          <a:prstGeom prst="rect">
            <a:avLst/>
          </a:prstGeom>
          <a:noFill/>
          <a:ln w="9525">
            <a:solidFill>
              <a:srgbClr val="FF1C95"/>
            </a:solidFill>
            <a:miter lim="800000"/>
            <a:headEnd/>
            <a:tailEnd/>
          </a:ln>
          <a:effectLst/>
        </p:spPr>
        <p:txBody>
          <a:bodyPr/>
          <a:lstStyle>
            <a:lvl1pPr marL="342900" indent="-342900" algn="l" rtl="0" eaLnBrk="0" fontAlgn="base" hangingPunct="0">
              <a:spcBef>
                <a:spcPct val="20000"/>
              </a:spcBef>
              <a:spcAft>
                <a:spcPct val="0"/>
              </a:spcAft>
              <a:buClr>
                <a:srgbClr val="FF1C95"/>
              </a:buClr>
              <a:buSzPct val="80000"/>
              <a:buFont typeface="Monotype Sorts" pitchFamily="2" charset="2"/>
              <a:buChar char="n"/>
              <a:defRPr sz="24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80000"/>
              <a:buFont typeface="Wingdings" pitchFamily="2" charset="2"/>
              <a:buChar char="Ø"/>
              <a:defRPr sz="24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9pPr>
          </a:lstStyle>
          <a:p>
            <a:pPr marL="0" indent="0">
              <a:buFont typeface="Monotype Sorts" pitchFamily="2" charset="2"/>
              <a:buNone/>
              <a:defRPr/>
            </a:pPr>
            <a:r>
              <a:rPr lang="fr-BE" sz="2000" kern="0" dirty="0" smtClean="0">
                <a:effectLst/>
              </a:rPr>
              <a:t>Postprandial!</a:t>
            </a:r>
          </a:p>
          <a:p>
            <a:pPr marL="0" indent="0">
              <a:buFont typeface="Monotype Sorts" pitchFamily="2" charset="2"/>
              <a:buNone/>
              <a:defRPr/>
            </a:pPr>
            <a:r>
              <a:rPr lang="fr-BE" sz="2000" kern="0" dirty="0" smtClean="0">
                <a:effectLst/>
              </a:rPr>
              <a:t>Notion d’algorithmes</a:t>
            </a:r>
          </a:p>
          <a:p>
            <a:pPr marL="0" indent="0">
              <a:buFont typeface="Monotype Sorts" pitchFamily="2" charset="2"/>
              <a:buNone/>
              <a:defRPr/>
            </a:pPr>
            <a:endParaRPr lang="fr-BE" sz="2000" kern="0" dirty="0">
              <a:effectLst/>
            </a:endParaRPr>
          </a:p>
          <a:p>
            <a:pPr marL="0" indent="0">
              <a:buFont typeface="Monotype Sorts" pitchFamily="2" charset="2"/>
              <a:buNone/>
              <a:defRPr/>
            </a:pPr>
            <a:endParaRPr lang="fr-BE" sz="2000" kern="0" dirty="0" smtClean="0">
              <a:effectLst/>
            </a:endParaRPr>
          </a:p>
          <a:p>
            <a:pPr marL="0" indent="0">
              <a:buFont typeface="Monotype Sorts" pitchFamily="2" charset="2"/>
              <a:buNone/>
              <a:defRPr/>
            </a:pPr>
            <a:endParaRPr lang="fr-BE" sz="2000" kern="0" dirty="0">
              <a:effectLst/>
            </a:endParaRPr>
          </a:p>
          <a:p>
            <a:pPr marL="0" indent="0" algn="ctr">
              <a:buFont typeface="Monotype Sorts" pitchFamily="2" charset="2"/>
              <a:buNone/>
              <a:defRPr/>
            </a:pPr>
            <a:r>
              <a:rPr lang="fr-BE" sz="2000" kern="0" dirty="0" smtClean="0">
                <a:effectLst/>
              </a:rPr>
              <a:t>Alors qu’en Physiologie, l’effet </a:t>
            </a:r>
            <a:r>
              <a:rPr lang="fr-BE" sz="2000" kern="0" dirty="0" err="1" smtClean="0">
                <a:effectLst/>
              </a:rPr>
              <a:t>incrétine</a:t>
            </a:r>
            <a:r>
              <a:rPr lang="fr-BE" sz="2000" kern="0" dirty="0" smtClean="0">
                <a:effectLst/>
              </a:rPr>
              <a:t> est déjà bien en avance!</a:t>
            </a:r>
            <a:endParaRPr lang="fr-BE" sz="2000" kern="0" dirty="0">
              <a:effectLst/>
            </a:endParaRPr>
          </a:p>
        </p:txBody>
      </p:sp>
    </p:spTree>
    <p:extLst>
      <p:ext uri="{BB962C8B-B14F-4D97-AF65-F5344CB8AC3E}">
        <p14:creationId xmlns:p14="http://schemas.microsoft.com/office/powerpoint/2010/main" val="2357617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808" y="307269"/>
            <a:ext cx="8229600" cy="1143000"/>
          </a:xfrm>
        </p:spPr>
        <p:txBody>
          <a:bodyPr>
            <a:normAutofit/>
          </a:bodyPr>
          <a:lstStyle/>
          <a:p>
            <a:r>
              <a:rPr lang="fr-BE" dirty="0" smtClean="0"/>
              <a:t>Réflexions à propos du diabète</a:t>
            </a:r>
            <a:endParaRPr lang="fr-BE" dirty="0"/>
          </a:p>
        </p:txBody>
      </p:sp>
      <p:sp>
        <p:nvSpPr>
          <p:cNvPr id="3" name="Espace réservé du contenu 2"/>
          <p:cNvSpPr>
            <a:spLocks noGrp="1"/>
          </p:cNvSpPr>
          <p:nvPr>
            <p:ph idx="1"/>
          </p:nvPr>
        </p:nvSpPr>
        <p:spPr>
          <a:xfrm>
            <a:off x="179512" y="1844824"/>
            <a:ext cx="8712968" cy="4525963"/>
          </a:xfrm>
        </p:spPr>
        <p:txBody>
          <a:bodyPr>
            <a:normAutofit/>
          </a:bodyPr>
          <a:lstStyle/>
          <a:p>
            <a:r>
              <a:rPr lang="fr-BE" dirty="0" smtClean="0"/>
              <a:t>Mesurer le glucose</a:t>
            </a:r>
          </a:p>
          <a:p>
            <a:r>
              <a:rPr lang="fr-BE" dirty="0" smtClean="0"/>
              <a:t>Traiter l’hyperglycémie</a:t>
            </a:r>
          </a:p>
          <a:p>
            <a:r>
              <a:rPr lang="fr-BE" dirty="0" smtClean="0"/>
              <a:t>Eviter l’hypoglycémie</a:t>
            </a:r>
          </a:p>
          <a:p>
            <a:r>
              <a:rPr lang="fr-BE" dirty="0" smtClean="0"/>
              <a:t>Améliorer la qualité de vie</a:t>
            </a:r>
          </a:p>
          <a:p>
            <a:r>
              <a:rPr lang="fr-BE" dirty="0" smtClean="0"/>
              <a:t>Retarder la survenue des complications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460" y="188640"/>
            <a:ext cx="1055469" cy="138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4591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7"/>
            <a:ext cx="7534275"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31707"/>
            <a:ext cx="565785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197082" y="1517413"/>
            <a:ext cx="2839094" cy="2677656"/>
          </a:xfrm>
          <a:prstGeom prst="rect">
            <a:avLst/>
          </a:prstGeom>
          <a:noFill/>
        </p:spPr>
        <p:txBody>
          <a:bodyPr wrap="square" rtlCol="0">
            <a:spAutoFit/>
          </a:bodyPr>
          <a:lstStyle/>
          <a:p>
            <a:r>
              <a:rPr lang="fr-BE" sz="2800" dirty="0" smtClean="0"/>
              <a:t>La mise au point du pancréas artificiel nécessite une approche expérimentale </a:t>
            </a:r>
            <a:r>
              <a:rPr lang="fr-BE" sz="2800" dirty="0" err="1" smtClean="0"/>
              <a:t>step</a:t>
            </a:r>
            <a:r>
              <a:rPr lang="fr-BE" sz="2800" dirty="0" smtClean="0"/>
              <a:t> by </a:t>
            </a:r>
            <a:r>
              <a:rPr lang="fr-BE" sz="2800" dirty="0" err="1" smtClean="0"/>
              <a:t>step</a:t>
            </a:r>
            <a:r>
              <a:rPr lang="fr-BE" sz="2800" dirty="0" smtClean="0"/>
              <a:t> ….</a:t>
            </a:r>
            <a:endParaRPr lang="fr-BE" sz="2800" dirty="0"/>
          </a:p>
        </p:txBody>
      </p:sp>
      <p:sp>
        <p:nvSpPr>
          <p:cNvPr id="5" name="AutoShape 5" descr="Résultat de recherche d'images pour &quot;safety&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142" y="4274618"/>
            <a:ext cx="1249487" cy="127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0584" y="5816800"/>
            <a:ext cx="2963416" cy="104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09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15888"/>
            <a:ext cx="7772400" cy="1143000"/>
          </a:xfrm>
        </p:spPr>
        <p:txBody>
          <a:bodyPr/>
          <a:lstStyle/>
          <a:p>
            <a:pPr>
              <a:defRPr/>
            </a:pPr>
            <a:r>
              <a:rPr lang="fr-BE" dirty="0" smtClean="0"/>
              <a:t>Modèle SC/SC</a:t>
            </a:r>
            <a:endParaRPr lang="fr-BE" dirty="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196975"/>
            <a:ext cx="80168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10253"/>
            <a:ext cx="2595738" cy="177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857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rme libre 30"/>
          <p:cNvSpPr/>
          <p:nvPr/>
        </p:nvSpPr>
        <p:spPr>
          <a:xfrm rot="339967">
            <a:off x="1971764" y="4255872"/>
            <a:ext cx="4847811" cy="422648"/>
          </a:xfrm>
          <a:custGeom>
            <a:avLst/>
            <a:gdLst>
              <a:gd name="connsiteX0" fmla="*/ 0 w 1288531"/>
              <a:gd name="connsiteY0" fmla="*/ 0 h 116832"/>
              <a:gd name="connsiteX1" fmla="*/ 365760 w 1288531"/>
              <a:gd name="connsiteY1" fmla="*/ 112541 h 116832"/>
              <a:gd name="connsiteX2" fmla="*/ 1209821 w 1288531"/>
              <a:gd name="connsiteY2" fmla="*/ 84406 h 116832"/>
              <a:gd name="connsiteX3" fmla="*/ 1252024 w 1288531"/>
              <a:gd name="connsiteY3" fmla="*/ 0 h 116832"/>
              <a:gd name="connsiteX4" fmla="*/ 1252024 w 1288531"/>
              <a:gd name="connsiteY4" fmla="*/ 0 h 116832"/>
              <a:gd name="connsiteX5" fmla="*/ 1237956 w 1288531"/>
              <a:gd name="connsiteY5" fmla="*/ 28135 h 1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31" h="116832">
                <a:moveTo>
                  <a:pt x="0" y="0"/>
                </a:moveTo>
                <a:cubicBezTo>
                  <a:pt x="82061" y="49236"/>
                  <a:pt x="164123" y="98473"/>
                  <a:pt x="365760" y="112541"/>
                </a:cubicBezTo>
                <a:cubicBezTo>
                  <a:pt x="567397" y="126609"/>
                  <a:pt x="1062110" y="103163"/>
                  <a:pt x="1209821" y="84406"/>
                </a:cubicBezTo>
                <a:cubicBezTo>
                  <a:pt x="1357532" y="65649"/>
                  <a:pt x="1252024" y="0"/>
                  <a:pt x="1252024" y="0"/>
                </a:cubicBezTo>
                <a:lnTo>
                  <a:pt x="1252024" y="0"/>
                </a:lnTo>
                <a:lnTo>
                  <a:pt x="1237956" y="28135"/>
                </a:lnTo>
              </a:path>
            </a:pathLst>
          </a:cu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5" name="Straight Connector 152"/>
          <p:cNvCxnSpPr/>
          <p:nvPr/>
        </p:nvCxnSpPr>
        <p:spPr bwMode="auto">
          <a:xfrm>
            <a:off x="516874" y="4971653"/>
            <a:ext cx="3295471" cy="5961"/>
          </a:xfrm>
          <a:prstGeom prst="line">
            <a:avLst/>
          </a:prstGeom>
          <a:solidFill>
            <a:schemeClr val="accent1"/>
          </a:solidFill>
          <a:ln w="38100" cap="flat" cmpd="sng" algn="ctr">
            <a:solidFill>
              <a:srgbClr val="32D931"/>
            </a:solidFill>
            <a:prstDash val="dash"/>
            <a:round/>
            <a:headEnd type="none" w="med" len="med"/>
            <a:tailEnd type="none" w="med" len="med"/>
          </a:ln>
          <a:effectLst/>
        </p:spPr>
      </p:cxnSp>
      <p:sp>
        <p:nvSpPr>
          <p:cNvPr id="3" name="Forme libre 2"/>
          <p:cNvSpPr/>
          <p:nvPr/>
        </p:nvSpPr>
        <p:spPr>
          <a:xfrm rot="1586931">
            <a:off x="19549" y="2997582"/>
            <a:ext cx="1612957" cy="308415"/>
          </a:xfrm>
          <a:custGeom>
            <a:avLst/>
            <a:gdLst>
              <a:gd name="connsiteX0" fmla="*/ 0 w 1449977"/>
              <a:gd name="connsiteY0" fmla="*/ 0 h 2050869"/>
              <a:gd name="connsiteX1" fmla="*/ 130629 w 1449977"/>
              <a:gd name="connsiteY1" fmla="*/ 718457 h 2050869"/>
              <a:gd name="connsiteX2" fmla="*/ 692331 w 1449977"/>
              <a:gd name="connsiteY2" fmla="*/ 1580606 h 2050869"/>
              <a:gd name="connsiteX3" fmla="*/ 1449977 w 1449977"/>
              <a:gd name="connsiteY3" fmla="*/ 2050869 h 2050869"/>
              <a:gd name="connsiteX4" fmla="*/ 1449977 w 1449977"/>
              <a:gd name="connsiteY4" fmla="*/ 2050869 h 2050869"/>
              <a:gd name="connsiteX5" fmla="*/ 1449977 w 1449977"/>
              <a:gd name="connsiteY5" fmla="*/ 2050869 h 205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977" h="2050869">
                <a:moveTo>
                  <a:pt x="0" y="0"/>
                </a:moveTo>
                <a:cubicBezTo>
                  <a:pt x="7620" y="227511"/>
                  <a:pt x="15241" y="455023"/>
                  <a:pt x="130629" y="718457"/>
                </a:cubicBezTo>
                <a:cubicBezTo>
                  <a:pt x="246018" y="981891"/>
                  <a:pt x="472440" y="1358537"/>
                  <a:pt x="692331" y="1580606"/>
                </a:cubicBezTo>
                <a:cubicBezTo>
                  <a:pt x="912222" y="1802675"/>
                  <a:pt x="1449977" y="2050869"/>
                  <a:pt x="1449977" y="2050869"/>
                </a:cubicBezTo>
                <a:lnTo>
                  <a:pt x="1449977" y="2050869"/>
                </a:lnTo>
                <a:lnTo>
                  <a:pt x="1449977" y="2050869"/>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pic>
        <p:nvPicPr>
          <p:cNvPr id="8" name="Picture 133" descr="C:\Users\grays6\AppData\Local\Microsoft\Windows\Temporary Internet Files\Content.IE5\BELUGUFL\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351" y="3384087"/>
            <a:ext cx="646417" cy="64641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5"/>
          <p:cNvCxnSpPr/>
          <p:nvPr/>
        </p:nvCxnSpPr>
        <p:spPr>
          <a:xfrm>
            <a:off x="1889848" y="3905971"/>
            <a:ext cx="1005752" cy="973071"/>
          </a:xfrm>
          <a:prstGeom prst="line">
            <a:avLst/>
          </a:prstGeom>
          <a:ln w="66675">
            <a:solidFill>
              <a:schemeClr val="bg1">
                <a:lumMod val="65000"/>
              </a:schemeClr>
            </a:solidFill>
            <a:prstDash val="sysDot"/>
            <a:tailEnd type="none" w="med" len="med"/>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970252" y="5416157"/>
            <a:ext cx="1198165" cy="369332"/>
          </a:xfrm>
          <a:prstGeom prst="rect">
            <a:avLst/>
          </a:prstGeom>
          <a:noFill/>
        </p:spPr>
        <p:txBody>
          <a:bodyPr wrap="none" rtlCol="0">
            <a:spAutoFit/>
          </a:bodyPr>
          <a:lstStyle/>
          <a:p>
            <a:r>
              <a:rPr lang="fr-FR" b="1" dirty="0" smtClean="0">
                <a:solidFill>
                  <a:srgbClr val="FF0000"/>
                </a:solidFill>
              </a:rPr>
              <a:t>Seuil bas</a:t>
            </a:r>
            <a:endParaRPr lang="fr-FR" b="1" dirty="0">
              <a:solidFill>
                <a:srgbClr val="FF0000"/>
              </a:solidFill>
            </a:endParaRPr>
          </a:p>
        </p:txBody>
      </p:sp>
      <p:sp>
        <p:nvSpPr>
          <p:cNvPr id="17" name="ZoneTexte 16"/>
          <p:cNvSpPr txBox="1"/>
          <p:nvPr/>
        </p:nvSpPr>
        <p:spPr>
          <a:xfrm>
            <a:off x="3941832" y="2196676"/>
            <a:ext cx="1524551" cy="400110"/>
          </a:xfrm>
          <a:prstGeom prst="rect">
            <a:avLst/>
          </a:prstGeom>
          <a:noFill/>
        </p:spPr>
        <p:txBody>
          <a:bodyPr wrap="none" rtlCol="0">
            <a:spAutoFit/>
          </a:bodyPr>
          <a:lstStyle/>
          <a:p>
            <a:r>
              <a:rPr lang="fr-FR" sz="2000" b="1" dirty="0" smtClean="0">
                <a:solidFill>
                  <a:srgbClr val="000090"/>
                </a:solidFill>
              </a:rPr>
              <a:t>30 minutes</a:t>
            </a:r>
            <a:endParaRPr lang="fr-FR" sz="2000" b="1" dirty="0">
              <a:solidFill>
                <a:srgbClr val="000090"/>
              </a:solidFill>
            </a:endParaRPr>
          </a:p>
        </p:txBody>
      </p:sp>
      <p:cxnSp>
        <p:nvCxnSpPr>
          <p:cNvPr id="11" name="Connecteur droit avec flèche 10"/>
          <p:cNvCxnSpPr/>
          <p:nvPr/>
        </p:nvCxnSpPr>
        <p:spPr>
          <a:xfrm>
            <a:off x="3941832" y="2164082"/>
            <a:ext cx="1459911" cy="0"/>
          </a:xfrm>
          <a:prstGeom prst="straightConnector1">
            <a:avLst/>
          </a:prstGeom>
          <a:ln w="38100" cmpd="sng">
            <a:solidFill>
              <a:srgbClr val="00009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52"/>
          <p:cNvCxnSpPr/>
          <p:nvPr/>
        </p:nvCxnSpPr>
        <p:spPr bwMode="auto">
          <a:xfrm>
            <a:off x="521352" y="5600823"/>
            <a:ext cx="329099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2" name="ZoneTexte 21"/>
          <p:cNvSpPr txBox="1"/>
          <p:nvPr/>
        </p:nvSpPr>
        <p:spPr>
          <a:xfrm>
            <a:off x="3986952" y="3140524"/>
            <a:ext cx="1320005" cy="646331"/>
          </a:xfrm>
          <a:prstGeom prst="rect">
            <a:avLst/>
          </a:prstGeom>
          <a:noFill/>
        </p:spPr>
        <p:txBody>
          <a:bodyPr wrap="none" rtlCol="0">
            <a:spAutoFit/>
          </a:bodyPr>
          <a:lstStyle/>
          <a:p>
            <a:pPr algn="ctr"/>
            <a:r>
              <a:rPr lang="fr-FR" b="1" dirty="0" smtClean="0">
                <a:solidFill>
                  <a:srgbClr val="00B050"/>
                </a:solidFill>
              </a:rPr>
              <a:t>Seuil bas </a:t>
            </a:r>
            <a:br>
              <a:rPr lang="fr-FR" b="1" dirty="0" smtClean="0">
                <a:solidFill>
                  <a:srgbClr val="00B050"/>
                </a:solidFill>
              </a:rPr>
            </a:br>
            <a:r>
              <a:rPr lang="fr-FR" b="1" dirty="0" smtClean="0">
                <a:solidFill>
                  <a:srgbClr val="00B050"/>
                </a:solidFill>
              </a:rPr>
              <a:t>+ 70 mg/dl </a:t>
            </a:r>
            <a:endParaRPr lang="fr-FR" b="1" dirty="0">
              <a:solidFill>
                <a:srgbClr val="00B050"/>
              </a:solidFill>
            </a:endParaRPr>
          </a:p>
        </p:txBody>
      </p:sp>
      <p:cxnSp>
        <p:nvCxnSpPr>
          <p:cNvPr id="21" name="Straight Connector 152"/>
          <p:cNvCxnSpPr/>
          <p:nvPr/>
        </p:nvCxnSpPr>
        <p:spPr bwMode="auto">
          <a:xfrm>
            <a:off x="585235" y="3386947"/>
            <a:ext cx="3184548" cy="0"/>
          </a:xfrm>
          <a:prstGeom prst="line">
            <a:avLst/>
          </a:prstGeom>
          <a:solidFill>
            <a:schemeClr val="accent1"/>
          </a:solidFill>
          <a:ln w="38100" cap="flat" cmpd="sng" algn="ctr">
            <a:solidFill>
              <a:srgbClr val="32D931"/>
            </a:solidFill>
            <a:prstDash val="dash"/>
            <a:round/>
            <a:headEnd type="none" w="med" len="med"/>
            <a:tailEnd type="none" w="med" len="med"/>
          </a:ln>
          <a:effectLst/>
        </p:spPr>
      </p:cxnSp>
      <p:cxnSp>
        <p:nvCxnSpPr>
          <p:cNvPr id="25" name="Straight Connector 152"/>
          <p:cNvCxnSpPr/>
          <p:nvPr/>
        </p:nvCxnSpPr>
        <p:spPr bwMode="auto">
          <a:xfrm>
            <a:off x="5364088" y="4985722"/>
            <a:ext cx="3295471" cy="5961"/>
          </a:xfrm>
          <a:prstGeom prst="line">
            <a:avLst/>
          </a:prstGeom>
          <a:solidFill>
            <a:schemeClr val="accent1"/>
          </a:solidFill>
          <a:ln w="38100" cap="flat" cmpd="sng" algn="ctr">
            <a:solidFill>
              <a:srgbClr val="32D931"/>
            </a:solidFill>
            <a:prstDash val="dash"/>
            <a:round/>
            <a:headEnd type="none" w="med" len="med"/>
            <a:tailEnd type="none" w="med" len="med"/>
          </a:ln>
          <a:effectLst/>
        </p:spPr>
      </p:cxnSp>
      <p:cxnSp>
        <p:nvCxnSpPr>
          <p:cNvPr id="26" name="Straight Connector 152"/>
          <p:cNvCxnSpPr/>
          <p:nvPr/>
        </p:nvCxnSpPr>
        <p:spPr bwMode="auto">
          <a:xfrm>
            <a:off x="5368566" y="5600823"/>
            <a:ext cx="329099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3" name="ZoneTexte 22"/>
          <p:cNvSpPr txBox="1"/>
          <p:nvPr/>
        </p:nvSpPr>
        <p:spPr>
          <a:xfrm>
            <a:off x="4063152" y="4622798"/>
            <a:ext cx="1320005" cy="646331"/>
          </a:xfrm>
          <a:prstGeom prst="rect">
            <a:avLst/>
          </a:prstGeom>
          <a:solidFill>
            <a:schemeClr val="bg1"/>
          </a:solidFill>
        </p:spPr>
        <p:txBody>
          <a:bodyPr wrap="none" rtlCol="0">
            <a:spAutoFit/>
          </a:bodyPr>
          <a:lstStyle/>
          <a:p>
            <a:pPr algn="ctr"/>
            <a:r>
              <a:rPr lang="fr-FR" b="1" dirty="0" smtClean="0">
                <a:solidFill>
                  <a:srgbClr val="00B050"/>
                </a:solidFill>
              </a:rPr>
              <a:t>Seuil bas </a:t>
            </a:r>
            <a:br>
              <a:rPr lang="fr-FR" b="1" dirty="0" smtClean="0">
                <a:solidFill>
                  <a:srgbClr val="00B050"/>
                </a:solidFill>
              </a:rPr>
            </a:br>
            <a:r>
              <a:rPr lang="fr-FR" b="1" dirty="0" smtClean="0">
                <a:solidFill>
                  <a:srgbClr val="00B050"/>
                </a:solidFill>
              </a:rPr>
              <a:t>+ 20 mg/dl </a:t>
            </a:r>
            <a:endParaRPr lang="fr-FR" b="1" dirty="0">
              <a:solidFill>
                <a:srgbClr val="00B050"/>
              </a:solidFill>
            </a:endParaRPr>
          </a:p>
        </p:txBody>
      </p:sp>
      <p:sp>
        <p:nvSpPr>
          <p:cNvPr id="34" name="ZoneTexte 33"/>
          <p:cNvSpPr txBox="1"/>
          <p:nvPr/>
        </p:nvSpPr>
        <p:spPr>
          <a:xfrm>
            <a:off x="1296416" y="1869440"/>
            <a:ext cx="2576889" cy="784830"/>
          </a:xfrm>
          <a:prstGeom prst="rect">
            <a:avLst/>
          </a:prstGeom>
          <a:noFill/>
        </p:spPr>
        <p:txBody>
          <a:bodyPr wrap="square" rtlCol="0">
            <a:spAutoFit/>
          </a:bodyPr>
          <a:lstStyle/>
          <a:p>
            <a:pPr marL="54900" lvl="0">
              <a:spcAft>
                <a:spcPts val="600"/>
              </a:spcAft>
              <a:defRPr/>
            </a:pPr>
            <a:r>
              <a:rPr lang="fr-FR" altLang="fr-FR" sz="2000" b="1" kern="0" dirty="0" smtClean="0">
                <a:solidFill>
                  <a:srgbClr val="000090"/>
                </a:solidFill>
                <a:ea typeface="ヒラギノ角ゴ Pro W3" pitchFamily="-84" charset="-128"/>
              </a:rPr>
              <a:t>Arrêt avant hypo</a:t>
            </a:r>
            <a:endParaRPr lang="fr-FR" altLang="fr-FR" sz="2000" b="1" kern="0" dirty="0">
              <a:solidFill>
                <a:srgbClr val="000090"/>
              </a:solidFill>
              <a:ea typeface="ヒラギノ角ゴ Pro W3" pitchFamily="-84" charset="-128"/>
            </a:endParaRPr>
          </a:p>
          <a:p>
            <a:endParaRPr lang="fr-FR" sz="2000" b="1" dirty="0">
              <a:solidFill>
                <a:srgbClr val="000090"/>
              </a:solidFill>
            </a:endParaRPr>
          </a:p>
        </p:txBody>
      </p:sp>
      <p:sp>
        <p:nvSpPr>
          <p:cNvPr id="35" name="ZoneTexte 34"/>
          <p:cNvSpPr txBox="1"/>
          <p:nvPr/>
        </p:nvSpPr>
        <p:spPr>
          <a:xfrm>
            <a:off x="5726430" y="1869440"/>
            <a:ext cx="3033836" cy="784830"/>
          </a:xfrm>
          <a:prstGeom prst="rect">
            <a:avLst/>
          </a:prstGeom>
          <a:noFill/>
        </p:spPr>
        <p:txBody>
          <a:bodyPr wrap="square" rtlCol="0">
            <a:spAutoFit/>
          </a:bodyPr>
          <a:lstStyle/>
          <a:p>
            <a:pPr marL="54900" lvl="0">
              <a:spcAft>
                <a:spcPts val="600"/>
              </a:spcAft>
              <a:defRPr/>
            </a:pPr>
            <a:r>
              <a:rPr lang="fr-FR" altLang="fr-FR" sz="2000" b="1" kern="0" dirty="0" smtClean="0">
                <a:solidFill>
                  <a:srgbClr val="000090"/>
                </a:solidFill>
                <a:ea typeface="ヒラギノ角ゴ Pro W3" pitchFamily="-84" charset="-128"/>
              </a:rPr>
              <a:t>Reprise basale</a:t>
            </a:r>
            <a:endParaRPr lang="fr-FR" altLang="fr-FR" sz="2000" b="1" kern="0" dirty="0">
              <a:solidFill>
                <a:srgbClr val="000090"/>
              </a:solidFill>
              <a:ea typeface="ヒラギノ角ゴ Pro W3" pitchFamily="-84" charset="-128"/>
            </a:endParaRPr>
          </a:p>
          <a:p>
            <a:endParaRPr lang="fr-FR" sz="2000" b="1" dirty="0">
              <a:solidFill>
                <a:srgbClr val="000090"/>
              </a:solidFill>
            </a:endParaRPr>
          </a:p>
        </p:txBody>
      </p:sp>
      <p:sp>
        <p:nvSpPr>
          <p:cNvPr id="38" name="ZoneTexte 37"/>
          <p:cNvSpPr txBox="1"/>
          <p:nvPr/>
        </p:nvSpPr>
        <p:spPr>
          <a:xfrm>
            <a:off x="1564206" y="5138233"/>
            <a:ext cx="1390563" cy="369332"/>
          </a:xfrm>
          <a:prstGeom prst="rect">
            <a:avLst/>
          </a:prstGeom>
          <a:noFill/>
        </p:spPr>
        <p:txBody>
          <a:bodyPr wrap="none" rtlCol="0">
            <a:spAutoFit/>
          </a:bodyPr>
          <a:lstStyle/>
          <a:p>
            <a:r>
              <a:rPr lang="fr-FR" b="1" dirty="0" smtClean="0">
                <a:solidFill>
                  <a:srgbClr val="000090"/>
                </a:solidFill>
              </a:rPr>
              <a:t>30 minutes</a:t>
            </a:r>
            <a:endParaRPr lang="fr-FR" b="1" dirty="0">
              <a:solidFill>
                <a:srgbClr val="000090"/>
              </a:solidFill>
            </a:endParaRPr>
          </a:p>
        </p:txBody>
      </p:sp>
      <p:cxnSp>
        <p:nvCxnSpPr>
          <p:cNvPr id="39" name="Connecteur droit avec flèche 38"/>
          <p:cNvCxnSpPr/>
          <p:nvPr/>
        </p:nvCxnSpPr>
        <p:spPr>
          <a:xfrm>
            <a:off x="1494858" y="5131078"/>
            <a:ext cx="1459911" cy="0"/>
          </a:xfrm>
          <a:prstGeom prst="straightConnector1">
            <a:avLst/>
          </a:prstGeom>
          <a:ln w="38100" cmpd="sng">
            <a:solidFill>
              <a:srgbClr val="00009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itre 3"/>
          <p:cNvSpPr txBox="1">
            <a:spLocks/>
          </p:cNvSpPr>
          <p:nvPr/>
        </p:nvSpPr>
        <p:spPr>
          <a:xfrm>
            <a:off x="329259" y="171748"/>
            <a:ext cx="8725841" cy="48865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err="1" smtClean="0">
                <a:latin typeface="Calibri"/>
                <a:cs typeface="Calibri"/>
              </a:rPr>
              <a:t>Predictive</a:t>
            </a:r>
            <a:r>
              <a:rPr lang="fr-FR" sz="2800" b="1" dirty="0" smtClean="0">
                <a:latin typeface="Calibri"/>
                <a:cs typeface="Calibri"/>
              </a:rPr>
              <a:t> </a:t>
            </a:r>
            <a:r>
              <a:rPr lang="fr-FR" sz="2800" b="1" dirty="0" err="1" smtClean="0">
                <a:latin typeface="Calibri"/>
                <a:cs typeface="Calibri"/>
              </a:rPr>
              <a:t>low</a:t>
            </a:r>
            <a:r>
              <a:rPr lang="fr-FR" sz="2800" b="1" dirty="0" smtClean="0">
                <a:latin typeface="Calibri"/>
                <a:cs typeface="Calibri"/>
              </a:rPr>
              <a:t> glucose suspend </a:t>
            </a:r>
            <a:r>
              <a:rPr lang="fr-FR" sz="2800" b="1" dirty="0" err="1" smtClean="0">
                <a:latin typeface="Calibri"/>
                <a:cs typeface="Calibri"/>
              </a:rPr>
              <a:t>function</a:t>
            </a:r>
            <a:r>
              <a:rPr lang="fr-FR" sz="2800" b="1" dirty="0" smtClean="0">
                <a:latin typeface="Calibri"/>
                <a:cs typeface="Calibri"/>
              </a:rPr>
              <a:t>: </a:t>
            </a:r>
            <a:r>
              <a:rPr lang="fr-FR" sz="2800" b="1" dirty="0" err="1" smtClean="0">
                <a:latin typeface="Calibri"/>
                <a:cs typeface="Calibri"/>
              </a:rPr>
              <a:t>SmartGuard</a:t>
            </a:r>
            <a:r>
              <a:rPr lang="fr-FR" sz="2800" b="1" dirty="0" smtClean="0">
                <a:latin typeface="Calibri"/>
                <a:cs typeface="Calibri"/>
              </a:rPr>
              <a:t>™</a:t>
            </a:r>
          </a:p>
          <a:p>
            <a:r>
              <a:rPr lang="fr-FR" sz="2800" b="1" dirty="0" smtClean="0">
                <a:latin typeface="Calibri"/>
                <a:cs typeface="Calibri"/>
              </a:rPr>
              <a:t>640 et 670G</a:t>
            </a:r>
          </a:p>
          <a:p>
            <a:pPr algn="l"/>
            <a:endParaRPr lang="fr-FR" sz="2800" b="1" dirty="0">
              <a:latin typeface="Calibri"/>
              <a:cs typeface="Calibri"/>
            </a:endParaRPr>
          </a:p>
        </p:txBody>
      </p:sp>
      <p:sp>
        <p:nvSpPr>
          <p:cNvPr id="4" name="Rectangle 3"/>
          <p:cNvSpPr/>
          <p:nvPr/>
        </p:nvSpPr>
        <p:spPr>
          <a:xfrm>
            <a:off x="6578600" y="4394200"/>
            <a:ext cx="368300" cy="48484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 name="Grouper 1"/>
          <p:cNvGrpSpPr/>
          <p:nvPr/>
        </p:nvGrpSpPr>
        <p:grpSpPr>
          <a:xfrm>
            <a:off x="6440416" y="4129193"/>
            <a:ext cx="2703219" cy="1396774"/>
            <a:chOff x="6461760" y="4110791"/>
            <a:chExt cx="2703219" cy="1396774"/>
          </a:xfrm>
        </p:grpSpPr>
        <p:sp>
          <p:nvSpPr>
            <p:cNvPr id="28" name="ZoneTexte 27"/>
            <p:cNvSpPr txBox="1"/>
            <p:nvPr/>
          </p:nvSpPr>
          <p:spPr>
            <a:xfrm>
              <a:off x="7156431" y="5138233"/>
              <a:ext cx="1390563" cy="369332"/>
            </a:xfrm>
            <a:prstGeom prst="rect">
              <a:avLst/>
            </a:prstGeom>
            <a:noFill/>
          </p:spPr>
          <p:txBody>
            <a:bodyPr wrap="none" rtlCol="0">
              <a:spAutoFit/>
            </a:bodyPr>
            <a:lstStyle/>
            <a:p>
              <a:r>
                <a:rPr lang="fr-FR" b="1" dirty="0" smtClean="0">
                  <a:solidFill>
                    <a:srgbClr val="000090"/>
                  </a:solidFill>
                </a:rPr>
                <a:t>30 minutes</a:t>
              </a:r>
              <a:endParaRPr lang="fr-FR" b="1" dirty="0">
                <a:solidFill>
                  <a:srgbClr val="000090"/>
                </a:solidFill>
              </a:endParaRPr>
            </a:p>
          </p:txBody>
        </p:sp>
        <p:cxnSp>
          <p:nvCxnSpPr>
            <p:cNvPr id="29" name="Connecteur droit avec flèche 28"/>
            <p:cNvCxnSpPr/>
            <p:nvPr/>
          </p:nvCxnSpPr>
          <p:spPr>
            <a:xfrm>
              <a:off x="7087083" y="5131078"/>
              <a:ext cx="1459911" cy="0"/>
            </a:xfrm>
            <a:prstGeom prst="straightConnector1">
              <a:avLst/>
            </a:prstGeom>
            <a:ln w="38100" cmpd="sng">
              <a:solidFill>
                <a:srgbClr val="00009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7084661" y="4145280"/>
              <a:ext cx="1233644" cy="771523"/>
            </a:xfrm>
            <a:prstGeom prst="line">
              <a:avLst/>
            </a:prstGeom>
            <a:ln w="63500">
              <a:solidFill>
                <a:schemeClr val="bg1">
                  <a:lumMod val="50000"/>
                </a:schemeClr>
              </a:solidFill>
              <a:prstDash val="sysDot"/>
              <a:tailEnd type="none" w="med" len="med"/>
            </a:ln>
          </p:spPr>
          <p:style>
            <a:lnRef idx="1">
              <a:schemeClr val="accent1"/>
            </a:lnRef>
            <a:fillRef idx="0">
              <a:schemeClr val="accent1"/>
            </a:fillRef>
            <a:effectRef idx="0">
              <a:schemeClr val="accent1"/>
            </a:effectRef>
            <a:fontRef idx="minor">
              <a:schemeClr val="tx1"/>
            </a:fontRef>
          </p:style>
        </p:cxnSp>
        <p:sp>
          <p:nvSpPr>
            <p:cNvPr id="37" name="Forme libre 36"/>
            <p:cNvSpPr/>
            <p:nvPr/>
          </p:nvSpPr>
          <p:spPr>
            <a:xfrm rot="19130065">
              <a:off x="6802580" y="4126821"/>
              <a:ext cx="1612957" cy="308415"/>
            </a:xfrm>
            <a:custGeom>
              <a:avLst/>
              <a:gdLst>
                <a:gd name="connsiteX0" fmla="*/ 0 w 1449977"/>
                <a:gd name="connsiteY0" fmla="*/ 0 h 2050869"/>
                <a:gd name="connsiteX1" fmla="*/ 130629 w 1449977"/>
                <a:gd name="connsiteY1" fmla="*/ 718457 h 2050869"/>
                <a:gd name="connsiteX2" fmla="*/ 692331 w 1449977"/>
                <a:gd name="connsiteY2" fmla="*/ 1580606 h 2050869"/>
                <a:gd name="connsiteX3" fmla="*/ 1449977 w 1449977"/>
                <a:gd name="connsiteY3" fmla="*/ 2050869 h 2050869"/>
                <a:gd name="connsiteX4" fmla="*/ 1449977 w 1449977"/>
                <a:gd name="connsiteY4" fmla="*/ 2050869 h 2050869"/>
                <a:gd name="connsiteX5" fmla="*/ 1449977 w 1449977"/>
                <a:gd name="connsiteY5" fmla="*/ 2050869 h 205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977" h="2050869">
                  <a:moveTo>
                    <a:pt x="0" y="0"/>
                  </a:moveTo>
                  <a:cubicBezTo>
                    <a:pt x="7620" y="227511"/>
                    <a:pt x="15241" y="455023"/>
                    <a:pt x="130629" y="718457"/>
                  </a:cubicBezTo>
                  <a:cubicBezTo>
                    <a:pt x="246018" y="981891"/>
                    <a:pt x="472440" y="1358537"/>
                    <a:pt x="692331" y="1580606"/>
                  </a:cubicBezTo>
                  <a:cubicBezTo>
                    <a:pt x="912222" y="1802675"/>
                    <a:pt x="1449977" y="2050869"/>
                    <a:pt x="1449977" y="2050869"/>
                  </a:cubicBezTo>
                  <a:lnTo>
                    <a:pt x="1449977" y="2050869"/>
                  </a:lnTo>
                  <a:lnTo>
                    <a:pt x="1449977" y="2050869"/>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pic>
          <p:nvPicPr>
            <p:cNvPr id="32" name="Picture 134" descr="C:\Users\grays6\AppData\Local\Microsoft\Windows\Temporary Internet Files\Content.IE5\D8AJWUAJ\MC90043255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760" y="4323649"/>
              <a:ext cx="677156" cy="814584"/>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p:cNvSpPr txBox="1"/>
            <p:nvPr/>
          </p:nvSpPr>
          <p:spPr>
            <a:xfrm>
              <a:off x="7781267" y="4110791"/>
              <a:ext cx="1383712" cy="646331"/>
            </a:xfrm>
            <a:prstGeom prst="rect">
              <a:avLst/>
            </a:prstGeom>
            <a:noFill/>
          </p:spPr>
          <p:txBody>
            <a:bodyPr wrap="none" rtlCol="0">
              <a:spAutoFit/>
            </a:bodyPr>
            <a:lstStyle/>
            <a:p>
              <a:r>
                <a:rPr lang="fr-FR" b="1" dirty="0" smtClean="0">
                  <a:solidFill>
                    <a:srgbClr val="00B050"/>
                  </a:solidFill>
                </a:rPr>
                <a:t/>
              </a:r>
              <a:br>
                <a:rPr lang="fr-FR" b="1" dirty="0" smtClean="0">
                  <a:solidFill>
                    <a:srgbClr val="00B050"/>
                  </a:solidFill>
                </a:rPr>
              </a:br>
              <a:r>
                <a:rPr lang="fr-FR" b="1" dirty="0" smtClean="0">
                  <a:solidFill>
                    <a:srgbClr val="00B050"/>
                  </a:solidFill>
                </a:rPr>
                <a:t>+ 20 mg/dl </a:t>
              </a:r>
              <a:endParaRPr lang="fr-FR" b="1" dirty="0">
                <a:solidFill>
                  <a:srgbClr val="00B050"/>
                </a:solidFill>
              </a:endParaRPr>
            </a:p>
          </p:txBody>
        </p:sp>
      </p:grpSp>
    </p:spTree>
    <p:extLst>
      <p:ext uri="{BB962C8B-B14F-4D97-AF65-F5344CB8AC3E}">
        <p14:creationId xmlns:p14="http://schemas.microsoft.com/office/powerpoint/2010/main" val="306274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err="1" smtClean="0"/>
              <a:t>Minimed</a:t>
            </a:r>
            <a:r>
              <a:rPr lang="fr-BE" dirty="0" smtClean="0"/>
              <a:t> 670G</a:t>
            </a:r>
            <a:br>
              <a:rPr lang="fr-BE" dirty="0" smtClean="0"/>
            </a:br>
            <a:r>
              <a:rPr lang="fr-BE" dirty="0" smtClean="0"/>
              <a:t>Pancréas artificiel « hybride »</a:t>
            </a:r>
            <a:endParaRPr lang="fr-BE"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59055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300192" y="2506900"/>
            <a:ext cx="2592288" cy="2308324"/>
          </a:xfrm>
          <a:prstGeom prst="rect">
            <a:avLst/>
          </a:prstGeom>
          <a:noFill/>
        </p:spPr>
        <p:txBody>
          <a:bodyPr wrap="square" rtlCol="0">
            <a:spAutoFit/>
          </a:bodyPr>
          <a:lstStyle/>
          <a:p>
            <a:pPr marL="285750" indent="-285750">
              <a:buFontTx/>
              <a:buChar char="-"/>
            </a:pPr>
            <a:r>
              <a:rPr lang="fr-BE" b="1" dirty="0" smtClean="0"/>
              <a:t>Obligation de comptage des glucides</a:t>
            </a:r>
          </a:p>
          <a:p>
            <a:pPr marL="285750" indent="-285750">
              <a:buFontTx/>
              <a:buChar char="-"/>
            </a:pPr>
            <a:endParaRPr lang="fr-BE" dirty="0"/>
          </a:p>
          <a:p>
            <a:pPr marL="285750" indent="-285750">
              <a:buFontTx/>
              <a:buChar char="-"/>
            </a:pPr>
            <a:r>
              <a:rPr lang="fr-BE" dirty="0" smtClean="0"/>
              <a:t>Patients « convention MCG »</a:t>
            </a:r>
          </a:p>
          <a:p>
            <a:pPr marL="285750" indent="-285750">
              <a:buFontTx/>
              <a:buChar char="-"/>
            </a:pPr>
            <a:endParaRPr lang="fr-BE" dirty="0"/>
          </a:p>
          <a:p>
            <a:pPr marL="285750" indent="-285750">
              <a:buFontTx/>
              <a:buChar char="-"/>
            </a:pPr>
            <a:r>
              <a:rPr lang="fr-BE" dirty="0" smtClean="0"/>
              <a:t>Décision médicale</a:t>
            </a:r>
            <a:endParaRPr lang="fr-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5628455"/>
            <a:ext cx="8315325" cy="1114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8348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08" y="341784"/>
            <a:ext cx="8284008" cy="710952"/>
          </a:xfrm>
        </p:spPr>
        <p:txBody>
          <a:bodyPr>
            <a:normAutofit fontScale="90000"/>
          </a:bodyPr>
          <a:lstStyle/>
          <a:p>
            <a:r>
              <a:rPr lang="fr-BE" dirty="0" err="1" smtClean="0"/>
              <a:t>Minimed</a:t>
            </a:r>
            <a:r>
              <a:rPr lang="fr-BE" dirty="0" smtClean="0"/>
              <a:t> 670G </a:t>
            </a:r>
            <a:r>
              <a:rPr lang="fr-BE" sz="3100" dirty="0" smtClean="0"/>
              <a:t>(FDA approuvé et marquage CE)</a:t>
            </a:r>
            <a:endParaRPr lang="fr-BE" sz="31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10" y="1052736"/>
            <a:ext cx="5112568" cy="303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77" y="4653136"/>
            <a:ext cx="29241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1276706" y="4797152"/>
            <a:ext cx="8229600" cy="20608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smtClean="0"/>
              <a:t>Tandem </a:t>
            </a:r>
            <a:r>
              <a:rPr lang="fr-BE" sz="2800" dirty="0" smtClean="0"/>
              <a:t>(FDA approuvé)</a:t>
            </a:r>
          </a:p>
          <a:p>
            <a:r>
              <a:rPr lang="fr-BE" sz="2800" dirty="0" smtClean="0"/>
              <a:t>-Capteur 10j</a:t>
            </a:r>
          </a:p>
          <a:p>
            <a:pPr marL="457200" indent="-457200">
              <a:buFontTx/>
              <a:buChar char="-"/>
            </a:pPr>
            <a:r>
              <a:rPr lang="fr-BE" sz="2800" dirty="0" smtClean="0"/>
              <a:t>Pas de calibration</a:t>
            </a:r>
          </a:p>
          <a:p>
            <a:pPr marL="457200" indent="-457200">
              <a:buFontTx/>
              <a:buChar char="-"/>
            </a:pPr>
            <a:r>
              <a:rPr lang="fr-BE" sz="2800" dirty="0" smtClean="0"/>
              <a:t>Basal IQ-</a:t>
            </a:r>
            <a:r>
              <a:rPr lang="fr-BE" sz="2800" dirty="0" err="1" smtClean="0"/>
              <a:t>Technology</a:t>
            </a:r>
            <a:endParaRPr lang="fr-BE" sz="2800" dirty="0" smtClean="0"/>
          </a:p>
          <a:p>
            <a:pPr marL="457200" indent="-457200">
              <a:buFontTx/>
              <a:buChar char="-"/>
            </a:pPr>
            <a:endParaRPr lang="fr-BE" sz="2800" dirty="0"/>
          </a:p>
        </p:txBody>
      </p:sp>
    </p:spTree>
    <p:extLst>
      <p:ext uri="{BB962C8B-B14F-4D97-AF65-F5344CB8AC3E}">
        <p14:creationId xmlns:p14="http://schemas.microsoft.com/office/powerpoint/2010/main" val="3138446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 (2 parties)</a:t>
            </a:r>
            <a:endParaRPr lang="fr-BE" dirty="0"/>
          </a:p>
        </p:txBody>
      </p:sp>
      <p:sp>
        <p:nvSpPr>
          <p:cNvPr id="3" name="Espace réservé du contenu 2"/>
          <p:cNvSpPr>
            <a:spLocks noGrp="1"/>
          </p:cNvSpPr>
          <p:nvPr>
            <p:ph idx="1"/>
          </p:nvPr>
        </p:nvSpPr>
        <p:spPr>
          <a:xfrm>
            <a:off x="395536" y="1988840"/>
            <a:ext cx="8229600" cy="4525963"/>
          </a:xfrm>
        </p:spPr>
        <p:txBody>
          <a:bodyPr/>
          <a:lstStyle/>
          <a:p>
            <a:r>
              <a:rPr lang="fr-BE" dirty="0" smtClean="0"/>
              <a:t>Introduction</a:t>
            </a:r>
          </a:p>
          <a:p>
            <a:r>
              <a:rPr lang="fr-BE" dirty="0" smtClean="0"/>
              <a:t>Pompes à insuline</a:t>
            </a:r>
          </a:p>
          <a:p>
            <a:r>
              <a:rPr lang="fr-BE" dirty="0" smtClean="0"/>
              <a:t>Mesure continue du glucose</a:t>
            </a:r>
          </a:p>
          <a:p>
            <a:r>
              <a:rPr lang="fr-BE" dirty="0" smtClean="0"/>
              <a:t>Boucler la boucle</a:t>
            </a:r>
          </a:p>
          <a:p>
            <a:r>
              <a:rPr lang="fr-BE" b="1" dirty="0" smtClean="0"/>
              <a:t>Conclusions</a:t>
            </a:r>
            <a:endParaRPr lang="fr-BE" b="1" dirty="0"/>
          </a:p>
        </p:txBody>
      </p:sp>
    </p:spTree>
    <p:extLst>
      <p:ext uri="{BB962C8B-B14F-4D97-AF65-F5344CB8AC3E}">
        <p14:creationId xmlns:p14="http://schemas.microsoft.com/office/powerpoint/2010/main" val="3828463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Se méfier des effets d’annonce…</a:t>
            </a:r>
            <a:endParaRPr lang="fr-BE"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276872"/>
            <a:ext cx="1491407" cy="99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979712" y="2060848"/>
            <a:ext cx="2880320"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fr-BE" dirty="0" smtClean="0"/>
              <a:t>analyse  du </a:t>
            </a:r>
            <a:r>
              <a:rPr lang="fr-BE" dirty="0"/>
              <a:t>glucose </a:t>
            </a:r>
          </a:p>
          <a:p>
            <a:pPr marL="285750" indent="-285750">
              <a:buFont typeface="Arial" panose="020B0604020202020204" pitchFamily="34" charset="0"/>
              <a:buChar char="•"/>
            </a:pPr>
            <a:r>
              <a:rPr lang="fr-BE" dirty="0"/>
              <a:t>dans les larmes </a:t>
            </a:r>
            <a:r>
              <a:rPr lang="fr-BE" dirty="0" smtClean="0"/>
              <a:t> 1X/sec </a:t>
            </a:r>
            <a:endParaRPr lang="fr-BE" dirty="0"/>
          </a:p>
          <a:p>
            <a:pPr marL="285750" indent="-285750">
              <a:buFont typeface="Arial" panose="020B0604020202020204" pitchFamily="34" charset="0"/>
              <a:buChar char="•"/>
            </a:pPr>
            <a:r>
              <a:rPr lang="fr-BE" dirty="0" smtClean="0"/>
              <a:t>avertissement  par </a:t>
            </a:r>
            <a:r>
              <a:rPr lang="fr-BE" dirty="0"/>
              <a:t>LED? </a:t>
            </a:r>
          </a:p>
          <a:p>
            <a:pPr marL="285750" indent="-285750">
              <a:buFont typeface="Arial" panose="020B0604020202020204" pitchFamily="34" charset="0"/>
              <a:buChar char="•"/>
            </a:pPr>
            <a:r>
              <a:rPr lang="fr-BE" dirty="0" smtClean="0"/>
              <a:t>émetteur-  récepteur</a:t>
            </a:r>
            <a:r>
              <a:rPr lang="fr-BE" dirty="0"/>
              <a:t>?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092" y="3861048"/>
            <a:ext cx="62198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9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3" name="Espace réservé du contenu 2"/>
          <p:cNvSpPr>
            <a:spLocks noGrp="1"/>
          </p:cNvSpPr>
          <p:nvPr>
            <p:ph idx="1"/>
          </p:nvPr>
        </p:nvSpPr>
        <p:spPr>
          <a:xfrm>
            <a:off x="457200" y="3717032"/>
            <a:ext cx="8229600" cy="2409131"/>
          </a:xfrm>
        </p:spPr>
        <p:txBody>
          <a:bodyPr/>
          <a:lstStyle/>
          <a:p>
            <a:endParaRPr lang="fr-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708" y="836712"/>
            <a:ext cx="62198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914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3024336"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239" y="404664"/>
            <a:ext cx="3439811"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C:\Users\Francis\Documents\Annick\ABD\2012_10_17\Presentation\troph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068960"/>
            <a:ext cx="2426145"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3" descr="premierepomp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653136"/>
            <a:ext cx="1800647" cy="20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Accu Chek Mobil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2855758"/>
            <a:ext cx="1440160" cy="204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6948264" y="2888407"/>
            <a:ext cx="2111186" cy="201559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5085184"/>
            <a:ext cx="3181350" cy="162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7185" y="3067337"/>
            <a:ext cx="2533650" cy="364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33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Les objectifs et les moyens: tout est lié!</a:t>
            </a:r>
            <a:endParaRPr lang="fr-BE" dirty="0"/>
          </a:p>
        </p:txBody>
      </p:sp>
      <p:sp>
        <p:nvSpPr>
          <p:cNvPr id="3" name="Espace réservé du contenu 2"/>
          <p:cNvSpPr>
            <a:spLocks noGrp="1"/>
          </p:cNvSpPr>
          <p:nvPr>
            <p:ph idx="1"/>
          </p:nvPr>
        </p:nvSpPr>
        <p:spPr>
          <a:xfrm>
            <a:off x="107504" y="1758516"/>
            <a:ext cx="2098576" cy="460647"/>
          </a:xfrm>
        </p:spPr>
        <p:txBody>
          <a:bodyPr>
            <a:normAutofit fontScale="92500"/>
          </a:bodyPr>
          <a:lstStyle/>
          <a:p>
            <a:pPr marL="0" indent="0">
              <a:buNone/>
            </a:pPr>
            <a:r>
              <a:rPr lang="fr-BE" sz="2000" dirty="0" smtClean="0"/>
              <a:t>Mesurer le glucose</a:t>
            </a:r>
            <a:endParaRPr lang="fr-BE" sz="2000" dirty="0"/>
          </a:p>
        </p:txBody>
      </p:sp>
      <p:sp>
        <p:nvSpPr>
          <p:cNvPr id="4" name="Espace réservé du contenu 2"/>
          <p:cNvSpPr txBox="1">
            <a:spLocks/>
          </p:cNvSpPr>
          <p:nvPr/>
        </p:nvSpPr>
        <p:spPr>
          <a:xfrm>
            <a:off x="7455228" y="1833972"/>
            <a:ext cx="1049288" cy="4606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2000" dirty="0" smtClean="0"/>
              <a:t>Traiter</a:t>
            </a:r>
            <a:endParaRPr lang="fr-BE" sz="2000" dirty="0"/>
          </a:p>
        </p:txBody>
      </p:sp>
      <p:sp>
        <p:nvSpPr>
          <p:cNvPr id="5" name="Espace réservé du contenu 2"/>
          <p:cNvSpPr txBox="1">
            <a:spLocks/>
          </p:cNvSpPr>
          <p:nvPr/>
        </p:nvSpPr>
        <p:spPr>
          <a:xfrm>
            <a:off x="419378" y="5322845"/>
            <a:ext cx="2098576" cy="46064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2000" dirty="0" smtClean="0"/>
              <a:t>Eviter l’hypoglycémie</a:t>
            </a:r>
            <a:endParaRPr lang="fr-BE" sz="2000" dirty="0"/>
          </a:p>
        </p:txBody>
      </p:sp>
      <p:sp>
        <p:nvSpPr>
          <p:cNvPr id="6" name="Espace réservé du contenu 2"/>
          <p:cNvSpPr txBox="1">
            <a:spLocks/>
          </p:cNvSpPr>
          <p:nvPr/>
        </p:nvSpPr>
        <p:spPr>
          <a:xfrm>
            <a:off x="6734539" y="5322845"/>
            <a:ext cx="2098576" cy="4606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2000" dirty="0" smtClean="0"/>
              <a:t>Qualité de vie?</a:t>
            </a:r>
            <a:endParaRPr lang="fr-BE" sz="2000" dirty="0"/>
          </a:p>
        </p:txBody>
      </p:sp>
      <p:sp>
        <p:nvSpPr>
          <p:cNvPr id="7" name="Ellipse 6"/>
          <p:cNvSpPr/>
          <p:nvPr/>
        </p:nvSpPr>
        <p:spPr>
          <a:xfrm>
            <a:off x="1835696" y="2014662"/>
            <a:ext cx="3168352" cy="1918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3995936" y="1988840"/>
            <a:ext cx="3168352" cy="19442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nvSpPr>
        <p:spPr>
          <a:xfrm>
            <a:off x="1994426" y="3356993"/>
            <a:ext cx="3168352" cy="19442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Ellipse 14"/>
          <p:cNvSpPr/>
          <p:nvPr/>
        </p:nvSpPr>
        <p:spPr>
          <a:xfrm>
            <a:off x="3995936" y="3356993"/>
            <a:ext cx="3168352" cy="194421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2411760" y="2420888"/>
            <a:ext cx="1289154" cy="1200329"/>
          </a:xfrm>
          <a:prstGeom prst="rect">
            <a:avLst/>
          </a:prstGeom>
          <a:noFill/>
        </p:spPr>
        <p:txBody>
          <a:bodyPr wrap="square" rtlCol="0">
            <a:spAutoFit/>
          </a:bodyPr>
          <a:lstStyle/>
          <a:p>
            <a:r>
              <a:rPr lang="fr-BE" dirty="0" smtClean="0">
                <a:solidFill>
                  <a:schemeClr val="bg1"/>
                </a:solidFill>
              </a:rPr>
              <a:t>MCG</a:t>
            </a:r>
          </a:p>
          <a:p>
            <a:r>
              <a:rPr lang="fr-BE" dirty="0" smtClean="0">
                <a:solidFill>
                  <a:schemeClr val="bg1"/>
                </a:solidFill>
              </a:rPr>
              <a:t>Freestyle</a:t>
            </a:r>
          </a:p>
          <a:p>
            <a:r>
              <a:rPr lang="fr-BE" dirty="0" err="1" smtClean="0">
                <a:solidFill>
                  <a:schemeClr val="bg1"/>
                </a:solidFill>
              </a:rPr>
              <a:t>Dexcom</a:t>
            </a:r>
            <a:r>
              <a:rPr lang="fr-BE" dirty="0" smtClean="0">
                <a:solidFill>
                  <a:schemeClr val="bg1"/>
                </a:solidFill>
              </a:rPr>
              <a:t>..</a:t>
            </a:r>
          </a:p>
          <a:p>
            <a:r>
              <a:rPr lang="fr-BE" dirty="0" smtClean="0">
                <a:solidFill>
                  <a:schemeClr val="bg1"/>
                </a:solidFill>
              </a:rPr>
              <a:t>…</a:t>
            </a:r>
            <a:endParaRPr lang="fr-BE" dirty="0">
              <a:solidFill>
                <a:schemeClr val="bg1"/>
              </a:solidFill>
            </a:endParaRPr>
          </a:p>
        </p:txBody>
      </p:sp>
      <p:sp>
        <p:nvSpPr>
          <p:cNvPr id="18" name="ZoneTexte 17"/>
          <p:cNvSpPr txBox="1"/>
          <p:nvPr/>
        </p:nvSpPr>
        <p:spPr>
          <a:xfrm>
            <a:off x="4499992" y="2228671"/>
            <a:ext cx="2427762" cy="1200329"/>
          </a:xfrm>
          <a:prstGeom prst="rect">
            <a:avLst/>
          </a:prstGeom>
          <a:noFill/>
        </p:spPr>
        <p:txBody>
          <a:bodyPr wrap="square" rtlCol="0">
            <a:spAutoFit/>
          </a:bodyPr>
          <a:lstStyle/>
          <a:p>
            <a:r>
              <a:rPr lang="fr-BE" dirty="0" smtClean="0"/>
              <a:t>Nouvelles insulines</a:t>
            </a:r>
          </a:p>
          <a:p>
            <a:r>
              <a:rPr lang="fr-BE" dirty="0" smtClean="0"/>
              <a:t>Pompes</a:t>
            </a:r>
          </a:p>
          <a:p>
            <a:r>
              <a:rPr lang="fr-BE" dirty="0" smtClean="0"/>
              <a:t>Pancréas </a:t>
            </a:r>
            <a:r>
              <a:rPr lang="fr-BE" dirty="0" err="1" smtClean="0"/>
              <a:t>artificielCG</a:t>
            </a:r>
            <a:endParaRPr lang="fr-BE" dirty="0" smtClean="0"/>
          </a:p>
          <a:p>
            <a:r>
              <a:rPr lang="fr-BE" dirty="0" smtClean="0"/>
              <a:t>…</a:t>
            </a:r>
            <a:endParaRPr lang="fr-BE" dirty="0"/>
          </a:p>
        </p:txBody>
      </p:sp>
      <p:sp>
        <p:nvSpPr>
          <p:cNvPr id="19" name="ZoneTexte 18"/>
          <p:cNvSpPr txBox="1"/>
          <p:nvPr/>
        </p:nvSpPr>
        <p:spPr>
          <a:xfrm>
            <a:off x="1979712" y="3867435"/>
            <a:ext cx="2273987" cy="923330"/>
          </a:xfrm>
          <a:prstGeom prst="rect">
            <a:avLst/>
          </a:prstGeom>
          <a:noFill/>
        </p:spPr>
        <p:txBody>
          <a:bodyPr wrap="square" rtlCol="0">
            <a:spAutoFit/>
          </a:bodyPr>
          <a:lstStyle/>
          <a:p>
            <a:r>
              <a:rPr lang="fr-BE" dirty="0" smtClean="0"/>
              <a:t>Alarmes hypo/hyper</a:t>
            </a:r>
          </a:p>
          <a:p>
            <a:r>
              <a:rPr lang="fr-BE" dirty="0" err="1" smtClean="0"/>
              <a:t>Smartguard</a:t>
            </a:r>
            <a:r>
              <a:rPr lang="fr-BE" dirty="0" smtClean="0"/>
              <a:t>®, 670G</a:t>
            </a:r>
          </a:p>
          <a:p>
            <a:r>
              <a:rPr lang="fr-BE" dirty="0" smtClean="0"/>
              <a:t>…</a:t>
            </a:r>
            <a:endParaRPr lang="fr-BE" dirty="0"/>
          </a:p>
        </p:txBody>
      </p:sp>
      <p:sp>
        <p:nvSpPr>
          <p:cNvPr id="20" name="ZoneTexte 19"/>
          <p:cNvSpPr txBox="1"/>
          <p:nvPr/>
        </p:nvSpPr>
        <p:spPr>
          <a:xfrm>
            <a:off x="4716377" y="3451937"/>
            <a:ext cx="2427762" cy="1754326"/>
          </a:xfrm>
          <a:prstGeom prst="rect">
            <a:avLst/>
          </a:prstGeom>
          <a:noFill/>
        </p:spPr>
        <p:txBody>
          <a:bodyPr wrap="square" rtlCol="0">
            <a:spAutoFit/>
          </a:bodyPr>
          <a:lstStyle/>
          <a:p>
            <a:r>
              <a:rPr lang="fr-BE" dirty="0" smtClean="0">
                <a:solidFill>
                  <a:schemeClr val="bg1"/>
                </a:solidFill>
              </a:rPr>
              <a:t>Facilité d’usage</a:t>
            </a:r>
          </a:p>
          <a:p>
            <a:r>
              <a:rPr lang="fr-BE" dirty="0" smtClean="0">
                <a:solidFill>
                  <a:schemeClr val="bg1"/>
                </a:solidFill>
              </a:rPr>
              <a:t>Miniaturisation</a:t>
            </a:r>
          </a:p>
          <a:p>
            <a:r>
              <a:rPr lang="fr-BE" dirty="0" smtClean="0">
                <a:solidFill>
                  <a:schemeClr val="bg1"/>
                </a:solidFill>
              </a:rPr>
              <a:t>Intégration des composantes</a:t>
            </a:r>
          </a:p>
          <a:p>
            <a:r>
              <a:rPr lang="fr-BE" dirty="0" smtClean="0">
                <a:solidFill>
                  <a:schemeClr val="bg1"/>
                </a:solidFill>
              </a:rPr>
              <a:t>Télémédecine</a:t>
            </a:r>
          </a:p>
          <a:p>
            <a:r>
              <a:rPr lang="fr-BE" dirty="0" smtClean="0">
                <a:solidFill>
                  <a:schemeClr val="bg1"/>
                </a:solidFill>
              </a:rPr>
              <a:t>…</a:t>
            </a:r>
            <a:endParaRPr lang="fr-BE" dirty="0">
              <a:solidFill>
                <a:schemeClr val="bg1"/>
              </a:solidFill>
            </a:endParaRPr>
          </a:p>
        </p:txBody>
      </p:sp>
      <p:sp>
        <p:nvSpPr>
          <p:cNvPr id="8" name="ZoneTexte 7"/>
          <p:cNvSpPr txBox="1"/>
          <p:nvPr/>
        </p:nvSpPr>
        <p:spPr>
          <a:xfrm>
            <a:off x="3116705" y="6104447"/>
            <a:ext cx="2813553" cy="400110"/>
          </a:xfrm>
          <a:prstGeom prst="rect">
            <a:avLst/>
          </a:prstGeom>
          <a:noFill/>
        </p:spPr>
        <p:txBody>
          <a:bodyPr wrap="square" rtlCol="0">
            <a:spAutoFit/>
          </a:bodyPr>
          <a:lstStyle/>
          <a:p>
            <a:r>
              <a:rPr lang="fr-BE" sz="2000" b="1" dirty="0" smtClean="0"/>
              <a:t>Rapport coût-efficacité</a:t>
            </a:r>
            <a:endParaRPr lang="fr-BE" sz="2000" b="1" dirty="0"/>
          </a:p>
        </p:txBody>
      </p:sp>
    </p:spTree>
    <p:extLst>
      <p:ext uri="{BB962C8B-B14F-4D97-AF65-F5344CB8AC3E}">
        <p14:creationId xmlns:p14="http://schemas.microsoft.com/office/powerpoint/2010/main" val="966284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 (2 parties)</a:t>
            </a:r>
            <a:endParaRPr lang="fr-BE" dirty="0"/>
          </a:p>
        </p:txBody>
      </p:sp>
      <p:sp>
        <p:nvSpPr>
          <p:cNvPr id="3" name="Espace réservé du contenu 2"/>
          <p:cNvSpPr>
            <a:spLocks noGrp="1"/>
          </p:cNvSpPr>
          <p:nvPr>
            <p:ph idx="1"/>
          </p:nvPr>
        </p:nvSpPr>
        <p:spPr>
          <a:xfrm>
            <a:off x="395536" y="1988840"/>
            <a:ext cx="8229600" cy="4525963"/>
          </a:xfrm>
        </p:spPr>
        <p:txBody>
          <a:bodyPr/>
          <a:lstStyle/>
          <a:p>
            <a:r>
              <a:rPr lang="fr-BE" dirty="0" smtClean="0"/>
              <a:t>Introduction</a:t>
            </a:r>
          </a:p>
          <a:p>
            <a:r>
              <a:rPr lang="fr-BE" b="1" dirty="0" smtClean="0"/>
              <a:t>Pompes à insuline</a:t>
            </a:r>
          </a:p>
          <a:p>
            <a:r>
              <a:rPr lang="fr-BE" dirty="0" smtClean="0"/>
              <a:t>Mesure continue du glucose</a:t>
            </a:r>
          </a:p>
          <a:p>
            <a:r>
              <a:rPr lang="fr-BE" dirty="0" smtClean="0"/>
              <a:t>Boucler la boucle</a:t>
            </a:r>
          </a:p>
          <a:p>
            <a:r>
              <a:rPr lang="fr-BE" dirty="0" smtClean="0"/>
              <a:t>Conclusions</a:t>
            </a:r>
            <a:endParaRPr lang="fr-BE" dirty="0"/>
          </a:p>
        </p:txBody>
      </p:sp>
    </p:spTree>
    <p:extLst>
      <p:ext uri="{BB962C8B-B14F-4D97-AF65-F5344CB8AC3E}">
        <p14:creationId xmlns:p14="http://schemas.microsoft.com/office/powerpoint/2010/main" val="132279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539750" y="1052513"/>
            <a:ext cx="8229600" cy="1143000"/>
          </a:xfrm>
        </p:spPr>
        <p:txBody>
          <a:bodyPr/>
          <a:lstStyle/>
          <a:p>
            <a:pPr algn="r" eaLnBrk="1" hangingPunct="1"/>
            <a:r>
              <a:rPr lang="fr-BE" altLang="fr-FR" sz="6600" smtClean="0"/>
              <a:t>L’ancêtre !</a:t>
            </a:r>
          </a:p>
        </p:txBody>
      </p:sp>
      <p:pic>
        <p:nvPicPr>
          <p:cNvPr id="14339" name="Image 3" descr="premierepomp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6463"/>
            <a:ext cx="4176713"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493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2143</Words>
  <Application>Microsoft Office PowerPoint</Application>
  <PresentationFormat>Affichage à l'écran (4:3)</PresentationFormat>
  <Paragraphs>370</Paragraphs>
  <Slides>57</Slides>
  <Notes>4</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Thème Office</vt:lpstr>
      <vt:lpstr>Staff du service de Diabétologie, Nutrition et Maladies métaboliques</vt:lpstr>
      <vt:lpstr>Plan de l’exposé (2 parties)</vt:lpstr>
      <vt:lpstr>Plan de l’exposé (2 parties)</vt:lpstr>
      <vt:lpstr>Réflexions à propos des nouvelles technologies</vt:lpstr>
      <vt:lpstr>Réflexions à propos du diabète</vt:lpstr>
      <vt:lpstr>Présentation PowerPoint</vt:lpstr>
      <vt:lpstr>Les objectifs et les moyens: tout est lié!</vt:lpstr>
      <vt:lpstr>Plan de l’exposé (2 parties)</vt:lpstr>
      <vt:lpstr>L’ancêtre !</vt:lpstr>
      <vt:lpstr>Historique</vt:lpstr>
      <vt:lpstr>Meta-analysis of HbA1c : MDI vs. CSII Significant reduction on switching to CSII  (Pickup 2008)</vt:lpstr>
      <vt:lpstr>Hypoglycaemia rate ratio: MDI vs. CSII Hypoglycaemia reduced four-fold by switching to CSII </vt:lpstr>
      <vt:lpstr>Liège</vt:lpstr>
      <vt:lpstr>Evolutions technologiques</vt:lpstr>
      <vt:lpstr>Convention INAMI</vt:lpstr>
      <vt:lpstr>Nouvelles pompes</vt:lpstr>
      <vt:lpstr>Comparaison</vt:lpstr>
      <vt:lpstr>Présentation PowerPoint</vt:lpstr>
      <vt:lpstr>Plan de l’exposé (2 parties)</vt:lpstr>
      <vt:lpstr>Présentation PowerPoint</vt:lpstr>
      <vt:lpstr>Présentation PowerPoint</vt:lpstr>
      <vt:lpstr>Présentation PowerPoint</vt:lpstr>
      <vt:lpstr>Convention</vt:lpstr>
      <vt:lpstr>Présentation PowerPoint</vt:lpstr>
      <vt:lpstr>Mesure continue du glucose</vt:lpstr>
      <vt:lpstr>Modalités d’utilisation de la mesure continue du glucose (MCG) </vt:lpstr>
      <vt:lpstr>Etudes MCG</vt:lpstr>
      <vt:lpstr>MCG: 1er septembre 2014</vt:lpstr>
      <vt:lpstr>Obligation</vt:lpstr>
      <vt:lpstr>Présentation PowerPoint</vt:lpstr>
      <vt:lpstr>Critères belges</vt:lpstr>
      <vt:lpstr>The sensor convention</vt:lpstr>
      <vt:lpstr>Présentation PowerPoint</vt:lpstr>
      <vt:lpstr>Abstract</vt:lpstr>
      <vt:lpstr>Présentation PowerPoint</vt:lpstr>
      <vt:lpstr>Présentation PowerPoint</vt:lpstr>
      <vt:lpstr>Présentation PowerPoint</vt:lpstr>
      <vt:lpstr>Avènements de nombreux dispositifs</vt:lpstr>
      <vt:lpstr>Présentation PowerPoint</vt:lpstr>
      <vt:lpstr>En attendant…</vt:lpstr>
      <vt:lpstr>Conventions diabète: l’avenir? </vt:lpstr>
      <vt:lpstr>Attentes et progrès en matière de MCG</vt:lpstr>
      <vt:lpstr>Exactitudes, précision, etc…</vt:lpstr>
      <vt:lpstr>Présentation PowerPoint</vt:lpstr>
      <vt:lpstr>Présentation PowerPoint</vt:lpstr>
      <vt:lpstr>Présentation PowerPoint</vt:lpstr>
      <vt:lpstr>Plan de l’exposé (2 parties)</vt:lpstr>
      <vt:lpstr>Présentation PowerPoint</vt:lpstr>
      <vt:lpstr>Présentation PowerPoint</vt:lpstr>
      <vt:lpstr>Présentation PowerPoint</vt:lpstr>
      <vt:lpstr>Modèle SC/SC</vt:lpstr>
      <vt:lpstr>Présentation PowerPoint</vt:lpstr>
      <vt:lpstr>Minimed 670G Pancréas artificiel « hybride »</vt:lpstr>
      <vt:lpstr>Minimed 670G (FDA approuvé et marquage CE)</vt:lpstr>
      <vt:lpstr>Plan de l’exposé (2 parties)</vt:lpstr>
      <vt:lpstr>Se méfier des effets d’annonce…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regis</dc:creator>
  <cp:lastModifiedBy>radermecker</cp:lastModifiedBy>
  <cp:revision>39</cp:revision>
  <dcterms:created xsi:type="dcterms:W3CDTF">2016-09-15T12:08:46Z</dcterms:created>
  <dcterms:modified xsi:type="dcterms:W3CDTF">2019-08-26T20:42:39Z</dcterms:modified>
</cp:coreProperties>
</file>