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0275213" cy="42811700"/>
  <p:notesSz cx="6858000" cy="9144000"/>
  <p:defaultTextStyle>
    <a:defPPr>
      <a:defRPr lang="fr-FR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44"/>
    <a:srgbClr val="FAAB1F"/>
    <a:srgbClr val="FFE8BF"/>
    <a:srgbClr val="FD6666"/>
    <a:srgbClr val="FD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2040" y="3976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2426-A6B2-9644-80C8-BB6845126CAF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01F34-51D2-2D46-8536-F4B1CE704C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2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80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49529" y="1714456"/>
            <a:ext cx="6811923" cy="36528687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456"/>
            <a:ext cx="19931182" cy="36528687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1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5"/>
          <p:cNvGrpSpPr/>
          <p:nvPr/>
        </p:nvGrpSpPr>
        <p:grpSpPr>
          <a:xfrm>
            <a:off x="22230444" y="32129319"/>
            <a:ext cx="8044767" cy="10709892"/>
            <a:chOff x="6714243" y="3860093"/>
            <a:chExt cx="2429755" cy="1286712"/>
          </a:xfrm>
        </p:grpSpPr>
        <p:sp>
          <p:nvSpPr>
            <p:cNvPr id="208" name="Google Shape;208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2953" y="-84"/>
            <a:ext cx="10057258" cy="18749795"/>
            <a:chOff x="892" y="-11"/>
            <a:chExt cx="3037586" cy="2252645"/>
          </a:xfrm>
        </p:grpSpPr>
        <p:sp>
          <p:nvSpPr>
            <p:cNvPr id="221" name="Google Shape;221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5"/>
          <p:cNvSpPr txBox="1">
            <a:spLocks noGrp="1"/>
          </p:cNvSpPr>
          <p:nvPr>
            <p:ph type="title"/>
          </p:nvPr>
        </p:nvSpPr>
        <p:spPr>
          <a:xfrm>
            <a:off x="4370520" y="7212486"/>
            <a:ext cx="21374420" cy="5560901"/>
          </a:xfrm>
          <a:prstGeom prst="rect">
            <a:avLst/>
          </a:prstGeom>
        </p:spPr>
        <p:txBody>
          <a:bodyPr spcFirstLastPara="1" wrap="square" lIns="417565" tIns="417565" rIns="417565" bIns="41756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"/>
          <p:cNvSpPr txBox="1">
            <a:spLocks noGrp="1"/>
          </p:cNvSpPr>
          <p:nvPr>
            <p:ph type="body" idx="1"/>
          </p:nvPr>
        </p:nvSpPr>
        <p:spPr>
          <a:xfrm>
            <a:off x="4370520" y="13428017"/>
            <a:ext cx="21374420" cy="24158833"/>
          </a:xfrm>
          <a:prstGeom prst="rect">
            <a:avLst/>
          </a:prstGeom>
        </p:spPr>
        <p:txBody>
          <a:bodyPr spcFirstLastPara="1" wrap="square" lIns="417565" tIns="417565" rIns="417565" bIns="417565" anchor="t" anchorCtr="0"/>
          <a:lstStyle>
            <a:lvl1pPr marL="2088170" lvl="0" indent="-1682137">
              <a:spcBef>
                <a:spcPts val="2740"/>
              </a:spcBef>
              <a:spcAft>
                <a:spcPts val="0"/>
              </a:spcAft>
              <a:buSzPts val="2200"/>
              <a:buChar char="◂"/>
              <a:defRPr/>
            </a:lvl1pPr>
            <a:lvl2pPr marL="4176339" lvl="1" indent="-1682137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6264509" lvl="2" indent="-1682137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8352678" lvl="3" indent="-1682137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10440848" lvl="4" indent="-1682137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12529017" lvl="5" indent="-1682137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14617187" lvl="6" indent="-1682137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16705356" lvl="7" indent="-1682137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18793526" lvl="8" indent="-1682137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sldNum" idx="12"/>
          </p:nvPr>
        </p:nvSpPr>
        <p:spPr>
          <a:xfrm>
            <a:off x="28330978" y="39535181"/>
            <a:ext cx="1816711" cy="3276113"/>
          </a:xfrm>
          <a:prstGeom prst="rect">
            <a:avLst/>
          </a:prstGeom>
        </p:spPr>
        <p:txBody>
          <a:bodyPr spcFirstLastPara="1" wrap="square" lIns="417565" tIns="417565" rIns="417565" bIns="4175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43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7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76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761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89900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9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5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09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5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30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7DE4-E534-6948-B358-6F721FB08CAA}" type="datetimeFigureOut">
              <a:rPr lang="fr-FR" smtClean="0"/>
              <a:t>13/05/19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AEFA-CB29-2144-AED3-0753E5A4CC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oleObject" Target="file:///\\localhost\Users\linevossius\Documents\Documents%20-%20MacBook%20Pro%20de%20Line\Pre&#769;sentations\Macintosh%20HD:Users:linevossius:Documents:Documents%20-%20MacBook%20Pro%20de%20Line:Re&#769;daction:Articles:2018%20-%20Article%201bis%20-%20version%205%20(corrections%20Laurence%201).docx!OLE_LINK2" TargetMode="External"/><Relationship Id="rId13" Type="http://schemas.openxmlformats.org/officeDocument/2006/relationships/image" Target="../media/image1.emf"/><Relationship Id="rId14" Type="http://schemas.openxmlformats.org/officeDocument/2006/relationships/oleObject" Target="file:///\\localhost\Users\linevossius\Documents\Documents%20-%20MacBook%20Pro%20de%20Line\Pre&#769;sentations\Macintosh%20HD:Users:linevossius:Documents:Documents%20-%20MacBook%20Pro%20de%20Line:Re&#769;daction:Articles:2018%20-%20Article%201bis%20-%20version%205%20(corrections%20Laurence%201).docx!OLE_LINK3" TargetMode="External"/><Relationship Id="rId15" Type="http://schemas.openxmlformats.org/officeDocument/2006/relationships/image" Target="../media/image2.emf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887" y="20684454"/>
            <a:ext cx="3574425" cy="2927331"/>
          </a:xfrm>
          <a:prstGeom prst="rect">
            <a:avLst/>
          </a:prstGeom>
        </p:spPr>
      </p:pic>
      <p:sp>
        <p:nvSpPr>
          <p:cNvPr id="661" name="Google Shape;661;p19"/>
          <p:cNvSpPr txBox="1">
            <a:spLocks noGrp="1"/>
          </p:cNvSpPr>
          <p:nvPr>
            <p:ph type="title"/>
          </p:nvPr>
        </p:nvSpPr>
        <p:spPr>
          <a:xfrm>
            <a:off x="84655" y="677378"/>
            <a:ext cx="30275214" cy="3502432"/>
          </a:xfrm>
          <a:prstGeom prst="rect">
            <a:avLst/>
          </a:prstGeom>
          <a:solidFill>
            <a:srgbClr val="FC0C44"/>
          </a:solidFill>
        </p:spPr>
        <p:txBody>
          <a:bodyPr spcFirstLastPara="1" wrap="square" lIns="417565" tIns="417565" rIns="417565" bIns="417565" anchor="ctr" anchorCtr="0">
            <a:noAutofit/>
          </a:bodyPr>
          <a:lstStyle/>
          <a:p>
            <a:r>
              <a:rPr lang="fr-FR" sz="7200" b="1" dirty="0" err="1">
                <a:solidFill>
                  <a:schemeClr val="bg1"/>
                </a:solidFill>
              </a:rPr>
              <a:t>Does</a:t>
            </a:r>
            <a:r>
              <a:rPr lang="fr-FR" sz="7200" b="1" dirty="0">
                <a:solidFill>
                  <a:schemeClr val="bg1"/>
                </a:solidFill>
              </a:rPr>
              <a:t> the </a:t>
            </a:r>
            <a:r>
              <a:rPr lang="fr-FR" sz="7200" b="1" dirty="0" err="1">
                <a:solidFill>
                  <a:schemeClr val="bg1"/>
                </a:solidFill>
              </a:rPr>
              <a:t>development</a:t>
            </a:r>
            <a:r>
              <a:rPr lang="fr-FR" sz="7200" b="1" dirty="0">
                <a:solidFill>
                  <a:schemeClr val="bg1"/>
                </a:solidFill>
              </a:rPr>
              <a:t> of  </a:t>
            </a:r>
            <a:r>
              <a:rPr lang="fr-FR" sz="7200" b="1" dirty="0" err="1">
                <a:solidFill>
                  <a:schemeClr val="bg1"/>
                </a:solidFill>
              </a:rPr>
              <a:t>number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7200" b="1" dirty="0" err="1">
                <a:solidFill>
                  <a:schemeClr val="bg1"/>
                </a:solidFill>
              </a:rPr>
              <a:t>gestures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7200" b="1" dirty="0" smtClean="0">
                <a:solidFill>
                  <a:schemeClr val="bg1"/>
                </a:solidFill>
              </a:rPr>
              <a:t>and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7200" b="1" dirty="0" err="1" smtClean="0">
                <a:solidFill>
                  <a:schemeClr val="bg1"/>
                </a:solidFill>
              </a:rPr>
              <a:t>finger</a:t>
            </a:r>
            <a:r>
              <a:rPr lang="fr-FR" sz="7200" b="1" dirty="0" smtClean="0">
                <a:solidFill>
                  <a:schemeClr val="bg1"/>
                </a:solidFill>
              </a:rPr>
              <a:t> </a:t>
            </a:r>
            <a:r>
              <a:rPr lang="fr-FR" sz="7200" b="1" dirty="0" err="1">
                <a:solidFill>
                  <a:schemeClr val="bg1"/>
                </a:solidFill>
              </a:rPr>
              <a:t>skills</a:t>
            </a:r>
            <a:r>
              <a:rPr lang="fr-FR" sz="7200" b="1" dirty="0">
                <a:solidFill>
                  <a:schemeClr val="bg1"/>
                </a:solidFill>
              </a:rPr>
              <a:t> influence the </a:t>
            </a:r>
            <a:r>
              <a:rPr lang="fr-FR" sz="7200" b="1" dirty="0" err="1">
                <a:solidFill>
                  <a:schemeClr val="bg1"/>
                </a:solidFill>
              </a:rPr>
              <a:t>understanding</a:t>
            </a:r>
            <a:r>
              <a:rPr lang="fr-FR" sz="7200" b="1" dirty="0">
                <a:solidFill>
                  <a:schemeClr val="bg1"/>
                </a:solidFill>
              </a:rPr>
              <a:t> of the cardinal </a:t>
            </a:r>
            <a:r>
              <a:rPr lang="fr-FR" sz="7200" b="1" dirty="0" err="1">
                <a:solidFill>
                  <a:schemeClr val="bg1"/>
                </a:solidFill>
              </a:rPr>
              <a:t>meaning</a:t>
            </a:r>
            <a:r>
              <a:rPr lang="fr-FR" sz="7200" b="1" dirty="0">
                <a:solidFill>
                  <a:schemeClr val="bg1"/>
                </a:solidFill>
              </a:rPr>
              <a:t> of </a:t>
            </a:r>
            <a:r>
              <a:rPr lang="fr-FR" sz="7200" b="1" dirty="0" err="1">
                <a:solidFill>
                  <a:schemeClr val="bg1"/>
                </a:solidFill>
              </a:rPr>
              <a:t>number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7200" b="1" dirty="0" err="1">
                <a:solidFill>
                  <a:schemeClr val="bg1"/>
                </a:solidFill>
              </a:rPr>
              <a:t>words</a:t>
            </a:r>
            <a:r>
              <a:rPr lang="fr-FR" sz="7200" b="1" dirty="0">
                <a:solidFill>
                  <a:schemeClr val="bg1"/>
                </a:solidFill>
              </a:rPr>
              <a:t> in </a:t>
            </a:r>
            <a:r>
              <a:rPr lang="fr-FR" sz="7200" b="1" dirty="0" err="1">
                <a:solidFill>
                  <a:schemeClr val="bg1"/>
                </a:solidFill>
              </a:rPr>
              <a:t>preschoolers</a:t>
            </a:r>
            <a:r>
              <a:rPr lang="fr-FR" sz="7200" b="1" dirty="0">
                <a:solidFill>
                  <a:schemeClr val="bg1"/>
                </a:solidFill>
              </a:rPr>
              <a:t> </a:t>
            </a:r>
            <a:r>
              <a:rPr lang="fr-FR" sz="7200" b="1" dirty="0" smtClean="0">
                <a:solidFill>
                  <a:schemeClr val="bg1"/>
                </a:solidFill>
              </a:rPr>
              <a:t>?</a:t>
            </a:r>
            <a:endParaRPr lang="hr-HR" sz="7200" b="1" dirty="0">
              <a:solidFill>
                <a:schemeClr val="bg1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300172" y="4405155"/>
            <a:ext cx="7649484" cy="2852025"/>
          </a:xfrm>
          <a:prstGeom prst="rect">
            <a:avLst/>
          </a:prstGeom>
        </p:spPr>
        <p:txBody>
          <a:bodyPr>
            <a:normAutofit/>
          </a:bodyPr>
          <a:lstStyle>
            <a:lvl1pPr marL="756003" indent="-756003" algn="l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Char char="•"/>
              <a:defRPr sz="9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8009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0015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2021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04028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16034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8040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0046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2052" indent="-756003" algn="l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GB" sz="2400" dirty="0" smtClean="0"/>
              <a:t>Line Vossius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, Marie-Pascale Noël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&amp;  Laurence Rousselle</a:t>
            </a:r>
            <a:r>
              <a:rPr lang="en-GB" sz="2400" baseline="30000" dirty="0" smtClean="0"/>
              <a:t>1</a:t>
            </a:r>
          </a:p>
          <a:p>
            <a:pPr marL="0" indent="0" algn="r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000" baseline="30000" dirty="0" smtClean="0"/>
              <a:t>1</a:t>
            </a:r>
            <a:r>
              <a:rPr lang="en-GB" sz="2000" dirty="0" smtClean="0"/>
              <a:t>University of Liège, </a:t>
            </a:r>
            <a:r>
              <a:rPr lang="en-US" sz="2000" dirty="0" smtClean="0"/>
              <a:t>Research unit on childhood </a:t>
            </a:r>
          </a:p>
          <a:p>
            <a:pPr marL="0" indent="0" algn="r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000" baseline="30000" dirty="0" smtClean="0"/>
              <a:t>2</a:t>
            </a:r>
            <a:r>
              <a:rPr lang="en-GB" sz="2000" dirty="0" smtClean="0"/>
              <a:t>Catholic University of Louvain</a:t>
            </a:r>
          </a:p>
          <a:p>
            <a:pPr marL="0" indent="0" algn="r">
              <a:lnSpc>
                <a:spcPct val="80000"/>
              </a:lnSpc>
              <a:buNone/>
            </a:pPr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11018323" y="25057881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0406" y="8143135"/>
            <a:ext cx="14571822" cy="11510843"/>
          </a:xfrm>
          <a:prstGeom prst="rect">
            <a:avLst/>
          </a:prstGeom>
          <a:solidFill>
            <a:schemeClr val="bg1">
              <a:alpha val="76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lvl="2" algn="just"/>
            <a:r>
              <a:rPr lang="fr-BE" sz="5000" b="1" dirty="0" smtClean="0"/>
              <a:t>   Review of literature</a:t>
            </a:r>
            <a:endParaRPr lang="fr-BE" sz="2800" b="1" dirty="0" smtClean="0"/>
          </a:p>
          <a:p>
            <a:pPr marL="0" lvl="2" algn="just"/>
            <a:endParaRPr lang="fr-BE" sz="2800" dirty="0" smtClean="0"/>
          </a:p>
          <a:p>
            <a:pPr marL="0" lvl="2" algn="just"/>
            <a:r>
              <a:rPr lang="fr-BE" sz="3200" dirty="0"/>
              <a:t> </a:t>
            </a:r>
            <a:r>
              <a:rPr lang="fr-BE" sz="3200" dirty="0" smtClean="0"/>
              <a:t>  </a:t>
            </a:r>
            <a:r>
              <a:rPr lang="fr-BE" sz="2800" dirty="0" smtClean="0"/>
              <a:t> </a:t>
            </a:r>
            <a:r>
              <a:rPr lang="fr-BE" sz="3000" dirty="0" smtClean="0"/>
              <a:t>Gestures support verbal number knowledge (Di Luca &amp; Pesenti, 2011; Roesch &amp; Moeller, 2015). Finger pointing and finger counting allow children to keep a visual track while reciting the verbal number sequence (Fuson, Richards &amp; Briars, 1982; Saxe &amp; Kaplan, 1981; Alibali &amp; Di Russo, 1999). Fingers are usually used by young children to resolve arithmetical tasks (Fuson et al., 1982). Finally, finger gnosia are a good predictor of performance in arithmetics and problem-solving in primary school children (Fayol, Barrouillet &amp; Marinthe, 1998; Noël, 2005). </a:t>
            </a:r>
          </a:p>
          <a:p>
            <a:pPr marL="0" lvl="2" algn="just"/>
            <a:endParaRPr lang="fr-BE" sz="3000" dirty="0" smtClean="0"/>
          </a:p>
          <a:p>
            <a:pPr marL="0" lvl="2" algn="just"/>
            <a:r>
              <a:rPr lang="fr-BE" sz="3000" dirty="0" smtClean="0"/>
              <a:t>    However, the role of gestures in the understanding of the cardinal concept has been less studied in children and is still a matter of debate. Nicoladis, Pika &amp; Marentette (2010) found that preschoolers (2-, 3-, 4- and 5-year olds) had no advantage of number gestures compared to number words in </a:t>
            </a:r>
            <a:r>
              <a:rPr lang="fr-BE" sz="3000" i="1" dirty="0" smtClean="0"/>
              <a:t>How many </a:t>
            </a:r>
            <a:r>
              <a:rPr lang="fr-BE" sz="3000" dirty="0" smtClean="0"/>
              <a:t>&amp; </a:t>
            </a:r>
            <a:r>
              <a:rPr lang="fr-BE" sz="3000" i="1" dirty="0" smtClean="0"/>
              <a:t>Give-a-number </a:t>
            </a:r>
            <a:r>
              <a:rPr lang="fr-BE" sz="3000" dirty="0" smtClean="0"/>
              <a:t>tasks. In contrast, Gunderson, Speapen, Gibson, Goldin-Meadow &amp; Levine (2015) showed that children who did not master the cardinal meaning of number words (assessed with the </a:t>
            </a:r>
            <a:r>
              <a:rPr lang="fr-BE" sz="3000" i="1" dirty="0" smtClean="0"/>
              <a:t>Give-a-number</a:t>
            </a:r>
            <a:r>
              <a:rPr lang="fr-BE" sz="3000" dirty="0" smtClean="0"/>
              <a:t> task) were more accurate at estimating numbers with gestures than with words. </a:t>
            </a:r>
          </a:p>
          <a:p>
            <a:pPr marL="0" lvl="2" algn="just"/>
            <a:endParaRPr lang="fr-BE" sz="3000" dirty="0" smtClean="0"/>
          </a:p>
          <a:p>
            <a:pPr marL="0" lvl="2" algn="just"/>
            <a:r>
              <a:rPr lang="fr-BE" sz="3000" dirty="0" smtClean="0"/>
              <a:t>    Not only are these results contradictory, but the contribution of gestures to cardinal concept development has never been examined using a longitudinal design that permits a precise assessment of the developmental curve of children. Moreover, no study has ever determined which components of digital skills really influence the numerical development: gnosia or fine motor skills ?  </a:t>
            </a:r>
          </a:p>
          <a:p>
            <a:pPr marL="0" lvl="2" algn="just"/>
            <a:endParaRPr lang="fr-BE" sz="3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92774" y="24151733"/>
            <a:ext cx="13859997" cy="13172837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sng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fr-BE" sz="5000" b="1" dirty="0"/>
              <a:t> </a:t>
            </a:r>
            <a:r>
              <a:rPr lang="fr-BE" sz="5000" b="1" dirty="0" smtClean="0"/>
              <a:t>  </a:t>
            </a:r>
            <a:endParaRPr lang="fr-BE" sz="4000" b="1" dirty="0"/>
          </a:p>
          <a:p>
            <a:pPr marL="1349375" indent="-1071563" algn="just">
              <a:buAutoNum type="arabicPeriod"/>
              <a:tabLst>
                <a:tab pos="13096875" algn="l"/>
              </a:tabLst>
            </a:pPr>
            <a:r>
              <a:rPr lang="fr-BE" sz="4000" b="1" dirty="0" smtClean="0"/>
              <a:t>How the </a:t>
            </a:r>
            <a:r>
              <a:rPr lang="fr-BE" sz="4000" b="1" dirty="0" smtClean="0">
                <a:solidFill>
                  <a:srgbClr val="FF6600"/>
                </a:solidFill>
              </a:rPr>
              <a:t>cardinal meaning development of  number gestures influence cardinal meaning of number words </a:t>
            </a:r>
            <a:r>
              <a:rPr lang="fr-BE" sz="4000" b="1" dirty="0" smtClean="0"/>
              <a:t>?</a:t>
            </a:r>
          </a:p>
          <a:p>
            <a:pPr algn="just">
              <a:tabLst>
                <a:tab pos="13096875" algn="l"/>
              </a:tabLst>
            </a:pPr>
            <a:endParaRPr lang="fr-BE" sz="4000" dirty="0" smtClean="0"/>
          </a:p>
          <a:p>
            <a:pPr marL="1785938" indent="-515938" algn="just">
              <a:buSzPct val="100000"/>
              <a:buFont typeface="Wingdings" charset="2"/>
              <a:buChar char="§"/>
              <a:tabLst>
                <a:tab pos="13096875" algn="l"/>
              </a:tabLst>
            </a:pPr>
            <a:r>
              <a:rPr lang="fr-BE" sz="4000" b="1" dirty="0" smtClean="0">
                <a:solidFill>
                  <a:srgbClr val="000000"/>
                </a:solidFill>
              </a:rPr>
              <a:t>Developing the understanding </a:t>
            </a:r>
            <a:r>
              <a:rPr lang="fr-BE" sz="4000" b="1" dirty="0">
                <a:solidFill>
                  <a:srgbClr val="000000"/>
                </a:solidFill>
              </a:rPr>
              <a:t>of </a:t>
            </a:r>
            <a:r>
              <a:rPr lang="fr-BE" sz="4000" b="1" dirty="0" smtClean="0">
                <a:solidFill>
                  <a:srgbClr val="000000"/>
                </a:solidFill>
              </a:rPr>
              <a:t>the cardinal </a:t>
            </a:r>
            <a:r>
              <a:rPr lang="fr-BE" sz="4000" b="1" dirty="0">
                <a:solidFill>
                  <a:srgbClr val="000000"/>
                </a:solidFill>
              </a:rPr>
              <a:t>meaning </a:t>
            </a:r>
            <a:r>
              <a:rPr lang="fr-BE" sz="4000" b="1" dirty="0" smtClean="0">
                <a:solidFill>
                  <a:srgbClr val="000000"/>
                </a:solidFill>
              </a:rPr>
              <a:t>of number </a:t>
            </a:r>
            <a:r>
              <a:rPr lang="fr-BE" sz="4000" b="1" dirty="0">
                <a:solidFill>
                  <a:srgbClr val="000000"/>
                </a:solidFill>
              </a:rPr>
              <a:t>gestures </a:t>
            </a:r>
            <a:r>
              <a:rPr lang="fr-BE" sz="4000" dirty="0" smtClean="0">
                <a:solidFill>
                  <a:srgbClr val="000000"/>
                </a:solidFill>
              </a:rPr>
              <a:t>positively</a:t>
            </a:r>
            <a:r>
              <a:rPr lang="fr-BE" sz="4000" b="1" dirty="0" smtClean="0">
                <a:solidFill>
                  <a:srgbClr val="000000"/>
                </a:solidFill>
              </a:rPr>
              <a:t> </a:t>
            </a:r>
            <a:r>
              <a:rPr lang="fr-BE" sz="4000" dirty="0">
                <a:solidFill>
                  <a:srgbClr val="000000"/>
                </a:solidFill>
              </a:rPr>
              <a:t>influences</a:t>
            </a:r>
            <a:r>
              <a:rPr lang="fr-BE" sz="4000" b="1" dirty="0">
                <a:solidFill>
                  <a:srgbClr val="000000"/>
                </a:solidFill>
              </a:rPr>
              <a:t> the </a:t>
            </a:r>
            <a:r>
              <a:rPr lang="fr-BE" sz="4000" b="1" dirty="0" smtClean="0">
                <a:solidFill>
                  <a:srgbClr val="000000"/>
                </a:solidFill>
              </a:rPr>
              <a:t>development of the cardinal meaning of number </a:t>
            </a:r>
            <a:r>
              <a:rPr lang="fr-BE" sz="4000" b="1" dirty="0">
                <a:solidFill>
                  <a:srgbClr val="000000"/>
                </a:solidFill>
              </a:rPr>
              <a:t>words . </a:t>
            </a:r>
            <a:endParaRPr lang="fr-BE" sz="4000" b="1" dirty="0" smtClean="0">
              <a:solidFill>
                <a:srgbClr val="000000"/>
              </a:solidFill>
            </a:endParaRPr>
          </a:p>
          <a:p>
            <a:pPr marL="1785938" indent="-515938" algn="just">
              <a:buSzPct val="100000"/>
              <a:buFont typeface="Wingdings" charset="2"/>
              <a:buChar char="§"/>
              <a:tabLst>
                <a:tab pos="13096875" algn="l"/>
              </a:tabLst>
            </a:pPr>
            <a:r>
              <a:rPr lang="fr-BE" sz="4000" dirty="0" smtClean="0">
                <a:solidFill>
                  <a:srgbClr val="000000"/>
                </a:solidFill>
              </a:rPr>
              <a:t>Moreover</a:t>
            </a:r>
            <a:r>
              <a:rPr lang="fr-BE" sz="4000" dirty="0">
                <a:solidFill>
                  <a:srgbClr val="000000"/>
                </a:solidFill>
              </a:rPr>
              <a:t>, </a:t>
            </a:r>
            <a:r>
              <a:rPr lang="fr-BE" sz="4000" b="1" dirty="0">
                <a:solidFill>
                  <a:srgbClr val="000000"/>
                </a:solidFill>
              </a:rPr>
              <a:t>this influence </a:t>
            </a:r>
            <a:r>
              <a:rPr lang="fr-BE" sz="4000" b="1" dirty="0" smtClean="0">
                <a:solidFill>
                  <a:srgbClr val="000000"/>
                </a:solidFill>
              </a:rPr>
              <a:t>increases </a:t>
            </a:r>
            <a:r>
              <a:rPr lang="fr-BE" sz="4000" b="1" dirty="0">
                <a:solidFill>
                  <a:srgbClr val="000000"/>
                </a:solidFill>
              </a:rPr>
              <a:t>with age </a:t>
            </a:r>
            <a:r>
              <a:rPr lang="fr-BE" sz="4000" dirty="0">
                <a:solidFill>
                  <a:srgbClr val="000000"/>
                </a:solidFill>
              </a:rPr>
              <a:t>: the older the children, the more </a:t>
            </a:r>
            <a:r>
              <a:rPr lang="fr-BE" sz="4000" dirty="0" smtClean="0">
                <a:solidFill>
                  <a:srgbClr val="000000"/>
                </a:solidFill>
              </a:rPr>
              <a:t>important is </a:t>
            </a:r>
            <a:r>
              <a:rPr lang="fr-BE" sz="4000" dirty="0">
                <a:solidFill>
                  <a:srgbClr val="000000"/>
                </a:solidFill>
              </a:rPr>
              <a:t>the influence of </a:t>
            </a:r>
            <a:r>
              <a:rPr lang="fr-BE" sz="4000" dirty="0" smtClean="0">
                <a:solidFill>
                  <a:srgbClr val="000000"/>
                </a:solidFill>
              </a:rPr>
              <a:t>gesture on </a:t>
            </a:r>
            <a:r>
              <a:rPr lang="fr-BE" sz="4000" dirty="0">
                <a:solidFill>
                  <a:srgbClr val="000000"/>
                </a:solidFill>
              </a:rPr>
              <a:t>verbal number </a:t>
            </a:r>
            <a:r>
              <a:rPr lang="fr-BE" sz="4000" dirty="0" smtClean="0">
                <a:solidFill>
                  <a:srgbClr val="000000"/>
                </a:solidFill>
              </a:rPr>
              <a:t>cardinal development in an identical </a:t>
            </a:r>
            <a:r>
              <a:rPr lang="fr-BE" sz="4000" dirty="0">
                <a:solidFill>
                  <a:srgbClr val="000000"/>
                </a:solidFill>
              </a:rPr>
              <a:t>task</a:t>
            </a:r>
            <a:r>
              <a:rPr lang="fr-BE" sz="4000" dirty="0" smtClean="0">
                <a:solidFill>
                  <a:srgbClr val="000000"/>
                </a:solidFill>
              </a:rPr>
              <a:t>.</a:t>
            </a:r>
            <a:endParaRPr lang="fr-BE" sz="4000" dirty="0" smtClean="0"/>
          </a:p>
          <a:p>
            <a:pPr algn="just">
              <a:tabLst>
                <a:tab pos="13096875" algn="l"/>
              </a:tabLst>
            </a:pPr>
            <a:endParaRPr lang="fr-BE" sz="4000" dirty="0" smtClean="0"/>
          </a:p>
          <a:p>
            <a:pPr marL="1270000" indent="-1071563" algn="just">
              <a:buFont typeface="+mj-lt"/>
              <a:buAutoNum type="arabicPeriod" startAt="2"/>
              <a:tabLst>
                <a:tab pos="13096875" algn="l"/>
              </a:tabLst>
            </a:pPr>
            <a:r>
              <a:rPr lang="fr-BE" sz="4000" b="1" dirty="0" smtClean="0"/>
              <a:t>Does </a:t>
            </a:r>
            <a:r>
              <a:rPr lang="fr-BE" sz="4000" b="1" dirty="0"/>
              <a:t>the development </a:t>
            </a:r>
            <a:r>
              <a:rPr lang="fr-BE" sz="4000" b="1" dirty="0" smtClean="0"/>
              <a:t>of</a:t>
            </a:r>
            <a:r>
              <a:rPr lang="fr-BE" sz="4000" b="1" dirty="0" smtClean="0">
                <a:solidFill>
                  <a:srgbClr val="FF6600"/>
                </a:solidFill>
              </a:rPr>
              <a:t> digital non-numerical skills</a:t>
            </a:r>
            <a:r>
              <a:rPr lang="fr-BE" sz="4000" b="1" dirty="0" smtClean="0"/>
              <a:t> </a:t>
            </a:r>
            <a:r>
              <a:rPr lang="fr-BE" sz="4000" b="1" dirty="0"/>
              <a:t>contribute to </a:t>
            </a:r>
            <a:r>
              <a:rPr lang="fr-BE" sz="4000" b="1" dirty="0" smtClean="0"/>
              <a:t>the </a:t>
            </a:r>
            <a:r>
              <a:rPr lang="fr-BE" sz="4000" b="1" dirty="0"/>
              <a:t>progress in the understanding of the </a:t>
            </a:r>
            <a:r>
              <a:rPr lang="fr-BE" sz="4000" b="1" dirty="0">
                <a:solidFill>
                  <a:srgbClr val="FF6600"/>
                </a:solidFill>
              </a:rPr>
              <a:t>cardinal meaning of number words </a:t>
            </a:r>
            <a:r>
              <a:rPr lang="fr-BE" sz="4000" b="1" dirty="0" smtClean="0">
                <a:solidFill>
                  <a:srgbClr val="FF6600"/>
                </a:solidFill>
              </a:rPr>
              <a:t>?</a:t>
            </a:r>
          </a:p>
          <a:p>
            <a:pPr algn="just">
              <a:tabLst>
                <a:tab pos="13096875" algn="l"/>
              </a:tabLst>
            </a:pPr>
            <a:endParaRPr lang="fr-BE" sz="4000" b="1" dirty="0" smtClean="0">
              <a:solidFill>
                <a:schemeClr val="tx1"/>
              </a:solidFill>
            </a:endParaRPr>
          </a:p>
          <a:p>
            <a:pPr marL="1785938" indent="-515938" algn="just">
              <a:buFont typeface="Wingdings" charset="2"/>
              <a:buChar char="§"/>
              <a:tabLst>
                <a:tab pos="13096875" algn="l"/>
              </a:tabLst>
            </a:pPr>
            <a:r>
              <a:rPr lang="fr-BE" sz="4000" b="1" dirty="0" smtClean="0">
                <a:solidFill>
                  <a:schemeClr val="tx1"/>
                </a:solidFill>
              </a:rPr>
              <a:t>D</a:t>
            </a:r>
            <a:r>
              <a:rPr lang="fr-BE" sz="4000" b="1" dirty="0" smtClean="0">
                <a:solidFill>
                  <a:srgbClr val="000000"/>
                </a:solidFill>
              </a:rPr>
              <a:t>issociation skills,</a:t>
            </a:r>
            <a:r>
              <a:rPr lang="fr-BE" sz="4000" dirty="0" smtClean="0">
                <a:solidFill>
                  <a:srgbClr val="000000"/>
                </a:solidFill>
              </a:rPr>
              <a:t> </a:t>
            </a:r>
            <a:r>
              <a:rPr lang="fr-BE" sz="4000" dirty="0">
                <a:solidFill>
                  <a:srgbClr val="000000"/>
                </a:solidFill>
              </a:rPr>
              <a:t>but not </a:t>
            </a:r>
            <a:r>
              <a:rPr lang="fr-BE" sz="4000" b="1" dirty="0">
                <a:solidFill>
                  <a:srgbClr val="000000"/>
                </a:solidFill>
              </a:rPr>
              <a:t>finger </a:t>
            </a:r>
            <a:r>
              <a:rPr lang="fr-BE" sz="4000" b="1" dirty="0" smtClean="0">
                <a:solidFill>
                  <a:srgbClr val="000000"/>
                </a:solidFill>
              </a:rPr>
              <a:t>gnosia and finger coordination,</a:t>
            </a:r>
            <a:r>
              <a:rPr lang="fr-BE" sz="4000" dirty="0" smtClean="0">
                <a:solidFill>
                  <a:srgbClr val="000000"/>
                </a:solidFill>
              </a:rPr>
              <a:t> </a:t>
            </a:r>
            <a:r>
              <a:rPr lang="fr-BE" sz="4000" dirty="0">
                <a:solidFill>
                  <a:srgbClr val="000000"/>
                </a:solidFill>
              </a:rPr>
              <a:t>significantly influence the </a:t>
            </a:r>
            <a:r>
              <a:rPr lang="fr-BE" sz="4000" dirty="0" smtClean="0">
                <a:solidFill>
                  <a:srgbClr val="000000"/>
                </a:solidFill>
              </a:rPr>
              <a:t>development of number words cardinal meaning understanding</a:t>
            </a:r>
            <a:r>
              <a:rPr lang="fr-BE" sz="4000" b="1" dirty="0" smtClean="0">
                <a:solidFill>
                  <a:srgbClr val="000000"/>
                </a:solidFill>
              </a:rPr>
              <a:t>. </a:t>
            </a:r>
            <a:r>
              <a:rPr lang="fr-BE" sz="4000" dirty="0">
                <a:solidFill>
                  <a:srgbClr val="000000"/>
                </a:solidFill>
              </a:rPr>
              <a:t>This influence increases as children become older.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072118" y="9495168"/>
            <a:ext cx="2492850" cy="4708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 smtClean="0"/>
              <a:t>T1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N = 47</a:t>
            </a:r>
            <a:endParaRPr lang="fr-BE" sz="2000" dirty="0"/>
          </a:p>
          <a:p>
            <a:pPr algn="ctr"/>
            <a:r>
              <a:rPr lang="fr-BE" sz="2000" dirty="0" smtClean="0"/>
              <a:t>3 years 0 months</a:t>
            </a:r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</p:txBody>
      </p:sp>
      <p:sp>
        <p:nvSpPr>
          <p:cNvPr id="12" name="Rectangle 11"/>
          <p:cNvSpPr/>
          <p:nvPr/>
        </p:nvSpPr>
        <p:spPr>
          <a:xfrm>
            <a:off x="16201567" y="10836498"/>
            <a:ext cx="1079999" cy="187868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Give-a-number with number words </a:t>
            </a:r>
            <a:endParaRPr lang="fr-BE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71299" y="10850378"/>
            <a:ext cx="1059726" cy="18648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Give-a-number with number gestures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14" name="Flèche droite 72"/>
          <p:cNvSpPr/>
          <p:nvPr/>
        </p:nvSpPr>
        <p:spPr>
          <a:xfrm>
            <a:off x="17172831" y="8260764"/>
            <a:ext cx="10939544" cy="5327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494888"/>
              </p:ext>
            </p:extLst>
          </p:nvPr>
        </p:nvGraphicFramePr>
        <p:xfrm>
          <a:off x="16255358" y="14917043"/>
          <a:ext cx="6557680" cy="3613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7680"/>
              </a:tblGrid>
              <a:tr h="399905">
                <a:tc>
                  <a:txBody>
                    <a:bodyPr/>
                    <a:lstStyle/>
                    <a:p>
                      <a:pPr algn="ctr"/>
                      <a:r>
                        <a:rPr lang="fr-BE" sz="2400" b="0" dirty="0" smtClean="0">
                          <a:solidFill>
                            <a:schemeClr val="tx1"/>
                          </a:solidFill>
                        </a:rPr>
                        <a:t>Give</a:t>
                      </a:r>
                      <a:r>
                        <a:rPr lang="fr-BE" sz="2400" b="0" baseline="0" dirty="0" smtClean="0">
                          <a:solidFill>
                            <a:schemeClr val="tx1"/>
                          </a:solidFill>
                        </a:rPr>
                        <a:t>-a-number task with number words</a:t>
                      </a:r>
                      <a:r>
                        <a:rPr lang="fr-BE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B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3156166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FR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Can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/THREE/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tokens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»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4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tokens</a:t>
                      </a: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Cardinal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largest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numerosity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accurately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of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66675">
                        <a:buFont typeface="Calibri" panose="020F0502020204030204" pitchFamily="34" charset="0"/>
                        <a:buChar char="→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0-knowers, 1-knowers, 2-knowers, 3-knowers, 4-knowers,</a:t>
                      </a:r>
                    </a:p>
                    <a:p>
                      <a:pPr marL="285750" lvl="0" indent="66675">
                        <a:buFont typeface="Calibri" panose="020F0502020204030204" pitchFamily="34" charset="0"/>
                        <a:buChar char="→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Cardinal-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Principle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knowers</a:t>
                      </a: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201881"/>
              </p:ext>
            </p:extLst>
          </p:nvPr>
        </p:nvGraphicFramePr>
        <p:xfrm>
          <a:off x="23183805" y="14910348"/>
          <a:ext cx="6549735" cy="36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9735"/>
              </a:tblGrid>
              <a:tr h="509294">
                <a:tc>
                  <a:txBody>
                    <a:bodyPr/>
                    <a:lstStyle/>
                    <a:p>
                      <a:pPr algn="ctr"/>
                      <a:r>
                        <a:rPr lang="fr-BE" sz="2400" b="0" dirty="0" smtClean="0">
                          <a:solidFill>
                            <a:schemeClr val="tx1"/>
                          </a:solidFill>
                        </a:rPr>
                        <a:t>Give-a-number</a:t>
                      </a:r>
                      <a:r>
                        <a:rPr lang="fr-BE" sz="2400" b="0" baseline="0" dirty="0" smtClean="0">
                          <a:solidFill>
                            <a:schemeClr val="tx1"/>
                          </a:solidFill>
                        </a:rPr>
                        <a:t> task with number gestures</a:t>
                      </a:r>
                      <a:endParaRPr lang="fr-B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435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Can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          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tokens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 </a:t>
                      </a:r>
                      <a:r>
                        <a:rPr lang="fr-FR" sz="24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tokens</a:t>
                      </a: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Cardinal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largest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numerosity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accurately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 of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times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66675">
                        <a:buFont typeface="Calibri" panose="020F0502020204030204" pitchFamily="34" charset="0"/>
                        <a:buChar char="→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0-knowers, 1-knowers, 2-knowers, 3-knowers, 4-knowers,</a:t>
                      </a:r>
                    </a:p>
                    <a:p>
                      <a:pPr marL="285750" lvl="0" indent="66675">
                        <a:buFont typeface="Calibri" panose="020F0502020204030204" pitchFamily="34" charset="0"/>
                        <a:buChar char="→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Cardinal-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Principle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-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knowers</a:t>
                      </a:r>
                      <a:endParaRPr lang="fr-FR" sz="24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3130" y="15492033"/>
            <a:ext cx="429397" cy="515434"/>
          </a:xfrm>
          <a:prstGeom prst="rect">
            <a:avLst/>
          </a:prstGeom>
        </p:spPr>
      </p:pic>
      <p:pic>
        <p:nvPicPr>
          <p:cNvPr id="18" name="Picture 2" descr="http://www.oppa-montessori.net/1302-thickbox_default/jetons-rouges-par-1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3715" r="11825" b="20277"/>
          <a:stretch/>
        </p:blipFill>
        <p:spPr bwMode="auto">
          <a:xfrm>
            <a:off x="21512452" y="15877903"/>
            <a:ext cx="961539" cy="7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oppa-montessori.net/1302-thickbox_default/jetons-rouges-par-1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3715" r="11825" b="20277"/>
          <a:stretch/>
        </p:blipFill>
        <p:spPr bwMode="auto">
          <a:xfrm>
            <a:off x="28204428" y="15877903"/>
            <a:ext cx="1083526" cy="7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7247291" y="7764759"/>
            <a:ext cx="130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TIME</a:t>
            </a:r>
            <a:endParaRPr lang="fr-BE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0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202017"/>
              </p:ext>
            </p:extLst>
          </p:nvPr>
        </p:nvGraphicFramePr>
        <p:xfrm>
          <a:off x="16255357" y="19035260"/>
          <a:ext cx="13478183" cy="477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79"/>
                <a:gridCol w="4425379"/>
                <a:gridCol w="4627425"/>
              </a:tblGrid>
              <a:tr h="545727">
                <a:tc gridSpan="3">
                  <a:txBody>
                    <a:bodyPr/>
                    <a:lstStyle/>
                    <a:p>
                      <a:pPr marL="0" marR="0" lvl="1" indent="0" algn="ctr" defTabSz="2088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r>
                        <a:rPr lang="fr-BE" sz="2400" b="0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BE" sz="2400" b="0" baseline="0" dirty="0" smtClean="0">
                          <a:solidFill>
                            <a:schemeClr val="tx1"/>
                          </a:solidFill>
                        </a:rPr>
                        <a:t> finger gnosia, finger dissociation and finger coordination skills</a:t>
                      </a:r>
                      <a:endParaRPr lang="fr-BE" sz="2400" b="0" i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4234197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</a:t>
                      </a: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gnosia</a:t>
                      </a: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4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Can </a:t>
                      </a:r>
                      <a:r>
                        <a:rPr lang="fr-FR" sz="2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tell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touching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 »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0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touches for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behind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</a:t>
                      </a:r>
                      <a:endParaRPr lang="fr-FR" sz="18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Dissociation </a:t>
                      </a:r>
                      <a:r>
                        <a:rPr lang="fr-FR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Can </a:t>
                      </a:r>
                      <a:r>
                        <a:rPr lang="fr-FR" sz="2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the </a:t>
                      </a:r>
                      <a:r>
                        <a:rPr lang="fr-FR" sz="2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fingers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 »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24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digital configurations to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imitate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mirrored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assessor</a:t>
                      </a:r>
                      <a:endParaRPr lang="fr-FR" sz="18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Coordination </a:t>
                      </a:r>
                      <a:r>
                        <a:rPr lang="fr-FR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r-F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 Can </a:t>
                      </a:r>
                      <a:r>
                        <a:rPr lang="fr-FR" sz="24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the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4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fingers</a:t>
                      </a:r>
                      <a:r>
                        <a:rPr lang="fr-FR" sz="24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 »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praxia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reproduce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fr-FR" sz="1800" b="0" i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800" b="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hand</a:t>
                      </a:r>
                    </a:p>
                    <a:p>
                      <a:pPr marL="342900" marR="0" lvl="0" indent="-342900" algn="l" defTabSz="30240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mirrored</a:t>
                      </a:r>
                      <a:r>
                        <a:rPr lang="fr-F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the </a:t>
                      </a:r>
                      <a:r>
                        <a:rPr lang="fr-FR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assessor</a:t>
                      </a:r>
                      <a:endParaRPr lang="fr-FR" sz="1800" b="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800" b="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24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6213441" y="12997411"/>
            <a:ext cx="2217584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Finger gnosia, finger dissociation, finger coordination tasks </a:t>
            </a:r>
            <a:endParaRPr lang="fr-BE" sz="1600" dirty="0">
              <a:solidFill>
                <a:schemeClr val="tx1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8">
            <a:grayscl/>
          </a:blip>
          <a:srcRect t="4578" b="8002"/>
          <a:stretch/>
        </p:blipFill>
        <p:spPr>
          <a:xfrm>
            <a:off x="21796473" y="22494754"/>
            <a:ext cx="1113735" cy="1228121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23025713" y="22473228"/>
            <a:ext cx="1147145" cy="12954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26268334" y="22172292"/>
            <a:ext cx="2168070" cy="157811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11">
            <a:grayscl/>
          </a:blip>
          <a:srcRect l="17092" t="86257" r="64903" b="5269"/>
          <a:stretch/>
        </p:blipFill>
        <p:spPr>
          <a:xfrm>
            <a:off x="17313336" y="22827450"/>
            <a:ext cx="1656964" cy="94911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1">
            <a:grayscl/>
          </a:blip>
          <a:srcRect l="56208" r="27255" b="89963"/>
          <a:stretch/>
        </p:blipFill>
        <p:spPr>
          <a:xfrm rot="19080661">
            <a:off x="18954351" y="22311554"/>
            <a:ext cx="1426880" cy="1053787"/>
          </a:xfrm>
          <a:prstGeom prst="rect">
            <a:avLst/>
          </a:prstGeom>
        </p:spPr>
      </p:pic>
      <p:sp>
        <p:nvSpPr>
          <p:cNvPr id="41" name="Parallélogramme 40"/>
          <p:cNvSpPr/>
          <p:nvPr>
            <p:custDataLst>
              <p:tags r:id="rId2"/>
            </p:custDataLst>
          </p:nvPr>
        </p:nvSpPr>
        <p:spPr>
          <a:xfrm rot="10560595">
            <a:off x="16868195" y="22664123"/>
            <a:ext cx="638645" cy="969816"/>
          </a:xfrm>
          <a:prstGeom prst="parallelogram">
            <a:avLst>
              <a:gd name="adj" fmla="val 82131"/>
            </a:avLst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8889895" y="9495168"/>
            <a:ext cx="2492850" cy="4708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 smtClean="0"/>
              <a:t>T2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N = 60</a:t>
            </a:r>
            <a:endParaRPr lang="fr-BE" sz="2000" dirty="0"/>
          </a:p>
          <a:p>
            <a:pPr algn="ctr"/>
            <a:r>
              <a:rPr lang="fr-BE" sz="2000" dirty="0" smtClean="0"/>
              <a:t>3 years 4 months</a:t>
            </a:r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</p:txBody>
      </p:sp>
      <p:sp>
        <p:nvSpPr>
          <p:cNvPr id="49" name="Rectangle 48"/>
          <p:cNvSpPr/>
          <p:nvPr/>
        </p:nvSpPr>
        <p:spPr>
          <a:xfrm>
            <a:off x="19031218" y="13012352"/>
            <a:ext cx="2217584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Finger gnosia, finger dissociation, finger coordination tasks 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1723635" y="9495168"/>
            <a:ext cx="2492850" cy="4708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 smtClean="0"/>
              <a:t>T3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N = 60</a:t>
            </a:r>
            <a:endParaRPr lang="fr-BE" sz="2000" dirty="0"/>
          </a:p>
          <a:p>
            <a:pPr algn="ctr"/>
            <a:r>
              <a:rPr lang="fr-BE" sz="2000" dirty="0" smtClean="0"/>
              <a:t>3 years 8 months</a:t>
            </a:r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</p:txBody>
      </p:sp>
      <p:sp>
        <p:nvSpPr>
          <p:cNvPr id="53" name="Rectangle 52"/>
          <p:cNvSpPr/>
          <p:nvPr/>
        </p:nvSpPr>
        <p:spPr>
          <a:xfrm>
            <a:off x="21854173" y="13012352"/>
            <a:ext cx="2217584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Finger gnosia, finger dissociation, finger coordination tasks 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4558713" y="9508623"/>
            <a:ext cx="2492850" cy="4708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 smtClean="0"/>
              <a:t>T4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N = 60</a:t>
            </a:r>
            <a:endParaRPr lang="fr-BE" sz="2000" dirty="0"/>
          </a:p>
          <a:p>
            <a:pPr algn="ctr"/>
            <a:r>
              <a:rPr lang="fr-BE" sz="2000" dirty="0"/>
              <a:t>4</a:t>
            </a:r>
            <a:r>
              <a:rPr lang="fr-BE" sz="2000" dirty="0" smtClean="0"/>
              <a:t> years 0 months</a:t>
            </a:r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</p:txBody>
      </p:sp>
      <p:sp>
        <p:nvSpPr>
          <p:cNvPr id="57" name="Rectangle 56"/>
          <p:cNvSpPr/>
          <p:nvPr/>
        </p:nvSpPr>
        <p:spPr>
          <a:xfrm>
            <a:off x="24700036" y="13025807"/>
            <a:ext cx="2217584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</a:rPr>
              <a:t>Finger gnosia, finger dissociation, finger coordination tasks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18802" y="6807652"/>
            <a:ext cx="377764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5000" b="1" dirty="0" smtClean="0"/>
              <a:t>Methodology</a:t>
            </a:r>
          </a:p>
        </p:txBody>
      </p:sp>
      <p:sp>
        <p:nvSpPr>
          <p:cNvPr id="59" name="ZoneTexte 32"/>
          <p:cNvSpPr txBox="1">
            <a:spLocks noChangeArrowheads="1"/>
          </p:cNvSpPr>
          <p:nvPr/>
        </p:nvSpPr>
        <p:spPr bwMode="auto">
          <a:xfrm>
            <a:off x="713404" y="38684371"/>
            <a:ext cx="14608824" cy="39703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Références</a:t>
            </a:r>
            <a:r>
              <a:rPr lang="en-GB" sz="1800" dirty="0" smtClean="0">
                <a:solidFill>
                  <a:schemeClr val="tx1"/>
                </a:solidFill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</a:rPr>
              <a:t>Alibali</a:t>
            </a:r>
            <a:r>
              <a:rPr lang="en-US" sz="1800" dirty="0">
                <a:solidFill>
                  <a:schemeClr val="tx1"/>
                </a:solidFill>
              </a:rPr>
              <a:t>, M. W., &amp; </a:t>
            </a:r>
            <a:r>
              <a:rPr lang="en-US" sz="1800" dirty="0" err="1">
                <a:solidFill>
                  <a:schemeClr val="tx1"/>
                </a:solidFill>
              </a:rPr>
              <a:t>DiRusso</a:t>
            </a:r>
            <a:r>
              <a:rPr lang="en-US" sz="1800" dirty="0">
                <a:solidFill>
                  <a:schemeClr val="tx1"/>
                </a:solidFill>
              </a:rPr>
              <a:t>, A. A. (1999). The function of gesture in learning to count: More than keeping track. </a:t>
            </a:r>
            <a:r>
              <a:rPr lang="en-US" sz="1800" i="1" dirty="0">
                <a:solidFill>
                  <a:schemeClr val="tx1"/>
                </a:solidFill>
              </a:rPr>
              <a:t>Cognitive Development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14</a:t>
            </a:r>
            <a:r>
              <a:rPr lang="en-US" sz="1800" dirty="0">
                <a:solidFill>
                  <a:schemeClr val="tx1"/>
                </a:solidFill>
              </a:rPr>
              <a:t>(1), 37–56.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 </a:t>
            </a:r>
            <a:r>
              <a:rPr lang="en-US" sz="1800" dirty="0">
                <a:solidFill>
                  <a:schemeClr val="tx1"/>
                </a:solidFill>
              </a:rPr>
              <a:t>Luca, S., &amp; </a:t>
            </a:r>
            <a:r>
              <a:rPr lang="en-US" sz="1800" dirty="0" err="1">
                <a:solidFill>
                  <a:schemeClr val="tx1"/>
                </a:solidFill>
              </a:rPr>
              <a:t>Pesenti</a:t>
            </a:r>
            <a:r>
              <a:rPr lang="en-US" sz="1800" dirty="0">
                <a:solidFill>
                  <a:schemeClr val="tx1"/>
                </a:solidFill>
              </a:rPr>
              <a:t>, M. (2008). Masked priming effect with canonical finger numeral configurations. </a:t>
            </a:r>
            <a:r>
              <a:rPr lang="en-US" sz="1800" i="1" dirty="0">
                <a:solidFill>
                  <a:schemeClr val="tx1"/>
                </a:solidFill>
              </a:rPr>
              <a:t>Experimental Brain Research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185</a:t>
            </a:r>
            <a:r>
              <a:rPr lang="en-US" sz="1800" dirty="0">
                <a:solidFill>
                  <a:schemeClr val="tx1"/>
                </a:solidFill>
              </a:rPr>
              <a:t>(1), 27–39.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Fayol, M., </a:t>
            </a:r>
            <a:r>
              <a:rPr lang="en-US" sz="1800" dirty="0" err="1">
                <a:solidFill>
                  <a:schemeClr val="tx1"/>
                </a:solidFill>
              </a:rPr>
              <a:t>Barrouillet</a:t>
            </a:r>
            <a:r>
              <a:rPr lang="en-US" sz="1800" dirty="0">
                <a:solidFill>
                  <a:schemeClr val="tx1"/>
                </a:solidFill>
              </a:rPr>
              <a:t>, P., &amp; </a:t>
            </a:r>
            <a:r>
              <a:rPr lang="en-US" sz="1800" dirty="0" err="1">
                <a:solidFill>
                  <a:schemeClr val="tx1"/>
                </a:solidFill>
              </a:rPr>
              <a:t>Marinthe</a:t>
            </a:r>
            <a:r>
              <a:rPr lang="en-US" sz="1800" dirty="0">
                <a:solidFill>
                  <a:schemeClr val="tx1"/>
                </a:solidFill>
              </a:rPr>
              <a:t>, C. (1998). Predicting arithmetical achievement from neuro-psychological performance: A longitudinal study. </a:t>
            </a:r>
            <a:r>
              <a:rPr lang="en-US" sz="1800" i="1" dirty="0">
                <a:solidFill>
                  <a:schemeClr val="tx1"/>
                </a:solidFill>
              </a:rPr>
              <a:t>Cognition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68</a:t>
            </a:r>
            <a:r>
              <a:rPr lang="en-US" sz="1800" dirty="0">
                <a:solidFill>
                  <a:schemeClr val="tx1"/>
                </a:solidFill>
              </a:rPr>
              <a:t>(2), B63–B70.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Fuson</a:t>
            </a:r>
            <a:r>
              <a:rPr lang="en-US" sz="1800" dirty="0">
                <a:solidFill>
                  <a:schemeClr val="tx1"/>
                </a:solidFill>
              </a:rPr>
              <a:t>, K. C., Richards, J., &amp; Briars, D. J. (1982). The Acquisition and Elaboration of the Number Word Sequence. In C. J. Brainerd (Ed.), </a:t>
            </a:r>
            <a:r>
              <a:rPr lang="en-US" sz="1800" i="1" dirty="0">
                <a:solidFill>
                  <a:schemeClr val="tx1"/>
                </a:solidFill>
              </a:rPr>
              <a:t>Children’s Logical and Mathematical Cognition </a:t>
            </a:r>
            <a:r>
              <a:rPr lang="en-US" sz="1800" dirty="0">
                <a:solidFill>
                  <a:schemeClr val="tx1"/>
                </a:solidFill>
              </a:rPr>
              <a:t>(pp. 33–92). Springer New York.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Gunderson, E. A., </a:t>
            </a:r>
            <a:r>
              <a:rPr lang="en-GB" sz="1800" dirty="0" err="1">
                <a:solidFill>
                  <a:schemeClr val="tx1"/>
                </a:solidFill>
              </a:rPr>
              <a:t>Spaepen</a:t>
            </a:r>
            <a:r>
              <a:rPr lang="en-GB" sz="1800" dirty="0">
                <a:solidFill>
                  <a:schemeClr val="tx1"/>
                </a:solidFill>
              </a:rPr>
              <a:t>, E., Gibson, D., Goldin-Meadow, S., &amp; Levine, S. C. (sous </a:t>
            </a:r>
            <a:r>
              <a:rPr lang="en-GB" sz="1800" dirty="0" err="1">
                <a:solidFill>
                  <a:schemeClr val="tx1"/>
                </a:solidFill>
              </a:rPr>
              <a:t>presse</a:t>
            </a:r>
            <a:r>
              <a:rPr lang="en-GB" sz="1800" dirty="0">
                <a:solidFill>
                  <a:schemeClr val="tx1"/>
                </a:solidFill>
              </a:rPr>
              <a:t>). Gesture as a window onto children’s number knowledge. </a:t>
            </a:r>
            <a:r>
              <a:rPr lang="en-GB" sz="1800" i="1" dirty="0">
                <a:solidFill>
                  <a:schemeClr val="tx1"/>
                </a:solidFill>
              </a:rPr>
              <a:t>Cognition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i="1" dirty="0">
                <a:solidFill>
                  <a:schemeClr val="tx1"/>
                </a:solidFill>
              </a:rPr>
              <a:t>144</a:t>
            </a:r>
            <a:r>
              <a:rPr lang="en-GB" sz="1800" dirty="0">
                <a:solidFill>
                  <a:schemeClr val="tx1"/>
                </a:solidFill>
              </a:rPr>
              <a:t>, 14–28.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Nicoladis</a:t>
            </a:r>
            <a:r>
              <a:rPr lang="en-US" sz="1800" dirty="0">
                <a:solidFill>
                  <a:schemeClr val="tx1"/>
                </a:solidFill>
              </a:rPr>
              <a:t>, E., </a:t>
            </a:r>
            <a:r>
              <a:rPr lang="en-US" sz="1800" dirty="0" err="1">
                <a:solidFill>
                  <a:schemeClr val="tx1"/>
                </a:solidFill>
              </a:rPr>
              <a:t>Pika</a:t>
            </a:r>
            <a:r>
              <a:rPr lang="en-US" sz="1800" dirty="0">
                <a:solidFill>
                  <a:schemeClr val="tx1"/>
                </a:solidFill>
              </a:rPr>
              <a:t>, S., &amp; </a:t>
            </a:r>
            <a:r>
              <a:rPr lang="en-US" sz="1800" dirty="0" err="1">
                <a:solidFill>
                  <a:schemeClr val="tx1"/>
                </a:solidFill>
              </a:rPr>
              <a:t>Marentette</a:t>
            </a:r>
            <a:r>
              <a:rPr lang="en-US" sz="1800" dirty="0">
                <a:solidFill>
                  <a:schemeClr val="tx1"/>
                </a:solidFill>
              </a:rPr>
              <a:t>, P. (2010). Are number gestures easier than number words for preschoolers? </a:t>
            </a:r>
            <a:r>
              <a:rPr lang="en-US" sz="1800" i="1" dirty="0">
                <a:solidFill>
                  <a:schemeClr val="tx1"/>
                </a:solidFill>
              </a:rPr>
              <a:t>Cognitive Development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25</a:t>
            </a:r>
            <a:r>
              <a:rPr lang="en-US" sz="1800" dirty="0">
                <a:solidFill>
                  <a:schemeClr val="tx1"/>
                </a:solidFill>
              </a:rPr>
              <a:t>(3), 247–261.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Noël</a:t>
            </a:r>
            <a:r>
              <a:rPr lang="en-US" sz="1800" dirty="0">
                <a:solidFill>
                  <a:schemeClr val="tx1"/>
                </a:solidFill>
              </a:rPr>
              <a:t>, M.-P. (2005). Finger </a:t>
            </a:r>
            <a:r>
              <a:rPr lang="en-US" sz="1800" dirty="0" err="1">
                <a:solidFill>
                  <a:schemeClr val="tx1"/>
                </a:solidFill>
              </a:rPr>
              <a:t>gnosia</a:t>
            </a:r>
            <a:r>
              <a:rPr lang="en-US" sz="1800" dirty="0">
                <a:solidFill>
                  <a:schemeClr val="tx1"/>
                </a:solidFill>
              </a:rPr>
              <a:t>: a predictor of numerical abilities in children? </a:t>
            </a:r>
            <a:r>
              <a:rPr lang="en-US" sz="1800" i="1" dirty="0">
                <a:solidFill>
                  <a:schemeClr val="tx1"/>
                </a:solidFill>
              </a:rPr>
              <a:t>Child Neuropsychology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11</a:t>
            </a:r>
            <a:r>
              <a:rPr lang="en-US" sz="1800" dirty="0">
                <a:solidFill>
                  <a:schemeClr val="tx1"/>
                </a:solidFill>
              </a:rPr>
              <a:t>(5), 413–430.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chemeClr val="tx1"/>
                </a:solidFill>
              </a:rPr>
              <a:t>Roesch</a:t>
            </a:r>
            <a:r>
              <a:rPr lang="en-US" sz="1800" dirty="0">
                <a:solidFill>
                  <a:schemeClr val="tx1"/>
                </a:solidFill>
              </a:rPr>
              <a:t>, S., &amp; Moeller, K. (2015). Considering digits in a current model of numerical development. </a:t>
            </a:r>
            <a:r>
              <a:rPr lang="en-US" sz="1800" i="1" dirty="0">
                <a:solidFill>
                  <a:schemeClr val="tx1"/>
                </a:solidFill>
              </a:rPr>
              <a:t>Frontiers in Human Neuroscience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8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Saxe, G. B., &amp; Kaplan, R. (1981). Gesture in early counting: A developmental analysis. </a:t>
            </a:r>
            <a:r>
              <a:rPr lang="en-US" sz="1800" i="1" dirty="0">
                <a:solidFill>
                  <a:schemeClr val="tx1"/>
                </a:solidFill>
              </a:rPr>
              <a:t>Perceptual and Motor Skills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53</a:t>
            </a:r>
            <a:r>
              <a:rPr lang="en-US" sz="1800" dirty="0">
                <a:solidFill>
                  <a:schemeClr val="tx1"/>
                </a:solidFill>
              </a:rPr>
              <a:t>(3), 851–854.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6327139" y="24482996"/>
            <a:ext cx="210388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5000" b="1" dirty="0" smtClean="0"/>
              <a:t>Results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7400760" y="9508398"/>
            <a:ext cx="2492850" cy="470898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u="sng" dirty="0" smtClean="0"/>
              <a:t>T5</a:t>
            </a:r>
          </a:p>
          <a:p>
            <a:pPr algn="ctr"/>
            <a:endParaRPr lang="fr-BE" sz="2000" dirty="0"/>
          </a:p>
          <a:p>
            <a:pPr algn="ctr"/>
            <a:r>
              <a:rPr lang="fr-BE" sz="2000" dirty="0" smtClean="0"/>
              <a:t>N = 47</a:t>
            </a:r>
            <a:endParaRPr lang="fr-BE" sz="2000" dirty="0"/>
          </a:p>
          <a:p>
            <a:pPr algn="ctr"/>
            <a:r>
              <a:rPr lang="fr-BE" sz="2000" dirty="0"/>
              <a:t>4</a:t>
            </a:r>
            <a:r>
              <a:rPr lang="fr-BE" sz="2000" dirty="0" smtClean="0"/>
              <a:t> years 4 months</a:t>
            </a:r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 smtClean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  <a:p>
            <a:pPr algn="ctr"/>
            <a:endParaRPr lang="fr-BE" sz="2000" dirty="0"/>
          </a:p>
        </p:txBody>
      </p:sp>
      <p:sp>
        <p:nvSpPr>
          <p:cNvPr id="63" name="Rectangle 62"/>
          <p:cNvSpPr/>
          <p:nvPr/>
        </p:nvSpPr>
        <p:spPr>
          <a:xfrm>
            <a:off x="27557024" y="12995700"/>
            <a:ext cx="2217584" cy="1080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Finger gnosia, finger dissociation, finger coordination tasks 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9019344" y="10822618"/>
            <a:ext cx="1079999" cy="187868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Give-a-number with number words 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0189076" y="10836498"/>
            <a:ext cx="1059726" cy="18648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Give-a-number with number gestures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842299" y="10822618"/>
            <a:ext cx="1079999" cy="187868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Give-a-number with number words 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3012031" y="10836498"/>
            <a:ext cx="1059726" cy="18648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Give-a-number with number gestures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688162" y="10854429"/>
            <a:ext cx="1079999" cy="187868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Give-a-number with number words 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857894" y="10868309"/>
            <a:ext cx="1059726" cy="18648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Give-a-number with number gestures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545150" y="10949187"/>
            <a:ext cx="1079999" cy="1878686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chemeClr val="tx1"/>
                </a:solidFill>
              </a:rPr>
              <a:t> </a:t>
            </a:r>
            <a:r>
              <a:rPr lang="fr-BE" sz="1600" dirty="0" smtClean="0">
                <a:solidFill>
                  <a:schemeClr val="tx1"/>
                </a:solidFill>
              </a:rPr>
              <a:t>Give-a-number with number words </a:t>
            </a:r>
            <a:endParaRPr lang="fr-BE" sz="16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714882" y="10963067"/>
            <a:ext cx="1059726" cy="186480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tx1"/>
                </a:solidFill>
              </a:rPr>
              <a:t>Give-a-number with number gestures</a:t>
            </a:r>
            <a:endParaRPr lang="fr-BE" sz="1600" dirty="0">
              <a:solidFill>
                <a:schemeClr val="tx1"/>
              </a:solidFill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758093"/>
              </p:ext>
            </p:extLst>
          </p:nvPr>
        </p:nvGraphicFramePr>
        <p:xfrm>
          <a:off x="15949657" y="25930728"/>
          <a:ext cx="14124748" cy="655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12" imgW="6134100" imgH="2844800" progId="Word.Document.12">
                  <p:link updateAutomatic="1"/>
                </p:oleObj>
              </mc:Choice>
              <mc:Fallback>
                <p:oleObj name="Document" r:id="rId12" imgW="6134100" imgH="2844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49657" y="25930728"/>
                        <a:ext cx="14124748" cy="6550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66983"/>
              </p:ext>
            </p:extLst>
          </p:nvPr>
        </p:nvGraphicFramePr>
        <p:xfrm>
          <a:off x="15949656" y="32252717"/>
          <a:ext cx="13783884" cy="924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14" imgW="6134100" imgH="4114800" progId="Word.Document.12">
                  <p:link updateAutomatic="1"/>
                </p:oleObj>
              </mc:Choice>
              <mc:Fallback>
                <p:oleObj name="Document" r:id="rId14" imgW="6134100" imgH="4114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49656" y="32252717"/>
                        <a:ext cx="13783884" cy="9246332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750406" y="22313326"/>
            <a:ext cx="6141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800" b="1" dirty="0"/>
              <a:t> </a:t>
            </a:r>
            <a:r>
              <a:rPr lang="fr-BE" sz="5000" b="1" dirty="0"/>
              <a:t>Questions &amp; Answers</a:t>
            </a:r>
            <a:endParaRPr lang="fr-FR" sz="5000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620" y="4306357"/>
            <a:ext cx="3056878" cy="1932308"/>
          </a:xfrm>
          <a:prstGeom prst="rect">
            <a:avLst/>
          </a:prstGeom>
        </p:spPr>
      </p:pic>
      <p:pic>
        <p:nvPicPr>
          <p:cNvPr id="48" name="Image 47" descr="Capture.PNG"/>
          <p:cNvPicPr>
            <a:picLocks noChangeAspect="1"/>
          </p:cNvPicPr>
          <p:nvPr/>
        </p:nvPicPr>
        <p:blipFill rotWithShape="1">
          <a:blip r:embed="rId1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0"/>
          <a:stretch/>
        </p:blipFill>
        <p:spPr>
          <a:xfrm>
            <a:off x="16175816" y="4179810"/>
            <a:ext cx="5101627" cy="21599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382745" y="4631941"/>
            <a:ext cx="4965901" cy="1134767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6348646" y="28220043"/>
            <a:ext cx="1763729" cy="83949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26455101" y="35495691"/>
            <a:ext cx="1763729" cy="431999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23228076" y="35497409"/>
            <a:ext cx="1763729" cy="431999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1352749" y="19200907"/>
            <a:ext cx="964752" cy="858610"/>
          </a:xfrm>
          <a:prstGeom prst="ellipse">
            <a:avLst/>
          </a:prstGeom>
          <a:solidFill>
            <a:srgbClr val="FD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12690563" y="19173294"/>
            <a:ext cx="964752" cy="858610"/>
          </a:xfrm>
          <a:prstGeom prst="ellipse">
            <a:avLst/>
          </a:prstGeom>
          <a:solidFill>
            <a:srgbClr val="FD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14044763" y="19107187"/>
            <a:ext cx="964752" cy="858610"/>
          </a:xfrm>
          <a:prstGeom prst="ellipse">
            <a:avLst/>
          </a:prstGeom>
          <a:solidFill>
            <a:srgbClr val="FD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522155" y="19987757"/>
            <a:ext cx="5496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435762" y="19427692"/>
            <a:ext cx="436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C0C44"/>
                </a:solidFill>
              </a:rPr>
              <a:t>/</a:t>
            </a:r>
            <a:r>
              <a:rPr lang="fr-FR" sz="4800" dirty="0" err="1" smtClean="0">
                <a:solidFill>
                  <a:srgbClr val="FC0C44"/>
                </a:solidFill>
              </a:rPr>
              <a:t>three</a:t>
            </a:r>
            <a:r>
              <a:rPr lang="fr-FR" sz="4800" dirty="0" smtClean="0">
                <a:solidFill>
                  <a:srgbClr val="FC0C44"/>
                </a:solidFill>
              </a:rPr>
              <a:t>/</a:t>
            </a:r>
            <a:endParaRPr lang="fr-FR" sz="4800" dirty="0">
              <a:solidFill>
                <a:srgbClr val="FC0C44"/>
              </a:solidFill>
            </a:endParaRPr>
          </a:p>
        </p:txBody>
      </p:sp>
      <p:sp>
        <p:nvSpPr>
          <p:cNvPr id="60" name="Freeform 128"/>
          <p:cNvSpPr>
            <a:spLocks noChangeArrowheads="1"/>
          </p:cNvSpPr>
          <p:nvPr/>
        </p:nvSpPr>
        <p:spPr bwMode="auto">
          <a:xfrm rot="204753">
            <a:off x="3679526" y="19148351"/>
            <a:ext cx="1417001" cy="1139427"/>
          </a:xfrm>
          <a:custGeom>
            <a:avLst/>
            <a:gdLst>
              <a:gd name="T0" fmla="*/ 368 w 604"/>
              <a:gd name="T1" fmla="*/ 0 h 561"/>
              <a:gd name="T2" fmla="*/ 368 w 604"/>
              <a:gd name="T3" fmla="*/ 0 h 561"/>
              <a:gd name="T4" fmla="*/ 368 w 604"/>
              <a:gd name="T5" fmla="*/ 44 h 561"/>
              <a:gd name="T6" fmla="*/ 559 w 604"/>
              <a:gd name="T7" fmla="*/ 280 h 561"/>
              <a:gd name="T8" fmla="*/ 368 w 604"/>
              <a:gd name="T9" fmla="*/ 515 h 561"/>
              <a:gd name="T10" fmla="*/ 368 w 604"/>
              <a:gd name="T11" fmla="*/ 560 h 561"/>
              <a:gd name="T12" fmla="*/ 603 w 604"/>
              <a:gd name="T13" fmla="*/ 280 h 561"/>
              <a:gd name="T14" fmla="*/ 368 w 604"/>
              <a:gd name="T15" fmla="*/ 0 h 561"/>
              <a:gd name="T16" fmla="*/ 486 w 604"/>
              <a:gd name="T17" fmla="*/ 280 h 561"/>
              <a:gd name="T18" fmla="*/ 486 w 604"/>
              <a:gd name="T19" fmla="*/ 280 h 561"/>
              <a:gd name="T20" fmla="*/ 368 w 604"/>
              <a:gd name="T21" fmla="*/ 147 h 561"/>
              <a:gd name="T22" fmla="*/ 368 w 604"/>
              <a:gd name="T23" fmla="*/ 177 h 561"/>
              <a:gd name="T24" fmla="*/ 441 w 604"/>
              <a:gd name="T25" fmla="*/ 280 h 561"/>
              <a:gd name="T26" fmla="*/ 368 w 604"/>
              <a:gd name="T27" fmla="*/ 383 h 561"/>
              <a:gd name="T28" fmla="*/ 368 w 604"/>
              <a:gd name="T29" fmla="*/ 412 h 561"/>
              <a:gd name="T30" fmla="*/ 486 w 604"/>
              <a:gd name="T31" fmla="*/ 280 h 561"/>
              <a:gd name="T32" fmla="*/ 265 w 604"/>
              <a:gd name="T33" fmla="*/ 44 h 561"/>
              <a:gd name="T34" fmla="*/ 265 w 604"/>
              <a:gd name="T35" fmla="*/ 44 h 561"/>
              <a:gd name="T36" fmla="*/ 88 w 604"/>
              <a:gd name="T37" fmla="*/ 162 h 561"/>
              <a:gd name="T38" fmla="*/ 29 w 604"/>
              <a:gd name="T39" fmla="*/ 162 h 561"/>
              <a:gd name="T40" fmla="*/ 0 w 604"/>
              <a:gd name="T41" fmla="*/ 206 h 561"/>
              <a:gd name="T42" fmla="*/ 0 w 604"/>
              <a:gd name="T43" fmla="*/ 353 h 561"/>
              <a:gd name="T44" fmla="*/ 29 w 604"/>
              <a:gd name="T45" fmla="*/ 397 h 561"/>
              <a:gd name="T46" fmla="*/ 88 w 604"/>
              <a:gd name="T47" fmla="*/ 397 h 561"/>
              <a:gd name="T48" fmla="*/ 265 w 604"/>
              <a:gd name="T49" fmla="*/ 515 h 561"/>
              <a:gd name="T50" fmla="*/ 309 w 604"/>
              <a:gd name="T51" fmla="*/ 471 h 561"/>
              <a:gd name="T52" fmla="*/ 309 w 604"/>
              <a:gd name="T53" fmla="*/ 88 h 561"/>
              <a:gd name="T54" fmla="*/ 265 w 604"/>
              <a:gd name="T55" fmla="*/ 44 h 561"/>
              <a:gd name="T56" fmla="*/ 88 w 604"/>
              <a:gd name="T57" fmla="*/ 339 h 561"/>
              <a:gd name="T58" fmla="*/ 88 w 604"/>
              <a:gd name="T59" fmla="*/ 339 h 561"/>
              <a:gd name="T60" fmla="*/ 73 w 604"/>
              <a:gd name="T61" fmla="*/ 353 h 561"/>
              <a:gd name="T62" fmla="*/ 59 w 604"/>
              <a:gd name="T63" fmla="*/ 353 h 561"/>
              <a:gd name="T64" fmla="*/ 29 w 604"/>
              <a:gd name="T65" fmla="*/ 339 h 561"/>
              <a:gd name="T66" fmla="*/ 29 w 604"/>
              <a:gd name="T67" fmla="*/ 221 h 561"/>
              <a:gd name="T68" fmla="*/ 59 w 604"/>
              <a:gd name="T69" fmla="*/ 206 h 561"/>
              <a:gd name="T70" fmla="*/ 73 w 604"/>
              <a:gd name="T71" fmla="*/ 206 h 561"/>
              <a:gd name="T72" fmla="*/ 88 w 604"/>
              <a:gd name="T73" fmla="*/ 221 h 561"/>
              <a:gd name="T74" fmla="*/ 88 w 604"/>
              <a:gd name="T75" fmla="*/ 339 h 561"/>
              <a:gd name="T76" fmla="*/ 265 w 604"/>
              <a:gd name="T77" fmla="*/ 471 h 561"/>
              <a:gd name="T78" fmla="*/ 265 w 604"/>
              <a:gd name="T79" fmla="*/ 471 h 561"/>
              <a:gd name="T80" fmla="*/ 132 w 604"/>
              <a:gd name="T81" fmla="*/ 383 h 561"/>
              <a:gd name="T82" fmla="*/ 132 w 604"/>
              <a:gd name="T83" fmla="*/ 162 h 561"/>
              <a:gd name="T84" fmla="*/ 265 w 604"/>
              <a:gd name="T85" fmla="*/ 88 h 561"/>
              <a:gd name="T86" fmla="*/ 265 w 604"/>
              <a:gd name="T87" fmla="*/ 47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rgbClr val="FD6666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429302" y="20328942"/>
            <a:ext cx="3131994" cy="208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10180312" y="20566221"/>
            <a:ext cx="3103291" cy="2080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988457" y="21183381"/>
            <a:ext cx="7945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713404" y="23984080"/>
            <a:ext cx="14608824" cy="14201375"/>
          </a:xfrm>
          <a:prstGeom prst="rect">
            <a:avLst/>
          </a:prstGeom>
          <a:noFill/>
          <a:ln w="57150" cmpd="sng">
            <a:solidFill>
              <a:srgbClr val="FC0C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16636318" y="41952886"/>
            <a:ext cx="10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Any</a:t>
            </a:r>
            <a:r>
              <a:rPr lang="fr-FR" sz="2800" dirty="0" smtClean="0"/>
              <a:t> question ? 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/>
              <a:t>Line.Vossius@uliege.be</a:t>
            </a:r>
            <a:endParaRPr lang="fr-FR" sz="2800" dirty="0"/>
          </a:p>
        </p:txBody>
      </p:sp>
      <p:sp>
        <p:nvSpPr>
          <p:cNvPr id="68" name="Rectangle à coins arrondis 67"/>
          <p:cNvSpPr/>
          <p:nvPr/>
        </p:nvSpPr>
        <p:spPr>
          <a:xfrm>
            <a:off x="23228076" y="37969455"/>
            <a:ext cx="1763729" cy="431999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1089</Words>
  <Application>Microsoft Macintosh PowerPoint</Application>
  <PresentationFormat>Personnalisé</PresentationFormat>
  <Paragraphs>153</Paragraphs>
  <Slides>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Liaisons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Thème Office</vt:lpstr>
      <vt:lpstr>\\localhost\Users\linevossius\Documents\Documents - MacBook Pro de Line\Présentations\Macintosh HD:Users:linevossius:Documents:Documents - MacBook Pro de Line:Rédaction:Articles:2018 - Article 1bis - version 5 (corrections Laurence 1).docx!OLE_LINK2</vt:lpstr>
      <vt:lpstr>\\localhost\Users\linevossius\Documents\Documents - MacBook Pro de Line\Présentations\Macintosh HD:Users:linevossius:Documents:Documents - MacBook Pro de Line:Rédaction:Articles:2018 - Article 1bis - version 5 (corrections Laurence 1).docx!OLE_LINK3</vt:lpstr>
      <vt:lpstr>Does the development of  number gestures and finger skills influence the understanding of the cardinal meaning of number words in preschoolers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development of  number gestures and, more generally, finger skills influence the understanding of the cardinal meaning of number words in preschoolers ?</dc:title>
  <dc:creator>Utilisateur de Microsoft Office</dc:creator>
  <cp:lastModifiedBy>Utilisateur de Microsoft Office</cp:lastModifiedBy>
  <cp:revision>22</cp:revision>
  <dcterms:created xsi:type="dcterms:W3CDTF">2019-04-17T20:55:49Z</dcterms:created>
  <dcterms:modified xsi:type="dcterms:W3CDTF">2019-05-13T06:06:53Z</dcterms:modified>
</cp:coreProperties>
</file>