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8" r:id="rId6"/>
    <p:sldId id="261" r:id="rId7"/>
    <p:sldId id="263" r:id="rId8"/>
    <p:sldId id="267" r:id="rId9"/>
    <p:sldId id="262" r:id="rId10"/>
    <p:sldId id="264" r:id="rId11"/>
    <p:sldId id="269" r:id="rId12"/>
    <p:sldId id="265" r:id="rId13"/>
    <p:sldId id="266" r:id="rId14"/>
    <p:sldId id="270" r:id="rId15"/>
    <p:sldId id="271" r:id="rId16"/>
    <p:sldId id="273" r:id="rId17"/>
    <p:sldId id="274" r:id="rId18"/>
    <p:sldId id="272" r:id="rId19"/>
    <p:sldId id="275" r:id="rId20"/>
    <p:sldId id="278" r:id="rId21"/>
    <p:sldId id="279" r:id="rId22"/>
    <p:sldId id="280" r:id="rId23"/>
    <p:sldId id="276" r:id="rId24"/>
    <p:sldId id="281" r:id="rId25"/>
    <p:sldId id="282" r:id="rId26"/>
    <p:sldId id="277" r:id="rId27"/>
    <p:sldId id="283" r:id="rId28"/>
    <p:sldId id="285" r:id="rId29"/>
    <p:sldId id="284" r:id="rId30"/>
    <p:sldId id="286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113" autoAdjust="0"/>
  </p:normalViewPr>
  <p:slideViewPr>
    <p:cSldViewPr snapToGrid="0" snapToObjects="1">
      <p:cViewPr varScale="1">
        <p:scale>
          <a:sx n="96" d="100"/>
          <a:sy n="96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1366-805F-A747-91B1-B09D0A87450E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8E96-C062-DA4A-A8EC-5C81F3E6E1D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CC13-625D-D246-A60A-230A86572246}" type="datetimeFigureOut">
              <a:rPr lang="fr-FR" smtClean="0"/>
              <a:pPr/>
              <a:t>17/08/16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06055"/>
            <a:ext cx="7772400" cy="1470025"/>
          </a:xfrm>
        </p:spPr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MALE ENDOCRINOLOGY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156400"/>
            <a:ext cx="7772400" cy="1752600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Garamond"/>
                <a:cs typeface="Garamond"/>
              </a:rPr>
              <a:t>Christiane OTZDORFF, LMU</a:t>
            </a:r>
          </a:p>
          <a:p>
            <a:r>
              <a:rPr lang="fr-FR" dirty="0" smtClean="0">
                <a:solidFill>
                  <a:schemeClr val="tx1"/>
                </a:solidFill>
                <a:latin typeface="Garamond"/>
                <a:cs typeface="Garamond"/>
              </a:rPr>
              <a:t>DVM, M. Sc., Ph. D., Diplomate ECAR</a:t>
            </a:r>
            <a:endParaRPr lang="fr-FR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Garamond"/>
                <a:cs typeface="Garamond"/>
              </a:rPr>
              <a:t>Jérôme PONTHIER, </a:t>
            </a:r>
            <a:r>
              <a:rPr lang="fr-FR" b="1" dirty="0" err="1" smtClean="0">
                <a:solidFill>
                  <a:schemeClr val="tx1"/>
                </a:solidFill>
                <a:latin typeface="Garamond"/>
                <a:cs typeface="Garamond"/>
              </a:rPr>
              <a:t>ULg</a:t>
            </a:r>
            <a:endParaRPr lang="fr-FR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Garamond"/>
                <a:cs typeface="Garamond"/>
              </a:rPr>
              <a:t>DVM, M. Sc., Ph. D., Diplomate ECAR</a:t>
            </a:r>
          </a:p>
          <a:p>
            <a:endParaRPr lang="fr-FR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5" name="Image 4" descr="12375178_10153702551156007_4084473702010416143_o.jpg"/>
          <p:cNvPicPr>
            <a:picLocks noChangeAspect="1"/>
          </p:cNvPicPr>
          <p:nvPr/>
        </p:nvPicPr>
        <p:blipFill>
          <a:blip r:embed="rId2"/>
          <a:srcRect t="10268" b="10387"/>
          <a:stretch>
            <a:fillRect/>
          </a:stretch>
        </p:blipFill>
        <p:spPr>
          <a:xfrm>
            <a:off x="5282794" y="0"/>
            <a:ext cx="3861206" cy="2296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30790" y="1760258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Testis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04379" y="2142222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Leydig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7200" y="2142222"/>
            <a:ext cx="22413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Sertoli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04379" y="1232972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1232972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33546" y="2889516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Androgens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2310" y="2889516"/>
            <a:ext cx="22413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Estrogens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24" name="Connecteur droit 23"/>
          <p:cNvCxnSpPr>
            <a:stCxn id="21" idx="2"/>
            <a:endCxn id="19" idx="0"/>
          </p:cNvCxnSpPr>
          <p:nvPr/>
        </p:nvCxnSpPr>
        <p:spPr>
          <a:xfrm rot="5400000">
            <a:off x="1307919" y="1872263"/>
            <a:ext cx="53991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0" idx="2"/>
            <a:endCxn id="18" idx="0"/>
          </p:cNvCxnSpPr>
          <p:nvPr/>
        </p:nvCxnSpPr>
        <p:spPr>
          <a:xfrm rot="5400000">
            <a:off x="3655098" y="1872263"/>
            <a:ext cx="53991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8" idx="2"/>
            <a:endCxn id="22" idx="0"/>
          </p:cNvCxnSpPr>
          <p:nvPr/>
        </p:nvCxnSpPr>
        <p:spPr>
          <a:xfrm rot="16200000" flipH="1">
            <a:off x="4050659" y="2385951"/>
            <a:ext cx="377962" cy="62916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2" idx="1"/>
            <a:endCxn id="23" idx="3"/>
          </p:cNvCxnSpPr>
          <p:nvPr/>
        </p:nvCxnSpPr>
        <p:spPr>
          <a:xfrm rot="10800000">
            <a:off x="2313666" y="3074182"/>
            <a:ext cx="1119881" cy="1588"/>
          </a:xfrm>
          <a:prstGeom prst="line">
            <a:avLst/>
          </a:prstGeom>
          <a:ln w="41275" cmpd="sng">
            <a:solidFill>
              <a:srgbClr val="FF0000"/>
            </a:solidFill>
            <a:prstDash val="sysDot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8" idx="2"/>
            <a:endCxn id="22" idx="1"/>
          </p:cNvCxnSpPr>
          <p:nvPr/>
        </p:nvCxnSpPr>
        <p:spPr>
          <a:xfrm rot="5400000">
            <a:off x="3397988" y="2547113"/>
            <a:ext cx="562628" cy="49151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9" idx="2"/>
            <a:endCxn id="22" idx="1"/>
          </p:cNvCxnSpPr>
          <p:nvPr/>
        </p:nvCxnSpPr>
        <p:spPr>
          <a:xfrm rot="16200000" flipH="1">
            <a:off x="2224398" y="1865034"/>
            <a:ext cx="562628" cy="185566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5898"/>
            <a:ext cx="8229600" cy="3029626"/>
          </a:xfrm>
        </p:spPr>
        <p:txBody>
          <a:bodyPr>
            <a:normAutofit fontScale="92500" lnSpcReduction="20000"/>
          </a:bodyPr>
          <a:lstStyle/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Testosterone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secretion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Leydig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r>
              <a:rPr lang="fr-FR" dirty="0" smtClean="0">
                <a:latin typeface="Garamond"/>
                <a:cs typeface="Garamond"/>
              </a:rPr>
              <a:t> &gt; </a:t>
            </a:r>
            <a:r>
              <a:rPr lang="fr-FR" dirty="0" err="1" smtClean="0">
                <a:latin typeface="Garamond"/>
                <a:cs typeface="Garamond"/>
              </a:rPr>
              <a:t>Sertoli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endParaRPr lang="fr-FR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Di-hydro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testosterone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secretion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Sertoli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r>
              <a:rPr lang="fr-FR" dirty="0" smtClean="0">
                <a:latin typeface="Garamond"/>
                <a:cs typeface="Garamond"/>
              </a:rPr>
              <a:t> &gt; </a:t>
            </a:r>
            <a:r>
              <a:rPr lang="fr-FR" dirty="0" err="1" smtClean="0">
                <a:latin typeface="Garamond"/>
                <a:cs typeface="Garamond"/>
              </a:rPr>
              <a:t>Leydig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endParaRPr lang="fr-FR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Estrogens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secretion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Sertoli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r>
              <a:rPr lang="fr-FR" dirty="0" smtClean="0">
                <a:latin typeface="Garamond"/>
                <a:cs typeface="Garamond"/>
              </a:rPr>
              <a:t> &gt; </a:t>
            </a:r>
            <a:r>
              <a:rPr lang="fr-FR" dirty="0" err="1" smtClean="0">
                <a:latin typeface="Garamond"/>
                <a:cs typeface="Garamond"/>
              </a:rPr>
              <a:t>Leydig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endParaRPr lang="fr-FR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Inhibin</a:t>
            </a:r>
            <a:r>
              <a:rPr lang="fr-FR" dirty="0" smtClean="0">
                <a:latin typeface="Garamond"/>
                <a:cs typeface="Garamond"/>
              </a:rPr>
              <a:t> &amp; AMH </a:t>
            </a:r>
            <a:r>
              <a:rPr lang="fr-FR" dirty="0" err="1" smtClean="0">
                <a:latin typeface="Garamond"/>
                <a:cs typeface="Garamond"/>
              </a:rPr>
              <a:t>secretion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Sertolic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endParaRPr lang="fr-FR" dirty="0">
              <a:latin typeface="Garamond"/>
              <a:cs typeface="Garamond"/>
            </a:endParaRPr>
          </a:p>
        </p:txBody>
      </p:sp>
      <p:pic>
        <p:nvPicPr>
          <p:cNvPr id="37" name="Image 36" descr="550px-Androstanolon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182" y="4076127"/>
            <a:ext cx="1821617" cy="1341373"/>
          </a:xfrm>
          <a:prstGeom prst="rect">
            <a:avLst/>
          </a:prstGeom>
        </p:spPr>
      </p:pic>
      <p:pic>
        <p:nvPicPr>
          <p:cNvPr id="38" name="Image 37" descr="Testostero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910" y="3141939"/>
            <a:ext cx="1822889" cy="1179517"/>
          </a:xfrm>
          <a:prstGeom prst="rect">
            <a:avLst/>
          </a:prstGeom>
        </p:spPr>
      </p:pic>
      <p:pic>
        <p:nvPicPr>
          <p:cNvPr id="39" name="Image 38" descr="306px-Estradiol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911" y="5039219"/>
            <a:ext cx="1812795" cy="1107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30790" y="1760258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Testis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04379" y="2142222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Leydig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7200" y="2142222"/>
            <a:ext cx="22413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Sertoli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04379" y="1232972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1232972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33546" y="2889516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Androgens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2310" y="2889516"/>
            <a:ext cx="22413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Estrogens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24" name="Connecteur droit 23"/>
          <p:cNvCxnSpPr>
            <a:stCxn id="21" idx="2"/>
            <a:endCxn id="19" idx="0"/>
          </p:cNvCxnSpPr>
          <p:nvPr/>
        </p:nvCxnSpPr>
        <p:spPr>
          <a:xfrm rot="5400000">
            <a:off x="1307919" y="1872263"/>
            <a:ext cx="53991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0" idx="2"/>
            <a:endCxn id="18" idx="0"/>
          </p:cNvCxnSpPr>
          <p:nvPr/>
        </p:nvCxnSpPr>
        <p:spPr>
          <a:xfrm rot="5400000">
            <a:off x="3655098" y="1872263"/>
            <a:ext cx="53991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8" idx="2"/>
            <a:endCxn id="22" idx="0"/>
          </p:cNvCxnSpPr>
          <p:nvPr/>
        </p:nvCxnSpPr>
        <p:spPr>
          <a:xfrm rot="16200000" flipH="1">
            <a:off x="4050659" y="2385951"/>
            <a:ext cx="377962" cy="62916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2" idx="1"/>
            <a:endCxn id="23" idx="3"/>
          </p:cNvCxnSpPr>
          <p:nvPr/>
        </p:nvCxnSpPr>
        <p:spPr>
          <a:xfrm rot="10800000">
            <a:off x="2313666" y="3074182"/>
            <a:ext cx="1119881" cy="1588"/>
          </a:xfrm>
          <a:prstGeom prst="line">
            <a:avLst/>
          </a:prstGeom>
          <a:ln w="41275" cmpd="sng">
            <a:solidFill>
              <a:srgbClr val="FF0000"/>
            </a:solidFill>
            <a:prstDash val="sysDot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8" idx="2"/>
            <a:endCxn id="22" idx="1"/>
          </p:cNvCxnSpPr>
          <p:nvPr/>
        </p:nvCxnSpPr>
        <p:spPr>
          <a:xfrm rot="5400000">
            <a:off x="3397988" y="2547113"/>
            <a:ext cx="562628" cy="49151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9" idx="2"/>
            <a:endCxn id="22" idx="1"/>
          </p:cNvCxnSpPr>
          <p:nvPr/>
        </p:nvCxnSpPr>
        <p:spPr>
          <a:xfrm rot="16200000" flipH="1">
            <a:off x="2224398" y="1865034"/>
            <a:ext cx="562628" cy="185566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Figure-1-Pathway-for-the-synthesis-of-adrenal-and-sex-steroids-Steroids-in-the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30790" y="1760258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Testis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04379" y="2142222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Leydig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7200" y="2142222"/>
            <a:ext cx="22413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Sertoli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04379" y="1232972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1232972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33546" y="2889516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Androgens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2310" y="2889516"/>
            <a:ext cx="22413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Estrogens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24" name="Connecteur droit 23"/>
          <p:cNvCxnSpPr>
            <a:stCxn id="21" idx="2"/>
            <a:endCxn id="19" idx="0"/>
          </p:cNvCxnSpPr>
          <p:nvPr/>
        </p:nvCxnSpPr>
        <p:spPr>
          <a:xfrm rot="5400000">
            <a:off x="1307919" y="1872263"/>
            <a:ext cx="53991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0" idx="2"/>
            <a:endCxn id="18" idx="0"/>
          </p:cNvCxnSpPr>
          <p:nvPr/>
        </p:nvCxnSpPr>
        <p:spPr>
          <a:xfrm rot="5400000">
            <a:off x="3655098" y="1872263"/>
            <a:ext cx="53991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8" idx="2"/>
            <a:endCxn id="22" idx="0"/>
          </p:cNvCxnSpPr>
          <p:nvPr/>
        </p:nvCxnSpPr>
        <p:spPr>
          <a:xfrm rot="16200000" flipH="1">
            <a:off x="4050659" y="2385951"/>
            <a:ext cx="377962" cy="62916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2" idx="1"/>
            <a:endCxn id="23" idx="3"/>
          </p:cNvCxnSpPr>
          <p:nvPr/>
        </p:nvCxnSpPr>
        <p:spPr>
          <a:xfrm rot="10800000">
            <a:off x="2313666" y="3074182"/>
            <a:ext cx="1119881" cy="1588"/>
          </a:xfrm>
          <a:prstGeom prst="line">
            <a:avLst/>
          </a:prstGeom>
          <a:ln w="41275" cmpd="sng">
            <a:solidFill>
              <a:srgbClr val="FF0000"/>
            </a:solidFill>
            <a:prstDash val="sysDot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8" idx="2"/>
            <a:endCxn id="22" idx="1"/>
          </p:cNvCxnSpPr>
          <p:nvPr/>
        </p:nvCxnSpPr>
        <p:spPr>
          <a:xfrm rot="5400000">
            <a:off x="3397988" y="2547113"/>
            <a:ext cx="562628" cy="49151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9" idx="2"/>
            <a:endCxn id="22" idx="1"/>
          </p:cNvCxnSpPr>
          <p:nvPr/>
        </p:nvCxnSpPr>
        <p:spPr>
          <a:xfrm rot="16200000" flipH="1">
            <a:off x="2224398" y="1865034"/>
            <a:ext cx="562628" cy="185566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851278" y="2143016"/>
            <a:ext cx="594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FB-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445445" y="2143016"/>
            <a:ext cx="251005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High &amp; </a:t>
            </a:r>
            <a:r>
              <a:rPr lang="fr-FR" b="1" dirty="0" err="1" smtClean="0">
                <a:latin typeface="Garamond"/>
                <a:cs typeface="Garamond"/>
              </a:rPr>
              <a:t>sustained</a:t>
            </a:r>
            <a:r>
              <a:rPr lang="fr-FR" b="1" dirty="0" smtClean="0">
                <a:latin typeface="Garamond"/>
                <a:cs typeface="Garamond"/>
              </a:rPr>
              <a:t> LH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32" name="Connecteur droit 31"/>
          <p:cNvCxnSpPr>
            <a:stCxn id="30" idx="1"/>
            <a:endCxn id="18" idx="3"/>
          </p:cNvCxnSpPr>
          <p:nvPr/>
        </p:nvCxnSpPr>
        <p:spPr>
          <a:xfrm rot="10800000">
            <a:off x="5045734" y="2326888"/>
            <a:ext cx="805544" cy="794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5898"/>
            <a:ext cx="8229600" cy="3029626"/>
          </a:xfrm>
        </p:spPr>
        <p:txBody>
          <a:bodyPr>
            <a:normAutofit fontScale="92500" lnSpcReduction="20000"/>
          </a:bodyPr>
          <a:lstStyle/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Particular case of testosterone production</a:t>
            </a: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Peaks: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2  to 4x basal </a:t>
            </a:r>
            <a:r>
              <a:rPr lang="en-GB" dirty="0" err="1" smtClean="0">
                <a:latin typeface="Garamond"/>
                <a:cs typeface="Garamond"/>
              </a:rPr>
              <a:t>testostérone</a:t>
            </a:r>
            <a:r>
              <a:rPr lang="en-GB" dirty="0" smtClean="0">
                <a:latin typeface="Garamond"/>
                <a:cs typeface="Garamond"/>
              </a:rPr>
              <a:t> concentration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During production peak: concentration inside parenchyma x10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Duration: 2 &gt; 4 hours</a:t>
            </a: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High &amp; sustained LH: </a:t>
            </a:r>
            <a:r>
              <a:rPr lang="en-GB" dirty="0" err="1" smtClean="0">
                <a:latin typeface="Garamond"/>
                <a:cs typeface="Garamond"/>
              </a:rPr>
              <a:t>Leydig</a:t>
            </a:r>
            <a:r>
              <a:rPr lang="en-GB" dirty="0" smtClean="0">
                <a:latin typeface="Garamond"/>
                <a:cs typeface="Garamond"/>
              </a:rPr>
              <a:t> testosterone production inhibited </a:t>
            </a:r>
          </a:p>
          <a:p>
            <a:pPr marL="971550" lvl="1" indent="-514350">
              <a:buClr>
                <a:schemeClr val="tx1"/>
              </a:buClr>
            </a:pPr>
            <a:endParaRPr lang="en-GB" dirty="0">
              <a:latin typeface="Garamond"/>
              <a:cs typeface="Garamond"/>
            </a:endParaRPr>
          </a:p>
        </p:txBody>
      </p:sp>
      <p:pic>
        <p:nvPicPr>
          <p:cNvPr id="33" name="Image 32" descr="Testostero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138" y="2520129"/>
            <a:ext cx="1822889" cy="1179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30790" y="1760258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Testis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04379" y="2142222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Leydig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7200" y="2142222"/>
            <a:ext cx="22413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Sertoli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04379" y="1232972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1232972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33546" y="2889516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Androgens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2310" y="2889516"/>
            <a:ext cx="22413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Estrogens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24" name="Connecteur droit 23"/>
          <p:cNvCxnSpPr>
            <a:stCxn id="21" idx="2"/>
            <a:endCxn id="19" idx="0"/>
          </p:cNvCxnSpPr>
          <p:nvPr/>
        </p:nvCxnSpPr>
        <p:spPr>
          <a:xfrm rot="5400000">
            <a:off x="1307919" y="1872263"/>
            <a:ext cx="53991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0" idx="2"/>
            <a:endCxn id="18" idx="0"/>
          </p:cNvCxnSpPr>
          <p:nvPr/>
        </p:nvCxnSpPr>
        <p:spPr>
          <a:xfrm rot="5400000">
            <a:off x="3655098" y="1872263"/>
            <a:ext cx="53991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8" idx="2"/>
            <a:endCxn id="22" idx="0"/>
          </p:cNvCxnSpPr>
          <p:nvPr/>
        </p:nvCxnSpPr>
        <p:spPr>
          <a:xfrm rot="16200000" flipH="1">
            <a:off x="4050659" y="2385951"/>
            <a:ext cx="377962" cy="62916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2" idx="1"/>
            <a:endCxn id="23" idx="3"/>
          </p:cNvCxnSpPr>
          <p:nvPr/>
        </p:nvCxnSpPr>
        <p:spPr>
          <a:xfrm rot="10800000">
            <a:off x="2313666" y="3074182"/>
            <a:ext cx="1119881" cy="1588"/>
          </a:xfrm>
          <a:prstGeom prst="line">
            <a:avLst/>
          </a:prstGeom>
          <a:ln w="41275" cmpd="sng">
            <a:solidFill>
              <a:srgbClr val="FF0000"/>
            </a:solidFill>
            <a:prstDash val="sysDot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8" idx="2"/>
            <a:endCxn id="22" idx="1"/>
          </p:cNvCxnSpPr>
          <p:nvPr/>
        </p:nvCxnSpPr>
        <p:spPr>
          <a:xfrm rot="5400000">
            <a:off x="3397988" y="2547113"/>
            <a:ext cx="562628" cy="49151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9" idx="2"/>
            <a:endCxn id="22" idx="1"/>
          </p:cNvCxnSpPr>
          <p:nvPr/>
        </p:nvCxnSpPr>
        <p:spPr>
          <a:xfrm rot="16200000" flipH="1">
            <a:off x="2224398" y="1865034"/>
            <a:ext cx="562628" cy="185566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5898"/>
            <a:ext cx="8229600" cy="3029626"/>
          </a:xfrm>
        </p:spPr>
        <p:txBody>
          <a:bodyPr>
            <a:normAutofit fontScale="92500" lnSpcReduction="10000"/>
          </a:bodyPr>
          <a:lstStyle/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Particular</a:t>
            </a:r>
            <a:r>
              <a:rPr lang="fr-FR" dirty="0" smtClean="0">
                <a:latin typeface="Garamond"/>
                <a:cs typeface="Garamond"/>
              </a:rPr>
              <a:t> case of </a:t>
            </a:r>
            <a:r>
              <a:rPr lang="fr-FR" dirty="0" err="1" smtClean="0">
                <a:latin typeface="Garamond"/>
                <a:cs typeface="Garamond"/>
              </a:rPr>
              <a:t>estrogens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secretion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Produced</a:t>
            </a:r>
            <a:r>
              <a:rPr lang="fr-FR" dirty="0" smtClean="0">
                <a:latin typeface="Garamond"/>
                <a:cs typeface="Garamond"/>
              </a:rPr>
              <a:t> in </a:t>
            </a:r>
            <a:r>
              <a:rPr lang="fr-FR" dirty="0" err="1" smtClean="0">
                <a:latin typeface="Garamond"/>
                <a:cs typeface="Garamond"/>
              </a:rPr>
              <a:t>testis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High </a:t>
            </a:r>
            <a:r>
              <a:rPr lang="fr-FR" dirty="0" err="1" smtClean="0">
                <a:latin typeface="Garamond"/>
                <a:cs typeface="Garamond"/>
              </a:rPr>
              <a:t>levels</a:t>
            </a:r>
            <a:r>
              <a:rPr lang="fr-FR" dirty="0" smtClean="0">
                <a:latin typeface="Garamond"/>
                <a:cs typeface="Garamond"/>
              </a:rPr>
              <a:t> in </a:t>
            </a:r>
            <a:r>
              <a:rPr lang="fr-FR" dirty="0" err="1" smtClean="0">
                <a:latin typeface="Garamond"/>
                <a:cs typeface="Garamond"/>
              </a:rPr>
              <a:t>boar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stallion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human</a:t>
            </a:r>
            <a:r>
              <a:rPr lang="fr-FR" dirty="0" smtClean="0">
                <a:latin typeface="Garamond"/>
                <a:cs typeface="Garamond"/>
              </a:rPr>
              <a:t> (free &amp; </a:t>
            </a:r>
            <a:r>
              <a:rPr lang="fr-FR" dirty="0" err="1" smtClean="0">
                <a:latin typeface="Garamond"/>
                <a:cs typeface="Garamond"/>
              </a:rPr>
              <a:t>conjugated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Effects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marL="1371600" lvl="2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Spermatogenesis</a:t>
            </a:r>
            <a:r>
              <a:rPr lang="fr-FR" dirty="0" smtClean="0">
                <a:latin typeface="Garamond"/>
                <a:cs typeface="Garamond"/>
              </a:rPr>
              <a:t>?</a:t>
            </a:r>
          </a:p>
          <a:p>
            <a:pPr marL="1371600" lvl="2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FB- on hypothalamus</a:t>
            </a:r>
          </a:p>
          <a:p>
            <a:pPr marL="971550" lvl="1" indent="-514350">
              <a:buClr>
                <a:schemeClr val="tx1"/>
              </a:buClr>
            </a:pPr>
            <a:endParaRPr lang="fr-FR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None/>
            </a:pP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endParaRPr lang="fr-FR" dirty="0">
              <a:latin typeface="Garamond"/>
              <a:cs typeface="Garamond"/>
            </a:endParaRPr>
          </a:p>
        </p:txBody>
      </p:sp>
      <p:pic>
        <p:nvPicPr>
          <p:cNvPr id="39" name="Image 38" descr="306px-Estradiol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791" y="3075771"/>
            <a:ext cx="1812795" cy="1107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5898"/>
            <a:ext cx="8229600" cy="3029626"/>
          </a:xfrm>
        </p:spPr>
        <p:txBody>
          <a:bodyPr>
            <a:normAutofit fontScale="92500" lnSpcReduction="10000"/>
          </a:bodyPr>
          <a:lstStyle/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Inhibin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In </a:t>
            </a:r>
            <a:r>
              <a:rPr lang="fr-FR" dirty="0" err="1" smtClean="0">
                <a:latin typeface="Garamond"/>
                <a:cs typeface="Garamond"/>
              </a:rPr>
              <a:t>both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Sertoli</a:t>
            </a:r>
            <a:r>
              <a:rPr lang="fr-FR" dirty="0" smtClean="0">
                <a:latin typeface="Garamond"/>
                <a:cs typeface="Garamond"/>
              </a:rPr>
              <a:t> and </a:t>
            </a:r>
            <a:r>
              <a:rPr lang="fr-FR" dirty="0" err="1" smtClean="0">
                <a:latin typeface="Garamond"/>
                <a:cs typeface="Garamond"/>
              </a:rPr>
              <a:t>Leydig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r>
              <a:rPr lang="fr-FR" dirty="0" smtClean="0">
                <a:latin typeface="Garamond"/>
                <a:cs typeface="Garamond"/>
              </a:rPr>
              <a:t>?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Glycoprotein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fr-FR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&amp;</a:t>
            </a:r>
            <a:r>
              <a:rPr lang="fr-FR" dirty="0" smtClean="0">
                <a:latin typeface="Lucida Grande"/>
                <a:ea typeface="Lucida Grande"/>
                <a:cs typeface="Lucida Grande"/>
              </a:rPr>
              <a:t> β</a:t>
            </a:r>
            <a:r>
              <a:rPr lang="fr-FR" baseline="-25000" dirty="0" smtClean="0">
                <a:latin typeface="Lucida Grande"/>
                <a:ea typeface="Lucida Grande"/>
                <a:cs typeface="Lucida Grande"/>
              </a:rPr>
              <a:t>1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 or </a:t>
            </a:r>
            <a:r>
              <a:rPr lang="fr-FR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fr-FR" baseline="-25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 </a:t>
            </a:r>
            <a:r>
              <a:rPr lang="fr-FR" dirty="0" err="1" smtClean="0">
                <a:latin typeface="Garamond"/>
                <a:ea typeface="Lucida Grande"/>
                <a:cs typeface="Garamond"/>
              </a:rPr>
              <a:t>subunits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 (</a:t>
            </a:r>
            <a:r>
              <a:rPr lang="fr-FR" dirty="0" err="1" smtClean="0">
                <a:latin typeface="Garamond"/>
                <a:ea typeface="Lucida Grande"/>
                <a:cs typeface="Garamond"/>
              </a:rPr>
              <a:t>activin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 = </a:t>
            </a:r>
            <a:r>
              <a:rPr lang="fr-FR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fr-FR" baseline="-25000" dirty="0" smtClean="0">
                <a:latin typeface="Lucida Grande"/>
                <a:ea typeface="Lucida Grande"/>
                <a:cs typeface="Lucida Grande"/>
              </a:rPr>
              <a:t>1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 &amp; </a:t>
            </a:r>
            <a:r>
              <a:rPr lang="fr-FR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fr-FR" baseline="-25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)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smtClean="0">
                <a:latin typeface="Garamond"/>
                <a:ea typeface="Lucida Grande"/>
                <a:cs typeface="Garamond"/>
              </a:rPr>
              <a:t>Inhibition of FSH </a:t>
            </a:r>
            <a:r>
              <a:rPr lang="fr-FR" dirty="0" err="1" smtClean="0">
                <a:latin typeface="Garamond"/>
                <a:ea typeface="Lucida Grande"/>
                <a:cs typeface="Garamond"/>
              </a:rPr>
              <a:t>secretion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 by </a:t>
            </a:r>
            <a:r>
              <a:rPr lang="fr-FR" dirty="0" err="1" smtClean="0">
                <a:latin typeface="Garamond"/>
                <a:ea typeface="Lucida Grande"/>
                <a:cs typeface="Garamond"/>
              </a:rPr>
              <a:t>hypophisis</a:t>
            </a:r>
            <a:endParaRPr lang="fr-FR" dirty="0" smtClean="0">
              <a:latin typeface="Garamond"/>
              <a:ea typeface="Lucida Grande"/>
              <a:cs typeface="Garamond"/>
            </a:endParaRPr>
          </a:p>
          <a:p>
            <a:pPr marL="1371600" lvl="2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ea typeface="Lucida Grande"/>
                <a:cs typeface="Garamond"/>
              </a:rPr>
              <a:t>Still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 </a:t>
            </a:r>
            <a:r>
              <a:rPr lang="fr-FR" dirty="0" err="1" smtClean="0">
                <a:latin typeface="Garamond"/>
                <a:ea typeface="Lucida Grande"/>
                <a:cs typeface="Garamond"/>
              </a:rPr>
              <a:t>unclear</a:t>
            </a:r>
            <a:endParaRPr lang="fr-FR" dirty="0" smtClean="0">
              <a:latin typeface="Garamond"/>
              <a:ea typeface="Lucida Grande"/>
              <a:cs typeface="Garamond"/>
            </a:endParaRPr>
          </a:p>
          <a:p>
            <a:pPr marL="1371600" lvl="2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ea typeface="Lucida Grande"/>
                <a:cs typeface="Garamond"/>
              </a:rPr>
              <a:t>Seasonnal</a:t>
            </a:r>
            <a:r>
              <a:rPr lang="fr-FR" dirty="0" smtClean="0">
                <a:latin typeface="Garamond"/>
                <a:ea typeface="Lucida Grande"/>
                <a:cs typeface="Garamond"/>
              </a:rPr>
              <a:t> change in horse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endParaRPr lang="fr-FR" dirty="0">
              <a:latin typeface="Garamond"/>
              <a:cs typeface="Garamond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60047" y="1417638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Leydig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312868" y="1417638"/>
            <a:ext cx="22413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Sertoli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57197" y="2295642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Spermatogenesis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445442" y="2295642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Androgens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433545" y="2295642"/>
            <a:ext cx="22413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Estrogens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37" name="Connecteur droit 36"/>
          <p:cNvCxnSpPr>
            <a:stCxn id="31" idx="2"/>
            <a:endCxn id="34" idx="0"/>
          </p:cNvCxnSpPr>
          <p:nvPr/>
        </p:nvCxnSpPr>
        <p:spPr>
          <a:xfrm rot="16200000" flipH="1">
            <a:off x="6419086" y="1148608"/>
            <a:ext cx="508672" cy="178539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34" idx="1"/>
            <a:endCxn id="35" idx="3"/>
          </p:cNvCxnSpPr>
          <p:nvPr/>
        </p:nvCxnSpPr>
        <p:spPr>
          <a:xfrm rot="10800000">
            <a:off x="5674900" y="2480308"/>
            <a:ext cx="770542" cy="1588"/>
          </a:xfrm>
          <a:prstGeom prst="line">
            <a:avLst/>
          </a:prstGeom>
          <a:ln w="41275" cmpd="sng">
            <a:solidFill>
              <a:srgbClr val="FF0000"/>
            </a:solidFill>
            <a:prstDash val="sysDot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31" idx="2"/>
          </p:cNvCxnSpPr>
          <p:nvPr/>
        </p:nvCxnSpPr>
        <p:spPr>
          <a:xfrm rot="16200000" flipH="1">
            <a:off x="5612637" y="1955058"/>
            <a:ext cx="693340" cy="35716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2" idx="2"/>
          </p:cNvCxnSpPr>
          <p:nvPr/>
        </p:nvCxnSpPr>
        <p:spPr>
          <a:xfrm rot="16200000" flipH="1">
            <a:off x="4439048" y="781467"/>
            <a:ext cx="693340" cy="270434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32" idx="2"/>
            <a:endCxn id="33" idx="0"/>
          </p:cNvCxnSpPr>
          <p:nvPr/>
        </p:nvCxnSpPr>
        <p:spPr>
          <a:xfrm rot="5400000">
            <a:off x="2251375" y="1113471"/>
            <a:ext cx="508672" cy="185567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433543" y="2664974"/>
            <a:ext cx="224135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Inhibin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433543" y="3027136"/>
            <a:ext cx="224135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AMH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45" name="Connecteur en angle 67"/>
          <p:cNvCxnSpPr>
            <a:stCxn id="32" idx="2"/>
            <a:endCxn id="43" idx="1"/>
          </p:cNvCxnSpPr>
          <p:nvPr/>
        </p:nvCxnSpPr>
        <p:spPr>
          <a:xfrm rot="5400000">
            <a:off x="2902210" y="2318304"/>
            <a:ext cx="1062670" cy="3"/>
          </a:xfrm>
          <a:prstGeom prst="bentConnector4">
            <a:avLst>
              <a:gd name="adj1" fmla="val 41311"/>
              <a:gd name="adj2" fmla="val 7620100000"/>
            </a:avLst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ngle 70"/>
          <p:cNvCxnSpPr>
            <a:stCxn id="32" idx="2"/>
            <a:endCxn id="44" idx="1"/>
          </p:cNvCxnSpPr>
          <p:nvPr/>
        </p:nvCxnSpPr>
        <p:spPr>
          <a:xfrm rot="5400000">
            <a:off x="2721129" y="2499385"/>
            <a:ext cx="1424832" cy="3"/>
          </a:xfrm>
          <a:prstGeom prst="bentConnector4">
            <a:avLst>
              <a:gd name="adj1" fmla="val 32378"/>
              <a:gd name="adj2" fmla="val 7620100000"/>
            </a:avLst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5898"/>
            <a:ext cx="8229600" cy="3029626"/>
          </a:xfrm>
        </p:spPr>
        <p:txBody>
          <a:bodyPr>
            <a:normAutofit fontScale="92500" lnSpcReduction="10000"/>
          </a:bodyPr>
          <a:lstStyle/>
          <a:p>
            <a:pPr marL="571500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AMH: </a:t>
            </a:r>
            <a:r>
              <a:rPr lang="fr-FR" dirty="0" err="1" smtClean="0">
                <a:latin typeface="Garamond"/>
                <a:cs typeface="Garamond"/>
              </a:rPr>
              <a:t>Anti-Mullerian</a:t>
            </a:r>
            <a:r>
              <a:rPr lang="fr-FR" dirty="0" smtClean="0">
                <a:latin typeface="Garamond"/>
                <a:cs typeface="Garamond"/>
              </a:rPr>
              <a:t> Hormone: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Mullerian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ducts</a:t>
            </a:r>
            <a:r>
              <a:rPr lang="fr-FR" dirty="0" smtClean="0">
                <a:latin typeface="Garamond"/>
                <a:cs typeface="Garamond"/>
              </a:rPr>
              <a:t> = </a:t>
            </a:r>
            <a:r>
              <a:rPr lang="fr-FR" dirty="0" err="1" smtClean="0">
                <a:latin typeface="Garamond"/>
                <a:cs typeface="Garamond"/>
              </a:rPr>
              <a:t>female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embryological</a:t>
            </a:r>
            <a:r>
              <a:rPr lang="fr-FR" dirty="0" smtClean="0">
                <a:latin typeface="Garamond"/>
                <a:cs typeface="Garamond"/>
              </a:rPr>
              <a:t> tract (</a:t>
            </a:r>
            <a:r>
              <a:rPr lang="fr-FR" dirty="0" err="1" smtClean="0">
                <a:latin typeface="Garamond"/>
                <a:cs typeface="Garamond"/>
              </a:rPr>
              <a:t>paramesonephric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marL="1371600" lvl="2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Male: </a:t>
            </a:r>
            <a:r>
              <a:rPr lang="fr-FR" dirty="0" err="1" smtClean="0">
                <a:latin typeface="Garamond"/>
                <a:cs typeface="Garamond"/>
              </a:rPr>
              <a:t>Wolffian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ducts</a:t>
            </a:r>
            <a:r>
              <a:rPr lang="fr-FR" dirty="0" smtClean="0">
                <a:latin typeface="Garamond"/>
                <a:cs typeface="Garamond"/>
              </a:rPr>
              <a:t> (</a:t>
            </a:r>
            <a:r>
              <a:rPr lang="fr-FR" dirty="0" err="1" smtClean="0">
                <a:latin typeface="Garamond"/>
                <a:cs typeface="Garamond"/>
              </a:rPr>
              <a:t>mesonephric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AMH </a:t>
            </a:r>
            <a:r>
              <a:rPr lang="fr-FR" dirty="0" err="1" smtClean="0">
                <a:latin typeface="Garamond"/>
                <a:cs typeface="Garamond"/>
              </a:rPr>
              <a:t>secreted</a:t>
            </a:r>
            <a:r>
              <a:rPr lang="fr-FR" dirty="0" smtClean="0">
                <a:latin typeface="Garamond"/>
                <a:cs typeface="Garamond"/>
              </a:rPr>
              <a:t> in male </a:t>
            </a:r>
            <a:r>
              <a:rPr lang="fr-FR" dirty="0" err="1" smtClean="0">
                <a:latin typeface="Garamond"/>
                <a:cs typeface="Garamond"/>
              </a:rPr>
              <a:t>embryo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Role</a:t>
            </a:r>
            <a:r>
              <a:rPr lang="fr-FR" dirty="0" smtClean="0">
                <a:latin typeface="Garamond"/>
                <a:cs typeface="Garamond"/>
              </a:rPr>
              <a:t> in </a:t>
            </a:r>
            <a:r>
              <a:rPr lang="fr-FR" dirty="0" err="1" smtClean="0">
                <a:latin typeface="Garamond"/>
                <a:cs typeface="Garamond"/>
              </a:rPr>
              <a:t>adult</a:t>
            </a:r>
            <a:r>
              <a:rPr lang="fr-FR" dirty="0" smtClean="0">
                <a:latin typeface="Garamond"/>
                <a:cs typeface="Garamond"/>
              </a:rPr>
              <a:t> male </a:t>
            </a:r>
            <a:r>
              <a:rPr lang="fr-FR" dirty="0" err="1" smtClean="0">
                <a:latin typeface="Garamond"/>
                <a:cs typeface="Garamond"/>
              </a:rPr>
              <a:t>unclear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i="1" dirty="0" err="1" smtClean="0">
                <a:latin typeface="Garamond"/>
                <a:cs typeface="Garamond"/>
              </a:rPr>
              <a:t>See</a:t>
            </a:r>
            <a:r>
              <a:rPr lang="fr-FR" i="1" dirty="0" smtClean="0">
                <a:latin typeface="Garamond"/>
                <a:cs typeface="Garamond"/>
              </a:rPr>
              <a:t> B. Ball </a:t>
            </a:r>
            <a:r>
              <a:rPr lang="fr-FR" i="1" dirty="0" err="1" smtClean="0">
                <a:latin typeface="Garamond"/>
                <a:cs typeface="Garamond"/>
              </a:rPr>
              <a:t>papers</a:t>
            </a:r>
            <a:endParaRPr lang="fr-FR" i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fr-FR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None/>
            </a:pP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endParaRPr lang="fr-FR" dirty="0">
              <a:latin typeface="Garamond"/>
              <a:cs typeface="Garamond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60047" y="1417638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Leydig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312868" y="1417638"/>
            <a:ext cx="22413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Sertoli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57197" y="2295642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Spermatogenesis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445442" y="2295642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Androgens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433545" y="2295642"/>
            <a:ext cx="22413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Estrogens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37" name="Connecteur droit 36"/>
          <p:cNvCxnSpPr>
            <a:stCxn id="31" idx="2"/>
            <a:endCxn id="34" idx="0"/>
          </p:cNvCxnSpPr>
          <p:nvPr/>
        </p:nvCxnSpPr>
        <p:spPr>
          <a:xfrm rot="16200000" flipH="1">
            <a:off x="6419086" y="1148608"/>
            <a:ext cx="508672" cy="178539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34" idx="1"/>
            <a:endCxn id="35" idx="3"/>
          </p:cNvCxnSpPr>
          <p:nvPr/>
        </p:nvCxnSpPr>
        <p:spPr>
          <a:xfrm rot="10800000">
            <a:off x="5674900" y="2480308"/>
            <a:ext cx="770542" cy="1588"/>
          </a:xfrm>
          <a:prstGeom prst="line">
            <a:avLst/>
          </a:prstGeom>
          <a:ln w="41275" cmpd="sng">
            <a:solidFill>
              <a:srgbClr val="FF0000"/>
            </a:solidFill>
            <a:prstDash val="sysDot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31" idx="2"/>
          </p:cNvCxnSpPr>
          <p:nvPr/>
        </p:nvCxnSpPr>
        <p:spPr>
          <a:xfrm rot="16200000" flipH="1">
            <a:off x="5612637" y="1955058"/>
            <a:ext cx="693340" cy="35716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2" idx="2"/>
          </p:cNvCxnSpPr>
          <p:nvPr/>
        </p:nvCxnSpPr>
        <p:spPr>
          <a:xfrm rot="16200000" flipH="1">
            <a:off x="4439048" y="781467"/>
            <a:ext cx="693340" cy="270434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32" idx="2"/>
            <a:endCxn id="33" idx="0"/>
          </p:cNvCxnSpPr>
          <p:nvPr/>
        </p:nvCxnSpPr>
        <p:spPr>
          <a:xfrm rot="5400000">
            <a:off x="2251375" y="1113471"/>
            <a:ext cx="508672" cy="185567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433543" y="2664974"/>
            <a:ext cx="224135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Inhibin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433543" y="3027136"/>
            <a:ext cx="224135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AMH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45" name="Connecteur en angle 67"/>
          <p:cNvCxnSpPr>
            <a:stCxn id="32" idx="2"/>
            <a:endCxn id="43" idx="1"/>
          </p:cNvCxnSpPr>
          <p:nvPr/>
        </p:nvCxnSpPr>
        <p:spPr>
          <a:xfrm rot="5400000">
            <a:off x="2902210" y="2318304"/>
            <a:ext cx="1062670" cy="3"/>
          </a:xfrm>
          <a:prstGeom prst="bentConnector4">
            <a:avLst>
              <a:gd name="adj1" fmla="val 41311"/>
              <a:gd name="adj2" fmla="val 7620100000"/>
            </a:avLst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ngle 70"/>
          <p:cNvCxnSpPr>
            <a:stCxn id="32" idx="2"/>
            <a:endCxn id="44" idx="1"/>
          </p:cNvCxnSpPr>
          <p:nvPr/>
        </p:nvCxnSpPr>
        <p:spPr>
          <a:xfrm rot="5400000">
            <a:off x="2721129" y="2499385"/>
            <a:ext cx="1424832" cy="3"/>
          </a:xfrm>
          <a:prstGeom prst="bentConnector4">
            <a:avLst>
              <a:gd name="adj1" fmla="val 32378"/>
              <a:gd name="adj2" fmla="val 7620100000"/>
            </a:avLst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1. Simple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Inhibin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Decrease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associated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with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subfertility</a:t>
            </a:r>
            <a:r>
              <a:rPr lang="fr-FR" dirty="0" smtClean="0">
                <a:latin typeface="Garamond"/>
                <a:cs typeface="Garamond"/>
              </a:rPr>
              <a:t> in </a:t>
            </a:r>
          </a:p>
          <a:p>
            <a:pPr marL="1371600" lvl="2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Equine, </a:t>
            </a:r>
            <a:r>
              <a:rPr lang="fr-FR" dirty="0" err="1" smtClean="0">
                <a:latin typeface="Garamond"/>
                <a:cs typeface="Garamond"/>
              </a:rPr>
              <a:t>Human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Assay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smtClean="0">
                <a:latin typeface="Garamond"/>
                <a:cs typeface="Garamond"/>
              </a:rPr>
              <a:t>in horse?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1. Simple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1839549"/>
          </a:xfrm>
        </p:spPr>
        <p:txBody>
          <a:bodyPr/>
          <a:lstStyle/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Anti-Müllerian</a:t>
            </a:r>
            <a:r>
              <a:rPr lang="fr-FR" dirty="0" smtClean="0">
                <a:latin typeface="Garamond"/>
                <a:cs typeface="Garamond"/>
              </a:rPr>
              <a:t> Hormone &amp; </a:t>
            </a:r>
            <a:r>
              <a:rPr lang="fr-FR" dirty="0" err="1" smtClean="0">
                <a:latin typeface="Garamond"/>
                <a:cs typeface="Garamond"/>
              </a:rPr>
              <a:t>cryptorchidism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Human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assay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available</a:t>
            </a:r>
            <a:r>
              <a:rPr lang="fr-FR" dirty="0" smtClean="0">
                <a:latin typeface="Garamond"/>
                <a:cs typeface="Garamond"/>
              </a:rPr>
              <a:t>: Horse, dog, cat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In horse (Ball et al., 2013, </a:t>
            </a:r>
            <a:r>
              <a:rPr lang="fr-FR" dirty="0" err="1" smtClean="0">
                <a:latin typeface="Garamond"/>
                <a:cs typeface="Garamond"/>
              </a:rPr>
              <a:t>Therio</a:t>
            </a:r>
            <a:r>
              <a:rPr lang="fr-FR" dirty="0" smtClean="0">
                <a:latin typeface="Garamond"/>
                <a:cs typeface="Garamond"/>
              </a:rPr>
              <a:t>): </a:t>
            </a:r>
          </a:p>
          <a:p>
            <a:pPr marL="971550" lvl="1" indent="-514350">
              <a:buClr>
                <a:schemeClr val="tx1"/>
              </a:buClr>
            </a:pPr>
            <a:endParaRPr lang="fr-FR" dirty="0">
              <a:latin typeface="Garamond"/>
              <a:cs typeface="Garamond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57199" y="3183621"/>
            <a:ext cx="3101741" cy="3415671"/>
            <a:chOff x="833378" y="2712110"/>
            <a:chExt cx="3101741" cy="3415671"/>
          </a:xfrm>
        </p:grpSpPr>
        <p:cxnSp>
          <p:nvCxnSpPr>
            <p:cNvPr id="4" name="Connecteur droit 3"/>
            <p:cNvCxnSpPr/>
            <p:nvPr/>
          </p:nvCxnSpPr>
          <p:spPr>
            <a:xfrm rot="5400000" flipH="1" flipV="1">
              <a:off x="-872869" y="4418359"/>
              <a:ext cx="3414085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833378" y="6126193"/>
              <a:ext cx="3101741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ouble flèche verticale 11"/>
          <p:cNvSpPr/>
          <p:nvPr/>
        </p:nvSpPr>
        <p:spPr>
          <a:xfrm>
            <a:off x="698284" y="3274331"/>
            <a:ext cx="548640" cy="1201292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 anchorCtr="1"/>
          <a:lstStyle/>
          <a:p>
            <a:r>
              <a:rPr lang="fr-FR" dirty="0" smtClean="0">
                <a:solidFill>
                  <a:schemeClr val="tx1"/>
                </a:solidFill>
                <a:latin typeface="Garamond"/>
                <a:cs typeface="Garamond"/>
              </a:rPr>
              <a:t>Crypto</a:t>
            </a:r>
            <a:endParaRPr lang="fr-FR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3" name="Double flèche verticale 12"/>
          <p:cNvSpPr/>
          <p:nvPr/>
        </p:nvSpPr>
        <p:spPr>
          <a:xfrm>
            <a:off x="1673644" y="4475623"/>
            <a:ext cx="548640" cy="1215878"/>
          </a:xfrm>
          <a:prstGeom prst="upDownArrow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 anchorCtr="1"/>
          <a:lstStyle/>
          <a:p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Stallion</a:t>
            </a:r>
            <a:endParaRPr lang="fr-FR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2885148" y="5807394"/>
            <a:ext cx="701040" cy="793486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 anchorCtr="1"/>
          <a:lstStyle/>
          <a:p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Geld</a:t>
            </a:r>
            <a:endParaRPr lang="fr-FR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46924" y="4090902"/>
            <a:ext cx="390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00FF"/>
                </a:solidFill>
                <a:latin typeface="Garamond"/>
                <a:cs typeface="Garamond"/>
              </a:rPr>
              <a:t>?</a:t>
            </a:r>
            <a:endParaRPr lang="fr-FR" sz="4400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grpSp>
        <p:nvGrpSpPr>
          <p:cNvPr id="18" name="Grouper 17"/>
          <p:cNvGrpSpPr/>
          <p:nvPr/>
        </p:nvGrpSpPr>
        <p:grpSpPr>
          <a:xfrm>
            <a:off x="5585059" y="3185209"/>
            <a:ext cx="3101741" cy="3415671"/>
            <a:chOff x="833378" y="2712110"/>
            <a:chExt cx="3101741" cy="3415671"/>
          </a:xfrm>
        </p:grpSpPr>
        <p:cxnSp>
          <p:nvCxnSpPr>
            <p:cNvPr id="19" name="Connecteur droit 18"/>
            <p:cNvCxnSpPr/>
            <p:nvPr/>
          </p:nvCxnSpPr>
          <p:spPr>
            <a:xfrm rot="5400000" flipH="1" flipV="1">
              <a:off x="-872869" y="4418359"/>
              <a:ext cx="3414085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833378" y="6126193"/>
              <a:ext cx="3101741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èche vers le haut 20"/>
          <p:cNvSpPr/>
          <p:nvPr/>
        </p:nvSpPr>
        <p:spPr>
          <a:xfrm>
            <a:off x="5853814" y="3439749"/>
            <a:ext cx="701040" cy="3161131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 anchorCtr="1"/>
          <a:lstStyle/>
          <a:p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Crypto, no scrotal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testis</a:t>
            </a:r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22" name="Flèche vers le haut 21"/>
          <p:cNvSpPr/>
          <p:nvPr/>
        </p:nvSpPr>
        <p:spPr>
          <a:xfrm>
            <a:off x="6891952" y="4472447"/>
            <a:ext cx="701040" cy="212525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 anchorCtr="1"/>
          <a:lstStyle/>
          <a:p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Crypto, 1 scrotal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testis</a:t>
            </a:r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7911214" y="5511497"/>
            <a:ext cx="701040" cy="1086207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 anchorCtr="1"/>
          <a:lstStyle/>
          <a:p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Stallion</a:t>
            </a:r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97746" y="3070417"/>
            <a:ext cx="3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290008" y="5142165"/>
            <a:ext cx="3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b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235884" y="4090902"/>
            <a:ext cx="3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ab</a:t>
            </a:r>
            <a:endParaRPr lang="fr-FR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1. Simple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5001473"/>
          </a:xfrm>
        </p:spPr>
        <p:txBody>
          <a:bodyPr>
            <a:normAutofit lnSpcReduction="10000"/>
          </a:bodyPr>
          <a:lstStyle/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Oestrogens &amp; </a:t>
            </a:r>
            <a:r>
              <a:rPr lang="en-GB" dirty="0" err="1" smtClean="0">
                <a:latin typeface="Garamond"/>
                <a:cs typeface="Garamond"/>
              </a:rPr>
              <a:t>cryptorchidism</a:t>
            </a: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Stallions &amp; boars (&amp; humans…)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Other species: low levels </a:t>
            </a:r>
          </a:p>
          <a:p>
            <a:pPr marL="1828800" lvl="3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Remember oestrogens &amp; prostatic pathologies in dogs</a:t>
            </a: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 Oestrone </a:t>
            </a:r>
            <a:r>
              <a:rPr lang="en-GB" dirty="0" err="1" smtClean="0">
                <a:latin typeface="Garamond"/>
                <a:cs typeface="Garamond"/>
              </a:rPr>
              <a:t>sulfate</a:t>
            </a:r>
            <a:r>
              <a:rPr lang="en-GB" dirty="0" smtClean="0">
                <a:latin typeface="Garamond"/>
                <a:cs typeface="Garamond"/>
              </a:rPr>
              <a:t> &amp; </a:t>
            </a:r>
            <a:r>
              <a:rPr lang="en-GB" dirty="0" err="1" smtClean="0">
                <a:latin typeface="Garamond"/>
                <a:cs typeface="Garamond"/>
              </a:rPr>
              <a:t>cryptorchidims</a:t>
            </a:r>
            <a:r>
              <a:rPr lang="en-GB" dirty="0" smtClean="0">
                <a:latin typeface="Garamond"/>
                <a:cs typeface="Garamond"/>
              </a:rPr>
              <a:t> in horse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i="1" dirty="0" err="1" smtClean="0">
                <a:latin typeface="Garamond"/>
                <a:cs typeface="Garamond"/>
              </a:rPr>
              <a:t>Illera</a:t>
            </a:r>
            <a:r>
              <a:rPr lang="en-GB" i="1" dirty="0" smtClean="0">
                <a:latin typeface="Garamond"/>
                <a:cs typeface="Garamond"/>
              </a:rPr>
              <a:t> et al., 2003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Single sample (no </a:t>
            </a:r>
            <a:r>
              <a:rPr lang="en-GB" dirty="0" err="1" smtClean="0">
                <a:latin typeface="Garamond"/>
                <a:cs typeface="Garamond"/>
              </a:rPr>
              <a:t>hCG</a:t>
            </a:r>
            <a:r>
              <a:rPr lang="en-GB" dirty="0" smtClean="0">
                <a:latin typeface="Garamond"/>
                <a:cs typeface="Garamond"/>
              </a:rPr>
              <a:t> stimulation)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Information about presence of </a:t>
            </a:r>
            <a:r>
              <a:rPr lang="en-GB" b="1" dirty="0" smtClean="0">
                <a:latin typeface="Garamond"/>
                <a:cs typeface="Garamond"/>
              </a:rPr>
              <a:t>testicular tissue</a:t>
            </a:r>
          </a:p>
          <a:p>
            <a:pPr marL="1828800" lvl="3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Not in donkeys</a:t>
            </a:r>
          </a:p>
          <a:p>
            <a:pPr marL="1828800" lvl="3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Not &lt;3years stallions (they all produce high level of oestrone </a:t>
            </a:r>
            <a:r>
              <a:rPr lang="en-GB" dirty="0" err="1" smtClean="0">
                <a:latin typeface="Garamond"/>
                <a:cs typeface="Garamond"/>
              </a:rPr>
              <a:t>sulfate</a:t>
            </a:r>
            <a:r>
              <a:rPr lang="en-GB" dirty="0" smtClean="0">
                <a:latin typeface="Garamond"/>
                <a:cs typeface="Garamond"/>
              </a:rPr>
              <a:t>)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err="1" smtClean="0">
                <a:latin typeface="Garamond"/>
                <a:cs typeface="Garamond"/>
              </a:rPr>
              <a:t>Availibility</a:t>
            </a:r>
            <a:r>
              <a:rPr lang="en-GB" dirty="0" smtClean="0">
                <a:latin typeface="Garamond"/>
                <a:cs typeface="Garamond"/>
              </a:rPr>
              <a:t> of assay (e.g. difficult in Belgium)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1. Simple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7127"/>
          </a:xfrm>
        </p:spPr>
        <p:txBody>
          <a:bodyPr>
            <a:normAutofit/>
          </a:bodyPr>
          <a:lstStyle/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Testosterone and </a:t>
            </a:r>
            <a:r>
              <a:rPr lang="en-GB" dirty="0" err="1" smtClean="0">
                <a:latin typeface="Garamond"/>
                <a:cs typeface="Garamond"/>
              </a:rPr>
              <a:t>cryptorchidism</a:t>
            </a: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en-GB" i="1" dirty="0" smtClean="0">
                <a:latin typeface="Garamond"/>
                <a:cs typeface="Garamond"/>
              </a:rPr>
              <a:t>Why not a simple assay?</a:t>
            </a:r>
            <a:endParaRPr lang="en-GB" i="1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Plan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fr-FR" b="1" dirty="0" err="1" smtClean="0">
                <a:latin typeface="Garamond"/>
                <a:cs typeface="Garamond"/>
              </a:rPr>
              <a:t>Physiology</a:t>
            </a:r>
            <a:endParaRPr lang="fr-FR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fr-FR" b="1" dirty="0" err="1" smtClean="0">
                <a:latin typeface="Garamond"/>
                <a:cs typeface="Garamond"/>
              </a:rPr>
              <a:t>Assays</a:t>
            </a:r>
            <a:endParaRPr lang="fr-FR" b="1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fr-FR" b="1" dirty="0" smtClean="0">
                <a:latin typeface="Garamond"/>
                <a:cs typeface="Garamond"/>
              </a:rPr>
              <a:t>Simple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endParaRPr lang="fr-FR" b="1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fr-FR" b="1" dirty="0" err="1" smtClean="0">
                <a:latin typeface="Garamond"/>
                <a:cs typeface="Garamond"/>
              </a:rPr>
              <a:t>Dynamic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endParaRPr lang="fr-FR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fr-FR" b="1" dirty="0" err="1" smtClean="0">
                <a:latin typeface="Garamond"/>
                <a:cs typeface="Garamond"/>
              </a:rPr>
              <a:t>Immuno-modulation</a:t>
            </a:r>
            <a:endParaRPr lang="fr-FR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fr-FR" b="1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err="1" smtClean="0">
                <a:solidFill>
                  <a:srgbClr val="0000FF"/>
                </a:solidFill>
                <a:latin typeface="Garamond"/>
                <a:cs typeface="Garamond"/>
              </a:rPr>
              <a:t>Remember</a:t>
            </a:r>
            <a:r>
              <a:rPr lang="fr-FR" b="1" i="1" dirty="0" smtClean="0">
                <a:solidFill>
                  <a:srgbClr val="0000FF"/>
                </a:solidFill>
                <a:latin typeface="Garamond"/>
                <a:cs typeface="Garamond"/>
              </a:rPr>
              <a:t>…</a:t>
            </a:r>
            <a:endParaRPr lang="fr-FR" b="1" i="1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2194" y="1485287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Hypothalamus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92194" y="2423106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Hypophysis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65782" y="196045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GnRH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65783" y="289978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604" y="289978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14" name="Connecteur droit 13"/>
          <p:cNvCxnSpPr>
            <a:stCxn id="9" idx="2"/>
            <a:endCxn id="10" idx="0"/>
          </p:cNvCxnSpPr>
          <p:nvPr/>
        </p:nvCxnSpPr>
        <p:spPr>
          <a:xfrm rot="5400000">
            <a:off x="2028629" y="2138862"/>
            <a:ext cx="568487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0"/>
          <p:cNvGrpSpPr/>
          <p:nvPr/>
        </p:nvGrpSpPr>
        <p:grpSpPr>
          <a:xfrm>
            <a:off x="5582302" y="3771861"/>
            <a:ext cx="3743586" cy="2331616"/>
            <a:chOff x="5582302" y="3427881"/>
            <a:chExt cx="3743586" cy="2331616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5582307" y="5757909"/>
              <a:ext cx="3104493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16200000" flipV="1">
              <a:off x="4417291" y="4592892"/>
              <a:ext cx="2330028" cy="5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e libre 28"/>
            <p:cNvSpPr/>
            <p:nvPr/>
          </p:nvSpPr>
          <p:spPr>
            <a:xfrm>
              <a:off x="5727815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6336588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7024179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7778187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8382549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595533" y="5049375"/>
              <a:ext cx="2963119" cy="507143"/>
            </a:xfrm>
            <a:custGeom>
              <a:avLst/>
              <a:gdLst>
                <a:gd name="connsiteX0" fmla="*/ 0 w 2963119"/>
                <a:gd name="connsiteY0" fmla="*/ 507143 h 507143"/>
                <a:gd name="connsiteX1" fmla="*/ 343933 w 2963119"/>
                <a:gd name="connsiteY1" fmla="*/ 4410 h 507143"/>
                <a:gd name="connsiteX2" fmla="*/ 621726 w 2963119"/>
                <a:gd name="connsiteY2" fmla="*/ 480683 h 507143"/>
                <a:gd name="connsiteX3" fmla="*/ 912746 w 2963119"/>
                <a:gd name="connsiteY3" fmla="*/ 57330 h 507143"/>
                <a:gd name="connsiteX4" fmla="*/ 1256680 w 2963119"/>
                <a:gd name="connsiteY4" fmla="*/ 480683 h 507143"/>
                <a:gd name="connsiteX5" fmla="*/ 1574157 w 2963119"/>
                <a:gd name="connsiteY5" fmla="*/ 70559 h 507143"/>
                <a:gd name="connsiteX6" fmla="*/ 2010688 w 2963119"/>
                <a:gd name="connsiteY6" fmla="*/ 467454 h 507143"/>
                <a:gd name="connsiteX7" fmla="*/ 2341393 w 2963119"/>
                <a:gd name="connsiteY7" fmla="*/ 123479 h 507143"/>
                <a:gd name="connsiteX8" fmla="*/ 2658870 w 2963119"/>
                <a:gd name="connsiteY8" fmla="*/ 480683 h 507143"/>
                <a:gd name="connsiteX9" fmla="*/ 2963119 w 2963119"/>
                <a:gd name="connsiteY9" fmla="*/ 163168 h 5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3119" h="507143">
                  <a:moveTo>
                    <a:pt x="0" y="507143"/>
                  </a:moveTo>
                  <a:cubicBezTo>
                    <a:pt x="120156" y="257981"/>
                    <a:pt x="240312" y="8820"/>
                    <a:pt x="343933" y="4410"/>
                  </a:cubicBezTo>
                  <a:cubicBezTo>
                    <a:pt x="447554" y="0"/>
                    <a:pt x="526924" y="471863"/>
                    <a:pt x="621726" y="480683"/>
                  </a:cubicBezTo>
                  <a:cubicBezTo>
                    <a:pt x="716528" y="489503"/>
                    <a:pt x="806920" y="57330"/>
                    <a:pt x="912746" y="57330"/>
                  </a:cubicBezTo>
                  <a:cubicBezTo>
                    <a:pt x="1018572" y="57330"/>
                    <a:pt x="1146445" y="478478"/>
                    <a:pt x="1256680" y="480683"/>
                  </a:cubicBezTo>
                  <a:cubicBezTo>
                    <a:pt x="1366915" y="482888"/>
                    <a:pt x="1448489" y="72764"/>
                    <a:pt x="1574157" y="70559"/>
                  </a:cubicBezTo>
                  <a:cubicBezTo>
                    <a:pt x="1699825" y="68354"/>
                    <a:pt x="1882816" y="458634"/>
                    <a:pt x="2010688" y="467454"/>
                  </a:cubicBezTo>
                  <a:cubicBezTo>
                    <a:pt x="2138560" y="476274"/>
                    <a:pt x="2233363" y="121274"/>
                    <a:pt x="2341393" y="123479"/>
                  </a:cubicBezTo>
                  <a:cubicBezTo>
                    <a:pt x="2449423" y="125684"/>
                    <a:pt x="2555249" y="474068"/>
                    <a:pt x="2658870" y="480683"/>
                  </a:cubicBezTo>
                  <a:cubicBezTo>
                    <a:pt x="2762491" y="487298"/>
                    <a:pt x="2862805" y="325233"/>
                    <a:pt x="2963119" y="163168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607425" y="5187186"/>
              <a:ext cx="718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8000"/>
                  </a:solidFill>
                  <a:latin typeface="Garamond"/>
                  <a:cs typeface="Garamond"/>
                </a:rPr>
                <a:t>FSH</a:t>
              </a:r>
              <a:endParaRPr lang="fr-FR" dirty="0">
                <a:solidFill>
                  <a:srgbClr val="008000"/>
                </a:solidFill>
                <a:latin typeface="Garamond"/>
                <a:cs typeface="Garamond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314333" y="3612547"/>
              <a:ext cx="718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0000"/>
                  </a:solidFill>
                  <a:latin typeface="Garamond"/>
                  <a:cs typeface="Garamond"/>
                </a:rPr>
                <a:t>LH</a:t>
              </a:r>
              <a:endParaRPr lang="fr-FR" dirty="0">
                <a:solidFill>
                  <a:srgbClr val="FF0000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57200" y="3414529"/>
            <a:ext cx="5125102" cy="314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fr-FR" sz="2700" dirty="0" smtClean="0">
                <a:latin typeface="Garamond"/>
                <a:cs typeface="Garamond"/>
              </a:rPr>
              <a:t>LH</a:t>
            </a: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Arial"/>
              <a:buChar char="–"/>
            </a:pPr>
            <a:r>
              <a:rPr lang="fr-FR" sz="2400" dirty="0" err="1" smtClean="0">
                <a:latin typeface="Garamond"/>
                <a:cs typeface="Garamond"/>
              </a:rPr>
              <a:t>Directly</a:t>
            </a:r>
            <a:r>
              <a:rPr lang="fr-FR" sz="2400" dirty="0" smtClean="0">
                <a:latin typeface="Garamond"/>
                <a:cs typeface="Garamond"/>
              </a:rPr>
              <a:t> </a:t>
            </a:r>
            <a:r>
              <a:rPr lang="fr-FR" sz="2400" dirty="0" err="1" smtClean="0">
                <a:latin typeface="Garamond"/>
                <a:cs typeface="Garamond"/>
              </a:rPr>
              <a:t>after</a:t>
            </a:r>
            <a:r>
              <a:rPr lang="fr-FR" sz="2400" dirty="0" smtClean="0">
                <a:latin typeface="Garamond"/>
                <a:cs typeface="Garamond"/>
              </a:rPr>
              <a:t> an </a:t>
            </a:r>
            <a:r>
              <a:rPr lang="fr-FR" sz="2400" dirty="0" err="1" smtClean="0">
                <a:latin typeface="Garamond"/>
                <a:cs typeface="Garamond"/>
              </a:rPr>
              <a:t>GnRH</a:t>
            </a:r>
            <a:r>
              <a:rPr lang="fr-FR" sz="2400" dirty="0" smtClean="0">
                <a:latin typeface="Garamond"/>
                <a:cs typeface="Garamond"/>
              </a:rPr>
              <a:t>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</a:t>
            </a:r>
            <a:endParaRPr lang="fr-FR" sz="2400" dirty="0" smtClean="0">
              <a:latin typeface="Garamond"/>
              <a:cs typeface="Garamond"/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Arial"/>
              <a:buChar char="–"/>
            </a:pPr>
            <a:r>
              <a:rPr lang="fr-FR" sz="2400" dirty="0" smtClean="0">
                <a:latin typeface="Garamond"/>
                <a:cs typeface="Garamond"/>
              </a:rPr>
              <a:t>LH pulse: </a:t>
            </a:r>
          </a:p>
          <a:p>
            <a:pPr marL="1485900" lvl="2" indent="-514350">
              <a:spcBef>
                <a:spcPct val="20000"/>
              </a:spcBef>
              <a:buClr>
                <a:schemeClr val="tx1"/>
              </a:buClr>
              <a:buFont typeface="Courier New"/>
              <a:buChar char="o"/>
            </a:pPr>
            <a:r>
              <a:rPr lang="fr-FR" sz="2000" dirty="0" err="1" smtClean="0">
                <a:latin typeface="Garamond"/>
                <a:cs typeface="Garamond"/>
              </a:rPr>
              <a:t>Frequency</a:t>
            </a:r>
            <a:r>
              <a:rPr lang="fr-FR" sz="2000" dirty="0" smtClean="0">
                <a:latin typeface="Garamond"/>
                <a:cs typeface="Garamond"/>
              </a:rPr>
              <a:t>: 4 &gt; 8 pulse per 24h</a:t>
            </a:r>
          </a:p>
          <a:p>
            <a:pPr marL="1485900" lvl="2" indent="-514350">
              <a:spcBef>
                <a:spcPct val="20000"/>
              </a:spcBef>
              <a:buClr>
                <a:schemeClr val="tx1"/>
              </a:buClr>
              <a:buFont typeface="Courier New"/>
              <a:buChar char="o"/>
            </a:pPr>
            <a:r>
              <a:rPr lang="fr-FR" sz="2000" dirty="0" err="1" smtClean="0">
                <a:latin typeface="Garamond"/>
                <a:cs typeface="Garamond"/>
              </a:rPr>
              <a:t>Duration</a:t>
            </a:r>
            <a:r>
              <a:rPr lang="fr-FR" sz="2000" dirty="0" smtClean="0">
                <a:latin typeface="Garamond"/>
                <a:cs typeface="Garamond"/>
              </a:rPr>
              <a:t>: 10 &gt; 20 minutes</a:t>
            </a:r>
          </a:p>
          <a:p>
            <a:pPr marL="571500" lvl="1" indent="-514350">
              <a:buClr>
                <a:schemeClr val="tx1"/>
              </a:buClr>
              <a:buFont typeface="Arial"/>
              <a:buChar char="•"/>
            </a:pPr>
            <a:r>
              <a:rPr lang="fr-FR" sz="2700" dirty="0" smtClean="0">
                <a:latin typeface="Garamond"/>
                <a:cs typeface="Garamond"/>
              </a:rPr>
              <a:t>FSH: </a:t>
            </a:r>
            <a:r>
              <a:rPr lang="fr-FR" sz="2400" dirty="0" smtClean="0">
                <a:latin typeface="Garamond"/>
                <a:cs typeface="Garamond"/>
              </a:rPr>
              <a:t>Pulse: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</a:t>
            </a:r>
            <a:r>
              <a:rPr lang="fr-FR" sz="2400" dirty="0" err="1" smtClean="0">
                <a:latin typeface="Garamond"/>
                <a:cs typeface="Garamond"/>
              </a:rPr>
              <a:t>concentration</a:t>
            </a:r>
            <a:r>
              <a:rPr lang="fr-FR" sz="2400" dirty="0" smtClean="0">
                <a:latin typeface="Garamond"/>
                <a:cs typeface="Garamond"/>
              </a:rPr>
              <a:t>,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</a:t>
            </a:r>
            <a:r>
              <a:rPr lang="fr-FR" sz="2400" dirty="0" err="1" smtClean="0">
                <a:latin typeface="Garamond"/>
                <a:cs typeface="Garamond"/>
              </a:rPr>
              <a:t>duration</a:t>
            </a:r>
            <a:endParaRPr lang="fr-FR" sz="2400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fr-FR" sz="2000" dirty="0" smtClean="0">
              <a:latin typeface="Garamond"/>
              <a:cs typeface="Garamond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Arial"/>
              <a:buChar char="–"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1. Simple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27872"/>
          </a:xfrm>
        </p:spPr>
        <p:txBody>
          <a:bodyPr>
            <a:normAutofit fontScale="92500" lnSpcReduction="20000"/>
          </a:bodyPr>
          <a:lstStyle/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Testosterone and </a:t>
            </a:r>
            <a:r>
              <a:rPr lang="en-GB" dirty="0" err="1" smtClean="0">
                <a:latin typeface="Garamond"/>
                <a:cs typeface="Garamond"/>
              </a:rPr>
              <a:t>cryptorchidism</a:t>
            </a: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Testosterone is produced by </a:t>
            </a:r>
            <a:r>
              <a:rPr lang="en-GB" dirty="0" err="1" smtClean="0">
                <a:latin typeface="Garamond"/>
                <a:cs typeface="Garamond"/>
              </a:rPr>
              <a:t>Leydig</a:t>
            </a:r>
            <a:r>
              <a:rPr lang="en-GB" dirty="0" smtClean="0">
                <a:latin typeface="Garamond"/>
                <a:cs typeface="Garamond"/>
              </a:rPr>
              <a:t> cells under control of LH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Which means:</a:t>
            </a:r>
          </a:p>
        </p:txBody>
      </p:sp>
      <p:grpSp>
        <p:nvGrpSpPr>
          <p:cNvPr id="5" name="Grouper 10"/>
          <p:cNvGrpSpPr/>
          <p:nvPr/>
        </p:nvGrpSpPr>
        <p:grpSpPr>
          <a:xfrm>
            <a:off x="0" y="2877227"/>
            <a:ext cx="8686800" cy="4053814"/>
            <a:chOff x="0" y="2744927"/>
            <a:chExt cx="8686800" cy="4053814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457200" y="6337076"/>
              <a:ext cx="8229600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 flipH="1" flipV="1">
              <a:off x="-1338079" y="4540208"/>
              <a:ext cx="3592149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0" y="2897327"/>
              <a:ext cx="461665" cy="341632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fr-FR" dirty="0" err="1" smtClean="0">
                  <a:latin typeface="Garamond"/>
                  <a:cs typeface="Garamond"/>
                </a:rPr>
                <a:t>Testosterone</a:t>
              </a:r>
              <a:r>
                <a:rPr lang="fr-FR" dirty="0" smtClean="0">
                  <a:latin typeface="Garamond"/>
                  <a:cs typeface="Garamond"/>
                </a:rPr>
                <a:t> concentration</a:t>
              </a:r>
              <a:endParaRPr lang="fr-FR" dirty="0">
                <a:latin typeface="Garamond"/>
                <a:cs typeface="Garamond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 rot="16200000">
              <a:off x="6583940" y="4998248"/>
              <a:ext cx="461665" cy="313932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r"/>
              <a:r>
                <a:rPr lang="fr-FR" dirty="0" smtClean="0">
                  <a:latin typeface="Garamond"/>
                  <a:cs typeface="Garamond"/>
                </a:rPr>
                <a:t>Time</a:t>
              </a:r>
              <a:endParaRPr lang="fr-FR" dirty="0">
                <a:latin typeface="Garamond"/>
                <a:cs typeface="Garamond"/>
              </a:endParaRPr>
            </a:p>
          </p:txBody>
        </p:sp>
      </p:grpSp>
      <p:sp>
        <p:nvSpPr>
          <p:cNvPr id="14" name="Forme libre 13"/>
          <p:cNvSpPr/>
          <p:nvPr/>
        </p:nvSpPr>
        <p:spPr>
          <a:xfrm>
            <a:off x="608498" y="3109007"/>
            <a:ext cx="8016295" cy="3201613"/>
          </a:xfrm>
          <a:custGeom>
            <a:avLst/>
            <a:gdLst>
              <a:gd name="connsiteX0" fmla="*/ 0 w 8016295"/>
              <a:gd name="connsiteY0" fmla="*/ 2813539 h 2813539"/>
              <a:gd name="connsiteX1" fmla="*/ 357161 w 8016295"/>
              <a:gd name="connsiteY1" fmla="*/ 22050 h 2813539"/>
              <a:gd name="connsiteX2" fmla="*/ 978887 w 8016295"/>
              <a:gd name="connsiteY2" fmla="*/ 2800309 h 2813539"/>
              <a:gd name="connsiteX3" fmla="*/ 1706439 w 8016295"/>
              <a:gd name="connsiteY3" fmla="*/ 35280 h 2813539"/>
              <a:gd name="connsiteX4" fmla="*/ 2407534 w 8016295"/>
              <a:gd name="connsiteY4" fmla="*/ 2787079 h 2813539"/>
              <a:gd name="connsiteX5" fmla="*/ 3148314 w 8016295"/>
              <a:gd name="connsiteY5" fmla="*/ 61740 h 2813539"/>
              <a:gd name="connsiteX6" fmla="*/ 3809724 w 8016295"/>
              <a:gd name="connsiteY6" fmla="*/ 2787079 h 2813539"/>
              <a:gd name="connsiteX7" fmla="*/ 4563732 w 8016295"/>
              <a:gd name="connsiteY7" fmla="*/ 22050 h 2813539"/>
              <a:gd name="connsiteX8" fmla="*/ 5251599 w 8016295"/>
              <a:gd name="connsiteY8" fmla="*/ 2773850 h 2813539"/>
              <a:gd name="connsiteX9" fmla="*/ 6058520 w 8016295"/>
              <a:gd name="connsiteY9" fmla="*/ 8820 h 2813539"/>
              <a:gd name="connsiteX10" fmla="*/ 6759615 w 8016295"/>
              <a:gd name="connsiteY10" fmla="*/ 2720930 h 2813539"/>
              <a:gd name="connsiteX11" fmla="*/ 7315200 w 8016295"/>
              <a:gd name="connsiteY11" fmla="*/ 74969 h 2813539"/>
              <a:gd name="connsiteX12" fmla="*/ 8016295 w 8016295"/>
              <a:gd name="connsiteY12" fmla="*/ 2760620 h 281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16295" h="2813539">
                <a:moveTo>
                  <a:pt x="0" y="2813539"/>
                </a:moveTo>
                <a:cubicBezTo>
                  <a:pt x="97006" y="1418897"/>
                  <a:pt x="194013" y="24255"/>
                  <a:pt x="357161" y="22050"/>
                </a:cubicBezTo>
                <a:cubicBezTo>
                  <a:pt x="520309" y="19845"/>
                  <a:pt x="754007" y="2798104"/>
                  <a:pt x="978887" y="2800309"/>
                </a:cubicBezTo>
                <a:cubicBezTo>
                  <a:pt x="1203767" y="2802514"/>
                  <a:pt x="1468331" y="37485"/>
                  <a:pt x="1706439" y="35280"/>
                </a:cubicBezTo>
                <a:cubicBezTo>
                  <a:pt x="1944547" y="33075"/>
                  <a:pt x="2167222" y="2782669"/>
                  <a:pt x="2407534" y="2787079"/>
                </a:cubicBezTo>
                <a:cubicBezTo>
                  <a:pt x="2647846" y="2791489"/>
                  <a:pt x="2914616" y="61740"/>
                  <a:pt x="3148314" y="61740"/>
                </a:cubicBezTo>
                <a:cubicBezTo>
                  <a:pt x="3382012" y="61740"/>
                  <a:pt x="3573821" y="2793694"/>
                  <a:pt x="3809724" y="2787079"/>
                </a:cubicBezTo>
                <a:cubicBezTo>
                  <a:pt x="4045627" y="2780464"/>
                  <a:pt x="4323420" y="24255"/>
                  <a:pt x="4563732" y="22050"/>
                </a:cubicBezTo>
                <a:cubicBezTo>
                  <a:pt x="4804044" y="19845"/>
                  <a:pt x="5002468" y="2776055"/>
                  <a:pt x="5251599" y="2773850"/>
                </a:cubicBezTo>
                <a:cubicBezTo>
                  <a:pt x="5500730" y="2771645"/>
                  <a:pt x="5807184" y="17640"/>
                  <a:pt x="6058520" y="8820"/>
                </a:cubicBezTo>
                <a:cubicBezTo>
                  <a:pt x="6309856" y="0"/>
                  <a:pt x="6550169" y="2709905"/>
                  <a:pt x="6759615" y="2720930"/>
                </a:cubicBezTo>
                <a:cubicBezTo>
                  <a:pt x="6969061" y="2731955"/>
                  <a:pt x="7105754" y="68354"/>
                  <a:pt x="7315200" y="74969"/>
                </a:cubicBezTo>
                <a:cubicBezTo>
                  <a:pt x="7524646" y="81584"/>
                  <a:pt x="8016295" y="2760620"/>
                  <a:pt x="8016295" y="276062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14" idx="0"/>
          </p:cNvCxnSpPr>
          <p:nvPr/>
        </p:nvCxnSpPr>
        <p:spPr>
          <a:xfrm>
            <a:off x="608498" y="6310620"/>
            <a:ext cx="8078302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870785" y="3109007"/>
            <a:ext cx="116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Stallion</a:t>
            </a:r>
            <a:endParaRPr lang="fr-FR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62781" y="5944869"/>
            <a:ext cx="116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8000"/>
                </a:solidFill>
                <a:latin typeface="Garamond"/>
                <a:cs typeface="Garamond"/>
              </a:rPr>
              <a:t>Gelding</a:t>
            </a:r>
            <a:endParaRPr lang="fr-FR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5653166" y="6239016"/>
            <a:ext cx="412274" cy="1588"/>
          </a:xfrm>
          <a:prstGeom prst="line">
            <a:avLst/>
          </a:prstGeom>
          <a:ln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277503" y="5575537"/>
            <a:ext cx="1162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Garamond"/>
                <a:cs typeface="Garamond"/>
              </a:rPr>
              <a:t>???</a:t>
            </a:r>
            <a:endParaRPr lang="fr-FR" sz="24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1. Simple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2404"/>
          </a:xfrm>
        </p:spPr>
        <p:txBody>
          <a:bodyPr/>
          <a:lstStyle/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Testosterone and </a:t>
            </a:r>
            <a:r>
              <a:rPr lang="en-GB" dirty="0" err="1" smtClean="0">
                <a:latin typeface="Garamond"/>
                <a:cs typeface="Garamond"/>
              </a:rPr>
              <a:t>cryptorchidism</a:t>
            </a: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Why not a simple assay?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i="1" dirty="0" smtClean="0">
                <a:latin typeface="Garamond"/>
                <a:cs typeface="Garamond"/>
              </a:rPr>
              <a:t>Variability of testosterone concentrations in the day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i="1" dirty="0" smtClean="0">
                <a:latin typeface="Garamond"/>
                <a:cs typeface="Garamond"/>
              </a:rPr>
              <a:t>Lowest testosterone concentrations in stallions close to gelding concentrations (overlap)</a:t>
            </a:r>
          </a:p>
          <a:p>
            <a:pPr marL="971550" lvl="1" indent="-514350">
              <a:buClr>
                <a:schemeClr val="tx1"/>
              </a:buClr>
            </a:pPr>
            <a:r>
              <a:rPr lang="en-GB" dirty="0" err="1" smtClean="0">
                <a:latin typeface="Garamond"/>
                <a:cs typeface="Garamond"/>
              </a:rPr>
              <a:t>Androstenedione</a:t>
            </a:r>
            <a:r>
              <a:rPr lang="en-GB" dirty="0" smtClean="0">
                <a:latin typeface="Garamond"/>
                <a:cs typeface="Garamond"/>
              </a:rPr>
              <a:t> as an alternative? 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(</a:t>
            </a:r>
            <a:r>
              <a:rPr lang="en-GB" dirty="0" err="1" smtClean="0">
                <a:latin typeface="Garamond"/>
                <a:cs typeface="Garamond"/>
              </a:rPr>
              <a:t>Illera</a:t>
            </a:r>
            <a:r>
              <a:rPr lang="en-GB" dirty="0" smtClean="0">
                <a:latin typeface="Garamond"/>
                <a:cs typeface="Garamond"/>
              </a:rPr>
              <a:t> et al., 2003)</a:t>
            </a:r>
            <a:endParaRPr lang="en-GB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2. </a:t>
            </a:r>
            <a:r>
              <a:rPr lang="fr-FR" sz="4000" b="1" dirty="0" err="1" smtClean="0">
                <a:latin typeface="Garamond"/>
                <a:cs typeface="Garamond"/>
              </a:rPr>
              <a:t>Dynamic</a:t>
            </a:r>
            <a:r>
              <a:rPr lang="fr-FR" sz="4000" b="1" dirty="0" smtClean="0">
                <a:latin typeface="Garamond"/>
                <a:cs typeface="Garamond"/>
              </a:rPr>
              <a:t>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Testosterone and </a:t>
            </a:r>
            <a:r>
              <a:rPr lang="en-GB" dirty="0" err="1" smtClean="0">
                <a:latin typeface="Garamond"/>
                <a:cs typeface="Garamond"/>
              </a:rPr>
              <a:t>cryptorchidism</a:t>
            </a: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Dynamic assay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Mimic – bypass LH peak 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Horse: </a:t>
            </a:r>
            <a:r>
              <a:rPr lang="en-GB" dirty="0" err="1" smtClean="0">
                <a:latin typeface="Garamond"/>
                <a:cs typeface="Garamond"/>
              </a:rPr>
              <a:t>hCG</a:t>
            </a:r>
            <a:r>
              <a:rPr lang="en-GB" dirty="0" smtClean="0">
                <a:latin typeface="Garamond"/>
                <a:cs typeface="Garamond"/>
              </a:rPr>
              <a:t> 6000UI</a:t>
            </a:r>
          </a:p>
        </p:txBody>
      </p:sp>
      <p:grpSp>
        <p:nvGrpSpPr>
          <p:cNvPr id="23" name="Grouper 22"/>
          <p:cNvGrpSpPr/>
          <p:nvPr/>
        </p:nvGrpSpPr>
        <p:grpSpPr>
          <a:xfrm>
            <a:off x="3249594" y="3790135"/>
            <a:ext cx="5894406" cy="2210542"/>
            <a:chOff x="3196682" y="4352764"/>
            <a:chExt cx="5894406" cy="2210542"/>
          </a:xfrm>
        </p:grpSpPr>
        <p:sp>
          <p:nvSpPr>
            <p:cNvPr id="4" name="ZoneTexte 3"/>
            <p:cNvSpPr txBox="1"/>
            <p:nvPr/>
          </p:nvSpPr>
          <p:spPr>
            <a:xfrm>
              <a:off x="3196682" y="4880050"/>
              <a:ext cx="2241355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b="1" dirty="0" err="1" smtClean="0">
                  <a:latin typeface="Garamond"/>
                  <a:cs typeface="Garamond"/>
                </a:rPr>
                <a:t>Testis</a:t>
              </a:r>
              <a:endParaRPr lang="fr-FR" b="1" dirty="0">
                <a:latin typeface="Garamond"/>
                <a:cs typeface="Garamond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370271" y="5262014"/>
              <a:ext cx="2241355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b="1" dirty="0" err="1" smtClean="0">
                  <a:latin typeface="Garamond"/>
                  <a:cs typeface="Garamond"/>
                </a:rPr>
                <a:t>Leydig</a:t>
              </a:r>
              <a:r>
                <a:rPr lang="fr-FR" b="1" dirty="0" smtClean="0">
                  <a:latin typeface="Garamond"/>
                  <a:cs typeface="Garamond"/>
                </a:rPr>
                <a:t> </a:t>
              </a:r>
              <a:r>
                <a:rPr lang="fr-FR" b="1" dirty="0" err="1" smtClean="0">
                  <a:latin typeface="Garamond"/>
                  <a:cs typeface="Garamond"/>
                </a:rPr>
                <a:t>cells</a:t>
              </a:r>
              <a:endParaRPr lang="fr-FR" b="1" dirty="0">
                <a:latin typeface="Garamond"/>
                <a:cs typeface="Garamond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370271" y="4352764"/>
              <a:ext cx="2241355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b="1" dirty="0" smtClean="0">
                  <a:latin typeface="Garamond"/>
                  <a:cs typeface="Garamond"/>
                </a:rPr>
                <a:t>LH</a:t>
              </a:r>
              <a:endParaRPr lang="fr-FR" b="1" dirty="0">
                <a:latin typeface="Garamond"/>
                <a:cs typeface="Garamond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371066" y="6193974"/>
              <a:ext cx="2241355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b="1" dirty="0" err="1" smtClean="0">
                  <a:latin typeface="Garamond"/>
                  <a:cs typeface="Garamond"/>
                </a:rPr>
                <a:t>Androgens</a:t>
              </a:r>
              <a:endParaRPr lang="fr-FR" b="1" dirty="0">
                <a:latin typeface="Garamond"/>
                <a:cs typeface="Garamond"/>
              </a:endParaRPr>
            </a:p>
          </p:txBody>
        </p:sp>
        <p:cxnSp>
          <p:nvCxnSpPr>
            <p:cNvPr id="12" name="Connecteur droit 11"/>
            <p:cNvCxnSpPr>
              <a:stCxn id="7" idx="2"/>
              <a:endCxn id="5" idx="0"/>
            </p:cNvCxnSpPr>
            <p:nvPr/>
          </p:nvCxnSpPr>
          <p:spPr>
            <a:xfrm rot="5400000">
              <a:off x="5220990" y="4992055"/>
              <a:ext cx="539918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5" idx="2"/>
              <a:endCxn id="9" idx="0"/>
            </p:cNvCxnSpPr>
            <p:nvPr/>
          </p:nvCxnSpPr>
          <p:spPr>
            <a:xfrm rot="16200000" flipH="1">
              <a:off x="5210032" y="5912262"/>
              <a:ext cx="562628" cy="795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6849733" y="4352764"/>
              <a:ext cx="224135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b="1" dirty="0" err="1" smtClean="0">
                  <a:latin typeface="Garamond"/>
                  <a:cs typeface="Garamond"/>
                </a:rPr>
                <a:t>hCG</a:t>
              </a:r>
              <a:r>
                <a:rPr lang="fr-FR" b="1" dirty="0" smtClean="0">
                  <a:latin typeface="Garamond"/>
                  <a:cs typeface="Garamond"/>
                </a:rPr>
                <a:t> (LH </a:t>
              </a:r>
              <a:r>
                <a:rPr lang="fr-FR" b="1" dirty="0" err="1" smtClean="0">
                  <a:latin typeface="Garamond"/>
                  <a:cs typeface="Garamond"/>
                </a:rPr>
                <a:t>effect</a:t>
              </a:r>
              <a:r>
                <a:rPr lang="fr-FR" b="1" dirty="0" smtClean="0">
                  <a:latin typeface="Garamond"/>
                  <a:cs typeface="Garamond"/>
                </a:rPr>
                <a:t>)</a:t>
              </a:r>
              <a:endParaRPr lang="fr-FR" b="1" dirty="0">
                <a:latin typeface="Garamond"/>
                <a:cs typeface="Garamond"/>
              </a:endParaRPr>
            </a:p>
          </p:txBody>
        </p:sp>
        <p:cxnSp>
          <p:nvCxnSpPr>
            <p:cNvPr id="20" name="Connecteur droit 19"/>
            <p:cNvCxnSpPr>
              <a:stCxn id="19" idx="2"/>
              <a:endCxn id="5" idx="3"/>
            </p:cNvCxnSpPr>
            <p:nvPr/>
          </p:nvCxnSpPr>
          <p:spPr>
            <a:xfrm rot="5400000">
              <a:off x="6928727" y="4404996"/>
              <a:ext cx="724584" cy="1358785"/>
            </a:xfrm>
            <a:prstGeom prst="line">
              <a:avLst/>
            </a:prstGeom>
            <a:ln>
              <a:solidFill>
                <a:srgbClr val="FF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2. </a:t>
            </a:r>
            <a:r>
              <a:rPr lang="fr-FR" sz="4000" b="1" dirty="0" err="1" smtClean="0">
                <a:latin typeface="Garamond"/>
                <a:cs typeface="Garamond"/>
              </a:rPr>
              <a:t>Dynamic</a:t>
            </a:r>
            <a:r>
              <a:rPr lang="fr-FR" sz="4000" b="1" dirty="0" smtClean="0">
                <a:latin typeface="Garamond"/>
                <a:cs typeface="Garamond"/>
              </a:rPr>
              <a:t>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794395"/>
          </a:xfrm>
        </p:spPr>
        <p:txBody>
          <a:bodyPr/>
          <a:lstStyle/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Testosterone</a:t>
            </a:r>
            <a:r>
              <a:rPr lang="fr-FR" dirty="0" smtClean="0">
                <a:latin typeface="Garamond"/>
                <a:cs typeface="Garamond"/>
              </a:rPr>
              <a:t> and </a:t>
            </a:r>
            <a:r>
              <a:rPr lang="fr-FR" dirty="0" err="1" smtClean="0">
                <a:latin typeface="Garamond"/>
                <a:cs typeface="Garamond"/>
              </a:rPr>
              <a:t>cryptorchidism</a:t>
            </a:r>
            <a:endParaRPr lang="fr-FR" dirty="0" smtClean="0">
              <a:latin typeface="Garamond"/>
              <a:cs typeface="Garamond"/>
            </a:endParaRPr>
          </a:p>
        </p:txBody>
      </p:sp>
      <p:grpSp>
        <p:nvGrpSpPr>
          <p:cNvPr id="22" name="Grouper 10"/>
          <p:cNvGrpSpPr/>
          <p:nvPr/>
        </p:nvGrpSpPr>
        <p:grpSpPr>
          <a:xfrm>
            <a:off x="0" y="2877227"/>
            <a:ext cx="8686800" cy="3593737"/>
            <a:chOff x="0" y="2744927"/>
            <a:chExt cx="8686800" cy="3593737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7200" y="6337076"/>
              <a:ext cx="8229600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 flipH="1" flipV="1">
              <a:off x="-1338079" y="4540208"/>
              <a:ext cx="3592149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0" y="2897327"/>
              <a:ext cx="461665" cy="341632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fr-FR" dirty="0" err="1" smtClean="0">
                  <a:latin typeface="Garamond"/>
                  <a:cs typeface="Garamond"/>
                </a:rPr>
                <a:t>Testosterone</a:t>
              </a:r>
              <a:r>
                <a:rPr lang="fr-FR" dirty="0" smtClean="0">
                  <a:latin typeface="Garamond"/>
                  <a:cs typeface="Garamond"/>
                </a:rPr>
                <a:t> concentration</a:t>
              </a:r>
              <a:endParaRPr lang="fr-FR" dirty="0">
                <a:latin typeface="Garamond"/>
                <a:cs typeface="Garamond"/>
              </a:endParaRPr>
            </a:p>
          </p:txBody>
        </p:sp>
      </p:grpSp>
      <p:cxnSp>
        <p:nvCxnSpPr>
          <p:cNvPr id="28" name="Connecteur droit 27"/>
          <p:cNvCxnSpPr/>
          <p:nvPr/>
        </p:nvCxnSpPr>
        <p:spPr>
          <a:xfrm flipV="1">
            <a:off x="555585" y="6312208"/>
            <a:ext cx="8131215" cy="199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858592" y="2924341"/>
            <a:ext cx="116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Stallion</a:t>
            </a:r>
            <a:endParaRPr lang="fr-FR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&gt;10ng/dL</a:t>
            </a:r>
            <a:endParaRPr lang="fr-FR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58592" y="5618119"/>
            <a:ext cx="116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8000"/>
                </a:solidFill>
                <a:latin typeface="Garamond"/>
                <a:cs typeface="Garamond"/>
              </a:rPr>
              <a:t>Gelding</a:t>
            </a:r>
            <a:r>
              <a:rPr lang="fr-FR" dirty="0" smtClean="0">
                <a:solidFill>
                  <a:srgbClr val="008000"/>
                </a:solidFill>
                <a:latin typeface="Garamond"/>
                <a:cs typeface="Garamond"/>
              </a:rPr>
              <a:t> &lt;4ng/dL</a:t>
            </a:r>
            <a:endParaRPr lang="fr-FR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34" name="Forme libre 33"/>
          <p:cNvSpPr/>
          <p:nvPr/>
        </p:nvSpPr>
        <p:spPr>
          <a:xfrm>
            <a:off x="555585" y="2839998"/>
            <a:ext cx="7884013" cy="3470619"/>
          </a:xfrm>
          <a:custGeom>
            <a:avLst/>
            <a:gdLst>
              <a:gd name="connsiteX0" fmla="*/ 0 w 7884013"/>
              <a:gd name="connsiteY0" fmla="*/ 3470619 h 3470619"/>
              <a:gd name="connsiteX1" fmla="*/ 873062 w 7884013"/>
              <a:gd name="connsiteY1" fmla="*/ 560062 h 3470619"/>
              <a:gd name="connsiteX2" fmla="*/ 3677442 w 7884013"/>
              <a:gd name="connsiteY2" fmla="*/ 110249 h 3470619"/>
              <a:gd name="connsiteX3" fmla="*/ 7884013 w 7884013"/>
              <a:gd name="connsiteY3" fmla="*/ 110249 h 3470619"/>
              <a:gd name="connsiteX4" fmla="*/ 7884013 w 7884013"/>
              <a:gd name="connsiteY4" fmla="*/ 110249 h 347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13" h="3470619">
                <a:moveTo>
                  <a:pt x="0" y="3470619"/>
                </a:moveTo>
                <a:cubicBezTo>
                  <a:pt x="130077" y="2295371"/>
                  <a:pt x="260155" y="1120124"/>
                  <a:pt x="873062" y="560062"/>
                </a:cubicBezTo>
                <a:cubicBezTo>
                  <a:pt x="1485969" y="0"/>
                  <a:pt x="2508950" y="185218"/>
                  <a:pt x="3677442" y="110249"/>
                </a:cubicBezTo>
                <a:cubicBezTo>
                  <a:pt x="4845934" y="35280"/>
                  <a:pt x="7884013" y="110249"/>
                  <a:pt x="7884013" y="110249"/>
                </a:cubicBezTo>
                <a:lnTo>
                  <a:pt x="7884013" y="11024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0" y="6445947"/>
            <a:ext cx="116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Garamond"/>
                <a:cs typeface="Garamond"/>
              </a:rPr>
              <a:t>hCG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831914" y="6445947"/>
            <a:ext cx="161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hCG+30min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994373" y="6445947"/>
            <a:ext cx="161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hCG+60min</a:t>
            </a:r>
            <a:endParaRPr lang="fr-FR" dirty="0">
              <a:latin typeface="Garamond"/>
              <a:cs typeface="Garamond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rot="5400000">
            <a:off x="6030116" y="4697652"/>
            <a:ext cx="3546623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5400000">
            <a:off x="2817672" y="4695271"/>
            <a:ext cx="3546623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er 48"/>
          <p:cNvGrpSpPr/>
          <p:nvPr/>
        </p:nvGrpSpPr>
        <p:grpSpPr>
          <a:xfrm>
            <a:off x="5448434" y="2925134"/>
            <a:ext cx="1919679" cy="3385485"/>
            <a:chOff x="5448434" y="2925134"/>
            <a:chExt cx="1919679" cy="3385485"/>
          </a:xfrm>
        </p:grpSpPr>
        <p:cxnSp>
          <p:nvCxnSpPr>
            <p:cNvPr id="44" name="Connecteur droit 43"/>
            <p:cNvCxnSpPr/>
            <p:nvPr/>
          </p:nvCxnSpPr>
          <p:spPr>
            <a:xfrm rot="5400000">
              <a:off x="3756486" y="4617082"/>
              <a:ext cx="3385485" cy="158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5450023" y="3247506"/>
              <a:ext cx="19180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  <a:latin typeface="Garamond"/>
                  <a:cs typeface="Garamond"/>
                </a:rPr>
                <a:t>Grey zone:</a:t>
              </a:r>
            </a:p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  <a:latin typeface="Garamond"/>
                  <a:cs typeface="Garamond"/>
                </a:rPr>
                <a:t>If t30 or t60 value = 2x t0 value</a:t>
              </a:r>
            </a:p>
            <a:p>
              <a:endParaRPr lang="fr-FR" dirty="0" smtClean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endParaRPr>
            </a:p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  <a:latin typeface="Garamond"/>
                  <a:cs typeface="Garamond"/>
                </a:rPr>
                <a:t>=&gt;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  <a:latin typeface="Garamond"/>
                  <a:cs typeface="Garamond"/>
                </a:rPr>
                <a:t>Stallion</a:t>
              </a:r>
              <a:endParaRPr lang="fr-FR" dirty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sz="4000" b="1" dirty="0" smtClean="0">
                <a:latin typeface="Garamond"/>
                <a:cs typeface="Garamond"/>
              </a:rPr>
              <a:t>2. </a:t>
            </a:r>
            <a:r>
              <a:rPr lang="fr-FR" sz="4000" b="1" dirty="0" err="1" smtClean="0">
                <a:latin typeface="Garamond"/>
                <a:cs typeface="Garamond"/>
              </a:rPr>
              <a:t>Dynamic</a:t>
            </a:r>
            <a:r>
              <a:rPr lang="fr-FR" sz="4000" b="1" dirty="0" smtClean="0">
                <a:latin typeface="Garamond"/>
                <a:cs typeface="Garamond"/>
              </a:rPr>
              <a:t> </a:t>
            </a:r>
            <a:r>
              <a:rPr lang="fr-FR" sz="4000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Testosterone and </a:t>
            </a:r>
            <a:r>
              <a:rPr lang="en-GB" dirty="0" err="1" smtClean="0">
                <a:latin typeface="Garamond"/>
                <a:cs typeface="Garamond"/>
              </a:rPr>
              <a:t>cryptorchidism</a:t>
            </a: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Dynamic assay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Historically &amp; physiologically very interesting</a:t>
            </a:r>
          </a:p>
          <a:p>
            <a:pPr marL="1371600" lvl="2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Oestrone-</a:t>
            </a:r>
            <a:r>
              <a:rPr lang="en-GB" dirty="0" err="1" smtClean="0">
                <a:latin typeface="Garamond"/>
                <a:cs typeface="Garamond"/>
              </a:rPr>
              <a:t>sulfate</a:t>
            </a:r>
            <a:r>
              <a:rPr lang="en-GB" dirty="0" smtClean="0">
                <a:latin typeface="Garamond"/>
                <a:cs typeface="Garamond"/>
              </a:rPr>
              <a:t> &amp; AMH assays…</a:t>
            </a:r>
          </a:p>
          <a:p>
            <a:pPr marL="1828800" lvl="3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Becoming old </a:t>
            </a:r>
            <a:r>
              <a:rPr lang="en-GB" smtClean="0">
                <a:latin typeface="Garamond"/>
                <a:cs typeface="Garamond"/>
              </a:rPr>
              <a:t>and useless?</a:t>
            </a:r>
            <a:endParaRPr lang="en-GB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971675" indent="-1971675"/>
            <a:r>
              <a:rPr lang="fr-FR" b="1" dirty="0" smtClean="0">
                <a:latin typeface="Garamond"/>
                <a:cs typeface="Garamond"/>
              </a:rPr>
              <a:t>2. </a:t>
            </a:r>
            <a:r>
              <a:rPr lang="fr-FR" b="1" dirty="0" err="1" smtClean="0">
                <a:latin typeface="Garamond"/>
                <a:cs typeface="Garamond"/>
              </a:rPr>
              <a:t>Assays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pPr marL="571500" indent="-514350" algn="just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Conclusions:</a:t>
            </a:r>
          </a:p>
          <a:p>
            <a:pPr marL="971550" lvl="1" indent="-514350" algn="just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Currently, hormonal assays only give information about the presence of hormonally active testicular tissue!</a:t>
            </a:r>
          </a:p>
          <a:p>
            <a:pPr marL="1371600" lvl="2" indent="-514350" algn="just">
              <a:buClr>
                <a:schemeClr val="tx1"/>
              </a:buClr>
            </a:pPr>
            <a:r>
              <a:rPr lang="en-GB" i="1" dirty="0" smtClean="0">
                <a:solidFill>
                  <a:srgbClr val="FF0000"/>
                </a:solidFill>
                <a:latin typeface="Garamond"/>
                <a:cs typeface="Garamond"/>
              </a:rPr>
              <a:t>If there is a scrotal testicle, it’s clear that there is testicular tissue in this animal!</a:t>
            </a:r>
          </a:p>
          <a:p>
            <a:pPr marL="1371600" lvl="2" indent="-514350" algn="just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Future: specific marker of </a:t>
            </a:r>
            <a:r>
              <a:rPr lang="en-GB" dirty="0" err="1" smtClean="0">
                <a:latin typeface="Garamond"/>
                <a:cs typeface="Garamond"/>
              </a:rPr>
              <a:t>cryptorchidism</a:t>
            </a:r>
            <a:endParaRPr lang="en-GB" dirty="0" smtClean="0">
              <a:latin typeface="Garamond"/>
              <a:cs typeface="Garamond"/>
            </a:endParaRPr>
          </a:p>
          <a:p>
            <a:pPr marL="1828800" lvl="3" indent="-514350" algn="just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AMH is maybe the way…</a:t>
            </a:r>
          </a:p>
          <a:p>
            <a:pPr marL="971550" lvl="1" indent="-514350" algn="just">
              <a:buClr>
                <a:schemeClr val="tx1"/>
              </a:buClr>
            </a:pPr>
            <a:endParaRPr lang="en-GB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Garamond"/>
                <a:cs typeface="Garamond"/>
              </a:rPr>
              <a:t>MaleEndocrino</a:t>
            </a:r>
            <a:r>
              <a:rPr lang="fr-FR" b="1" dirty="0" smtClean="0">
                <a:latin typeface="Garamond"/>
                <a:cs typeface="Garamond"/>
              </a:rPr>
              <a:t>: MQC1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1600200"/>
            <a:ext cx="845861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/>
                <a:ea typeface="Wingdings"/>
                <a:cs typeface="Garamond"/>
              </a:rPr>
              <a:t>A FSH pulse in a male animal: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Increases AMH concentrations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Is shorter than a LH peak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Stimulates spermatogenesis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Is increasing testosterone 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concentrations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latin typeface="Garamond"/>
              <a:ea typeface="Wingdings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Garamond"/>
                <a:cs typeface="Garamond"/>
              </a:rPr>
              <a:t>MaleEndocrino</a:t>
            </a:r>
            <a:r>
              <a:rPr lang="fr-FR" b="1" dirty="0" smtClean="0">
                <a:latin typeface="Garamond"/>
                <a:cs typeface="Garamond"/>
              </a:rPr>
              <a:t>: MQC1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1600200"/>
            <a:ext cx="845861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/>
                <a:ea typeface="Wingdings"/>
                <a:cs typeface="Garamond"/>
              </a:rPr>
              <a:t>A FSH pulse in a male animal: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Increases AMH concentrations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Is shorter than a LH peak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latin typeface="Garamond"/>
                <a:ea typeface="Wingdings"/>
                <a:cs typeface="Garamond"/>
              </a:rPr>
              <a:t>Stimulates spermatogenesis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Is increasing testosterone 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concentrations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latin typeface="Garamond"/>
              <a:ea typeface="Wingdings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Garamond"/>
                <a:cs typeface="Garamond"/>
              </a:rPr>
              <a:t>MaleEndocrino</a:t>
            </a:r>
            <a:r>
              <a:rPr lang="fr-FR" b="1" dirty="0" smtClean="0">
                <a:latin typeface="Garamond"/>
                <a:cs typeface="Garamond"/>
              </a:rPr>
              <a:t>: MQC2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1600200"/>
            <a:ext cx="845861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/>
                <a:ea typeface="Wingdings"/>
                <a:cs typeface="Garamond"/>
              </a:rPr>
              <a:t>Anti-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M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üllerian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 Hormone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Increases 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S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ertoli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 cells oestrogens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Is increased in 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cryptorchids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 stallions when compare to normal stallions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Inhibits formation of the male 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embryonic genital tract </a:t>
            </a:r>
            <a:endParaRPr lang="en-GB" dirty="0" smtClean="0">
              <a:latin typeface="Garamond"/>
              <a:ea typeface="Wingdings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Has a very specific dependant structure</a:t>
            </a:r>
            <a:endParaRPr lang="en-GB" dirty="0" smtClean="0">
              <a:latin typeface="Garamond"/>
              <a:ea typeface="Wingdings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4508501" cy="4525963"/>
          </a:xfrm>
        </p:spPr>
        <p:txBody>
          <a:bodyPr/>
          <a:lstStyle/>
          <a:p>
            <a:pPr marL="571500" indent="-514350">
              <a:buClr>
                <a:schemeClr val="tx1"/>
              </a:buClr>
              <a:buNone/>
            </a:pPr>
            <a:r>
              <a:rPr lang="fr-FR" dirty="0" smtClean="0">
                <a:latin typeface="Garamond"/>
                <a:cs typeface="Garamond"/>
              </a:rPr>
              <a:t>Never </a:t>
            </a:r>
            <a:r>
              <a:rPr lang="fr-FR" dirty="0" err="1" smtClean="0">
                <a:latin typeface="Garamond"/>
                <a:cs typeface="Garamond"/>
              </a:rPr>
              <a:t>forget</a:t>
            </a:r>
            <a:r>
              <a:rPr lang="fr-FR" dirty="0" smtClean="0">
                <a:latin typeface="Garamond"/>
                <a:cs typeface="Garamond"/>
              </a:rPr>
              <a:t> !</a:t>
            </a:r>
          </a:p>
          <a:p>
            <a:pPr marL="571500" indent="-514350">
              <a:buClr>
                <a:schemeClr val="tx1"/>
              </a:buClr>
              <a:buNone/>
            </a:pPr>
            <a:r>
              <a:rPr lang="fr-FR" dirty="0" smtClean="0">
                <a:latin typeface="Garamond"/>
                <a:cs typeface="Garamond"/>
              </a:rPr>
              <a:t>« The </a:t>
            </a:r>
            <a:r>
              <a:rPr lang="fr-FR" dirty="0" err="1" smtClean="0">
                <a:latin typeface="Garamond"/>
                <a:cs typeface="Garamond"/>
              </a:rPr>
              <a:t>Senger</a:t>
            </a:r>
            <a:r>
              <a:rPr lang="fr-FR" dirty="0" smtClean="0">
                <a:latin typeface="Garamond"/>
                <a:cs typeface="Garamond"/>
              </a:rPr>
              <a:t> »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fr-FR" dirty="0">
              <a:latin typeface="Garamond"/>
              <a:cs typeface="Garamond"/>
            </a:endParaRP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700" y="1612901"/>
            <a:ext cx="41783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Garamond"/>
                <a:cs typeface="Garamond"/>
              </a:rPr>
              <a:t>MaleEndocrino</a:t>
            </a:r>
            <a:r>
              <a:rPr lang="fr-FR" b="1" dirty="0" smtClean="0">
                <a:latin typeface="Garamond"/>
                <a:cs typeface="Garamond"/>
              </a:rPr>
              <a:t>: MQC2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1600200"/>
            <a:ext cx="845861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/>
                <a:ea typeface="Wingdings"/>
                <a:cs typeface="Garamond"/>
              </a:rPr>
              <a:t>Anti-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M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üllerian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 Hormone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Increases 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S</a:t>
            </a:r>
            <a:r>
              <a:rPr lang="en-GB" dirty="0" err="1" smtClean="0">
                <a:latin typeface="Garamond"/>
                <a:ea typeface="Wingdings"/>
                <a:cs typeface="Garamond"/>
              </a:rPr>
              <a:t>ertoli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 cells oestrogens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latin typeface="Garamond"/>
                <a:ea typeface="Wingdings"/>
                <a:cs typeface="Garamond"/>
              </a:rPr>
              <a:t>Is increased in </a:t>
            </a:r>
            <a:r>
              <a:rPr lang="en-GB" b="1" dirty="0" err="1" smtClean="0">
                <a:latin typeface="Garamond"/>
                <a:ea typeface="Wingdings"/>
                <a:cs typeface="Garamond"/>
              </a:rPr>
              <a:t>cryptorchids</a:t>
            </a:r>
            <a:r>
              <a:rPr lang="en-GB" b="1" dirty="0" smtClean="0">
                <a:latin typeface="Garamond"/>
                <a:ea typeface="Wingdings"/>
                <a:cs typeface="Garamond"/>
              </a:rPr>
              <a:t> stallions when compare to normal stallions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Inhibits formation of the male </a:t>
            </a:r>
            <a:r>
              <a:rPr lang="en-GB" dirty="0" smtClean="0">
                <a:latin typeface="Garamond"/>
                <a:ea typeface="Wingdings"/>
                <a:cs typeface="Garamond"/>
              </a:rPr>
              <a:t>embryonic genital tract </a:t>
            </a:r>
            <a:endParaRPr lang="en-GB" dirty="0" smtClean="0">
              <a:latin typeface="Garamond"/>
              <a:ea typeface="Wingdings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/>
                <a:ea typeface="Wingdings"/>
                <a:cs typeface="Garamond"/>
              </a:rPr>
              <a:t>Has a structure non conserved between species</a:t>
            </a:r>
            <a:endParaRPr lang="en-GB" dirty="0" smtClean="0">
              <a:latin typeface="Garamond"/>
              <a:ea typeface="Wingdings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eur en angle 50"/>
          <p:cNvCxnSpPr>
            <a:stCxn id="18" idx="1"/>
            <a:endCxn id="5" idx="1"/>
          </p:cNvCxnSpPr>
          <p:nvPr/>
        </p:nvCxnSpPr>
        <p:spPr>
          <a:xfrm rot="10800000" flipH="1">
            <a:off x="3433547" y="2515174"/>
            <a:ext cx="52913" cy="3201756"/>
          </a:xfrm>
          <a:prstGeom prst="bentConnector3">
            <a:avLst>
              <a:gd name="adj1" fmla="val -6157012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86461" y="2330508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Hypothalamus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86461" y="3268327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Hypophysis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86461" y="4272296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Testis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60050" y="4654260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Leydig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12871" y="4654260"/>
            <a:ext cx="22413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Sertoli</a:t>
            </a:r>
            <a:r>
              <a:rPr lang="fr-FR" b="1" dirty="0" smtClean="0">
                <a:latin typeface="Garamond"/>
                <a:cs typeface="Garamond"/>
              </a:rPr>
              <a:t> </a:t>
            </a:r>
            <a:r>
              <a:rPr lang="fr-FR" b="1" dirty="0" err="1" smtClean="0">
                <a:latin typeface="Garamond"/>
                <a:cs typeface="Garamond"/>
              </a:rPr>
              <a:t>cells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86460" y="1377948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Pineal</a:t>
            </a:r>
            <a:r>
              <a:rPr lang="fr-FR" b="1" dirty="0" smtClean="0">
                <a:latin typeface="Garamond"/>
                <a:cs typeface="Garamond"/>
              </a:rPr>
              <a:t> Gland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60049" y="1868566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Melatonin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60049" y="2805680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GnRH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60050" y="3745010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12871" y="3745010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7200" y="5532264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Spermatogenesis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45445" y="5532264"/>
            <a:ext cx="22413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Androgens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33548" y="5532264"/>
            <a:ext cx="22413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Estrogens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19" name="Connecteur droit 18"/>
          <p:cNvCxnSpPr>
            <a:stCxn id="11" idx="2"/>
            <a:endCxn id="5" idx="0"/>
          </p:cNvCxnSpPr>
          <p:nvPr/>
        </p:nvCxnSpPr>
        <p:spPr>
          <a:xfrm rot="16200000" flipH="1">
            <a:off x="4315524" y="2038893"/>
            <a:ext cx="583228" cy="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5" idx="2"/>
            <a:endCxn id="7" idx="0"/>
          </p:cNvCxnSpPr>
          <p:nvPr/>
        </p:nvCxnSpPr>
        <p:spPr>
          <a:xfrm rot="5400000">
            <a:off x="4322896" y="2984083"/>
            <a:ext cx="568487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7" idx="2"/>
            <a:endCxn id="10" idx="0"/>
          </p:cNvCxnSpPr>
          <p:nvPr/>
        </p:nvCxnSpPr>
        <p:spPr>
          <a:xfrm rot="5400000">
            <a:off x="3512044" y="3559164"/>
            <a:ext cx="1016601" cy="117359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7" idx="2"/>
            <a:endCxn id="9" idx="0"/>
          </p:cNvCxnSpPr>
          <p:nvPr/>
        </p:nvCxnSpPr>
        <p:spPr>
          <a:xfrm rot="16200000" flipH="1">
            <a:off x="4685633" y="3559164"/>
            <a:ext cx="1016601" cy="117358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9" idx="2"/>
            <a:endCxn id="17" idx="0"/>
          </p:cNvCxnSpPr>
          <p:nvPr/>
        </p:nvCxnSpPr>
        <p:spPr>
          <a:xfrm rot="16200000" flipH="1">
            <a:off x="6419089" y="4385230"/>
            <a:ext cx="508672" cy="178539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7" idx="1"/>
            <a:endCxn id="18" idx="3"/>
          </p:cNvCxnSpPr>
          <p:nvPr/>
        </p:nvCxnSpPr>
        <p:spPr>
          <a:xfrm rot="10800000">
            <a:off x="5674903" y="5716930"/>
            <a:ext cx="770542" cy="1588"/>
          </a:xfrm>
          <a:prstGeom prst="line">
            <a:avLst/>
          </a:prstGeom>
          <a:ln w="41275" cmpd="sng">
            <a:solidFill>
              <a:srgbClr val="FF0000"/>
            </a:solidFill>
            <a:prstDash val="sysDot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9" idx="2"/>
          </p:cNvCxnSpPr>
          <p:nvPr/>
        </p:nvCxnSpPr>
        <p:spPr>
          <a:xfrm rot="16200000" flipH="1">
            <a:off x="5612640" y="5191680"/>
            <a:ext cx="693340" cy="35716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10" idx="2"/>
          </p:cNvCxnSpPr>
          <p:nvPr/>
        </p:nvCxnSpPr>
        <p:spPr>
          <a:xfrm rot="16200000" flipH="1">
            <a:off x="4439051" y="4018089"/>
            <a:ext cx="693340" cy="270434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0" idx="2"/>
            <a:endCxn id="16" idx="0"/>
          </p:cNvCxnSpPr>
          <p:nvPr/>
        </p:nvCxnSpPr>
        <p:spPr>
          <a:xfrm rot="5400000">
            <a:off x="2251378" y="4350093"/>
            <a:ext cx="508672" cy="185567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7" idx="3"/>
            <a:endCxn id="5" idx="3"/>
          </p:cNvCxnSpPr>
          <p:nvPr/>
        </p:nvCxnSpPr>
        <p:spPr>
          <a:xfrm flipH="1" flipV="1">
            <a:off x="5727816" y="2515174"/>
            <a:ext cx="2958984" cy="3201756"/>
          </a:xfrm>
          <a:prstGeom prst="bentConnector3">
            <a:avLst>
              <a:gd name="adj1" fmla="val -7726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433546" y="5901596"/>
            <a:ext cx="224135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Inhibin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433546" y="6263758"/>
            <a:ext cx="224135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AMH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45552" y="2581563"/>
            <a:ext cx="594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FB-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264597" y="2581563"/>
            <a:ext cx="594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FB-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68" name="Connecteur en angle 67"/>
          <p:cNvCxnSpPr>
            <a:stCxn id="10" idx="2"/>
            <a:endCxn id="63" idx="1"/>
          </p:cNvCxnSpPr>
          <p:nvPr/>
        </p:nvCxnSpPr>
        <p:spPr>
          <a:xfrm rot="5400000">
            <a:off x="2902213" y="5554926"/>
            <a:ext cx="1062670" cy="3"/>
          </a:xfrm>
          <a:prstGeom prst="bentConnector4">
            <a:avLst>
              <a:gd name="adj1" fmla="val 41311"/>
              <a:gd name="adj2" fmla="val 7620100000"/>
            </a:avLst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10" idx="2"/>
            <a:endCxn id="64" idx="1"/>
          </p:cNvCxnSpPr>
          <p:nvPr/>
        </p:nvCxnSpPr>
        <p:spPr>
          <a:xfrm rot="5400000">
            <a:off x="2721132" y="5736007"/>
            <a:ext cx="1424832" cy="3"/>
          </a:xfrm>
          <a:prstGeom prst="bentConnector4">
            <a:avLst>
              <a:gd name="adj1" fmla="val 32378"/>
              <a:gd name="adj2" fmla="val 7620100000"/>
            </a:avLst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en angle 75"/>
          <p:cNvCxnSpPr>
            <a:stCxn id="63" idx="3"/>
            <a:endCxn id="7" idx="3"/>
          </p:cNvCxnSpPr>
          <p:nvPr/>
        </p:nvCxnSpPr>
        <p:spPr>
          <a:xfrm flipV="1">
            <a:off x="5674901" y="3452993"/>
            <a:ext cx="52915" cy="2633269"/>
          </a:xfrm>
          <a:prstGeom prst="bentConnector3">
            <a:avLst>
              <a:gd name="adj1" fmla="val 5831798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8092633" y="3560344"/>
            <a:ext cx="594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FB-</a:t>
            </a:r>
            <a:endParaRPr lang="fr-FR" b="1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endParaRPr lang="fr-FR" b="1" dirty="0">
              <a:latin typeface="Garamond"/>
              <a:cs typeface="Garamond"/>
            </a:endParaRPr>
          </a:p>
        </p:txBody>
      </p:sp>
      <p:grpSp>
        <p:nvGrpSpPr>
          <p:cNvPr id="218" name="Grouper 217"/>
          <p:cNvGrpSpPr/>
          <p:nvPr/>
        </p:nvGrpSpPr>
        <p:grpSpPr>
          <a:xfrm>
            <a:off x="847720" y="1489702"/>
            <a:ext cx="7454581" cy="4950437"/>
            <a:chOff x="1536699" y="1948934"/>
            <a:chExt cx="7454581" cy="4950437"/>
          </a:xfrm>
        </p:grpSpPr>
        <p:grpSp>
          <p:nvGrpSpPr>
            <p:cNvPr id="133" name="Grouper 132"/>
            <p:cNvGrpSpPr/>
            <p:nvPr/>
          </p:nvGrpSpPr>
          <p:grpSpPr>
            <a:xfrm rot="19116545">
              <a:off x="1743543" y="6193457"/>
              <a:ext cx="922020" cy="438150"/>
              <a:chOff x="6329680" y="2776220"/>
              <a:chExt cx="922020" cy="438150"/>
            </a:xfrm>
          </p:grpSpPr>
          <p:sp>
            <p:nvSpPr>
              <p:cNvPr id="134" name="Nuage 133"/>
              <p:cNvSpPr/>
              <p:nvPr/>
            </p:nvSpPr>
            <p:spPr>
              <a:xfrm>
                <a:off x="6329680" y="2776220"/>
                <a:ext cx="922020" cy="438150"/>
              </a:xfrm>
              <a:prstGeom prst="cloud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6527800" y="2922270"/>
                <a:ext cx="284480" cy="14287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</p:grpSp>
        <p:sp>
          <p:nvSpPr>
            <p:cNvPr id="136" name="ZoneTexte 135"/>
            <p:cNvSpPr txBox="1"/>
            <p:nvPr/>
          </p:nvSpPr>
          <p:spPr>
            <a:xfrm>
              <a:off x="1536699" y="3948342"/>
              <a:ext cx="911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FF6600"/>
                  </a:solidFill>
                  <a:latin typeface="Garamond"/>
                  <a:cs typeface="Garamond"/>
                </a:rPr>
                <a:t>Leydig</a:t>
              </a:r>
              <a:endParaRPr lang="fr-FR" dirty="0">
                <a:solidFill>
                  <a:srgbClr val="FF6600"/>
                </a:solidFill>
                <a:latin typeface="Garamond"/>
                <a:cs typeface="Garamond"/>
              </a:endParaRPr>
            </a:p>
          </p:txBody>
        </p:sp>
        <p:grpSp>
          <p:nvGrpSpPr>
            <p:cNvPr id="137" name="Grouper 136"/>
            <p:cNvGrpSpPr/>
            <p:nvPr/>
          </p:nvGrpSpPr>
          <p:grpSpPr>
            <a:xfrm>
              <a:off x="1971360" y="2133600"/>
              <a:ext cx="7019920" cy="4765771"/>
              <a:chOff x="1184280" y="2114788"/>
              <a:chExt cx="7019920" cy="4765771"/>
            </a:xfrm>
          </p:grpSpPr>
          <p:sp>
            <p:nvSpPr>
              <p:cNvPr id="138" name="Bouée 137"/>
              <p:cNvSpPr/>
              <p:nvPr/>
            </p:nvSpPr>
            <p:spPr>
              <a:xfrm>
                <a:off x="2636520" y="2484120"/>
                <a:ext cx="3891280" cy="3662680"/>
              </a:xfrm>
              <a:prstGeom prst="donut">
                <a:avLst/>
              </a:prstGeom>
              <a:gradFill rotWithShape="1">
                <a:gsLst>
                  <a:gs pos="0">
                    <a:srgbClr val="FF388C">
                      <a:tint val="100000"/>
                      <a:shade val="100000"/>
                      <a:satMod val="130000"/>
                    </a:srgbClr>
                  </a:gs>
                  <a:gs pos="100000">
                    <a:srgbClr val="FF388C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388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39" name="Ellipse 138"/>
              <p:cNvSpPr/>
              <p:nvPr/>
            </p:nvSpPr>
            <p:spPr>
              <a:xfrm>
                <a:off x="4414520" y="277622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0" name="Ellipse 139"/>
              <p:cNvSpPr/>
              <p:nvPr/>
            </p:nvSpPr>
            <p:spPr>
              <a:xfrm>
                <a:off x="5829300" y="337947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1" name="Ellipse 140"/>
              <p:cNvSpPr/>
              <p:nvPr/>
            </p:nvSpPr>
            <p:spPr>
              <a:xfrm>
                <a:off x="5133340" y="292227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2" name="Ellipse 141"/>
              <p:cNvSpPr/>
              <p:nvPr/>
            </p:nvSpPr>
            <p:spPr>
              <a:xfrm>
                <a:off x="4414520" y="567690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3" name="Ellipse 142"/>
              <p:cNvSpPr/>
              <p:nvPr/>
            </p:nvSpPr>
            <p:spPr>
              <a:xfrm>
                <a:off x="3716020" y="538480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4" name="Ellipse 143"/>
              <p:cNvSpPr/>
              <p:nvPr/>
            </p:nvSpPr>
            <p:spPr>
              <a:xfrm>
                <a:off x="3144520" y="509270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5" name="Ellipse 144"/>
              <p:cNvSpPr/>
              <p:nvPr/>
            </p:nvSpPr>
            <p:spPr>
              <a:xfrm>
                <a:off x="2970530" y="424180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6" name="Ellipse 145"/>
              <p:cNvSpPr/>
              <p:nvPr/>
            </p:nvSpPr>
            <p:spPr>
              <a:xfrm>
                <a:off x="3144520" y="337947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7" name="Ellipse 146"/>
              <p:cNvSpPr/>
              <p:nvPr/>
            </p:nvSpPr>
            <p:spPr>
              <a:xfrm>
                <a:off x="3716020" y="293497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8" name="Ellipse 147"/>
              <p:cNvSpPr/>
              <p:nvPr/>
            </p:nvSpPr>
            <p:spPr>
              <a:xfrm>
                <a:off x="5829300" y="480060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49" name="Ellipse 148"/>
              <p:cNvSpPr/>
              <p:nvPr/>
            </p:nvSpPr>
            <p:spPr>
              <a:xfrm>
                <a:off x="5307330" y="538480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50" name="Ellipse 149"/>
              <p:cNvSpPr/>
              <p:nvPr/>
            </p:nvSpPr>
            <p:spPr>
              <a:xfrm>
                <a:off x="5981700" y="4241800"/>
                <a:ext cx="347980" cy="292100"/>
              </a:xfrm>
              <a:prstGeom prst="ellipse">
                <a:avLst/>
              </a:prstGeom>
              <a:solidFill>
                <a:srgbClr val="9C007F"/>
              </a:solidFill>
              <a:ln w="9525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cxnSp>
            <p:nvCxnSpPr>
              <p:cNvPr id="151" name="Connecteur droit 150"/>
              <p:cNvCxnSpPr/>
              <p:nvPr/>
            </p:nvCxnSpPr>
            <p:spPr>
              <a:xfrm rot="5400000">
                <a:off x="4417060" y="2872740"/>
                <a:ext cx="995680" cy="218440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2" name="Connecteur droit 151"/>
              <p:cNvCxnSpPr/>
              <p:nvPr/>
            </p:nvCxnSpPr>
            <p:spPr>
              <a:xfrm rot="5400000">
                <a:off x="3741420" y="5473700"/>
                <a:ext cx="995680" cy="350520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3" name="Connecteur droit 152"/>
              <p:cNvCxnSpPr/>
              <p:nvPr/>
            </p:nvCxnSpPr>
            <p:spPr>
              <a:xfrm rot="5400000">
                <a:off x="3253105" y="5038725"/>
                <a:ext cx="703580" cy="572770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4" name="Connecteur droit 153"/>
              <p:cNvCxnSpPr/>
              <p:nvPr/>
            </p:nvCxnSpPr>
            <p:spPr>
              <a:xfrm rot="10800000">
                <a:off x="2674625" y="3862070"/>
                <a:ext cx="855976" cy="379730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5" name="Connecteur droit 154"/>
              <p:cNvCxnSpPr/>
              <p:nvPr/>
            </p:nvCxnSpPr>
            <p:spPr>
              <a:xfrm rot="10800000" flipV="1">
                <a:off x="2830201" y="4800600"/>
                <a:ext cx="885819" cy="292100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6" name="Connecteur droit 155"/>
              <p:cNvCxnSpPr/>
              <p:nvPr/>
            </p:nvCxnSpPr>
            <p:spPr>
              <a:xfrm rot="10800000">
                <a:off x="3144520" y="3075306"/>
                <a:ext cx="746760" cy="596265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7" name="Connecteur droit 156"/>
              <p:cNvCxnSpPr/>
              <p:nvPr/>
            </p:nvCxnSpPr>
            <p:spPr>
              <a:xfrm rot="16200000" flipV="1">
                <a:off x="3815715" y="2732406"/>
                <a:ext cx="895351" cy="398780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8" name="Connecteur droit 157"/>
              <p:cNvCxnSpPr/>
              <p:nvPr/>
            </p:nvCxnSpPr>
            <p:spPr>
              <a:xfrm rot="5400000">
                <a:off x="5182235" y="3124835"/>
                <a:ext cx="836930" cy="457200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9" name="Connecteur droit 158"/>
              <p:cNvCxnSpPr/>
              <p:nvPr/>
            </p:nvCxnSpPr>
            <p:spPr>
              <a:xfrm rot="10800000" flipV="1">
                <a:off x="5600700" y="3862070"/>
                <a:ext cx="927100" cy="354332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0" name="Connecteur droit 159"/>
              <p:cNvCxnSpPr/>
              <p:nvPr/>
            </p:nvCxnSpPr>
            <p:spPr>
              <a:xfrm rot="10800000">
                <a:off x="5307330" y="4973320"/>
                <a:ext cx="746760" cy="596265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1" name="Connecteur droit 160"/>
              <p:cNvCxnSpPr/>
              <p:nvPr/>
            </p:nvCxnSpPr>
            <p:spPr>
              <a:xfrm rot="16200000" flipV="1">
                <a:off x="4576444" y="5399405"/>
                <a:ext cx="895351" cy="398780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2" name="Connecteur droit 161"/>
              <p:cNvCxnSpPr/>
              <p:nvPr/>
            </p:nvCxnSpPr>
            <p:spPr>
              <a:xfrm rot="10800000">
                <a:off x="5538791" y="4679951"/>
                <a:ext cx="885818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9C007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163" name="Grouper 62"/>
              <p:cNvGrpSpPr/>
              <p:nvPr/>
            </p:nvGrpSpPr>
            <p:grpSpPr>
              <a:xfrm>
                <a:off x="1645289" y="4654550"/>
                <a:ext cx="922020" cy="438150"/>
                <a:chOff x="6329680" y="2776220"/>
                <a:chExt cx="922020" cy="438150"/>
              </a:xfrm>
            </p:grpSpPr>
            <p:sp>
              <p:nvSpPr>
                <p:cNvPr id="212" name="Nuage 211"/>
                <p:cNvSpPr/>
                <p:nvPr/>
              </p:nvSpPr>
              <p:spPr>
                <a:xfrm>
                  <a:off x="6329680" y="2776220"/>
                  <a:ext cx="922020" cy="438150"/>
                </a:xfrm>
                <a:prstGeom prst="cloud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Ellipse 212"/>
                <p:cNvSpPr/>
                <p:nvPr/>
              </p:nvSpPr>
              <p:spPr>
                <a:xfrm>
                  <a:off x="6527800" y="2922270"/>
                  <a:ext cx="284480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</p:grpSp>
          <p:grpSp>
            <p:nvGrpSpPr>
              <p:cNvPr id="164" name="Grouper 66"/>
              <p:cNvGrpSpPr/>
              <p:nvPr/>
            </p:nvGrpSpPr>
            <p:grpSpPr>
              <a:xfrm rot="2205959">
                <a:off x="1205870" y="5151119"/>
                <a:ext cx="922020" cy="438150"/>
                <a:chOff x="6329680" y="2776220"/>
                <a:chExt cx="922020" cy="438150"/>
              </a:xfrm>
            </p:grpSpPr>
            <p:sp>
              <p:nvSpPr>
                <p:cNvPr id="210" name="Nuage 209"/>
                <p:cNvSpPr/>
                <p:nvPr/>
              </p:nvSpPr>
              <p:spPr>
                <a:xfrm>
                  <a:off x="6329680" y="2776220"/>
                  <a:ext cx="922020" cy="438150"/>
                </a:xfrm>
                <a:prstGeom prst="cloud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Ellipse 210"/>
                <p:cNvSpPr/>
                <p:nvPr/>
              </p:nvSpPr>
              <p:spPr>
                <a:xfrm>
                  <a:off x="6527800" y="2922270"/>
                  <a:ext cx="284480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</p:grpSp>
          <p:grpSp>
            <p:nvGrpSpPr>
              <p:cNvPr id="165" name="Grouper 69"/>
              <p:cNvGrpSpPr/>
              <p:nvPr/>
            </p:nvGrpSpPr>
            <p:grpSpPr>
              <a:xfrm rot="5994315">
                <a:off x="2299498" y="6200474"/>
                <a:ext cx="922020" cy="438150"/>
                <a:chOff x="6329680" y="2776220"/>
                <a:chExt cx="922020" cy="438150"/>
              </a:xfrm>
            </p:grpSpPr>
            <p:sp>
              <p:nvSpPr>
                <p:cNvPr id="208" name="Nuage 207"/>
                <p:cNvSpPr/>
                <p:nvPr/>
              </p:nvSpPr>
              <p:spPr>
                <a:xfrm>
                  <a:off x="6329680" y="2776220"/>
                  <a:ext cx="922020" cy="438150"/>
                </a:xfrm>
                <a:prstGeom prst="cloud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Ellipse 208"/>
                <p:cNvSpPr/>
                <p:nvPr/>
              </p:nvSpPr>
              <p:spPr>
                <a:xfrm>
                  <a:off x="6527800" y="2922270"/>
                  <a:ext cx="284480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</p:grpSp>
          <p:grpSp>
            <p:nvGrpSpPr>
              <p:cNvPr id="166" name="Grouper 72"/>
              <p:cNvGrpSpPr/>
              <p:nvPr/>
            </p:nvGrpSpPr>
            <p:grpSpPr>
              <a:xfrm>
                <a:off x="1645289" y="6212025"/>
                <a:ext cx="922020" cy="438150"/>
                <a:chOff x="6329680" y="2776220"/>
                <a:chExt cx="922020" cy="438150"/>
              </a:xfrm>
            </p:grpSpPr>
            <p:sp>
              <p:nvSpPr>
                <p:cNvPr id="206" name="Nuage 205"/>
                <p:cNvSpPr/>
                <p:nvPr/>
              </p:nvSpPr>
              <p:spPr>
                <a:xfrm>
                  <a:off x="6329680" y="2776220"/>
                  <a:ext cx="922020" cy="438150"/>
                </a:xfrm>
                <a:prstGeom prst="cloud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Ellipse 206"/>
                <p:cNvSpPr/>
                <p:nvPr/>
              </p:nvSpPr>
              <p:spPr>
                <a:xfrm>
                  <a:off x="6527800" y="2922270"/>
                  <a:ext cx="284480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</p:grpSp>
          <p:grpSp>
            <p:nvGrpSpPr>
              <p:cNvPr id="167" name="Grouper 75"/>
              <p:cNvGrpSpPr/>
              <p:nvPr/>
            </p:nvGrpSpPr>
            <p:grpSpPr>
              <a:xfrm>
                <a:off x="1184280" y="5635625"/>
                <a:ext cx="922020" cy="438150"/>
                <a:chOff x="6329680" y="2776220"/>
                <a:chExt cx="922020" cy="438150"/>
              </a:xfrm>
            </p:grpSpPr>
            <p:sp>
              <p:nvSpPr>
                <p:cNvPr id="204" name="Nuage 203"/>
                <p:cNvSpPr/>
                <p:nvPr/>
              </p:nvSpPr>
              <p:spPr>
                <a:xfrm>
                  <a:off x="6329680" y="2776220"/>
                  <a:ext cx="922020" cy="438150"/>
                </a:xfrm>
                <a:prstGeom prst="cloud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Ellipse 204"/>
                <p:cNvSpPr/>
                <p:nvPr/>
              </p:nvSpPr>
              <p:spPr>
                <a:xfrm>
                  <a:off x="6527800" y="2922270"/>
                  <a:ext cx="284480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</p:grpSp>
          <p:grpSp>
            <p:nvGrpSpPr>
              <p:cNvPr id="168" name="Grouper 78"/>
              <p:cNvGrpSpPr/>
              <p:nvPr/>
            </p:nvGrpSpPr>
            <p:grpSpPr>
              <a:xfrm>
                <a:off x="2857500" y="5927725"/>
                <a:ext cx="922020" cy="438150"/>
                <a:chOff x="6329680" y="2776220"/>
                <a:chExt cx="922020" cy="438150"/>
              </a:xfrm>
            </p:grpSpPr>
            <p:sp>
              <p:nvSpPr>
                <p:cNvPr id="202" name="Nuage 201"/>
                <p:cNvSpPr/>
                <p:nvPr/>
              </p:nvSpPr>
              <p:spPr>
                <a:xfrm>
                  <a:off x="6329680" y="2776220"/>
                  <a:ext cx="922020" cy="438150"/>
                </a:xfrm>
                <a:prstGeom prst="cloud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Ellipse 202"/>
                <p:cNvSpPr/>
                <p:nvPr/>
              </p:nvSpPr>
              <p:spPr>
                <a:xfrm>
                  <a:off x="6527800" y="2922270"/>
                  <a:ext cx="284480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</p:grpSp>
          <p:grpSp>
            <p:nvGrpSpPr>
              <p:cNvPr id="169" name="Grouper 81"/>
              <p:cNvGrpSpPr/>
              <p:nvPr/>
            </p:nvGrpSpPr>
            <p:grpSpPr>
              <a:xfrm rot="20430509">
                <a:off x="2152978" y="5632606"/>
                <a:ext cx="922020" cy="438150"/>
                <a:chOff x="6329680" y="2776220"/>
                <a:chExt cx="922020" cy="438150"/>
              </a:xfrm>
            </p:grpSpPr>
            <p:sp>
              <p:nvSpPr>
                <p:cNvPr id="200" name="Nuage 199"/>
                <p:cNvSpPr/>
                <p:nvPr/>
              </p:nvSpPr>
              <p:spPr>
                <a:xfrm>
                  <a:off x="6329680" y="2776220"/>
                  <a:ext cx="922020" cy="438150"/>
                </a:xfrm>
                <a:prstGeom prst="cloud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Ellipse 200"/>
                <p:cNvSpPr/>
                <p:nvPr/>
              </p:nvSpPr>
              <p:spPr>
                <a:xfrm>
                  <a:off x="6527800" y="2922270"/>
                  <a:ext cx="284480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</p:grpSp>
          <p:grpSp>
            <p:nvGrpSpPr>
              <p:cNvPr id="170" name="Grouper 84"/>
              <p:cNvGrpSpPr/>
              <p:nvPr/>
            </p:nvGrpSpPr>
            <p:grpSpPr>
              <a:xfrm>
                <a:off x="1908180" y="5165725"/>
                <a:ext cx="922020" cy="438150"/>
                <a:chOff x="6329680" y="2776220"/>
                <a:chExt cx="922020" cy="438150"/>
              </a:xfrm>
            </p:grpSpPr>
            <p:sp>
              <p:nvSpPr>
                <p:cNvPr id="198" name="Nuage 197"/>
                <p:cNvSpPr/>
                <p:nvPr/>
              </p:nvSpPr>
              <p:spPr>
                <a:xfrm>
                  <a:off x="6329680" y="2776220"/>
                  <a:ext cx="922020" cy="438150"/>
                </a:xfrm>
                <a:prstGeom prst="cloud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Ellipse 198"/>
                <p:cNvSpPr/>
                <p:nvPr/>
              </p:nvSpPr>
              <p:spPr>
                <a:xfrm>
                  <a:off x="6527800" y="2922270"/>
                  <a:ext cx="284480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</p:grpSp>
          <p:sp>
            <p:nvSpPr>
              <p:cNvPr id="171" name="Ellipse 170"/>
              <p:cNvSpPr/>
              <p:nvPr/>
            </p:nvSpPr>
            <p:spPr>
              <a:xfrm>
                <a:off x="5655310" y="2922270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Ellipse 171"/>
              <p:cNvSpPr/>
              <p:nvPr/>
            </p:nvSpPr>
            <p:spPr>
              <a:xfrm>
                <a:off x="6273800" y="3771900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5284790" y="3525522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Ellipse 173"/>
              <p:cNvSpPr/>
              <p:nvPr/>
            </p:nvSpPr>
            <p:spPr>
              <a:xfrm>
                <a:off x="5473699" y="3233422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5600699" y="3986958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5923280" y="3910124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6273800" y="4533903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Ellipse 177"/>
              <p:cNvSpPr/>
              <p:nvPr/>
            </p:nvSpPr>
            <p:spPr>
              <a:xfrm>
                <a:off x="5981700" y="4533900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600700" y="4533903"/>
                <a:ext cx="254000" cy="2921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0" name="Grouper 100"/>
              <p:cNvGrpSpPr/>
              <p:nvPr/>
            </p:nvGrpSpPr>
            <p:grpSpPr>
              <a:xfrm>
                <a:off x="4742180" y="3771900"/>
                <a:ext cx="127000" cy="1244602"/>
                <a:chOff x="7556500" y="3479800"/>
                <a:chExt cx="127000" cy="1244602"/>
              </a:xfrm>
            </p:grpSpPr>
            <p:sp>
              <p:nvSpPr>
                <p:cNvPr id="196" name="Ellipse 195"/>
                <p:cNvSpPr/>
                <p:nvPr/>
              </p:nvSpPr>
              <p:spPr>
                <a:xfrm>
                  <a:off x="7556500" y="3479800"/>
                  <a:ext cx="127000" cy="2921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7" name="Connecteur droit 196"/>
                <p:cNvCxnSpPr/>
                <p:nvPr/>
              </p:nvCxnSpPr>
              <p:spPr>
                <a:xfrm rot="16200000" flipH="1">
                  <a:off x="7038340" y="4109722"/>
                  <a:ext cx="1198880" cy="304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00FF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81" name="Grouper 101"/>
              <p:cNvGrpSpPr/>
              <p:nvPr/>
            </p:nvGrpSpPr>
            <p:grpSpPr>
              <a:xfrm>
                <a:off x="4064000" y="3862073"/>
                <a:ext cx="127000" cy="1154433"/>
                <a:chOff x="7556500" y="3479800"/>
                <a:chExt cx="127000" cy="1244602"/>
              </a:xfrm>
            </p:grpSpPr>
            <p:sp>
              <p:nvSpPr>
                <p:cNvPr id="194" name="Ellipse 193"/>
                <p:cNvSpPr/>
                <p:nvPr/>
              </p:nvSpPr>
              <p:spPr>
                <a:xfrm>
                  <a:off x="7556500" y="3479800"/>
                  <a:ext cx="127000" cy="2921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5" name="Connecteur droit 194"/>
                <p:cNvCxnSpPr/>
                <p:nvPr/>
              </p:nvCxnSpPr>
              <p:spPr>
                <a:xfrm rot="16200000" flipH="1">
                  <a:off x="7038340" y="4109722"/>
                  <a:ext cx="1198880" cy="304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00FF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82" name="Grouper 104"/>
              <p:cNvGrpSpPr/>
              <p:nvPr/>
            </p:nvGrpSpPr>
            <p:grpSpPr>
              <a:xfrm>
                <a:off x="4462781" y="3639189"/>
                <a:ext cx="127000" cy="1154433"/>
                <a:chOff x="7556500" y="3479800"/>
                <a:chExt cx="127000" cy="1244602"/>
              </a:xfrm>
            </p:grpSpPr>
            <p:sp>
              <p:nvSpPr>
                <p:cNvPr id="192" name="Ellipse 191"/>
                <p:cNvSpPr/>
                <p:nvPr/>
              </p:nvSpPr>
              <p:spPr>
                <a:xfrm>
                  <a:off x="7556500" y="3479800"/>
                  <a:ext cx="127000" cy="29210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3" name="Connecteur droit 192"/>
                <p:cNvCxnSpPr/>
                <p:nvPr/>
              </p:nvCxnSpPr>
              <p:spPr>
                <a:xfrm rot="16200000" flipH="1">
                  <a:off x="7038340" y="4109722"/>
                  <a:ext cx="1198880" cy="304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00FF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183" name="ZoneTexte 182"/>
              <p:cNvSpPr txBox="1"/>
              <p:nvPr/>
            </p:nvSpPr>
            <p:spPr>
              <a:xfrm>
                <a:off x="1645289" y="2114788"/>
                <a:ext cx="1042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388C"/>
                    </a:solidFill>
                    <a:effectLst/>
                    <a:uLnTx/>
                    <a:uFillTx/>
                    <a:latin typeface="Garamond"/>
                    <a:cs typeface="Garamond"/>
                  </a:rPr>
                  <a:t>Sertoli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388C"/>
                  </a:solidFill>
                  <a:effectLst/>
                  <a:uLnTx/>
                  <a:uFillTx/>
                  <a:latin typeface="Garamond"/>
                  <a:cs typeface="Garamond"/>
                </a:endParaRPr>
              </a:p>
            </p:txBody>
          </p:sp>
          <p:sp>
            <p:nvSpPr>
              <p:cNvPr id="184" name="ZoneTexte 183"/>
              <p:cNvSpPr txBox="1"/>
              <p:nvPr/>
            </p:nvSpPr>
            <p:spPr>
              <a:xfrm>
                <a:off x="6424609" y="2965047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Garamond"/>
                    <a:cs typeface="Garamond"/>
                  </a:rPr>
                  <a:t>Spermatogonia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aramond"/>
                  <a:cs typeface="Garamond"/>
                </a:endParaRPr>
              </a:p>
            </p:txBody>
          </p:sp>
          <p:sp>
            <p:nvSpPr>
              <p:cNvPr id="185" name="ZoneTexte 184"/>
              <p:cNvSpPr txBox="1"/>
              <p:nvPr/>
            </p:nvSpPr>
            <p:spPr>
              <a:xfrm>
                <a:off x="6680200" y="4087924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Garamond"/>
                    <a:cs typeface="Garamond"/>
                  </a:rPr>
                  <a:t>Spermatocyte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aramond"/>
                  <a:cs typeface="Garamond"/>
                </a:endParaRPr>
              </a:p>
            </p:txBody>
          </p:sp>
          <p:sp>
            <p:nvSpPr>
              <p:cNvPr id="186" name="ZoneTexte 185"/>
              <p:cNvSpPr txBox="1"/>
              <p:nvPr/>
            </p:nvSpPr>
            <p:spPr>
              <a:xfrm>
                <a:off x="6527800" y="4966453"/>
                <a:ext cx="124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Garamond"/>
                    <a:cs typeface="Garamond"/>
                  </a:rPr>
                  <a:t>Spermatids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aramond"/>
                  <a:cs typeface="Garamond"/>
                </a:endParaRPr>
              </a:p>
            </p:txBody>
          </p:sp>
          <p:cxnSp>
            <p:nvCxnSpPr>
              <p:cNvPr id="187" name="Connecteur droit 186"/>
              <p:cNvCxnSpPr>
                <a:stCxn id="136" idx="2"/>
                <a:endCxn id="212" idx="3"/>
              </p:cNvCxnSpPr>
              <p:nvPr/>
            </p:nvCxnSpPr>
            <p:spPr>
              <a:xfrm rot="16200000" flipH="1">
                <a:off x="1465355" y="4038658"/>
                <a:ext cx="380740" cy="9011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6600"/>
                </a:solidFill>
                <a:prstDash val="solid"/>
                <a:tailEnd type="triangle" w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8" name="Connecteur droit 187"/>
              <p:cNvCxnSpPr>
                <a:stCxn id="183" idx="2"/>
              </p:cNvCxnSpPr>
              <p:nvPr/>
            </p:nvCxnSpPr>
            <p:spPr>
              <a:xfrm rot="16200000" flipH="1">
                <a:off x="2143454" y="2507303"/>
                <a:ext cx="850258" cy="803892"/>
              </a:xfrm>
              <a:prstGeom prst="line">
                <a:avLst/>
              </a:prstGeom>
              <a:noFill/>
              <a:ln w="25400" cap="flat" cmpd="sng" algn="ctr">
                <a:solidFill>
                  <a:srgbClr val="FF388C"/>
                </a:solidFill>
                <a:prstDash val="solid"/>
                <a:tailEnd type="triangle" w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9" name="Connecteur droit 188"/>
              <p:cNvCxnSpPr>
                <a:stCxn id="184" idx="1"/>
                <a:endCxn id="171" idx="6"/>
              </p:cNvCxnSpPr>
              <p:nvPr/>
            </p:nvCxnSpPr>
            <p:spPr>
              <a:xfrm rot="10800000">
                <a:off x="5909311" y="3068321"/>
                <a:ext cx="515299" cy="81393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tailEnd type="triangle" w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0" name="Connecteur droit 189"/>
              <p:cNvCxnSpPr>
                <a:stCxn id="185" idx="1"/>
                <a:endCxn id="176" idx="6"/>
              </p:cNvCxnSpPr>
              <p:nvPr/>
            </p:nvCxnSpPr>
            <p:spPr>
              <a:xfrm rot="10800000">
                <a:off x="6177280" y="4056174"/>
                <a:ext cx="502920" cy="216416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tailEnd type="triangle" w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1" name="Connecteur droit 190"/>
              <p:cNvCxnSpPr>
                <a:stCxn id="186" idx="1"/>
                <a:endCxn id="179" idx="5"/>
              </p:cNvCxnSpPr>
              <p:nvPr/>
            </p:nvCxnSpPr>
            <p:spPr>
              <a:xfrm rot="10800000">
                <a:off x="5817504" y="4783227"/>
                <a:ext cx="710297" cy="367893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tailEnd type="triangle" w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14" name="ZoneTexte 213"/>
            <p:cNvSpPr txBox="1"/>
            <p:nvPr/>
          </p:nvSpPr>
          <p:spPr>
            <a:xfrm rot="18113889">
              <a:off x="1582826" y="2918110"/>
              <a:ext cx="136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Garamond"/>
                  <a:cs typeface="Garamond"/>
                </a:rPr>
                <a:t>testosterone</a:t>
              </a:r>
              <a:endParaRPr lang="fr-FR" dirty="0">
                <a:latin typeface="Garamond"/>
                <a:cs typeface="Garamond"/>
              </a:endParaRPr>
            </a:p>
          </p:txBody>
        </p:sp>
        <p:cxnSp>
          <p:nvCxnSpPr>
            <p:cNvPr id="215" name="Connecteur droit 214"/>
            <p:cNvCxnSpPr>
              <a:stCxn id="136" idx="0"/>
              <a:endCxn id="183" idx="2"/>
            </p:cNvCxnSpPr>
            <p:nvPr/>
          </p:nvCxnSpPr>
          <p:spPr>
            <a:xfrm rot="5400000" flipH="1" flipV="1">
              <a:off x="1750269" y="2744895"/>
              <a:ext cx="1445410" cy="96148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6" name="ZoneTexte 215"/>
            <p:cNvSpPr txBox="1"/>
            <p:nvPr/>
          </p:nvSpPr>
          <p:spPr>
            <a:xfrm>
              <a:off x="4012407" y="1948934"/>
              <a:ext cx="136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Garamond"/>
                  <a:cs typeface="Garamond"/>
                </a:rPr>
                <a:t>oestrogens</a:t>
              </a:r>
              <a:endParaRPr lang="fr-FR" dirty="0">
                <a:latin typeface="Garamond"/>
                <a:cs typeface="Garamond"/>
              </a:endParaRPr>
            </a:p>
          </p:txBody>
        </p:sp>
        <p:cxnSp>
          <p:nvCxnSpPr>
            <p:cNvPr id="217" name="Connecteur droit 216"/>
            <p:cNvCxnSpPr>
              <a:stCxn id="183" idx="3"/>
              <a:endCxn id="216" idx="1"/>
            </p:cNvCxnSpPr>
            <p:nvPr/>
          </p:nvCxnSpPr>
          <p:spPr>
            <a:xfrm flipV="1">
              <a:off x="3475065" y="2133600"/>
              <a:ext cx="537342" cy="18466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86460" y="1417638"/>
            <a:ext cx="5200339" cy="1916273"/>
          </a:xfrm>
        </p:spPr>
        <p:txBody>
          <a:bodyPr>
            <a:normAutofit lnSpcReduction="10000"/>
          </a:bodyPr>
          <a:lstStyle/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Seasonnal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effect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Horse: </a:t>
            </a:r>
            <a:r>
              <a:rPr lang="fr-FR" dirty="0" err="1" smtClean="0">
                <a:latin typeface="Garamond"/>
                <a:cs typeface="Garamond"/>
              </a:rPr>
              <a:t>winter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marL="1371600" lvl="2" indent="-514350">
              <a:buClr>
                <a:schemeClr val="tx1"/>
              </a:buClr>
            </a:pPr>
            <a:r>
              <a:rPr lang="fr-FR" dirty="0" err="1" smtClean="0">
                <a:latin typeface="Wingdings"/>
                <a:ea typeface="Wingdings"/>
                <a:cs typeface="Wingdings"/>
              </a:rPr>
              <a:t></a:t>
            </a:r>
            <a:r>
              <a:rPr lang="fr-FR" dirty="0" smtClean="0">
                <a:latin typeface="Garamond"/>
                <a:cs typeface="Garamond"/>
              </a:rPr>
              <a:t> of DSP, </a:t>
            </a:r>
            <a:r>
              <a:rPr lang="fr-FR" dirty="0" err="1" smtClean="0">
                <a:latin typeface="Wingdings"/>
                <a:ea typeface="Wingdings"/>
                <a:cs typeface="Wingdings"/>
              </a:rPr>
              <a:t></a:t>
            </a:r>
            <a:r>
              <a:rPr lang="fr-FR" dirty="0" err="1" smtClean="0">
                <a:latin typeface="Garamond"/>
                <a:ea typeface="Wingdings"/>
                <a:cs typeface="Garamond"/>
              </a:rPr>
              <a:t>or</a:t>
            </a:r>
            <a:r>
              <a:rPr lang="fr-FR" dirty="0" err="1" smtClean="0">
                <a:latin typeface="Wingdings"/>
                <a:ea typeface="Wingdings"/>
                <a:cs typeface="Wingdings"/>
              </a:rPr>
              <a:t></a:t>
            </a:r>
            <a:r>
              <a:rPr lang="fr-FR" dirty="0" smtClean="0">
                <a:latin typeface="Garamond"/>
                <a:cs typeface="Garamond"/>
              </a:rPr>
              <a:t> of MOT </a:t>
            </a:r>
          </a:p>
          <a:p>
            <a:pPr marL="1371600" lvl="2" indent="-514350">
              <a:buClr>
                <a:schemeClr val="tx1"/>
              </a:buClr>
            </a:pPr>
            <a:r>
              <a:rPr lang="fr-FR" dirty="0" err="1" smtClean="0">
                <a:latin typeface="Wingdings"/>
                <a:ea typeface="Wingdings"/>
                <a:cs typeface="Wingdings"/>
              </a:rPr>
              <a:t></a:t>
            </a:r>
            <a:r>
              <a:rPr lang="fr-FR" dirty="0" smtClean="0">
                <a:latin typeface="Garamond"/>
                <a:ea typeface="Wingdings"/>
                <a:cs typeface="Garamond"/>
              </a:rPr>
              <a:t> of libido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518" y="2370198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Hypothalamus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517" y="1417638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Pineal</a:t>
            </a:r>
            <a:r>
              <a:rPr lang="fr-FR" b="1" dirty="0" smtClean="0">
                <a:latin typeface="Garamond"/>
                <a:cs typeface="Garamond"/>
              </a:rPr>
              <a:t> Gland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45106" y="1908256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Melatonin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8" name="Connecteur droit 7"/>
          <p:cNvCxnSpPr>
            <a:stCxn id="6" idx="2"/>
            <a:endCxn id="5" idx="0"/>
          </p:cNvCxnSpPr>
          <p:nvPr/>
        </p:nvCxnSpPr>
        <p:spPr>
          <a:xfrm rot="16200000" flipH="1">
            <a:off x="900581" y="2078583"/>
            <a:ext cx="583228" cy="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3076318"/>
            <a:ext cx="8229600" cy="329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Cat: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winter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: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Sheep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: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summer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Wingdings"/>
              <a:cs typeface="Garamond"/>
            </a:endParaRPr>
          </a:p>
          <a:p>
            <a:pPr marL="1371600" lvl="2" indent="-51435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Melatonin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 responsive for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seasonnal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 change of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testosterone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 FB - on hypothalamus</a:t>
            </a:r>
          </a:p>
          <a:p>
            <a:pPr marL="1371600" lvl="2" indent="-51435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fr-FR" sz="2400" dirty="0" err="1" smtClean="0">
                <a:latin typeface="Wingdings"/>
                <a:ea typeface="Wingdings"/>
                <a:cs typeface="Wingdings"/>
              </a:rPr>
              <a:t></a:t>
            </a:r>
            <a:r>
              <a:rPr lang="fr-FR" sz="2400" dirty="0" smtClean="0">
                <a:latin typeface="Garamond"/>
                <a:ea typeface="Wingdings"/>
                <a:cs typeface="Garamond"/>
              </a:rPr>
              <a:t> </a:t>
            </a:r>
            <a:r>
              <a:rPr lang="fr-FR" sz="2400" dirty="0" err="1" smtClean="0">
                <a:latin typeface="Garamond"/>
                <a:ea typeface="Wingdings"/>
                <a:cs typeface="Garamond"/>
              </a:rPr>
              <a:t>testis</a:t>
            </a:r>
            <a:r>
              <a:rPr lang="fr-FR" sz="2400" dirty="0" smtClean="0">
                <a:latin typeface="Garamond"/>
                <a:ea typeface="Wingdings"/>
                <a:cs typeface="Garamond"/>
              </a:rPr>
              <a:t> size, DSP &amp; libido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Wingdings"/>
              <a:cs typeface="Garamond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Goats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: </a:t>
            </a:r>
          </a:p>
          <a:p>
            <a:pPr marL="1371600" marR="0" lvl="2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Effect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less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Wingdings"/>
                <a:cs typeface="Garamond"/>
              </a:rPr>
              <a:t>clear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7137" y="1417638"/>
            <a:ext cx="4079661" cy="2485969"/>
          </a:xfrm>
        </p:spPr>
        <p:txBody>
          <a:bodyPr>
            <a:normAutofit fontScale="85000" lnSpcReduction="20000"/>
          </a:bodyPr>
          <a:lstStyle/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GnRH</a:t>
            </a:r>
            <a:endParaRPr lang="fr-FR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Not by </a:t>
            </a:r>
            <a:r>
              <a:rPr lang="fr-FR" dirty="0" err="1" smtClean="0">
                <a:latin typeface="Garamond"/>
                <a:cs typeface="Garamond"/>
              </a:rPr>
              <a:t>general</a:t>
            </a:r>
            <a:r>
              <a:rPr lang="fr-FR" dirty="0" smtClean="0">
                <a:latin typeface="Garamond"/>
                <a:cs typeface="Garamond"/>
              </a:rPr>
              <a:t> circulation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No </a:t>
            </a:r>
            <a:r>
              <a:rPr lang="fr-FR" dirty="0" err="1" smtClean="0">
                <a:latin typeface="Garamond"/>
                <a:cs typeface="Garamond"/>
              </a:rPr>
              <a:t>surge</a:t>
            </a:r>
            <a:r>
              <a:rPr lang="fr-FR" dirty="0" smtClean="0">
                <a:latin typeface="Garamond"/>
                <a:cs typeface="Garamond"/>
              </a:rPr>
              <a:t> center</a:t>
            </a:r>
          </a:p>
          <a:p>
            <a:pPr marL="971550" lvl="1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Bursts</a:t>
            </a:r>
            <a:r>
              <a:rPr lang="fr-FR" dirty="0" smtClean="0">
                <a:latin typeface="Garamond"/>
                <a:cs typeface="Garamond"/>
              </a:rPr>
              <a:t> of </a:t>
            </a:r>
            <a:r>
              <a:rPr lang="fr-FR" dirty="0" err="1" smtClean="0">
                <a:latin typeface="Garamond"/>
                <a:cs typeface="Garamond"/>
              </a:rPr>
              <a:t>GnrH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marL="1371600" lvl="2" indent="-514350">
              <a:buClr>
                <a:schemeClr val="tx1"/>
              </a:buClr>
            </a:pPr>
            <a:r>
              <a:rPr lang="fr-FR" dirty="0" smtClean="0">
                <a:latin typeface="Garamond"/>
                <a:cs typeface="Garamond"/>
              </a:rPr>
              <a:t>4 &gt; 10 </a:t>
            </a:r>
            <a:r>
              <a:rPr lang="fr-FR" dirty="0" err="1" smtClean="0">
                <a:latin typeface="Garamond"/>
                <a:cs typeface="Garamond"/>
              </a:rPr>
              <a:t>days</a:t>
            </a:r>
            <a:r>
              <a:rPr lang="fr-FR" dirty="0" smtClean="0">
                <a:latin typeface="Garamond"/>
                <a:cs typeface="Garamond"/>
              </a:rPr>
              <a:t> per </a:t>
            </a:r>
            <a:r>
              <a:rPr lang="fr-FR" dirty="0" err="1" smtClean="0">
                <a:latin typeface="Garamond"/>
                <a:cs typeface="Garamond"/>
              </a:rPr>
              <a:t>day</a:t>
            </a:r>
            <a:endParaRPr lang="fr-FR" dirty="0" smtClean="0">
              <a:latin typeface="Garamond"/>
              <a:cs typeface="Garamond"/>
            </a:endParaRPr>
          </a:p>
          <a:p>
            <a:pPr marL="1371600" lvl="2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Duration</a:t>
            </a:r>
            <a:r>
              <a:rPr lang="fr-FR" dirty="0" smtClean="0">
                <a:latin typeface="Garamond"/>
                <a:cs typeface="Garamond"/>
              </a:rPr>
              <a:t> = minutes</a:t>
            </a:r>
          </a:p>
          <a:p>
            <a:pPr marL="971550" lvl="1" indent="-514350">
              <a:buClr>
                <a:schemeClr val="tx1"/>
              </a:buClr>
            </a:pPr>
            <a:endParaRPr lang="fr-FR" dirty="0">
              <a:latin typeface="Garamond"/>
              <a:cs typeface="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2194" y="1485287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Hypothalamus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92194" y="2423106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Hypophysis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65782" y="196045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GnRH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65783" y="289978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604" y="289978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14" name="Connecteur droit 13"/>
          <p:cNvCxnSpPr>
            <a:stCxn id="9" idx="2"/>
            <a:endCxn id="10" idx="0"/>
          </p:cNvCxnSpPr>
          <p:nvPr/>
        </p:nvCxnSpPr>
        <p:spPr>
          <a:xfrm rot="5400000">
            <a:off x="2028629" y="2138862"/>
            <a:ext cx="568487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2194" y="1485287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Hypothalamus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92194" y="2423106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Hypophysis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65782" y="196045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GnRH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65783" y="289978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604" y="289978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14" name="Connecteur droit 13"/>
          <p:cNvCxnSpPr>
            <a:stCxn id="9" idx="2"/>
            <a:endCxn id="10" idx="0"/>
          </p:cNvCxnSpPr>
          <p:nvPr/>
        </p:nvCxnSpPr>
        <p:spPr>
          <a:xfrm rot="5400000">
            <a:off x="2028629" y="2138862"/>
            <a:ext cx="568487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er 20"/>
          <p:cNvGrpSpPr/>
          <p:nvPr/>
        </p:nvGrpSpPr>
        <p:grpSpPr>
          <a:xfrm>
            <a:off x="5582302" y="3771861"/>
            <a:ext cx="3743586" cy="2331616"/>
            <a:chOff x="5582302" y="3427881"/>
            <a:chExt cx="3743586" cy="2331616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5582307" y="5757909"/>
              <a:ext cx="3104493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16200000" flipV="1">
              <a:off x="4417291" y="4592892"/>
              <a:ext cx="2330028" cy="5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e libre 28"/>
            <p:cNvSpPr/>
            <p:nvPr/>
          </p:nvSpPr>
          <p:spPr>
            <a:xfrm>
              <a:off x="5727815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6336588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7024179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7778187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8382549" y="3691115"/>
              <a:ext cx="304249" cy="1971241"/>
            </a:xfrm>
            <a:custGeom>
              <a:avLst/>
              <a:gdLst>
                <a:gd name="connsiteX0" fmla="*/ 0 w 304249"/>
                <a:gd name="connsiteY0" fmla="*/ 1891863 h 1971241"/>
                <a:gd name="connsiteX1" fmla="*/ 185195 w 304249"/>
                <a:gd name="connsiteY1" fmla="*/ 13230 h 1971241"/>
                <a:gd name="connsiteX2" fmla="*/ 304249 w 304249"/>
                <a:gd name="connsiteY2" fmla="*/ 1971241 h 19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249" h="1971241">
                  <a:moveTo>
                    <a:pt x="0" y="1891863"/>
                  </a:moveTo>
                  <a:cubicBezTo>
                    <a:pt x="67243" y="945931"/>
                    <a:pt x="134487" y="0"/>
                    <a:pt x="185195" y="13230"/>
                  </a:cubicBezTo>
                  <a:cubicBezTo>
                    <a:pt x="235903" y="26460"/>
                    <a:pt x="304249" y="1971241"/>
                    <a:pt x="304249" y="197124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595533" y="5049375"/>
              <a:ext cx="2963119" cy="507143"/>
            </a:xfrm>
            <a:custGeom>
              <a:avLst/>
              <a:gdLst>
                <a:gd name="connsiteX0" fmla="*/ 0 w 2963119"/>
                <a:gd name="connsiteY0" fmla="*/ 507143 h 507143"/>
                <a:gd name="connsiteX1" fmla="*/ 343933 w 2963119"/>
                <a:gd name="connsiteY1" fmla="*/ 4410 h 507143"/>
                <a:gd name="connsiteX2" fmla="*/ 621726 w 2963119"/>
                <a:gd name="connsiteY2" fmla="*/ 480683 h 507143"/>
                <a:gd name="connsiteX3" fmla="*/ 912746 w 2963119"/>
                <a:gd name="connsiteY3" fmla="*/ 57330 h 507143"/>
                <a:gd name="connsiteX4" fmla="*/ 1256680 w 2963119"/>
                <a:gd name="connsiteY4" fmla="*/ 480683 h 507143"/>
                <a:gd name="connsiteX5" fmla="*/ 1574157 w 2963119"/>
                <a:gd name="connsiteY5" fmla="*/ 70559 h 507143"/>
                <a:gd name="connsiteX6" fmla="*/ 2010688 w 2963119"/>
                <a:gd name="connsiteY6" fmla="*/ 467454 h 507143"/>
                <a:gd name="connsiteX7" fmla="*/ 2341393 w 2963119"/>
                <a:gd name="connsiteY7" fmla="*/ 123479 h 507143"/>
                <a:gd name="connsiteX8" fmla="*/ 2658870 w 2963119"/>
                <a:gd name="connsiteY8" fmla="*/ 480683 h 507143"/>
                <a:gd name="connsiteX9" fmla="*/ 2963119 w 2963119"/>
                <a:gd name="connsiteY9" fmla="*/ 163168 h 5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3119" h="507143">
                  <a:moveTo>
                    <a:pt x="0" y="507143"/>
                  </a:moveTo>
                  <a:cubicBezTo>
                    <a:pt x="120156" y="257981"/>
                    <a:pt x="240312" y="8820"/>
                    <a:pt x="343933" y="4410"/>
                  </a:cubicBezTo>
                  <a:cubicBezTo>
                    <a:pt x="447554" y="0"/>
                    <a:pt x="526924" y="471863"/>
                    <a:pt x="621726" y="480683"/>
                  </a:cubicBezTo>
                  <a:cubicBezTo>
                    <a:pt x="716528" y="489503"/>
                    <a:pt x="806920" y="57330"/>
                    <a:pt x="912746" y="57330"/>
                  </a:cubicBezTo>
                  <a:cubicBezTo>
                    <a:pt x="1018572" y="57330"/>
                    <a:pt x="1146445" y="478478"/>
                    <a:pt x="1256680" y="480683"/>
                  </a:cubicBezTo>
                  <a:cubicBezTo>
                    <a:pt x="1366915" y="482888"/>
                    <a:pt x="1448489" y="72764"/>
                    <a:pt x="1574157" y="70559"/>
                  </a:cubicBezTo>
                  <a:cubicBezTo>
                    <a:pt x="1699825" y="68354"/>
                    <a:pt x="1882816" y="458634"/>
                    <a:pt x="2010688" y="467454"/>
                  </a:cubicBezTo>
                  <a:cubicBezTo>
                    <a:pt x="2138560" y="476274"/>
                    <a:pt x="2233363" y="121274"/>
                    <a:pt x="2341393" y="123479"/>
                  </a:cubicBezTo>
                  <a:cubicBezTo>
                    <a:pt x="2449423" y="125684"/>
                    <a:pt x="2555249" y="474068"/>
                    <a:pt x="2658870" y="480683"/>
                  </a:cubicBezTo>
                  <a:cubicBezTo>
                    <a:pt x="2762491" y="487298"/>
                    <a:pt x="2862805" y="325233"/>
                    <a:pt x="2963119" y="163168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607425" y="5187186"/>
              <a:ext cx="718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8000"/>
                  </a:solidFill>
                  <a:latin typeface="Garamond"/>
                  <a:cs typeface="Garamond"/>
                </a:rPr>
                <a:t>FSH</a:t>
              </a:r>
              <a:endParaRPr lang="fr-FR" dirty="0">
                <a:solidFill>
                  <a:srgbClr val="008000"/>
                </a:solidFill>
                <a:latin typeface="Garamond"/>
                <a:cs typeface="Garamond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314333" y="3612547"/>
              <a:ext cx="718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0000"/>
                  </a:solidFill>
                  <a:latin typeface="Garamond"/>
                  <a:cs typeface="Garamond"/>
                </a:rPr>
                <a:t>LH</a:t>
              </a:r>
              <a:endParaRPr lang="fr-FR" dirty="0">
                <a:solidFill>
                  <a:srgbClr val="FF0000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57200" y="3414529"/>
            <a:ext cx="5125102" cy="314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fr-FR" sz="2700" dirty="0" smtClean="0">
                <a:latin typeface="Garamond"/>
                <a:cs typeface="Garamond"/>
              </a:rPr>
              <a:t>LH</a:t>
            </a: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Arial"/>
              <a:buChar char="–"/>
            </a:pPr>
            <a:r>
              <a:rPr lang="fr-FR" sz="2400" dirty="0" err="1" smtClean="0">
                <a:latin typeface="Garamond"/>
                <a:cs typeface="Garamond"/>
              </a:rPr>
              <a:t>Directly</a:t>
            </a:r>
            <a:r>
              <a:rPr lang="fr-FR" sz="2400" dirty="0" smtClean="0">
                <a:latin typeface="Garamond"/>
                <a:cs typeface="Garamond"/>
              </a:rPr>
              <a:t> </a:t>
            </a:r>
            <a:r>
              <a:rPr lang="fr-FR" sz="2400" dirty="0" err="1" smtClean="0">
                <a:latin typeface="Garamond"/>
                <a:cs typeface="Garamond"/>
              </a:rPr>
              <a:t>after</a:t>
            </a:r>
            <a:r>
              <a:rPr lang="fr-FR" sz="2400" dirty="0" smtClean="0">
                <a:latin typeface="Garamond"/>
                <a:cs typeface="Garamond"/>
              </a:rPr>
              <a:t> an </a:t>
            </a:r>
            <a:r>
              <a:rPr lang="fr-FR" sz="2400" dirty="0" err="1" smtClean="0">
                <a:latin typeface="Garamond"/>
                <a:cs typeface="Garamond"/>
              </a:rPr>
              <a:t>GnRH</a:t>
            </a:r>
            <a:r>
              <a:rPr lang="fr-FR" sz="2400" dirty="0" smtClean="0">
                <a:latin typeface="Garamond"/>
                <a:cs typeface="Garamond"/>
              </a:rPr>
              <a:t>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</a:t>
            </a:r>
            <a:endParaRPr lang="fr-FR" sz="2400" dirty="0" smtClean="0">
              <a:latin typeface="Garamond"/>
              <a:cs typeface="Garamond"/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Arial"/>
              <a:buChar char="–"/>
            </a:pPr>
            <a:r>
              <a:rPr lang="fr-FR" sz="2400" dirty="0" smtClean="0">
                <a:latin typeface="Garamond"/>
                <a:cs typeface="Garamond"/>
              </a:rPr>
              <a:t>LH pulse: </a:t>
            </a:r>
          </a:p>
          <a:p>
            <a:pPr marL="1485900" lvl="2" indent="-514350">
              <a:spcBef>
                <a:spcPct val="20000"/>
              </a:spcBef>
              <a:buClr>
                <a:schemeClr val="tx1"/>
              </a:buClr>
              <a:buFont typeface="Courier New"/>
              <a:buChar char="o"/>
            </a:pPr>
            <a:r>
              <a:rPr lang="fr-FR" sz="2000" dirty="0" err="1" smtClean="0">
                <a:latin typeface="Garamond"/>
                <a:cs typeface="Garamond"/>
              </a:rPr>
              <a:t>Frequency</a:t>
            </a:r>
            <a:r>
              <a:rPr lang="fr-FR" sz="2000" dirty="0" smtClean="0">
                <a:latin typeface="Garamond"/>
                <a:cs typeface="Garamond"/>
              </a:rPr>
              <a:t>: 4 &gt; 8 pulse per 24h</a:t>
            </a:r>
          </a:p>
          <a:p>
            <a:pPr marL="1485900" lvl="2" indent="-514350">
              <a:spcBef>
                <a:spcPct val="20000"/>
              </a:spcBef>
              <a:buClr>
                <a:schemeClr val="tx1"/>
              </a:buClr>
              <a:buFont typeface="Courier New"/>
              <a:buChar char="o"/>
            </a:pPr>
            <a:r>
              <a:rPr lang="fr-FR" sz="2000" dirty="0" err="1" smtClean="0">
                <a:latin typeface="Garamond"/>
                <a:cs typeface="Garamond"/>
              </a:rPr>
              <a:t>Duration</a:t>
            </a:r>
            <a:r>
              <a:rPr lang="fr-FR" sz="2000" dirty="0" smtClean="0">
                <a:latin typeface="Garamond"/>
                <a:cs typeface="Garamond"/>
              </a:rPr>
              <a:t>: 10 &gt; 20 minutes</a:t>
            </a:r>
          </a:p>
          <a:p>
            <a:pPr marL="571500" lvl="1" indent="-514350">
              <a:buClr>
                <a:schemeClr val="tx1"/>
              </a:buClr>
              <a:buFont typeface="Arial"/>
              <a:buChar char="•"/>
            </a:pPr>
            <a:r>
              <a:rPr lang="fr-FR" sz="2700" dirty="0" smtClean="0">
                <a:latin typeface="Garamond"/>
                <a:cs typeface="Garamond"/>
              </a:rPr>
              <a:t>FSH: </a:t>
            </a:r>
            <a:r>
              <a:rPr lang="fr-FR" sz="2400" dirty="0" smtClean="0">
                <a:latin typeface="Garamond"/>
                <a:cs typeface="Garamond"/>
              </a:rPr>
              <a:t>Pulse: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</a:t>
            </a:r>
            <a:r>
              <a:rPr lang="fr-FR" sz="2400" dirty="0" err="1" smtClean="0">
                <a:latin typeface="Garamond"/>
                <a:cs typeface="Garamond"/>
              </a:rPr>
              <a:t>concentration</a:t>
            </a:r>
            <a:r>
              <a:rPr lang="fr-FR" sz="2400" dirty="0" smtClean="0">
                <a:latin typeface="Garamond"/>
                <a:cs typeface="Garamond"/>
              </a:rPr>
              <a:t>,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</a:t>
            </a:r>
            <a:r>
              <a:rPr lang="fr-FR" sz="2400" dirty="0" err="1" smtClean="0">
                <a:latin typeface="Garamond"/>
                <a:cs typeface="Garamond"/>
              </a:rPr>
              <a:t>duration</a:t>
            </a:r>
            <a:endParaRPr lang="fr-FR" sz="2400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fr-FR" sz="2000" dirty="0" smtClean="0">
              <a:latin typeface="Garamond"/>
              <a:cs typeface="Garamond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Arial"/>
              <a:buChar char="–"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1. </a:t>
            </a:r>
            <a:r>
              <a:rPr lang="fr-FR" b="1" dirty="0" err="1" smtClean="0">
                <a:latin typeface="Garamond"/>
                <a:cs typeface="Garamond"/>
              </a:rPr>
              <a:t>Physiology</a:t>
            </a:r>
            <a:r>
              <a:rPr lang="fr-FR" b="1" dirty="0" smtClean="0">
                <a:latin typeface="Garamond"/>
                <a:cs typeface="Garamond"/>
              </a:rPr>
              <a:t>: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r>
              <a:rPr lang="fr-FR" b="1" dirty="0" smtClean="0">
                <a:latin typeface="Garamond"/>
                <a:cs typeface="Garamond"/>
              </a:rPr>
              <a:t> by </a:t>
            </a:r>
            <a:r>
              <a:rPr lang="fr-FR" b="1" dirty="0" err="1" smtClean="0">
                <a:latin typeface="Garamond"/>
                <a:cs typeface="Garamond"/>
              </a:rPr>
              <a:t>step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2194" y="1485287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Hypothalamus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92194" y="2423106"/>
            <a:ext cx="2241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Hypophysis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65782" y="196045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GnRH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65783" y="289978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LH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604" y="2899789"/>
            <a:ext cx="22413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FSH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14" name="Connecteur droit 13"/>
          <p:cNvCxnSpPr>
            <a:stCxn id="9" idx="2"/>
            <a:endCxn id="10" idx="0"/>
          </p:cNvCxnSpPr>
          <p:nvPr/>
        </p:nvCxnSpPr>
        <p:spPr>
          <a:xfrm rot="5400000">
            <a:off x="2028629" y="2138862"/>
            <a:ext cx="568487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825262" y="1486080"/>
            <a:ext cx="594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FB-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39" name="Connecteur droit 38"/>
          <p:cNvCxnSpPr>
            <a:stCxn id="38" idx="1"/>
            <a:endCxn id="9" idx="3"/>
          </p:cNvCxnSpPr>
          <p:nvPr/>
        </p:nvCxnSpPr>
        <p:spPr>
          <a:xfrm rot="10800000">
            <a:off x="3433550" y="1669954"/>
            <a:ext cx="1391713" cy="793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4825263" y="2436336"/>
            <a:ext cx="594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FB-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43" name="Connecteur droit 42"/>
          <p:cNvCxnSpPr>
            <a:stCxn id="42" idx="1"/>
            <a:endCxn id="10" idx="3"/>
          </p:cNvCxnSpPr>
          <p:nvPr/>
        </p:nvCxnSpPr>
        <p:spPr>
          <a:xfrm rot="10800000">
            <a:off x="3433549" y="2607772"/>
            <a:ext cx="1391714" cy="13230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419430" y="1486082"/>
            <a:ext cx="27254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Estrogens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419429" y="1855414"/>
            <a:ext cx="27254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Androgens</a:t>
            </a:r>
            <a:r>
              <a:rPr lang="fr-FR" b="1" dirty="0" smtClean="0">
                <a:latin typeface="Garamond"/>
                <a:cs typeface="Garamond"/>
              </a:rPr>
              <a:t>: T &amp; DHT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419429" y="2424695"/>
            <a:ext cx="272542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Inhibin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52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5898"/>
            <a:ext cx="8229600" cy="3029626"/>
          </a:xfrm>
        </p:spPr>
        <p:txBody>
          <a:bodyPr>
            <a:normAutofit/>
          </a:bodyPr>
          <a:lstStyle/>
          <a:p>
            <a:pPr marL="571500" indent="-514350">
              <a:buClr>
                <a:schemeClr val="tx1"/>
              </a:buClr>
            </a:pPr>
            <a:endParaRPr lang="fr-FR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r>
              <a:rPr lang="fr-FR" dirty="0" err="1" smtClean="0">
                <a:latin typeface="Garamond"/>
                <a:cs typeface="Garamond"/>
              </a:rPr>
              <a:t>Inhibin</a:t>
            </a:r>
            <a:r>
              <a:rPr lang="fr-FR" dirty="0" smtClean="0">
                <a:latin typeface="Garamond"/>
                <a:cs typeface="Garamond"/>
              </a:rPr>
              <a:t> implication: </a:t>
            </a:r>
            <a:r>
              <a:rPr lang="fr-FR" dirty="0" err="1" smtClean="0">
                <a:latin typeface="Garamond"/>
                <a:cs typeface="Garamond"/>
              </a:rPr>
              <a:t>unclear</a:t>
            </a:r>
            <a:r>
              <a:rPr lang="fr-FR" dirty="0" smtClean="0">
                <a:latin typeface="Garamond"/>
                <a:cs typeface="Garamond"/>
              </a:rPr>
              <a:t> in male</a:t>
            </a:r>
            <a:endParaRPr lang="fr-FR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1123</Words>
  <Application>Microsoft Macintosh PowerPoint</Application>
  <PresentationFormat>Présentation à l'écran (4:3)</PresentationFormat>
  <Paragraphs>301</Paragraphs>
  <Slides>30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MALE ENDOCRINOLOGY</vt:lpstr>
      <vt:lpstr>Plan</vt:lpstr>
      <vt:lpstr>1. Physiology</vt:lpstr>
      <vt:lpstr>1. Physiology</vt:lpstr>
      <vt:lpstr>1. Physiology</vt:lpstr>
      <vt:lpstr>1. Physiology: step by step</vt:lpstr>
      <vt:lpstr>1. Physiology: step by step</vt:lpstr>
      <vt:lpstr>1. Physiology: step by step</vt:lpstr>
      <vt:lpstr>1. Physiology: step by step</vt:lpstr>
      <vt:lpstr>1. Physiology: step by step</vt:lpstr>
      <vt:lpstr>1. Physiology: step by step</vt:lpstr>
      <vt:lpstr>1. Physiology: step by step</vt:lpstr>
      <vt:lpstr>1. Physiology: step by step</vt:lpstr>
      <vt:lpstr>1. Physiology: step by step</vt:lpstr>
      <vt:lpstr>1. Physiology: step by step</vt:lpstr>
      <vt:lpstr>2. Assays 1. Simple assays</vt:lpstr>
      <vt:lpstr>2. Assays 1. Simple assays</vt:lpstr>
      <vt:lpstr>2. Assays 1. Simple assays</vt:lpstr>
      <vt:lpstr>2. Assays 1. Simple assays</vt:lpstr>
      <vt:lpstr>Remember…</vt:lpstr>
      <vt:lpstr>2. Assays 1. Simple assays</vt:lpstr>
      <vt:lpstr>2. Assays 1. Simple assays</vt:lpstr>
      <vt:lpstr>2. Assays 2. Dynamic assays</vt:lpstr>
      <vt:lpstr>2. Assays 2. Dynamic assays</vt:lpstr>
      <vt:lpstr>2. Assays 2. Dynamic assays</vt:lpstr>
      <vt:lpstr>2. Assays</vt:lpstr>
      <vt:lpstr>MaleEndocrino: MQC1</vt:lpstr>
      <vt:lpstr>MaleEndocrino: MQC1</vt:lpstr>
      <vt:lpstr>MaleEndocrino: MQC2</vt:lpstr>
      <vt:lpstr>MaleEndocrino: MQC2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PONTHIER</dc:creator>
  <cp:lastModifiedBy>Jérôme PONTHIER</cp:lastModifiedBy>
  <cp:revision>70</cp:revision>
  <dcterms:created xsi:type="dcterms:W3CDTF">2016-08-17T15:20:24Z</dcterms:created>
  <dcterms:modified xsi:type="dcterms:W3CDTF">2016-08-17T15:52:52Z</dcterms:modified>
</cp:coreProperties>
</file>