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537" r:id="rId3"/>
    <p:sldId id="524" r:id="rId4"/>
    <p:sldId id="519" r:id="rId5"/>
    <p:sldId id="553" r:id="rId6"/>
    <p:sldId id="525" r:id="rId7"/>
    <p:sldId id="529" r:id="rId8"/>
    <p:sldId id="533" r:id="rId9"/>
    <p:sldId id="541" r:id="rId10"/>
    <p:sldId id="545" r:id="rId11"/>
    <p:sldId id="546" r:id="rId12"/>
    <p:sldId id="547" r:id="rId13"/>
    <p:sldId id="555" r:id="rId14"/>
    <p:sldId id="557" r:id="rId15"/>
    <p:sldId id="556" r:id="rId16"/>
    <p:sldId id="552" r:id="rId17"/>
    <p:sldId id="551" r:id="rId18"/>
    <p:sldId id="548" r:id="rId19"/>
    <p:sldId id="554" r:id="rId20"/>
    <p:sldId id="550" r:id="rId21"/>
    <p:sldId id="549" r:id="rId22"/>
    <p:sldId id="535" r:id="rId23"/>
    <p:sldId id="530" r:id="rId24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>
          <p15:clr>
            <a:srgbClr val="A4A3A4"/>
          </p15:clr>
        </p15:guide>
        <p15:guide id="2" pos="201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LINGAR  Nanda Gopala" initials="KNG" lastIdx="1" clrIdx="0">
    <p:extLst>
      <p:ext uri="{19B8F6BF-5375-455C-9EA6-DF929625EA0E}">
        <p15:presenceInfo xmlns:p15="http://schemas.microsoft.com/office/powerpoint/2012/main" userId="KILINGAR  Nanda Gopa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  <a:srgbClr val="00808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54" autoAdjust="0"/>
  </p:normalViewPr>
  <p:slideViewPr>
    <p:cSldViewPr snapToGrid="0">
      <p:cViewPr>
        <p:scale>
          <a:sx n="100" d="100"/>
          <a:sy n="100" d="100"/>
        </p:scale>
        <p:origin x="1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3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3264" y="-84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4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49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589" tIns="41294" rIns="82589" bIns="41294" numCol="1" anchor="t" anchorCtr="0" compatLnSpc="1">
            <a:prstTxWarp prst="textNoShape">
              <a:avLst/>
            </a:prstTxWarp>
          </a:bodyPr>
          <a:lstStyle>
            <a:lvl1pPr defTabSz="825500">
              <a:defRPr sz="1100"/>
            </a:lvl1pPr>
          </a:lstStyle>
          <a:p>
            <a:endParaRPr lang="en-US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24263" y="0"/>
            <a:ext cx="27749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589" tIns="41294" rIns="82589" bIns="41294" numCol="1" anchor="t" anchorCtr="0" compatLnSpc="1">
            <a:prstTxWarp prst="textNoShape">
              <a:avLst/>
            </a:prstTxWarp>
          </a:bodyPr>
          <a:lstStyle>
            <a:lvl1pPr algn="r" defTabSz="825500">
              <a:defRPr sz="1100"/>
            </a:lvl1pPr>
          </a:lstStyle>
          <a:p>
            <a:endParaRPr lang="en-US"/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0238"/>
            <a:ext cx="27749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589" tIns="41294" rIns="82589" bIns="41294" numCol="1" anchor="b" anchorCtr="0" compatLnSpc="1">
            <a:prstTxWarp prst="textNoShape">
              <a:avLst/>
            </a:prstTxWarp>
          </a:bodyPr>
          <a:lstStyle>
            <a:lvl1pPr defTabSz="825500">
              <a:defRPr sz="1100"/>
            </a:lvl1pPr>
          </a:lstStyle>
          <a:p>
            <a:endParaRPr lang="en-US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24263" y="8250238"/>
            <a:ext cx="27749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589" tIns="41294" rIns="82589" bIns="41294" numCol="1" anchor="b" anchorCtr="0" compatLnSpc="1">
            <a:prstTxWarp prst="textNoShape">
              <a:avLst/>
            </a:prstTxWarp>
          </a:bodyPr>
          <a:lstStyle>
            <a:lvl1pPr algn="r" defTabSz="825500">
              <a:defRPr sz="1100"/>
            </a:lvl1pPr>
          </a:lstStyle>
          <a:p>
            <a:fld id="{40B5ACF1-2AC2-441A-9F6A-A21E2E659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52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98" tIns="43149" rIns="86298" bIns="43149" numCol="1" anchor="t" anchorCtr="0" compatLnSpc="1">
            <a:prstTxWarp prst="textNoShape">
              <a:avLst/>
            </a:prstTxWarp>
          </a:bodyPr>
          <a:lstStyle>
            <a:lvl1pPr defTabSz="863600">
              <a:defRPr sz="11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98" tIns="43149" rIns="86298" bIns="43149" numCol="1" anchor="t" anchorCtr="0" compatLnSpc="1">
            <a:prstTxWarp prst="textNoShape">
              <a:avLst/>
            </a:prstTxWarp>
          </a:bodyPr>
          <a:lstStyle>
            <a:lvl1pPr algn="r" defTabSz="863600">
              <a:defRPr sz="11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8700" y="650875"/>
            <a:ext cx="434340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98" tIns="43149" rIns="86298" bIns="431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98" tIns="43149" rIns="86298" bIns="43149" numCol="1" anchor="b" anchorCtr="0" compatLnSpc="1">
            <a:prstTxWarp prst="textNoShape">
              <a:avLst/>
            </a:prstTxWarp>
          </a:bodyPr>
          <a:lstStyle>
            <a:lvl1pPr defTabSz="863600">
              <a:defRPr sz="1100"/>
            </a:lvl1pPr>
          </a:lstStyle>
          <a:p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98" tIns="43149" rIns="86298" bIns="43149" numCol="1" anchor="b" anchorCtr="0" compatLnSpc="1">
            <a:prstTxWarp prst="textNoShape">
              <a:avLst/>
            </a:prstTxWarp>
          </a:bodyPr>
          <a:lstStyle>
            <a:lvl1pPr algn="r" defTabSz="863600">
              <a:defRPr sz="1100"/>
            </a:lvl1pPr>
          </a:lstStyle>
          <a:p>
            <a:fld id="{45418CD7-D5A9-4257-8799-0DC4C2E678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39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Cliquez pour modifier le style du titre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4103" name="Line 7"/>
          <p:cNvSpPr>
            <a:spLocks noChangeShapeType="1"/>
          </p:cNvSpPr>
          <p:nvPr userDrawn="1"/>
        </p:nvSpPr>
        <p:spPr bwMode="auto">
          <a:xfrm>
            <a:off x="1403350" y="6381750"/>
            <a:ext cx="67691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4106" name="Line 10"/>
          <p:cNvSpPr>
            <a:spLocks noChangeShapeType="1"/>
          </p:cNvSpPr>
          <p:nvPr userDrawn="1"/>
        </p:nvSpPr>
        <p:spPr bwMode="auto">
          <a:xfrm>
            <a:off x="1187450" y="1419046"/>
            <a:ext cx="67691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1114425" y="188913"/>
            <a:ext cx="3117941" cy="51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kern="1200" dirty="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rPr>
              <a:t>Computational &amp; Multiscale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kern="1200" dirty="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rPr>
              <a:t>Mechanics of Materials 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3444874" y="188912"/>
            <a:ext cx="4551363" cy="46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sz="2000" dirty="0">
                <a:solidFill>
                  <a:schemeClr val="accent2"/>
                </a:solidFill>
              </a:rPr>
              <a:t>CM3</a:t>
            </a:r>
          </a:p>
          <a:p>
            <a:pPr algn="r">
              <a:spcBef>
                <a:spcPct val="20000"/>
              </a:spcBef>
            </a:pPr>
            <a:r>
              <a:rPr lang="en-US" sz="1000" dirty="0">
                <a:solidFill>
                  <a:schemeClr val="accent2"/>
                </a:solidFill>
              </a:rPr>
              <a:t>www.ltas-cm3.ulg.ac.be</a:t>
            </a:r>
          </a:p>
          <a:p>
            <a:pPr algn="r">
              <a:spcBef>
                <a:spcPct val="20000"/>
              </a:spcBef>
            </a:pP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1" y="6442500"/>
            <a:ext cx="137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accent2"/>
                </a:solidFill>
              </a:rPr>
              <a:t>CM3 </a:t>
            </a:r>
            <a:r>
              <a:rPr lang="en-GB" b="0" dirty="0" err="1">
                <a:solidFill>
                  <a:schemeClr val="accent2"/>
                </a:solidFill>
              </a:rPr>
              <a:t>BATiR</a:t>
            </a:r>
            <a:endParaRPr lang="fr-BE" b="0" dirty="0">
              <a:solidFill>
                <a:schemeClr val="accent2"/>
              </a:solidFill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9D265E20-53FB-492C-BED1-B460134DB5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4425" y="784404"/>
            <a:ext cx="3117941" cy="51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400" dirty="0">
                <a:solidFill>
                  <a:schemeClr val="accent2"/>
                </a:solidFill>
              </a:rPr>
              <a:t>Building, Architecture and Town Planning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C7A150-0D97-48F1-B40E-FA2580D12B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44874" y="784403"/>
            <a:ext cx="4551363" cy="46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sz="2000" dirty="0" err="1">
                <a:solidFill>
                  <a:schemeClr val="accent2"/>
                </a:solidFill>
              </a:rPr>
              <a:t>BATiR</a:t>
            </a:r>
            <a:endParaRPr lang="en-US" sz="2000" dirty="0">
              <a:solidFill>
                <a:schemeClr val="accent2"/>
              </a:solidFill>
            </a:endParaRPr>
          </a:p>
          <a:p>
            <a:pPr algn="r">
              <a:spcBef>
                <a:spcPct val="20000"/>
              </a:spcBef>
            </a:pPr>
            <a:r>
              <a:rPr lang="en-US" sz="1000" dirty="0">
                <a:solidFill>
                  <a:schemeClr val="accent2"/>
                </a:solidFill>
              </a:rPr>
              <a:t>www.batir.ulb.ac.be</a:t>
            </a:r>
          </a:p>
          <a:p>
            <a:pPr algn="r">
              <a:spcBef>
                <a:spcPct val="20000"/>
              </a:spcBef>
            </a:pP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35B1BF-8A6B-46D0-A7A7-D43DCFA95955}"/>
              </a:ext>
            </a:extLst>
          </p:cNvPr>
          <p:cNvSpPr/>
          <p:nvPr userDrawn="1"/>
        </p:nvSpPr>
        <p:spPr>
          <a:xfrm>
            <a:off x="1403354" y="6471327"/>
            <a:ext cx="1156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</a:rPr>
              <a:t>July 14-15-16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6E4D8F-5CEA-4A56-820E-0BB1392CF49C}"/>
              </a:ext>
            </a:extLst>
          </p:cNvPr>
          <p:cNvSpPr/>
          <p:nvPr userDrawn="1"/>
        </p:nvSpPr>
        <p:spPr>
          <a:xfrm>
            <a:off x="3851290" y="6471328"/>
            <a:ext cx="14414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</a:rPr>
              <a:t>CM4P 2019 Porto</a:t>
            </a:r>
            <a:endParaRPr lang="en-US" sz="1200" dirty="0"/>
          </a:p>
        </p:txBody>
      </p:sp>
      <p:pic>
        <p:nvPicPr>
          <p:cNvPr id="17" name="Picture 1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EE3DF77-8E9A-46FB-B9DB-94B2A286D5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466" y="6424356"/>
            <a:ext cx="1146534" cy="4056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AACCF5-BA02-49E0-9474-75E7696E0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66" y="6396916"/>
            <a:ext cx="454871" cy="4548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2123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569913"/>
            <a:ext cx="4279900" cy="55959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569913"/>
            <a:ext cx="4281488" cy="55959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185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808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62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5613"/>
            <a:ext cx="5111750" cy="5670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55614"/>
            <a:ext cx="3008313" cy="5670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2F8520-32FA-4D81-9DCA-75E9DB2FAB8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57200" y="46038"/>
            <a:ext cx="82296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/>
              <a:t>Click to edit Master title style</a:t>
            </a:r>
            <a:endParaRPr lang="fr-BE" kern="0"/>
          </a:p>
        </p:txBody>
      </p:sp>
    </p:spTree>
    <p:extLst>
      <p:ext uri="{BB962C8B-B14F-4D97-AF65-F5344CB8AC3E}">
        <p14:creationId xmlns:p14="http://schemas.microsoft.com/office/powerpoint/2010/main" val="416394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41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09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569913"/>
            <a:ext cx="4279900" cy="5595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569913"/>
            <a:ext cx="4281488" cy="2720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443288"/>
            <a:ext cx="4281488" cy="2722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538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09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569913"/>
            <a:ext cx="4279900" cy="5595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569913"/>
            <a:ext cx="4281488" cy="5595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339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6038"/>
            <a:ext cx="82296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569913"/>
            <a:ext cx="8713788" cy="559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1403350" y="6508750"/>
            <a:ext cx="67691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1042988" y="463550"/>
            <a:ext cx="67691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2" name="TextBox 1"/>
          <p:cNvSpPr txBox="1"/>
          <p:nvPr userDrawn="1"/>
        </p:nvSpPr>
        <p:spPr>
          <a:xfrm>
            <a:off x="1403350" y="6534834"/>
            <a:ext cx="70158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accent2"/>
                </a:solidFill>
              </a:rPr>
              <a:t>CM4P 2019 Porto			</a:t>
            </a:r>
            <a:r>
              <a:rPr lang="en-GB" sz="1100" baseline="0" dirty="0">
                <a:solidFill>
                  <a:schemeClr val="accent2"/>
                </a:solidFill>
              </a:rPr>
              <a:t>		                 </a:t>
            </a:r>
            <a:r>
              <a:rPr lang="en-US" sz="1100" dirty="0">
                <a:solidFill>
                  <a:schemeClr val="accent2"/>
                </a:solidFill>
              </a:rPr>
              <a:t>  </a:t>
            </a:r>
            <a:fld id="{6C2B6BE3-16CC-4D01-8BC2-3638739E350E}" type="slidenum">
              <a:rPr lang="en-US" sz="1100" smtClean="0">
                <a:solidFill>
                  <a:schemeClr val="accent2"/>
                </a:solidFill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100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0AAB8-4C96-4B26-95E1-6F354E793357}"/>
              </a:ext>
            </a:extLst>
          </p:cNvPr>
          <p:cNvSpPr txBox="1"/>
          <p:nvPr userDrawn="1"/>
        </p:nvSpPr>
        <p:spPr>
          <a:xfrm>
            <a:off x="-71737" y="6496864"/>
            <a:ext cx="137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chemeClr val="accent2"/>
                </a:solidFill>
              </a:rPr>
              <a:t>CM3 </a:t>
            </a:r>
            <a:r>
              <a:rPr lang="en-GB" sz="1400" b="0" dirty="0" err="1">
                <a:solidFill>
                  <a:schemeClr val="accent2"/>
                </a:solidFill>
              </a:rPr>
              <a:t>BATiR</a:t>
            </a:r>
            <a:endParaRPr lang="fr-BE" sz="1400" b="0" dirty="0">
              <a:solidFill>
                <a:schemeClr val="accent2"/>
              </a:solidFill>
            </a:endParaRPr>
          </a:p>
        </p:txBody>
      </p:sp>
      <p:pic>
        <p:nvPicPr>
          <p:cNvPr id="13" name="Picture 1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A94A9A6-E756-4F95-9FF3-493B4A8E2A2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936" y="6508750"/>
            <a:ext cx="868064" cy="307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A35FE9-3BC7-453B-A50F-FC51111008C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544" y="6527800"/>
            <a:ext cx="344392" cy="3443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60" r:id="rId8"/>
    <p:sldLayoutId id="2147483661" r:id="rId9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hlink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hlink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hlink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hlink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hlink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hlink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hlink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4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5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55.png"/><Relationship Id="rId5" Type="http://schemas.microsoft.com/office/2007/relationships/media" Target="../media/media4.mp4"/><Relationship Id="rId10" Type="http://schemas.openxmlformats.org/officeDocument/2006/relationships/image" Target="../media/image54.png"/><Relationship Id="rId4" Type="http://schemas.openxmlformats.org/officeDocument/2006/relationships/video" Target="../media/media3.mp4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towardsdatascience.com/activation-functions-neural-networks-1cbd9f8d91d6" TargetMode="Externa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hyperlink" Target="https://machinelearningmastery.com/adam-optimization-algorithm-for-deep-learning/" TargetMode="Externa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6.emf"/><Relationship Id="rId4" Type="http://schemas.openxmlformats.org/officeDocument/2006/relationships/image" Target="../media/image63.emf"/><Relationship Id="rId9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81.png"/><Relationship Id="rId3" Type="http://schemas.openxmlformats.org/officeDocument/2006/relationships/video" Target="../media/media5.mp4"/><Relationship Id="rId7" Type="http://schemas.openxmlformats.org/officeDocument/2006/relationships/video" Target="../media/media7.mp4"/><Relationship Id="rId12" Type="http://schemas.openxmlformats.org/officeDocument/2006/relationships/image" Target="../media/image80.png"/><Relationship Id="rId2" Type="http://schemas.microsoft.com/office/2007/relationships/media" Target="../media/media5.mp4"/><Relationship Id="rId1" Type="http://schemas.openxmlformats.org/officeDocument/2006/relationships/vmlDrawing" Target="../drawings/vmlDrawing6.vml"/><Relationship Id="rId6" Type="http://schemas.microsoft.com/office/2007/relationships/media" Target="../media/media7.mp4"/><Relationship Id="rId11" Type="http://schemas.openxmlformats.org/officeDocument/2006/relationships/image" Target="../media/image67.emf"/><Relationship Id="rId5" Type="http://schemas.openxmlformats.org/officeDocument/2006/relationships/video" Target="../media/media6.mp4"/><Relationship Id="rId15" Type="http://schemas.openxmlformats.org/officeDocument/2006/relationships/image" Target="../media/image84.png"/><Relationship Id="rId10" Type="http://schemas.openxmlformats.org/officeDocument/2006/relationships/oleObject" Target="../embeddings/oleObject8.bin"/><Relationship Id="rId4" Type="http://schemas.microsoft.com/office/2007/relationships/media" Target="../media/media6.mp4"/><Relationship Id="rId9" Type="http://schemas.openxmlformats.org/officeDocument/2006/relationships/image" Target="../media/image68.png"/><Relationship Id="rId1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1.emf"/><Relationship Id="rId5" Type="http://schemas.openxmlformats.org/officeDocument/2006/relationships/image" Target="../media/image9.png"/><Relationship Id="rId10" Type="http://schemas.openxmlformats.org/officeDocument/2006/relationships/image" Target="../media/image105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12" Type="http://schemas.openxmlformats.org/officeDocument/2006/relationships/image" Target="../media/image7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75.png"/><Relationship Id="rId5" Type="http://schemas.openxmlformats.org/officeDocument/2006/relationships/image" Target="../media/image13.png"/><Relationship Id="rId10" Type="http://schemas.openxmlformats.org/officeDocument/2006/relationships/image" Target="../media/image74.png"/><Relationship Id="rId4" Type="http://schemas.openxmlformats.org/officeDocument/2006/relationships/image" Target="../media/image12.png"/><Relationship Id="rId9" Type="http://schemas.openxmlformats.org/officeDocument/2006/relationships/image" Target="../media/image73.png"/><Relationship Id="rId14" Type="http://schemas.openxmlformats.org/officeDocument/2006/relationships/image" Target="../media/image3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70.png"/><Relationship Id="rId18" Type="http://schemas.openxmlformats.org/officeDocument/2006/relationships/image" Target="../media/image26.png"/><Relationship Id="rId3" Type="http://schemas.openxmlformats.org/officeDocument/2006/relationships/image" Target="../media/image18.png"/><Relationship Id="rId21" Type="http://schemas.openxmlformats.org/officeDocument/2006/relationships/image" Target="../media/image83.png"/><Relationship Id="rId7" Type="http://schemas.openxmlformats.org/officeDocument/2006/relationships/image" Target="../media/image23.png"/><Relationship Id="rId12" Type="http://schemas.openxmlformats.org/officeDocument/2006/relationships/image" Target="../media/image690.png"/><Relationship Id="rId17" Type="http://schemas.openxmlformats.org/officeDocument/2006/relationships/image" Target="../media/image79.png"/><Relationship Id="rId2" Type="http://schemas.openxmlformats.org/officeDocument/2006/relationships/image" Target="../media/image16.png"/><Relationship Id="rId16" Type="http://schemas.openxmlformats.org/officeDocument/2006/relationships/image" Target="../media/image78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69.png"/><Relationship Id="rId5" Type="http://schemas.openxmlformats.org/officeDocument/2006/relationships/image" Target="../media/image51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08.png"/><Relationship Id="rId5" Type="http://schemas.openxmlformats.org/officeDocument/2006/relationships/image" Target="../media/image33.tiff"/><Relationship Id="rId4" Type="http://schemas.openxmlformats.org/officeDocument/2006/relationships/image" Target="../media/image32.tiff"/><Relationship Id="rId1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11" Type="http://schemas.openxmlformats.org/officeDocument/2006/relationships/image" Target="../media/image36.PNG"/><Relationship Id="rId5" Type="http://schemas.openxmlformats.org/officeDocument/2006/relationships/image" Target="../media/image34.emf"/><Relationship Id="rId10" Type="http://schemas.openxmlformats.org/officeDocument/2006/relationships/image" Target="../media/image3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DE422AA-32E5-4B9F-891E-A24FCDB76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663117"/>
            <a:ext cx="6400800" cy="1752600"/>
          </a:xfrm>
        </p:spPr>
        <p:txBody>
          <a:bodyPr/>
          <a:lstStyle/>
          <a:p>
            <a:pPr algn="ctr"/>
            <a:r>
              <a:rPr lang="en-US" sz="2800" dirty="0">
                <a:latin typeface="+mj-lt"/>
              </a:rPr>
              <a:t>Data driven computational analysis of open foam RVEs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93049-A4D9-4A96-A5A7-F7F358A03DA0}"/>
              </a:ext>
            </a:extLst>
          </p:cNvPr>
          <p:cNvSpPr txBox="1"/>
          <p:nvPr/>
        </p:nvSpPr>
        <p:spPr>
          <a:xfrm>
            <a:off x="1340141" y="2964867"/>
            <a:ext cx="64637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Nanda G. Kilingar[1][2]</a:t>
            </a:r>
          </a:p>
          <a:p>
            <a:pPr algn="ctr"/>
            <a:r>
              <a:rPr lang="en-US" sz="1400" dirty="0"/>
              <a:t>K. Ehab </a:t>
            </a:r>
            <a:r>
              <a:rPr lang="en-US" sz="1400" dirty="0" err="1"/>
              <a:t>Moustafa</a:t>
            </a:r>
            <a:r>
              <a:rPr lang="en-US" sz="1400" dirty="0"/>
              <a:t> Kamel[2]</a:t>
            </a:r>
          </a:p>
          <a:p>
            <a:pPr algn="ctr"/>
            <a:r>
              <a:rPr lang="en-US" sz="1400" dirty="0"/>
              <a:t>B. </a:t>
            </a:r>
            <a:r>
              <a:rPr lang="en-US" sz="1400" dirty="0" err="1"/>
              <a:t>Sonon</a:t>
            </a:r>
            <a:r>
              <a:rPr lang="en-US" sz="1400" dirty="0"/>
              <a:t>[2]</a:t>
            </a:r>
          </a:p>
          <a:p>
            <a:pPr algn="ctr"/>
            <a:r>
              <a:rPr lang="en-US" sz="1400" dirty="0"/>
              <a:t>C. Leblanc[1]</a:t>
            </a:r>
          </a:p>
          <a:p>
            <a:pPr algn="ctr"/>
            <a:r>
              <a:rPr lang="en-US" sz="1400" dirty="0"/>
              <a:t>L. </a:t>
            </a:r>
            <a:r>
              <a:rPr lang="en-US" sz="1400" dirty="0" err="1"/>
              <a:t>Noëls</a:t>
            </a:r>
            <a:r>
              <a:rPr lang="en-US" sz="1400" dirty="0"/>
              <a:t>[1]</a:t>
            </a:r>
          </a:p>
          <a:p>
            <a:pPr algn="ctr"/>
            <a:r>
              <a:rPr lang="en-US" sz="1400" dirty="0"/>
              <a:t>T.J. </a:t>
            </a:r>
            <a:r>
              <a:rPr lang="en-US" sz="1400" dirty="0" err="1"/>
              <a:t>Massart</a:t>
            </a:r>
            <a:r>
              <a:rPr lang="en-US" sz="1400" dirty="0"/>
              <a:t>[2]</a:t>
            </a:r>
          </a:p>
          <a:p>
            <a:pPr algn="ctr"/>
            <a:r>
              <a:rPr lang="en-US" sz="1400" dirty="0"/>
              <a:t>A. Jung[3]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90C1D-094A-4DA7-A228-BE068361B785}"/>
              </a:ext>
            </a:extLst>
          </p:cNvPr>
          <p:cNvSpPr txBox="1"/>
          <p:nvPr/>
        </p:nvSpPr>
        <p:spPr>
          <a:xfrm>
            <a:off x="1340141" y="5078492"/>
            <a:ext cx="646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i="1" dirty="0"/>
              <a:t>Kilingar, N. G., et al</a:t>
            </a:r>
            <a:r>
              <a:rPr lang="en-IN" sz="1200" dirty="0"/>
              <a:t>, Computational </a:t>
            </a:r>
            <a:r>
              <a:rPr lang="en-US" sz="1200" dirty="0"/>
              <a:t>generation of open-foam representational volume elements with morphological control using distance fields, </a:t>
            </a:r>
            <a:r>
              <a:rPr lang="en-US" sz="1200" i="1" dirty="0"/>
              <a:t>Under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DB7E9-4AE8-41AD-892F-D53189B0DC36}"/>
              </a:ext>
            </a:extLst>
          </p:cNvPr>
          <p:cNvSpPr txBox="1"/>
          <p:nvPr/>
        </p:nvSpPr>
        <p:spPr>
          <a:xfrm>
            <a:off x="1912937" y="5734051"/>
            <a:ext cx="531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[1] University of Liege, Aerospace and mechanics, Liege 4000, Belgium</a:t>
            </a:r>
          </a:p>
          <a:p>
            <a:r>
              <a:rPr lang="en-US" sz="800" i="1" dirty="0"/>
              <a:t>[2] </a:t>
            </a:r>
            <a:r>
              <a:rPr lang="en-US" sz="800" i="1" dirty="0" err="1"/>
              <a:t>Université</a:t>
            </a:r>
            <a:r>
              <a:rPr lang="en-US" sz="800" i="1" dirty="0"/>
              <a:t> Libre de </a:t>
            </a:r>
            <a:r>
              <a:rPr lang="en-US" sz="800" i="1" dirty="0" err="1"/>
              <a:t>Bruxelles</a:t>
            </a:r>
            <a:r>
              <a:rPr lang="en-US" sz="800" i="1" dirty="0"/>
              <a:t>, Building, Architecture and Town planning Department, Brussels 1050, Belgium</a:t>
            </a:r>
          </a:p>
          <a:p>
            <a:r>
              <a:rPr lang="en-US" sz="800" i="1" dirty="0"/>
              <a:t>[3] Saarland University, Applied Mechanics, Campus A4.2, </a:t>
            </a:r>
            <a:r>
              <a:rPr lang="en-US" sz="800" i="1" dirty="0" err="1"/>
              <a:t>Saarbrücken</a:t>
            </a:r>
            <a:r>
              <a:rPr lang="en-US" sz="800" i="1" dirty="0"/>
              <a:t> 66123, Germany</a:t>
            </a:r>
            <a:endParaRPr lang="en-IN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235CF51-DCB7-40D0-B04D-0FEF3974343B}"/>
              </a:ext>
            </a:extLst>
          </p:cNvPr>
          <p:cNvSpPr txBox="1">
            <a:spLocks/>
          </p:cNvSpPr>
          <p:nvPr/>
        </p:nvSpPr>
        <p:spPr bwMode="auto">
          <a:xfrm>
            <a:off x="568325" y="58059"/>
            <a:ext cx="82296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IN" kern="0" dirty="0"/>
              <a:t>Numerical Simulation – RVE</a:t>
            </a:r>
            <a:endParaRPr lang="en-US" kern="0" dirty="0"/>
          </a:p>
        </p:txBody>
      </p:sp>
      <p:pic>
        <p:nvPicPr>
          <p:cNvPr id="16" name="Picture 1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4A01714C-8AD9-4AF5-88AE-F484BAE3C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91" y="4601837"/>
            <a:ext cx="2183105" cy="1639586"/>
          </a:xfrm>
          <a:prstGeom prst="rect">
            <a:avLst/>
          </a:prstGeom>
        </p:spPr>
      </p:pic>
      <p:pic>
        <p:nvPicPr>
          <p:cNvPr id="3081" name="Picture 9" descr="https://ars.els-cdn.com/content/image/1-s2.0-S0264127517306007-gr7.jpg">
            <a:extLst>
              <a:ext uri="{FF2B5EF4-FFF2-40B4-BE49-F238E27FC236}">
                <a16:creationId xmlns:a16="http://schemas.microsoft.com/office/drawing/2014/main" id="{2237ADD8-8371-461F-8CD3-18500CBC2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2"/>
          <a:stretch/>
        </p:blipFill>
        <p:spPr bwMode="auto">
          <a:xfrm>
            <a:off x="230716" y="4629309"/>
            <a:ext cx="2198536" cy="179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1E1EF9-4486-4113-880F-34BA9EDD42AA}"/>
              </a:ext>
            </a:extLst>
          </p:cNvPr>
          <p:cNvSpPr txBox="1"/>
          <p:nvPr/>
        </p:nvSpPr>
        <p:spPr>
          <a:xfrm>
            <a:off x="1906418" y="6241423"/>
            <a:ext cx="1414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Jung &amp; </a:t>
            </a:r>
            <a:r>
              <a:rPr lang="en-IN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Diebels</a:t>
            </a:r>
            <a:r>
              <a:rPr lang="en-I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B439A36-51EF-4D25-9AA2-B8C25E8B6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855" y="696531"/>
            <a:ext cx="4281488" cy="1258887"/>
          </a:xfrm>
        </p:spPr>
        <p:txBody>
          <a:bodyPr/>
          <a:lstStyle/>
          <a:p>
            <a:r>
              <a:rPr lang="en-IN" sz="1600" dirty="0"/>
              <a:t>Larger RVE with 25 inclusions completely inside the domain.</a:t>
            </a:r>
          </a:p>
          <a:p>
            <a:r>
              <a:rPr lang="en-IN" sz="1600" dirty="0"/>
              <a:t>Uniaxial compression test comparison with experimental values; contact criteria not implemented.</a:t>
            </a:r>
            <a:endParaRPr lang="en-US" sz="1600" dirty="0"/>
          </a:p>
        </p:txBody>
      </p:sp>
      <p:pic>
        <p:nvPicPr>
          <p:cNvPr id="32" name="Content Placeholder 31" descr="A close up of a logo&#10;&#10;Description generated with high confidence">
            <a:extLst>
              <a:ext uri="{FF2B5EF4-FFF2-40B4-BE49-F238E27FC236}">
                <a16:creationId xmlns:a16="http://schemas.microsoft.com/office/drawing/2014/main" id="{97361CA3-1355-4671-92D5-C6C5BD0AE3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5" y="2038173"/>
            <a:ext cx="2599036" cy="2591136"/>
          </a:xfr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4A197A-7FD2-4190-A10A-6CCA3947E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25" y="2038173"/>
            <a:ext cx="2488439" cy="2369942"/>
          </a:xfrm>
          <a:prstGeom prst="rect">
            <a:avLst/>
          </a:prstGeom>
        </p:spPr>
      </p:pic>
      <p:pic>
        <p:nvPicPr>
          <p:cNvPr id="2" name="model_movie">
            <a:hlinkClick r:id="" action="ppaction://media"/>
            <a:extLst>
              <a:ext uri="{FF2B5EF4-FFF2-40B4-BE49-F238E27FC236}">
                <a16:creationId xmlns:a16="http://schemas.microsoft.com/office/drawing/2014/main" id="{74858113-619A-4F72-8D1A-DA00054265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8569" r="15475"/>
          <a:stretch/>
        </p:blipFill>
        <p:spPr>
          <a:xfrm>
            <a:off x="5426304" y="1564813"/>
            <a:ext cx="354989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4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824F8-E4EF-4B75-8F3A-F9B9BDE8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advantages of DN-RSA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43FD-114A-441F-A34C-3A879053EC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Periodic RVEs and RVEs with free boundary</a:t>
            </a:r>
          </a:p>
          <a:p>
            <a:r>
              <a:rPr lang="en-US" sz="1800" dirty="0"/>
              <a:t>Strut cross-section concavity and convexity using concavity operators based on distance function</a:t>
            </a:r>
            <a:endParaRPr lang="en-US" sz="1400" dirty="0"/>
          </a:p>
          <a:p>
            <a:r>
              <a:rPr lang="en-US" sz="1800" dirty="0"/>
              <a:t>Generation of RVEs with layers of coatings with non-smooth coatings using distance functions</a:t>
            </a:r>
          </a:p>
          <a:p>
            <a:endParaRPr lang="en-US" sz="1800" dirty="0"/>
          </a:p>
        </p:txBody>
      </p:sp>
      <p:pic>
        <p:nvPicPr>
          <p:cNvPr id="11" name="Picture 10" descr="A picture containing brass knucks, wheel, transport&#10;&#10;Description generated with high confidence">
            <a:extLst>
              <a:ext uri="{FF2B5EF4-FFF2-40B4-BE49-F238E27FC236}">
                <a16:creationId xmlns:a16="http://schemas.microsoft.com/office/drawing/2014/main" id="{44552A84-DEC4-4EA8-A1A0-D19C2C0AF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93" y="3025702"/>
            <a:ext cx="2037450" cy="2061233"/>
          </a:xfrm>
          <a:prstGeom prst="rect">
            <a:avLst/>
          </a:prstGeom>
        </p:spPr>
      </p:pic>
      <p:pic>
        <p:nvPicPr>
          <p:cNvPr id="13" name="Picture 12" descr="A picture containing weapon, scissors, wheel&#10;&#10;Description generated with high confidence">
            <a:extLst>
              <a:ext uri="{FF2B5EF4-FFF2-40B4-BE49-F238E27FC236}">
                <a16:creationId xmlns:a16="http://schemas.microsoft.com/office/drawing/2014/main" id="{15A22FB6-7CAF-4A65-AB82-0FB144433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42" y="569913"/>
            <a:ext cx="2153001" cy="22317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751AF5-F005-4FCC-A07B-79D6D87AF9CC}"/>
              </a:ext>
            </a:extLst>
          </p:cNvPr>
          <p:cNvSpPr/>
          <p:nvPr/>
        </p:nvSpPr>
        <p:spPr>
          <a:xfrm>
            <a:off x="5815351" y="2617016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Concavity control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503EBF-DF83-43D7-B4F1-AF4C0AF0AA0E}"/>
              </a:ext>
            </a:extLst>
          </p:cNvPr>
          <p:cNvSpPr/>
          <p:nvPr/>
        </p:nvSpPr>
        <p:spPr>
          <a:xfrm>
            <a:off x="5873127" y="5086935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Layers of coatings</a:t>
            </a:r>
          </a:p>
        </p:txBody>
      </p:sp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E6DADF13-F28A-4318-B2E8-39103B6B5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4" y="3429000"/>
            <a:ext cx="1835583" cy="1845669"/>
          </a:xfrm>
          <a:prstGeom prst="rect">
            <a:avLst/>
          </a:prstGeom>
        </p:spPr>
      </p:pic>
      <p:pic>
        <p:nvPicPr>
          <p:cNvPr id="19" name="Picture 18" descr="A picture containing cake, top, sitting, outdoor&#10;&#10;Description generated with high confidence">
            <a:extLst>
              <a:ext uri="{FF2B5EF4-FFF2-40B4-BE49-F238E27FC236}">
                <a16:creationId xmlns:a16="http://schemas.microsoft.com/office/drawing/2014/main" id="{90CA388C-C332-4767-9862-A8AE62DEE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6" y="3429000"/>
            <a:ext cx="1835583" cy="183558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CBF236-A4B8-474D-9BA9-5E77AFC98FA6}"/>
              </a:ext>
            </a:extLst>
          </p:cNvPr>
          <p:cNvSpPr/>
          <p:nvPr/>
        </p:nvSpPr>
        <p:spPr>
          <a:xfrm>
            <a:off x="646418" y="5296606"/>
            <a:ext cx="2056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Free boundary RVE with minus sampling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59DBD8-2703-4A58-9774-5BA4E0A3B6DF}"/>
              </a:ext>
            </a:extLst>
          </p:cNvPr>
          <p:cNvSpPr/>
          <p:nvPr/>
        </p:nvSpPr>
        <p:spPr>
          <a:xfrm>
            <a:off x="3032214" y="5296606"/>
            <a:ext cx="2027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Periodicity in RVE</a:t>
            </a:r>
          </a:p>
        </p:txBody>
      </p:sp>
    </p:spTree>
    <p:extLst>
      <p:ext uri="{BB962C8B-B14F-4D97-AF65-F5344CB8AC3E}">
        <p14:creationId xmlns:p14="http://schemas.microsoft.com/office/powerpoint/2010/main" val="2937584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650DF49-20BB-47B3-B043-C2859BB0D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6"/>
          <a:stretch/>
        </p:blipFill>
        <p:spPr>
          <a:xfrm>
            <a:off x="344999" y="3115521"/>
            <a:ext cx="4091552" cy="3065182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F017F620-4925-4CEA-814D-EB66F5D33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69" y="569913"/>
            <a:ext cx="4091552" cy="3162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824F8-E4EF-4B75-8F3A-F9B9BDE8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DN-RSA with ellipsoids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43FD-114A-441F-A34C-3A879053EC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600" dirty="0"/>
              <a:t>Generate ellipsoids based on pores extracted from CT scans of physical foam samples (Leblanc et al, </a:t>
            </a:r>
            <a:r>
              <a:rPr lang="en-US" sz="1600" i="1" dirty="0"/>
              <a:t>under preparation</a:t>
            </a:r>
            <a:r>
              <a:rPr lang="en-US" sz="1600" dirty="0"/>
              <a:t>)</a:t>
            </a:r>
          </a:p>
          <a:p>
            <a:r>
              <a:rPr lang="en-US" sz="1600" dirty="0"/>
              <a:t>Statistical validation for pore placement</a:t>
            </a:r>
          </a:p>
          <a:p>
            <a:r>
              <a:rPr lang="en-US" sz="1600" dirty="0"/>
              <a:t>DN-RSA to extract foam morphologies using package made of ellipsoids – statistical validation of pore placement</a:t>
            </a:r>
          </a:p>
          <a:p>
            <a:r>
              <a:rPr lang="en-US" sz="1600" dirty="0"/>
              <a:t>Sample made of 600 voxels in each dimension with each voxel = 24um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09D944-344B-4343-8DED-8E81F0FD9276}"/>
              </a:ext>
            </a:extLst>
          </p:cNvPr>
          <p:cNvSpPr txBox="1"/>
          <p:nvPr/>
        </p:nvSpPr>
        <p:spPr>
          <a:xfrm>
            <a:off x="3947764" y="4261986"/>
            <a:ext cx="1973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Relative Density</a:t>
            </a:r>
          </a:p>
          <a:p>
            <a:r>
              <a:rPr lang="en-IN" sz="1400" dirty="0"/>
              <a:t>Voxel data 7%</a:t>
            </a:r>
          </a:p>
          <a:p>
            <a:r>
              <a:rPr lang="en-IN" sz="1400" dirty="0"/>
              <a:t>DN-RSA 6.8%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FA1952B-A14E-4824-9D75-4D9C30DAF59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810485" y="3846983"/>
          <a:ext cx="3183026" cy="2122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Acrobat Document" r:id="rId5" imgW="2743200" imgH="1828800" progId="AcroExch.Document.DC">
                  <p:embed/>
                </p:oleObj>
              </mc:Choice>
              <mc:Fallback>
                <p:oleObj name="Acrobat Document" r:id="rId5" imgW="2743200" imgH="182880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FA1952B-A14E-4824-9D75-4D9C30DAF5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0485" y="3846983"/>
                        <a:ext cx="3183026" cy="2122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4929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EA0C2-B0AC-4A04-B178-74DE89153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Data driven models -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EB9F5-3FCD-4C77-B5A4-9C5F10E5E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4" y="569913"/>
            <a:ext cx="8493125" cy="5595937"/>
          </a:xfrm>
        </p:spPr>
        <p:txBody>
          <a:bodyPr/>
          <a:lstStyle/>
          <a:p>
            <a:r>
              <a:rPr lang="en-IN" sz="1800" dirty="0"/>
              <a:t>Complexity in analysing open-foam materials by including all the relevant information in the extracted models</a:t>
            </a:r>
          </a:p>
          <a:p>
            <a:r>
              <a:rPr lang="en-IN" sz="1800" dirty="0"/>
              <a:t>Time consuming results – hierarchical coupling in classical multiscale methods</a:t>
            </a:r>
          </a:p>
          <a:p>
            <a:r>
              <a:rPr lang="en-IN" sz="1800" dirty="0"/>
              <a:t>Meso scale models not efficient in accounting for the complex loading conditions</a:t>
            </a:r>
          </a:p>
          <a:p>
            <a:r>
              <a:rPr lang="en-IN" sz="1800" dirty="0"/>
              <a:t>Non-uniformity of the microstructure</a:t>
            </a:r>
          </a:p>
          <a:p>
            <a:r>
              <a:rPr lang="en-IN" sz="1800" dirty="0"/>
              <a:t>High computational cost to run micro-mechanical simulations for full scale problems</a:t>
            </a:r>
          </a:p>
          <a:p>
            <a:r>
              <a:rPr lang="en-IN" sz="1800" dirty="0"/>
              <a:t>Difficulty to store, post-process and analyse large amount of data</a:t>
            </a:r>
          </a:p>
        </p:txBody>
      </p:sp>
    </p:spTree>
    <p:extLst>
      <p:ext uri="{BB962C8B-B14F-4D97-AF65-F5344CB8AC3E}">
        <p14:creationId xmlns:p14="http://schemas.microsoft.com/office/powerpoint/2010/main" val="2054774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EA0C2-B0AC-4A04-B178-74DE89153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Data driven models -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EB9F5-3FCD-4C77-B5A4-9C5F10E5E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4" y="569913"/>
            <a:ext cx="8493125" cy="5595937"/>
          </a:xfrm>
        </p:spPr>
        <p:txBody>
          <a:bodyPr/>
          <a:lstStyle/>
          <a:p>
            <a:r>
              <a:rPr lang="en-IN" sz="1800" dirty="0"/>
              <a:t>Complexity in analysing open-foam materials by including all the relevant information in the extracted models</a:t>
            </a:r>
          </a:p>
          <a:p>
            <a:r>
              <a:rPr lang="en-IN" sz="1800" dirty="0"/>
              <a:t>Time consuming results – hierarchical coupling in classical multiscale methods</a:t>
            </a:r>
          </a:p>
          <a:p>
            <a:r>
              <a:rPr lang="en-IN" sz="1800" dirty="0"/>
              <a:t>Meso scale models not efficient in accounting for the complex loading conditions</a:t>
            </a:r>
          </a:p>
          <a:p>
            <a:r>
              <a:rPr lang="en-IN" sz="1800" dirty="0"/>
              <a:t>Non-uniformity of the microstructure</a:t>
            </a:r>
          </a:p>
          <a:p>
            <a:r>
              <a:rPr lang="en-IN" sz="1800" dirty="0"/>
              <a:t>High computational cost to run micro-mechanical simulations for full scale problems</a:t>
            </a:r>
          </a:p>
          <a:p>
            <a:r>
              <a:rPr lang="en-IN" sz="1800" dirty="0"/>
              <a:t>Difficulty to store, post-process and analyse large amount of data</a:t>
            </a:r>
          </a:p>
          <a:p>
            <a:r>
              <a:rPr lang="en-IN" sz="1800" dirty="0"/>
              <a:t>Neural networks – capability to directly incorporate the micro-mechanical data and direct numerical simulations on the microstructure (Wang </a:t>
            </a:r>
            <a:r>
              <a:rPr lang="en-IN" sz="1800"/>
              <a:t>&amp; Sun, 2018)</a:t>
            </a:r>
            <a:endParaRPr lang="en-IN" sz="1800" dirty="0"/>
          </a:p>
          <a:p>
            <a:r>
              <a:rPr lang="en-IN" sz="1800" dirty="0"/>
              <a:t>Generation of datasets – offline implementation – significant reduction in computational cost</a:t>
            </a:r>
          </a:p>
          <a:p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4004151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233657B3-E1F6-4A0C-9067-CB9EBB19F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4" y="569914"/>
            <a:ext cx="8493125" cy="692942"/>
          </a:xfrm>
        </p:spPr>
        <p:txBody>
          <a:bodyPr/>
          <a:lstStyle/>
          <a:p>
            <a:r>
              <a:rPr lang="en-IN" sz="1800" dirty="0"/>
              <a:t>Artificial neural network – inspired from biological counterpart</a:t>
            </a:r>
          </a:p>
          <a:p>
            <a:r>
              <a:rPr lang="en-IN" sz="1800" dirty="0"/>
              <a:t>Input layers -&gt; Hidden layer(s) -&gt; Output layer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3B899-B207-4C91-820B-9DD507B3C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Data driven models using neural networks</a:t>
            </a:r>
          </a:p>
        </p:txBody>
      </p:sp>
      <p:sp>
        <p:nvSpPr>
          <p:cNvPr id="99" name="Rectangle 92">
            <a:extLst>
              <a:ext uri="{FF2B5EF4-FFF2-40B4-BE49-F238E27FC236}">
                <a16:creationId xmlns:a16="http://schemas.microsoft.com/office/drawing/2014/main" id="{FA01C961-2BAA-4EC9-B4B0-312A39AE4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00" name="Rectangle 107">
            <a:extLst>
              <a:ext uri="{FF2B5EF4-FFF2-40B4-BE49-F238E27FC236}">
                <a16:creationId xmlns:a16="http://schemas.microsoft.com/office/drawing/2014/main" id="{BC955BDF-472C-4B44-9472-6D9A1E5F2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01" name="Object 100">
            <a:extLst>
              <a:ext uri="{FF2B5EF4-FFF2-40B4-BE49-F238E27FC236}">
                <a16:creationId xmlns:a16="http://schemas.microsoft.com/office/drawing/2014/main" id="{B79047FD-EDCE-4E63-9B77-6F250B8E1B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228696"/>
              </p:ext>
            </p:extLst>
          </p:nvPr>
        </p:nvGraphicFramePr>
        <p:xfrm>
          <a:off x="1203325" y="1264443"/>
          <a:ext cx="3513138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7" name="Document" r:id="rId3" imgW="3513230" imgH="2132732" progId="Word.Document.12">
                  <p:embed/>
                </p:oleObj>
              </mc:Choice>
              <mc:Fallback>
                <p:oleObj name="Document" r:id="rId3" imgW="3513230" imgH="213273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3325" y="1264443"/>
                        <a:ext cx="3513138" cy="213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ct 101">
            <a:extLst>
              <a:ext uri="{FF2B5EF4-FFF2-40B4-BE49-F238E27FC236}">
                <a16:creationId xmlns:a16="http://schemas.microsoft.com/office/drawing/2014/main" id="{B9831D9C-A060-4C28-A791-F8DE4FD69C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421175"/>
              </p:ext>
            </p:extLst>
          </p:nvPr>
        </p:nvGraphicFramePr>
        <p:xfrm>
          <a:off x="1802606" y="4330700"/>
          <a:ext cx="23145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8" name="Document" r:id="rId5" imgW="2315235" imgH="1448329" progId="Word.Document.12">
                  <p:embed/>
                </p:oleObj>
              </mc:Choice>
              <mc:Fallback>
                <p:oleObj name="Document" r:id="rId5" imgW="2315235" imgH="14483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2606" y="4330700"/>
                        <a:ext cx="2314575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88BE18ED-C315-4A67-BE68-8E94707DCF2F}"/>
              </a:ext>
            </a:extLst>
          </p:cNvPr>
          <p:cNvSpPr txBox="1">
            <a:spLocks/>
          </p:cNvSpPr>
          <p:nvPr/>
        </p:nvSpPr>
        <p:spPr bwMode="auto">
          <a:xfrm>
            <a:off x="250824" y="3351214"/>
            <a:ext cx="8493125" cy="69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2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hlink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hlink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hlink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hlink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hlink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hlink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hlink"/>
                </a:solidFill>
                <a:latin typeface="+mn-lt"/>
                <a:cs typeface="+mn-cs"/>
              </a:defRPr>
            </a:lvl9pPr>
          </a:lstStyle>
          <a:p>
            <a:r>
              <a:rPr lang="en-IN" sz="1800" kern="0" dirty="0"/>
              <a:t>Weights assigned to each artificial inner nodes</a:t>
            </a:r>
          </a:p>
          <a:p>
            <a:r>
              <a:rPr lang="en-IN" sz="1800" kern="0" dirty="0"/>
              <a:t>Combination of input signals and activation functions used, neurons can activate, de-activate or change</a:t>
            </a:r>
          </a:p>
        </p:txBody>
      </p:sp>
    </p:spTree>
    <p:extLst>
      <p:ext uri="{BB962C8B-B14F-4D97-AF65-F5344CB8AC3E}">
        <p14:creationId xmlns:p14="http://schemas.microsoft.com/office/powerpoint/2010/main" val="375529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0402-E80E-4090-B847-CBD047E9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Data driven models using neural networks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64FA4-DC23-48FF-9972-3117EDB71DA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IN" sz="2000" dirty="0"/>
                  <a:t>2D solution data preparation with around 400 sample simulations for training the neural network</a:t>
                </a:r>
              </a:p>
              <a:p>
                <a:r>
                  <a:rPr lang="en-IN" sz="2000" dirty="0"/>
                  <a:t>Modify deformation tensor while applying periodic boundary conditions</a:t>
                </a:r>
              </a:p>
              <a:p>
                <a:r>
                  <a:rPr lang="en-IN" sz="2000" dirty="0"/>
                  <a:t>Apply final values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IN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𝑦𝑦</m:t>
                        </m:r>
                      </m:sub>
                    </m:sSub>
                    <m:r>
                      <a:rPr lang="en-IN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  <m:r>
                      <a:rPr lang="en-IN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I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IN" sz="2000" i="1">
                            <a:latin typeface="Cambria Math" panose="02040503050406030204" pitchFamily="18" charset="0"/>
                          </a:rPr>
                          <m:t>𝑦𝑥</m:t>
                        </m:r>
                      </m:sub>
                    </m:sSub>
                  </m:oMath>
                </a14:m>
                <a:endParaRPr lang="en-IN" sz="2000" dirty="0"/>
              </a:p>
              <a:p>
                <a:endParaRPr lang="en-IN" sz="2000" dirty="0"/>
              </a:p>
              <a:p>
                <a:endParaRPr lang="en-IN" sz="2000" dirty="0"/>
              </a:p>
              <a:p>
                <a:endParaRPr lang="en-IN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64FA4-DC23-48FF-9972-3117EDB71D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8"/>
                <a:stretch>
                  <a:fillRect l="-1282" t="-436" r="-213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991CC6B-7B7E-405C-B88D-94C3EB721A14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592680" y="705142"/>
            <a:ext cx="2621166" cy="2244730"/>
          </a:xfrm>
          <a:prstGeom prst="rect">
            <a:avLst/>
          </a:prstGeom>
          <a:ln>
            <a:noFill/>
          </a:ln>
        </p:spPr>
      </p:pic>
      <p:pic>
        <p:nvPicPr>
          <p:cNvPr id="16" name="compression_2">
            <a:hlinkClick r:id="" action="ppaction://media"/>
            <a:extLst>
              <a:ext uri="{FF2B5EF4-FFF2-40B4-BE49-F238E27FC236}">
                <a16:creationId xmlns:a16="http://schemas.microsoft.com/office/drawing/2014/main" id="{09368DE5-0727-4D41-8C24-0C4EECABD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7905" t="6710" r="13620"/>
          <a:stretch/>
        </p:blipFill>
        <p:spPr>
          <a:xfrm>
            <a:off x="457200" y="3196310"/>
            <a:ext cx="2574090" cy="3033040"/>
          </a:xfrm>
          <a:prstGeom prst="rect">
            <a:avLst/>
          </a:prstGeom>
        </p:spPr>
      </p:pic>
      <p:pic>
        <p:nvPicPr>
          <p:cNvPr id="17" name="movie_1">
            <a:hlinkClick r:id="" action="ppaction://media"/>
            <a:extLst>
              <a:ext uri="{FF2B5EF4-FFF2-40B4-BE49-F238E27FC236}">
                <a16:creationId xmlns:a16="http://schemas.microsoft.com/office/drawing/2014/main" id="{7F774BC6-F600-4D80-AEB5-87A1758B9A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9428" r="12229"/>
          <a:stretch/>
        </p:blipFill>
        <p:spPr>
          <a:xfrm>
            <a:off x="3031290" y="3199402"/>
            <a:ext cx="2442410" cy="3029948"/>
          </a:xfrm>
          <a:prstGeom prst="rect">
            <a:avLst/>
          </a:prstGeom>
        </p:spPr>
      </p:pic>
      <p:pic>
        <p:nvPicPr>
          <p:cNvPr id="18" name="movie_2">
            <a:hlinkClick r:id="" action="ppaction://media"/>
            <a:extLst>
              <a:ext uri="{FF2B5EF4-FFF2-40B4-BE49-F238E27FC236}">
                <a16:creationId xmlns:a16="http://schemas.microsoft.com/office/drawing/2014/main" id="{17B34876-AA06-463C-A5E3-35982758C55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7034" r="17033"/>
          <a:stretch/>
        </p:blipFill>
        <p:spPr>
          <a:xfrm>
            <a:off x="5645150" y="3289782"/>
            <a:ext cx="2286000" cy="29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9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1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82F6-1033-44C9-AE29-D24F38DC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Data driven models using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DD848-585E-4AB0-A741-E2EC053C16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C46DC-0AA5-410E-934A-58F2EF7075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0FBC9-94FB-463B-8CA4-890CAA38542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05673" y="714963"/>
            <a:ext cx="7532416" cy="56476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653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3A155-663D-4E35-9DDF-7A09E336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Activation functions for Neural Network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BA94E3-A65B-4FB2-B056-30A93170E0F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indent="-285750"/>
                <a:r>
                  <a:rPr lang="en-IN" sz="1800" dirty="0"/>
                  <a:t>Transfer function used to get output of node</a:t>
                </a:r>
              </a:p>
              <a:p>
                <a:pPr indent="-285750"/>
                <a:r>
                  <a:rPr lang="en-IN" sz="1800" dirty="0"/>
                  <a:t>Used to determine the output of neural network and maps the resulting values</a:t>
                </a:r>
              </a:p>
              <a:p>
                <a:pPr indent="-285750"/>
                <a:r>
                  <a:rPr lang="en-IN" sz="1800" dirty="0"/>
                  <a:t>Some examples of non linear activation functions</a:t>
                </a:r>
              </a:p>
              <a:p>
                <a:pPr lvl="1"/>
                <a:r>
                  <a:rPr lang="en-IN" sz="1400" dirty="0"/>
                  <a:t>Sigmoid</a:t>
                </a:r>
              </a:p>
              <a:p>
                <a:pPr lvl="1"/>
                <a:r>
                  <a:rPr lang="en-IN" sz="1400" dirty="0"/>
                  <a:t>Tanh (</a:t>
                </a:r>
                <a14:m>
                  <m:oMath xmlns:m="http://schemas.openxmlformats.org/officeDocument/2006/math"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𝑠𝑖𝑔𝑚𝑜𝑖𝑑</m:t>
                    </m:r>
                    <m:d>
                      <m:dPr>
                        <m:ctrlPr>
                          <a:rPr lang="en-I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IN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IN" sz="1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IN" sz="1400" dirty="0"/>
                  <a:t>)</a:t>
                </a:r>
              </a:p>
              <a:p>
                <a:pPr lvl="1"/>
                <a:r>
                  <a:rPr lang="en-IN" sz="1400" dirty="0"/>
                  <a:t>Rectified Linear Unit (</a:t>
                </a:r>
                <a:r>
                  <a:rPr lang="en-IN" sz="1400" dirty="0" err="1"/>
                  <a:t>ReLU</a:t>
                </a:r>
                <a:r>
                  <a:rPr lang="en-IN" sz="1400" dirty="0"/>
                  <a:t>)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BA94E3-A65B-4FB2-B056-30A93170E0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t="-54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F282C-4A4D-47AE-AE15-E5C194C347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2" name="Picture 4" descr="https://miro.medium.com/max/1050/1*XxxiA0jJvPrHEJHD4z893g.png">
            <a:extLst>
              <a:ext uri="{FF2B5EF4-FFF2-40B4-BE49-F238E27FC236}">
                <a16:creationId xmlns:a16="http://schemas.microsoft.com/office/drawing/2014/main" id="{349D9C0E-1FC0-463D-B85B-F3F749DB7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3429000"/>
            <a:ext cx="69151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iro.medium.com/max/893/1*f9erByySVjTjohfFdNkJYQ.jpeg">
            <a:extLst>
              <a:ext uri="{FF2B5EF4-FFF2-40B4-BE49-F238E27FC236}">
                <a16:creationId xmlns:a16="http://schemas.microsoft.com/office/drawing/2014/main" id="{5595919F-5E25-4599-ADCB-94DFC165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525463"/>
            <a:ext cx="4013200" cy="301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3CFD74-0C14-4586-9D1C-FB7F0EE2C646}"/>
              </a:ext>
            </a:extLst>
          </p:cNvPr>
          <p:cNvSpPr/>
          <p:nvPr/>
        </p:nvSpPr>
        <p:spPr>
          <a:xfrm>
            <a:off x="2311400" y="6086316"/>
            <a:ext cx="4914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00" dirty="0">
                <a:hlinkClick r:id="rId5"/>
              </a:rPr>
              <a:t>https://towardsdatascience.com/activation-functions-neural-networks-1cbd9f8d91d6</a:t>
            </a:r>
            <a:endParaRPr lang="en-IN" sz="1000" dirty="0"/>
          </a:p>
        </p:txBody>
      </p:sp>
    </p:spTree>
    <p:extLst>
      <p:ext uri="{BB962C8B-B14F-4D97-AF65-F5344CB8AC3E}">
        <p14:creationId xmlns:p14="http://schemas.microsoft.com/office/powerpoint/2010/main" val="1276130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omparison of Adam to Other Optimization Algorithms Training a Multilayer Perceptron">
            <a:extLst>
              <a:ext uri="{FF2B5EF4-FFF2-40B4-BE49-F238E27FC236}">
                <a16:creationId xmlns:a16="http://schemas.microsoft.com/office/drawing/2014/main" id="{729E3D18-456C-42D0-8AFF-FEBA0A00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31" y="3319463"/>
            <a:ext cx="31908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7A44A0-635D-4A87-8FA7-401832A04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Layers for 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453D1-FEB8-4BC9-B4FD-C2FE344ECE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sz="2000" dirty="0"/>
              <a:t>Use of feedforward nets to accurately classify sequential inputs</a:t>
            </a:r>
          </a:p>
          <a:p>
            <a:r>
              <a:rPr lang="en-IN" sz="2000" dirty="0"/>
              <a:t>Sequential layers are added piecewise</a:t>
            </a:r>
          </a:p>
          <a:p>
            <a:r>
              <a:rPr lang="en-IN" sz="2000" dirty="0"/>
              <a:t>More layers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IN" sz="2000" dirty="0"/>
              <a:t> deeper the model</a:t>
            </a:r>
          </a:p>
          <a:p>
            <a:r>
              <a:rPr lang="en-IN" sz="2000" dirty="0"/>
              <a:t>Epochs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IN" sz="2000" dirty="0"/>
              <a:t> Number of times the dataset is passed to the NN forward and backward</a:t>
            </a:r>
          </a:p>
          <a:p>
            <a:r>
              <a:rPr lang="en-IN" sz="2000" dirty="0"/>
              <a:t>Batch size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IN" sz="2000" dirty="0"/>
              <a:t> Number of training samples in a single batch</a:t>
            </a:r>
          </a:p>
          <a:p>
            <a:r>
              <a:rPr lang="en-IN" sz="2000" dirty="0"/>
              <a:t>Optimizers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IN" sz="2000" dirty="0"/>
              <a:t> Adaptive moment estimation (</a:t>
            </a:r>
            <a:r>
              <a:rPr lang="en-IN" sz="2000" dirty="0" err="1"/>
              <a:t>adam</a:t>
            </a:r>
            <a:r>
              <a:rPr lang="en-IN" sz="2000" dirty="0"/>
              <a:t>, combining adaptive gradient algorithm and root mean square propagation), stochastic gradient descent (SGD)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B87A9-488D-4437-A5B2-238D99C955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B3EA0F8-2164-430F-B766-3E21B95289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83125" y="569913"/>
          <a:ext cx="4281488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Acrobat Document" r:id="rId4" imgW="2743200" imgH="1828800" progId="AcroExch.Document.DC">
                  <p:embed/>
                </p:oleObj>
              </mc:Choice>
              <mc:Fallback>
                <p:oleObj name="Acrobat Document" r:id="rId4" imgW="2743200" imgH="1828800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B3EA0F8-2164-430F-B766-3E21B95289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3125" y="569913"/>
                        <a:ext cx="4281488" cy="285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436728B-0447-4AF4-8872-067CAF7CE09F}"/>
              </a:ext>
            </a:extLst>
          </p:cNvPr>
          <p:cNvSpPr/>
          <p:nvPr/>
        </p:nvSpPr>
        <p:spPr>
          <a:xfrm>
            <a:off x="4768850" y="6325285"/>
            <a:ext cx="54419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>
                <a:hlinkClick r:id="rId6"/>
              </a:rPr>
              <a:t>https://machinelearningmastery.com/adam-optimization-algorithm-for-deep-learning/</a:t>
            </a:r>
            <a:endParaRPr lang="en-IN" sz="900" dirty="0"/>
          </a:p>
        </p:txBody>
      </p:sp>
    </p:spTree>
    <p:extLst>
      <p:ext uri="{BB962C8B-B14F-4D97-AF65-F5344CB8AC3E}">
        <p14:creationId xmlns:p14="http://schemas.microsoft.com/office/powerpoint/2010/main" val="393876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6A4D-BCFC-48FB-A1AA-CC898C259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foam materials and numerical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6AA9A-BCA8-47F7-A8A2-89DF1E79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569913"/>
            <a:ext cx="4321176" cy="3884641"/>
          </a:xfrm>
        </p:spPr>
        <p:txBody>
          <a:bodyPr/>
          <a:lstStyle/>
          <a:p>
            <a:r>
              <a:rPr lang="en-US" dirty="0"/>
              <a:t>Metallic open foams </a:t>
            </a:r>
          </a:p>
          <a:p>
            <a:pPr lvl="1"/>
            <a:r>
              <a:rPr lang="en-US" dirty="0"/>
              <a:t>Low density</a:t>
            </a:r>
          </a:p>
          <a:p>
            <a:pPr lvl="1"/>
            <a:r>
              <a:rPr lang="en-US" dirty="0"/>
              <a:t>Novel physical, mechanical and acoustic properties.</a:t>
            </a:r>
          </a:p>
          <a:p>
            <a:pPr lvl="1"/>
            <a:r>
              <a:rPr lang="en-US" dirty="0"/>
              <a:t>Offer potential for lightweight structures, with high stiffness and energy absorption capability.</a:t>
            </a:r>
          </a:p>
          <a:p>
            <a:pPr lvl="1"/>
            <a:r>
              <a:rPr lang="en-US" dirty="0"/>
              <a:t>With advancing manufacturing capabilities, they are becoming more affordable.</a:t>
            </a:r>
          </a:p>
          <a:p>
            <a:r>
              <a:rPr lang="en-US" dirty="0"/>
              <a:t>Ability to model 3D foams based on actual foam samples</a:t>
            </a:r>
          </a:p>
          <a:p>
            <a:pPr lvl="1"/>
            <a:r>
              <a:rPr lang="en-US" dirty="0"/>
              <a:t>Helps in characterization</a:t>
            </a:r>
          </a:p>
          <a:p>
            <a:pPr lvl="1"/>
            <a:r>
              <a:rPr lang="en-US" dirty="0"/>
              <a:t>Stochastic approaches and multi-scale mechanics used to simulate the behavior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CB8DC-9942-44A8-9CA2-919EFD88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32" y="4955644"/>
            <a:ext cx="2995877" cy="1332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1F5CF3-2294-44D7-9346-576D0DBC59B5}"/>
              </a:ext>
            </a:extLst>
          </p:cNvPr>
          <p:cNvSpPr txBox="1"/>
          <p:nvPr/>
        </p:nvSpPr>
        <p:spPr>
          <a:xfrm>
            <a:off x="1612155" y="6149587"/>
            <a:ext cx="159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Jung &amp; </a:t>
            </a:r>
            <a:r>
              <a:rPr lang="en-US" sz="1200" dirty="0" err="1"/>
              <a:t>Diebels</a:t>
            </a:r>
            <a:r>
              <a:rPr lang="en-US" sz="1200" dirty="0"/>
              <a:t> 2014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CEB7D7-FFC3-461C-9A38-1C9100105ABA}"/>
              </a:ext>
            </a:extLst>
          </p:cNvPr>
          <p:cNvSpPr txBox="1">
            <a:spLocks/>
          </p:cNvSpPr>
          <p:nvPr/>
        </p:nvSpPr>
        <p:spPr bwMode="auto">
          <a:xfrm>
            <a:off x="4530055" y="631032"/>
            <a:ext cx="4363120" cy="545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hlink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hlink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hlink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hlink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hlink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hlink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hlink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/>
              <a:t>Microstructure </a:t>
            </a:r>
            <a:r>
              <a:rPr lang="en-US" kern="0" dirty="0">
                <a:sym typeface="Wingdings" panose="05000000000000000000" pitchFamily="2" charset="2"/>
              </a:rPr>
              <a:t></a:t>
            </a:r>
            <a:r>
              <a:rPr lang="en-US" kern="0" dirty="0"/>
              <a:t> Plateau’s law (19</a:t>
            </a:r>
            <a:r>
              <a:rPr lang="en-US" kern="0" baseline="30000" dirty="0"/>
              <a:t>th</a:t>
            </a:r>
            <a:r>
              <a:rPr lang="en-US" kern="0" dirty="0"/>
              <a:t> century)</a:t>
            </a:r>
          </a:p>
          <a:p>
            <a:pPr lvl="1"/>
            <a:r>
              <a:rPr lang="en-US" kern="0" dirty="0"/>
              <a:t>Soap bubble </a:t>
            </a:r>
            <a:r>
              <a:rPr lang="en-US" kern="0" dirty="0">
                <a:sym typeface="Wingdings" panose="05000000000000000000" pitchFamily="2" charset="2"/>
              </a:rPr>
              <a:t> </a:t>
            </a:r>
            <a:r>
              <a:rPr lang="en-US" kern="0" dirty="0"/>
              <a:t>Plateau’s law, Surface energy minimization</a:t>
            </a:r>
          </a:p>
          <a:p>
            <a:r>
              <a:rPr lang="en-US" kern="0" dirty="0"/>
              <a:t>Tessellations of sphere packing distribution – Laguerre tessellations</a:t>
            </a:r>
          </a:p>
          <a:p>
            <a:pPr lvl="1"/>
            <a:r>
              <a:rPr lang="en-US" kern="0" dirty="0"/>
              <a:t>Sphere packing generation</a:t>
            </a:r>
          </a:p>
          <a:p>
            <a:pPr lvl="1"/>
            <a:r>
              <a:rPr lang="en-US" kern="0" dirty="0"/>
              <a:t>Tessellation generated by methods like convex hull (</a:t>
            </a:r>
            <a:r>
              <a:rPr lang="en-US" kern="0" dirty="0" err="1"/>
              <a:t>QHull</a:t>
            </a:r>
            <a:r>
              <a:rPr lang="en-US" kern="0" dirty="0"/>
              <a:t>, Barer et al 1996)</a:t>
            </a:r>
          </a:p>
          <a:p>
            <a:pPr lvl="1"/>
            <a:r>
              <a:rPr lang="en-US" kern="0" dirty="0"/>
              <a:t>Morphological parameters like face-by-cell count, edge-by-face count, interior angles match very well</a:t>
            </a:r>
          </a:p>
          <a:p>
            <a:pPr indent="-285750"/>
            <a:r>
              <a:rPr lang="en-IN" kern="0" dirty="0"/>
              <a:t>D</a:t>
            </a:r>
            <a:r>
              <a:rPr lang="en-US" kern="0" dirty="0"/>
              <a:t>N-RSA: Distance neighbor based random sequential packing algorithm for arbitrary shaped inclusions (</a:t>
            </a:r>
            <a:r>
              <a:rPr lang="en-US" kern="0" dirty="0" err="1"/>
              <a:t>Sonon</a:t>
            </a:r>
            <a:r>
              <a:rPr lang="en-US" kern="0" dirty="0"/>
              <a:t> et al 2012)</a:t>
            </a:r>
          </a:p>
          <a:p>
            <a:pPr indent="-285750"/>
            <a:r>
              <a:rPr lang="en-US" kern="0" dirty="0"/>
              <a:t>Multiscale approaches </a:t>
            </a:r>
            <a:r>
              <a:rPr lang="en-US" kern="0" dirty="0">
                <a:sym typeface="Wingdings" panose="05000000000000000000" pitchFamily="2" charset="2"/>
              </a:rPr>
              <a:t> High cost, leads us to data driven solvers</a:t>
            </a:r>
            <a:endParaRPr lang="en-IN" kern="0" dirty="0"/>
          </a:p>
          <a:p>
            <a:pPr marL="457200" lvl="1" indent="0">
              <a:buNone/>
            </a:pPr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2353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CBF7FDB-17F5-40BD-A53D-76FE2715454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14144" y="1847850"/>
          <a:ext cx="3319462" cy="2212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Acrobat Document" r:id="rId3" imgW="2743200" imgH="1828800" progId="AcroExch.Document.DC">
                  <p:embed/>
                </p:oleObj>
              </mc:Choice>
              <mc:Fallback>
                <p:oleObj name="Acrobat Document" r:id="rId3" imgW="2743200" imgH="1828800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CBF7FDB-17F5-40BD-A53D-76FE271545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14144" y="1847850"/>
                        <a:ext cx="3319462" cy="2212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29CDB75-A924-4DF6-A829-93F8E03E714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1519" y="3903663"/>
          <a:ext cx="3319462" cy="2212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3" name="Acrobat Document" r:id="rId5" imgW="2743200" imgH="1828800" progId="AcroExch.Document.DC">
                  <p:embed/>
                </p:oleObj>
              </mc:Choice>
              <mc:Fallback>
                <p:oleObj name="Acrobat Document" r:id="rId5" imgW="2743200" imgH="1828800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29CDB75-A924-4DF6-A829-93F8E03E71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1519" y="3903663"/>
                        <a:ext cx="3319462" cy="2212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D581918-86EC-4F3C-BB43-BB2734A9C82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97719" y="1847850"/>
          <a:ext cx="3319462" cy="2212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Acrobat Document" r:id="rId7" imgW="2743200" imgH="1828800" progId="AcroExch.Document.DC">
                  <p:embed/>
                </p:oleObj>
              </mc:Choice>
              <mc:Fallback>
                <p:oleObj name="Acrobat Document" r:id="rId7" imgW="2743200" imgH="1828800" progId="AcroExch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D581918-86EC-4F3C-BB43-BB2734A9C8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7719" y="1847850"/>
                        <a:ext cx="3319462" cy="2212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7ABEF12-A8F9-4B7D-94C3-95538691F4C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14144" y="3903663"/>
          <a:ext cx="3319462" cy="2212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Acrobat Document" r:id="rId9" imgW="2743200" imgH="1828800" progId="AcroExch.Document.DC">
                  <p:embed/>
                </p:oleObj>
              </mc:Choice>
              <mc:Fallback>
                <p:oleObj name="Acrobat Document" r:id="rId9" imgW="2743200" imgH="1828800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7ABEF12-A8F9-4B7D-94C3-95538691F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14144" y="3903663"/>
                        <a:ext cx="3319462" cy="2212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143A155-663D-4E35-9DDF-7A09E336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Data driven models using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A94E3-A65B-4FB2-B056-30A93170E0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sz="1800" dirty="0"/>
              <a:t>Solution</a:t>
            </a:r>
          </a:p>
          <a:p>
            <a:pPr lvl="1"/>
            <a:r>
              <a:rPr lang="en-IN" sz="1400" dirty="0"/>
              <a:t>400 training samples</a:t>
            </a:r>
          </a:p>
          <a:p>
            <a:pPr lvl="1"/>
            <a:r>
              <a:rPr lang="en-IN" sz="1400" dirty="0"/>
              <a:t>100 validation samples</a:t>
            </a:r>
          </a:p>
          <a:p>
            <a:pPr lvl="1"/>
            <a:r>
              <a:rPr lang="en-IN" sz="1400" dirty="0"/>
              <a:t>500 epochs</a:t>
            </a:r>
          </a:p>
          <a:p>
            <a:pPr lvl="1"/>
            <a:r>
              <a:rPr lang="en-IN" sz="1400" dirty="0"/>
              <a:t>1 sequential input layer with 200 nodes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F282C-4A4D-47AE-AE15-E5C194C347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IN" sz="1400" dirty="0"/>
              <a:t>1 sequential hidden layer with 100 nodes</a:t>
            </a:r>
          </a:p>
          <a:p>
            <a:pPr lvl="1"/>
            <a:r>
              <a:rPr lang="en-IN" sz="1400" dirty="0"/>
              <a:t>1 sequential hidden layer with 20 nodes</a:t>
            </a:r>
          </a:p>
          <a:p>
            <a:pPr lvl="1"/>
            <a:r>
              <a:rPr lang="en-IN" sz="1400" dirty="0"/>
              <a:t>1 output layer with 4 nodes</a:t>
            </a:r>
          </a:p>
          <a:p>
            <a:pPr lvl="1"/>
            <a:r>
              <a:rPr lang="en-IN" sz="1400" dirty="0"/>
              <a:t>All layers activated with </a:t>
            </a:r>
            <a:r>
              <a:rPr lang="en-IN" sz="1400" dirty="0" err="1"/>
              <a:t>ReLU</a:t>
            </a:r>
            <a:r>
              <a:rPr lang="en-IN" sz="1400" dirty="0"/>
              <a:t> and optimized with </a:t>
            </a:r>
            <a:r>
              <a:rPr lang="en-IN" sz="1400" dirty="0" err="1"/>
              <a:t>adam</a:t>
            </a:r>
            <a:endParaRPr lang="en-IN" sz="1400" dirty="0"/>
          </a:p>
          <a:p>
            <a:pPr lvl="1"/>
            <a:r>
              <a:rPr lang="en-IN" sz="1400" dirty="0"/>
              <a:t>Prediction made on a new sample</a:t>
            </a:r>
          </a:p>
          <a:p>
            <a:pPr lvl="1"/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376956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_contact">
            <a:hlinkClick r:id="" action="ppaction://media"/>
            <a:extLst>
              <a:ext uri="{FF2B5EF4-FFF2-40B4-BE49-F238E27FC236}">
                <a16:creationId xmlns:a16="http://schemas.microsoft.com/office/drawing/2014/main" id="{2E1EF253-9CAB-4051-9BFB-FFC104CF9D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16780" t="11002" r="14810"/>
          <a:stretch/>
        </p:blipFill>
        <p:spPr>
          <a:xfrm>
            <a:off x="7001788" y="569913"/>
            <a:ext cx="2142212" cy="2362797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09C4A44-F15C-4E2C-A398-C6D03430F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793639"/>
              </p:ext>
            </p:extLst>
          </p:nvPr>
        </p:nvGraphicFramePr>
        <p:xfrm>
          <a:off x="4253492" y="569913"/>
          <a:ext cx="2850356" cy="190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Acrobat Document" r:id="rId10" imgW="2743200" imgH="1828800" progId="AcroExch.Document.DC">
                  <p:embed/>
                </p:oleObj>
              </mc:Choice>
              <mc:Fallback>
                <p:oleObj name="Acrobat Document" r:id="rId10" imgW="2743200" imgH="1828800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09C4A44-F15C-4E2C-A398-C6D03430F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53492" y="569913"/>
                        <a:ext cx="2850356" cy="190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BEECC05-F337-4854-96F9-54D463C5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Towards the future with data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64FB8-5CF0-4068-B94C-1FBB26BD1D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sz="1600" dirty="0"/>
              <a:t>Implementation of contact on all simulation series to be trained with neural networks</a:t>
            </a:r>
          </a:p>
          <a:p>
            <a:r>
              <a:rPr lang="en-IN" sz="1600" dirty="0"/>
              <a:t>Back propagation through time models and long short memory units models implementation to predict history dependant behaviour</a:t>
            </a:r>
          </a:p>
          <a:p>
            <a:r>
              <a:rPr lang="en-IN" sz="1600" dirty="0"/>
              <a:t>Develop models that take into account porosity and material behaviour parameters</a:t>
            </a:r>
          </a:p>
          <a:p>
            <a:r>
              <a:rPr lang="en-IN" sz="1600" dirty="0"/>
              <a:t>Use the NN models developed to train 3D material model for numerical simulations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74FB2C5-D757-4B7C-A27E-61EA3DD512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77" y="3098464"/>
            <a:ext cx="2142212" cy="142814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CE4A0B-8E2E-4D42-8874-7BC9500980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63" y="3098464"/>
            <a:ext cx="2142212" cy="14281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329868-8668-4504-A22C-45DC202D0F98}"/>
              </a:ext>
            </a:extLst>
          </p:cNvPr>
          <p:cNvSpPr txBox="1"/>
          <p:nvPr/>
        </p:nvSpPr>
        <p:spPr>
          <a:xfrm>
            <a:off x="4936450" y="4558704"/>
            <a:ext cx="3889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/>
              <a:t>History dependant behaviour of 2D open foam</a:t>
            </a:r>
          </a:p>
        </p:txBody>
      </p:sp>
      <p:pic>
        <p:nvPicPr>
          <p:cNvPr id="10" name="unloading">
            <a:hlinkClick r:id="" action="ppaction://media"/>
            <a:extLst>
              <a:ext uri="{FF2B5EF4-FFF2-40B4-BE49-F238E27FC236}">
                <a16:creationId xmlns:a16="http://schemas.microsoft.com/office/drawing/2014/main" id="{167132F1-0EF6-4874-B95C-DBD3BF7D1A2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4"/>
          <a:srcRect l="22917" t="14265" r="22152"/>
          <a:stretch/>
        </p:blipFill>
        <p:spPr>
          <a:xfrm>
            <a:off x="457200" y="4057650"/>
            <a:ext cx="2228648" cy="2108200"/>
          </a:xfrm>
          <a:prstGeom prst="rect">
            <a:avLst/>
          </a:prstGeom>
        </p:spPr>
      </p:pic>
      <p:pic>
        <p:nvPicPr>
          <p:cNvPr id="5" name="movie_unload_close">
            <a:hlinkClick r:id="" action="ppaction://media"/>
            <a:extLst>
              <a:ext uri="{FF2B5EF4-FFF2-40B4-BE49-F238E27FC236}">
                <a16:creationId xmlns:a16="http://schemas.microsoft.com/office/drawing/2014/main" id="{A95EA341-2BA8-411F-8C0C-E1631B430A92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5"/>
          <a:srcRect l="15897" t="10737" r="15489"/>
          <a:stretch/>
        </p:blipFill>
        <p:spPr>
          <a:xfrm>
            <a:off x="2773742" y="4057650"/>
            <a:ext cx="1911384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9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8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362C7A-6816-45F2-8A31-9DBA6A40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2ACE85-8F57-4360-AAC4-8E0A07B0A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569913"/>
            <a:ext cx="8713788" cy="404018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Thank you for your attention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000" dirty="0">
                <a:solidFill>
                  <a:schemeClr val="bg2"/>
                </a:solidFill>
              </a:rPr>
              <a:t>Data driven computational analysis of open foam RVEs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400" b="1" dirty="0"/>
              <a:t>Nanda G. Kilingar</a:t>
            </a:r>
            <a:r>
              <a:rPr lang="en-US" sz="1400" dirty="0"/>
              <a:t>, K. Ehab </a:t>
            </a:r>
            <a:r>
              <a:rPr lang="en-US" sz="1400" dirty="0" err="1"/>
              <a:t>Moustafa</a:t>
            </a:r>
            <a:r>
              <a:rPr lang="en-US" sz="1400" dirty="0"/>
              <a:t> Kamel, B. </a:t>
            </a:r>
            <a:r>
              <a:rPr lang="en-US" sz="1400" dirty="0" err="1"/>
              <a:t>Sonon</a:t>
            </a:r>
            <a:r>
              <a:rPr lang="en-US" sz="1400" dirty="0"/>
              <a:t>, C. Leblanc, L. </a:t>
            </a:r>
            <a:r>
              <a:rPr lang="en-US" sz="1400" dirty="0" err="1"/>
              <a:t>Noëls</a:t>
            </a:r>
            <a:r>
              <a:rPr lang="en-US" sz="1400" dirty="0"/>
              <a:t>, T.J. </a:t>
            </a:r>
            <a:r>
              <a:rPr lang="en-US" sz="1400" dirty="0" err="1"/>
              <a:t>Massart</a:t>
            </a:r>
            <a:r>
              <a:rPr lang="en-US" sz="1400" dirty="0"/>
              <a:t>, A. Jung</a:t>
            </a:r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endParaRPr lang="fr-FR" sz="1400" dirty="0"/>
          </a:p>
          <a:p>
            <a:pPr marL="0" indent="0" algn="ctr">
              <a:buNone/>
            </a:pPr>
            <a:r>
              <a:rPr lang="fr-FR" sz="1400" dirty="0" err="1"/>
              <a:t>Computational</a:t>
            </a:r>
            <a:r>
              <a:rPr lang="fr-FR" sz="1400" dirty="0"/>
              <a:t> &amp; </a:t>
            </a:r>
            <a:r>
              <a:rPr lang="fr-FR" sz="1400" dirty="0" err="1"/>
              <a:t>Multiscale</a:t>
            </a:r>
            <a:r>
              <a:rPr lang="fr-FR" sz="1400" dirty="0"/>
              <a:t> </a:t>
            </a:r>
            <a:r>
              <a:rPr lang="fr-FR" sz="1400" dirty="0" err="1"/>
              <a:t>Mechanics</a:t>
            </a:r>
            <a:r>
              <a:rPr lang="fr-FR" sz="1400" dirty="0"/>
              <a:t> of Materials – CM3 </a:t>
            </a:r>
          </a:p>
          <a:p>
            <a:pPr marL="0" indent="0" algn="ctr">
              <a:buNone/>
            </a:pPr>
            <a:r>
              <a:rPr lang="fr-FR" sz="1400" dirty="0"/>
              <a:t>http://www.ltas-cm3.ulg.ac.be/ </a:t>
            </a:r>
          </a:p>
          <a:p>
            <a:pPr marL="0" indent="0" algn="ctr">
              <a:buNone/>
            </a:pPr>
            <a:r>
              <a:rPr lang="fr-FR" sz="1400" dirty="0">
                <a:solidFill>
                  <a:schemeClr val="bg2"/>
                </a:solidFill>
              </a:rPr>
              <a:t>B52 - Quartier Polytech 1 </a:t>
            </a:r>
          </a:p>
          <a:p>
            <a:pPr marL="0" indent="0" algn="ctr">
              <a:buNone/>
            </a:pPr>
            <a:r>
              <a:rPr lang="fr-FR" sz="1400" dirty="0">
                <a:solidFill>
                  <a:schemeClr val="bg2"/>
                </a:solidFill>
              </a:rPr>
              <a:t>Allée de la découverte 9, B4000 Liège</a:t>
            </a:r>
          </a:p>
          <a:p>
            <a:pPr marL="0" indent="0" algn="ctr">
              <a:buNone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ngkilingar@uliege.be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44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824F8-E4EF-4B75-8F3A-F9B9BDE8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43FD-114A-441F-A34C-3A879053EC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b="1" dirty="0"/>
              <a:t>Higher discretization </a:t>
            </a:r>
            <a:r>
              <a:rPr lang="en-US" sz="1800" dirty="0"/>
              <a:t>of the grid required to capture higher sphere packing </a:t>
            </a:r>
          </a:p>
          <a:p>
            <a:r>
              <a:rPr lang="en-US" sz="1800" dirty="0"/>
              <a:t>Laguerre tessellations are known to have higher number of </a:t>
            </a:r>
            <a:r>
              <a:rPr lang="en-US" sz="1800" b="1" dirty="0"/>
              <a:t>small struts </a:t>
            </a:r>
            <a:r>
              <a:rPr lang="en-US" sz="1800" dirty="0"/>
              <a:t>and </a:t>
            </a:r>
            <a:r>
              <a:rPr lang="en-US" sz="1800" b="1" dirty="0"/>
              <a:t>triangular faces </a:t>
            </a:r>
            <a:r>
              <a:rPr lang="en-US" sz="1800" dirty="0"/>
              <a:t>that are skewed, </a:t>
            </a:r>
          </a:p>
          <a:p>
            <a:pPr lvl="1"/>
            <a:r>
              <a:rPr lang="en-US" sz="1400" dirty="0"/>
              <a:t>captured by DN-RSA in the limit of vanishing discretization size.</a:t>
            </a:r>
          </a:p>
          <a:p>
            <a:r>
              <a:rPr lang="en-US" sz="1800" dirty="0"/>
              <a:t>Representation of foams with RVE having high dispersion rate of the inclusion size is difficult with this model due to the necessary discretization grid.</a:t>
            </a:r>
          </a:p>
          <a:p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3E891EC-7CDD-42FB-9FCA-12CFD665BCD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sz="1800" dirty="0"/>
                  <a:t>Easy access to </a:t>
                </a:r>
                <a:r>
                  <a:rPr lang="en-US" sz="1800" b="1" dirty="0"/>
                  <a:t>the signed distance functions</a:t>
                </a:r>
                <a:r>
                  <a:rPr lang="en-US" sz="1800" dirty="0"/>
                  <a:t> allows us to implement variations in the morphology</a:t>
                </a:r>
              </a:p>
              <a:p>
                <a:pPr lvl="1"/>
                <a:r>
                  <a:rPr lang="en-US" sz="1400" dirty="0"/>
                  <a:t>strut cross-section variation at the mid-span and along the axis of the strut</a:t>
                </a:r>
              </a:p>
              <a:p>
                <a:pPr lvl="1"/>
                <a:r>
                  <a:rPr lang="en-US" sz="1400" dirty="0"/>
                  <a:t>combination of open-closed faces of tessellated cells</a:t>
                </a:r>
              </a:p>
              <a:p>
                <a:pPr lvl="1"/>
                <a:r>
                  <a:rPr lang="en-US" sz="1400" dirty="0"/>
                  <a:t>Coating of the RVE to represent realistic engineering applications</a:t>
                </a:r>
              </a:p>
              <a:p>
                <a:r>
                  <a:rPr lang="en-US" sz="1800" dirty="0"/>
                  <a:t>A balance of discretization size allows us to model the foam without the issues of small/skewed faces as they are implicitly enveloped by the extracted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800" dirty="0"/>
                  <a:t> level set.</a:t>
                </a:r>
              </a:p>
              <a:p>
                <a:r>
                  <a:rPr lang="en-US" sz="1800" dirty="0"/>
                  <a:t>Extracted mesh can be easily utilized for </a:t>
                </a:r>
                <a:r>
                  <a:rPr lang="en-US" sz="1800" b="1" dirty="0"/>
                  <a:t>a data-driven multi-scale study </a:t>
                </a:r>
                <a:r>
                  <a:rPr lang="en-US" sz="1800" dirty="0"/>
                  <a:t>and understand the effects of upscaling the model to study the elastic-plastic properties of such foams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3E891EC-7CDD-42FB-9FCA-12CFD665BC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853" t="-545" r="-213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92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034D-81AA-437D-8F93-3ACFAA5A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DN-RSA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37CE47-6A2C-4DA8-BEE5-186076AB26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0825" y="569913"/>
                <a:ext cx="4718744" cy="5595937"/>
              </a:xfrm>
            </p:spPr>
            <p:txBody>
              <a:bodyPr/>
              <a:lstStyle/>
              <a:p>
                <a:r>
                  <a:rPr lang="en-US" dirty="0"/>
                  <a:t>Inclusions from desired distribution/shape are generated and placed in the domain.</a:t>
                </a:r>
              </a:p>
              <a:p>
                <a:pPr lvl="1"/>
                <a:r>
                  <a:rPr lang="en-US" dirty="0"/>
                  <a:t>Each grid point assigned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value, k - the kth nearest inclusion to the given point.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negative inside the inclusion </a:t>
                </a:r>
              </a:p>
              <a:p>
                <a:pPr lvl="1"/>
                <a:r>
                  <a:rPr lang="en-US" dirty="0"/>
                  <a:t>positive outside.</a:t>
                </a:r>
              </a:p>
              <a:p>
                <a:r>
                  <a:rPr lang="en-US" dirty="0"/>
                  <a:t>With addition of more inclusions,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value gets updated, depending on the k-</a:t>
                </a:r>
                <a:r>
                  <a:rPr lang="en-US" dirty="0" err="1"/>
                  <a:t>th</a:t>
                </a:r>
                <a:r>
                  <a:rPr lang="en-US" dirty="0"/>
                  <a:t> nearest inclusion and this inclusion mapping is stored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37CE47-6A2C-4DA8-BEE5-186076AB26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5" y="569913"/>
                <a:ext cx="4718744" cy="5595937"/>
              </a:xfrm>
              <a:blipFill>
                <a:blip r:embed="rId2"/>
                <a:stretch>
                  <a:fillRect l="-904" t="-545" r="-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C77605C-0666-4A3A-8AF9-4700CECF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69" y="1370183"/>
            <a:ext cx="3995044" cy="3995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30BD5E2-057A-4752-A0BE-4B307A4AF4AC}"/>
                  </a:ext>
                </a:extLst>
              </p:cNvPr>
              <p:cNvSpPr/>
              <p:nvPr/>
            </p:nvSpPr>
            <p:spPr>
              <a:xfrm>
                <a:off x="5227353" y="5211716"/>
                <a:ext cx="34794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plot with only 1 inclusion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30BD5E2-057A-4752-A0BE-4B307A4AF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353" y="5211716"/>
                <a:ext cx="3479479" cy="369332"/>
              </a:xfrm>
              <a:prstGeom prst="rect">
                <a:avLst/>
              </a:prstGeom>
              <a:blipFill>
                <a:blip r:embed="rId4"/>
                <a:stretch>
                  <a:fillRect t="-9836" r="-140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316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76D5-3021-4E43-A1DC-CCA32B7A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foam morphology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C1366-B55F-4198-B393-79B2FC39D4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0825" y="569913"/>
                <a:ext cx="4329967" cy="5595937"/>
              </a:xfrm>
            </p:spPr>
            <p:txBody>
              <a:bodyPr/>
              <a:lstStyle/>
              <a:p>
                <a:r>
                  <a:rPr lang="en-US" dirty="0"/>
                  <a:t>Implicitly extracted in DN-RSA by “</a:t>
                </a:r>
                <a:r>
                  <a:rPr lang="en-US" dirty="0" err="1"/>
                  <a:t>Voronoï</a:t>
                </a:r>
                <a:r>
                  <a:rPr lang="en-US" dirty="0"/>
                  <a:t>” level set function: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 closed cell geometry can be extracted using a quasi-constant thickness, </a:t>
                </a:r>
                <a:r>
                  <a:rPr lang="en-US" i="1" dirty="0"/>
                  <a:t>t</a:t>
                </a:r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“Plateau” Level set function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Function consists of triangles with vertex lying on the tessellation cell boundaries.</a:t>
                </a:r>
              </a:p>
              <a:p>
                <a:r>
                  <a:rPr lang="en-US" dirty="0"/>
                  <a:t>Thus, we can extract plateau border like geometry through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Parameter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used to control thickness of extracted borders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C1366-B55F-4198-B393-79B2FC39D4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5" y="569913"/>
                <a:ext cx="4329967" cy="5595937"/>
              </a:xfrm>
              <a:blipFill>
                <a:blip r:embed="rId2"/>
                <a:stretch>
                  <a:fillRect l="-845" t="-545" r="-183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B34929A-2E45-4387-9BCC-3823FCE11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513" y="3503978"/>
            <a:ext cx="1419140" cy="1418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BE64A-6BCC-4983-BD94-B902CD057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218" y="3503978"/>
            <a:ext cx="1417232" cy="1418778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3A95B3FC-7910-4473-8EA7-EC3F1462DF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13" y="529886"/>
            <a:ext cx="2573518" cy="28998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578755-5251-4AA1-88D4-5DDE1DE2ECE2}"/>
              </a:ext>
            </a:extLst>
          </p:cNvPr>
          <p:cNvGrpSpPr/>
          <p:nvPr/>
        </p:nvGrpSpPr>
        <p:grpSpPr>
          <a:xfrm>
            <a:off x="5620513" y="5002071"/>
            <a:ext cx="1422906" cy="1418778"/>
            <a:chOff x="5474091" y="686621"/>
            <a:chExt cx="2470639" cy="2470639"/>
          </a:xfrm>
        </p:grpSpPr>
        <p:pic>
          <p:nvPicPr>
            <p:cNvPr id="9" name="Picture 8" descr="A picture containing sitting&#10;&#10;Description generated with high confidence">
              <a:extLst>
                <a:ext uri="{FF2B5EF4-FFF2-40B4-BE49-F238E27FC236}">
                  <a16:creationId xmlns:a16="http://schemas.microsoft.com/office/drawing/2014/main" id="{A17147C5-9B30-478D-9FC0-BAEA45F7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091" y="686621"/>
              <a:ext cx="2470639" cy="247063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F27965-D034-48CA-B13A-C35F10122E60}"/>
                </a:ext>
              </a:extLst>
            </p:cNvPr>
            <p:cNvSpPr txBox="1"/>
            <p:nvPr/>
          </p:nvSpPr>
          <p:spPr>
            <a:xfrm>
              <a:off x="6305846" y="1049502"/>
              <a:ext cx="216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solidFill>
                    <a:schemeClr val="bg1"/>
                  </a:solidFill>
                </a:rPr>
                <a:t>i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0517BB8-3F6D-4001-BFF9-4CB7E31EFB27}"/>
                    </a:ext>
                  </a:extLst>
                </p:cNvPr>
                <p:cNvSpPr txBox="1"/>
                <p:nvPr/>
              </p:nvSpPr>
              <p:spPr>
                <a:xfrm>
                  <a:off x="6709410" y="1155037"/>
                  <a:ext cx="6279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DC0CE57-5074-4BFB-8E6D-770B339BA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9410" y="1155037"/>
                  <a:ext cx="627992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43A4065-FD40-488B-A5B7-3F730DDA8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9645" y="4997029"/>
            <a:ext cx="1419458" cy="14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8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4B95E-3004-4B1E-9F4C-A6B7FFDD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 edge extraction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8A28275-E800-4F2B-8DC4-4C2DF7E5DFC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683125" y="569913"/>
                <a:ext cx="4281488" cy="3993295"/>
              </a:xfrm>
            </p:spPr>
            <p:txBody>
              <a:bodyPr/>
              <a:lstStyle/>
              <a:p>
                <a:r>
                  <a:rPr lang="en-US" sz="1600" dirty="0"/>
                  <a:t>Plateau borders present sharp edges due to their triangular prism shape</a:t>
                </a:r>
              </a:p>
              <a:p>
                <a:pPr lvl="1"/>
                <a:r>
                  <a:rPr lang="en-US" sz="1400" dirty="0"/>
                  <a:t>Origin is due to steep discontinuity of </a:t>
                </a:r>
                <a14:m>
                  <m:oMath xmlns:m="http://schemas.openxmlformats.org/officeDocument/2006/math">
                    <m:r>
                      <a:rPr lang="en-US" sz="1400" dirty="0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4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400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derivatives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</m:oMath>
                </a14:m>
                <a:endParaRPr lang="en-US" sz="1400" dirty="0"/>
              </a:p>
              <a:p>
                <a:r>
                  <a:rPr lang="en-US" sz="1600" dirty="0"/>
                  <a:t>Single level set function can not represent this with discrete level set functions, and we need multiple level set function strategy</a:t>
                </a:r>
              </a:p>
              <a:p>
                <a:r>
                  <a:rPr lang="en-US" sz="1600" dirty="0"/>
                  <a:t>Solved by extracting individual modified level sets for each inclusions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48A28275-E800-4F2B-8DC4-4C2DF7E5DF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83125" y="569913"/>
                <a:ext cx="4281488" cy="3993295"/>
              </a:xfrm>
              <a:blipFill>
                <a:blip r:embed="rId2"/>
                <a:stretch>
                  <a:fillRect l="-569" t="-457" r="-170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FDD81A8-9DDE-435F-98C2-177E19D3B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71" y="556724"/>
            <a:ext cx="2464650" cy="2472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E8D0BF-5E8D-4DA9-A651-C2AF562E1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5" t="19804" r="77586" b="62127"/>
          <a:stretch/>
        </p:blipFill>
        <p:spPr>
          <a:xfrm>
            <a:off x="1742525" y="644646"/>
            <a:ext cx="1802747" cy="1808283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BA6A40A-1D16-4AF8-8DA0-E97429CDF84D}"/>
              </a:ext>
            </a:extLst>
          </p:cNvPr>
          <p:cNvSpPr/>
          <p:nvPr/>
        </p:nvSpPr>
        <p:spPr>
          <a:xfrm>
            <a:off x="1107830" y="1074004"/>
            <a:ext cx="474784" cy="474784"/>
          </a:xfrm>
          <a:prstGeom prst="ellipse">
            <a:avLst/>
          </a:prstGeom>
          <a:solidFill>
            <a:srgbClr val="BBE0E3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14BD1E70-413E-4787-800A-10E5E6C2E9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3" t="8502" r="41635" b="19607"/>
          <a:stretch/>
        </p:blipFill>
        <p:spPr>
          <a:xfrm>
            <a:off x="345866" y="3287069"/>
            <a:ext cx="2061552" cy="20397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AC7DFF-4FAE-4420-8B1F-A70A7A13C2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t="2456" r="36731" b="5716"/>
          <a:stretch/>
        </p:blipFill>
        <p:spPr>
          <a:xfrm>
            <a:off x="2520351" y="3287069"/>
            <a:ext cx="2049841" cy="20498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518A8A-3450-4744-80FC-E338226245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t="2636" r="36641" b="5919"/>
          <a:stretch/>
        </p:blipFill>
        <p:spPr>
          <a:xfrm>
            <a:off x="4669404" y="3307163"/>
            <a:ext cx="2058435" cy="2049841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638E9297-E87C-4DD7-998F-AC25A5E58C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2462" r="36742" b="5930"/>
          <a:stretch/>
        </p:blipFill>
        <p:spPr>
          <a:xfrm>
            <a:off x="6823869" y="3307163"/>
            <a:ext cx="2044714" cy="2039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C0ED32F-5EB5-43F6-B7E4-877884DB07BA}"/>
                  </a:ext>
                </a:extLst>
              </p:cNvPr>
              <p:cNvSpPr txBox="1"/>
              <p:nvPr/>
            </p:nvSpPr>
            <p:spPr>
              <a:xfrm>
                <a:off x="691421" y="5402833"/>
                <a:ext cx="13076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Level Set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C0ED32F-5EB5-43F6-B7E4-877884DB0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21" y="5402833"/>
                <a:ext cx="1307602" cy="369332"/>
              </a:xfrm>
              <a:prstGeom prst="rect">
                <a:avLst/>
              </a:prstGeom>
              <a:blipFill>
                <a:blip r:embed="rId9"/>
                <a:stretch>
                  <a:fillRect t="-8197" r="-279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EF3807-4F16-4BD3-A760-257FA9FD777E}"/>
                  </a:ext>
                </a:extLst>
              </p:cNvPr>
              <p:cNvSpPr txBox="1"/>
              <p:nvPr/>
            </p:nvSpPr>
            <p:spPr>
              <a:xfrm>
                <a:off x="3049077" y="5402833"/>
                <a:ext cx="992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7EF3807-4F16-4BD3-A760-257FA9FD7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077" y="5402833"/>
                <a:ext cx="992388" cy="369332"/>
              </a:xfrm>
              <a:prstGeom prst="rect">
                <a:avLst/>
              </a:prstGeom>
              <a:blipFill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1033EC-00F6-4ACF-B98D-9151620CF23B}"/>
                  </a:ext>
                </a:extLst>
              </p:cNvPr>
              <p:cNvSpPr txBox="1"/>
              <p:nvPr/>
            </p:nvSpPr>
            <p:spPr>
              <a:xfrm>
                <a:off x="5202427" y="5402833"/>
                <a:ext cx="992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1033EC-00F6-4ACF-B98D-9151620CF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427" y="5402833"/>
                <a:ext cx="992388" cy="369332"/>
              </a:xfrm>
              <a:prstGeom prst="rect">
                <a:avLst/>
              </a:prstGeom>
              <a:blipFill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8839F7-4AEE-46F3-9DCF-DE3EE7624EBD}"/>
                  </a:ext>
                </a:extLst>
              </p:cNvPr>
              <p:cNvSpPr txBox="1"/>
              <p:nvPr/>
            </p:nvSpPr>
            <p:spPr>
              <a:xfrm>
                <a:off x="7355777" y="5407244"/>
                <a:ext cx="992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8839F7-4AEE-46F3-9DCF-DE3EE7624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777" y="5407244"/>
                <a:ext cx="992388" cy="369332"/>
              </a:xfrm>
              <a:prstGeom prst="rect">
                <a:avLst/>
              </a:prstGeom>
              <a:blipFill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213727-3DF3-4DE0-9B6A-0993121F1591}"/>
              </a:ext>
            </a:extLst>
          </p:cNvPr>
          <p:cNvCxnSpPr/>
          <p:nvPr/>
        </p:nvCxnSpPr>
        <p:spPr>
          <a:xfrm flipH="1">
            <a:off x="2945423" y="4149969"/>
            <a:ext cx="668215" cy="11768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219C69-50AA-4CF4-AA44-E7AF5B222E14}"/>
              </a:ext>
            </a:extLst>
          </p:cNvPr>
          <p:cNvCxnSpPr>
            <a:cxnSpLocks/>
          </p:cNvCxnSpPr>
          <p:nvPr/>
        </p:nvCxnSpPr>
        <p:spPr>
          <a:xfrm flipV="1">
            <a:off x="3627359" y="3894684"/>
            <a:ext cx="940321" cy="25528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308E4B-4DFF-400C-9B1E-C2AB222AA60A}"/>
              </a:ext>
            </a:extLst>
          </p:cNvPr>
          <p:cNvCxnSpPr/>
          <p:nvPr/>
        </p:nvCxnSpPr>
        <p:spPr>
          <a:xfrm flipH="1">
            <a:off x="763706" y="4143666"/>
            <a:ext cx="668215" cy="11768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053F6B-45A4-4576-B81F-51019CEEBBA2}"/>
              </a:ext>
            </a:extLst>
          </p:cNvPr>
          <p:cNvCxnSpPr/>
          <p:nvPr/>
        </p:nvCxnSpPr>
        <p:spPr>
          <a:xfrm flipV="1">
            <a:off x="1445642" y="3885546"/>
            <a:ext cx="942833" cy="2581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EEE33D6-7FBE-46A1-A66D-129576C60B02}"/>
              </a:ext>
            </a:extLst>
          </p:cNvPr>
          <p:cNvCxnSpPr>
            <a:cxnSpLocks/>
          </p:cNvCxnSpPr>
          <p:nvPr/>
        </p:nvCxnSpPr>
        <p:spPr>
          <a:xfrm flipH="1">
            <a:off x="7156938" y="4181344"/>
            <a:ext cx="607254" cy="11392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0E2F2FC-6F40-42A0-B9EE-F3357FDE88D5}"/>
              </a:ext>
            </a:extLst>
          </p:cNvPr>
          <p:cNvCxnSpPr>
            <a:cxnSpLocks/>
          </p:cNvCxnSpPr>
          <p:nvPr/>
        </p:nvCxnSpPr>
        <p:spPr>
          <a:xfrm flipV="1">
            <a:off x="7777911" y="3894684"/>
            <a:ext cx="1090672" cy="28666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6B15627-18AD-48D0-8B58-ABC57A0FA09A}"/>
              </a:ext>
            </a:extLst>
          </p:cNvPr>
          <p:cNvCxnSpPr>
            <a:cxnSpLocks/>
          </p:cNvCxnSpPr>
          <p:nvPr/>
        </p:nvCxnSpPr>
        <p:spPr>
          <a:xfrm flipH="1">
            <a:off x="5266592" y="4253570"/>
            <a:ext cx="561270" cy="106699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DD3B98-C979-480C-B719-9BAA54018813}"/>
              </a:ext>
            </a:extLst>
          </p:cNvPr>
          <p:cNvCxnSpPr>
            <a:cxnSpLocks/>
          </p:cNvCxnSpPr>
          <p:nvPr/>
        </p:nvCxnSpPr>
        <p:spPr>
          <a:xfrm flipV="1">
            <a:off x="5841580" y="3982915"/>
            <a:ext cx="886259" cy="27065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D1DD58-3834-44A1-BB15-3CF25E822B2A}"/>
                  </a:ext>
                </a:extLst>
              </p:cNvPr>
              <p:cNvSpPr txBox="1"/>
              <p:nvPr/>
            </p:nvSpPr>
            <p:spPr>
              <a:xfrm>
                <a:off x="1455959" y="3627653"/>
                <a:ext cx="627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D1DD58-3834-44A1-BB15-3CF25E822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959" y="3627653"/>
                <a:ext cx="627992" cy="369332"/>
              </a:xfrm>
              <a:prstGeom prst="rect">
                <a:avLst/>
              </a:prstGeom>
              <a:blipFill>
                <a:blip r:embed="rId13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0D8589-6074-45F1-9CBD-29006D679CC5}"/>
                  </a:ext>
                </a:extLst>
              </p:cNvPr>
              <p:cNvSpPr txBox="1"/>
              <p:nvPr/>
            </p:nvSpPr>
            <p:spPr>
              <a:xfrm>
                <a:off x="345866" y="5817994"/>
                <a:ext cx="85227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Clipping of the triangular section at grid positions and the presence of discontinuities 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across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</m:oMath>
                </a14:m>
                <a:r>
                  <a:rPr lang="en-US" sz="1400" dirty="0"/>
                  <a:t>.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is continuous.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0D8589-6074-45F1-9CBD-29006D679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66" y="5817994"/>
                <a:ext cx="8522718" cy="523220"/>
              </a:xfrm>
              <a:prstGeom prst="rect">
                <a:avLst/>
              </a:prstGeom>
              <a:blipFill>
                <a:blip r:embed="rId14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7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0957-CABE-45A0-B7AD-C3BDFF728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 Edge extraction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2E2A2A-3A24-4CB2-815C-FC06182E0E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9" t="9502" r="28251" b="8588"/>
          <a:stretch/>
        </p:blipFill>
        <p:spPr>
          <a:xfrm>
            <a:off x="254845" y="1591656"/>
            <a:ext cx="1110713" cy="1196933"/>
          </a:xfr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600638E-2750-4CD6-9BB7-6B542621D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t="32997" r="73016" b="32876"/>
          <a:stretch/>
        </p:blipFill>
        <p:spPr>
          <a:xfrm flipH="1">
            <a:off x="1425632" y="1485435"/>
            <a:ext cx="1129816" cy="1459325"/>
          </a:xfrm>
          <a:prstGeom prst="rect">
            <a:avLst/>
          </a:prstGeom>
        </p:spPr>
      </p:pic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9933D83D-799D-47D6-BCAB-C76B577C9A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5" t="40491" r="41996" b="20252"/>
          <a:stretch/>
        </p:blipFill>
        <p:spPr>
          <a:xfrm>
            <a:off x="4533642" y="1627766"/>
            <a:ext cx="1837190" cy="13130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43DF4F-20F4-4456-8152-8438467702AD}"/>
              </a:ext>
            </a:extLst>
          </p:cNvPr>
          <p:cNvSpPr/>
          <p:nvPr/>
        </p:nvSpPr>
        <p:spPr>
          <a:xfrm>
            <a:off x="5238317" y="1912991"/>
            <a:ext cx="453006" cy="662731"/>
          </a:xfrm>
          <a:prstGeom prst="rect">
            <a:avLst/>
          </a:pr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4A6394-CD77-42D1-AEE9-4C9AC7F53682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5691323" y="2244357"/>
            <a:ext cx="826697" cy="100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08269A-3867-4B63-BA57-001E0CAAFAA0}"/>
                  </a:ext>
                </a:extLst>
              </p:cNvPr>
              <p:cNvSpPr txBox="1"/>
              <p:nvPr/>
            </p:nvSpPr>
            <p:spPr>
              <a:xfrm>
                <a:off x="2571875" y="1859185"/>
                <a:ext cx="1802222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Intersection</a:t>
                </a:r>
                <a:r>
                  <a:rPr lang="en-US" sz="1400" dirty="0"/>
                  <a:t>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400" dirty="0"/>
                  <a:t> level sets of inclusion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400" dirty="0"/>
                  <a:t> by surface Boolean tool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𝐶𝑜𝑟𝑘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08269A-3867-4B63-BA57-001E0CAAF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875" y="1859185"/>
                <a:ext cx="1802222" cy="1169551"/>
              </a:xfrm>
              <a:prstGeom prst="rect">
                <a:avLst/>
              </a:prstGeom>
              <a:blipFill>
                <a:blip r:embed="rId5"/>
                <a:stretch>
                  <a:fillRect l="-1014" t="-1042" r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C0E6635-BE48-47BE-869B-778569D5C2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9" t="8406" r="38300" b="14614"/>
          <a:stretch/>
        </p:blipFill>
        <p:spPr>
          <a:xfrm>
            <a:off x="6518020" y="2033033"/>
            <a:ext cx="376015" cy="5426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CEB005-9744-4A79-AE63-6EFBA228BC1A}"/>
              </a:ext>
            </a:extLst>
          </p:cNvPr>
          <p:cNvSpPr txBox="1"/>
          <p:nvPr/>
        </p:nvSpPr>
        <p:spPr>
          <a:xfrm>
            <a:off x="6894035" y="1873318"/>
            <a:ext cx="1983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Extract</a:t>
            </a:r>
            <a:r>
              <a:rPr lang="en-US" sz="1400" dirty="0"/>
              <a:t>, </a:t>
            </a:r>
            <a:r>
              <a:rPr lang="en-US" sz="1400" b="1" dirty="0"/>
              <a:t>re-mesh</a:t>
            </a:r>
            <a:r>
              <a:rPr lang="en-US" sz="1400" dirty="0"/>
              <a:t> and </a:t>
            </a:r>
            <a:r>
              <a:rPr lang="en-US" sz="1400" b="1" dirty="0"/>
              <a:t>fix</a:t>
            </a:r>
            <a:r>
              <a:rPr lang="en-US" sz="1400" dirty="0"/>
              <a:t> the line of intersection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9C6C1A-8E3F-4E6F-94C2-2C2195F9EA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9234" r="40092" b="11634"/>
          <a:stretch/>
        </p:blipFill>
        <p:spPr>
          <a:xfrm>
            <a:off x="2392207" y="3239049"/>
            <a:ext cx="1111642" cy="11451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6A33C5-69E7-409F-96D5-63D244F0F3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4" t="20281" r="19117" b="19672"/>
          <a:stretch/>
        </p:blipFill>
        <p:spPr>
          <a:xfrm>
            <a:off x="3859686" y="3111471"/>
            <a:ext cx="1293296" cy="140029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344ADB0-101F-4ED5-B116-087895617DFE}"/>
              </a:ext>
            </a:extLst>
          </p:cNvPr>
          <p:cNvSpPr/>
          <p:nvPr/>
        </p:nvSpPr>
        <p:spPr>
          <a:xfrm>
            <a:off x="3137583" y="3406352"/>
            <a:ext cx="453006" cy="662731"/>
          </a:xfrm>
          <a:prstGeom prst="rect">
            <a:avLst/>
          </a:pr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9FEF32-881F-4DB3-BF4D-796725A70DCC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3590589" y="3737718"/>
            <a:ext cx="471207" cy="8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0" name="Picture 2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154AAEA-3EFB-4BE2-83DA-F6A4C8FD4DE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36384" r="58952" b="32730"/>
          <a:stretch/>
        </p:blipFill>
        <p:spPr>
          <a:xfrm>
            <a:off x="5308769" y="3275155"/>
            <a:ext cx="1238550" cy="1154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274B1F-AAD3-410A-BD4F-3C52BFBF8F35}"/>
                  </a:ext>
                </a:extLst>
              </p:cNvPr>
              <p:cNvSpPr txBox="1"/>
              <p:nvPr/>
            </p:nvSpPr>
            <p:spPr>
              <a:xfrm>
                <a:off x="252726" y="3424972"/>
                <a:ext cx="1983694" cy="773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Slice-off</a:t>
                </a:r>
                <a:r>
                  <a:rPr lang="en-US" sz="1400" dirty="0"/>
                  <a:t> the elements lying in the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kern="0">
                            <a:latin typeface="Cambria Math" panose="02040503050406030204" pitchFamily="18" charset="0"/>
                          </a:rPr>
                          <m:t> </m:t>
                        </m:r>
                        <m:sPre>
                          <m:sPrePr>
                            <m:ctrlPr>
                              <a:rPr lang="en-US" sz="1400" i="1" ker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1400" i="1" ker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p>
                          <m:e>
                            <m:r>
                              <a:rPr lang="en-US" sz="1400" i="1" ker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sPre>
                      </m:e>
                      <m:sub>
                        <m:r>
                          <a:rPr lang="en-US" sz="1400" i="1" kern="0">
                            <a:latin typeface="Cambria Math" panose="02040503050406030204" pitchFamily="18" charset="0"/>
                          </a:rPr>
                          <m:t>𝑃𝑗</m:t>
                        </m:r>
                      </m:sub>
                    </m:sSub>
                    <m:d>
                      <m:dPr>
                        <m:ctrlPr>
                          <a:rPr lang="en-US" sz="1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1" i="1" ker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1400" i="1" kern="0">
                        <a:latin typeface="Cambria Math" panose="02040503050406030204" pitchFamily="18" charset="0"/>
                      </a:rPr>
                      <m:t>&gt;0, </m:t>
                    </m:r>
                    <m:r>
                      <a:rPr lang="en-US" sz="1400" i="1" ker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400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400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274B1F-AAD3-410A-BD4F-3C52BFBF8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26" y="3424972"/>
                <a:ext cx="1983694" cy="773289"/>
              </a:xfrm>
              <a:prstGeom prst="rect">
                <a:avLst/>
              </a:prstGeom>
              <a:blipFill>
                <a:blip r:embed="rId10"/>
                <a:stretch>
                  <a:fillRect t="-1575" r="-2147" b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7B06E8-A2AE-496D-959A-E0D6ACA49F9F}"/>
                  </a:ext>
                </a:extLst>
              </p:cNvPr>
              <p:cNvSpPr txBox="1"/>
              <p:nvPr/>
            </p:nvSpPr>
            <p:spPr>
              <a:xfrm>
                <a:off x="6703106" y="3250127"/>
                <a:ext cx="1983694" cy="1204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Similarly, </a:t>
                </a:r>
                <a:r>
                  <a:rPr lang="en-US" sz="1400" b="1" dirty="0"/>
                  <a:t>slice-off</a:t>
                </a:r>
                <a:r>
                  <a:rPr lang="en-US" sz="1400" dirty="0"/>
                  <a:t> the elements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400" dirty="0"/>
                  <a:t> level set of inclusion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400" dirty="0"/>
                  <a:t> lying in the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kern="0">
                            <a:latin typeface="Cambria Math" panose="02040503050406030204" pitchFamily="18" charset="0"/>
                          </a:rPr>
                          <m:t> </m:t>
                        </m:r>
                        <m:sPre>
                          <m:sPrePr>
                            <m:ctrlPr>
                              <a:rPr lang="en-US" sz="1400" i="1" ker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1400" i="1" ker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p>
                          <m:e>
                            <m:r>
                              <a:rPr lang="en-US" sz="1400" i="1" ker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</m:sPre>
                      </m:e>
                      <m:sub>
                        <m:r>
                          <a:rPr lang="en-US" sz="1400" i="1" ker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1400" b="0" i="1" kern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1" i="1" ker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1400" i="1" kern="0">
                        <a:latin typeface="Cambria Math" panose="02040503050406030204" pitchFamily="18" charset="0"/>
                      </a:rPr>
                      <m:t>&gt;0, </m:t>
                    </m:r>
                    <m:r>
                      <a:rPr lang="en-US" sz="1400" b="0" i="1" kern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4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7B06E8-A2AE-496D-959A-E0D6ACA49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106" y="3250127"/>
                <a:ext cx="1983694" cy="1204176"/>
              </a:xfrm>
              <a:prstGeom prst="rect">
                <a:avLst/>
              </a:prstGeom>
              <a:blipFill>
                <a:blip r:embed="rId11"/>
                <a:stretch>
                  <a:fillRect l="-615" t="-1010" r="-1846" b="-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9762044-CD0F-49FF-BBAF-421A29862D18}"/>
                  </a:ext>
                </a:extLst>
              </p:cNvPr>
              <p:cNvSpPr txBox="1"/>
              <p:nvPr/>
            </p:nvSpPr>
            <p:spPr>
              <a:xfrm>
                <a:off x="445490" y="2043851"/>
                <a:ext cx="3298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9762044-CD0F-49FF-BBAF-421A29862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90" y="2043851"/>
                <a:ext cx="32983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11A1DD8-D839-404D-89CD-C8D49A42D500}"/>
                  </a:ext>
                </a:extLst>
              </p:cNvPr>
              <p:cNvSpPr txBox="1"/>
              <p:nvPr/>
            </p:nvSpPr>
            <p:spPr>
              <a:xfrm>
                <a:off x="1831304" y="2043851"/>
                <a:ext cx="336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11A1DD8-D839-404D-89CD-C8D49A42D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304" y="2043851"/>
                <a:ext cx="336118" cy="369332"/>
              </a:xfrm>
              <a:prstGeom prst="rect">
                <a:avLst/>
              </a:prstGeom>
              <a:blipFill>
                <a:blip r:embed="rId1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9C1BC0-2FF6-4FCA-A788-481B16CB8D2B}"/>
                  </a:ext>
                </a:extLst>
              </p:cNvPr>
              <p:cNvSpPr txBox="1"/>
              <p:nvPr/>
            </p:nvSpPr>
            <p:spPr>
              <a:xfrm>
                <a:off x="5751397" y="2338156"/>
                <a:ext cx="336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9C1BC0-2FF6-4FCA-A788-481B16CB8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397" y="2338156"/>
                <a:ext cx="336118" cy="369332"/>
              </a:xfrm>
              <a:prstGeom prst="rect">
                <a:avLst/>
              </a:prstGeom>
              <a:blipFill>
                <a:blip r:embed="rId1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B4B0035-FE8D-40E4-AB27-D40DCE4D3E58}"/>
                  </a:ext>
                </a:extLst>
              </p:cNvPr>
              <p:cNvSpPr txBox="1"/>
              <p:nvPr/>
            </p:nvSpPr>
            <p:spPr>
              <a:xfrm>
                <a:off x="4757501" y="2032414"/>
                <a:ext cx="3298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B4B0035-FE8D-40E4-AB27-D40DCE4D3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501" y="2032414"/>
                <a:ext cx="32983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83F0CCF-F051-4D8B-8AA5-CD44166EACAF}"/>
                  </a:ext>
                </a:extLst>
              </p:cNvPr>
              <p:cNvSpPr txBox="1"/>
              <p:nvPr/>
            </p:nvSpPr>
            <p:spPr>
              <a:xfrm>
                <a:off x="2703569" y="3368385"/>
                <a:ext cx="3298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83F0CCF-F051-4D8B-8AA5-CD44166EA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569" y="3368385"/>
                <a:ext cx="329834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3863CD-0363-49B0-A63F-15AEA8AD2484}"/>
                  </a:ext>
                </a:extLst>
              </p:cNvPr>
              <p:cNvSpPr txBox="1"/>
              <p:nvPr/>
            </p:nvSpPr>
            <p:spPr>
              <a:xfrm>
                <a:off x="6205515" y="3706825"/>
                <a:ext cx="336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3863CD-0363-49B0-A63F-15AEA8AD2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15" y="3706825"/>
                <a:ext cx="336118" cy="369332"/>
              </a:xfrm>
              <a:prstGeom prst="rect">
                <a:avLst/>
              </a:prstGeom>
              <a:blipFill>
                <a:blip r:embed="rId1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ECEF4636-96D1-4FB5-9109-5A1ADD73D3B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6" t="13042" r="28967" b="12627"/>
          <a:stretch/>
        </p:blipFill>
        <p:spPr>
          <a:xfrm>
            <a:off x="2542404" y="4841251"/>
            <a:ext cx="1321381" cy="132122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78FD8AA-CD81-4231-A0FF-A5B02BBE9AF1}"/>
              </a:ext>
            </a:extLst>
          </p:cNvPr>
          <p:cNvSpPr txBox="1"/>
          <p:nvPr/>
        </p:nvSpPr>
        <p:spPr>
          <a:xfrm>
            <a:off x="472913" y="5102613"/>
            <a:ext cx="2069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Iteratively done, leaving only the plateau border part of the inclusion.</a:t>
            </a:r>
          </a:p>
          <a:p>
            <a:pPr algn="ctr"/>
            <a:r>
              <a:rPr lang="en-IN" sz="1400" dirty="0"/>
              <a:t>T</a:t>
            </a:r>
            <a:r>
              <a:rPr lang="en-US" sz="1400" dirty="0" err="1"/>
              <a:t>raditional</a:t>
            </a:r>
            <a:r>
              <a:rPr lang="en-US" sz="1400" dirty="0"/>
              <a:t> </a:t>
            </a:r>
            <a:r>
              <a:rPr lang="en-US" sz="1400" i="1" dirty="0" err="1"/>
              <a:t>isosurface</a:t>
            </a:r>
            <a:r>
              <a:rPr lang="en-US" sz="1400" i="1" dirty="0"/>
              <a:t> </a:t>
            </a:r>
            <a:r>
              <a:rPr lang="en-US" sz="1400" dirty="0"/>
              <a:t>operations result in ill-formed elements.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C960131-1CB6-40A9-9B0E-38E8C60625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7" t="18575" r="32394" b="22843"/>
          <a:stretch/>
        </p:blipFill>
        <p:spPr>
          <a:xfrm>
            <a:off x="4624081" y="4841251"/>
            <a:ext cx="1372064" cy="1318419"/>
          </a:xfrm>
          <a:prstGeom prst="rect">
            <a:avLst/>
          </a:prstGeom>
        </p:spPr>
      </p:pic>
      <p:sp>
        <p:nvSpPr>
          <p:cNvPr id="45" name="Arrow: Right 44">
            <a:extLst>
              <a:ext uri="{FF2B5EF4-FFF2-40B4-BE49-F238E27FC236}">
                <a16:creationId xmlns:a16="http://schemas.microsoft.com/office/drawing/2014/main" id="{1F3AD239-B355-49C6-AA98-C6E02E684133}"/>
              </a:ext>
            </a:extLst>
          </p:cNvPr>
          <p:cNvSpPr/>
          <p:nvPr/>
        </p:nvSpPr>
        <p:spPr>
          <a:xfrm>
            <a:off x="3950345" y="5410005"/>
            <a:ext cx="620786" cy="190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E0D935-E66B-451A-90E6-1ED5A7E4D730}"/>
              </a:ext>
            </a:extLst>
          </p:cNvPr>
          <p:cNvSpPr txBox="1"/>
          <p:nvPr/>
        </p:nvSpPr>
        <p:spPr>
          <a:xfrm>
            <a:off x="6087515" y="4450144"/>
            <a:ext cx="2854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Inclusions are then refined by level set based mesh conforming approach designed by [Karim et al (under preparation)] using analogy of equilibrium of 3D truss system (Persson and Strang, 2004) before assembling. 3D mesh is generated using </a:t>
            </a:r>
            <a:r>
              <a:rPr lang="en-US" sz="1400" dirty="0" err="1"/>
              <a:t>Tetgen</a:t>
            </a:r>
            <a:r>
              <a:rPr lang="en-US" sz="1400" dirty="0"/>
              <a:t> (Hang Si 2015)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B85C1F4-E36A-437E-B1B5-F30F76DC325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16945" r="30422" b="17554"/>
          <a:stretch/>
        </p:blipFill>
        <p:spPr>
          <a:xfrm>
            <a:off x="2732094" y="557129"/>
            <a:ext cx="1223316" cy="1195321"/>
          </a:xfrm>
          <a:prstGeom prst="rect">
            <a:avLst/>
          </a:prstGeom>
        </p:spPr>
      </p:pic>
      <p:sp>
        <p:nvSpPr>
          <p:cNvPr id="50" name="Arrow: Right 49">
            <a:extLst>
              <a:ext uri="{FF2B5EF4-FFF2-40B4-BE49-F238E27FC236}">
                <a16:creationId xmlns:a16="http://schemas.microsoft.com/office/drawing/2014/main" id="{ECC3DEA0-9D24-41E6-9128-893B45E024CB}"/>
              </a:ext>
            </a:extLst>
          </p:cNvPr>
          <p:cNvSpPr/>
          <p:nvPr/>
        </p:nvSpPr>
        <p:spPr>
          <a:xfrm>
            <a:off x="4168038" y="2096859"/>
            <a:ext cx="415158" cy="2605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D32EB58-03D0-40A3-A0E4-4699883C1A35}"/>
                  </a:ext>
                </a:extLst>
              </p:cNvPr>
              <p:cNvSpPr txBox="1"/>
              <p:nvPr/>
            </p:nvSpPr>
            <p:spPr>
              <a:xfrm>
                <a:off x="3950344" y="687241"/>
                <a:ext cx="242048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400" dirty="0"/>
                  <a:t> level set of inclusion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400" dirty="0"/>
                  <a:t> extracted in MATLAB using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𝒊𝒔𝒐𝒔𝒖𝒓𝒇𝒂𝒄𝒆</m:t>
                    </m:r>
                  </m:oMath>
                </a14:m>
                <a:r>
                  <a:rPr lang="en-US" sz="1400" dirty="0"/>
                  <a:t> function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D32EB58-03D0-40A3-A0E4-4699883C1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344" y="687241"/>
                <a:ext cx="2420487" cy="738664"/>
              </a:xfrm>
              <a:prstGeom prst="rect">
                <a:avLst/>
              </a:prstGeom>
              <a:blipFill>
                <a:blip r:embed="rId21"/>
                <a:stretch>
                  <a:fillRect t="-1653" r="-756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008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B91C7-7992-459D-9903-312EE6D85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Generation of open foam morphology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2F80B-AA1B-4813-A098-110E895F8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333" y="1162087"/>
            <a:ext cx="4693334" cy="45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57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1EA50-125D-47AD-AE68-D82AFEDBE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Strut cross section variation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A5CAC-22E2-402E-8E47-0BFD0C8AB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57" y="687360"/>
            <a:ext cx="2521712" cy="1494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D2DB-418E-4CF4-92E2-A51FE55D3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08" y="2294841"/>
            <a:ext cx="2973611" cy="1909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13D1A8-0153-4346-BA9A-E3EEBBDD7F8E}"/>
              </a:ext>
            </a:extLst>
          </p:cNvPr>
          <p:cNvSpPr txBox="1"/>
          <p:nvPr/>
        </p:nvSpPr>
        <p:spPr>
          <a:xfrm>
            <a:off x="856608" y="4317328"/>
            <a:ext cx="2973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Strut cross section variation and mid-span cross-sectional area of a polyurethane foam; Gong et al 2004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0F70E-5D84-4A28-A60A-994EBFFBB2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3" y="687360"/>
            <a:ext cx="2314956" cy="2314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6377E7-4C0F-4DE5-8F3C-6F936B365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38" y="687361"/>
            <a:ext cx="2314955" cy="2314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FA3255-DCAC-49F3-A5BD-ABBD3E3A0E16}"/>
                  </a:ext>
                </a:extLst>
              </p:cNvPr>
              <p:cNvSpPr txBox="1"/>
              <p:nvPr/>
            </p:nvSpPr>
            <p:spPr>
              <a:xfrm>
                <a:off x="457200" y="5384234"/>
                <a:ext cx="42238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  <a:latin typeface="+mn-lt"/>
                    <a:cs typeface="+mn-cs"/>
                  </a:rPr>
                  <a:t>DN-RSA is able to incorporate these variations by modifying the “Plateau”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𝑂</m:t>
                        </m:r>
                      </m:e>
                      <m:sub>
                        <m:r>
                          <a:rPr lang="en-US" sz="140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+mn-lt"/>
                    <a:cs typeface="+mn-cs"/>
                  </a:rPr>
                  <a:t> according to the domain using </a:t>
                </a:r>
                <a14:m>
                  <m:oMath xmlns:m="http://schemas.openxmlformats.org/officeDocument/2006/math">
                    <m:r>
                      <a:rPr lang="en-IN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+mn-cs"/>
                      </a:rPr>
                      <m:t>𝐷</m:t>
                    </m:r>
                    <m:sSub>
                      <m:sSubPr>
                        <m:ctrlPr>
                          <a:rPr lang="en-IN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IN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lang="en-IN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+mn-lt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lang="en-IN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+mn-cs"/>
                      </a:rPr>
                      <m:t>𝐷</m:t>
                    </m:r>
                    <m:sSub>
                      <m:sSubPr>
                        <m:ctrlPr>
                          <a:rPr lang="en-IN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IN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lang="en-IN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+mn-lt"/>
                    <a:cs typeface="+mn-cs"/>
                  </a:rPr>
                  <a:t>.</a:t>
                </a:r>
                <a:endParaRPr lang="en-US" sz="1400" dirty="0">
                  <a:latin typeface="+mn-lt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FA3255-DCAC-49F3-A5BD-ABBD3E3A0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384234"/>
                <a:ext cx="4223857" cy="738664"/>
              </a:xfrm>
              <a:prstGeom prst="rect">
                <a:avLst/>
              </a:prstGeom>
              <a:blipFill>
                <a:blip r:embed="rId11"/>
                <a:stretch>
                  <a:fillRect l="-433" t="-1653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9065D7-3B3D-4BF9-AD03-4E3310A42831}"/>
                  </a:ext>
                </a:extLst>
              </p:cNvPr>
              <p:cNvSpPr txBox="1"/>
              <p:nvPr/>
            </p:nvSpPr>
            <p:spPr>
              <a:xfrm>
                <a:off x="5148149" y="3429000"/>
                <a:ext cx="25839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IN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I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I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IN" b="0" i="0" dirty="0">
                    <a:latin typeface="+mj-lt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IN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IN" b="0" i="0" dirty="0">
                    <a:latin typeface="+mj-lt"/>
                    <a:ea typeface="Cambria Math" panose="020405030504060302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IN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9065D7-3B3D-4BF9-AD03-4E3310A42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149" y="3429000"/>
                <a:ext cx="2583977" cy="276999"/>
              </a:xfrm>
              <a:prstGeom prst="rect">
                <a:avLst/>
              </a:prstGeom>
              <a:blipFill>
                <a:blip r:embed="rId13"/>
                <a:stretch>
                  <a:fillRect l="-3310" t="-28889" r="-3310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7A79BDA-3D02-4243-A59C-1875784276F4}"/>
              </a:ext>
            </a:extLst>
          </p:cNvPr>
          <p:cNvSpPr txBox="1"/>
          <p:nvPr/>
        </p:nvSpPr>
        <p:spPr>
          <a:xfrm>
            <a:off x="4681057" y="3855685"/>
            <a:ext cx="3900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Value of the function increases from 0 at the intersection of struts to half the length of the strut at mid-span along the axis.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648034-74E7-486C-90D2-1F010660A453}"/>
                  </a:ext>
                </a:extLst>
              </p:cNvPr>
              <p:cNvSpPr txBox="1"/>
              <p:nvPr/>
            </p:nvSpPr>
            <p:spPr>
              <a:xfrm>
                <a:off x="3944884" y="4708584"/>
                <a:ext cx="5199116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&amp;</m:t>
                      </m:r>
                      <m:d>
                        <m:dPr>
                          <m:ctrlP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I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I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I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&amp;</m:t>
                      </m:r>
                      <m:d>
                        <m:dPr>
                          <m:ctrlP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I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en-I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648034-74E7-486C-90D2-1F010660A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884" y="4708584"/>
                <a:ext cx="5199116" cy="299313"/>
              </a:xfrm>
              <a:prstGeom prst="rect">
                <a:avLst/>
              </a:prstGeom>
              <a:blipFill>
                <a:blip r:embed="rId14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4AF8D03-010E-40AB-9466-530C0C7838B4}"/>
              </a:ext>
            </a:extLst>
          </p:cNvPr>
          <p:cNvSpPr txBox="1"/>
          <p:nvPr/>
        </p:nvSpPr>
        <p:spPr>
          <a:xfrm>
            <a:off x="4681056" y="5120696"/>
            <a:ext cx="3900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Tetrahedral domain joining the center of the inclusion </a:t>
            </a:r>
            <a:r>
              <a:rPr lang="en-US" sz="1400" i="1" dirty="0"/>
              <a:t>I, </a:t>
            </a:r>
            <a:r>
              <a:rPr lang="en-US" sz="1400" dirty="0"/>
              <a:t>center of the common face between </a:t>
            </a:r>
            <a:r>
              <a:rPr lang="en-US" sz="1400" i="1" dirty="0"/>
              <a:t>I </a:t>
            </a:r>
            <a:r>
              <a:rPr lang="en-US" sz="1400" dirty="0"/>
              <a:t>and </a:t>
            </a:r>
            <a:r>
              <a:rPr lang="en-US" sz="1400" i="1" dirty="0"/>
              <a:t>j</a:t>
            </a:r>
            <a:r>
              <a:rPr lang="en-US" sz="1400" dirty="0"/>
              <a:t>, and the two ends of the strut formed by </a:t>
            </a:r>
            <a:r>
              <a:rPr lang="en-US" sz="1400" i="1" dirty="0"/>
              <a:t>I</a:t>
            </a:r>
            <a:r>
              <a:rPr lang="en-US" sz="1400" dirty="0"/>
              <a:t>, </a:t>
            </a:r>
            <a:r>
              <a:rPr lang="en-US" sz="1400" i="1" dirty="0"/>
              <a:t>j</a:t>
            </a:r>
            <a:r>
              <a:rPr lang="en-US" sz="1400" dirty="0"/>
              <a:t>, and </a:t>
            </a:r>
            <a:r>
              <a:rPr lang="en-US" sz="1400" i="1" dirty="0"/>
              <a:t>k </a:t>
            </a:r>
          </a:p>
        </p:txBody>
      </p:sp>
    </p:spTree>
    <p:extLst>
      <p:ext uri="{BB962C8B-B14F-4D97-AF65-F5344CB8AC3E}">
        <p14:creationId xmlns:p14="http://schemas.microsoft.com/office/powerpoint/2010/main" val="65382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1EA50-125D-47AD-AE68-D82AFEDBE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Strut cross section variation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9065D7-3B3D-4BF9-AD03-4E3310A42831}"/>
                  </a:ext>
                </a:extLst>
              </p:cNvPr>
              <p:cNvSpPr txBox="1"/>
              <p:nvPr/>
            </p:nvSpPr>
            <p:spPr>
              <a:xfrm>
                <a:off x="1051424" y="870636"/>
                <a:ext cx="2108911" cy="6136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I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I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  <m:r>
                            <a:rPr lang="en-I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I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  <m:r>
                            <a:rPr lang="en-I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I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9065D7-3B3D-4BF9-AD03-4E3310A42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24" y="870636"/>
                <a:ext cx="2108911" cy="613694"/>
              </a:xfrm>
              <a:prstGeom prst="rect">
                <a:avLst/>
              </a:prstGeom>
              <a:blipFill>
                <a:blip r:embed="rId3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7A79BDA-3D02-4243-A59C-1875784276F4}"/>
              </a:ext>
            </a:extLst>
          </p:cNvPr>
          <p:cNvSpPr txBox="1"/>
          <p:nvPr/>
        </p:nvSpPr>
        <p:spPr>
          <a:xfrm>
            <a:off x="457200" y="5367969"/>
            <a:ext cx="3900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The final operator and the equation that enables to generate variation in strut cross-section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B3C7A99-1089-49E0-86D7-F36610758C5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54015" y="1654091"/>
          <a:ext cx="2303727" cy="231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Acrobat Document" r:id="rId4" imgW="9734534" imgH="9782006" progId="AcroExch.Document.DC">
                  <p:embed/>
                </p:oleObj>
              </mc:Choice>
              <mc:Fallback>
                <p:oleObj name="Acrobat Document" r:id="rId4" imgW="9734534" imgH="9782006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B3C7A99-1089-49E0-86D7-F36610758C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4015" y="1654091"/>
                        <a:ext cx="2303727" cy="231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D9378-0320-424A-93D4-5A5406F6DBE2}"/>
                  </a:ext>
                </a:extLst>
              </p:cNvPr>
              <p:cNvSpPr txBox="1"/>
              <p:nvPr/>
            </p:nvSpPr>
            <p:spPr>
              <a:xfrm>
                <a:off x="1296650" y="4138428"/>
                <a:ext cx="161845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IN" b="1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IN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IN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IN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IN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D9378-0320-424A-93D4-5A5406F6D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50" y="4138428"/>
                <a:ext cx="1618456" cy="818366"/>
              </a:xfrm>
              <a:prstGeom prst="rect">
                <a:avLst/>
              </a:prstGeom>
              <a:blipFill>
                <a:blip r:embed="rId8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146483-7761-4A68-B003-88F39E503E4D}"/>
                  </a:ext>
                </a:extLst>
              </p:cNvPr>
              <p:cNvSpPr txBox="1"/>
              <p:nvPr/>
            </p:nvSpPr>
            <p:spPr>
              <a:xfrm>
                <a:off x="1169212" y="5007897"/>
                <a:ext cx="19911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IN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I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146483-7761-4A68-B003-88F39E503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212" y="5007897"/>
                <a:ext cx="1991123" cy="276999"/>
              </a:xfrm>
              <a:prstGeom prst="rect">
                <a:avLst/>
              </a:prstGeom>
              <a:blipFill>
                <a:blip r:embed="rId9"/>
                <a:stretch>
                  <a:fillRect l="-2147" r="-214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0930DAA-8211-429E-8029-F27076F9F4C3}"/>
              </a:ext>
            </a:extLst>
          </p:cNvPr>
          <p:cNvSpPr txBox="1"/>
          <p:nvPr/>
        </p:nvSpPr>
        <p:spPr>
          <a:xfrm>
            <a:off x="4401457" y="2968877"/>
            <a:ext cx="39002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/>
              <a:t>Dotted line – strut cross section area data from 20ppi foam sample from Jung and </a:t>
            </a:r>
            <a:r>
              <a:rPr lang="en-IN" sz="1400" dirty="0" err="1"/>
              <a:t>Diebels</a:t>
            </a:r>
            <a:r>
              <a:rPr lang="en-IN" sz="1400" dirty="0"/>
              <a:t>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/>
              <a:t>Bold line – data from a simulated 20ppi foam using DN-RSA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5E2398-E854-4D05-B703-91EBB4DF9F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67" y="4205722"/>
            <a:ext cx="2159591" cy="2234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F5C07C-E252-43BC-B8AE-0CF19F85F935}"/>
              </a:ext>
            </a:extLst>
          </p:cNvPr>
          <p:cNvSpPr txBox="1"/>
          <p:nvPr/>
        </p:nvSpPr>
        <p:spPr>
          <a:xfrm>
            <a:off x="6946158" y="4777064"/>
            <a:ext cx="19146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 RVE simulating a 20ppi foam with 25 inclusions</a:t>
            </a:r>
          </a:p>
        </p:txBody>
      </p:sp>
      <p:pic>
        <p:nvPicPr>
          <p:cNvPr id="24" name="Picture 23" descr="A close up of a map&#10;&#10;Description generated with high confidence">
            <a:extLst>
              <a:ext uri="{FF2B5EF4-FFF2-40B4-BE49-F238E27FC236}">
                <a16:creationId xmlns:a16="http://schemas.microsoft.com/office/drawing/2014/main" id="{E806C11E-2C30-4F03-B28A-3E053D06AD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66" y="491511"/>
            <a:ext cx="2319282" cy="241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0124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73352</TotalTime>
  <Words>1889</Words>
  <Application>Microsoft Office PowerPoint</Application>
  <PresentationFormat>On-screen Show (4:3)</PresentationFormat>
  <Paragraphs>200</Paragraphs>
  <Slides>23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Cambria Math</vt:lpstr>
      <vt:lpstr>Times New Roman</vt:lpstr>
      <vt:lpstr>Modèle par défaut</vt:lpstr>
      <vt:lpstr>Acrobat Document</vt:lpstr>
      <vt:lpstr>Microsoft Word Document</vt:lpstr>
      <vt:lpstr>PowerPoint Presentation</vt:lpstr>
      <vt:lpstr>Open foam materials and numerical models</vt:lpstr>
      <vt:lpstr>DN-RSA Notation</vt:lpstr>
      <vt:lpstr>Open foam morphology</vt:lpstr>
      <vt:lpstr>Sharp edge extraction</vt:lpstr>
      <vt:lpstr>Sharp Edge extraction</vt:lpstr>
      <vt:lpstr>Generation of open foam morphology</vt:lpstr>
      <vt:lpstr>Strut cross section variation</vt:lpstr>
      <vt:lpstr>Strut cross section variation</vt:lpstr>
      <vt:lpstr>PowerPoint Presentation</vt:lpstr>
      <vt:lpstr>Further advantages of DN-RSA</vt:lpstr>
      <vt:lpstr>DN-RSA with ellipsoids</vt:lpstr>
      <vt:lpstr>Data driven models - Motivation</vt:lpstr>
      <vt:lpstr>Data driven models - Motivation</vt:lpstr>
      <vt:lpstr>Data driven models using neural networks</vt:lpstr>
      <vt:lpstr>Data driven models using neural networks</vt:lpstr>
      <vt:lpstr>Data driven models using neural networks</vt:lpstr>
      <vt:lpstr>Activation functions for Neural Network</vt:lpstr>
      <vt:lpstr>Layers for NN</vt:lpstr>
      <vt:lpstr>Data driven models using neural networks</vt:lpstr>
      <vt:lpstr>Towards the future with data science</vt:lpstr>
      <vt:lpstr>PowerPoint Presentation</vt:lpstr>
      <vt:lpstr>Limitations and Advantages</vt:lpstr>
    </vt:vector>
  </TitlesOfParts>
  <Company>ULG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noels</dc:creator>
  <cp:lastModifiedBy>KILINGAR  Nanda Gopala</cp:lastModifiedBy>
  <cp:revision>9214</cp:revision>
  <dcterms:created xsi:type="dcterms:W3CDTF">2008-03-20T08:34:40Z</dcterms:created>
  <dcterms:modified xsi:type="dcterms:W3CDTF">2019-07-17T09:47:07Z</dcterms:modified>
</cp:coreProperties>
</file>