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90"/>
  </p:notesMasterIdLst>
  <p:handoutMasterIdLst>
    <p:handoutMasterId r:id="rId291"/>
  </p:handoutMasterIdLst>
  <p:sldIdLst>
    <p:sldId id="435" r:id="rId2"/>
    <p:sldId id="436" r:id="rId3"/>
    <p:sldId id="437" r:id="rId4"/>
    <p:sldId id="438" r:id="rId5"/>
    <p:sldId id="271" r:id="rId6"/>
    <p:sldId id="262" r:id="rId7"/>
    <p:sldId id="263" r:id="rId8"/>
    <p:sldId id="264" r:id="rId9"/>
    <p:sldId id="266" r:id="rId10"/>
    <p:sldId id="267" r:id="rId11"/>
    <p:sldId id="268" r:id="rId12"/>
    <p:sldId id="321" r:id="rId13"/>
    <p:sldId id="269" r:id="rId14"/>
    <p:sldId id="280" r:id="rId15"/>
    <p:sldId id="281" r:id="rId16"/>
    <p:sldId id="284" r:id="rId17"/>
    <p:sldId id="324" r:id="rId18"/>
    <p:sldId id="325" r:id="rId19"/>
    <p:sldId id="326" r:id="rId20"/>
    <p:sldId id="332" r:id="rId21"/>
    <p:sldId id="331" r:id="rId22"/>
    <p:sldId id="333" r:id="rId23"/>
    <p:sldId id="336" r:id="rId24"/>
    <p:sldId id="337" r:id="rId25"/>
    <p:sldId id="338" r:id="rId26"/>
    <p:sldId id="339" r:id="rId27"/>
    <p:sldId id="282" r:id="rId28"/>
    <p:sldId id="285" r:id="rId29"/>
    <p:sldId id="286" r:id="rId30"/>
    <p:sldId id="287" r:id="rId31"/>
    <p:sldId id="315" r:id="rId32"/>
    <p:sldId id="283" r:id="rId33"/>
    <p:sldId id="288" r:id="rId34"/>
    <p:sldId id="290"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533" r:id="rId57"/>
    <p:sldId id="311" r:id="rId58"/>
    <p:sldId id="312" r:id="rId59"/>
    <p:sldId id="524" r:id="rId60"/>
    <p:sldId id="525" r:id="rId61"/>
    <p:sldId id="314" r:id="rId62"/>
    <p:sldId id="316" r:id="rId63"/>
    <p:sldId id="318" r:id="rId64"/>
    <p:sldId id="319" r:id="rId65"/>
    <p:sldId id="320" r:id="rId66"/>
    <p:sldId id="258" r:id="rId67"/>
    <p:sldId id="259" r:id="rId68"/>
    <p:sldId id="270" r:id="rId69"/>
    <p:sldId id="342" r:id="rId70"/>
    <p:sldId id="343" r:id="rId71"/>
    <p:sldId id="346" r:id="rId72"/>
    <p:sldId id="260" r:id="rId73"/>
    <p:sldId id="345" r:id="rId74"/>
    <p:sldId id="347" r:id="rId75"/>
    <p:sldId id="348" r:id="rId76"/>
    <p:sldId id="350" r:id="rId77"/>
    <p:sldId id="349" r:id="rId78"/>
    <p:sldId id="344" r:id="rId79"/>
    <p:sldId id="351" r:id="rId80"/>
    <p:sldId id="352" r:id="rId81"/>
    <p:sldId id="358" r:id="rId82"/>
    <p:sldId id="353" r:id="rId83"/>
    <p:sldId id="359" r:id="rId84"/>
    <p:sldId id="355" r:id="rId85"/>
    <p:sldId id="356" r:id="rId86"/>
    <p:sldId id="357" r:id="rId87"/>
    <p:sldId id="360" r:id="rId88"/>
    <p:sldId id="362" r:id="rId89"/>
    <p:sldId id="354" r:id="rId90"/>
    <p:sldId id="364" r:id="rId91"/>
    <p:sldId id="366" r:id="rId92"/>
    <p:sldId id="365" r:id="rId93"/>
    <p:sldId id="377" r:id="rId94"/>
    <p:sldId id="367" r:id="rId95"/>
    <p:sldId id="369" r:id="rId96"/>
    <p:sldId id="368" r:id="rId97"/>
    <p:sldId id="370" r:id="rId98"/>
    <p:sldId id="371" r:id="rId99"/>
    <p:sldId id="376" r:id="rId100"/>
    <p:sldId id="372" r:id="rId101"/>
    <p:sldId id="373" r:id="rId102"/>
    <p:sldId id="374" r:id="rId103"/>
    <p:sldId id="375" r:id="rId104"/>
    <p:sldId id="379" r:id="rId105"/>
    <p:sldId id="380" r:id="rId106"/>
    <p:sldId id="378" r:id="rId107"/>
    <p:sldId id="381" r:id="rId108"/>
    <p:sldId id="382" r:id="rId109"/>
    <p:sldId id="383" r:id="rId110"/>
    <p:sldId id="384" r:id="rId111"/>
    <p:sldId id="385" r:id="rId112"/>
    <p:sldId id="386" r:id="rId113"/>
    <p:sldId id="387" r:id="rId114"/>
    <p:sldId id="388" r:id="rId115"/>
    <p:sldId id="389" r:id="rId116"/>
    <p:sldId id="390" r:id="rId117"/>
    <p:sldId id="391" r:id="rId118"/>
    <p:sldId id="392" r:id="rId119"/>
    <p:sldId id="393" r:id="rId120"/>
    <p:sldId id="394" r:id="rId121"/>
    <p:sldId id="395" r:id="rId122"/>
    <p:sldId id="526" r:id="rId123"/>
    <p:sldId id="527" r:id="rId124"/>
    <p:sldId id="528" r:id="rId125"/>
    <p:sldId id="529" r:id="rId126"/>
    <p:sldId id="530" r:id="rId127"/>
    <p:sldId id="531" r:id="rId128"/>
    <p:sldId id="532" r:id="rId129"/>
    <p:sldId id="424" r:id="rId130"/>
    <p:sldId id="425" r:id="rId131"/>
    <p:sldId id="429" r:id="rId132"/>
    <p:sldId id="430" r:id="rId133"/>
    <p:sldId id="440" r:id="rId134"/>
    <p:sldId id="441" r:id="rId135"/>
    <p:sldId id="442" r:id="rId136"/>
    <p:sldId id="443" r:id="rId137"/>
    <p:sldId id="444" r:id="rId138"/>
    <p:sldId id="431" r:id="rId139"/>
    <p:sldId id="432" r:id="rId140"/>
    <p:sldId id="396" r:id="rId141"/>
    <p:sldId id="427" r:id="rId142"/>
    <p:sldId id="433" r:id="rId143"/>
    <p:sldId id="434" r:id="rId144"/>
    <p:sldId id="439" r:id="rId145"/>
    <p:sldId id="397" r:id="rId146"/>
    <p:sldId id="334" r:id="rId147"/>
    <p:sldId id="335" r:id="rId148"/>
    <p:sldId id="446" r:id="rId149"/>
    <p:sldId id="447" r:id="rId150"/>
    <p:sldId id="448" r:id="rId151"/>
    <p:sldId id="449" r:id="rId152"/>
    <p:sldId id="450" r:id="rId153"/>
    <p:sldId id="451" r:id="rId154"/>
    <p:sldId id="452" r:id="rId155"/>
    <p:sldId id="453" r:id="rId156"/>
    <p:sldId id="534" r:id="rId157"/>
    <p:sldId id="535" r:id="rId158"/>
    <p:sldId id="536" r:id="rId159"/>
    <p:sldId id="537" r:id="rId160"/>
    <p:sldId id="538" r:id="rId161"/>
    <p:sldId id="460" r:id="rId162"/>
    <p:sldId id="461" r:id="rId163"/>
    <p:sldId id="539" r:id="rId164"/>
    <p:sldId id="540" r:id="rId165"/>
    <p:sldId id="541" r:id="rId166"/>
    <p:sldId id="542" r:id="rId167"/>
    <p:sldId id="543" r:id="rId168"/>
    <p:sldId id="548" r:id="rId169"/>
    <p:sldId id="544" r:id="rId170"/>
    <p:sldId id="558" r:id="rId171"/>
    <p:sldId id="550" r:id="rId172"/>
    <p:sldId id="551" r:id="rId173"/>
    <p:sldId id="546" r:id="rId174"/>
    <p:sldId id="552" r:id="rId175"/>
    <p:sldId id="553" r:id="rId176"/>
    <p:sldId id="554" r:id="rId177"/>
    <p:sldId id="555" r:id="rId178"/>
    <p:sldId id="556" r:id="rId179"/>
    <p:sldId id="557" r:id="rId180"/>
    <p:sldId id="454" r:id="rId181"/>
    <p:sldId id="455" r:id="rId182"/>
    <p:sldId id="456" r:id="rId183"/>
    <p:sldId id="457" r:id="rId184"/>
    <p:sldId id="458" r:id="rId185"/>
    <p:sldId id="445" r:id="rId186"/>
    <p:sldId id="564" r:id="rId187"/>
    <p:sldId id="559" r:id="rId188"/>
    <p:sldId id="560" r:id="rId189"/>
    <p:sldId id="561" r:id="rId190"/>
    <p:sldId id="562" r:id="rId191"/>
    <p:sldId id="563" r:id="rId192"/>
    <p:sldId id="565" r:id="rId193"/>
    <p:sldId id="566" r:id="rId194"/>
    <p:sldId id="567" r:id="rId195"/>
    <p:sldId id="568" r:id="rId196"/>
    <p:sldId id="569" r:id="rId197"/>
    <p:sldId id="588" r:id="rId198"/>
    <p:sldId id="589" r:id="rId199"/>
    <p:sldId id="590" r:id="rId200"/>
    <p:sldId id="591" r:id="rId201"/>
    <p:sldId id="592" r:id="rId202"/>
    <p:sldId id="593" r:id="rId203"/>
    <p:sldId id="414" r:id="rId204"/>
    <p:sldId id="594" r:id="rId205"/>
    <p:sldId id="595" r:id="rId206"/>
    <p:sldId id="596" r:id="rId207"/>
    <p:sldId id="597" r:id="rId208"/>
    <p:sldId id="598" r:id="rId209"/>
    <p:sldId id="599" r:id="rId210"/>
    <p:sldId id="600" r:id="rId211"/>
    <p:sldId id="601" r:id="rId212"/>
    <p:sldId id="602" r:id="rId213"/>
    <p:sldId id="603" r:id="rId214"/>
    <p:sldId id="604" r:id="rId215"/>
    <p:sldId id="426" r:id="rId216"/>
    <p:sldId id="605" r:id="rId217"/>
    <p:sldId id="428" r:id="rId218"/>
    <p:sldId id="606" r:id="rId219"/>
    <p:sldId id="607" r:id="rId220"/>
    <p:sldId id="608" r:id="rId221"/>
    <p:sldId id="609" r:id="rId222"/>
    <p:sldId id="610" r:id="rId223"/>
    <p:sldId id="611" r:id="rId224"/>
    <p:sldId id="577" r:id="rId225"/>
    <p:sldId id="612" r:id="rId226"/>
    <p:sldId id="613" r:id="rId227"/>
    <p:sldId id="523" r:id="rId228"/>
    <p:sldId id="615" r:id="rId229"/>
    <p:sldId id="616" r:id="rId230"/>
    <p:sldId id="617" r:id="rId231"/>
    <p:sldId id="614" r:id="rId232"/>
    <p:sldId id="619" r:id="rId233"/>
    <p:sldId id="618" r:id="rId234"/>
    <p:sldId id="274" r:id="rId235"/>
    <p:sldId id="257" r:id="rId236"/>
    <p:sldId id="620" r:id="rId237"/>
    <p:sldId id="621" r:id="rId238"/>
    <p:sldId id="622" r:id="rId239"/>
    <p:sldId id="261" r:id="rId240"/>
    <p:sldId id="623" r:id="rId241"/>
    <p:sldId id="624" r:id="rId242"/>
    <p:sldId id="625" r:id="rId243"/>
    <p:sldId id="265" r:id="rId244"/>
    <p:sldId id="626" r:id="rId245"/>
    <p:sldId id="627" r:id="rId246"/>
    <p:sldId id="628" r:id="rId247"/>
    <p:sldId id="629" r:id="rId248"/>
    <p:sldId id="630" r:id="rId249"/>
    <p:sldId id="631" r:id="rId250"/>
    <p:sldId id="272" r:id="rId251"/>
    <p:sldId id="273" r:id="rId252"/>
    <p:sldId id="398" r:id="rId253"/>
    <p:sldId id="399" r:id="rId254"/>
    <p:sldId id="412" r:id="rId255"/>
    <p:sldId id="404" r:id="rId256"/>
    <p:sldId id="400" r:id="rId257"/>
    <p:sldId id="413" r:id="rId258"/>
    <p:sldId id="423" r:id="rId259"/>
    <p:sldId id="401" r:id="rId260"/>
    <p:sldId id="416" r:id="rId261"/>
    <p:sldId id="417" r:id="rId262"/>
    <p:sldId id="415" r:id="rId263"/>
    <p:sldId id="402" r:id="rId264"/>
    <p:sldId id="403" r:id="rId265"/>
    <p:sldId id="405" r:id="rId266"/>
    <p:sldId id="406" r:id="rId267"/>
    <p:sldId id="407" r:id="rId268"/>
    <p:sldId id="408" r:id="rId269"/>
    <p:sldId id="409" r:id="rId270"/>
    <p:sldId id="410" r:id="rId271"/>
    <p:sldId id="418" r:id="rId272"/>
    <p:sldId id="419" r:id="rId273"/>
    <p:sldId id="420" r:id="rId274"/>
    <p:sldId id="421" r:id="rId275"/>
    <p:sldId id="422" r:id="rId276"/>
    <p:sldId id="411" r:id="rId277"/>
    <p:sldId id="633" r:id="rId278"/>
    <p:sldId id="643" r:id="rId279"/>
    <p:sldId id="632" r:id="rId280"/>
    <p:sldId id="634" r:id="rId281"/>
    <p:sldId id="635" r:id="rId282"/>
    <p:sldId id="636" r:id="rId283"/>
    <p:sldId id="637" r:id="rId284"/>
    <p:sldId id="638" r:id="rId285"/>
    <p:sldId id="639" r:id="rId286"/>
    <p:sldId id="644" r:id="rId287"/>
    <p:sldId id="641" r:id="rId288"/>
    <p:sldId id="642" r:id="rId289"/>
  </p:sldIdLst>
  <p:sldSz cx="9144000" cy="6858000" type="screen4x3"/>
  <p:notesSz cx="6781800" cy="98806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4C8"/>
    <a:srgbClr val="A5A7D3"/>
    <a:srgbClr val="02802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5"/>
    <p:restoredTop sz="92381"/>
  </p:normalViewPr>
  <p:slideViewPr>
    <p:cSldViewPr>
      <p:cViewPr varScale="1">
        <p:scale>
          <a:sx n="53" d="100"/>
          <a:sy n="53" d="100"/>
        </p:scale>
        <p:origin x="114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handoutMaster" Target="handoutMasters/handout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image" Target="../media/image15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image" Target="../media/image1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6.emf"/><Relationship Id="rId1" Type="http://schemas.openxmlformats.org/officeDocument/2006/relationships/image" Target="../media/image1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38982" cy="493494"/>
          </a:xfrm>
          <a:prstGeom prst="rect">
            <a:avLst/>
          </a:prstGeom>
        </p:spPr>
        <p:txBody>
          <a:bodyPr vert="horz" lIns="87892" tIns="43946" rIns="87892" bIns="43946" rtlCol="0"/>
          <a:lstStyle>
            <a:lvl1pPr algn="l">
              <a:defRPr sz="1200"/>
            </a:lvl1pPr>
          </a:lstStyle>
          <a:p>
            <a:endParaRPr lang="fr-BE"/>
          </a:p>
        </p:txBody>
      </p:sp>
      <p:sp>
        <p:nvSpPr>
          <p:cNvPr id="3" name="Espace réservé de la date 2"/>
          <p:cNvSpPr>
            <a:spLocks noGrp="1"/>
          </p:cNvSpPr>
          <p:nvPr>
            <p:ph type="dt" sz="quarter" idx="1"/>
          </p:nvPr>
        </p:nvSpPr>
        <p:spPr>
          <a:xfrm>
            <a:off x="3841302" y="0"/>
            <a:ext cx="2938982" cy="493494"/>
          </a:xfrm>
          <a:prstGeom prst="rect">
            <a:avLst/>
          </a:prstGeom>
        </p:spPr>
        <p:txBody>
          <a:bodyPr vert="horz" lIns="87892" tIns="43946" rIns="87892" bIns="43946" rtlCol="0"/>
          <a:lstStyle>
            <a:lvl1pPr algn="r">
              <a:defRPr sz="1200"/>
            </a:lvl1pPr>
          </a:lstStyle>
          <a:p>
            <a:fld id="{104ED232-1CF5-4C86-98AE-7085E26B0896}" type="datetimeFigureOut">
              <a:rPr lang="fr-BE" smtClean="0"/>
              <a:pPr/>
              <a:t>19/08/19</a:t>
            </a:fld>
            <a:endParaRPr lang="fr-BE"/>
          </a:p>
        </p:txBody>
      </p:sp>
      <p:sp>
        <p:nvSpPr>
          <p:cNvPr id="4" name="Espace réservé du pied de page 3"/>
          <p:cNvSpPr>
            <a:spLocks noGrp="1"/>
          </p:cNvSpPr>
          <p:nvPr>
            <p:ph type="ftr" sz="quarter" idx="2"/>
          </p:nvPr>
        </p:nvSpPr>
        <p:spPr>
          <a:xfrm>
            <a:off x="1" y="9385574"/>
            <a:ext cx="2938982" cy="493494"/>
          </a:xfrm>
          <a:prstGeom prst="rect">
            <a:avLst/>
          </a:prstGeom>
        </p:spPr>
        <p:txBody>
          <a:bodyPr vert="horz" lIns="87892" tIns="43946" rIns="87892" bIns="43946"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1302" y="9385574"/>
            <a:ext cx="2938982" cy="493494"/>
          </a:xfrm>
          <a:prstGeom prst="rect">
            <a:avLst/>
          </a:prstGeom>
        </p:spPr>
        <p:txBody>
          <a:bodyPr vert="horz" lIns="87892" tIns="43946" rIns="87892" bIns="43946" rtlCol="0" anchor="b"/>
          <a:lstStyle>
            <a:lvl1pPr algn="r">
              <a:defRPr sz="1200"/>
            </a:lvl1pPr>
          </a:lstStyle>
          <a:p>
            <a:fld id="{A673DCAE-6F28-4C35-8B47-5536B93287B7}" type="slidenum">
              <a:rPr lang="fr-BE" smtClean="0"/>
              <a:pPr/>
              <a:t>‹N°›</a:t>
            </a:fld>
            <a:endParaRPr lang="fr-BE"/>
          </a:p>
        </p:txBody>
      </p:sp>
    </p:spTree>
    <p:extLst>
      <p:ext uri="{BB962C8B-B14F-4D97-AF65-F5344CB8AC3E}">
        <p14:creationId xmlns:p14="http://schemas.microsoft.com/office/powerpoint/2010/main" val="341833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1"/>
            <a:ext cx="2938780" cy="49403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lvl1pPr>
              <a:defRPr sz="1200" smtClean="0">
                <a:latin typeface="Arial" charset="0"/>
              </a:defRPr>
            </a:lvl1pPr>
          </a:lstStyle>
          <a:p>
            <a:pPr>
              <a:defRPr/>
            </a:pPr>
            <a:endParaRPr lang="fr-FR"/>
          </a:p>
        </p:txBody>
      </p:sp>
      <p:sp>
        <p:nvSpPr>
          <p:cNvPr id="43011" name="Rectangle 3"/>
          <p:cNvSpPr>
            <a:spLocks noGrp="1" noChangeArrowheads="1"/>
          </p:cNvSpPr>
          <p:nvPr>
            <p:ph type="dt" idx="1"/>
          </p:nvPr>
        </p:nvSpPr>
        <p:spPr bwMode="auto">
          <a:xfrm>
            <a:off x="3841451" y="1"/>
            <a:ext cx="2938780" cy="49403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lvl1pPr algn="r">
              <a:defRPr sz="1200" smtClean="0">
                <a:latin typeface="Arial" charset="0"/>
              </a:defRPr>
            </a:lvl1pPr>
          </a:lstStyle>
          <a:p>
            <a:pPr>
              <a:defRPr/>
            </a:pPr>
            <a:endParaRPr lang="fr-FR"/>
          </a:p>
        </p:txBody>
      </p:sp>
      <p:sp>
        <p:nvSpPr>
          <p:cNvPr id="79876" name="Rectangle 4"/>
          <p:cNvSpPr>
            <a:spLocks noGrp="1" noRot="1" noChangeAspect="1" noChangeArrowheads="1" noTextEdit="1"/>
          </p:cNvSpPr>
          <p:nvPr>
            <p:ph type="sldImg" idx="2"/>
          </p:nvPr>
        </p:nvSpPr>
        <p:spPr bwMode="auto">
          <a:xfrm>
            <a:off x="920750" y="741363"/>
            <a:ext cx="4940300" cy="3705225"/>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678180" y="4693285"/>
            <a:ext cx="5425440" cy="444627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3014" name="Rectangle 6"/>
          <p:cNvSpPr>
            <a:spLocks noGrp="1" noChangeArrowheads="1"/>
          </p:cNvSpPr>
          <p:nvPr>
            <p:ph type="ftr" sz="quarter" idx="4"/>
          </p:nvPr>
        </p:nvSpPr>
        <p:spPr bwMode="auto">
          <a:xfrm>
            <a:off x="0" y="9384856"/>
            <a:ext cx="2938780" cy="494030"/>
          </a:xfrm>
          <a:prstGeom prst="rect">
            <a:avLst/>
          </a:prstGeom>
          <a:noFill/>
          <a:ln w="9525">
            <a:noFill/>
            <a:miter lim="800000"/>
            <a:headEnd/>
            <a:tailEnd/>
          </a:ln>
          <a:effectLst/>
        </p:spPr>
        <p:txBody>
          <a:bodyPr vert="horz" wrap="square" lIns="95205" tIns="47602" rIns="95205" bIns="47602" numCol="1" anchor="b" anchorCtr="0" compatLnSpc="1">
            <a:prstTxWarp prst="textNoShape">
              <a:avLst/>
            </a:prstTxWarp>
          </a:bodyPr>
          <a:lstStyle>
            <a:lvl1pPr>
              <a:defRPr sz="1200" smtClean="0">
                <a:latin typeface="Arial" charset="0"/>
              </a:defRPr>
            </a:lvl1pPr>
          </a:lstStyle>
          <a:p>
            <a:pPr>
              <a:defRPr/>
            </a:pPr>
            <a:endParaRPr lang="fr-FR"/>
          </a:p>
        </p:txBody>
      </p:sp>
      <p:sp>
        <p:nvSpPr>
          <p:cNvPr id="43015" name="Rectangle 7"/>
          <p:cNvSpPr>
            <a:spLocks noGrp="1" noChangeArrowheads="1"/>
          </p:cNvSpPr>
          <p:nvPr>
            <p:ph type="sldNum" sz="quarter" idx="5"/>
          </p:nvPr>
        </p:nvSpPr>
        <p:spPr bwMode="auto">
          <a:xfrm>
            <a:off x="3841451" y="9384856"/>
            <a:ext cx="2938780" cy="494030"/>
          </a:xfrm>
          <a:prstGeom prst="rect">
            <a:avLst/>
          </a:prstGeom>
          <a:noFill/>
          <a:ln w="9525">
            <a:noFill/>
            <a:miter lim="800000"/>
            <a:headEnd/>
            <a:tailEnd/>
          </a:ln>
          <a:effectLst/>
        </p:spPr>
        <p:txBody>
          <a:bodyPr vert="horz" wrap="square" lIns="95205" tIns="47602" rIns="95205" bIns="47602" numCol="1" anchor="b" anchorCtr="0" compatLnSpc="1">
            <a:prstTxWarp prst="textNoShape">
              <a:avLst/>
            </a:prstTxWarp>
          </a:bodyPr>
          <a:lstStyle>
            <a:lvl1pPr algn="r">
              <a:defRPr sz="1200" smtClean="0">
                <a:latin typeface="Arial" charset="0"/>
              </a:defRPr>
            </a:lvl1pPr>
          </a:lstStyle>
          <a:p>
            <a:pPr>
              <a:defRPr/>
            </a:pPr>
            <a:fld id="{52177536-3F6B-40A2-996C-CC843323FDCF}" type="slidenum">
              <a:rPr lang="fr-FR"/>
              <a:pPr>
                <a:defRPr/>
              </a:pPr>
              <a:t>‹N°›</a:t>
            </a:fld>
            <a:endParaRPr lang="fr-FR"/>
          </a:p>
        </p:txBody>
      </p:sp>
    </p:spTree>
    <p:extLst>
      <p:ext uri="{BB962C8B-B14F-4D97-AF65-F5344CB8AC3E}">
        <p14:creationId xmlns:p14="http://schemas.microsoft.com/office/powerpoint/2010/main" val="3994110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1</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6521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58</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47532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a:t>Ulterieurement, renvoyer la balle à Christian </a:t>
            </a:r>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64</a:t>
            </a:fld>
            <a:endParaRPr lang="fr-FR"/>
          </a:p>
        </p:txBody>
      </p:sp>
    </p:spTree>
    <p:extLst>
      <p:ext uri="{BB962C8B-B14F-4D97-AF65-F5344CB8AC3E}">
        <p14:creationId xmlns:p14="http://schemas.microsoft.com/office/powerpoint/2010/main" val="387303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66</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68</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9000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71</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36327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75</a:t>
            </a:fld>
            <a:endParaRPr lang="fr-FR"/>
          </a:p>
        </p:txBody>
      </p:sp>
    </p:spTree>
    <p:extLst>
      <p:ext uri="{BB962C8B-B14F-4D97-AF65-F5344CB8AC3E}">
        <p14:creationId xmlns:p14="http://schemas.microsoft.com/office/powerpoint/2010/main" val="384204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76</a:t>
            </a:fld>
            <a:endParaRPr lang="fr-FR"/>
          </a:p>
        </p:txBody>
      </p:sp>
    </p:spTree>
    <p:extLst>
      <p:ext uri="{BB962C8B-B14F-4D97-AF65-F5344CB8AC3E}">
        <p14:creationId xmlns:p14="http://schemas.microsoft.com/office/powerpoint/2010/main" val="187124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79</a:t>
            </a:fld>
            <a:endParaRPr lang="fr-FR"/>
          </a:p>
        </p:txBody>
      </p:sp>
    </p:spTree>
    <p:extLst>
      <p:ext uri="{BB962C8B-B14F-4D97-AF65-F5344CB8AC3E}">
        <p14:creationId xmlns:p14="http://schemas.microsoft.com/office/powerpoint/2010/main" val="68904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80</a:t>
            </a:fld>
            <a:endParaRPr lang="fr-FR"/>
          </a:p>
        </p:txBody>
      </p:sp>
    </p:spTree>
    <p:extLst>
      <p:ext uri="{BB962C8B-B14F-4D97-AF65-F5344CB8AC3E}">
        <p14:creationId xmlns:p14="http://schemas.microsoft.com/office/powerpoint/2010/main" val="195240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81</a:t>
            </a:fld>
            <a:endParaRPr lang="fr-FR"/>
          </a:p>
        </p:txBody>
      </p:sp>
    </p:spTree>
    <p:extLst>
      <p:ext uri="{BB962C8B-B14F-4D97-AF65-F5344CB8AC3E}">
        <p14:creationId xmlns:p14="http://schemas.microsoft.com/office/powerpoint/2010/main" val="9510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3</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390689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82</a:t>
            </a:fld>
            <a:endParaRPr lang="fr-FR"/>
          </a:p>
        </p:txBody>
      </p:sp>
    </p:spTree>
    <p:extLst>
      <p:ext uri="{BB962C8B-B14F-4D97-AF65-F5344CB8AC3E}">
        <p14:creationId xmlns:p14="http://schemas.microsoft.com/office/powerpoint/2010/main" val="110486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83</a:t>
            </a:fld>
            <a:endParaRPr lang="fr-FR"/>
          </a:p>
        </p:txBody>
      </p:sp>
    </p:spTree>
    <p:extLst>
      <p:ext uri="{BB962C8B-B14F-4D97-AF65-F5344CB8AC3E}">
        <p14:creationId xmlns:p14="http://schemas.microsoft.com/office/powerpoint/2010/main" val="3145838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84</a:t>
            </a:fld>
            <a:endParaRPr lang="fr-FR"/>
          </a:p>
        </p:txBody>
      </p:sp>
    </p:spTree>
    <p:extLst>
      <p:ext uri="{BB962C8B-B14F-4D97-AF65-F5344CB8AC3E}">
        <p14:creationId xmlns:p14="http://schemas.microsoft.com/office/powerpoint/2010/main" val="3918515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85</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3123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86</a:t>
            </a:fld>
            <a:endParaRPr lang="fr-FR"/>
          </a:p>
        </p:txBody>
      </p:sp>
    </p:spTree>
    <p:extLst>
      <p:ext uri="{BB962C8B-B14F-4D97-AF65-F5344CB8AC3E}">
        <p14:creationId xmlns:p14="http://schemas.microsoft.com/office/powerpoint/2010/main" val="216705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87</a:t>
            </a:fld>
            <a:endParaRPr lang="fr-FR"/>
          </a:p>
        </p:txBody>
      </p:sp>
    </p:spTree>
    <p:extLst>
      <p:ext uri="{BB962C8B-B14F-4D97-AF65-F5344CB8AC3E}">
        <p14:creationId xmlns:p14="http://schemas.microsoft.com/office/powerpoint/2010/main" val="2745343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88</a:t>
            </a:fld>
            <a:endParaRPr lang="fr-FR"/>
          </a:p>
        </p:txBody>
      </p:sp>
    </p:spTree>
    <p:extLst>
      <p:ext uri="{BB962C8B-B14F-4D97-AF65-F5344CB8AC3E}">
        <p14:creationId xmlns:p14="http://schemas.microsoft.com/office/powerpoint/2010/main" val="2725353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89</a:t>
            </a:fld>
            <a:endParaRPr lang="fr-FR"/>
          </a:p>
        </p:txBody>
      </p:sp>
    </p:spTree>
    <p:extLst>
      <p:ext uri="{BB962C8B-B14F-4D97-AF65-F5344CB8AC3E}">
        <p14:creationId xmlns:p14="http://schemas.microsoft.com/office/powerpoint/2010/main" val="211757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90</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0851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109</a:t>
            </a:fld>
            <a:endParaRPr lang="fr-FR"/>
          </a:p>
        </p:txBody>
      </p:sp>
    </p:spTree>
    <p:extLst>
      <p:ext uri="{BB962C8B-B14F-4D97-AF65-F5344CB8AC3E}">
        <p14:creationId xmlns:p14="http://schemas.microsoft.com/office/powerpoint/2010/main" val="155848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5</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482960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110</a:t>
            </a:fld>
            <a:endParaRPr lang="fr-FR"/>
          </a:p>
        </p:txBody>
      </p:sp>
    </p:spTree>
    <p:extLst>
      <p:ext uri="{BB962C8B-B14F-4D97-AF65-F5344CB8AC3E}">
        <p14:creationId xmlns:p14="http://schemas.microsoft.com/office/powerpoint/2010/main" val="3017834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111</a:t>
            </a:fld>
            <a:endParaRPr lang="fr-FR"/>
          </a:p>
        </p:txBody>
      </p:sp>
    </p:spTree>
    <p:extLst>
      <p:ext uri="{BB962C8B-B14F-4D97-AF65-F5344CB8AC3E}">
        <p14:creationId xmlns:p14="http://schemas.microsoft.com/office/powerpoint/2010/main" val="2519009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112</a:t>
            </a:fld>
            <a:endParaRPr lang="fr-FR"/>
          </a:p>
        </p:txBody>
      </p:sp>
    </p:spTree>
    <p:extLst>
      <p:ext uri="{BB962C8B-B14F-4D97-AF65-F5344CB8AC3E}">
        <p14:creationId xmlns:p14="http://schemas.microsoft.com/office/powerpoint/2010/main" val="3989064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114</a:t>
            </a:fld>
            <a:endParaRPr lang="fr-FR"/>
          </a:p>
        </p:txBody>
      </p:sp>
    </p:spTree>
    <p:extLst>
      <p:ext uri="{BB962C8B-B14F-4D97-AF65-F5344CB8AC3E}">
        <p14:creationId xmlns:p14="http://schemas.microsoft.com/office/powerpoint/2010/main" val="1712902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115</a:t>
            </a:fld>
            <a:endParaRPr lang="fr-FR"/>
          </a:p>
        </p:txBody>
      </p:sp>
    </p:spTree>
    <p:extLst>
      <p:ext uri="{BB962C8B-B14F-4D97-AF65-F5344CB8AC3E}">
        <p14:creationId xmlns:p14="http://schemas.microsoft.com/office/powerpoint/2010/main" val="611484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116</a:t>
            </a:fld>
            <a:endParaRPr lang="fr-FR"/>
          </a:p>
        </p:txBody>
      </p:sp>
    </p:spTree>
    <p:extLst>
      <p:ext uri="{BB962C8B-B14F-4D97-AF65-F5344CB8AC3E}">
        <p14:creationId xmlns:p14="http://schemas.microsoft.com/office/powerpoint/2010/main" val="355210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117</a:t>
            </a:fld>
            <a:endParaRPr lang="fr-FR"/>
          </a:p>
        </p:txBody>
      </p:sp>
    </p:spTree>
    <p:extLst>
      <p:ext uri="{BB962C8B-B14F-4D97-AF65-F5344CB8AC3E}">
        <p14:creationId xmlns:p14="http://schemas.microsoft.com/office/powerpoint/2010/main" val="1879259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118</a:t>
            </a:fld>
            <a:endParaRPr lang="fr-FR"/>
          </a:p>
        </p:txBody>
      </p:sp>
    </p:spTree>
    <p:extLst>
      <p:ext uri="{BB962C8B-B14F-4D97-AF65-F5344CB8AC3E}">
        <p14:creationId xmlns:p14="http://schemas.microsoft.com/office/powerpoint/2010/main" val="159460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119</a:t>
            </a:fld>
            <a:endParaRPr lang="fr-FR"/>
          </a:p>
        </p:txBody>
      </p:sp>
    </p:spTree>
    <p:extLst>
      <p:ext uri="{BB962C8B-B14F-4D97-AF65-F5344CB8AC3E}">
        <p14:creationId xmlns:p14="http://schemas.microsoft.com/office/powerpoint/2010/main" val="67760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120</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2662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14</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31674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121</a:t>
            </a:fld>
            <a:endParaRPr lang="fr-FR"/>
          </a:p>
        </p:txBody>
      </p:sp>
    </p:spTree>
    <p:extLst>
      <p:ext uri="{BB962C8B-B14F-4D97-AF65-F5344CB8AC3E}">
        <p14:creationId xmlns:p14="http://schemas.microsoft.com/office/powerpoint/2010/main" val="2019897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140</a:t>
            </a:fld>
            <a:endParaRPr lang="fr-FR"/>
          </a:p>
        </p:txBody>
      </p:sp>
    </p:spTree>
    <p:extLst>
      <p:ext uri="{BB962C8B-B14F-4D97-AF65-F5344CB8AC3E}">
        <p14:creationId xmlns:p14="http://schemas.microsoft.com/office/powerpoint/2010/main" val="1926338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2177536-3F6B-40A2-996C-CC843323FDCF}" type="slidenum">
              <a:rPr lang="fr-FR" smtClean="0"/>
              <a:pPr>
                <a:defRPr/>
              </a:pPr>
              <a:t>141</a:t>
            </a:fld>
            <a:endParaRPr lang="fr-FR"/>
          </a:p>
        </p:txBody>
      </p:sp>
    </p:spTree>
    <p:extLst>
      <p:ext uri="{BB962C8B-B14F-4D97-AF65-F5344CB8AC3E}">
        <p14:creationId xmlns:p14="http://schemas.microsoft.com/office/powerpoint/2010/main" val="684564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145</a:t>
            </a:fld>
            <a:endParaRPr lang="fr-FR"/>
          </a:p>
        </p:txBody>
      </p:sp>
    </p:spTree>
    <p:extLst>
      <p:ext uri="{BB962C8B-B14F-4D97-AF65-F5344CB8AC3E}">
        <p14:creationId xmlns:p14="http://schemas.microsoft.com/office/powerpoint/2010/main" val="3763299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xfrm>
            <a:off x="3885275" y="8684899"/>
            <a:ext cx="2971092" cy="4576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11163" eaLnBrk="0">
              <a:tabLst>
                <a:tab pos="663575" algn="l"/>
                <a:tab pos="1327150" algn="l"/>
                <a:tab pos="1989138" algn="l"/>
                <a:tab pos="2652713" algn="l"/>
              </a:tabLst>
              <a:defRPr sz="2400">
                <a:solidFill>
                  <a:schemeClr val="tx1"/>
                </a:solidFill>
                <a:latin typeface="LondonTwo" charset="0"/>
                <a:ea typeface="ＭＳ Ｐゴシック" charset="0"/>
                <a:cs typeface="ＭＳ Ｐゴシック" charset="0"/>
              </a:defRPr>
            </a:lvl1pPr>
            <a:lvl2pPr marL="37931725" indent="-37474525" defTabSz="411163" eaLnBrk="0">
              <a:tabLst>
                <a:tab pos="663575" algn="l"/>
                <a:tab pos="1327150" algn="l"/>
                <a:tab pos="1989138" algn="l"/>
                <a:tab pos="2652713" algn="l"/>
              </a:tabLst>
              <a:defRPr sz="2400">
                <a:solidFill>
                  <a:schemeClr val="tx1"/>
                </a:solidFill>
                <a:latin typeface="LondonTwo" charset="0"/>
                <a:ea typeface="ＭＳ Ｐゴシック" charset="0"/>
              </a:defRPr>
            </a:lvl2pPr>
            <a:lvl3pPr eaLnBrk="0">
              <a:tabLst>
                <a:tab pos="663575" algn="l"/>
                <a:tab pos="1327150" algn="l"/>
                <a:tab pos="1989138" algn="l"/>
                <a:tab pos="2652713" algn="l"/>
              </a:tabLst>
              <a:defRPr sz="2400">
                <a:solidFill>
                  <a:schemeClr val="tx1"/>
                </a:solidFill>
                <a:latin typeface="LondonTwo" charset="0"/>
                <a:ea typeface="ＭＳ Ｐゴシック" charset="0"/>
              </a:defRPr>
            </a:lvl3pPr>
            <a:lvl4pPr eaLnBrk="0">
              <a:tabLst>
                <a:tab pos="663575" algn="l"/>
                <a:tab pos="1327150" algn="l"/>
                <a:tab pos="1989138" algn="l"/>
                <a:tab pos="2652713" algn="l"/>
              </a:tabLst>
              <a:defRPr sz="2400">
                <a:solidFill>
                  <a:schemeClr val="tx1"/>
                </a:solidFill>
                <a:latin typeface="LondonTwo" charset="0"/>
                <a:ea typeface="ＭＳ Ｐゴシック" charset="0"/>
              </a:defRPr>
            </a:lvl4pPr>
            <a:lvl5pPr eaLnBrk="0">
              <a:tabLst>
                <a:tab pos="663575" algn="l"/>
                <a:tab pos="1327150" algn="l"/>
                <a:tab pos="1989138" algn="l"/>
                <a:tab pos="2652713" algn="l"/>
              </a:tabLst>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9pPr>
          </a:lstStyle>
          <a:p>
            <a:pPr eaLnBrk="1"/>
            <a:fld id="{4A75F3FF-7C8C-304B-9C34-E6D39FD4EE61}" type="slidenum">
              <a:rPr lang="en-GB" sz="1300">
                <a:solidFill>
                  <a:srgbClr val="000000"/>
                </a:solidFill>
                <a:latin typeface="Times New Roman" charset="0"/>
              </a:rPr>
              <a:pPr eaLnBrk="1"/>
              <a:t>149</a:t>
            </a:fld>
            <a:endParaRPr lang="en-GB" sz="1300">
              <a:solidFill>
                <a:srgbClr val="000000"/>
              </a:solidFill>
              <a:latin typeface="Times New Roman"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fr-BE">
                <a:ea typeface="ＭＳ Ｐゴシック" charset="0"/>
                <a:cs typeface="ＭＳ Ｐゴシック" charset="0"/>
              </a:rPr>
              <a:t>En fonction de l’importance que du trinôme pour l’évaluateur, il fera l’objet d’une question à l’étape suivante</a:t>
            </a:r>
            <a:endParaRPr lang="fr-FR">
              <a:ea typeface="ＭＳ Ｐゴシック" charset="0"/>
              <a:cs typeface="ＭＳ Ｐゴシック" charset="0"/>
            </a:endParaRPr>
          </a:p>
        </p:txBody>
      </p:sp>
    </p:spTree>
    <p:extLst>
      <p:ext uri="{BB962C8B-B14F-4D97-AF65-F5344CB8AC3E}">
        <p14:creationId xmlns:p14="http://schemas.microsoft.com/office/powerpoint/2010/main" val="575599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xfrm>
            <a:off x="3885275" y="8684899"/>
            <a:ext cx="2971092" cy="4576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11163" eaLnBrk="0">
              <a:tabLst>
                <a:tab pos="663575" algn="l"/>
                <a:tab pos="1327150" algn="l"/>
                <a:tab pos="1989138" algn="l"/>
                <a:tab pos="2652713" algn="l"/>
              </a:tabLst>
              <a:defRPr sz="2400">
                <a:solidFill>
                  <a:schemeClr val="tx1"/>
                </a:solidFill>
                <a:latin typeface="LondonTwo" charset="0"/>
                <a:ea typeface="ＭＳ Ｐゴシック" charset="0"/>
                <a:cs typeface="ＭＳ Ｐゴシック" charset="0"/>
              </a:defRPr>
            </a:lvl1pPr>
            <a:lvl2pPr marL="37931725" indent="-37474525" defTabSz="411163" eaLnBrk="0">
              <a:tabLst>
                <a:tab pos="663575" algn="l"/>
                <a:tab pos="1327150" algn="l"/>
                <a:tab pos="1989138" algn="l"/>
                <a:tab pos="2652713" algn="l"/>
              </a:tabLst>
              <a:defRPr sz="2400">
                <a:solidFill>
                  <a:schemeClr val="tx1"/>
                </a:solidFill>
                <a:latin typeface="LondonTwo" charset="0"/>
                <a:ea typeface="ＭＳ Ｐゴシック" charset="0"/>
              </a:defRPr>
            </a:lvl2pPr>
            <a:lvl3pPr eaLnBrk="0">
              <a:tabLst>
                <a:tab pos="663575" algn="l"/>
                <a:tab pos="1327150" algn="l"/>
                <a:tab pos="1989138" algn="l"/>
                <a:tab pos="2652713" algn="l"/>
              </a:tabLst>
              <a:defRPr sz="2400">
                <a:solidFill>
                  <a:schemeClr val="tx1"/>
                </a:solidFill>
                <a:latin typeface="LondonTwo" charset="0"/>
                <a:ea typeface="ＭＳ Ｐゴシック" charset="0"/>
              </a:defRPr>
            </a:lvl3pPr>
            <a:lvl4pPr eaLnBrk="0">
              <a:tabLst>
                <a:tab pos="663575" algn="l"/>
                <a:tab pos="1327150" algn="l"/>
                <a:tab pos="1989138" algn="l"/>
                <a:tab pos="2652713" algn="l"/>
              </a:tabLst>
              <a:defRPr sz="2400">
                <a:solidFill>
                  <a:schemeClr val="tx1"/>
                </a:solidFill>
                <a:latin typeface="LondonTwo" charset="0"/>
                <a:ea typeface="ＭＳ Ｐゴシック" charset="0"/>
              </a:defRPr>
            </a:lvl4pPr>
            <a:lvl5pPr eaLnBrk="0">
              <a:tabLst>
                <a:tab pos="663575" algn="l"/>
                <a:tab pos="1327150" algn="l"/>
                <a:tab pos="1989138" algn="l"/>
                <a:tab pos="2652713" algn="l"/>
              </a:tabLst>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9pPr>
          </a:lstStyle>
          <a:p>
            <a:pPr eaLnBrk="1"/>
            <a:fld id="{C8BEABBF-B648-8B4E-AA0E-247FF8278868}" type="slidenum">
              <a:rPr lang="en-GB" sz="1300">
                <a:solidFill>
                  <a:srgbClr val="000000"/>
                </a:solidFill>
                <a:latin typeface="Times New Roman" charset="0"/>
              </a:rPr>
              <a:pPr eaLnBrk="1"/>
              <a:t>150</a:t>
            </a:fld>
            <a:endParaRPr lang="en-GB" sz="1300">
              <a:solidFill>
                <a:srgbClr val="000000"/>
              </a:solidFill>
              <a:latin typeface="Times New Roman" charset="0"/>
            </a:endParaRPr>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fr-BE">
                <a:ea typeface="ＭＳ Ｐゴシック" charset="0"/>
                <a:cs typeface="ＭＳ Ｐゴシック" charset="0"/>
              </a:rPr>
              <a:t>Les MQ se compose d’une format de questionnement et d’une série d’option de questionnement</a:t>
            </a:r>
            <a:endParaRPr lang="fr-FR">
              <a:ea typeface="ＭＳ Ｐゴシック" charset="0"/>
              <a:cs typeface="ＭＳ Ｐゴシック" charset="0"/>
            </a:endParaRPr>
          </a:p>
        </p:txBody>
      </p:sp>
    </p:spTree>
    <p:extLst>
      <p:ext uri="{BB962C8B-B14F-4D97-AF65-F5344CB8AC3E}">
        <p14:creationId xmlns:p14="http://schemas.microsoft.com/office/powerpoint/2010/main" val="4272277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D6D8CD-914E-064F-9A68-350205F6AAD2}" type="slidenum">
              <a:rPr lang="fr-FR" sz="1200"/>
              <a:pPr/>
              <a:t>168</a:t>
            </a:fld>
            <a:endParaRPr lang="fr-FR"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3311248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8CD5A4-E6DC-D040-A4AE-54B37029401A}" type="slidenum">
              <a:rPr lang="fr-FR" sz="1200"/>
              <a:pPr/>
              <a:t>170</a:t>
            </a:fld>
            <a:endParaRPr lang="fr-FR"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1243241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E99400-4452-124D-B345-B74DE13EBFAC}" type="slidenum">
              <a:rPr lang="fr-FR" sz="1200"/>
              <a:pPr/>
              <a:t>171</a:t>
            </a:fld>
            <a:endParaRPr lang="fr-FR"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2385283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ACB97D-D4D0-1145-ABB9-2EB01E04C3F7}" type="slidenum">
              <a:rPr lang="fr-FR" sz="1200"/>
              <a:pPr/>
              <a:t>172</a:t>
            </a:fld>
            <a:endParaRPr lang="fr-FR"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163881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a:t>Normative : score signification intrinsèque ou non. Il n’a des significations que par rapport au groupe. </a:t>
            </a:r>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27</a:t>
            </a:fld>
            <a:endParaRPr lang="fr-FR"/>
          </a:p>
        </p:txBody>
      </p:sp>
    </p:spTree>
    <p:extLst>
      <p:ext uri="{BB962C8B-B14F-4D97-AF65-F5344CB8AC3E}">
        <p14:creationId xmlns:p14="http://schemas.microsoft.com/office/powerpoint/2010/main" val="511554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878B58-1CF9-5342-A257-03941BC5EE63}" type="slidenum">
              <a:rPr lang="fr-FR" sz="1200"/>
              <a:pPr/>
              <a:t>174</a:t>
            </a:fld>
            <a:endParaRPr lang="fr-FR"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2961706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B7B4E30-E9DC-BE43-8B7F-6B11A08FE3DA}" type="slidenum">
              <a:rPr lang="fr-FR" sz="1200"/>
              <a:pPr/>
              <a:t>175</a:t>
            </a:fld>
            <a:endParaRPr lang="fr-FR"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85556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D9A5F8-E8A2-FD4C-995A-5FFE26E2AFA4}" type="slidenum">
              <a:rPr lang="fr-FR" sz="1200"/>
              <a:pPr/>
              <a:t>176</a:t>
            </a:fld>
            <a:endParaRPr lang="fr-FR"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614138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DAD05C2-317F-2440-B011-ACD4571E8252}" type="slidenum">
              <a:rPr lang="fr-FR" sz="1200"/>
              <a:pPr/>
              <a:t>177</a:t>
            </a:fld>
            <a:endParaRPr lang="fr-FR"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2484151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19DB8A8-8FC6-6346-9A45-07D5A2BCFC1A}" type="slidenum">
              <a:rPr lang="fr-FR" sz="1200"/>
              <a:pPr/>
              <a:t>178</a:t>
            </a:fld>
            <a:endParaRPr lang="fr-FR"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1369594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E284AB-39E0-AE4C-96D5-FEF340A0CD89}" type="slidenum">
              <a:rPr lang="fr-FR" sz="1200"/>
              <a:pPr/>
              <a:t>183</a:t>
            </a:fld>
            <a:endParaRPr lang="fr-FR"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fr-FR">
              <a:latin typeface="Times New Roman" charset="0"/>
            </a:endParaRPr>
          </a:p>
        </p:txBody>
      </p:sp>
    </p:spTree>
    <p:extLst>
      <p:ext uri="{BB962C8B-B14F-4D97-AF65-F5344CB8AC3E}">
        <p14:creationId xmlns:p14="http://schemas.microsoft.com/office/powerpoint/2010/main" val="34514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185</a:t>
            </a:fld>
            <a:endParaRPr lang="fr-FR"/>
          </a:p>
        </p:txBody>
      </p:sp>
    </p:spTree>
    <p:extLst>
      <p:ext uri="{BB962C8B-B14F-4D97-AF65-F5344CB8AC3E}">
        <p14:creationId xmlns:p14="http://schemas.microsoft.com/office/powerpoint/2010/main" val="105056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xfrm>
            <a:off x="3885275" y="8684899"/>
            <a:ext cx="2971092" cy="4576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11163" eaLnBrk="0">
              <a:tabLst>
                <a:tab pos="663575" algn="l"/>
                <a:tab pos="1327150" algn="l"/>
                <a:tab pos="1989138" algn="l"/>
                <a:tab pos="2652713" algn="l"/>
              </a:tabLst>
              <a:defRPr sz="2400">
                <a:solidFill>
                  <a:schemeClr val="tx1"/>
                </a:solidFill>
                <a:latin typeface="LondonTwo" charset="0"/>
                <a:ea typeface="ＭＳ Ｐゴシック" charset="0"/>
                <a:cs typeface="ＭＳ Ｐゴシック" charset="0"/>
              </a:defRPr>
            </a:lvl1pPr>
            <a:lvl2pPr marL="37931725" indent="-37474525" defTabSz="411163" eaLnBrk="0">
              <a:tabLst>
                <a:tab pos="663575" algn="l"/>
                <a:tab pos="1327150" algn="l"/>
                <a:tab pos="1989138" algn="l"/>
                <a:tab pos="2652713" algn="l"/>
              </a:tabLst>
              <a:defRPr sz="2400">
                <a:solidFill>
                  <a:schemeClr val="tx1"/>
                </a:solidFill>
                <a:latin typeface="LondonTwo" charset="0"/>
                <a:ea typeface="ＭＳ Ｐゴシック" charset="0"/>
              </a:defRPr>
            </a:lvl2pPr>
            <a:lvl3pPr eaLnBrk="0">
              <a:tabLst>
                <a:tab pos="663575" algn="l"/>
                <a:tab pos="1327150" algn="l"/>
                <a:tab pos="1989138" algn="l"/>
                <a:tab pos="2652713" algn="l"/>
              </a:tabLst>
              <a:defRPr sz="2400">
                <a:solidFill>
                  <a:schemeClr val="tx1"/>
                </a:solidFill>
                <a:latin typeface="LondonTwo" charset="0"/>
                <a:ea typeface="ＭＳ Ｐゴシック" charset="0"/>
              </a:defRPr>
            </a:lvl3pPr>
            <a:lvl4pPr eaLnBrk="0">
              <a:tabLst>
                <a:tab pos="663575" algn="l"/>
                <a:tab pos="1327150" algn="l"/>
                <a:tab pos="1989138" algn="l"/>
                <a:tab pos="2652713" algn="l"/>
              </a:tabLst>
              <a:defRPr sz="2400">
                <a:solidFill>
                  <a:schemeClr val="tx1"/>
                </a:solidFill>
                <a:latin typeface="LondonTwo" charset="0"/>
                <a:ea typeface="ＭＳ Ｐゴシック" charset="0"/>
              </a:defRPr>
            </a:lvl4pPr>
            <a:lvl5pPr eaLnBrk="0">
              <a:tabLst>
                <a:tab pos="663575" algn="l"/>
                <a:tab pos="1327150" algn="l"/>
                <a:tab pos="1989138" algn="l"/>
                <a:tab pos="2652713" algn="l"/>
              </a:tabLst>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tabLst>
                <a:tab pos="663575" algn="l"/>
                <a:tab pos="1327150" algn="l"/>
                <a:tab pos="1989138" algn="l"/>
                <a:tab pos="2652713" algn="l"/>
              </a:tabLst>
              <a:defRPr sz="2400">
                <a:solidFill>
                  <a:schemeClr val="tx1"/>
                </a:solidFill>
                <a:latin typeface="LondonTwo" charset="0"/>
                <a:ea typeface="ＭＳ Ｐゴシック" charset="0"/>
              </a:defRPr>
            </a:lvl9pPr>
          </a:lstStyle>
          <a:p>
            <a:pPr eaLnBrk="1"/>
            <a:fld id="{14AC9D65-5276-E741-81C0-731A6045C8BD}" type="slidenum">
              <a:rPr lang="en-GB" sz="1300">
                <a:solidFill>
                  <a:srgbClr val="000000"/>
                </a:solidFill>
                <a:latin typeface="Times New Roman" charset="0"/>
              </a:rPr>
              <a:pPr eaLnBrk="1"/>
              <a:t>221</a:t>
            </a:fld>
            <a:endParaRPr lang="en-GB" sz="1300">
              <a:solidFill>
                <a:srgbClr val="000000"/>
              </a:solidFill>
              <a:latin typeface="Times New Roman" charset="0"/>
            </a:endParaRPr>
          </a:p>
        </p:txBody>
      </p:sp>
      <p:sp>
        <p:nvSpPr>
          <p:cNvPr id="109571" name="Rectangle 2"/>
          <p:cNvSpPr>
            <a:spLocks noGrp="1" noRot="1" noChangeAspect="1" noChangeArrowheads="1" noTextEdit="1"/>
          </p:cNvSpPr>
          <p:nvPr>
            <p:ph type="sldImg"/>
          </p:nvPr>
        </p:nvSpPr>
        <p:spPr>
          <a:xfrm>
            <a:off x="1146175" y="687388"/>
            <a:ext cx="4568825" cy="3427412"/>
          </a:xfrm>
        </p:spPr>
      </p:sp>
      <p:sp>
        <p:nvSpPr>
          <p:cNvPr id="109572" name="Rectangle 3"/>
          <p:cNvSpPr>
            <a:spLocks noGrp="1" noChangeArrowheads="1"/>
          </p:cNvSpPr>
          <p:nvPr>
            <p:ph type="body" idx="1"/>
          </p:nvPr>
        </p:nvSpPr>
        <p:spPr>
          <a:xfrm>
            <a:off x="914183" y="4342450"/>
            <a:ext cx="5029635" cy="4114361"/>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441343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227</a:t>
            </a:fld>
            <a:endParaRPr lang="fr-FR"/>
          </a:p>
        </p:txBody>
      </p:sp>
    </p:spTree>
    <p:extLst>
      <p:ext uri="{BB962C8B-B14F-4D97-AF65-F5344CB8AC3E}">
        <p14:creationId xmlns:p14="http://schemas.microsoft.com/office/powerpoint/2010/main" val="4228202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231</a:t>
            </a:fld>
            <a:endParaRPr lang="fr-FR"/>
          </a:p>
        </p:txBody>
      </p:sp>
    </p:spTree>
    <p:extLst>
      <p:ext uri="{BB962C8B-B14F-4D97-AF65-F5344CB8AC3E}">
        <p14:creationId xmlns:p14="http://schemas.microsoft.com/office/powerpoint/2010/main" val="226278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a:t>Pas un seule typologiqe, mais différents auteurs avec différentes visions). </a:t>
            </a:r>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28</a:t>
            </a:fld>
            <a:endParaRPr lang="fr-FR"/>
          </a:p>
        </p:txBody>
      </p:sp>
    </p:spTree>
    <p:extLst>
      <p:ext uri="{BB962C8B-B14F-4D97-AF65-F5344CB8AC3E}">
        <p14:creationId xmlns:p14="http://schemas.microsoft.com/office/powerpoint/2010/main" val="1175267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233</a:t>
            </a:fld>
            <a:endParaRPr lang="fr-FR"/>
          </a:p>
        </p:txBody>
      </p:sp>
    </p:spTree>
    <p:extLst>
      <p:ext uri="{BB962C8B-B14F-4D97-AF65-F5344CB8AC3E}">
        <p14:creationId xmlns:p14="http://schemas.microsoft.com/office/powerpoint/2010/main" val="2049062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E9EED55-E6CB-3549-A541-2722B653B1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2F17282-1E08-E049-AAFB-126CF31E2D5D}" type="slidenum">
              <a:rPr lang="fr-FR" altLang="fr-FR"/>
              <a:pPr/>
              <a:t>235</a:t>
            </a:fld>
            <a:endParaRPr lang="fr-FR" altLang="fr-FR"/>
          </a:p>
        </p:txBody>
      </p:sp>
      <p:sp>
        <p:nvSpPr>
          <p:cNvPr id="16387" name="Rectangle 2">
            <a:extLst>
              <a:ext uri="{FF2B5EF4-FFF2-40B4-BE49-F238E27FC236}">
                <a16:creationId xmlns:a16="http://schemas.microsoft.com/office/drawing/2014/main" id="{1417A9DB-1AC9-7443-8593-B5EE3CEBDF0C}"/>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49189666-5A9B-1D48-8D02-7E0C60812000}"/>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246480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A928696-E547-0246-893F-CA1C592E7A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C843903-722D-2B49-B832-4E626B08B158}" type="slidenum">
              <a:rPr lang="fr-FR" altLang="fr-FR"/>
              <a:pPr/>
              <a:t>236</a:t>
            </a:fld>
            <a:endParaRPr lang="fr-FR" altLang="fr-FR"/>
          </a:p>
        </p:txBody>
      </p:sp>
      <p:sp>
        <p:nvSpPr>
          <p:cNvPr id="18435" name="Rectangle 2">
            <a:extLst>
              <a:ext uri="{FF2B5EF4-FFF2-40B4-BE49-F238E27FC236}">
                <a16:creationId xmlns:a16="http://schemas.microsoft.com/office/drawing/2014/main" id="{C02627DE-1C2D-5943-BD39-67078437C820}"/>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1323BF2E-C92D-504B-AD49-BCAFBE65C291}"/>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2484722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7AF0617-0371-1246-9042-4CE513CBC1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8ACFE06-2586-1143-97D4-88FDD2E8A9E2}" type="slidenum">
              <a:rPr lang="fr-FR" altLang="fr-FR"/>
              <a:pPr/>
              <a:t>237</a:t>
            </a:fld>
            <a:endParaRPr lang="fr-FR" altLang="fr-FR"/>
          </a:p>
        </p:txBody>
      </p:sp>
      <p:sp>
        <p:nvSpPr>
          <p:cNvPr id="20483" name="Rectangle 2">
            <a:extLst>
              <a:ext uri="{FF2B5EF4-FFF2-40B4-BE49-F238E27FC236}">
                <a16:creationId xmlns:a16="http://schemas.microsoft.com/office/drawing/2014/main" id="{359A2CD7-3C7E-EB4E-A4F6-B26B0E664879}"/>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183C00C8-2078-8E46-B2BE-58D9A5F593CC}"/>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4126671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05D097-11D3-4842-B8D4-3F6BC94822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78AD1C6-F3A9-EC45-B0C8-0D51EF0137AA}" type="slidenum">
              <a:rPr lang="fr-FR" altLang="fr-FR"/>
              <a:pPr/>
              <a:t>238</a:t>
            </a:fld>
            <a:endParaRPr lang="fr-FR" altLang="fr-FR"/>
          </a:p>
        </p:txBody>
      </p:sp>
      <p:sp>
        <p:nvSpPr>
          <p:cNvPr id="22531" name="Rectangle 2">
            <a:extLst>
              <a:ext uri="{FF2B5EF4-FFF2-40B4-BE49-F238E27FC236}">
                <a16:creationId xmlns:a16="http://schemas.microsoft.com/office/drawing/2014/main" id="{21306B50-174D-BB49-8E12-220AFF710365}"/>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B25F9CF6-92BB-6548-A7F7-34E99199CF47}"/>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2614228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09B0544-9A6E-194F-ACC3-683D97B943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84FD26A-0FEB-BE43-ADEC-A604B8B4D744}" type="slidenum">
              <a:rPr lang="fr-FR" altLang="fr-FR"/>
              <a:pPr/>
              <a:t>239</a:t>
            </a:fld>
            <a:endParaRPr lang="fr-FR" altLang="fr-FR"/>
          </a:p>
        </p:txBody>
      </p:sp>
      <p:sp>
        <p:nvSpPr>
          <p:cNvPr id="24579" name="Rectangle 2">
            <a:extLst>
              <a:ext uri="{FF2B5EF4-FFF2-40B4-BE49-F238E27FC236}">
                <a16:creationId xmlns:a16="http://schemas.microsoft.com/office/drawing/2014/main" id="{74950F6F-220A-414C-822A-E076C866B17C}"/>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A2C312A1-07CE-2E47-A53E-5F7EC5B019FC}"/>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499496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5B801D9-64F7-8841-8A13-11B6AA2D75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EA916F1-D443-6E43-81A5-3B7F4A9C8828}" type="slidenum">
              <a:rPr lang="fr-FR" altLang="fr-FR"/>
              <a:pPr/>
              <a:t>240</a:t>
            </a:fld>
            <a:endParaRPr lang="fr-FR" altLang="fr-FR"/>
          </a:p>
        </p:txBody>
      </p:sp>
      <p:sp>
        <p:nvSpPr>
          <p:cNvPr id="26627" name="Rectangle 2">
            <a:extLst>
              <a:ext uri="{FF2B5EF4-FFF2-40B4-BE49-F238E27FC236}">
                <a16:creationId xmlns:a16="http://schemas.microsoft.com/office/drawing/2014/main" id="{3FF58389-9709-CD45-A67F-71837C7A7452}"/>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125F9239-341B-6A47-8BBA-57CC4BF79E5F}"/>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4232603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7FDA62D3-F18A-EF41-93FF-12CE21F9BA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3F8762C-B2BB-1D40-823B-252E4EE066D2}" type="slidenum">
              <a:rPr lang="fr-FR" altLang="fr-FR"/>
              <a:pPr/>
              <a:t>241</a:t>
            </a:fld>
            <a:endParaRPr lang="fr-FR" altLang="fr-FR"/>
          </a:p>
        </p:txBody>
      </p:sp>
      <p:sp>
        <p:nvSpPr>
          <p:cNvPr id="28675" name="Rectangle 2">
            <a:extLst>
              <a:ext uri="{FF2B5EF4-FFF2-40B4-BE49-F238E27FC236}">
                <a16:creationId xmlns:a16="http://schemas.microsoft.com/office/drawing/2014/main" id="{13D5FC13-3372-D147-9C0F-22C0BBB69567}"/>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F71D4B6F-582F-034F-A5B9-7CCFA2F64692}"/>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33299775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694F011-F5DE-0C4B-AC0C-3D3E15AEFD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91AD03B-4F89-A044-B3ED-C99B62694A0F}" type="slidenum">
              <a:rPr lang="fr-FR" altLang="fr-FR"/>
              <a:pPr/>
              <a:t>242</a:t>
            </a:fld>
            <a:endParaRPr lang="fr-FR" altLang="fr-FR"/>
          </a:p>
        </p:txBody>
      </p:sp>
      <p:sp>
        <p:nvSpPr>
          <p:cNvPr id="30723" name="Rectangle 2">
            <a:extLst>
              <a:ext uri="{FF2B5EF4-FFF2-40B4-BE49-F238E27FC236}">
                <a16:creationId xmlns:a16="http://schemas.microsoft.com/office/drawing/2014/main" id="{7D050D66-1AC8-7F41-8922-3CFACBC92603}"/>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AA519575-71DD-944E-9CF6-2C37BA897218}"/>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3133277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45AAB58-2C4F-8F4D-857D-FABD34DFC7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A66CB16-649B-5741-B3D9-0E9682D26000}" type="slidenum">
              <a:rPr lang="fr-FR" altLang="fr-FR"/>
              <a:pPr/>
              <a:t>243</a:t>
            </a:fld>
            <a:endParaRPr lang="fr-FR" altLang="fr-FR"/>
          </a:p>
        </p:txBody>
      </p:sp>
      <p:sp>
        <p:nvSpPr>
          <p:cNvPr id="32771" name="Rectangle 2">
            <a:extLst>
              <a:ext uri="{FF2B5EF4-FFF2-40B4-BE49-F238E27FC236}">
                <a16:creationId xmlns:a16="http://schemas.microsoft.com/office/drawing/2014/main" id="{D9CECAE6-9F3A-F84F-AE5B-DC8F004797CB}"/>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7D0C66AF-DF7C-D94C-BA67-A4EB44BD8BD3}"/>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189226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34</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2026873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56E377B-2753-7348-82E0-AA8D11B509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4B42CF-3C33-C64B-BDA0-652712DAC686}" type="slidenum">
              <a:rPr lang="fr-FR" altLang="fr-FR"/>
              <a:pPr/>
              <a:t>244</a:t>
            </a:fld>
            <a:endParaRPr lang="fr-FR" altLang="fr-FR"/>
          </a:p>
        </p:txBody>
      </p:sp>
      <p:sp>
        <p:nvSpPr>
          <p:cNvPr id="34819" name="Rectangle 2">
            <a:extLst>
              <a:ext uri="{FF2B5EF4-FFF2-40B4-BE49-F238E27FC236}">
                <a16:creationId xmlns:a16="http://schemas.microsoft.com/office/drawing/2014/main" id="{34A0A750-7307-DB43-8EAD-B3CBAA24DB49}"/>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EC9060D6-0E45-0548-BF72-2D43C392EAC1}"/>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2152912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E6BC491-9AE9-7D40-AC10-17B4A1A950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D43CDAC-67C3-6844-8FEC-48A86EE7CA4F}" type="slidenum">
              <a:rPr lang="fr-FR" altLang="fr-FR"/>
              <a:pPr/>
              <a:t>245</a:t>
            </a:fld>
            <a:endParaRPr lang="fr-FR" altLang="fr-FR"/>
          </a:p>
        </p:txBody>
      </p:sp>
      <p:sp>
        <p:nvSpPr>
          <p:cNvPr id="36867" name="Rectangle 2">
            <a:extLst>
              <a:ext uri="{FF2B5EF4-FFF2-40B4-BE49-F238E27FC236}">
                <a16:creationId xmlns:a16="http://schemas.microsoft.com/office/drawing/2014/main" id="{B9CF121C-E1A0-254A-8E5F-1AD7DD7F7B35}"/>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52DA8789-2D71-5044-A338-F80782043251}"/>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601635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63FAA83-275B-BB4D-90D6-D7EAAE909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1E13DB1-608A-B744-8783-6537645D7D8F}" type="slidenum">
              <a:rPr lang="fr-FR" altLang="fr-FR"/>
              <a:pPr/>
              <a:t>246</a:t>
            </a:fld>
            <a:endParaRPr lang="fr-FR" altLang="fr-FR"/>
          </a:p>
        </p:txBody>
      </p:sp>
      <p:sp>
        <p:nvSpPr>
          <p:cNvPr id="38915" name="Rectangle 2">
            <a:extLst>
              <a:ext uri="{FF2B5EF4-FFF2-40B4-BE49-F238E27FC236}">
                <a16:creationId xmlns:a16="http://schemas.microsoft.com/office/drawing/2014/main" id="{7F12F45B-E529-0A42-9E5D-CA8E52D440D5}"/>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0CC69DD1-B5DC-6D48-80B5-9D8552C9A9CB}"/>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3177861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69CD38F-8C1C-2442-87D0-D096BD0F9A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6247C1C-CDB0-6A46-AD5E-3F741F01D176}" type="slidenum">
              <a:rPr lang="fr-FR" altLang="fr-FR"/>
              <a:pPr/>
              <a:t>247</a:t>
            </a:fld>
            <a:endParaRPr lang="fr-FR" altLang="fr-FR"/>
          </a:p>
        </p:txBody>
      </p:sp>
      <p:sp>
        <p:nvSpPr>
          <p:cNvPr id="40963" name="Rectangle 2">
            <a:extLst>
              <a:ext uri="{FF2B5EF4-FFF2-40B4-BE49-F238E27FC236}">
                <a16:creationId xmlns:a16="http://schemas.microsoft.com/office/drawing/2014/main" id="{8D7447FB-B7CC-FE42-9F68-72E91CDDC9E4}"/>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8D504033-7F31-D248-8C78-C3337AEA6335}"/>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2281091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D98C8ED3-A299-2F4A-8E69-CB737480B1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097F2BC-9118-C947-8183-FB55F5D93225}" type="slidenum">
              <a:rPr lang="fr-FR" altLang="fr-FR"/>
              <a:pPr/>
              <a:t>248</a:t>
            </a:fld>
            <a:endParaRPr lang="fr-FR" altLang="fr-FR"/>
          </a:p>
        </p:txBody>
      </p:sp>
      <p:sp>
        <p:nvSpPr>
          <p:cNvPr id="43011" name="Rectangle 2">
            <a:extLst>
              <a:ext uri="{FF2B5EF4-FFF2-40B4-BE49-F238E27FC236}">
                <a16:creationId xmlns:a16="http://schemas.microsoft.com/office/drawing/2014/main" id="{2E628085-866F-F34D-B026-3F933E00C95D}"/>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0806913F-EDCE-7644-94B6-1BB2EEF5800F}"/>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10927023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32CEDA3-57F9-6C47-AE6A-DDD58DC839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56A40A1-BD50-4848-81DA-91A9003E74D2}" type="slidenum">
              <a:rPr lang="fr-FR" altLang="fr-FR"/>
              <a:pPr/>
              <a:t>249</a:t>
            </a:fld>
            <a:endParaRPr lang="fr-FR" altLang="fr-FR"/>
          </a:p>
        </p:txBody>
      </p:sp>
      <p:sp>
        <p:nvSpPr>
          <p:cNvPr id="45059" name="Rectangle 2">
            <a:extLst>
              <a:ext uri="{FF2B5EF4-FFF2-40B4-BE49-F238E27FC236}">
                <a16:creationId xmlns:a16="http://schemas.microsoft.com/office/drawing/2014/main" id="{60C49943-1876-9A44-861C-8F697BAFDCF5}"/>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FB81F596-C1C1-B44A-B7D7-27E795EDF5A5}"/>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3335989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583C68D-EA10-3D42-8308-8864B1ECB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1B887E7-43A0-DE4D-8C75-BBE1635CB715}" type="slidenum">
              <a:rPr lang="fr-FR" altLang="fr-FR"/>
              <a:pPr/>
              <a:t>250</a:t>
            </a:fld>
            <a:endParaRPr lang="fr-FR" altLang="fr-FR"/>
          </a:p>
        </p:txBody>
      </p:sp>
      <p:sp>
        <p:nvSpPr>
          <p:cNvPr id="47107" name="Rectangle 2">
            <a:extLst>
              <a:ext uri="{FF2B5EF4-FFF2-40B4-BE49-F238E27FC236}">
                <a16:creationId xmlns:a16="http://schemas.microsoft.com/office/drawing/2014/main" id="{022F33DD-E96B-8345-A560-D51E9D9EEFFE}"/>
              </a:ext>
            </a:extLst>
          </p:cNvPr>
          <p:cNvSpPr>
            <a:spLocks noGrp="1" noRot="1" noChangeAspect="1" noChangeArrowheads="1" noTextEdit="1"/>
          </p:cNvSpPr>
          <p:nvPr>
            <p:ph type="sldImg"/>
          </p:nvPr>
        </p:nvSpPr>
        <p:spPr bwMode="auto">
          <a:xfrm>
            <a:off x="1143000"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AC3A2E06-07DD-6C49-8C5C-228D5B224A27}"/>
              </a:ext>
            </a:extLst>
          </p:cNvPr>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34086996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7130DFA-3CDB-B741-98EC-47ACE95105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15B826E-E54E-9F4A-BB57-E109F7AB5C0F}" type="slidenum">
              <a:rPr lang="fr-FR" altLang="fr-FR"/>
              <a:pPr/>
              <a:t>251</a:t>
            </a:fld>
            <a:endParaRPr lang="fr-FR" altLang="fr-FR"/>
          </a:p>
        </p:txBody>
      </p:sp>
      <p:sp>
        <p:nvSpPr>
          <p:cNvPr id="49155" name="Rectangle 2">
            <a:extLst>
              <a:ext uri="{FF2B5EF4-FFF2-40B4-BE49-F238E27FC236}">
                <a16:creationId xmlns:a16="http://schemas.microsoft.com/office/drawing/2014/main" id="{B614988D-EE5F-BB41-8C9D-BDF8CB81B051}"/>
              </a:ext>
            </a:extLst>
          </p:cNvPr>
          <p:cNvSpPr>
            <a:spLocks noGrp="1" noRot="1" noChangeAspect="1" noChangeArrowheads="1" noTextEdit="1"/>
          </p:cNvSpPr>
          <p:nvPr>
            <p:ph type="sldImg"/>
          </p:nvPr>
        </p:nvSpPr>
        <p:spPr bwMode="auto">
          <a:xfrm>
            <a:off x="1147763" y="682625"/>
            <a:ext cx="4573587"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14D5D598-DFC3-5840-8516-CC2EC03B000E}"/>
              </a:ext>
            </a:extLst>
          </p:cNvPr>
          <p:cNvSpPr>
            <a:spLocks noGrp="1" noChangeArrowheads="1"/>
          </p:cNvSpPr>
          <p:nvPr>
            <p:ph type="body" idx="1"/>
          </p:nvPr>
        </p:nvSpPr>
        <p:spPr bwMode="auto">
          <a:xfrm>
            <a:off x="687388" y="4344988"/>
            <a:ext cx="5483225"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BE" altLang="fr-FR"/>
          </a:p>
        </p:txBody>
      </p:sp>
    </p:spTree>
    <p:extLst>
      <p:ext uri="{BB962C8B-B14F-4D97-AF65-F5344CB8AC3E}">
        <p14:creationId xmlns:p14="http://schemas.microsoft.com/office/powerpoint/2010/main" val="14517305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252</a:t>
            </a:fld>
            <a:endParaRPr lang="fr-FR"/>
          </a:p>
        </p:txBody>
      </p:sp>
    </p:spTree>
    <p:extLst>
      <p:ext uri="{BB962C8B-B14F-4D97-AF65-F5344CB8AC3E}">
        <p14:creationId xmlns:p14="http://schemas.microsoft.com/office/powerpoint/2010/main" val="75479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253</a:t>
            </a:fld>
            <a:endParaRPr lang="fr-FR"/>
          </a:p>
        </p:txBody>
      </p:sp>
    </p:spTree>
    <p:extLst>
      <p:ext uri="{BB962C8B-B14F-4D97-AF65-F5344CB8AC3E}">
        <p14:creationId xmlns:p14="http://schemas.microsoft.com/office/powerpoint/2010/main" val="48208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45</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750757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255</a:t>
            </a:fld>
            <a:endParaRPr lang="fr-FR"/>
          </a:p>
        </p:txBody>
      </p:sp>
    </p:spTree>
    <p:extLst>
      <p:ext uri="{BB962C8B-B14F-4D97-AF65-F5344CB8AC3E}">
        <p14:creationId xmlns:p14="http://schemas.microsoft.com/office/powerpoint/2010/main" val="4031883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256</a:t>
            </a:fld>
            <a:endParaRPr lang="fr-FR"/>
          </a:p>
        </p:txBody>
      </p:sp>
    </p:spTree>
    <p:extLst>
      <p:ext uri="{BB962C8B-B14F-4D97-AF65-F5344CB8AC3E}">
        <p14:creationId xmlns:p14="http://schemas.microsoft.com/office/powerpoint/2010/main" val="6302328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259</a:t>
            </a:fld>
            <a:endParaRPr lang="fr-FR"/>
          </a:p>
        </p:txBody>
      </p:sp>
    </p:spTree>
    <p:extLst>
      <p:ext uri="{BB962C8B-B14F-4D97-AF65-F5344CB8AC3E}">
        <p14:creationId xmlns:p14="http://schemas.microsoft.com/office/powerpoint/2010/main" val="319466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263</a:t>
            </a:fld>
            <a:endParaRPr lang="fr-FR"/>
          </a:p>
        </p:txBody>
      </p:sp>
    </p:spTree>
    <p:extLst>
      <p:ext uri="{BB962C8B-B14F-4D97-AF65-F5344CB8AC3E}">
        <p14:creationId xmlns:p14="http://schemas.microsoft.com/office/powerpoint/2010/main" val="2718706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264</a:t>
            </a:fld>
            <a:endParaRPr lang="fr-FR"/>
          </a:p>
        </p:txBody>
      </p:sp>
    </p:spTree>
    <p:extLst>
      <p:ext uri="{BB962C8B-B14F-4D97-AF65-F5344CB8AC3E}">
        <p14:creationId xmlns:p14="http://schemas.microsoft.com/office/powerpoint/2010/main" val="2216377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265</a:t>
            </a:fld>
            <a:endParaRPr lang="fr-FR"/>
          </a:p>
        </p:txBody>
      </p:sp>
    </p:spTree>
    <p:extLst>
      <p:ext uri="{BB962C8B-B14F-4D97-AF65-F5344CB8AC3E}">
        <p14:creationId xmlns:p14="http://schemas.microsoft.com/office/powerpoint/2010/main" val="21099890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266</a:t>
            </a:fld>
            <a:endParaRPr lang="fr-FR"/>
          </a:p>
        </p:txBody>
      </p:sp>
    </p:spTree>
    <p:extLst>
      <p:ext uri="{BB962C8B-B14F-4D97-AF65-F5344CB8AC3E}">
        <p14:creationId xmlns:p14="http://schemas.microsoft.com/office/powerpoint/2010/main" val="2803875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267</a:t>
            </a:fld>
            <a:endParaRPr lang="fr-FR"/>
          </a:p>
        </p:txBody>
      </p:sp>
    </p:spTree>
    <p:extLst>
      <p:ext uri="{BB962C8B-B14F-4D97-AF65-F5344CB8AC3E}">
        <p14:creationId xmlns:p14="http://schemas.microsoft.com/office/powerpoint/2010/main" val="18761914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268</a:t>
            </a:fld>
            <a:endParaRPr lang="fr-FR"/>
          </a:p>
        </p:txBody>
      </p:sp>
    </p:spTree>
    <p:extLst>
      <p:ext uri="{BB962C8B-B14F-4D97-AF65-F5344CB8AC3E}">
        <p14:creationId xmlns:p14="http://schemas.microsoft.com/office/powerpoint/2010/main" val="37790323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269</a:t>
            </a:fld>
            <a:endParaRPr lang="fr-FR"/>
          </a:p>
        </p:txBody>
      </p:sp>
    </p:spTree>
    <p:extLst>
      <p:ext uri="{BB962C8B-B14F-4D97-AF65-F5344CB8AC3E}">
        <p14:creationId xmlns:p14="http://schemas.microsoft.com/office/powerpoint/2010/main" val="105893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a:t>Agazzi</a:t>
            </a:r>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55</a:t>
            </a:fld>
            <a:endParaRPr lang="fr-FR"/>
          </a:p>
        </p:txBody>
      </p:sp>
    </p:spTree>
    <p:extLst>
      <p:ext uri="{BB962C8B-B14F-4D97-AF65-F5344CB8AC3E}">
        <p14:creationId xmlns:p14="http://schemas.microsoft.com/office/powerpoint/2010/main" val="1646455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270</a:t>
            </a:fld>
            <a:endParaRPr lang="fr-FR"/>
          </a:p>
        </p:txBody>
      </p:sp>
    </p:spTree>
    <p:extLst>
      <p:ext uri="{BB962C8B-B14F-4D97-AF65-F5344CB8AC3E}">
        <p14:creationId xmlns:p14="http://schemas.microsoft.com/office/powerpoint/2010/main" val="27691137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276</a:t>
            </a:fld>
            <a:endParaRPr lang="fr-FR"/>
          </a:p>
        </p:txBody>
      </p:sp>
    </p:spTree>
    <p:extLst>
      <p:ext uri="{BB962C8B-B14F-4D97-AF65-F5344CB8AC3E}">
        <p14:creationId xmlns:p14="http://schemas.microsoft.com/office/powerpoint/2010/main" val="16402470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277</a:t>
            </a:fld>
            <a:endParaRPr lang="fr-FR"/>
          </a:p>
        </p:txBody>
      </p:sp>
    </p:spTree>
    <p:extLst>
      <p:ext uri="{BB962C8B-B14F-4D97-AF65-F5344CB8AC3E}">
        <p14:creationId xmlns:p14="http://schemas.microsoft.com/office/powerpoint/2010/main" val="22419109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286</a:t>
            </a:fld>
            <a:endParaRPr lang="fr-FR"/>
          </a:p>
        </p:txBody>
      </p:sp>
    </p:spTree>
    <p:extLst>
      <p:ext uri="{BB962C8B-B14F-4D97-AF65-F5344CB8AC3E}">
        <p14:creationId xmlns:p14="http://schemas.microsoft.com/office/powerpoint/2010/main" val="24911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fr-FR"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grpSp>
      </p:grpSp>
      <p:sp>
        <p:nvSpPr>
          <p:cNvPr id="39955"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fr-FR"/>
              <a:t>Cliquez pour modifier le style du titre</a:t>
            </a:r>
          </a:p>
        </p:txBody>
      </p:sp>
      <p:sp>
        <p:nvSpPr>
          <p:cNvPr id="39956"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fr-FR"/>
              <a:t>Cliquez pour modifier le style des sous-titres du masque</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endParaRPr lang="fr-FR"/>
          </a:p>
        </p:txBody>
      </p:sp>
      <p:sp>
        <p:nvSpPr>
          <p:cNvPr id="19" name="Rectangle 17"/>
          <p:cNvSpPr>
            <a:spLocks noGrp="1" noChangeArrowheads="1"/>
          </p:cNvSpPr>
          <p:nvPr>
            <p:ph type="ftr" sz="quarter" idx="11"/>
          </p:nvPr>
        </p:nvSpPr>
        <p:spPr/>
        <p:txBody>
          <a:bodyPr/>
          <a:lstStyle>
            <a:lvl1pPr>
              <a:defRPr smtClean="0"/>
            </a:lvl1pPr>
          </a:lstStyle>
          <a:p>
            <a:pPr>
              <a:defRPr/>
            </a:pPr>
            <a:endParaRPr lang="fr-FR"/>
          </a:p>
        </p:txBody>
      </p:sp>
      <p:sp>
        <p:nvSpPr>
          <p:cNvPr id="20" name="Rectangle 18"/>
          <p:cNvSpPr>
            <a:spLocks noGrp="1" noChangeArrowheads="1"/>
          </p:cNvSpPr>
          <p:nvPr>
            <p:ph type="sldNum" sz="quarter" idx="12"/>
          </p:nvPr>
        </p:nvSpPr>
        <p:spPr/>
        <p:txBody>
          <a:bodyPr/>
          <a:lstStyle>
            <a:lvl1pPr>
              <a:defRPr smtClean="0"/>
            </a:lvl1pPr>
          </a:lstStyle>
          <a:p>
            <a:pPr>
              <a:defRPr/>
            </a:pPr>
            <a:fld id="{08BB0E0D-AF6C-4DC8-9662-E992760DD32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8B188068-1575-4769-88A8-5765995D9DAB}"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D9B63DE2-F2C0-4F34-B7AD-C98FC9E5D1E7}"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graphique 2"/>
          <p:cNvSpPr>
            <a:spLocks noGrp="1"/>
          </p:cNvSpPr>
          <p:nvPr>
            <p:ph type="chart" idx="1"/>
          </p:nvPr>
        </p:nvSpPr>
        <p:spPr>
          <a:xfrm>
            <a:off x="457200" y="1981200"/>
            <a:ext cx="8229600" cy="3886200"/>
          </a:xfrm>
        </p:spPr>
        <p:txBody>
          <a:bodyPr/>
          <a:lstStyle/>
          <a:p>
            <a:pPr lvl="0"/>
            <a:endParaRPr lang="fr-BE"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6AFB26CA-E01E-49F3-8C15-011D331E6298}"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tableau 2"/>
          <p:cNvSpPr>
            <a:spLocks noGrp="1"/>
          </p:cNvSpPr>
          <p:nvPr>
            <p:ph type="tbl" idx="1"/>
          </p:nvPr>
        </p:nvSpPr>
        <p:spPr>
          <a:xfrm>
            <a:off x="457200" y="1981200"/>
            <a:ext cx="8229600" cy="3886200"/>
          </a:xfrm>
        </p:spPr>
        <p:txBody>
          <a:bodyPr/>
          <a:lstStyle/>
          <a:p>
            <a:pPr lvl="0"/>
            <a:endParaRPr lang="fr-BE"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36526320-0CC9-42E8-B912-EF6101FB15D6}"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texte 2"/>
          <p:cNvSpPr>
            <a:spLocks noGrp="1"/>
          </p:cNvSpPr>
          <p:nvPr>
            <p:ph type="body" sz="half" idx="1"/>
          </p:nvPr>
        </p:nvSpPr>
        <p:spPr>
          <a:xfrm>
            <a:off x="457200" y="1981200"/>
            <a:ext cx="4038600" cy="3886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981200"/>
            <a:ext cx="4038600" cy="3886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11BCD6FE-E9C9-4DF0-997B-F004D0972D70}"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457200"/>
            <a:ext cx="8229600" cy="5410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3" name="Rectangle 2"/>
          <p:cNvSpPr>
            <a:spLocks noGrp="1" noChangeArrowheads="1"/>
          </p:cNvSpPr>
          <p:nvPr>
            <p:ph type="ftr" sz="quarter" idx="10"/>
          </p:nvPr>
        </p:nvSpPr>
        <p:spPr>
          <a:ln/>
        </p:spPr>
        <p:txBody>
          <a:bodyPr/>
          <a:lstStyle>
            <a:lvl1pPr>
              <a:defRPr/>
            </a:lvl1pPr>
          </a:lstStyle>
          <a:p>
            <a:pPr>
              <a:defRPr/>
            </a:pPr>
            <a:endParaRPr lang="fr-FR"/>
          </a:p>
        </p:txBody>
      </p:sp>
      <p:sp>
        <p:nvSpPr>
          <p:cNvPr id="4" name="Rectangle 3"/>
          <p:cNvSpPr>
            <a:spLocks noGrp="1" noChangeArrowheads="1"/>
          </p:cNvSpPr>
          <p:nvPr>
            <p:ph type="sldNum" sz="quarter" idx="11"/>
          </p:nvPr>
        </p:nvSpPr>
        <p:spPr>
          <a:ln/>
        </p:spPr>
        <p:txBody>
          <a:bodyPr/>
          <a:lstStyle>
            <a:lvl1pPr>
              <a:defRPr/>
            </a:lvl1pPr>
          </a:lstStyle>
          <a:p>
            <a:pPr>
              <a:defRPr/>
            </a:pPr>
            <a:fld id="{DBC6A77F-3055-4C76-B3F7-0E179C801905}" type="slidenum">
              <a:rPr lang="fr-FR"/>
              <a:pPr>
                <a:defRPr/>
              </a:pPr>
              <a:t>‹N°›</a:t>
            </a:fld>
            <a:endParaRPr lang="fr-FR"/>
          </a:p>
        </p:txBody>
      </p:sp>
      <p:sp>
        <p:nvSpPr>
          <p:cNvPr id="5"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re et puces">
    <p:spTree>
      <p:nvGrpSpPr>
        <p:cNvPr id="1" name=""/>
        <p:cNvGrpSpPr/>
        <p:nvPr/>
      </p:nvGrpSpPr>
      <p:grpSpPr>
        <a:xfrm>
          <a:off x="0" y="0"/>
          <a:ext cx="0" cy="0"/>
          <a:chOff x="0" y="0"/>
          <a:chExt cx="0" cy="0"/>
        </a:xfrm>
      </p:grpSpPr>
      <p:sp>
        <p:nvSpPr>
          <p:cNvPr id="25" name="Shape 25"/>
          <p:cNvSpPr/>
          <p:nvPr/>
        </p:nvSpPr>
        <p:spPr>
          <a:xfrm>
            <a:off x="267891" y="274588"/>
            <a:ext cx="8608219" cy="5721697"/>
          </a:xfrm>
          <a:prstGeom prst="roundRect">
            <a:avLst>
              <a:gd name="adj" fmla="val 16667"/>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pic>
        <p:nvPicPr>
          <p:cNvPr id="26" name="image.png"/>
          <p:cNvPicPr/>
          <p:nvPr/>
        </p:nvPicPr>
        <p:blipFill>
          <a:blip r:embed="rId2"/>
          <a:stretch>
            <a:fillRect/>
          </a:stretch>
        </p:blipFill>
        <p:spPr>
          <a:xfrm>
            <a:off x="116086" y="6314405"/>
            <a:ext cx="602754" cy="405185"/>
          </a:xfrm>
          <a:prstGeom prst="rect">
            <a:avLst/>
          </a:prstGeom>
          <a:ln w="12700">
            <a:miter lim="400000"/>
          </a:ln>
        </p:spPr>
      </p:pic>
      <p:pic>
        <p:nvPicPr>
          <p:cNvPr id="27" name="image.png"/>
          <p:cNvPicPr/>
          <p:nvPr/>
        </p:nvPicPr>
        <p:blipFill>
          <a:blip r:embed="rId3"/>
          <a:stretch>
            <a:fillRect/>
          </a:stretch>
        </p:blipFill>
        <p:spPr>
          <a:xfrm>
            <a:off x="769069" y="6365751"/>
            <a:ext cx="512341" cy="369466"/>
          </a:xfrm>
          <a:prstGeom prst="rect">
            <a:avLst/>
          </a:prstGeom>
          <a:ln w="12700">
            <a:miter lim="400000"/>
          </a:ln>
        </p:spPr>
      </p:pic>
      <p:sp>
        <p:nvSpPr>
          <p:cNvPr id="28" name="Shape 28"/>
          <p:cNvSpPr>
            <a:spLocks noGrp="1"/>
          </p:cNvSpPr>
          <p:nvPr>
            <p:ph type="title"/>
          </p:nvPr>
        </p:nvSpPr>
        <p:spPr>
          <a:xfrm>
            <a:off x="457647" y="0"/>
            <a:ext cx="8228707" cy="1692176"/>
          </a:xfrm>
          <a:prstGeom prst="rect">
            <a:avLst/>
          </a:prstGeom>
        </p:spPr>
        <p:txBody>
          <a:bodyPr lIns="50800" tIns="50800" rIns="50800" bIns="50800">
            <a:noAutofit/>
          </a:bodyPr>
          <a:lstStyle>
            <a:lvl1pPr marL="28573" marR="28573">
              <a:lnSpc>
                <a:spcPct val="100000"/>
              </a:lnSpc>
              <a:defRPr sz="4219">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4219">
                <a:solidFill>
                  <a:srgbClr val="005764"/>
                </a:solidFill>
                <a:uFill>
                  <a:solidFill>
                    <a:srgbClr val="005764"/>
                  </a:solidFill>
                </a:uFill>
              </a:rPr>
              <a:t>Texte du titre</a:t>
            </a:r>
          </a:p>
        </p:txBody>
      </p:sp>
    </p:spTree>
    <p:extLst>
      <p:ext uri="{BB962C8B-B14F-4D97-AF65-F5344CB8AC3E}">
        <p14:creationId xmlns:p14="http://schemas.microsoft.com/office/powerpoint/2010/main" val="35565451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40A265B6-3BEF-4877-934B-D411084A9FC1}"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5D610074-2C0A-42B1-B411-0840EC09F3F2}"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6A27D59E-6AF1-4F80-93A1-52A79C3B17D6}"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2"/>
          <p:cNvSpPr>
            <a:spLocks noGrp="1" noChangeArrowheads="1"/>
          </p:cNvSpPr>
          <p:nvPr>
            <p:ph type="ftr" sz="quarter" idx="10"/>
          </p:nvPr>
        </p:nvSpPr>
        <p:spPr>
          <a:ln/>
        </p:spPr>
        <p:txBody>
          <a:bodyPr/>
          <a:lstStyle>
            <a:lvl1pPr>
              <a:defRPr/>
            </a:lvl1pPr>
          </a:lstStyle>
          <a:p>
            <a:pPr>
              <a:defRPr/>
            </a:pPr>
            <a:endParaRPr lang="fr-FR"/>
          </a:p>
        </p:txBody>
      </p:sp>
      <p:sp>
        <p:nvSpPr>
          <p:cNvPr id="8" name="Rectangle 3"/>
          <p:cNvSpPr>
            <a:spLocks noGrp="1" noChangeArrowheads="1"/>
          </p:cNvSpPr>
          <p:nvPr>
            <p:ph type="sldNum" sz="quarter" idx="11"/>
          </p:nvPr>
        </p:nvSpPr>
        <p:spPr>
          <a:ln/>
        </p:spPr>
        <p:txBody>
          <a:bodyPr/>
          <a:lstStyle>
            <a:lvl1pPr>
              <a:defRPr/>
            </a:lvl1pPr>
          </a:lstStyle>
          <a:p>
            <a:pPr>
              <a:defRPr/>
            </a:pPr>
            <a:fld id="{26CA9D2A-F7A4-4EE4-B95D-24F4A0C501D2}" type="slidenum">
              <a:rPr lang="fr-FR"/>
              <a:pPr>
                <a:defRPr/>
              </a:pPr>
              <a:t>‹N°›</a:t>
            </a:fld>
            <a:endParaRPr lang="fr-FR"/>
          </a:p>
        </p:txBody>
      </p:sp>
      <p:sp>
        <p:nvSpPr>
          <p:cNvPr id="9"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Rectangle 2"/>
          <p:cNvSpPr>
            <a:spLocks noGrp="1" noChangeArrowheads="1"/>
          </p:cNvSpPr>
          <p:nvPr>
            <p:ph type="ftr" sz="quarter" idx="10"/>
          </p:nvPr>
        </p:nvSpPr>
        <p:spPr>
          <a:ln/>
        </p:spPr>
        <p:txBody>
          <a:bodyPr/>
          <a:lstStyle>
            <a:lvl1pPr>
              <a:defRPr/>
            </a:lvl1pPr>
          </a:lstStyle>
          <a:p>
            <a:pPr>
              <a:defRPr/>
            </a:pPr>
            <a:endParaRPr lang="fr-FR"/>
          </a:p>
        </p:txBody>
      </p:sp>
      <p:sp>
        <p:nvSpPr>
          <p:cNvPr id="4" name="Rectangle 3"/>
          <p:cNvSpPr>
            <a:spLocks noGrp="1" noChangeArrowheads="1"/>
          </p:cNvSpPr>
          <p:nvPr>
            <p:ph type="sldNum" sz="quarter" idx="11"/>
          </p:nvPr>
        </p:nvSpPr>
        <p:spPr>
          <a:ln/>
        </p:spPr>
        <p:txBody>
          <a:bodyPr/>
          <a:lstStyle>
            <a:lvl1pPr>
              <a:defRPr/>
            </a:lvl1pPr>
          </a:lstStyle>
          <a:p>
            <a:pPr>
              <a:defRPr/>
            </a:pPr>
            <a:fld id="{FF9F3C6D-BF9E-4192-A068-4880CBA31FA5}" type="slidenum">
              <a:rPr lang="fr-FR"/>
              <a:pPr>
                <a:defRPr/>
              </a:pPr>
              <a:t>‹N°›</a:t>
            </a:fld>
            <a:endParaRPr lang="fr-FR"/>
          </a:p>
        </p:txBody>
      </p:sp>
      <p:sp>
        <p:nvSpPr>
          <p:cNvPr id="5"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fr-FR"/>
          </a:p>
        </p:txBody>
      </p:sp>
      <p:sp>
        <p:nvSpPr>
          <p:cNvPr id="3" name="Rectangle 3"/>
          <p:cNvSpPr>
            <a:spLocks noGrp="1" noChangeArrowheads="1"/>
          </p:cNvSpPr>
          <p:nvPr>
            <p:ph type="sldNum" sz="quarter" idx="11"/>
          </p:nvPr>
        </p:nvSpPr>
        <p:spPr>
          <a:ln/>
        </p:spPr>
        <p:txBody>
          <a:bodyPr/>
          <a:lstStyle>
            <a:lvl1pPr>
              <a:defRPr/>
            </a:lvl1pPr>
          </a:lstStyle>
          <a:p>
            <a:pPr>
              <a:defRPr/>
            </a:pPr>
            <a:fld id="{0F6C8AE4-4105-4C72-945C-02180C259866}" type="slidenum">
              <a:rPr lang="fr-FR"/>
              <a:pPr>
                <a:defRPr/>
              </a:pPr>
              <a:t>‹N°›</a:t>
            </a:fld>
            <a:endParaRPr lang="fr-FR"/>
          </a:p>
        </p:txBody>
      </p:sp>
      <p:sp>
        <p:nvSpPr>
          <p:cNvPr id="4"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FD3F045F-4036-4BC8-8A6D-C8B79844B7D4}"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C744F60D-1004-4375-86EB-6731DC31D3DD}"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Arial" charset="0"/>
              </a:defRPr>
            </a:lvl1pPr>
          </a:lstStyle>
          <a:p>
            <a:pPr>
              <a:defRPr/>
            </a:pPr>
            <a:endParaRPr lang="fr-FR"/>
          </a:p>
        </p:txBody>
      </p:sp>
      <p:sp>
        <p:nvSpPr>
          <p:cNvPr id="3891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defRPr>
            </a:lvl1pPr>
          </a:lstStyle>
          <a:p>
            <a:pPr>
              <a:defRPr/>
            </a:pPr>
            <a:fld id="{2FD7E7D4-F277-43A2-A08A-D1BA24629EAB}" type="slidenum">
              <a:rPr lang="fr-FR"/>
              <a:pPr>
                <a:defRPr/>
              </a:pPr>
              <a:t>‹N°›</a:t>
            </a:fld>
            <a:endParaRPr lang="fr-FR"/>
          </a:p>
        </p:txBody>
      </p:sp>
      <p:grpSp>
        <p:nvGrpSpPr>
          <p:cNvPr id="4100" name="Group 4"/>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fr-FR" sz="2400">
                <a:latin typeface="Times New Roman"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fr-FR" sz="2400">
                <a:latin typeface="Times New Roman"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0"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sp>
          <p:nvSpPr>
            <p:cNvPr id="38922"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3"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sp>
          <p:nvSpPr>
            <p:cNvPr id="3892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grpSp>
      <p:sp>
        <p:nvSpPr>
          <p:cNvPr id="4101"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102"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92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3714"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5" r:id="rId16"/>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6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8.jpeg"/></Relationships>
</file>

<file path=ppt/slides/_rels/slide1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25.jpeg"/></Relationships>
</file>

<file path=ppt/slides/_rels/slide1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1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3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3.png"/></Relationships>
</file>

<file path=ppt/slides/_rels/slide245.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notesSlide" Target="../notesSlides/notesSlide7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6.emf"/><Relationship Id="rId4" Type="http://schemas.openxmlformats.org/officeDocument/2006/relationships/image" Target="../media/image150.png"/><Relationship Id="rId9" Type="http://schemas.openxmlformats.org/officeDocument/2006/relationships/oleObject" Target="../embeddings/oleObject2.bin"/></Relationships>
</file>

<file path=ppt/slides/_rels/slide246.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notesSlide" Target="../notesSlides/notesSlide72.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5.emf"/><Relationship Id="rId5" Type="http://schemas.openxmlformats.org/officeDocument/2006/relationships/oleObject" Target="../embeddings/oleObject3.bin"/><Relationship Id="rId4" Type="http://schemas.openxmlformats.org/officeDocument/2006/relationships/image" Target="../media/image149.png"/></Relationships>
</file>

<file path=ppt/slides/_rels/slide247.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notesSlide" Target="../notesSlides/notesSlide73.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5.emf"/><Relationship Id="rId5" Type="http://schemas.openxmlformats.org/officeDocument/2006/relationships/oleObject" Target="../embeddings/oleObject5.bin"/><Relationship Id="rId10" Type="http://schemas.openxmlformats.org/officeDocument/2006/relationships/image" Target="../media/image158.emf"/><Relationship Id="rId4" Type="http://schemas.openxmlformats.org/officeDocument/2006/relationships/image" Target="../media/image149.png"/><Relationship Id="rId9" Type="http://schemas.openxmlformats.org/officeDocument/2006/relationships/oleObject" Target="../embeddings/oleObject7.bin"/></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8.emf"/><Relationship Id="rId5" Type="http://schemas.openxmlformats.org/officeDocument/2006/relationships/oleObject" Target="../embeddings/oleObject8.bin"/><Relationship Id="rId4" Type="http://schemas.openxmlformats.org/officeDocument/2006/relationships/image" Target="../media/image149.png"/></Relationships>
</file>

<file path=ppt/slides/_rels/slide2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25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77.tiff"/><Relationship Id="rId7" Type="http://schemas.openxmlformats.org/officeDocument/2006/relationships/image" Target="../media/image181.tiff"/><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80.tiff"/><Relationship Id="rId5" Type="http://schemas.openxmlformats.org/officeDocument/2006/relationships/image" Target="../media/image179.tiff"/><Relationship Id="rId4" Type="http://schemas.openxmlformats.org/officeDocument/2006/relationships/image" Target="../media/image178.tiff"/></Relationships>
</file>

<file path=ppt/slides/_rels/slide2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pkM9MYiARM8"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58.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400" dirty="0"/>
              <a:t>Séminaire sur l’évaluation</a:t>
            </a:r>
            <a:endParaRPr lang="fr-BE" sz="2400" dirty="0"/>
          </a:p>
        </p:txBody>
      </p:sp>
      <p:sp>
        <p:nvSpPr>
          <p:cNvPr id="2051" name="Rectangle 3"/>
          <p:cNvSpPr>
            <a:spLocks noGrp="1" noChangeArrowheads="1"/>
          </p:cNvSpPr>
          <p:nvPr>
            <p:ph type="subTitle" idx="1"/>
          </p:nvPr>
        </p:nvSpPr>
        <p:spPr>
          <a:xfrm>
            <a:off x="4788024" y="5805264"/>
            <a:ext cx="4139952" cy="792088"/>
          </a:xfrm>
        </p:spPr>
        <p:txBody>
          <a:bodyPr/>
          <a:lstStyle/>
          <a:p>
            <a:pPr algn="r"/>
            <a:r>
              <a:rPr lang="fr-BE" sz="2000" dirty="0"/>
              <a:t>La Rochelle, le 21/05/2019</a:t>
            </a:r>
          </a:p>
          <a:p>
            <a:pPr algn="r"/>
            <a:r>
              <a:rPr lang="fr-BE" sz="2000" dirty="0"/>
              <a:t>Pascal </a:t>
            </a:r>
            <a:r>
              <a:rPr lang="fr-BE" sz="2000" dirty="0" err="1"/>
              <a:t>Detroz</a:t>
            </a:r>
            <a:endParaRPr lang="fr-BE" sz="2000" dirty="0"/>
          </a:p>
        </p:txBody>
      </p:sp>
    </p:spTree>
    <p:extLst>
      <p:ext uri="{BB962C8B-B14F-4D97-AF65-F5344CB8AC3E}">
        <p14:creationId xmlns:p14="http://schemas.microsoft.com/office/powerpoint/2010/main" val="243677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Le caractère négatif de cette expérience était lié essentiellement…</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400" dirty="0"/>
              <a:t>… à la relation avec l’évaluateur</a:t>
            </a:r>
          </a:p>
          <a:p>
            <a:pPr marL="514350" indent="-514350">
              <a:buFont typeface="+mj-lt"/>
              <a:buAutoNum type="arabicPeriod"/>
            </a:pPr>
            <a:r>
              <a:rPr lang="nl-BE" sz="2400" dirty="0"/>
              <a:t>… à une incompréhension quant à votre note à l’examen </a:t>
            </a:r>
          </a:p>
          <a:p>
            <a:pPr marL="514350" indent="-514350">
              <a:buFont typeface="+mj-lt"/>
              <a:buAutoNum type="arabicPeriod"/>
            </a:pPr>
            <a:r>
              <a:rPr lang="nl-BE" sz="2400" dirty="0"/>
              <a:t>… au sentiment que le dispositif d’évaluation ne vous a pas permis de démontrer votre compétence</a:t>
            </a:r>
          </a:p>
          <a:p>
            <a:pPr marL="514350" indent="-514350">
              <a:buFont typeface="+mj-lt"/>
              <a:buAutoNum type="arabicPeriod"/>
            </a:pPr>
            <a:r>
              <a:rPr lang="nl-BE" sz="2400" dirty="0"/>
              <a:t>… au sentiment d’inéquité de traitement par rapport à vos pairs</a:t>
            </a:r>
          </a:p>
          <a:p>
            <a:pPr marL="514350" indent="-514350">
              <a:buFont typeface="+mj-lt"/>
              <a:buAutoNum type="arabicPeriod"/>
            </a:pPr>
            <a:r>
              <a:rPr lang="nl-BE" sz="2400" dirty="0"/>
              <a:t>… à la transmission de feedbacks négatifs par le professeur devant toute la classe</a:t>
            </a:r>
          </a:p>
          <a:p>
            <a:pPr marL="514350" indent="-514350">
              <a:buFont typeface="+mj-lt"/>
              <a:buAutoNum type="arabicPeriod"/>
            </a:pPr>
            <a:r>
              <a:rPr lang="nl-BE" sz="2400" dirty="0"/>
              <a:t>Autre</a:t>
            </a:r>
          </a:p>
          <a:p>
            <a:pPr marL="457200" lvl="1" indent="0">
              <a:buNone/>
            </a:pPr>
            <a:endParaRPr lang="fr-FR" dirty="0"/>
          </a:p>
        </p:txBody>
      </p:sp>
    </p:spTree>
    <p:extLst>
      <p:ext uri="{BB962C8B-B14F-4D97-AF65-F5344CB8AC3E}">
        <p14:creationId xmlns:p14="http://schemas.microsoft.com/office/powerpoint/2010/main" val="3019613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p:txBody>
          <a:bodyPr/>
          <a:lstStyle/>
          <a:p>
            <a:pPr marL="0" indent="0">
              <a:buNone/>
            </a:pPr>
            <a:r>
              <a:rPr lang="fr-FR" sz="2000" dirty="0"/>
              <a:t>Marshall, J., &amp; </a:t>
            </a:r>
            <a:r>
              <a:rPr lang="fr-FR" sz="2000" dirty="0" err="1"/>
              <a:t>Powers</a:t>
            </a:r>
            <a:r>
              <a:rPr lang="fr-FR" sz="2000" dirty="0"/>
              <a:t>, J. (1969). </a:t>
            </a:r>
            <a:r>
              <a:rPr lang="fr-FR" sz="2000" dirty="0" err="1"/>
              <a:t>Writing</a:t>
            </a:r>
            <a:r>
              <a:rPr lang="fr-FR" sz="2000" dirty="0"/>
              <a:t> </a:t>
            </a:r>
            <a:r>
              <a:rPr lang="fr-FR" sz="2000" dirty="0" err="1"/>
              <a:t>Neatness</a:t>
            </a:r>
            <a:r>
              <a:rPr lang="fr-FR" sz="2000" dirty="0"/>
              <a:t>, Composition </a:t>
            </a:r>
            <a:r>
              <a:rPr lang="fr-FR" sz="2000" dirty="0" err="1"/>
              <a:t>Errors</a:t>
            </a:r>
            <a:r>
              <a:rPr lang="fr-FR" sz="2000" dirty="0"/>
              <a:t>, and </a:t>
            </a:r>
            <a:r>
              <a:rPr lang="fr-FR" sz="2000" dirty="0" err="1"/>
              <a:t>Essay</a:t>
            </a:r>
            <a:r>
              <a:rPr lang="fr-FR" sz="2000" dirty="0"/>
              <a:t> Grades. </a:t>
            </a:r>
            <a:r>
              <a:rPr lang="fr-FR" sz="2000" i="1" dirty="0"/>
              <a:t>Journal of </a:t>
            </a:r>
            <a:r>
              <a:rPr lang="fr-FR" sz="2000" i="1" dirty="0" err="1"/>
              <a:t>Educational</a:t>
            </a:r>
            <a:r>
              <a:rPr lang="fr-FR" sz="2000" i="1" dirty="0"/>
              <a:t> </a:t>
            </a:r>
            <a:r>
              <a:rPr lang="fr-FR" sz="2000" i="1" dirty="0" err="1"/>
              <a:t>Measurement</a:t>
            </a:r>
            <a:r>
              <a:rPr lang="fr-FR" sz="2000" i="1" dirty="0"/>
              <a:t>, 6(2)</a:t>
            </a:r>
          </a:p>
          <a:p>
            <a:pPr marL="0" indent="0">
              <a:buNone/>
            </a:pPr>
            <a:r>
              <a:rPr lang="fr-FR" sz="2000" i="1" dirty="0"/>
              <a:t> </a:t>
            </a:r>
          </a:p>
          <a:p>
            <a:pPr lvl="1"/>
            <a:r>
              <a:rPr lang="fr-BE" sz="2000" dirty="0"/>
              <a:t>Item : "</a:t>
            </a:r>
            <a:r>
              <a:rPr lang="fr-BE" sz="2000" dirty="0" err="1"/>
              <a:t>Was</a:t>
            </a:r>
            <a:r>
              <a:rPr lang="fr-BE" sz="2000" dirty="0"/>
              <a:t> the Civil </a:t>
            </a:r>
            <a:r>
              <a:rPr lang="fr-BE" sz="2000" dirty="0" err="1"/>
              <a:t>War</a:t>
            </a:r>
            <a:r>
              <a:rPr lang="fr-BE" sz="2000" dirty="0"/>
              <a:t> </a:t>
            </a:r>
            <a:r>
              <a:rPr lang="fr-BE" sz="2000" dirty="0" err="1"/>
              <a:t>avoidable</a:t>
            </a:r>
            <a:r>
              <a:rPr lang="fr-BE" sz="2000" dirty="0"/>
              <a:t> ? </a:t>
            </a:r>
            <a:r>
              <a:rPr lang="fr-BE" sz="2000" dirty="0" err="1"/>
              <a:t>Take</a:t>
            </a:r>
            <a:r>
              <a:rPr lang="fr-BE" sz="2000" dirty="0"/>
              <a:t> a stand. Support </a:t>
            </a:r>
            <a:r>
              <a:rPr lang="fr-BE" sz="2000" dirty="0" err="1"/>
              <a:t>your</a:t>
            </a:r>
            <a:r>
              <a:rPr lang="fr-BE" sz="2000" dirty="0"/>
              <a:t> position in </a:t>
            </a:r>
            <a:r>
              <a:rPr lang="fr-BE" sz="2000" dirty="0" err="1"/>
              <a:t>terms</a:t>
            </a:r>
            <a:r>
              <a:rPr lang="fr-BE" sz="2000" dirty="0"/>
              <a:t> of the social, </a:t>
            </a:r>
            <a:r>
              <a:rPr lang="fr-BE" sz="2000" dirty="0" err="1"/>
              <a:t>political</a:t>
            </a:r>
            <a:r>
              <a:rPr lang="fr-BE" sz="2000" dirty="0"/>
              <a:t>, and </a:t>
            </a:r>
            <a:r>
              <a:rPr lang="fr-BE" sz="2000" dirty="0" err="1"/>
              <a:t>economic</a:t>
            </a:r>
            <a:r>
              <a:rPr lang="fr-BE" sz="2000" dirty="0"/>
              <a:t> </a:t>
            </a:r>
            <a:r>
              <a:rPr lang="fr-BE" sz="2000" dirty="0" err="1"/>
              <a:t>events</a:t>
            </a:r>
            <a:r>
              <a:rPr lang="fr-BE" sz="2000" dirty="0"/>
              <a:t> and conditions </a:t>
            </a:r>
            <a:r>
              <a:rPr lang="fr-BE" sz="2000" dirty="0" err="1"/>
              <a:t>preceding</a:t>
            </a:r>
            <a:r>
              <a:rPr lang="fr-BE" sz="2000" dirty="0"/>
              <a:t> the </a:t>
            </a:r>
            <a:r>
              <a:rPr lang="fr-BE" sz="2000" dirty="0" err="1"/>
              <a:t>War</a:t>
            </a:r>
            <a:r>
              <a:rPr lang="fr-BE" sz="2000" dirty="0"/>
              <a:t> </a:t>
            </a:r>
            <a:r>
              <a:rPr lang="fr-BE" sz="2000" dirty="0" err="1"/>
              <a:t>Between</a:t>
            </a:r>
            <a:r>
              <a:rPr lang="fr-BE" sz="2000" dirty="0"/>
              <a:t> the States as </a:t>
            </a:r>
            <a:r>
              <a:rPr lang="fr-BE" sz="2000" dirty="0" err="1"/>
              <a:t>discussed</a:t>
            </a:r>
            <a:r>
              <a:rPr lang="fr-BE" sz="2000" dirty="0"/>
              <a:t> in the course</a:t>
            </a:r>
          </a:p>
          <a:p>
            <a:pPr lvl="1"/>
            <a:r>
              <a:rPr lang="fr-BE" sz="2000" dirty="0"/>
              <a:t>Un copie obtenant un B fut choisie</a:t>
            </a:r>
          </a:p>
          <a:p>
            <a:pPr lvl="1"/>
            <a:r>
              <a:rPr lang="fr-BE" sz="2000" dirty="0"/>
              <a:t>12 formes parallèles (sans faute, 18 fautes grammaire, 18 fautes orthographe) vs (une copie typographiée, une copie nette, une copie presque nette, une copie brouillonne)</a:t>
            </a:r>
          </a:p>
          <a:p>
            <a:pPr lvl="1"/>
            <a:r>
              <a:rPr lang="fr-BE" sz="2000" dirty="0"/>
              <a:t>Proposée à 420 professeurs d’histoire ne devant noter que le contenu, sur base d’une grille d’évaluation  </a:t>
            </a:r>
          </a:p>
        </p:txBody>
      </p:sp>
      <p:pic>
        <p:nvPicPr>
          <p:cNvPr id="5" name="Image 4">
            <a:extLst>
              <a:ext uri="{FF2B5EF4-FFF2-40B4-BE49-F238E27FC236}">
                <a16:creationId xmlns:a16="http://schemas.microsoft.com/office/drawing/2014/main" id="{F2262187-D4D7-A24C-9080-81DE7080C7BE}"/>
              </a:ext>
            </a:extLst>
          </p:cNvPr>
          <p:cNvPicPr>
            <a:picLocks noChangeAspect="1"/>
          </p:cNvPicPr>
          <p:nvPr/>
        </p:nvPicPr>
        <p:blipFill>
          <a:blip r:embed="rId2"/>
          <a:stretch>
            <a:fillRect/>
          </a:stretch>
        </p:blipFill>
        <p:spPr>
          <a:xfrm>
            <a:off x="7164288" y="620688"/>
            <a:ext cx="1848107" cy="933780"/>
          </a:xfrm>
          <a:prstGeom prst="rect">
            <a:avLst/>
          </a:prstGeom>
        </p:spPr>
      </p:pic>
    </p:spTree>
    <p:extLst>
      <p:ext uri="{BB962C8B-B14F-4D97-AF65-F5344CB8AC3E}">
        <p14:creationId xmlns:p14="http://schemas.microsoft.com/office/powerpoint/2010/main" val="27847924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700808"/>
            <a:ext cx="8229600" cy="799728"/>
          </a:xfrm>
        </p:spPr>
        <p:txBody>
          <a:bodyPr/>
          <a:lstStyle/>
          <a:p>
            <a:pPr marL="0" indent="0">
              <a:buNone/>
            </a:pPr>
            <a:r>
              <a:rPr lang="fr-FR" sz="2000" dirty="0"/>
              <a:t>Marshall, J., &amp; </a:t>
            </a:r>
            <a:r>
              <a:rPr lang="fr-FR" sz="2000" dirty="0" err="1"/>
              <a:t>Powers</a:t>
            </a:r>
            <a:r>
              <a:rPr lang="fr-FR" sz="2000" dirty="0"/>
              <a:t>, J. (1969). </a:t>
            </a:r>
            <a:r>
              <a:rPr lang="fr-FR" sz="2000" dirty="0" err="1"/>
              <a:t>Writing</a:t>
            </a:r>
            <a:r>
              <a:rPr lang="fr-FR" sz="2000" dirty="0"/>
              <a:t> </a:t>
            </a:r>
            <a:r>
              <a:rPr lang="fr-FR" sz="2000" dirty="0" err="1"/>
              <a:t>Neatness</a:t>
            </a:r>
            <a:r>
              <a:rPr lang="fr-FR" sz="2000" dirty="0"/>
              <a:t>, Composition </a:t>
            </a:r>
            <a:r>
              <a:rPr lang="fr-FR" sz="2000" dirty="0" err="1"/>
              <a:t>Errors</a:t>
            </a:r>
            <a:r>
              <a:rPr lang="fr-FR" sz="2000" dirty="0"/>
              <a:t>, and </a:t>
            </a:r>
            <a:r>
              <a:rPr lang="fr-FR" sz="2000" dirty="0" err="1"/>
              <a:t>Essay</a:t>
            </a:r>
            <a:r>
              <a:rPr lang="fr-FR" sz="2000" dirty="0"/>
              <a:t> Grades. </a:t>
            </a:r>
            <a:r>
              <a:rPr lang="fr-FR" sz="2000" i="1" dirty="0"/>
              <a:t>Journal of </a:t>
            </a:r>
            <a:r>
              <a:rPr lang="fr-FR" sz="2000" i="1" dirty="0" err="1"/>
              <a:t>Educational</a:t>
            </a:r>
            <a:r>
              <a:rPr lang="fr-FR" sz="2000" i="1" dirty="0"/>
              <a:t> </a:t>
            </a:r>
            <a:r>
              <a:rPr lang="fr-FR" sz="2000" i="1" dirty="0" err="1"/>
              <a:t>Measurement</a:t>
            </a:r>
            <a:r>
              <a:rPr lang="fr-FR" sz="2000" i="1" dirty="0"/>
              <a:t>, 6(2)</a:t>
            </a:r>
          </a:p>
        </p:txBody>
      </p:sp>
      <p:pic>
        <p:nvPicPr>
          <p:cNvPr id="4" name="Image 3">
            <a:extLst>
              <a:ext uri="{FF2B5EF4-FFF2-40B4-BE49-F238E27FC236}">
                <a16:creationId xmlns:a16="http://schemas.microsoft.com/office/drawing/2014/main" id="{05680455-A34F-B647-B614-C998BE103404}"/>
              </a:ext>
            </a:extLst>
          </p:cNvPr>
          <p:cNvPicPr>
            <a:picLocks noChangeAspect="1"/>
          </p:cNvPicPr>
          <p:nvPr/>
        </p:nvPicPr>
        <p:blipFill>
          <a:blip r:embed="rId2"/>
          <a:stretch>
            <a:fillRect/>
          </a:stretch>
        </p:blipFill>
        <p:spPr>
          <a:xfrm>
            <a:off x="1596760" y="2334110"/>
            <a:ext cx="5950480" cy="4523890"/>
          </a:xfrm>
          <a:prstGeom prst="rect">
            <a:avLst/>
          </a:prstGeom>
        </p:spPr>
      </p:pic>
      <p:pic>
        <p:nvPicPr>
          <p:cNvPr id="5" name="Image 4">
            <a:extLst>
              <a:ext uri="{FF2B5EF4-FFF2-40B4-BE49-F238E27FC236}">
                <a16:creationId xmlns:a16="http://schemas.microsoft.com/office/drawing/2014/main" id="{36337C89-987A-0A46-AFBC-F1BFE151AD3C}"/>
              </a:ext>
            </a:extLst>
          </p:cNvPr>
          <p:cNvPicPr>
            <a:picLocks noChangeAspect="1"/>
          </p:cNvPicPr>
          <p:nvPr/>
        </p:nvPicPr>
        <p:blipFill>
          <a:blip r:embed="rId3"/>
          <a:stretch>
            <a:fillRect/>
          </a:stretch>
        </p:blipFill>
        <p:spPr>
          <a:xfrm>
            <a:off x="7164288" y="676110"/>
            <a:ext cx="1848107" cy="933780"/>
          </a:xfrm>
          <a:prstGeom prst="rect">
            <a:avLst/>
          </a:prstGeom>
        </p:spPr>
      </p:pic>
    </p:spTree>
    <p:extLst>
      <p:ext uri="{BB962C8B-B14F-4D97-AF65-F5344CB8AC3E}">
        <p14:creationId xmlns:p14="http://schemas.microsoft.com/office/powerpoint/2010/main" val="1052893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0" y="1900350"/>
            <a:ext cx="8491007" cy="4408970"/>
          </a:xfrm>
        </p:spPr>
        <p:txBody>
          <a:bodyPr/>
          <a:lstStyle/>
          <a:p>
            <a:pPr algn="just"/>
            <a:r>
              <a:rPr lang="fr-FR" sz="2000" dirty="0"/>
              <a:t>Bull et Stevens (1979) démontrent que les biais liés à la lisibilité ne sont pas uniformes. Ils associent à 3 types différents de calligraphie (soignée, non soignée, dactylographiée)  des photos (attractives ou non) supposées représenter l’auteur(e) des textes. L’effet de l’écriture </a:t>
            </a:r>
            <a:r>
              <a:rPr lang="fr-FR" sz="2000" b="1" dirty="0"/>
              <a:t>manuscrite</a:t>
            </a:r>
            <a:r>
              <a:rPr lang="fr-FR" sz="2000" dirty="0"/>
              <a:t> ne se marque que pour les filles jugées attrayantes. </a:t>
            </a:r>
          </a:p>
          <a:p>
            <a:pPr algn="just"/>
            <a:r>
              <a:rPr lang="fr-FR" sz="2000" dirty="0"/>
              <a:t>Massey (1983) ne trouve pas d’effet lié à la calligraphie chez des correcteurs expérimentés</a:t>
            </a:r>
          </a:p>
          <a:p>
            <a:pPr algn="just"/>
            <a:r>
              <a:rPr lang="fr-FR" sz="2000" dirty="0"/>
              <a:t>Klein et </a:t>
            </a:r>
            <a:r>
              <a:rPr lang="fr-FR" sz="2000" dirty="0" err="1"/>
              <a:t>Taub</a:t>
            </a:r>
            <a:r>
              <a:rPr lang="fr-FR" sz="2000" dirty="0"/>
              <a:t> (2005) donnent à 53 enseignants 9 copies similaires sur le fond mais qui varient sur la forme (Qualité de l’écriture, outil d’écriture, fioritures). La qualité et l’outil d’écriture influencent les corrections. Les fioritures seulement si elles sont utiles. </a:t>
            </a:r>
          </a:p>
          <a:p>
            <a:pPr algn="just"/>
            <a:r>
              <a:rPr lang="fr-BE" sz="2000" dirty="0" err="1"/>
              <a:t>Coniam</a:t>
            </a:r>
            <a:r>
              <a:rPr lang="fr-BE" sz="2000" dirty="0"/>
              <a:t> (2009) demande à 30 correcteurs d’évaluer 100 copies sur une échelle à 6 niveaux. La moitié de ces copies sont présentées à l’écran. L’autre moitié sous format papier. Pas de différence dans les scores</a:t>
            </a:r>
          </a:p>
          <a:p>
            <a:endParaRPr lang="fr-FR" sz="2000" dirty="0"/>
          </a:p>
          <a:p>
            <a:pPr marL="0" indent="0">
              <a:buNone/>
            </a:pPr>
            <a:endParaRPr lang="fr-FR" sz="2000" i="1" dirty="0"/>
          </a:p>
        </p:txBody>
      </p:sp>
      <p:pic>
        <p:nvPicPr>
          <p:cNvPr id="4" name="Image 3">
            <a:extLst>
              <a:ext uri="{FF2B5EF4-FFF2-40B4-BE49-F238E27FC236}">
                <a16:creationId xmlns:a16="http://schemas.microsoft.com/office/drawing/2014/main" id="{835CE22C-4226-0D43-9142-7B8A38CF5D0D}"/>
              </a:ext>
            </a:extLst>
          </p:cNvPr>
          <p:cNvPicPr>
            <a:picLocks noChangeAspect="1"/>
          </p:cNvPicPr>
          <p:nvPr/>
        </p:nvPicPr>
        <p:blipFill>
          <a:blip r:embed="rId2"/>
          <a:stretch>
            <a:fillRect/>
          </a:stretch>
        </p:blipFill>
        <p:spPr>
          <a:xfrm>
            <a:off x="7164288" y="676110"/>
            <a:ext cx="1848107" cy="933780"/>
          </a:xfrm>
          <a:prstGeom prst="rect">
            <a:avLst/>
          </a:prstGeom>
        </p:spPr>
      </p:pic>
    </p:spTree>
    <p:extLst>
      <p:ext uri="{BB962C8B-B14F-4D97-AF65-F5344CB8AC3E}">
        <p14:creationId xmlns:p14="http://schemas.microsoft.com/office/powerpoint/2010/main" val="29995494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pPr algn="just"/>
            <a:r>
              <a:rPr lang="fr-FR" sz="2000" dirty="0" err="1"/>
              <a:t>Lumlay</a:t>
            </a:r>
            <a:r>
              <a:rPr lang="fr-FR" sz="2000" dirty="0"/>
              <a:t> (1993) démontre que la qualité d’enregistrement d’un test influence la note donnée par les correcteurs. Plus la qualité du son est mauvaise, plus le correcteur est sévère. </a:t>
            </a:r>
          </a:p>
          <a:p>
            <a:pPr algn="just"/>
            <a:r>
              <a:rPr lang="fr-FR" sz="2000" dirty="0"/>
              <a:t>Chase, C. (1983). </a:t>
            </a:r>
          </a:p>
          <a:p>
            <a:pPr lvl="1" algn="just"/>
            <a:r>
              <a:rPr lang="fr-FR" sz="1800" dirty="0"/>
              <a:t>Item : </a:t>
            </a:r>
            <a:r>
              <a:rPr lang="fr-FR" sz="1800" dirty="0" err="1"/>
              <a:t>Define</a:t>
            </a:r>
            <a:r>
              <a:rPr lang="fr-FR" sz="1800" dirty="0"/>
              <a:t>, and </a:t>
            </a:r>
            <a:r>
              <a:rPr lang="fr-FR" sz="1800" dirty="0" err="1"/>
              <a:t>give</a:t>
            </a:r>
            <a:r>
              <a:rPr lang="fr-FR" sz="1800" dirty="0"/>
              <a:t> an </a:t>
            </a:r>
            <a:r>
              <a:rPr lang="fr-FR" sz="1800" dirty="0" err="1"/>
              <a:t>example</a:t>
            </a:r>
            <a:r>
              <a:rPr lang="fr-FR" sz="1800" dirty="0"/>
              <a:t> of </a:t>
            </a:r>
            <a:r>
              <a:rPr lang="fr-FR" sz="1800" dirty="0" err="1"/>
              <a:t>construct</a:t>
            </a:r>
            <a:r>
              <a:rPr lang="fr-FR" sz="1800" dirty="0"/>
              <a:t> validation</a:t>
            </a:r>
          </a:p>
          <a:p>
            <a:pPr lvl="1" algn="just"/>
            <a:r>
              <a:rPr lang="fr-FR" sz="1800" dirty="0"/>
              <a:t>Deux formes // au contenu identique  se différenciant sur la lisibilité selon la formule de Flesch (1948). Proposées à 40 correcteurs.</a:t>
            </a:r>
          </a:p>
          <a:p>
            <a:pPr lvl="2" algn="just"/>
            <a:r>
              <a:rPr lang="fr-FR" sz="1800" dirty="0"/>
              <a:t>Phrases longues et mots multi-syllabes</a:t>
            </a:r>
          </a:p>
          <a:p>
            <a:pPr lvl="2" algn="just"/>
            <a:r>
              <a:rPr lang="fr-FR" sz="1800" dirty="0"/>
              <a:t>Phrases courtes, mots courts</a:t>
            </a:r>
          </a:p>
          <a:p>
            <a:pPr marL="0" indent="0">
              <a:buNone/>
            </a:pPr>
            <a:endParaRPr lang="fr-FR" sz="2000" i="1" dirty="0"/>
          </a:p>
        </p:txBody>
      </p:sp>
      <p:pic>
        <p:nvPicPr>
          <p:cNvPr id="4" name="Image 3">
            <a:extLst>
              <a:ext uri="{FF2B5EF4-FFF2-40B4-BE49-F238E27FC236}">
                <a16:creationId xmlns:a16="http://schemas.microsoft.com/office/drawing/2014/main" id="{A2824684-D791-1740-83E4-2AE6B31F0731}"/>
              </a:ext>
            </a:extLst>
          </p:cNvPr>
          <p:cNvPicPr>
            <a:picLocks noChangeAspect="1"/>
          </p:cNvPicPr>
          <p:nvPr/>
        </p:nvPicPr>
        <p:blipFill>
          <a:blip r:embed="rId2"/>
          <a:stretch>
            <a:fillRect/>
          </a:stretch>
        </p:blipFill>
        <p:spPr>
          <a:xfrm>
            <a:off x="2483768" y="5013176"/>
            <a:ext cx="4499992" cy="1681730"/>
          </a:xfrm>
          <a:prstGeom prst="rect">
            <a:avLst/>
          </a:prstGeom>
        </p:spPr>
      </p:pic>
      <p:pic>
        <p:nvPicPr>
          <p:cNvPr id="5" name="Image 4">
            <a:extLst>
              <a:ext uri="{FF2B5EF4-FFF2-40B4-BE49-F238E27FC236}">
                <a16:creationId xmlns:a16="http://schemas.microsoft.com/office/drawing/2014/main" id="{2B7C4FD7-3989-1845-9B4C-F03371258B0E}"/>
              </a:ext>
            </a:extLst>
          </p:cNvPr>
          <p:cNvPicPr>
            <a:picLocks noChangeAspect="1"/>
          </p:cNvPicPr>
          <p:nvPr/>
        </p:nvPicPr>
        <p:blipFill>
          <a:blip r:embed="rId3"/>
          <a:stretch>
            <a:fillRect/>
          </a:stretch>
        </p:blipFill>
        <p:spPr>
          <a:xfrm>
            <a:off x="7164288" y="676110"/>
            <a:ext cx="1848107" cy="933780"/>
          </a:xfrm>
          <a:prstGeom prst="rect">
            <a:avLst/>
          </a:prstGeom>
        </p:spPr>
      </p:pic>
    </p:spTree>
    <p:extLst>
      <p:ext uri="{BB962C8B-B14F-4D97-AF65-F5344CB8AC3E}">
        <p14:creationId xmlns:p14="http://schemas.microsoft.com/office/powerpoint/2010/main" val="4211650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au jeu de copies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pPr algn="just"/>
            <a:r>
              <a:rPr lang="fr-BE" sz="2000" dirty="0"/>
              <a:t>L’effet de contraste ou de contexte</a:t>
            </a:r>
          </a:p>
          <a:p>
            <a:pPr lvl="1" algn="just"/>
            <a:r>
              <a:rPr lang="fr-BE" sz="1800" dirty="0" err="1"/>
              <a:t>Bonniol</a:t>
            </a:r>
            <a:r>
              <a:rPr lang="fr-BE" sz="1800" dirty="0"/>
              <a:t> (1972), en France, propose une série de devoirs à corriger par deux groupes de neuf correcteurs. Les copies sont identiques dans les deux groupes mais présentées en ordre inverse. Il constate des différences importantes entre les deux groupes. Il poursuit en plaçant des ancres positives et négatives et constate un effet de contraste.</a:t>
            </a:r>
          </a:p>
          <a:p>
            <a:pPr lvl="1" algn="just"/>
            <a:r>
              <a:rPr lang="fr-BE" sz="1800" dirty="0"/>
              <a:t>Hales et Tokar (1975) réalisent la même expérience en plaçant 5 ancres négatives ou positives et constatent également un effet de contraste.</a:t>
            </a:r>
          </a:p>
          <a:p>
            <a:pPr lvl="1" algn="just"/>
            <a:r>
              <a:rPr lang="fr-BE" sz="1800" dirty="0"/>
              <a:t>Hughes, Keeling et Tuck (1980) démontrent que : l’effet [1] est plus grand pour les copies moyennes [2] ne dépend pas de l’emplacement de l’ancre [3] ne dépend pas du type de correction (holistique vs. analytique).</a:t>
            </a:r>
            <a:endParaRPr lang="fr-BE" sz="16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F7F5439C-F6EC-7B4E-B791-C01587A3F847}"/>
              </a:ext>
            </a:extLst>
          </p:cNvPr>
          <p:cNvPicPr>
            <a:picLocks noChangeAspect="1"/>
          </p:cNvPicPr>
          <p:nvPr/>
        </p:nvPicPr>
        <p:blipFill>
          <a:blip r:embed="rId2"/>
          <a:stretch>
            <a:fillRect/>
          </a:stretch>
        </p:blipFill>
        <p:spPr>
          <a:xfrm>
            <a:off x="7446199" y="620688"/>
            <a:ext cx="1256882" cy="2017142"/>
          </a:xfrm>
          <a:prstGeom prst="rect">
            <a:avLst/>
          </a:prstGeom>
        </p:spPr>
      </p:pic>
    </p:spTree>
    <p:extLst>
      <p:ext uri="{BB962C8B-B14F-4D97-AF65-F5344CB8AC3E}">
        <p14:creationId xmlns:p14="http://schemas.microsoft.com/office/powerpoint/2010/main" val="20201775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au jeu de copies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pPr algn="just"/>
            <a:r>
              <a:rPr lang="fr-BE" sz="2000" dirty="0"/>
              <a:t>L’effet de contraste ou de contexte</a:t>
            </a:r>
          </a:p>
          <a:p>
            <a:pPr lvl="1" algn="just">
              <a:spcBef>
                <a:spcPts val="400"/>
              </a:spcBef>
              <a:defRPr sz="3400">
                <a:solidFill>
                  <a:srgbClr val="000000"/>
                </a:solidFill>
              </a:defRPr>
            </a:pPr>
            <a:r>
              <a:rPr lang="fr-BE" sz="1800" dirty="0"/>
              <a:t>Hughes, Keeling et </a:t>
            </a:r>
            <a:r>
              <a:rPr lang="fr-BE" sz="1800" dirty="0" err="1"/>
              <a:t>Tuck</a:t>
            </a:r>
            <a:r>
              <a:rPr lang="fr-BE" sz="1800" dirty="0"/>
              <a:t> (1983) tentent de maîtriser cet effet de contexte. Il créent trois groupes de correcteurs. Le premier est le groupe contrôle. Dans le second, ils informent les correcteurs sur les biais liés au contexte et leur demandent d’y être attentifs. Dans le troisième, ils informent les correcteurs sur ce type de biais et leur demandent d'annoter les copies lors d’une première lecture puis de leur donner un score lors d’une seconde lecture. Tous les groupes présentent un effet de contexte de même ampleur.</a:t>
            </a:r>
          </a:p>
          <a:p>
            <a:pPr lvl="1" algn="just">
              <a:spcBef>
                <a:spcPts val="400"/>
              </a:spcBef>
              <a:defRPr sz="3400">
                <a:solidFill>
                  <a:srgbClr val="000000"/>
                </a:solidFill>
              </a:defRPr>
            </a:pPr>
            <a:r>
              <a:rPr lang="fr-BE" sz="1800" dirty="0"/>
              <a:t>Hughes, Keeling et Tuck (1984) tentent toujours de maîtriser cet effet de contraste, cette fois en fournissant aux correcteurs un canevas précis de correction. L’effet de contexte persiste. </a:t>
            </a:r>
          </a:p>
          <a:p>
            <a:pPr algn="just">
              <a:spcBef>
                <a:spcPts val="400"/>
              </a:spcBef>
              <a:defRPr sz="3400">
                <a:solidFill>
                  <a:srgbClr val="000000"/>
                </a:solidFill>
              </a:defRPr>
            </a:pPr>
            <a:r>
              <a:rPr lang="fr-BE" sz="2000" dirty="0"/>
              <a:t>Farrell et Gilbert (1960) démontrent que l’attribution des notes varie en fonction du nombre de copies corrigées. Selon leur étude, les notes extrêmes (très négatives ou très positives) sont attribuées en fin de correction.</a:t>
            </a:r>
            <a:endParaRPr lang="fr-BE" sz="1800" dirty="0"/>
          </a:p>
          <a:p>
            <a:pPr lvl="1"/>
            <a:endParaRPr lang="fr-BE" sz="1800" dirty="0"/>
          </a:p>
          <a:p>
            <a:pPr marL="457200" lvl="1" indent="0">
              <a:buNone/>
            </a:pPr>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E39D21B3-771E-6341-B24E-EBDDE7EC815E}"/>
              </a:ext>
            </a:extLst>
          </p:cNvPr>
          <p:cNvPicPr>
            <a:picLocks noChangeAspect="1"/>
          </p:cNvPicPr>
          <p:nvPr/>
        </p:nvPicPr>
        <p:blipFill>
          <a:blip r:embed="rId2"/>
          <a:stretch>
            <a:fillRect/>
          </a:stretch>
        </p:blipFill>
        <p:spPr>
          <a:xfrm>
            <a:off x="7446199" y="620688"/>
            <a:ext cx="1256882" cy="2017142"/>
          </a:xfrm>
          <a:prstGeom prst="rect">
            <a:avLst/>
          </a:prstGeom>
        </p:spPr>
      </p:pic>
    </p:spTree>
    <p:extLst>
      <p:ext uri="{BB962C8B-B14F-4D97-AF65-F5344CB8AC3E}">
        <p14:creationId xmlns:p14="http://schemas.microsoft.com/office/powerpoint/2010/main" val="27361790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9D8B47D-901D-AA48-A828-D88646CA927A}"/>
              </a:ext>
            </a:extLst>
          </p:cNvPr>
          <p:cNvPicPr>
            <a:picLocks noChangeAspect="1"/>
          </p:cNvPicPr>
          <p:nvPr/>
        </p:nvPicPr>
        <p:blipFill>
          <a:blip r:embed="rId2"/>
          <a:stretch>
            <a:fillRect/>
          </a:stretch>
        </p:blipFill>
        <p:spPr>
          <a:xfrm>
            <a:off x="730128" y="1834156"/>
            <a:ext cx="7683744" cy="4835204"/>
          </a:xfrm>
          <a:prstGeom prst="rect">
            <a:avLst/>
          </a:prstGeom>
        </p:spPr>
      </p:pic>
      <p:sp>
        <p:nvSpPr>
          <p:cNvPr id="2" name="Titre 1">
            <a:extLst>
              <a:ext uri="{FF2B5EF4-FFF2-40B4-BE49-F238E27FC236}">
                <a16:creationId xmlns:a16="http://schemas.microsoft.com/office/drawing/2014/main" id="{BE8AF6D5-2D51-8B46-845E-17FB0418543D}"/>
              </a:ext>
            </a:extLst>
          </p:cNvPr>
          <p:cNvSpPr>
            <a:spLocks noGrp="1"/>
          </p:cNvSpPr>
          <p:nvPr>
            <p:ph type="title"/>
          </p:nvPr>
        </p:nvSpPr>
        <p:spPr/>
        <p:txBody>
          <a:bodyPr/>
          <a:lstStyle/>
          <a:p>
            <a:r>
              <a:rPr lang="fr-FR" sz="3200" dirty="0"/>
              <a:t>Des biais aux sources diverses</a:t>
            </a:r>
          </a:p>
        </p:txBody>
      </p:sp>
      <p:sp>
        <p:nvSpPr>
          <p:cNvPr id="4" name="Rectangle 3">
            <a:extLst>
              <a:ext uri="{FF2B5EF4-FFF2-40B4-BE49-F238E27FC236}">
                <a16:creationId xmlns:a16="http://schemas.microsoft.com/office/drawing/2014/main" id="{2FED1509-B9A8-4949-967B-7FA02482AC1B}"/>
              </a:ext>
            </a:extLst>
          </p:cNvPr>
          <p:cNvSpPr/>
          <p:nvPr/>
        </p:nvSpPr>
        <p:spPr>
          <a:xfrm>
            <a:off x="1475656" y="5661248"/>
            <a:ext cx="1512168" cy="792088"/>
          </a:xfrm>
          <a:prstGeom prst="rect">
            <a:avLst/>
          </a:prstGeom>
          <a:solidFill>
            <a:schemeClr val="accent1">
              <a:alpha val="61000"/>
            </a:schemeClr>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09273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712967" cy="4408970"/>
          </a:xfrm>
        </p:spPr>
        <p:txBody>
          <a:bodyPr/>
          <a:lstStyle/>
          <a:p>
            <a:r>
              <a:rPr lang="fr-BE" sz="2000" dirty="0"/>
              <a:t>Le genre de l’évalué</a:t>
            </a:r>
          </a:p>
          <a:p>
            <a:pPr lvl="1">
              <a:spcBef>
                <a:spcPts val="400"/>
              </a:spcBef>
              <a:defRPr sz="3400">
                <a:solidFill>
                  <a:srgbClr val="000000"/>
                </a:solidFill>
              </a:defRPr>
            </a:pPr>
            <a:r>
              <a:rPr lang="fr-BE" sz="1700" dirty="0"/>
              <a:t>Goddard-</a:t>
            </a:r>
            <a:r>
              <a:rPr lang="fr-BE" sz="1700" dirty="0" err="1"/>
              <a:t>Spear</a:t>
            </a:r>
            <a:r>
              <a:rPr lang="fr-BE" sz="1700" dirty="0"/>
              <a:t> (1984). Professeur de sciences évaluant un travail sur la distillation. Des copies (dont la moitié sont effectivement écrites par des filles) ont été assignées aléatoirement à des prénoms féminins ou masculins. Les copies à prénom masculin ont été évaluées plus positivement que les copies à prénom féminin.</a:t>
            </a:r>
          </a:p>
          <a:p>
            <a:pPr lvl="1">
              <a:spcBef>
                <a:spcPts val="400"/>
              </a:spcBef>
              <a:defRPr sz="3400">
                <a:solidFill>
                  <a:srgbClr val="000000"/>
                </a:solidFill>
              </a:defRPr>
            </a:pPr>
            <a:r>
              <a:rPr lang="fr-BE" sz="1700" dirty="0" err="1"/>
              <a:t>Belsey</a:t>
            </a:r>
            <a:r>
              <a:rPr lang="fr-BE" sz="1700" dirty="0"/>
              <a:t> (1988) a observé les scores avant et après avoir rendu les copies anonymes. Dans le test d’anglais observé, lorsque les noms étaient présents, 27 % des filles atteignent le niveau supérieur. C’était le cas de 45 % des garçons. Quand les copies ont été rendues anonymes, le pourcentage de filles atteignant le niveau supérieur a atteint 47 %, celui des garçons restant stable à 42 %.</a:t>
            </a:r>
          </a:p>
          <a:p>
            <a:pPr lvl="1">
              <a:spcBef>
                <a:spcPts val="400"/>
              </a:spcBef>
              <a:defRPr sz="3200">
                <a:solidFill>
                  <a:srgbClr val="000000"/>
                </a:solidFill>
              </a:defRPr>
            </a:pPr>
            <a:r>
              <a:rPr lang="fr-BE" sz="1700" dirty="0" err="1"/>
              <a:t>Eley</a:t>
            </a:r>
            <a:r>
              <a:rPr lang="fr-BE" sz="1700" dirty="0"/>
              <a:t> (1984) précise que ce biais lié au genre pourrait diminuer lorsque le correcteur connait les candidats. </a:t>
            </a:r>
          </a:p>
          <a:p>
            <a:pPr lvl="1">
              <a:spcBef>
                <a:spcPts val="400"/>
              </a:spcBef>
              <a:defRPr sz="3200">
                <a:solidFill>
                  <a:srgbClr val="000000"/>
                </a:solidFill>
              </a:defRPr>
            </a:pPr>
            <a:r>
              <a:rPr lang="fr-BE" sz="1700" dirty="0"/>
              <a:t>Baird (1988) démontre que les biais liés au genre ne s’appliquent pas lorsque c’est la forme d’un devoir qui est évalué, et non pas le fond.</a:t>
            </a:r>
          </a:p>
          <a:p>
            <a:pPr lvl="1">
              <a:spcBef>
                <a:spcPts val="400"/>
              </a:spcBef>
              <a:defRPr sz="3200">
                <a:solidFill>
                  <a:srgbClr val="000000"/>
                </a:solidFill>
              </a:defRPr>
            </a:pPr>
            <a:r>
              <a:rPr lang="fr-BE" sz="1700" dirty="0" err="1"/>
              <a:t>Lenney</a:t>
            </a:r>
            <a:r>
              <a:rPr lang="fr-BE" sz="1700" dirty="0"/>
              <a:t>, Mitchell et Browning (1983) démontrent que cet effet diminue lorsque les critères de correction sont nombreux, clairement établis et laissent peu de place à l’interprétation. </a:t>
            </a:r>
          </a:p>
          <a:p>
            <a:pPr lvl="1">
              <a:spcBef>
                <a:spcPts val="400"/>
              </a:spcBef>
              <a:defRPr sz="3400">
                <a:solidFill>
                  <a:srgbClr val="000000"/>
                </a:solidFill>
              </a:defRPr>
            </a:pPr>
            <a:endParaRPr lang="fr-BE" sz="16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2"/>
          <a:stretch>
            <a:fillRect/>
          </a:stretch>
        </p:blipFill>
        <p:spPr>
          <a:xfrm>
            <a:off x="6591861" y="610952"/>
            <a:ext cx="2094939" cy="1064096"/>
          </a:xfrm>
          <a:prstGeom prst="rect">
            <a:avLst/>
          </a:prstGeom>
        </p:spPr>
      </p:pic>
    </p:spTree>
    <p:extLst>
      <p:ext uri="{BB962C8B-B14F-4D97-AF65-F5344CB8AC3E}">
        <p14:creationId xmlns:p14="http://schemas.microsoft.com/office/powerpoint/2010/main" val="10270063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pPr algn="just"/>
            <a:r>
              <a:rPr lang="fr-BE" sz="2000" dirty="0"/>
              <a:t>L’attractivité du prénom</a:t>
            </a:r>
          </a:p>
          <a:p>
            <a:pPr lvl="1" algn="just">
              <a:spcBef>
                <a:spcPts val="400"/>
              </a:spcBef>
              <a:defRPr sz="3400">
                <a:solidFill>
                  <a:srgbClr val="000000"/>
                </a:solidFill>
              </a:defRPr>
            </a:pPr>
            <a:r>
              <a:rPr lang="fr-BE" sz="1600" dirty="0"/>
              <a:t>Harris (1975) démontre que, à compétence égale, les prénoms attractifs obtiennent des scores supérieurs.</a:t>
            </a:r>
          </a:p>
          <a:p>
            <a:pPr lvl="1" algn="just">
              <a:spcBef>
                <a:spcPts val="400"/>
              </a:spcBef>
              <a:defRPr sz="3400">
                <a:solidFill>
                  <a:srgbClr val="000000"/>
                </a:solidFill>
              </a:defRPr>
            </a:pPr>
            <a:r>
              <a:rPr lang="fr-BE" sz="1600" dirty="0"/>
              <a:t>Erwin et </a:t>
            </a:r>
            <a:r>
              <a:rPr lang="fr-BE" sz="1600" dirty="0" err="1"/>
              <a:t>Calev</a:t>
            </a:r>
            <a:r>
              <a:rPr lang="fr-BE" sz="1600" dirty="0"/>
              <a:t> (1984) trouvent que les élèves avec un nom attractif obtiennent le plus de points et que les élèves avec un nom moins attractif obtiennent moins de points. Les élèves anonymes sont situés entre ces deux extrêmes.</a:t>
            </a:r>
          </a:p>
          <a:p>
            <a:pPr algn="just">
              <a:spcBef>
                <a:spcPts val="400"/>
              </a:spcBef>
              <a:defRPr sz="3400">
                <a:solidFill>
                  <a:srgbClr val="000000"/>
                </a:solidFill>
              </a:defRPr>
            </a:pPr>
            <a:r>
              <a:rPr lang="fr-BE" sz="2000" dirty="0"/>
              <a:t>L'ethnie de l’étudiant</a:t>
            </a:r>
          </a:p>
          <a:p>
            <a:pPr lvl="1" algn="just">
              <a:spcBef>
                <a:spcPts val="400"/>
              </a:spcBef>
              <a:defRPr sz="3400">
                <a:solidFill>
                  <a:srgbClr val="000000"/>
                </a:solidFill>
              </a:defRPr>
            </a:pPr>
            <a:r>
              <a:rPr lang="fr-BE" sz="1600" dirty="0" err="1"/>
              <a:t>Babad</a:t>
            </a:r>
            <a:r>
              <a:rPr lang="fr-BE" sz="1600" dirty="0"/>
              <a:t> (1980) fait corriger une copie identique à plusieurs correcteurs. Des données biographiques sont ajoutées selon deux axes (étudiant doué ou faible - européen ou marocain). Il démontre un effet de chacune des ces deux variables sur le score attribué.</a:t>
            </a:r>
          </a:p>
          <a:p>
            <a:pPr lvl="1" algn="just">
              <a:spcBef>
                <a:spcPts val="400"/>
              </a:spcBef>
              <a:defRPr sz="3400">
                <a:solidFill>
                  <a:srgbClr val="000000"/>
                </a:solidFill>
              </a:defRPr>
            </a:pPr>
            <a:r>
              <a:rPr lang="fr-BE" sz="1600" dirty="0" err="1"/>
              <a:t>Fajardo</a:t>
            </a:r>
            <a:r>
              <a:rPr lang="fr-BE" sz="1600" dirty="0"/>
              <a:t> (1985) observe un effet inverse. Dans son étude, les étudiants afro-américains bénéficient d’une discrimination positive. Ils obtiennent plus de points que lorsque l'ethnie n’est pas communiquée. </a:t>
            </a:r>
          </a:p>
          <a:p>
            <a:pPr lvl="1" algn="just">
              <a:spcBef>
                <a:spcPts val="400"/>
              </a:spcBef>
              <a:defRPr sz="3400">
                <a:solidFill>
                  <a:srgbClr val="000000"/>
                </a:solidFill>
              </a:defRPr>
            </a:pPr>
            <a:r>
              <a:rPr lang="fr-BE" sz="1600" dirty="0"/>
              <a:t>Amigues, Bonniol, Caverni (1975) notent que les évaluateurs d’origine étrangère surestiment les copies dont le nom est à consonance française (12,14 vs. 10,81). L’effet est moins important et inverse pour les correcteurs d’origine française (10,11 vs. 10,95).</a:t>
            </a:r>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2"/>
          <a:stretch>
            <a:fillRect/>
          </a:stretch>
        </p:blipFill>
        <p:spPr>
          <a:xfrm>
            <a:off x="6591861" y="610952"/>
            <a:ext cx="2094939" cy="1064096"/>
          </a:xfrm>
          <a:prstGeom prst="rect">
            <a:avLst/>
          </a:prstGeom>
        </p:spPr>
      </p:pic>
    </p:spTree>
    <p:extLst>
      <p:ext uri="{BB962C8B-B14F-4D97-AF65-F5344CB8AC3E}">
        <p14:creationId xmlns:p14="http://schemas.microsoft.com/office/powerpoint/2010/main" val="3629961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r>
              <a:rPr lang="fr-BE" sz="2000" dirty="0"/>
              <a:t>L’origine sociale des étudiants</a:t>
            </a:r>
          </a:p>
          <a:p>
            <a:pPr lvl="1" algn="just"/>
            <a:r>
              <a:rPr lang="fr-BE" sz="1800" dirty="0"/>
              <a:t>Weiss (1969) demande à deux groupes de 46 enseignants de corriger 2 rédactions. Au premier groupe, il dit que «le travail 1 est l’</a:t>
            </a:r>
            <a:r>
              <a:rPr lang="fr-BE" sz="1800" dirty="0" err="1"/>
              <a:t>oeuvre</a:t>
            </a:r>
            <a:r>
              <a:rPr lang="fr-BE" sz="1800" dirty="0"/>
              <a:t> d’un élève moyen qui aime lire des BD ; son père et sa mère sont employés. Le travail 2 a été fait par un enfant doué; son père est rédacteur d’un quotidien connu». Il inverse les commentaires pour le second groupe. La rédaction est corrigée sur l'orthographe, le style et le fond. Tout ces critères sont sensibles à l’effet de halo.</a:t>
            </a:r>
          </a:p>
          <a:p>
            <a:pPr lvl="1">
              <a:spcBef>
                <a:spcPts val="400"/>
              </a:spcBef>
              <a:defRPr sz="3400">
                <a:solidFill>
                  <a:srgbClr val="000000"/>
                </a:solidFill>
              </a:defRPr>
            </a:pPr>
            <a:r>
              <a:rPr lang="fr-BE" sz="1800" dirty="0"/>
              <a:t>Pourtois, Bonacina, Delbecq et Segard (1978) répartissent arbitrairement des copies d’élèves provenant d’un milieu social moyen en deux groupes. Un groupe </a:t>
            </a:r>
            <a:r>
              <a:rPr lang="fr-BE" sz="1800" dirty="0" err="1"/>
              <a:t>soit-disant</a:t>
            </a:r>
            <a:r>
              <a:rPr lang="fr-BE" sz="1800" dirty="0"/>
              <a:t> de milieu favorisé. Un groupe soi-disant de milieu défavorisé. Tant sur le fond, la forme et le style, les enfants du premier groupe sont avantagés.</a:t>
            </a:r>
          </a:p>
          <a:p>
            <a:pPr lvl="1" algn="just"/>
            <a:endParaRPr lang="fr-BE" sz="1800" dirty="0"/>
          </a:p>
          <a:p>
            <a:pPr lvl="1"/>
            <a:endParaRPr lang="fr-BE" sz="12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3"/>
          <a:stretch>
            <a:fillRect/>
          </a:stretch>
        </p:blipFill>
        <p:spPr>
          <a:xfrm>
            <a:off x="6591861" y="610952"/>
            <a:ext cx="2094939" cy="1064096"/>
          </a:xfrm>
          <a:prstGeom prst="rect">
            <a:avLst/>
          </a:prstGeom>
        </p:spPr>
      </p:pic>
    </p:spTree>
    <p:extLst>
      <p:ext uri="{BB962C8B-B14F-4D97-AF65-F5344CB8AC3E}">
        <p14:creationId xmlns:p14="http://schemas.microsoft.com/office/powerpoint/2010/main" val="427544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Diriez-vous que cette expérience a modifié votre sentiment à l’égard des évaluations scolaires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Oui, beaucoup</a:t>
            </a:r>
          </a:p>
          <a:p>
            <a:pPr marL="514350" indent="-514350">
              <a:buFont typeface="+mj-lt"/>
              <a:buAutoNum type="arabicPeriod"/>
            </a:pPr>
            <a:r>
              <a:rPr lang="nl-BE" sz="2800" dirty="0"/>
              <a:t>… Oui, un peu</a:t>
            </a:r>
          </a:p>
          <a:p>
            <a:pPr marL="514350" indent="-514350">
              <a:buFont typeface="+mj-lt"/>
              <a:buAutoNum type="arabicPeriod"/>
            </a:pPr>
            <a:r>
              <a:rPr lang="nl-BE" sz="2800" dirty="0"/>
              <a:t>… Non pas trop</a:t>
            </a:r>
          </a:p>
          <a:p>
            <a:pPr marL="514350" indent="-514350">
              <a:buFont typeface="+mj-lt"/>
              <a:buAutoNum type="arabicPeriod"/>
            </a:pPr>
            <a:r>
              <a:rPr lang="nl-BE" sz="2800" dirty="0"/>
              <a:t>… Pas du tout</a:t>
            </a:r>
          </a:p>
          <a:p>
            <a:pPr marL="457200" lvl="1" indent="0">
              <a:buNone/>
            </a:pPr>
            <a:endParaRPr lang="fr-FR" dirty="0"/>
          </a:p>
        </p:txBody>
      </p:sp>
    </p:spTree>
    <p:extLst>
      <p:ext uri="{BB962C8B-B14F-4D97-AF65-F5344CB8AC3E}">
        <p14:creationId xmlns:p14="http://schemas.microsoft.com/office/powerpoint/2010/main" val="42263395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r>
              <a:rPr lang="fr-BE" sz="2000" dirty="0"/>
              <a:t>L’origine sociale des étudiants</a:t>
            </a:r>
          </a:p>
          <a:p>
            <a:pPr lvl="1">
              <a:spcBef>
                <a:spcPts val="400"/>
              </a:spcBef>
              <a:defRPr sz="3400">
                <a:solidFill>
                  <a:srgbClr val="000000"/>
                </a:solidFill>
              </a:defRPr>
            </a:pPr>
            <a:r>
              <a:rPr lang="fr-BE" sz="1800" dirty="0"/>
              <a:t>Caverni et Amigues (1977) démontrent que l’effet de l’origine sociale des étudiants est inversé en fonction de l’origine sociale des correcteurs. </a:t>
            </a:r>
            <a:br>
              <a:rPr lang="fr-BE" sz="1800" dirty="0"/>
            </a:br>
            <a:br>
              <a:rPr lang="fr-BE" sz="1800" dirty="0"/>
            </a:br>
            <a:endParaRPr lang="fr-BE" sz="1800" dirty="0"/>
          </a:p>
          <a:p>
            <a:pPr lvl="1" algn="just"/>
            <a:endParaRPr lang="fr-BE" sz="1800" dirty="0"/>
          </a:p>
          <a:p>
            <a:pPr lvl="1"/>
            <a:endParaRPr lang="fr-BE" sz="12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3"/>
          <a:stretch>
            <a:fillRect/>
          </a:stretch>
        </p:blipFill>
        <p:spPr>
          <a:xfrm>
            <a:off x="6591861" y="610952"/>
            <a:ext cx="2094939" cy="1064096"/>
          </a:xfrm>
          <a:prstGeom prst="rect">
            <a:avLst/>
          </a:prstGeom>
        </p:spPr>
      </p:pic>
      <p:graphicFrame>
        <p:nvGraphicFramePr>
          <p:cNvPr id="5" name="Table 388">
            <a:extLst>
              <a:ext uri="{FF2B5EF4-FFF2-40B4-BE49-F238E27FC236}">
                <a16:creationId xmlns:a16="http://schemas.microsoft.com/office/drawing/2014/main" id="{48900C7C-BFB3-CD4D-BD1F-9F1890BBF94A}"/>
              </a:ext>
            </a:extLst>
          </p:cNvPr>
          <p:cNvGraphicFramePr/>
          <p:nvPr>
            <p:extLst>
              <p:ext uri="{D42A27DB-BD31-4B8C-83A1-F6EECF244321}">
                <p14:modId xmlns:p14="http://schemas.microsoft.com/office/powerpoint/2010/main" val="4073551329"/>
              </p:ext>
            </p:extLst>
          </p:nvPr>
        </p:nvGraphicFramePr>
        <p:xfrm>
          <a:off x="395536" y="3140968"/>
          <a:ext cx="8349960" cy="1259840"/>
        </p:xfrm>
        <a:graphic>
          <a:graphicData uri="http://schemas.openxmlformats.org/drawingml/2006/table">
            <a:tbl>
              <a:tblPr/>
              <a:tblGrid>
                <a:gridCol w="1373910">
                  <a:extLst>
                    <a:ext uri="{9D8B030D-6E8A-4147-A177-3AD203B41FA5}">
                      <a16:colId xmlns:a16="http://schemas.microsoft.com/office/drawing/2014/main" val="20000"/>
                    </a:ext>
                  </a:extLst>
                </a:gridCol>
                <a:gridCol w="2418388">
                  <a:extLst>
                    <a:ext uri="{9D8B030D-6E8A-4147-A177-3AD203B41FA5}">
                      <a16:colId xmlns:a16="http://schemas.microsoft.com/office/drawing/2014/main" val="20001"/>
                    </a:ext>
                  </a:extLst>
                </a:gridCol>
                <a:gridCol w="2278831">
                  <a:extLst>
                    <a:ext uri="{9D8B030D-6E8A-4147-A177-3AD203B41FA5}">
                      <a16:colId xmlns:a16="http://schemas.microsoft.com/office/drawing/2014/main" val="20002"/>
                    </a:ext>
                  </a:extLst>
                </a:gridCol>
                <a:gridCol w="2278831">
                  <a:extLst>
                    <a:ext uri="{9D8B030D-6E8A-4147-A177-3AD203B41FA5}">
                      <a16:colId xmlns:a16="http://schemas.microsoft.com/office/drawing/2014/main" val="20003"/>
                    </a:ext>
                  </a:extLst>
                </a:gridCol>
              </a:tblGrid>
              <a:tr h="265910">
                <a:tc rowSpan="2" gridSpan="2">
                  <a:txBody>
                    <a:bodyPr/>
                    <a:lstStyle/>
                    <a:p>
                      <a:pPr defTabSz="914400">
                        <a:tabLst>
                          <a:tab pos="1282700" algn="l"/>
                        </a:tabLst>
                        <a:defRPr sz="2800">
                          <a:solidFill>
                            <a:srgbClr val="000000"/>
                          </a:solidFill>
                        </a:defRPr>
                      </a:pP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rowSpan="2" hMerge="1">
                  <a:txBody>
                    <a:bodyPr/>
                    <a:lstStyle/>
                    <a:p>
                      <a:endParaRPr lang="fr-FR"/>
                    </a:p>
                  </a:txBody>
                  <a:tcPr/>
                </a:tc>
                <a:tc gridSpan="2">
                  <a:txBody>
                    <a:bodyPr/>
                    <a:lstStyle/>
                    <a:p>
                      <a:pPr defTabSz="914400">
                        <a:tabLst>
                          <a:tab pos="1282700" algn="l"/>
                        </a:tabLst>
                        <a:defRPr sz="1800" b="0">
                          <a:solidFill>
                            <a:srgbClr val="000000"/>
                          </a:solidFill>
                        </a:defRPr>
                      </a:pPr>
                      <a:r>
                        <a:rPr sz="1400" b="0" dirty="0" err="1"/>
                        <a:t>Elèves</a:t>
                      </a: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65910">
                <a:tc gridSpan="2" vMerge="1">
                  <a:txBody>
                    <a:bodyPr/>
                    <a:lstStyle/>
                    <a:p>
                      <a:endParaRPr lang="fr-FR"/>
                    </a:p>
                  </a:txBody>
                  <a:tcPr/>
                </a:tc>
                <a:tc hMerge="1" vMerge="1">
                  <a:txBody>
                    <a:bodyPr/>
                    <a:lstStyle/>
                    <a:p>
                      <a:endParaRPr lang="fr-FR"/>
                    </a:p>
                  </a:txBody>
                  <a:tcPr/>
                </a:tc>
                <a:tc>
                  <a:txBody>
                    <a:bodyPr/>
                    <a:lstStyle/>
                    <a:p>
                      <a:pPr defTabSz="914400">
                        <a:tabLst>
                          <a:tab pos="1282700" algn="l"/>
                        </a:tabLst>
                        <a:defRPr sz="1800" b="0">
                          <a:solidFill>
                            <a:srgbClr val="000000"/>
                          </a:solidFill>
                        </a:defRPr>
                      </a:pPr>
                      <a:r>
                        <a:rPr sz="1400" b="0" dirty="0" err="1"/>
                        <a:t>Origine</a:t>
                      </a:r>
                      <a:r>
                        <a:rPr sz="1400" b="0" dirty="0"/>
                        <a:t> </a:t>
                      </a:r>
                      <a:r>
                        <a:rPr sz="1400" b="0" dirty="0" err="1"/>
                        <a:t>sociale</a:t>
                      </a:r>
                      <a:r>
                        <a:rPr sz="1400" b="0" dirty="0"/>
                        <a:t> </a:t>
                      </a:r>
                      <a:r>
                        <a:rPr sz="1400" b="0" dirty="0" err="1"/>
                        <a:t>élevée</a:t>
                      </a: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err="1"/>
                        <a:t>Origine</a:t>
                      </a:r>
                      <a:r>
                        <a:rPr sz="1400" b="0" dirty="0"/>
                        <a:t> </a:t>
                      </a:r>
                      <a:r>
                        <a:rPr sz="1400" b="0" dirty="0" err="1"/>
                        <a:t>sociale</a:t>
                      </a:r>
                      <a:r>
                        <a:rPr sz="1400" b="0" dirty="0"/>
                        <a:t> </a:t>
                      </a:r>
                      <a:r>
                        <a:rPr sz="1400" b="0" dirty="0" err="1"/>
                        <a:t>modeste</a:t>
                      </a: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265910">
                <a:tc rowSpan="2">
                  <a:txBody>
                    <a:bodyPr/>
                    <a:lstStyle/>
                    <a:p>
                      <a:pPr defTabSz="914400">
                        <a:tabLst>
                          <a:tab pos="1282700" algn="l"/>
                        </a:tabLst>
                        <a:defRPr sz="1800" b="0">
                          <a:solidFill>
                            <a:srgbClr val="000000"/>
                          </a:solidFill>
                        </a:defRPr>
                      </a:pPr>
                      <a:r>
                        <a:rPr sz="1400" b="0" dirty="0" err="1"/>
                        <a:t>Correcteurs</a:t>
                      </a: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a:t>Origine sociale élevée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a:t>12,72</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a:t>11,97</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265910">
                <a:tc vMerge="1">
                  <a:txBody>
                    <a:bodyPr/>
                    <a:lstStyle/>
                    <a:p>
                      <a:endParaRPr lang="fr-FR"/>
                    </a:p>
                  </a:txBody>
                  <a:tcPr/>
                </a:tc>
                <a:tc>
                  <a:txBody>
                    <a:bodyPr/>
                    <a:lstStyle/>
                    <a:p>
                      <a:pPr defTabSz="914400">
                        <a:tabLst>
                          <a:tab pos="1282700" algn="l"/>
                        </a:tabLst>
                        <a:defRPr sz="1800" b="0">
                          <a:solidFill>
                            <a:srgbClr val="000000"/>
                          </a:solidFill>
                        </a:defRPr>
                      </a:pPr>
                      <a:r>
                        <a:rPr sz="1400" b="0" dirty="0" err="1"/>
                        <a:t>Origine</a:t>
                      </a:r>
                      <a:r>
                        <a:rPr sz="1400" b="0" dirty="0"/>
                        <a:t> </a:t>
                      </a:r>
                      <a:r>
                        <a:rPr sz="1400" b="0" dirty="0" err="1"/>
                        <a:t>sociale</a:t>
                      </a:r>
                      <a:r>
                        <a:rPr sz="1400" b="0" dirty="0"/>
                        <a:t> </a:t>
                      </a:r>
                      <a:r>
                        <a:rPr sz="1400" b="0" dirty="0" err="1"/>
                        <a:t>modeste</a:t>
                      </a:r>
                      <a:endParaRPr sz="14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a:t>10,97</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defTabSz="914400">
                        <a:tabLst>
                          <a:tab pos="1282700" algn="l"/>
                        </a:tabLst>
                        <a:defRPr sz="1800" b="0">
                          <a:solidFill>
                            <a:srgbClr val="000000"/>
                          </a:solidFill>
                        </a:defRPr>
                      </a:pPr>
                      <a:r>
                        <a:rPr sz="1400" b="0" dirty="0"/>
                        <a:t>11,42</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88813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6258759" cy="4408970"/>
          </a:xfrm>
        </p:spPr>
        <p:txBody>
          <a:bodyPr/>
          <a:lstStyle/>
          <a:p>
            <a:r>
              <a:rPr lang="fr-BE" sz="2000" dirty="0"/>
              <a:t>L’effet de stéréotypie ou d’inertie</a:t>
            </a:r>
          </a:p>
          <a:p>
            <a:pPr lvl="1" algn="just"/>
            <a:r>
              <a:rPr lang="fr-BE" sz="1800" dirty="0" err="1"/>
              <a:t>Caverni</a:t>
            </a:r>
            <a:r>
              <a:rPr lang="fr-BE" sz="1800" dirty="0"/>
              <a:t>, Fabre et </a:t>
            </a:r>
            <a:r>
              <a:rPr lang="fr-BE" sz="1800" dirty="0" err="1"/>
              <a:t>Noizet</a:t>
            </a:r>
            <a:r>
              <a:rPr lang="fr-BE" sz="1800" dirty="0"/>
              <a:t> (1975) proposent à des enseignants d’évaluer quatre mêmes copies. Celles-ci sont accompagnées de 5 notes sensées avoir été obtenues précédemment par l’auteur de la copie. Les auteurs observent que les résultats antérieurs d’un élève, même inconnu, tendent à influencer l’évaluateur. </a:t>
            </a:r>
          </a:p>
          <a:p>
            <a:pPr lvl="1" algn="just"/>
            <a:r>
              <a:rPr lang="fr-BE" sz="1800" dirty="0" err="1"/>
              <a:t>Bonniol</a:t>
            </a:r>
            <a:r>
              <a:rPr lang="fr-BE" sz="1800" dirty="0"/>
              <a:t>, </a:t>
            </a:r>
            <a:r>
              <a:rPr lang="fr-BE" sz="1800" dirty="0" err="1"/>
              <a:t>Caverni</a:t>
            </a:r>
            <a:r>
              <a:rPr lang="fr-BE" sz="1800" dirty="0"/>
              <a:t> et </a:t>
            </a:r>
            <a:r>
              <a:rPr lang="fr-BE" sz="1800" dirty="0" err="1"/>
              <a:t>Noizet</a:t>
            </a:r>
            <a:r>
              <a:rPr lang="fr-BE" sz="1800" dirty="0"/>
              <a:t> (1972) distribuent aléatoirement des devoirs d’élèves en deux classes fictives. Une sixième A sensée être une section forte et une sixième C sensée être une section faible. La 6ème A obtient une moyenne de 11,16/20. La 6ème C obtient quant à elle une moyenne de 9,65.</a:t>
            </a:r>
          </a:p>
          <a:p>
            <a:pPr lvl="1" algn="just"/>
            <a:r>
              <a:rPr lang="fr-BE" sz="1800" dirty="0"/>
              <a:t>Zillig (1967) relève que cette tendance est également présente dans la correction orthographique. </a:t>
            </a:r>
          </a:p>
          <a:p>
            <a:pPr lvl="1" algn="just"/>
            <a:endParaRPr lang="fr-BE" sz="1200" dirty="0"/>
          </a:p>
          <a:p>
            <a:pPr lvl="1" algn="just"/>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3"/>
          <a:stretch>
            <a:fillRect/>
          </a:stretch>
        </p:blipFill>
        <p:spPr>
          <a:xfrm>
            <a:off x="6591861" y="610952"/>
            <a:ext cx="2094939" cy="1064096"/>
          </a:xfrm>
          <a:prstGeom prst="rect">
            <a:avLst/>
          </a:prstGeom>
        </p:spPr>
      </p:pic>
      <p:pic>
        <p:nvPicPr>
          <p:cNvPr id="6" name="droppedImage.pdf">
            <a:extLst>
              <a:ext uri="{FF2B5EF4-FFF2-40B4-BE49-F238E27FC236}">
                <a16:creationId xmlns:a16="http://schemas.microsoft.com/office/drawing/2014/main" id="{D82E2607-3BFA-094C-90D8-EA2EAE6D0659}"/>
              </a:ext>
            </a:extLst>
          </p:cNvPr>
          <p:cNvPicPr>
            <a:picLocks noChangeAspect="1"/>
          </p:cNvPicPr>
          <p:nvPr/>
        </p:nvPicPr>
        <p:blipFill>
          <a:blip r:embed="rId4"/>
          <a:stretch>
            <a:fillRect/>
          </a:stretch>
        </p:blipFill>
        <p:spPr>
          <a:xfrm>
            <a:off x="6876256" y="2734628"/>
            <a:ext cx="2198146" cy="2629362"/>
          </a:xfrm>
          <a:prstGeom prst="rect">
            <a:avLst/>
          </a:prstGeom>
          <a:ln w="12700">
            <a:miter lim="400000"/>
          </a:ln>
        </p:spPr>
      </p:pic>
      <p:sp>
        <p:nvSpPr>
          <p:cNvPr id="7" name="Rectangle 6">
            <a:extLst>
              <a:ext uri="{FF2B5EF4-FFF2-40B4-BE49-F238E27FC236}">
                <a16:creationId xmlns:a16="http://schemas.microsoft.com/office/drawing/2014/main" id="{9E9809A6-5A19-3549-BC44-104D675743B6}"/>
              </a:ext>
            </a:extLst>
          </p:cNvPr>
          <p:cNvSpPr/>
          <p:nvPr/>
        </p:nvSpPr>
        <p:spPr>
          <a:xfrm>
            <a:off x="7740352" y="2888380"/>
            <a:ext cx="1709936" cy="1077218"/>
          </a:xfrm>
          <a:prstGeom prst="rect">
            <a:avLst/>
          </a:prstGeom>
        </p:spPr>
        <p:txBody>
          <a:bodyPr wrap="square">
            <a:spAutoFit/>
          </a:bodyPr>
          <a:lstStyle/>
          <a:p>
            <a:r>
              <a:rPr lang="fr-BE" sz="1600" dirty="0"/>
              <a:t>Et chez mes collègues, quelles sont </a:t>
            </a:r>
          </a:p>
          <a:p>
            <a:r>
              <a:rPr lang="fr-BE" sz="1600" dirty="0"/>
              <a:t>vos cotes ?</a:t>
            </a:r>
          </a:p>
        </p:txBody>
      </p:sp>
    </p:spTree>
    <p:extLst>
      <p:ext uri="{BB962C8B-B14F-4D97-AF65-F5344CB8AC3E}">
        <p14:creationId xmlns:p14="http://schemas.microsoft.com/office/powerpoint/2010/main" val="40092879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179513" y="1844824"/>
            <a:ext cx="6192688" cy="4408970"/>
          </a:xfrm>
        </p:spPr>
        <p:txBody>
          <a:bodyPr/>
          <a:lstStyle/>
          <a:p>
            <a:r>
              <a:rPr lang="fr-BE" sz="2000" dirty="0"/>
              <a:t>La distribution forcée (loi de Posthumus)</a:t>
            </a:r>
          </a:p>
          <a:p>
            <a:pPr lvl="1" algn="just"/>
            <a:r>
              <a:rPr lang="fr-BE" sz="1800" dirty="0"/>
              <a:t>Un enseignant tend à ajuster le niveau de ses appréciations des performances des élèves de façon à conserver, d’année en année, approximativement la même distribution (gaussienne) des notes.</a:t>
            </a:r>
          </a:p>
          <a:p>
            <a:pPr lvl="1" algn="just"/>
            <a:r>
              <a:rPr lang="fr-BE" sz="1800" dirty="0"/>
              <a:t>Rot et Butas (1959) décrivent l’expérience de </a:t>
            </a:r>
            <a:r>
              <a:rPr lang="fr-BE" sz="1800" dirty="0" err="1"/>
              <a:t>Gjorgjevski</a:t>
            </a:r>
            <a:r>
              <a:rPr lang="fr-BE" sz="1800" dirty="0"/>
              <a:t>. Dans celle-ci, cinq professeurs doivent noter cent copies. Il extrait ensuite 15 copies ayant obtenu le même score et les redistribue à quatre autres enseignants. La dispersion des notes entre les deux phases de correction est identique. C’est l’effet de tendance centrale.</a:t>
            </a:r>
          </a:p>
          <a:p>
            <a:pPr lvl="1" algn="just"/>
            <a:r>
              <a:rPr lang="fr-BE" sz="1800" dirty="0"/>
              <a:t>Pinot de Moreira (2001) : certains correcteurs ajustent leur sévérité au fur et à mesure des corrections, passant de sévère à clément et vice-versa.</a:t>
            </a:r>
          </a:p>
          <a:p>
            <a:pPr lvl="1"/>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CDCC5727-76CA-8848-9AC3-6A0D59786DEC}"/>
              </a:ext>
            </a:extLst>
          </p:cNvPr>
          <p:cNvPicPr>
            <a:picLocks noChangeAspect="1"/>
          </p:cNvPicPr>
          <p:nvPr/>
        </p:nvPicPr>
        <p:blipFill>
          <a:blip r:embed="rId3"/>
          <a:stretch>
            <a:fillRect/>
          </a:stretch>
        </p:blipFill>
        <p:spPr>
          <a:xfrm>
            <a:off x="5652120" y="493121"/>
            <a:ext cx="2804368" cy="1273815"/>
          </a:xfrm>
          <a:prstGeom prst="rect">
            <a:avLst/>
          </a:prstGeom>
        </p:spPr>
      </p:pic>
      <p:pic>
        <p:nvPicPr>
          <p:cNvPr id="10" name="49687504-1.jpg">
            <a:extLst>
              <a:ext uri="{FF2B5EF4-FFF2-40B4-BE49-F238E27FC236}">
                <a16:creationId xmlns:a16="http://schemas.microsoft.com/office/drawing/2014/main" id="{821DBEBA-4BD0-7548-8EDE-02D6BE1156E3}"/>
              </a:ext>
            </a:extLst>
          </p:cNvPr>
          <p:cNvPicPr>
            <a:picLocks noChangeAspect="1"/>
          </p:cNvPicPr>
          <p:nvPr/>
        </p:nvPicPr>
        <p:blipFill>
          <a:blip r:embed="rId4"/>
          <a:stretch>
            <a:fillRect/>
          </a:stretch>
        </p:blipFill>
        <p:spPr>
          <a:xfrm>
            <a:off x="6444208" y="3089672"/>
            <a:ext cx="2555776" cy="2427560"/>
          </a:xfrm>
          <a:prstGeom prst="rect">
            <a:avLst/>
          </a:prstGeom>
          <a:ln w="12700">
            <a:miter lim="400000"/>
          </a:ln>
        </p:spPr>
      </p:pic>
    </p:spTree>
    <p:extLst>
      <p:ext uri="{BB962C8B-B14F-4D97-AF65-F5344CB8AC3E}">
        <p14:creationId xmlns:p14="http://schemas.microsoft.com/office/powerpoint/2010/main" val="8086909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4F3F6B-FA67-2046-B0FD-D252A03D2993}"/>
              </a:ext>
            </a:extLst>
          </p:cNvPr>
          <p:cNvPicPr>
            <a:picLocks noChangeAspect="1"/>
          </p:cNvPicPr>
          <p:nvPr/>
        </p:nvPicPr>
        <p:blipFill>
          <a:blip r:embed="rId2"/>
          <a:stretch>
            <a:fillRect/>
          </a:stretch>
        </p:blipFill>
        <p:spPr>
          <a:xfrm>
            <a:off x="730128" y="1772816"/>
            <a:ext cx="7683744" cy="4835204"/>
          </a:xfrm>
          <a:prstGeom prst="rect">
            <a:avLst/>
          </a:prstGeom>
        </p:spPr>
      </p:pic>
      <p:sp>
        <p:nvSpPr>
          <p:cNvPr id="2" name="Titre 1">
            <a:extLst>
              <a:ext uri="{FF2B5EF4-FFF2-40B4-BE49-F238E27FC236}">
                <a16:creationId xmlns:a16="http://schemas.microsoft.com/office/drawing/2014/main" id="{BE8AF6D5-2D51-8B46-845E-17FB0418543D}"/>
              </a:ext>
            </a:extLst>
          </p:cNvPr>
          <p:cNvSpPr>
            <a:spLocks noGrp="1"/>
          </p:cNvSpPr>
          <p:nvPr>
            <p:ph type="title"/>
          </p:nvPr>
        </p:nvSpPr>
        <p:spPr/>
        <p:txBody>
          <a:bodyPr/>
          <a:lstStyle/>
          <a:p>
            <a:r>
              <a:rPr lang="fr-FR" sz="3200" dirty="0"/>
              <a:t>Des biais aux sources diverses</a:t>
            </a:r>
          </a:p>
        </p:txBody>
      </p:sp>
      <p:sp>
        <p:nvSpPr>
          <p:cNvPr id="4" name="Rectangle 3">
            <a:extLst>
              <a:ext uri="{FF2B5EF4-FFF2-40B4-BE49-F238E27FC236}">
                <a16:creationId xmlns:a16="http://schemas.microsoft.com/office/drawing/2014/main" id="{2FED1509-B9A8-4949-967B-7FA02482AC1B}"/>
              </a:ext>
            </a:extLst>
          </p:cNvPr>
          <p:cNvSpPr/>
          <p:nvPr/>
        </p:nvSpPr>
        <p:spPr>
          <a:xfrm>
            <a:off x="6372200" y="5589240"/>
            <a:ext cx="1512168" cy="792088"/>
          </a:xfrm>
          <a:prstGeom prst="rect">
            <a:avLst/>
          </a:prstGeom>
          <a:solidFill>
            <a:schemeClr val="accent1">
              <a:alpha val="61000"/>
            </a:schemeClr>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96047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l’évaluateur</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r>
              <a:rPr lang="fr-BE" sz="2000" dirty="0"/>
              <a:t>La fidélité intra-correcteur</a:t>
            </a:r>
          </a:p>
          <a:p>
            <a:pPr lvl="1" algn="just"/>
            <a:r>
              <a:rPr lang="fr-BE" sz="1800" dirty="0"/>
              <a:t>White (1984) propose à des correcteurs une série de copies à corriger sur une échelle en 6 points. Quelques temps après, il leur demande de corriger à nouveau ces mêmes copies. Seuls 20 % des copies obtiennent le même score. 58 % des copies ont au maximum un échelon d’écart entre les deux corrections.</a:t>
            </a:r>
          </a:p>
          <a:p>
            <a:pPr lvl="1" algn="just"/>
            <a:r>
              <a:rPr lang="fr-BE" sz="1800" dirty="0"/>
              <a:t>Shohamy, Gordon et Kramer (1992) démontrent que la formation aux procédures d’évaluation améliore le coefficient de fidélité des corrections.</a:t>
            </a:r>
          </a:p>
          <a:p>
            <a:pPr lvl="1" algn="just"/>
            <a:r>
              <a:rPr lang="fr-BE" sz="1800" dirty="0"/>
              <a:t>Coffman et Kurfman (1968) observent que des correcteurs (en histoire) sont plus sévères lors du second jour de correction que lors du premier.</a:t>
            </a:r>
          </a:p>
          <a:p>
            <a:pPr lvl="1" algn="just"/>
            <a:r>
              <a:rPr lang="fr-BE" sz="1800" dirty="0"/>
              <a:t>Congdon et McQueen (2000) présentent un protocole dans lequel les copies sont corrigées pendant 7 jours par 16 correcteurs entraînés. Chacune des copies est corrigée par deux d’entre eux. Les copies corrigées le premier jours sont à nouveau présentées lors du dernier jour. Pour 10 correcteurs, la sévérité lors du dernier jour a été différente que celle dont ils ont fait preuve le premier jour.</a:t>
            </a:r>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530455E9-8F77-184D-BDDE-232329DA91A3}"/>
              </a:ext>
            </a:extLst>
          </p:cNvPr>
          <p:cNvPicPr>
            <a:picLocks noChangeAspect="1"/>
          </p:cNvPicPr>
          <p:nvPr/>
        </p:nvPicPr>
        <p:blipFill>
          <a:blip r:embed="rId3"/>
          <a:stretch>
            <a:fillRect/>
          </a:stretch>
        </p:blipFill>
        <p:spPr>
          <a:xfrm>
            <a:off x="6804248" y="613048"/>
            <a:ext cx="2086686" cy="1059904"/>
          </a:xfrm>
          <a:prstGeom prst="rect">
            <a:avLst/>
          </a:prstGeom>
        </p:spPr>
      </p:pic>
    </p:spTree>
    <p:extLst>
      <p:ext uri="{BB962C8B-B14F-4D97-AF65-F5344CB8AC3E}">
        <p14:creationId xmlns:p14="http://schemas.microsoft.com/office/powerpoint/2010/main" val="25643276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l’évaluateur</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640959" cy="4408970"/>
          </a:xfrm>
        </p:spPr>
        <p:txBody>
          <a:bodyPr/>
          <a:lstStyle/>
          <a:p>
            <a:r>
              <a:rPr lang="fr-BE" sz="2000" dirty="0"/>
              <a:t>L’expérience du correcteur</a:t>
            </a:r>
          </a:p>
          <a:p>
            <a:pPr lvl="1" algn="just"/>
            <a:r>
              <a:rPr lang="fr-BE" sz="1800" dirty="0"/>
              <a:t>Selon un certain nombre d’auteurs (Ruth et Murphy, 1988 ; Cumming, 1990,...), les évaluateurs inexpérimentés sont plus sévères que les évaluateurs expérimentés. Cet effet diminue lorsque ces premiers sont formés (Weigle, 1999).</a:t>
            </a:r>
          </a:p>
          <a:p>
            <a:pPr lvl="1" algn="just"/>
            <a:r>
              <a:rPr lang="fr-BE" sz="1800" dirty="0"/>
              <a:t>Les études sur la fidélité entre novices et experts sont plus difficiles à interpréter. Il semble que les novices ne donnent pas des scores moins fidèles, même s’ils sont plus sévères.</a:t>
            </a:r>
          </a:p>
          <a:p>
            <a:pPr marL="0" indent="0">
              <a:buNone/>
            </a:pPr>
            <a:endParaRPr lang="fr-FR" sz="2000" i="1" dirty="0"/>
          </a:p>
        </p:txBody>
      </p:sp>
      <p:pic>
        <p:nvPicPr>
          <p:cNvPr id="5" name="Image 4">
            <a:extLst>
              <a:ext uri="{FF2B5EF4-FFF2-40B4-BE49-F238E27FC236}">
                <a16:creationId xmlns:a16="http://schemas.microsoft.com/office/drawing/2014/main" id="{530455E9-8F77-184D-BDDE-232329DA91A3}"/>
              </a:ext>
            </a:extLst>
          </p:cNvPr>
          <p:cNvPicPr>
            <a:picLocks noChangeAspect="1"/>
          </p:cNvPicPr>
          <p:nvPr/>
        </p:nvPicPr>
        <p:blipFill>
          <a:blip r:embed="rId3"/>
          <a:stretch>
            <a:fillRect/>
          </a:stretch>
        </p:blipFill>
        <p:spPr>
          <a:xfrm>
            <a:off x="6804248" y="613048"/>
            <a:ext cx="2086686" cy="1059904"/>
          </a:xfrm>
          <a:prstGeom prst="rect">
            <a:avLst/>
          </a:prstGeom>
        </p:spPr>
      </p:pic>
    </p:spTree>
    <p:extLst>
      <p:ext uri="{BB962C8B-B14F-4D97-AF65-F5344CB8AC3E}">
        <p14:creationId xmlns:p14="http://schemas.microsoft.com/office/powerpoint/2010/main" val="3440634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l’évaluateur</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640959" cy="4408970"/>
          </a:xfrm>
        </p:spPr>
        <p:txBody>
          <a:bodyPr/>
          <a:lstStyle/>
          <a:p>
            <a:pPr algn="just"/>
            <a:r>
              <a:rPr lang="fr-BE" sz="2000" dirty="0"/>
              <a:t>La personnalité du correcteur</a:t>
            </a:r>
          </a:p>
          <a:p>
            <a:pPr lvl="1" algn="just"/>
            <a:r>
              <a:rPr lang="fr-BE" sz="1800" dirty="0"/>
              <a:t>Brantwaite, Trueman, et Berrisford (1981) s’intéressent à la personnalité des correcteurs à travers le Eysenck Personality Questionnaire. Le seul facteur en lien avec les scores attribués est le facteur d'honnêteté (Lie Scale). Les correcteurs recherchant une désirabilité sociale sont moins sévères.</a:t>
            </a:r>
          </a:p>
          <a:p>
            <a:pPr lvl="1" algn="just"/>
            <a:r>
              <a:rPr lang="fr-BE" sz="1800" dirty="0"/>
              <a:t>Pal (1986) demande à 8 correcteurs d’évaluer 20 copies. Il classe ces correcteurs en deux groupes de 4 (efficace - inefficace) en fonction de la fidélité. Il administre à tous le </a:t>
            </a:r>
            <a:r>
              <a:rPr lang="fr-BE" sz="1800" dirty="0" err="1"/>
              <a:t>Meenakchi</a:t>
            </a:r>
            <a:r>
              <a:rPr lang="fr-BE" sz="1800" dirty="0"/>
              <a:t> </a:t>
            </a:r>
            <a:r>
              <a:rPr lang="fr-BE" sz="1800" dirty="0" err="1"/>
              <a:t>Personality</a:t>
            </a:r>
            <a:r>
              <a:rPr lang="fr-BE" sz="1800" dirty="0"/>
              <a:t> Inventory. Comparé aux correcteurs inefficaces, ceux qui sont efficaces présentent des besoins de réalisation de soi et de dominance supérieurs. Ils ont aussi moins de besoins d’affiliation.</a:t>
            </a:r>
          </a:p>
          <a:p>
            <a:pPr marL="457200" lvl="1" indent="0" algn="just">
              <a:buNone/>
            </a:pPr>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530455E9-8F77-184D-BDDE-232329DA91A3}"/>
              </a:ext>
            </a:extLst>
          </p:cNvPr>
          <p:cNvPicPr>
            <a:picLocks noChangeAspect="1"/>
          </p:cNvPicPr>
          <p:nvPr/>
        </p:nvPicPr>
        <p:blipFill>
          <a:blip r:embed="rId3"/>
          <a:stretch>
            <a:fillRect/>
          </a:stretch>
        </p:blipFill>
        <p:spPr>
          <a:xfrm>
            <a:off x="6804248" y="613048"/>
            <a:ext cx="2086686" cy="1059904"/>
          </a:xfrm>
          <a:prstGeom prst="rect">
            <a:avLst/>
          </a:prstGeom>
        </p:spPr>
      </p:pic>
    </p:spTree>
    <p:extLst>
      <p:ext uri="{BB962C8B-B14F-4D97-AF65-F5344CB8AC3E}">
        <p14:creationId xmlns:p14="http://schemas.microsoft.com/office/powerpoint/2010/main" val="2818054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l’évaluateur</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640959" cy="4408970"/>
          </a:xfrm>
        </p:spPr>
        <p:txBody>
          <a:bodyPr/>
          <a:lstStyle/>
          <a:p>
            <a:pPr algn="just"/>
            <a:r>
              <a:rPr lang="fr-BE" sz="2000" dirty="0"/>
              <a:t>L’état transitoire (émotionnel ou physique) du correcteur</a:t>
            </a:r>
          </a:p>
          <a:p>
            <a:pPr lvl="1" algn="just"/>
            <a:r>
              <a:rPr lang="fr-BE" sz="1800" dirty="0"/>
              <a:t>Townsend, </a:t>
            </a:r>
            <a:r>
              <a:rPr lang="fr-BE" sz="1800" dirty="0" err="1"/>
              <a:t>Yongkek</a:t>
            </a:r>
            <a:r>
              <a:rPr lang="fr-BE" sz="1800" dirty="0"/>
              <a:t> et </a:t>
            </a:r>
            <a:r>
              <a:rPr lang="fr-BE" sz="1800" dirty="0" err="1"/>
              <a:t>Tuck</a:t>
            </a:r>
            <a:r>
              <a:rPr lang="fr-BE" sz="1800" dirty="0"/>
              <a:t> (1989) font regarder à des correcteurs des films amusants ou tristes. Les évaluateurs doivent alors corriger 9 devoirs portant sur les aspirations des enfants dans la prochaine décade. Il y a un effet sur la première copie corrigée mais pas sur les autres, quoi qu’il y ait une légère tendance à attribuer les scores les plus élevés en étant triste.</a:t>
            </a:r>
          </a:p>
          <a:p>
            <a:pPr lvl="1" algn="just"/>
            <a:r>
              <a:rPr lang="fr-BE" sz="1800" dirty="0"/>
              <a:t>Humphris et Kaney (2001) ont examiné l’effet de la fatigue sur l’évaluation dans le cadre d’ECOS. Ils n’ont pas trouvé de preuve que la fatigue puisse influencer le score obtenu.</a:t>
            </a:r>
          </a:p>
          <a:p>
            <a:pPr marL="400050" algn="just"/>
            <a:r>
              <a:rPr lang="fr-BE" sz="2000" dirty="0"/>
              <a:t>Le profil du correcteur</a:t>
            </a:r>
          </a:p>
          <a:p>
            <a:pPr marL="800100" lvl="1" algn="just"/>
            <a:r>
              <a:rPr lang="fr-BE" sz="1800" dirty="0"/>
              <a:t>Brown (1995) s’intéresse à l’évaluation de la connaissance du chinois touristique. Les évaluateurs ont deux profils distincts : [1] des professeurs de chinois ou [2] des professionnels chinois du tourisme. Peu de différence au total dans les score totaux, mais les professionnels sont plus sensibles à la prononciation alors que les enseignants accordent plus d’importance au vocabulaire et à la grammaire. Les professionnels sont aussi moins enclins à donner des scores extrêmes.</a:t>
            </a:r>
          </a:p>
          <a:p>
            <a:pPr marL="57150" indent="0" algn="just">
              <a:buNone/>
            </a:pPr>
            <a:endParaRPr lang="fr-BE" sz="2200" dirty="0"/>
          </a:p>
          <a:p>
            <a:pPr lvl="1" algn="just"/>
            <a:endParaRPr lang="fr-BE" sz="1800" dirty="0"/>
          </a:p>
          <a:p>
            <a:pPr lvl="1" algn="just"/>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530455E9-8F77-184D-BDDE-232329DA91A3}"/>
              </a:ext>
            </a:extLst>
          </p:cNvPr>
          <p:cNvPicPr>
            <a:picLocks noChangeAspect="1"/>
          </p:cNvPicPr>
          <p:nvPr/>
        </p:nvPicPr>
        <p:blipFill>
          <a:blip r:embed="rId3"/>
          <a:stretch>
            <a:fillRect/>
          </a:stretch>
        </p:blipFill>
        <p:spPr>
          <a:xfrm>
            <a:off x="6804248" y="613048"/>
            <a:ext cx="2086686" cy="1059904"/>
          </a:xfrm>
          <a:prstGeom prst="rect">
            <a:avLst/>
          </a:prstGeom>
        </p:spPr>
      </p:pic>
    </p:spTree>
    <p:extLst>
      <p:ext uri="{BB962C8B-B14F-4D97-AF65-F5344CB8AC3E}">
        <p14:creationId xmlns:p14="http://schemas.microsoft.com/office/powerpoint/2010/main" val="4362275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2900" dirty="0"/>
              <a:t>Les biais liés au groupe d’évaluateurs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640959" cy="4408970"/>
          </a:xfrm>
        </p:spPr>
        <p:txBody>
          <a:bodyPr/>
          <a:lstStyle/>
          <a:p>
            <a:pPr marL="400050" algn="just"/>
            <a:r>
              <a:rPr lang="fr-BE" sz="2000" dirty="0"/>
              <a:t>La fidélité inter-correcteurs</a:t>
            </a:r>
          </a:p>
          <a:p>
            <a:pPr marL="800100" lvl="1" algn="just"/>
            <a:r>
              <a:rPr lang="fr-BE" sz="1800" dirty="0" err="1"/>
              <a:t>Starch</a:t>
            </a:r>
            <a:r>
              <a:rPr lang="fr-BE" sz="1800" dirty="0"/>
              <a:t> et Elliot (1912). Une copie d’examen en anglais distribuée à 142 professeurs d’anglais. Les scores varient de 98 à 50 sur 100.</a:t>
            </a:r>
          </a:p>
          <a:p>
            <a:pPr marL="800100" lvl="1" algn="just"/>
            <a:r>
              <a:rPr lang="fr-BE" sz="1800" dirty="0"/>
              <a:t>Piéron (1963). Une même composition française a été jugée par 76 professeurs de français. Voici la distribution des notes :</a:t>
            </a:r>
          </a:p>
          <a:p>
            <a:pPr marL="800100" lvl="1" algn="just"/>
            <a:endParaRPr lang="fr-BE" sz="1800" dirty="0"/>
          </a:p>
          <a:p>
            <a:pPr marL="800100" lvl="1" algn="just"/>
            <a:endParaRPr lang="fr-BE" sz="1800" dirty="0"/>
          </a:p>
          <a:p>
            <a:pPr marL="800100" lvl="1" algn="just"/>
            <a:endParaRPr lang="fr-BE" sz="1800" dirty="0"/>
          </a:p>
          <a:p>
            <a:pPr marL="800100" lvl="1" algn="just"/>
            <a:endParaRPr lang="fr-BE" sz="1800" dirty="0"/>
          </a:p>
          <a:p>
            <a:pPr marL="800100" lvl="1" algn="just"/>
            <a:r>
              <a:rPr lang="fr-BE" sz="1800" dirty="0"/>
              <a:t>Piéron (1969) précise que pour atteindre une fidélité inter-correcteurs de 0,99, il faut augmenter le nombre de correcteurs. Il en faut 13 en mathématique, 78 pour une composition française et 127 pour une dissertation philosophique.</a:t>
            </a:r>
          </a:p>
          <a:p>
            <a:pPr marL="800100" lvl="1" algn="just"/>
            <a:endParaRPr lang="fr-BE" sz="1800" dirty="0"/>
          </a:p>
          <a:p>
            <a:pPr marL="514350" lvl="1" indent="0" algn="just">
              <a:buNone/>
            </a:pPr>
            <a:endParaRPr lang="fr-BE" sz="1800" dirty="0"/>
          </a:p>
          <a:p>
            <a:pPr lvl="1" algn="just"/>
            <a:endParaRPr lang="fr-BE" sz="1800" dirty="0"/>
          </a:p>
          <a:p>
            <a:pPr lvl="1" algn="just"/>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A2BABBF0-8AF8-1848-9E70-DFDFAA1B98A5}"/>
              </a:ext>
            </a:extLst>
          </p:cNvPr>
          <p:cNvPicPr>
            <a:picLocks noChangeAspect="1"/>
          </p:cNvPicPr>
          <p:nvPr/>
        </p:nvPicPr>
        <p:blipFill>
          <a:blip r:embed="rId3"/>
          <a:stretch>
            <a:fillRect/>
          </a:stretch>
        </p:blipFill>
        <p:spPr>
          <a:xfrm>
            <a:off x="6767367" y="548680"/>
            <a:ext cx="2376633" cy="1350748"/>
          </a:xfrm>
          <a:prstGeom prst="rect">
            <a:avLst/>
          </a:prstGeom>
        </p:spPr>
      </p:pic>
      <p:graphicFrame>
        <p:nvGraphicFramePr>
          <p:cNvPr id="6" name="Table 355">
            <a:extLst>
              <a:ext uri="{FF2B5EF4-FFF2-40B4-BE49-F238E27FC236}">
                <a16:creationId xmlns:a16="http://schemas.microsoft.com/office/drawing/2014/main" id="{169C91D1-6EA6-F441-9F1C-1B734B02B78B}"/>
              </a:ext>
            </a:extLst>
          </p:cNvPr>
          <p:cNvGraphicFramePr/>
          <p:nvPr>
            <p:extLst>
              <p:ext uri="{D42A27DB-BD31-4B8C-83A1-F6EECF244321}">
                <p14:modId xmlns:p14="http://schemas.microsoft.com/office/powerpoint/2010/main" val="3829925807"/>
              </p:ext>
            </p:extLst>
          </p:nvPr>
        </p:nvGraphicFramePr>
        <p:xfrm>
          <a:off x="1331640" y="3573016"/>
          <a:ext cx="7344813" cy="864096"/>
        </p:xfrm>
        <a:graphic>
          <a:graphicData uri="http://schemas.openxmlformats.org/drawingml/2006/table">
            <a:tbl>
              <a:tblPr/>
              <a:tblGrid>
                <a:gridCol w="1224136">
                  <a:extLst>
                    <a:ext uri="{9D8B030D-6E8A-4147-A177-3AD203B41FA5}">
                      <a16:colId xmlns:a16="http://schemas.microsoft.com/office/drawing/2014/main" val="20000"/>
                    </a:ext>
                  </a:extLst>
                </a:gridCol>
                <a:gridCol w="823715">
                  <a:extLst>
                    <a:ext uri="{9D8B030D-6E8A-4147-A177-3AD203B41FA5}">
                      <a16:colId xmlns:a16="http://schemas.microsoft.com/office/drawing/2014/main" val="20001"/>
                    </a:ext>
                  </a:extLst>
                </a:gridCol>
                <a:gridCol w="882827">
                  <a:extLst>
                    <a:ext uri="{9D8B030D-6E8A-4147-A177-3AD203B41FA5}">
                      <a16:colId xmlns:a16="http://schemas.microsoft.com/office/drawing/2014/main" val="20002"/>
                    </a:ext>
                  </a:extLst>
                </a:gridCol>
                <a:gridCol w="882827">
                  <a:extLst>
                    <a:ext uri="{9D8B030D-6E8A-4147-A177-3AD203B41FA5}">
                      <a16:colId xmlns:a16="http://schemas.microsoft.com/office/drawing/2014/main" val="20003"/>
                    </a:ext>
                  </a:extLst>
                </a:gridCol>
                <a:gridCol w="882827">
                  <a:extLst>
                    <a:ext uri="{9D8B030D-6E8A-4147-A177-3AD203B41FA5}">
                      <a16:colId xmlns:a16="http://schemas.microsoft.com/office/drawing/2014/main" val="20004"/>
                    </a:ext>
                  </a:extLst>
                </a:gridCol>
                <a:gridCol w="882827">
                  <a:extLst>
                    <a:ext uri="{9D8B030D-6E8A-4147-A177-3AD203B41FA5}">
                      <a16:colId xmlns:a16="http://schemas.microsoft.com/office/drawing/2014/main" val="20005"/>
                    </a:ext>
                  </a:extLst>
                </a:gridCol>
                <a:gridCol w="882827">
                  <a:extLst>
                    <a:ext uri="{9D8B030D-6E8A-4147-A177-3AD203B41FA5}">
                      <a16:colId xmlns:a16="http://schemas.microsoft.com/office/drawing/2014/main" val="20006"/>
                    </a:ext>
                  </a:extLst>
                </a:gridCol>
                <a:gridCol w="882827">
                  <a:extLst>
                    <a:ext uri="{9D8B030D-6E8A-4147-A177-3AD203B41FA5}">
                      <a16:colId xmlns:a16="http://schemas.microsoft.com/office/drawing/2014/main" val="20007"/>
                    </a:ext>
                  </a:extLst>
                </a:gridCol>
              </a:tblGrid>
              <a:tr h="422796">
                <a:tc>
                  <a:txBody>
                    <a:bodyPr/>
                    <a:lstStyle/>
                    <a:p>
                      <a:pPr algn="ctr" defTabSz="914400">
                        <a:tabLst>
                          <a:tab pos="1282700" algn="l"/>
                        </a:tabLst>
                        <a:defRPr sz="1800" b="0">
                          <a:solidFill>
                            <a:srgbClr val="000000"/>
                          </a:solidFill>
                        </a:defRPr>
                      </a:pPr>
                      <a:r>
                        <a:rPr sz="2000" b="0" spc="-128" dirty="0"/>
                        <a:t>Note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0-1</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a:t>2-3</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4-5</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6-7</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a:t>8-9</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10-11</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a:t>12-13</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441300">
                <a:tc>
                  <a:txBody>
                    <a:bodyPr/>
                    <a:lstStyle/>
                    <a:p>
                      <a:pPr algn="ctr" defTabSz="914400">
                        <a:tabLst>
                          <a:tab pos="1282700" algn="l"/>
                        </a:tabLst>
                        <a:defRPr sz="1800" b="0">
                          <a:solidFill>
                            <a:srgbClr val="000000"/>
                          </a:solidFill>
                        </a:defRPr>
                      </a:pPr>
                      <a:r>
                        <a:rPr sz="2000" b="0" spc="-128" dirty="0"/>
                        <a:t>Fréqu</a:t>
                      </a:r>
                      <a:r>
                        <a:rPr lang="fr-FR" sz="2000" b="0" spc="-128" dirty="0" err="1"/>
                        <a:t>ence</a:t>
                      </a:r>
                      <a:endParaRPr sz="2000" b="0" spc="-128"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a:t>1</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6</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20</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a:t>34</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10</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3</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2000" b="0" spc="-128" dirty="0"/>
                        <a:t>2</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33043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2900" dirty="0"/>
              <a:t>Les biais liés au groupe d’évaluateurs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323528" y="1844824"/>
            <a:ext cx="8640959" cy="4408970"/>
          </a:xfrm>
        </p:spPr>
        <p:txBody>
          <a:bodyPr/>
          <a:lstStyle/>
          <a:p>
            <a:pPr marL="400050" algn="just"/>
            <a:r>
              <a:rPr lang="fr-BE" sz="2000" dirty="0"/>
              <a:t>La fidélité inter-correcteurs</a:t>
            </a:r>
          </a:p>
          <a:p>
            <a:pPr marL="800100" lvl="1" algn="just"/>
            <a:r>
              <a:rPr lang="fr-BE" sz="1800" dirty="0" err="1"/>
              <a:t>Agazzi</a:t>
            </a:r>
            <a:r>
              <a:rPr lang="fr-BE" sz="1800" dirty="0"/>
              <a:t> (1967). Pour six domaines, six correcteurs notent une série d’examens (sur 20). Le seuil de réussite est à 10. Voici les résultats :</a:t>
            </a:r>
          </a:p>
          <a:p>
            <a:pPr marL="800100" lvl="1" algn="just"/>
            <a:endParaRPr lang="fr-BE" sz="1800" dirty="0"/>
          </a:p>
          <a:p>
            <a:pPr marL="800100" lvl="1" algn="just"/>
            <a:endParaRPr lang="fr-BE" sz="1800" dirty="0"/>
          </a:p>
          <a:p>
            <a:pPr marL="514350" lvl="1" indent="0" algn="just">
              <a:buNone/>
            </a:pPr>
            <a:endParaRPr lang="fr-BE" sz="1800" dirty="0"/>
          </a:p>
          <a:p>
            <a:pPr lvl="1" algn="just"/>
            <a:endParaRPr lang="fr-BE" sz="1800" dirty="0"/>
          </a:p>
          <a:p>
            <a:pPr lvl="1" algn="just"/>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A2BABBF0-8AF8-1848-9E70-DFDFAA1B98A5}"/>
              </a:ext>
            </a:extLst>
          </p:cNvPr>
          <p:cNvPicPr>
            <a:picLocks noChangeAspect="1"/>
          </p:cNvPicPr>
          <p:nvPr/>
        </p:nvPicPr>
        <p:blipFill>
          <a:blip r:embed="rId3"/>
          <a:stretch>
            <a:fillRect/>
          </a:stretch>
        </p:blipFill>
        <p:spPr>
          <a:xfrm>
            <a:off x="6767367" y="548680"/>
            <a:ext cx="2376633" cy="1350748"/>
          </a:xfrm>
          <a:prstGeom prst="rect">
            <a:avLst/>
          </a:prstGeom>
        </p:spPr>
      </p:pic>
      <p:graphicFrame>
        <p:nvGraphicFramePr>
          <p:cNvPr id="8" name="Table 362">
            <a:extLst>
              <a:ext uri="{FF2B5EF4-FFF2-40B4-BE49-F238E27FC236}">
                <a16:creationId xmlns:a16="http://schemas.microsoft.com/office/drawing/2014/main" id="{B19131B9-42FA-DF45-A80B-6F79F6A907DC}"/>
              </a:ext>
            </a:extLst>
          </p:cNvPr>
          <p:cNvGraphicFramePr/>
          <p:nvPr>
            <p:extLst>
              <p:ext uri="{D42A27DB-BD31-4B8C-83A1-F6EECF244321}">
                <p14:modId xmlns:p14="http://schemas.microsoft.com/office/powerpoint/2010/main" val="442530445"/>
              </p:ext>
            </p:extLst>
          </p:nvPr>
        </p:nvGraphicFramePr>
        <p:xfrm>
          <a:off x="513332" y="3124944"/>
          <a:ext cx="8261350" cy="3365972"/>
        </p:xfrm>
        <a:graphic>
          <a:graphicData uri="http://schemas.openxmlformats.org/drawingml/2006/table">
            <a:tbl>
              <a:tblPr/>
              <a:tblGrid>
                <a:gridCol w="3353683">
                  <a:extLst>
                    <a:ext uri="{9D8B030D-6E8A-4147-A177-3AD203B41FA5}">
                      <a16:colId xmlns:a16="http://schemas.microsoft.com/office/drawing/2014/main" val="20000"/>
                    </a:ext>
                  </a:extLst>
                </a:gridCol>
                <a:gridCol w="1635889">
                  <a:extLst>
                    <a:ext uri="{9D8B030D-6E8A-4147-A177-3AD203B41FA5}">
                      <a16:colId xmlns:a16="http://schemas.microsoft.com/office/drawing/2014/main" val="20001"/>
                    </a:ext>
                  </a:extLst>
                </a:gridCol>
                <a:gridCol w="1635889">
                  <a:extLst>
                    <a:ext uri="{9D8B030D-6E8A-4147-A177-3AD203B41FA5}">
                      <a16:colId xmlns:a16="http://schemas.microsoft.com/office/drawing/2014/main" val="20002"/>
                    </a:ext>
                  </a:extLst>
                </a:gridCol>
                <a:gridCol w="1635889">
                  <a:extLst>
                    <a:ext uri="{9D8B030D-6E8A-4147-A177-3AD203B41FA5}">
                      <a16:colId xmlns:a16="http://schemas.microsoft.com/office/drawing/2014/main" val="20003"/>
                    </a:ext>
                  </a:extLst>
                </a:gridCol>
              </a:tblGrid>
              <a:tr h="452622">
                <a:tc>
                  <a:txBody>
                    <a:bodyPr/>
                    <a:lstStyle/>
                    <a:p>
                      <a:pPr defTabSz="914400">
                        <a:tabLst>
                          <a:tab pos="1282700" algn="l"/>
                        </a:tabLst>
                        <a:defRPr sz="2800">
                          <a:solidFill>
                            <a:srgbClr val="000000"/>
                          </a:solidFill>
                        </a:defRPr>
                      </a:pPr>
                      <a:endParaRPr sz="1800" b="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6 notes </a:t>
                      </a:r>
                      <a:r>
                        <a:rPr sz="1800" b="0" dirty="0" err="1"/>
                        <a:t>insuffisantes</a:t>
                      </a:r>
                      <a:endParaRPr sz="18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lang="fr-FR" sz="1800" b="0" dirty="0"/>
                        <a:t>A</a:t>
                      </a:r>
                      <a:r>
                        <a:rPr sz="1800" b="0" dirty="0"/>
                        <a:t>vis discordant</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6 notes </a:t>
                      </a:r>
                      <a:r>
                        <a:rPr sz="1800" b="0" dirty="0" err="1"/>
                        <a:t>suffisantes</a:t>
                      </a:r>
                      <a:endParaRPr sz="1800" b="0" dirty="0"/>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452622">
                <a:tc>
                  <a:txBody>
                    <a:bodyPr/>
                    <a:lstStyle/>
                    <a:p>
                      <a:pPr defTabSz="914400">
                        <a:tabLst>
                          <a:tab pos="1282700" algn="l"/>
                        </a:tabLst>
                        <a:defRPr sz="1800" b="0">
                          <a:solidFill>
                            <a:srgbClr val="000000"/>
                          </a:solidFill>
                        </a:defRPr>
                      </a:pPr>
                      <a:r>
                        <a:rPr sz="1800" b="0"/>
                        <a:t>Version latine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40 %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50 %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10 %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452622">
                <a:tc>
                  <a:txBody>
                    <a:bodyPr/>
                    <a:lstStyle/>
                    <a:p>
                      <a:pPr defTabSz="914400">
                        <a:tabLst>
                          <a:tab pos="1282700" algn="l"/>
                        </a:tabLst>
                        <a:defRPr sz="1800" b="0">
                          <a:solidFill>
                            <a:srgbClr val="000000"/>
                          </a:solidFill>
                        </a:defRPr>
                      </a:pPr>
                      <a:r>
                        <a:rPr sz="1800" b="0"/>
                        <a:t>Composition français</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21 %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70 %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9 %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452622">
                <a:tc>
                  <a:txBody>
                    <a:bodyPr/>
                    <a:lstStyle/>
                    <a:p>
                      <a:pPr defTabSz="914400">
                        <a:tabLst>
                          <a:tab pos="1282700" algn="l"/>
                        </a:tabLst>
                        <a:defRPr sz="1800" b="0">
                          <a:solidFill>
                            <a:srgbClr val="000000"/>
                          </a:solidFill>
                        </a:defRPr>
                      </a:pPr>
                      <a:r>
                        <a:rPr sz="1800" b="0"/>
                        <a:t>Anglais</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37 %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47 %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16 %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3"/>
                  </a:ext>
                </a:extLst>
              </a:tr>
              <a:tr h="452622">
                <a:tc>
                  <a:txBody>
                    <a:bodyPr/>
                    <a:lstStyle/>
                    <a:p>
                      <a:pPr defTabSz="914400">
                        <a:tabLst>
                          <a:tab pos="1282700" algn="l"/>
                        </a:tabLst>
                        <a:defRPr sz="1800" b="0">
                          <a:solidFill>
                            <a:srgbClr val="000000"/>
                          </a:solidFill>
                        </a:defRPr>
                      </a:pPr>
                      <a:r>
                        <a:rPr sz="1800" b="0"/>
                        <a:t>Mathématique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44 %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36 %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20 %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4"/>
                  </a:ext>
                </a:extLst>
              </a:tr>
              <a:tr h="452622">
                <a:tc>
                  <a:txBody>
                    <a:bodyPr/>
                    <a:lstStyle/>
                    <a:p>
                      <a:pPr defTabSz="914400">
                        <a:tabLst>
                          <a:tab pos="1282700" algn="l"/>
                        </a:tabLst>
                        <a:defRPr sz="1800" b="0">
                          <a:solidFill>
                            <a:srgbClr val="000000"/>
                          </a:solidFill>
                        </a:defRPr>
                      </a:pPr>
                      <a:r>
                        <a:rPr sz="1800" b="0"/>
                        <a:t>Philosophie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9 %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81 %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10 %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5"/>
                  </a:ext>
                </a:extLst>
              </a:tr>
              <a:tr h="452622">
                <a:tc>
                  <a:txBody>
                    <a:bodyPr/>
                    <a:lstStyle/>
                    <a:p>
                      <a:pPr defTabSz="914400">
                        <a:tabLst>
                          <a:tab pos="1282700" algn="l"/>
                        </a:tabLst>
                        <a:defRPr sz="1800" b="0">
                          <a:solidFill>
                            <a:srgbClr val="000000"/>
                          </a:solidFill>
                        </a:defRPr>
                      </a:pPr>
                      <a:r>
                        <a:rPr sz="1800" b="0"/>
                        <a:t>Physique</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a:t>37 %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50 %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defTabSz="914400">
                        <a:tabLst>
                          <a:tab pos="1282700" algn="l"/>
                        </a:tabLst>
                        <a:defRPr sz="1800" b="0">
                          <a:solidFill>
                            <a:srgbClr val="000000"/>
                          </a:solidFill>
                        </a:defRPr>
                      </a:pPr>
                      <a:r>
                        <a:rPr sz="1800" b="0" dirty="0"/>
                        <a:t>13 %</a:t>
                      </a:r>
                    </a:p>
                  </a:txBody>
                  <a:tcPr marL="50800" marR="50800" marT="50800" marB="50800" anchor="ctr" horzOverflow="overflow">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93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Diriez-vous que votre vie a été modifiée suite à cette expérience</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Oui, beaucoup</a:t>
            </a:r>
          </a:p>
          <a:p>
            <a:pPr marL="514350" indent="-514350">
              <a:buFont typeface="+mj-lt"/>
              <a:buAutoNum type="arabicPeriod"/>
            </a:pPr>
            <a:r>
              <a:rPr lang="nl-BE" sz="2800" dirty="0"/>
              <a:t>… Oui, un peu</a:t>
            </a:r>
          </a:p>
          <a:p>
            <a:pPr marL="514350" indent="-514350">
              <a:buFont typeface="+mj-lt"/>
              <a:buAutoNum type="arabicPeriod"/>
            </a:pPr>
            <a:r>
              <a:rPr lang="nl-BE" sz="2800" dirty="0"/>
              <a:t>… Non pas trop</a:t>
            </a:r>
          </a:p>
          <a:p>
            <a:pPr marL="514350" indent="-514350">
              <a:buFont typeface="+mj-lt"/>
              <a:buAutoNum type="arabicPeriod"/>
            </a:pPr>
            <a:r>
              <a:rPr lang="nl-BE" sz="2800" dirty="0"/>
              <a:t>… Pas du tout</a:t>
            </a:r>
          </a:p>
          <a:p>
            <a:pPr marL="457200" lvl="1" indent="0">
              <a:buNone/>
            </a:pPr>
            <a:endParaRPr lang="fr-FR" dirty="0"/>
          </a:p>
        </p:txBody>
      </p:sp>
    </p:spTree>
    <p:extLst>
      <p:ext uri="{BB962C8B-B14F-4D97-AF65-F5344CB8AC3E}">
        <p14:creationId xmlns:p14="http://schemas.microsoft.com/office/powerpoint/2010/main" val="38060364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Un peu de docimologie positive</a:t>
            </a:r>
          </a:p>
        </p:txBody>
      </p:sp>
    </p:spTree>
    <p:extLst>
      <p:ext uri="{BB962C8B-B14F-4D97-AF65-F5344CB8AC3E}">
        <p14:creationId xmlns:p14="http://schemas.microsoft.com/office/powerpoint/2010/main" val="40892155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3544158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5419B-53F0-DF4F-A0E5-74E796EE559F}"/>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8827B81-D31E-234B-987C-C05D3E9F0A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212" y="1881318"/>
            <a:ext cx="6635576" cy="4976682"/>
          </a:xfrm>
        </p:spPr>
      </p:pic>
    </p:spTree>
    <p:extLst>
      <p:ext uri="{BB962C8B-B14F-4D97-AF65-F5344CB8AC3E}">
        <p14:creationId xmlns:p14="http://schemas.microsoft.com/office/powerpoint/2010/main" val="1591271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D940C-9394-D244-B00D-5CB884BBB1AE}"/>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101349A7-ED0D-964C-A8BD-42988DA0F1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05600" cy="5029200"/>
          </a:xfrm>
        </p:spPr>
      </p:pic>
    </p:spTree>
    <p:extLst>
      <p:ext uri="{BB962C8B-B14F-4D97-AF65-F5344CB8AC3E}">
        <p14:creationId xmlns:p14="http://schemas.microsoft.com/office/powerpoint/2010/main" val="34243512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371B1-08F2-A44A-8A04-E666ADFA0C91}"/>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2B758A37-7B82-944D-BE6E-44ACF773F5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044" y="1849912"/>
            <a:ext cx="6719912" cy="5039934"/>
          </a:xfrm>
        </p:spPr>
      </p:pic>
    </p:spTree>
    <p:extLst>
      <p:ext uri="{BB962C8B-B14F-4D97-AF65-F5344CB8AC3E}">
        <p14:creationId xmlns:p14="http://schemas.microsoft.com/office/powerpoint/2010/main" val="33035348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DF80D-821D-8E47-9AB2-08701E4E9822}"/>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C986B674-8B70-1348-B21B-23A6FCDC4C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05600" cy="5029200"/>
          </a:xfrm>
        </p:spPr>
      </p:pic>
    </p:spTree>
    <p:extLst>
      <p:ext uri="{BB962C8B-B14F-4D97-AF65-F5344CB8AC3E}">
        <p14:creationId xmlns:p14="http://schemas.microsoft.com/office/powerpoint/2010/main" val="24041784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F5122-4175-1048-BF58-DE17AFD6D3D5}"/>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7DC4B88E-E35F-F849-B8AE-E96D1F6D6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05600" cy="5029200"/>
          </a:xfrm>
        </p:spPr>
      </p:pic>
    </p:spTree>
    <p:extLst>
      <p:ext uri="{BB962C8B-B14F-4D97-AF65-F5344CB8AC3E}">
        <p14:creationId xmlns:p14="http://schemas.microsoft.com/office/powerpoint/2010/main" val="715400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9AEE0-D9C6-BE49-BCB8-115058C54C8D}"/>
              </a:ext>
            </a:extLst>
          </p:cNvPr>
          <p:cNvSpPr>
            <a:spLocks noGrp="1"/>
          </p:cNvSpPr>
          <p:nvPr>
            <p:ph type="title"/>
          </p:nvPr>
        </p:nvSpPr>
        <p:spPr/>
        <p:txBody>
          <a:bodyPr/>
          <a:lstStyle/>
          <a:p>
            <a:endParaRPr lang="fr-FR"/>
          </a:p>
        </p:txBody>
      </p:sp>
      <p:pic>
        <p:nvPicPr>
          <p:cNvPr id="5" name="Espace réservé du contenu 4" descr="Une image contenant capture d’écran, texte&#10;&#10;Description générée automatiquement">
            <a:extLst>
              <a:ext uri="{FF2B5EF4-FFF2-40B4-BE49-F238E27FC236}">
                <a16:creationId xmlns:a16="http://schemas.microsoft.com/office/drawing/2014/main" id="{452FAD60-3A91-BE49-9A10-8C4AB6C96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05600" cy="5029200"/>
          </a:xfrm>
        </p:spPr>
      </p:pic>
    </p:spTree>
    <p:extLst>
      <p:ext uri="{BB962C8B-B14F-4D97-AF65-F5344CB8AC3E}">
        <p14:creationId xmlns:p14="http://schemas.microsoft.com/office/powerpoint/2010/main" val="35992899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EAD4D-F740-0941-B9A8-58518F5BB042}"/>
              </a:ext>
            </a:extLst>
          </p:cNvPr>
          <p:cNvSpPr>
            <a:spLocks noGrp="1"/>
          </p:cNvSpPr>
          <p:nvPr>
            <p:ph type="title"/>
          </p:nvPr>
        </p:nvSpPr>
        <p:spPr/>
        <p:txBody>
          <a:bodyPr/>
          <a:lstStyle/>
          <a:p>
            <a:endParaRPr lang="fr-FR"/>
          </a:p>
        </p:txBody>
      </p:sp>
      <p:pic>
        <p:nvPicPr>
          <p:cNvPr id="5" name="Espace réservé du contenu 4" descr="Une image contenant capture d’écran, texte&#10;&#10;Description générée automatiquement">
            <a:extLst>
              <a:ext uri="{FF2B5EF4-FFF2-40B4-BE49-F238E27FC236}">
                <a16:creationId xmlns:a16="http://schemas.microsoft.com/office/drawing/2014/main" id="{38E19F64-DA87-3649-A445-0D84016625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05600" cy="5029200"/>
          </a:xfrm>
        </p:spPr>
      </p:pic>
    </p:spTree>
    <p:extLst>
      <p:ext uri="{BB962C8B-B14F-4D97-AF65-F5344CB8AC3E}">
        <p14:creationId xmlns:p14="http://schemas.microsoft.com/office/powerpoint/2010/main" val="28166866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FFA2C1-3898-4A48-AEA6-023D6E6330E6}"/>
              </a:ext>
            </a:extLst>
          </p:cNvPr>
          <p:cNvSpPr>
            <a:spLocks noGrp="1"/>
          </p:cNvSpPr>
          <p:nvPr>
            <p:ph type="title"/>
          </p:nvPr>
        </p:nvSpPr>
        <p:spPr/>
        <p:txBody>
          <a:bodyPr/>
          <a:lstStyle/>
          <a:p>
            <a:r>
              <a:rPr lang="fr-FR" dirty="0"/>
              <a:t>Etape 1 : Design (TDS)</a:t>
            </a:r>
          </a:p>
        </p:txBody>
      </p:sp>
      <p:sp>
        <p:nvSpPr>
          <p:cNvPr id="3" name="Espace réservé du contenu 2">
            <a:extLst>
              <a:ext uri="{FF2B5EF4-FFF2-40B4-BE49-F238E27FC236}">
                <a16:creationId xmlns:a16="http://schemas.microsoft.com/office/drawing/2014/main" id="{184BB1D7-ED78-1E4E-85B9-7D22736A7F47}"/>
              </a:ext>
            </a:extLst>
          </p:cNvPr>
          <p:cNvSpPr>
            <a:spLocks noGrp="1"/>
          </p:cNvSpPr>
          <p:nvPr>
            <p:ph idx="1"/>
          </p:nvPr>
        </p:nvSpPr>
        <p:spPr/>
        <p:txBody>
          <a:bodyPr/>
          <a:lstStyle/>
          <a:p>
            <a:r>
              <a:rPr lang="fr-FR" sz="2400" dirty="0"/>
              <a:t>Lister les points de matière qui ont été abordés au cours.</a:t>
            </a:r>
          </a:p>
          <a:p>
            <a:pPr algn="just"/>
            <a:r>
              <a:rPr lang="fr-FR" sz="2400" dirty="0"/>
              <a:t>Mettre en évidence des points essentiels qui devront être évalués.</a:t>
            </a:r>
          </a:p>
          <a:p>
            <a:pPr algn="just">
              <a:spcBef>
                <a:spcPts val="0"/>
              </a:spcBef>
            </a:pPr>
            <a:r>
              <a:rPr lang="fr-FR" sz="2400" dirty="0"/>
              <a:t>Lister les catégories de performances qui sont visées par l’évaluation.</a:t>
            </a:r>
          </a:p>
          <a:p>
            <a:pPr algn="just"/>
            <a:r>
              <a:rPr lang="fr-FR" sz="2400" dirty="0"/>
              <a:t>En déduire les objectifs d’apprentissage/d’évaluation en croisant, lorsque c’est pertinent, les points de matière et les catégories de performance.</a:t>
            </a:r>
          </a:p>
        </p:txBody>
      </p:sp>
    </p:spTree>
    <p:extLst>
      <p:ext uri="{BB962C8B-B14F-4D97-AF65-F5344CB8AC3E}">
        <p14:creationId xmlns:p14="http://schemas.microsoft.com/office/powerpoint/2010/main" val="37973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Aujourd’hui quand vous repensez à cette expérience, vous êtes…</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très énervé</a:t>
            </a:r>
          </a:p>
          <a:p>
            <a:pPr marL="514350" indent="-514350">
              <a:buFont typeface="+mj-lt"/>
              <a:buAutoNum type="arabicPeriod"/>
            </a:pPr>
            <a:r>
              <a:rPr lang="nl-BE" sz="2800" dirty="0"/>
              <a:t>… énervé</a:t>
            </a:r>
          </a:p>
          <a:p>
            <a:pPr marL="514350" indent="-514350">
              <a:buFont typeface="+mj-lt"/>
              <a:buAutoNum type="arabicPeriod"/>
            </a:pPr>
            <a:r>
              <a:rPr lang="nl-BE" sz="2800" dirty="0"/>
              <a:t>… un peu énervé</a:t>
            </a:r>
          </a:p>
          <a:p>
            <a:pPr marL="514350" indent="-514350">
              <a:buFont typeface="+mj-lt"/>
              <a:buAutoNum type="arabicPeriod"/>
            </a:pPr>
            <a:r>
              <a:rPr lang="nl-BE" sz="2800" dirty="0"/>
              <a:t>… serein</a:t>
            </a:r>
          </a:p>
          <a:p>
            <a:pPr marL="514350" indent="-514350">
              <a:buFont typeface="+mj-lt"/>
              <a:buAutoNum type="arabicPeriod"/>
            </a:pPr>
            <a:r>
              <a:rPr lang="nl-BE" sz="2800" dirty="0"/>
              <a:t>… amusé</a:t>
            </a:r>
          </a:p>
          <a:p>
            <a:pPr marL="457200" lvl="1" indent="0">
              <a:buNone/>
            </a:pPr>
            <a:endParaRPr lang="fr-FR" dirty="0"/>
          </a:p>
        </p:txBody>
      </p:sp>
    </p:spTree>
    <p:extLst>
      <p:ext uri="{BB962C8B-B14F-4D97-AF65-F5344CB8AC3E}">
        <p14:creationId xmlns:p14="http://schemas.microsoft.com/office/powerpoint/2010/main" val="16706862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AA525-9EFE-8743-9D1A-27C046F9536E}"/>
              </a:ext>
            </a:extLst>
          </p:cNvPr>
          <p:cNvSpPr>
            <a:spLocks noGrp="1"/>
          </p:cNvSpPr>
          <p:nvPr>
            <p:ph type="title"/>
          </p:nvPr>
        </p:nvSpPr>
        <p:spPr>
          <a:xfrm>
            <a:off x="457200" y="476672"/>
            <a:ext cx="8229600" cy="1371600"/>
          </a:xfrm>
        </p:spPr>
        <p:txBody>
          <a:bodyPr/>
          <a:lstStyle/>
          <a:p>
            <a:r>
              <a:rPr lang="fr-FR" sz="3200" dirty="0"/>
              <a:t>1. </a:t>
            </a:r>
            <a:r>
              <a:rPr lang="fr-FR" sz="3600" dirty="0"/>
              <a:t>Lister les points de matière qui ont été abordés au cours</a:t>
            </a:r>
          </a:p>
        </p:txBody>
      </p:sp>
      <p:pic>
        <p:nvPicPr>
          <p:cNvPr id="5" name="Image 4">
            <a:extLst>
              <a:ext uri="{FF2B5EF4-FFF2-40B4-BE49-F238E27FC236}">
                <a16:creationId xmlns:a16="http://schemas.microsoft.com/office/drawing/2014/main" id="{6E089205-74DF-BA46-9234-6BD03D049F63}"/>
              </a:ext>
            </a:extLst>
          </p:cNvPr>
          <p:cNvPicPr>
            <a:picLocks noChangeAspect="1"/>
          </p:cNvPicPr>
          <p:nvPr/>
        </p:nvPicPr>
        <p:blipFill>
          <a:blip r:embed="rId2"/>
          <a:stretch>
            <a:fillRect/>
          </a:stretch>
        </p:blipFill>
        <p:spPr>
          <a:xfrm>
            <a:off x="179512" y="1988840"/>
            <a:ext cx="6404751" cy="4768552"/>
          </a:xfrm>
          <a:prstGeom prst="rect">
            <a:avLst/>
          </a:prstGeom>
        </p:spPr>
      </p:pic>
    </p:spTree>
    <p:extLst>
      <p:ext uri="{BB962C8B-B14F-4D97-AF65-F5344CB8AC3E}">
        <p14:creationId xmlns:p14="http://schemas.microsoft.com/office/powerpoint/2010/main" val="1800940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AA525-9EFE-8743-9D1A-27C046F9536E}"/>
              </a:ext>
            </a:extLst>
          </p:cNvPr>
          <p:cNvSpPr>
            <a:spLocks noGrp="1"/>
          </p:cNvSpPr>
          <p:nvPr>
            <p:ph type="title"/>
          </p:nvPr>
        </p:nvSpPr>
        <p:spPr/>
        <p:txBody>
          <a:bodyPr/>
          <a:lstStyle/>
          <a:p>
            <a:r>
              <a:rPr lang="fr-FR" sz="3200" dirty="0"/>
              <a:t>2. </a:t>
            </a:r>
            <a:r>
              <a:rPr lang="fr-FR" sz="3600" dirty="0"/>
              <a:t>Etablir des priorités</a:t>
            </a:r>
          </a:p>
        </p:txBody>
      </p:sp>
      <p:pic>
        <p:nvPicPr>
          <p:cNvPr id="4" name="Image 3">
            <a:extLst>
              <a:ext uri="{FF2B5EF4-FFF2-40B4-BE49-F238E27FC236}">
                <a16:creationId xmlns:a16="http://schemas.microsoft.com/office/drawing/2014/main" id="{FD2C49DD-0CE3-D649-90B8-BEBCF1F44685}"/>
              </a:ext>
            </a:extLst>
          </p:cNvPr>
          <p:cNvPicPr>
            <a:picLocks noChangeAspect="1"/>
          </p:cNvPicPr>
          <p:nvPr/>
        </p:nvPicPr>
        <p:blipFill>
          <a:blip r:embed="rId2"/>
          <a:stretch>
            <a:fillRect/>
          </a:stretch>
        </p:blipFill>
        <p:spPr>
          <a:xfrm>
            <a:off x="251520" y="1817847"/>
            <a:ext cx="6378759" cy="4937828"/>
          </a:xfrm>
          <a:prstGeom prst="rect">
            <a:avLst/>
          </a:prstGeom>
        </p:spPr>
      </p:pic>
    </p:spTree>
    <p:extLst>
      <p:ext uri="{BB962C8B-B14F-4D97-AF65-F5344CB8AC3E}">
        <p14:creationId xmlns:p14="http://schemas.microsoft.com/office/powerpoint/2010/main" val="36678237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AA525-9EFE-8743-9D1A-27C046F9536E}"/>
              </a:ext>
            </a:extLst>
          </p:cNvPr>
          <p:cNvSpPr>
            <a:spLocks noGrp="1"/>
          </p:cNvSpPr>
          <p:nvPr>
            <p:ph type="title"/>
          </p:nvPr>
        </p:nvSpPr>
        <p:spPr/>
        <p:txBody>
          <a:bodyPr/>
          <a:lstStyle/>
          <a:p>
            <a:r>
              <a:rPr lang="fr-FR" sz="3200" dirty="0"/>
              <a:t>3. </a:t>
            </a:r>
            <a:r>
              <a:rPr lang="fr-FR" sz="3600" dirty="0"/>
              <a:t>Etablir des catégories de performances</a:t>
            </a:r>
          </a:p>
        </p:txBody>
      </p:sp>
      <p:pic>
        <p:nvPicPr>
          <p:cNvPr id="6" name="Image 5">
            <a:extLst>
              <a:ext uri="{FF2B5EF4-FFF2-40B4-BE49-F238E27FC236}">
                <a16:creationId xmlns:a16="http://schemas.microsoft.com/office/drawing/2014/main" id="{67BD06BF-0083-FA41-86C2-6BC4C4B17EB3}"/>
              </a:ext>
            </a:extLst>
          </p:cNvPr>
          <p:cNvPicPr>
            <a:picLocks noChangeAspect="1"/>
          </p:cNvPicPr>
          <p:nvPr/>
        </p:nvPicPr>
        <p:blipFill>
          <a:blip r:embed="rId2"/>
          <a:stretch>
            <a:fillRect/>
          </a:stretch>
        </p:blipFill>
        <p:spPr>
          <a:xfrm>
            <a:off x="333558" y="1817846"/>
            <a:ext cx="8353241" cy="4937827"/>
          </a:xfrm>
          <a:prstGeom prst="rect">
            <a:avLst/>
          </a:prstGeom>
        </p:spPr>
      </p:pic>
    </p:spTree>
    <p:extLst>
      <p:ext uri="{BB962C8B-B14F-4D97-AF65-F5344CB8AC3E}">
        <p14:creationId xmlns:p14="http://schemas.microsoft.com/office/powerpoint/2010/main" val="28401260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defRPr/>
            </a:pPr>
            <a:r>
              <a:rPr lang="en-GB" sz="1969" dirty="0">
                <a:solidFill>
                  <a:srgbClr val="800000"/>
                </a:solidFill>
              </a:rPr>
              <a:t>1. Analyse</a:t>
            </a:r>
          </a:p>
        </p:txBody>
      </p:sp>
      <p:sp>
        <p:nvSpPr>
          <p:cNvPr id="44035" name="Text Box 3"/>
          <p:cNvSpPr txBox="1">
            <a:spLocks noChangeArrowheads="1"/>
          </p:cNvSpPr>
          <p:nvPr/>
        </p:nvSpPr>
        <p:spPr bwMode="auto">
          <a:xfrm>
            <a:off x="1" y="2710365"/>
            <a:ext cx="8752320" cy="33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1617">
              <a:solidFill>
                <a:schemeClr val="bg1"/>
              </a:solidFill>
              <a:latin typeface="LondonBetween" charset="0"/>
            </a:endParaRPr>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41" y="620706"/>
            <a:ext cx="8752320" cy="6032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9666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defRPr/>
            </a:pPr>
            <a:r>
              <a:rPr lang="en-GB" sz="1969" dirty="0">
                <a:solidFill>
                  <a:srgbClr val="800000"/>
                </a:solidFill>
              </a:rPr>
              <a:t>1. Analyse</a:t>
            </a:r>
          </a:p>
        </p:txBody>
      </p:sp>
      <p:sp>
        <p:nvSpPr>
          <p:cNvPr id="45059" name="Text Box 3"/>
          <p:cNvSpPr txBox="1">
            <a:spLocks noChangeArrowheads="1"/>
          </p:cNvSpPr>
          <p:nvPr/>
        </p:nvSpPr>
        <p:spPr bwMode="auto">
          <a:xfrm>
            <a:off x="1" y="2710365"/>
            <a:ext cx="8752320" cy="33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1617">
              <a:solidFill>
                <a:schemeClr val="bg1"/>
              </a:solidFill>
              <a:latin typeface="LondonBetween" charset="0"/>
            </a:endParaRPr>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40" y="816566"/>
            <a:ext cx="8686080" cy="550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Text Box 5"/>
          <p:cNvSpPr txBox="1">
            <a:spLocks noChangeArrowheads="1"/>
          </p:cNvSpPr>
          <p:nvPr/>
        </p:nvSpPr>
        <p:spPr bwMode="auto">
          <a:xfrm>
            <a:off x="4456838" y="6636218"/>
            <a:ext cx="2849336" cy="22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hangingPunct="1">
              <a:lnSpc>
                <a:spcPct val="100000"/>
              </a:lnSpc>
              <a:buClrTx/>
              <a:buSzTx/>
              <a:buFontTx/>
              <a:buNone/>
            </a:pPr>
            <a:r>
              <a:rPr lang="fr-BE" sz="914" i="1">
                <a:solidFill>
                  <a:schemeClr val="bg1"/>
                </a:solidFill>
                <a:latin typeface="Arial" charset="0"/>
              </a:rPr>
              <a:t>G. Mialaret, Pédagogie générale</a:t>
            </a:r>
            <a:r>
              <a:rPr lang="en-US" sz="914" i="1">
                <a:solidFill>
                  <a:schemeClr val="bg1"/>
                </a:solidFill>
                <a:latin typeface="Arial" charset="0"/>
              </a:rPr>
              <a:t>, Paris : PUF, 1991</a:t>
            </a:r>
          </a:p>
        </p:txBody>
      </p:sp>
      <p:sp>
        <p:nvSpPr>
          <p:cNvPr id="45062" name="AutoShape 119">
            <a:hlinkClick r:id="rId3" action="ppaction://hlinksldjump" highlightClick="1"/>
          </p:cNvPr>
          <p:cNvSpPr>
            <a:spLocks noChangeArrowheads="1"/>
          </p:cNvSpPr>
          <p:nvPr/>
        </p:nvSpPr>
        <p:spPr bwMode="auto">
          <a:xfrm>
            <a:off x="7511041" y="6564209"/>
            <a:ext cx="1632960" cy="293791"/>
          </a:xfrm>
          <a:prstGeom prst="actionButtonBackPrevious">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2946" tIns="41472" rIns="82946" bIns="41472" anchor="ctr"/>
          <a:lstStyle/>
          <a:p>
            <a:endParaRPr lang="fr-FR"/>
          </a:p>
        </p:txBody>
      </p:sp>
    </p:spTree>
    <p:extLst>
      <p:ext uri="{BB962C8B-B14F-4D97-AF65-F5344CB8AC3E}">
        <p14:creationId xmlns:p14="http://schemas.microsoft.com/office/powerpoint/2010/main" val="6323999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p:nvPr>
        </p:nvSpPr>
        <p:spPr>
          <a:xfrm>
            <a:off x="896317" y="229940"/>
            <a:ext cx="7270999" cy="1122908"/>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3375" dirty="0" err="1"/>
              <a:t>Etape</a:t>
            </a:r>
            <a:r>
              <a:rPr sz="3375" dirty="0"/>
              <a:t> 1 : </a:t>
            </a:r>
            <a:r>
              <a:rPr sz="3375" dirty="0" err="1"/>
              <a:t>Analyse</a:t>
            </a:r>
            <a:endParaRPr sz="3375" dirty="0"/>
          </a:p>
        </p:txBody>
      </p:sp>
      <p:pic>
        <p:nvPicPr>
          <p:cNvPr id="358" name="droppedImage.pdf"/>
          <p:cNvPicPr/>
          <p:nvPr/>
        </p:nvPicPr>
        <p:blipFill>
          <a:blip r:embed="rId2"/>
          <a:stretch>
            <a:fillRect/>
          </a:stretch>
        </p:blipFill>
        <p:spPr>
          <a:xfrm>
            <a:off x="735082" y="1544712"/>
            <a:ext cx="7673836" cy="3768577"/>
          </a:xfrm>
          <a:prstGeom prst="rect">
            <a:avLst/>
          </a:prstGeom>
          <a:ln w="12700">
            <a:miter lim="400000"/>
          </a:ln>
        </p:spPr>
      </p:pic>
    </p:spTree>
    <p:extLst>
      <p:ext uri="{BB962C8B-B14F-4D97-AF65-F5344CB8AC3E}">
        <p14:creationId xmlns:p14="http://schemas.microsoft.com/office/powerpoint/2010/main" val="4134484286"/>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stretch>
            <a:fillRect/>
          </a:stretch>
        </p:blipFill>
        <p:spPr>
          <a:xfrm>
            <a:off x="247274" y="274732"/>
            <a:ext cx="8742164" cy="5770666"/>
          </a:xfrm>
          <a:prstGeom prst="rect">
            <a:avLst/>
          </a:prstGeom>
        </p:spPr>
      </p:pic>
    </p:spTree>
    <p:extLst>
      <p:ext uri="{BB962C8B-B14F-4D97-AF65-F5344CB8AC3E}">
        <p14:creationId xmlns:p14="http://schemas.microsoft.com/office/powerpoint/2010/main" val="3511896042"/>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6789" y="1867708"/>
            <a:ext cx="9081492" cy="2509242"/>
          </a:xfrm>
          <a:prstGeom prst="rect">
            <a:avLst/>
          </a:prstGeom>
        </p:spPr>
      </p:pic>
    </p:spTree>
    <p:extLst>
      <p:ext uri="{BB962C8B-B14F-4D97-AF65-F5344CB8AC3E}">
        <p14:creationId xmlns:p14="http://schemas.microsoft.com/office/powerpoint/2010/main" val="1783103487"/>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AA525-9EFE-8743-9D1A-27C046F9536E}"/>
              </a:ext>
            </a:extLst>
          </p:cNvPr>
          <p:cNvSpPr>
            <a:spLocks noGrp="1"/>
          </p:cNvSpPr>
          <p:nvPr>
            <p:ph type="title"/>
          </p:nvPr>
        </p:nvSpPr>
        <p:spPr/>
        <p:txBody>
          <a:bodyPr/>
          <a:lstStyle/>
          <a:p>
            <a:r>
              <a:rPr lang="fr-FR" sz="3200" dirty="0"/>
              <a:t>4. </a:t>
            </a:r>
            <a:r>
              <a:rPr lang="fr-FR" sz="3600" dirty="0"/>
              <a:t>Déduire les objectifs d’apprentissage/d’évaluation </a:t>
            </a:r>
          </a:p>
        </p:txBody>
      </p:sp>
      <p:pic>
        <p:nvPicPr>
          <p:cNvPr id="7" name="Image 6">
            <a:extLst>
              <a:ext uri="{FF2B5EF4-FFF2-40B4-BE49-F238E27FC236}">
                <a16:creationId xmlns:a16="http://schemas.microsoft.com/office/drawing/2014/main" id="{9C163C77-853E-AB44-99E0-FC0FD854D535}"/>
              </a:ext>
            </a:extLst>
          </p:cNvPr>
          <p:cNvPicPr>
            <a:picLocks noChangeAspect="1"/>
          </p:cNvPicPr>
          <p:nvPr/>
        </p:nvPicPr>
        <p:blipFill>
          <a:blip r:embed="rId2"/>
          <a:stretch>
            <a:fillRect/>
          </a:stretch>
        </p:blipFill>
        <p:spPr>
          <a:xfrm>
            <a:off x="399256" y="1860004"/>
            <a:ext cx="8229600" cy="4975398"/>
          </a:xfrm>
          <a:prstGeom prst="rect">
            <a:avLst/>
          </a:prstGeom>
        </p:spPr>
      </p:pic>
    </p:spTree>
    <p:extLst>
      <p:ext uri="{BB962C8B-B14F-4D97-AF65-F5344CB8AC3E}">
        <p14:creationId xmlns:p14="http://schemas.microsoft.com/office/powerpoint/2010/main" val="42863790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AA525-9EFE-8743-9D1A-27C046F9536E}"/>
              </a:ext>
            </a:extLst>
          </p:cNvPr>
          <p:cNvSpPr>
            <a:spLocks noGrp="1"/>
          </p:cNvSpPr>
          <p:nvPr>
            <p:ph type="title"/>
          </p:nvPr>
        </p:nvSpPr>
        <p:spPr/>
        <p:txBody>
          <a:bodyPr/>
          <a:lstStyle/>
          <a:p>
            <a:r>
              <a:rPr lang="fr-FR" sz="3200" dirty="0"/>
              <a:t>4 bis. </a:t>
            </a:r>
            <a:r>
              <a:rPr lang="fr-FR" sz="3600" dirty="0"/>
              <a:t>Déduire les objectifs d’apprentissage/d’évaluation </a:t>
            </a:r>
          </a:p>
        </p:txBody>
      </p:sp>
      <p:pic>
        <p:nvPicPr>
          <p:cNvPr id="5" name="Image 4">
            <a:extLst>
              <a:ext uri="{FF2B5EF4-FFF2-40B4-BE49-F238E27FC236}">
                <a16:creationId xmlns:a16="http://schemas.microsoft.com/office/drawing/2014/main" id="{6EE169CD-EB84-7847-A7C5-4BADCEA0FF38}"/>
              </a:ext>
            </a:extLst>
          </p:cNvPr>
          <p:cNvPicPr>
            <a:picLocks noChangeAspect="1"/>
          </p:cNvPicPr>
          <p:nvPr/>
        </p:nvPicPr>
        <p:blipFill>
          <a:blip r:embed="rId2"/>
          <a:stretch>
            <a:fillRect/>
          </a:stretch>
        </p:blipFill>
        <p:spPr>
          <a:xfrm>
            <a:off x="441446" y="1866021"/>
            <a:ext cx="8451034" cy="5039424"/>
          </a:xfrm>
          <a:prstGeom prst="rect">
            <a:avLst/>
          </a:prstGeom>
        </p:spPr>
      </p:pic>
    </p:spTree>
    <p:extLst>
      <p:ext uri="{BB962C8B-B14F-4D97-AF65-F5344CB8AC3E}">
        <p14:creationId xmlns:p14="http://schemas.microsoft.com/office/powerpoint/2010/main" val="343829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 concept d’évaluation</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39063439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Etape1 : Analyse (la TDS)</a:t>
            </a:r>
          </a:p>
        </p:txBody>
      </p:sp>
      <p:sp>
        <p:nvSpPr>
          <p:cNvPr id="4" name="Espace réservé du contenu 2">
            <a:extLst>
              <a:ext uri="{FF2B5EF4-FFF2-40B4-BE49-F238E27FC236}">
                <a16:creationId xmlns:a16="http://schemas.microsoft.com/office/drawing/2014/main" id="{83874F5B-B77C-B04F-AAAA-0DD0859399AB}"/>
              </a:ext>
            </a:extLst>
          </p:cNvPr>
          <p:cNvSpPr>
            <a:spLocks noGrp="1"/>
          </p:cNvSpPr>
          <p:nvPr>
            <p:ph idx="1"/>
          </p:nvPr>
        </p:nvSpPr>
        <p:spPr>
          <a:xfrm>
            <a:off x="323528" y="1844824"/>
            <a:ext cx="8640959" cy="4408970"/>
          </a:xfrm>
        </p:spPr>
        <p:txBody>
          <a:bodyPr/>
          <a:lstStyle/>
          <a:p>
            <a:pPr algn="just"/>
            <a:r>
              <a:rPr lang="fr-BE" sz="2000" dirty="0"/>
              <a:t>Buts de la TDS</a:t>
            </a:r>
          </a:p>
          <a:p>
            <a:pPr lvl="1" algn="just"/>
            <a:r>
              <a:rPr lang="fr-BE" sz="1600" dirty="0"/>
              <a:t>Un élément central de cette étape d’analyse</a:t>
            </a:r>
          </a:p>
          <a:p>
            <a:pPr lvl="1" algn="just"/>
            <a:r>
              <a:rPr lang="fr-BE" sz="1600" dirty="0"/>
              <a:t>Evaluer réellement les objectifs d’apprentissage visés par le cours ou le programme de formation </a:t>
            </a:r>
          </a:p>
          <a:p>
            <a:pPr lvl="1" algn="just"/>
            <a:r>
              <a:rPr lang="fr-BE" sz="1600" dirty="0"/>
              <a:t>Renforcer la validité de contenu et de </a:t>
            </a:r>
            <a:r>
              <a:rPr lang="fr-BE" sz="1600" dirty="0" err="1"/>
              <a:t>process</a:t>
            </a:r>
            <a:r>
              <a:rPr lang="fr-BE" sz="1600" dirty="0"/>
              <a:t>.</a:t>
            </a:r>
          </a:p>
          <a:p>
            <a:pPr lvl="1" algn="just"/>
            <a:endParaRPr lang="fr-BE" sz="1600" dirty="0"/>
          </a:p>
          <a:p>
            <a:pPr algn="just"/>
            <a:r>
              <a:rPr lang="fr-BE" sz="2000" dirty="0"/>
              <a:t>Construction</a:t>
            </a:r>
          </a:p>
          <a:p>
            <a:pPr lvl="1" algn="just"/>
            <a:r>
              <a:rPr lang="fr-BE" sz="1600" dirty="0"/>
              <a:t>Lister les points de matière qui ont été abordés au cours.</a:t>
            </a:r>
          </a:p>
          <a:p>
            <a:pPr lvl="1" algn="just"/>
            <a:r>
              <a:rPr lang="fr-BE" sz="1600" dirty="0"/>
              <a:t>Mettre en évidence des points essentiels qui devront être évalués.</a:t>
            </a:r>
          </a:p>
          <a:p>
            <a:pPr lvl="1" algn="just"/>
            <a:r>
              <a:rPr lang="fr-BE" sz="1600" dirty="0"/>
              <a:t>Lister les catégories de performances qui sont visées par l’évaluation.</a:t>
            </a:r>
          </a:p>
          <a:p>
            <a:pPr lvl="1" algn="just"/>
            <a:r>
              <a:rPr lang="fr-BE" sz="1600" dirty="0"/>
              <a:t>En déduire les objectifs d’apprentissage/d’évaluation en croisant, lorsque c’est pertinent, les points de matière et les catégories de performance.</a:t>
            </a:r>
          </a:p>
          <a:p>
            <a:pPr lvl="1" algn="just"/>
            <a:endParaRPr lang="fr-BE" sz="1600" dirty="0"/>
          </a:p>
          <a:p>
            <a:pPr lvl="1" algn="just"/>
            <a:endParaRPr lang="fr-BE" sz="1600" dirty="0"/>
          </a:p>
          <a:p>
            <a:pPr lvl="1" algn="just"/>
            <a:endParaRPr lang="fr-BE" sz="1600" dirty="0"/>
          </a:p>
          <a:p>
            <a:pPr lvl="1" algn="just"/>
            <a:endParaRPr lang="fr-BE" sz="1600" dirty="0"/>
          </a:p>
          <a:p>
            <a:pPr marL="57150" indent="0" algn="just">
              <a:buNone/>
            </a:pPr>
            <a:r>
              <a:rPr lang="fr-BE" sz="2200" dirty="0"/>
              <a:t>	</a:t>
            </a:r>
          </a:p>
          <a:p>
            <a:pPr lvl="1" algn="just"/>
            <a:endParaRPr lang="fr-BE" sz="1800" dirty="0"/>
          </a:p>
          <a:p>
            <a:pPr lvl="1" algn="just"/>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spTree>
    <p:extLst>
      <p:ext uri="{BB962C8B-B14F-4D97-AF65-F5344CB8AC3E}">
        <p14:creationId xmlns:p14="http://schemas.microsoft.com/office/powerpoint/2010/main" val="33460653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DE936-43D2-BA48-8BA7-6053EBED3CAA}"/>
              </a:ext>
            </a:extLst>
          </p:cNvPr>
          <p:cNvSpPr>
            <a:spLocks noGrp="1"/>
          </p:cNvSpPr>
          <p:nvPr>
            <p:ph type="title"/>
          </p:nvPr>
        </p:nvSpPr>
        <p:spPr/>
        <p:txBody>
          <a:bodyPr/>
          <a:lstStyle/>
          <a:p>
            <a:r>
              <a:rPr lang="fr-FR" dirty="0"/>
              <a:t>Exemple de TDS</a:t>
            </a:r>
          </a:p>
        </p:txBody>
      </p:sp>
      <p:pic>
        <p:nvPicPr>
          <p:cNvPr id="5" name="Image 4">
            <a:extLst>
              <a:ext uri="{FF2B5EF4-FFF2-40B4-BE49-F238E27FC236}">
                <a16:creationId xmlns:a16="http://schemas.microsoft.com/office/drawing/2014/main" id="{F4DFF03E-24C1-3E44-A75D-B9BD597B861F}"/>
              </a:ext>
            </a:extLst>
          </p:cNvPr>
          <p:cNvPicPr>
            <a:picLocks noChangeAspect="1"/>
          </p:cNvPicPr>
          <p:nvPr/>
        </p:nvPicPr>
        <p:blipFill>
          <a:blip r:embed="rId3"/>
          <a:stretch>
            <a:fillRect/>
          </a:stretch>
        </p:blipFill>
        <p:spPr>
          <a:xfrm>
            <a:off x="726029" y="1828800"/>
            <a:ext cx="7691941" cy="4725827"/>
          </a:xfrm>
          <a:prstGeom prst="rect">
            <a:avLst/>
          </a:prstGeom>
        </p:spPr>
      </p:pic>
    </p:spTree>
    <p:extLst>
      <p:ext uri="{BB962C8B-B14F-4D97-AF65-F5344CB8AC3E}">
        <p14:creationId xmlns:p14="http://schemas.microsoft.com/office/powerpoint/2010/main" val="18479940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DE936-43D2-BA48-8BA7-6053EBED3CAA}"/>
              </a:ext>
            </a:extLst>
          </p:cNvPr>
          <p:cNvSpPr>
            <a:spLocks noGrp="1"/>
          </p:cNvSpPr>
          <p:nvPr>
            <p:ph type="title"/>
          </p:nvPr>
        </p:nvSpPr>
        <p:spPr/>
        <p:txBody>
          <a:bodyPr/>
          <a:lstStyle/>
          <a:p>
            <a:r>
              <a:rPr lang="fr-FR" dirty="0"/>
              <a:t>Exemple de TDS</a:t>
            </a:r>
          </a:p>
        </p:txBody>
      </p:sp>
      <p:pic>
        <p:nvPicPr>
          <p:cNvPr id="4" name="droppedImage.png">
            <a:extLst>
              <a:ext uri="{FF2B5EF4-FFF2-40B4-BE49-F238E27FC236}">
                <a16:creationId xmlns:a16="http://schemas.microsoft.com/office/drawing/2014/main" id="{FF5980E2-0203-3B41-95C0-9029DC83DE6B}"/>
              </a:ext>
            </a:extLst>
          </p:cNvPr>
          <p:cNvPicPr/>
          <p:nvPr/>
        </p:nvPicPr>
        <p:blipFill>
          <a:blip r:embed="rId2"/>
          <a:stretch>
            <a:fillRect/>
          </a:stretch>
        </p:blipFill>
        <p:spPr>
          <a:xfrm>
            <a:off x="596652" y="1484784"/>
            <a:ext cx="7950696" cy="5170472"/>
          </a:xfrm>
          <a:prstGeom prst="rect">
            <a:avLst/>
          </a:prstGeom>
          <a:ln w="25400">
            <a:round/>
          </a:ln>
        </p:spPr>
      </p:pic>
    </p:spTree>
    <p:extLst>
      <p:ext uri="{BB962C8B-B14F-4D97-AF65-F5344CB8AC3E}">
        <p14:creationId xmlns:p14="http://schemas.microsoft.com/office/powerpoint/2010/main" val="13126994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DE936-43D2-BA48-8BA7-6053EBED3CAA}"/>
              </a:ext>
            </a:extLst>
          </p:cNvPr>
          <p:cNvSpPr>
            <a:spLocks noGrp="1"/>
          </p:cNvSpPr>
          <p:nvPr>
            <p:ph type="title"/>
          </p:nvPr>
        </p:nvSpPr>
        <p:spPr/>
        <p:txBody>
          <a:bodyPr/>
          <a:lstStyle/>
          <a:p>
            <a:r>
              <a:rPr lang="fr-FR" dirty="0"/>
              <a:t>Exemple de TDS</a:t>
            </a:r>
          </a:p>
        </p:txBody>
      </p:sp>
      <p:pic>
        <p:nvPicPr>
          <p:cNvPr id="6" name="Image 5">
            <a:extLst>
              <a:ext uri="{FF2B5EF4-FFF2-40B4-BE49-F238E27FC236}">
                <a16:creationId xmlns:a16="http://schemas.microsoft.com/office/drawing/2014/main" id="{0844A6D9-3B7C-C94C-858A-7D3911A3A1B2}"/>
              </a:ext>
            </a:extLst>
          </p:cNvPr>
          <p:cNvPicPr>
            <a:picLocks noChangeAspect="1"/>
          </p:cNvPicPr>
          <p:nvPr/>
        </p:nvPicPr>
        <p:blipFill>
          <a:blip r:embed="rId2"/>
          <a:stretch>
            <a:fillRect/>
          </a:stretch>
        </p:blipFill>
        <p:spPr>
          <a:xfrm>
            <a:off x="25400" y="2564904"/>
            <a:ext cx="9093200" cy="3060700"/>
          </a:xfrm>
          <a:prstGeom prst="rect">
            <a:avLst/>
          </a:prstGeom>
        </p:spPr>
      </p:pic>
    </p:spTree>
    <p:extLst>
      <p:ext uri="{BB962C8B-B14F-4D97-AF65-F5344CB8AC3E}">
        <p14:creationId xmlns:p14="http://schemas.microsoft.com/office/powerpoint/2010/main" val="3153497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DE936-43D2-BA48-8BA7-6053EBED3CAA}"/>
              </a:ext>
            </a:extLst>
          </p:cNvPr>
          <p:cNvSpPr>
            <a:spLocks noGrp="1"/>
          </p:cNvSpPr>
          <p:nvPr>
            <p:ph type="title"/>
          </p:nvPr>
        </p:nvSpPr>
        <p:spPr/>
        <p:txBody>
          <a:bodyPr/>
          <a:lstStyle/>
          <a:p>
            <a:r>
              <a:rPr lang="fr-FR" dirty="0"/>
              <a:t>Exercice</a:t>
            </a:r>
          </a:p>
        </p:txBody>
      </p:sp>
      <p:sp>
        <p:nvSpPr>
          <p:cNvPr id="3" name="Rectangle 2">
            <a:extLst>
              <a:ext uri="{FF2B5EF4-FFF2-40B4-BE49-F238E27FC236}">
                <a16:creationId xmlns:a16="http://schemas.microsoft.com/office/drawing/2014/main" id="{FBDEBA06-6E7F-3641-B170-737052BC4208}"/>
              </a:ext>
            </a:extLst>
          </p:cNvPr>
          <p:cNvSpPr/>
          <p:nvPr/>
        </p:nvSpPr>
        <p:spPr>
          <a:xfrm>
            <a:off x="2786898" y="2967335"/>
            <a:ext cx="3570208" cy="923330"/>
          </a:xfrm>
          <a:prstGeom prst="rect">
            <a:avLst/>
          </a:prstGeom>
          <a:noFill/>
        </p:spPr>
        <p:txBody>
          <a:bodyPr wrap="none" lIns="91440" tIns="45720" rIns="91440" bIns="45720">
            <a:spAutoFit/>
          </a:bodyPr>
          <a:lstStyle/>
          <a:p>
            <a:pPr algn="ctr"/>
            <a:r>
              <a:rPr lang="fr-FR"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Oenologie</a:t>
            </a:r>
            <a:endPar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824510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39011445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p:nvPr>
        </p:nvSpPr>
        <p:spPr>
          <a:xfrm>
            <a:off x="896317" y="229940"/>
            <a:ext cx="7270999" cy="1122908"/>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3375"/>
              <a:t>Etape 2 : Design</a:t>
            </a:r>
          </a:p>
        </p:txBody>
      </p:sp>
      <p:sp>
        <p:nvSpPr>
          <p:cNvPr id="367" name="Shape 367"/>
          <p:cNvSpPr>
            <a:spLocks noGrp="1"/>
          </p:cNvSpPr>
          <p:nvPr>
            <p:ph type="body" idx="4294967295"/>
          </p:nvPr>
        </p:nvSpPr>
        <p:spPr>
          <a:xfrm>
            <a:off x="267891" y="1352848"/>
            <a:ext cx="8448056" cy="5505152"/>
          </a:xfrm>
          <a:prstGeom prst="rect">
            <a:avLst/>
          </a:prstGeom>
        </p:spPr>
        <p:txBody>
          <a:bodyPr>
            <a:noAutofit/>
          </a:bodyPr>
          <a:lstStyle/>
          <a:p>
            <a:pPr marR="28573" lvl="1" indent="0" algn="just">
              <a:spcBef>
                <a:spcPts val="1687"/>
              </a:spcBef>
              <a:buNone/>
              <a:defRPr sz="1800">
                <a:uFillTx/>
              </a:defRPr>
            </a:pPr>
            <a:r>
              <a:rPr sz="2000" dirty="0">
                <a:solidFill>
                  <a:srgbClr val="005764"/>
                </a:solidFill>
                <a:uFill>
                  <a:solidFill>
                    <a:srgbClr val="005764"/>
                  </a:solidFill>
                </a:uFill>
                <a:ea typeface="+mn-ea"/>
                <a:cs typeface="+mn-cs"/>
                <a:sym typeface="Gill Sans"/>
              </a:rPr>
              <a:t>Choix des </a:t>
            </a:r>
            <a:r>
              <a:rPr sz="2000" dirty="0" err="1">
                <a:solidFill>
                  <a:srgbClr val="005764"/>
                </a:solidFill>
                <a:uFill>
                  <a:solidFill>
                    <a:srgbClr val="005764"/>
                  </a:solidFill>
                </a:uFill>
                <a:ea typeface="+mn-ea"/>
                <a:cs typeface="+mn-cs"/>
                <a:sym typeface="Gill Sans"/>
              </a:rPr>
              <a:t>modalités</a:t>
            </a:r>
            <a:r>
              <a:rPr sz="2000" dirty="0">
                <a:solidFill>
                  <a:srgbClr val="005764"/>
                </a:solidFill>
                <a:uFill>
                  <a:solidFill>
                    <a:srgbClr val="005764"/>
                  </a:solidFill>
                </a:uFill>
                <a:ea typeface="+mn-ea"/>
                <a:cs typeface="+mn-cs"/>
                <a:sym typeface="Gill Sans"/>
              </a:rPr>
              <a:t> et options de </a:t>
            </a:r>
            <a:r>
              <a:rPr sz="2000" dirty="0" err="1">
                <a:solidFill>
                  <a:srgbClr val="005764"/>
                </a:solidFill>
                <a:uFill>
                  <a:solidFill>
                    <a:srgbClr val="005764"/>
                  </a:solidFill>
                </a:uFill>
                <a:ea typeface="+mn-ea"/>
                <a:cs typeface="+mn-cs"/>
                <a:sym typeface="Gill Sans"/>
              </a:rPr>
              <a:t>questionnement</a:t>
            </a:r>
            <a:endParaRPr sz="2000" dirty="0">
              <a:solidFill>
                <a:srgbClr val="005764"/>
              </a:solidFill>
              <a:uFill>
                <a:solidFill>
                  <a:srgbClr val="005764"/>
                </a:solidFill>
              </a:uFill>
              <a:ea typeface="+mn-ea"/>
              <a:cs typeface="+mn-cs"/>
              <a:sym typeface="Gill Sans"/>
            </a:endParaRPr>
          </a:p>
          <a:p>
            <a:pPr marL="923861" marR="28573" lvl="1" indent="-359525" algn="just">
              <a:spcBef>
                <a:spcPts val="1687"/>
              </a:spcBef>
              <a:buClr>
                <a:srgbClr val="007878"/>
              </a:buClr>
              <a:buSzPct val="100000"/>
              <a:buFont typeface="Wingdings"/>
              <a:buChar char=""/>
              <a:defRPr sz="1800">
                <a:uFillTx/>
              </a:defRPr>
            </a:pPr>
            <a:r>
              <a:rPr sz="2000" dirty="0" err="1">
                <a:solidFill>
                  <a:srgbClr val="005764"/>
                </a:solidFill>
                <a:uFill>
                  <a:solidFill>
                    <a:srgbClr val="005764"/>
                  </a:solidFill>
                </a:uFill>
                <a:ea typeface="+mn-ea"/>
                <a:cs typeface="+mn-cs"/>
                <a:sym typeface="Gill Sans"/>
              </a:rPr>
              <a:t>Choisir</a:t>
            </a:r>
            <a:r>
              <a:rPr sz="2000" dirty="0">
                <a:solidFill>
                  <a:srgbClr val="005764"/>
                </a:solidFill>
                <a:uFill>
                  <a:solidFill>
                    <a:srgbClr val="005764"/>
                  </a:solidFill>
                </a:uFill>
                <a:ea typeface="+mn-ea"/>
                <a:cs typeface="+mn-cs"/>
                <a:sym typeface="Gill Sans"/>
              </a:rPr>
              <a:t> les </a:t>
            </a:r>
            <a:r>
              <a:rPr sz="2000" dirty="0" err="1">
                <a:solidFill>
                  <a:srgbClr val="005764"/>
                </a:solidFill>
                <a:uFill>
                  <a:solidFill>
                    <a:srgbClr val="005764"/>
                  </a:solidFill>
                </a:uFill>
                <a:ea typeface="+mn-ea"/>
                <a:cs typeface="+mn-cs"/>
                <a:sym typeface="Gill Sans"/>
              </a:rPr>
              <a:t>modalités</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en</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s’appuyant</a:t>
            </a:r>
            <a:r>
              <a:rPr sz="2000" dirty="0">
                <a:solidFill>
                  <a:srgbClr val="005764"/>
                </a:solidFill>
                <a:uFill>
                  <a:solidFill>
                    <a:srgbClr val="005764"/>
                  </a:solidFill>
                </a:uFill>
                <a:ea typeface="+mn-ea"/>
                <a:cs typeface="+mn-cs"/>
                <a:sym typeface="Gill Sans"/>
              </a:rPr>
              <a:t> sur les </a:t>
            </a:r>
            <a:r>
              <a:rPr sz="2000" dirty="0" err="1">
                <a:solidFill>
                  <a:srgbClr val="005764"/>
                </a:solidFill>
                <a:uFill>
                  <a:solidFill>
                    <a:srgbClr val="005764"/>
                  </a:solidFill>
                </a:uFill>
                <a:ea typeface="+mn-ea"/>
                <a:cs typeface="+mn-cs"/>
                <a:sym typeface="Gill Sans"/>
              </a:rPr>
              <a:t>éléments</a:t>
            </a:r>
            <a:r>
              <a:rPr sz="2000" dirty="0">
                <a:solidFill>
                  <a:srgbClr val="005764"/>
                </a:solidFill>
                <a:uFill>
                  <a:solidFill>
                    <a:srgbClr val="005764"/>
                  </a:solidFill>
                </a:uFill>
                <a:ea typeface="+mn-ea"/>
                <a:cs typeface="+mn-cs"/>
                <a:sym typeface="Gill Sans"/>
              </a:rPr>
              <a:t> de la table de </a:t>
            </a:r>
            <a:r>
              <a:rPr sz="2000" dirty="0" err="1">
                <a:solidFill>
                  <a:srgbClr val="005764"/>
                </a:solidFill>
                <a:uFill>
                  <a:solidFill>
                    <a:srgbClr val="005764"/>
                  </a:solidFill>
                </a:uFill>
                <a:ea typeface="+mn-ea"/>
                <a:cs typeface="+mn-cs"/>
                <a:sym typeface="Gill Sans"/>
              </a:rPr>
              <a:t>spécification</a:t>
            </a:r>
            <a:endParaRPr sz="2000" dirty="0">
              <a:solidFill>
                <a:srgbClr val="005764"/>
              </a:solidFill>
              <a:uFill>
                <a:solidFill>
                  <a:srgbClr val="005764"/>
                </a:solidFill>
              </a:uFill>
              <a:ea typeface="+mn-ea"/>
              <a:cs typeface="+mn-cs"/>
              <a:sym typeface="Gill Sans"/>
            </a:endParaRPr>
          </a:p>
          <a:p>
            <a:pPr marL="923861" marR="28573" lvl="1" indent="-359525" algn="just">
              <a:spcBef>
                <a:spcPts val="1687"/>
              </a:spcBef>
              <a:buClr>
                <a:srgbClr val="007878"/>
              </a:buClr>
              <a:buSzPct val="100000"/>
              <a:buFont typeface="Wingdings"/>
              <a:buChar char=""/>
              <a:defRPr sz="1800">
                <a:uFillTx/>
              </a:defRPr>
            </a:pPr>
            <a:r>
              <a:rPr sz="2000" dirty="0">
                <a:solidFill>
                  <a:srgbClr val="005764"/>
                </a:solidFill>
                <a:uFill>
                  <a:solidFill>
                    <a:srgbClr val="005764"/>
                  </a:solidFill>
                </a:uFill>
                <a:ea typeface="+mn-ea"/>
                <a:cs typeface="+mn-cs"/>
                <a:sym typeface="Gill Sans"/>
              </a:rPr>
              <a:t>Multiplier les </a:t>
            </a:r>
            <a:r>
              <a:rPr sz="2000" dirty="0" err="1">
                <a:solidFill>
                  <a:srgbClr val="005764"/>
                </a:solidFill>
                <a:uFill>
                  <a:solidFill>
                    <a:srgbClr val="005764"/>
                  </a:solidFill>
                </a:uFill>
                <a:ea typeface="+mn-ea"/>
                <a:cs typeface="+mn-cs"/>
                <a:sym typeface="Gill Sans"/>
              </a:rPr>
              <a:t>méthodes</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d’évaluation</a:t>
            </a:r>
            <a:endParaRPr sz="2000" dirty="0">
              <a:solidFill>
                <a:srgbClr val="005764"/>
              </a:solidFill>
              <a:uFill>
                <a:solidFill>
                  <a:srgbClr val="005764"/>
                </a:solidFill>
              </a:uFill>
              <a:ea typeface="+mn-ea"/>
              <a:cs typeface="+mn-cs"/>
              <a:sym typeface="Gill Sans"/>
            </a:endParaRPr>
          </a:p>
          <a:p>
            <a:pPr marL="902712" marR="28573" lvl="1" indent="-338376" algn="just">
              <a:spcBef>
                <a:spcPts val="1687"/>
              </a:spcBef>
              <a:buClr>
                <a:srgbClr val="007878"/>
              </a:buClr>
              <a:buSzPct val="100000"/>
              <a:buFont typeface="Wingdings"/>
              <a:buChar char=""/>
              <a:defRPr sz="1800">
                <a:uFillTx/>
              </a:defRPr>
            </a:pPr>
            <a:r>
              <a:rPr sz="2000" dirty="0" err="1">
                <a:solidFill>
                  <a:srgbClr val="005764"/>
                </a:solidFill>
                <a:uFill>
                  <a:solidFill>
                    <a:srgbClr val="005764"/>
                  </a:solidFill>
                </a:uFill>
                <a:ea typeface="+mn-ea"/>
                <a:cs typeface="+mn-cs"/>
                <a:sym typeface="Gill Sans"/>
              </a:rPr>
              <a:t>Evaluer</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à</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l’oral</a:t>
            </a:r>
            <a:r>
              <a:rPr sz="2000" dirty="0">
                <a:solidFill>
                  <a:srgbClr val="005764"/>
                </a:solidFill>
                <a:uFill>
                  <a:solidFill>
                    <a:srgbClr val="005764"/>
                  </a:solidFill>
                </a:uFill>
                <a:ea typeface="+mn-ea"/>
                <a:cs typeface="+mn-cs"/>
                <a:sym typeface="Gill Sans"/>
              </a:rPr>
              <a:t> les performances les plus complexes</a:t>
            </a:r>
          </a:p>
          <a:p>
            <a:pPr marL="902712" marR="28573" lvl="1" indent="-338376" algn="just">
              <a:spcBef>
                <a:spcPts val="1687"/>
              </a:spcBef>
              <a:buClr>
                <a:srgbClr val="007878"/>
              </a:buClr>
              <a:buSzPct val="100000"/>
              <a:buFont typeface="Wingdings"/>
              <a:buChar char=""/>
              <a:defRPr sz="1800">
                <a:uFillTx/>
              </a:defRPr>
            </a:pPr>
            <a:r>
              <a:rPr sz="2000" dirty="0" err="1">
                <a:solidFill>
                  <a:srgbClr val="005764"/>
                </a:solidFill>
                <a:uFill>
                  <a:solidFill>
                    <a:srgbClr val="005764"/>
                  </a:solidFill>
                </a:uFill>
                <a:ea typeface="+mn-ea"/>
                <a:cs typeface="+mn-cs"/>
                <a:sym typeface="Gill Sans"/>
              </a:rPr>
              <a:t>L’oral</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prend</a:t>
            </a:r>
            <a:r>
              <a:rPr sz="2000" dirty="0">
                <a:solidFill>
                  <a:srgbClr val="005764"/>
                </a:solidFill>
                <a:uFill>
                  <a:solidFill>
                    <a:srgbClr val="005764"/>
                  </a:solidFill>
                </a:uFill>
                <a:ea typeface="+mn-ea"/>
                <a:cs typeface="+mn-cs"/>
                <a:sym typeface="Gill Sans"/>
              </a:rPr>
              <a:t> du temps, </a:t>
            </a:r>
            <a:r>
              <a:rPr sz="2000" dirty="0" err="1">
                <a:solidFill>
                  <a:srgbClr val="005764"/>
                </a:solidFill>
                <a:uFill>
                  <a:solidFill>
                    <a:srgbClr val="005764"/>
                  </a:solidFill>
                </a:uFill>
                <a:ea typeface="+mn-ea"/>
                <a:cs typeface="+mn-cs"/>
                <a:sym typeface="Gill Sans"/>
              </a:rPr>
              <a:t>favorise</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l’erreur</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aléatoire</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est</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souvent</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faible</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en</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terme</a:t>
            </a:r>
            <a:r>
              <a:rPr sz="2000" dirty="0">
                <a:solidFill>
                  <a:srgbClr val="005764"/>
                </a:solidFill>
                <a:uFill>
                  <a:solidFill>
                    <a:srgbClr val="005764"/>
                  </a:solidFill>
                </a:uFill>
                <a:ea typeface="+mn-ea"/>
                <a:cs typeface="+mn-cs"/>
                <a:sym typeface="Gill Sans"/>
              </a:rPr>
              <a:t> de </a:t>
            </a:r>
            <a:r>
              <a:rPr sz="2000" dirty="0" err="1">
                <a:solidFill>
                  <a:srgbClr val="005764"/>
                </a:solidFill>
                <a:uFill>
                  <a:solidFill>
                    <a:srgbClr val="005764"/>
                  </a:solidFill>
                </a:uFill>
                <a:ea typeface="+mn-ea"/>
                <a:cs typeface="+mn-cs"/>
                <a:sym typeface="Gill Sans"/>
              </a:rPr>
              <a:t>validité</a:t>
            </a:r>
            <a:r>
              <a:rPr sz="2000" dirty="0">
                <a:solidFill>
                  <a:srgbClr val="005764"/>
                </a:solidFill>
                <a:uFill>
                  <a:solidFill>
                    <a:srgbClr val="005764"/>
                  </a:solidFill>
                </a:uFill>
                <a:ea typeface="+mn-ea"/>
                <a:cs typeface="+mn-cs"/>
                <a:sym typeface="Gill Sans"/>
              </a:rPr>
              <a:t> de </a:t>
            </a:r>
            <a:r>
              <a:rPr sz="2000" dirty="0" err="1">
                <a:solidFill>
                  <a:srgbClr val="005764"/>
                </a:solidFill>
                <a:uFill>
                  <a:solidFill>
                    <a:srgbClr val="005764"/>
                  </a:solidFill>
                </a:uFill>
                <a:ea typeface="+mn-ea"/>
                <a:cs typeface="+mn-cs"/>
                <a:sym typeface="Gill Sans"/>
              </a:rPr>
              <a:t>contenu</a:t>
            </a:r>
            <a:r>
              <a:rPr sz="2000" dirty="0">
                <a:solidFill>
                  <a:srgbClr val="005764"/>
                </a:solidFill>
                <a:uFill>
                  <a:solidFill>
                    <a:srgbClr val="005764"/>
                  </a:solidFill>
                </a:uFill>
                <a:ea typeface="+mn-ea"/>
                <a:cs typeface="+mn-cs"/>
                <a:sym typeface="Gill Sans"/>
              </a:rPr>
              <a:t>, rend difficile la </a:t>
            </a:r>
            <a:r>
              <a:rPr sz="2000" dirty="0" err="1">
                <a:solidFill>
                  <a:srgbClr val="005764"/>
                </a:solidFill>
                <a:uFill>
                  <a:solidFill>
                    <a:srgbClr val="005764"/>
                  </a:solidFill>
                </a:uFill>
                <a:ea typeface="+mn-ea"/>
                <a:cs typeface="+mn-cs"/>
                <a:sym typeface="Gill Sans"/>
              </a:rPr>
              <a:t>traçabilité</a:t>
            </a:r>
            <a:endParaRPr sz="2000" dirty="0">
              <a:solidFill>
                <a:srgbClr val="005764"/>
              </a:solidFill>
              <a:uFill>
                <a:solidFill>
                  <a:srgbClr val="005764"/>
                </a:solidFill>
              </a:uFill>
              <a:ea typeface="+mn-ea"/>
              <a:cs typeface="+mn-cs"/>
              <a:sym typeface="Gill Sans"/>
            </a:endParaRPr>
          </a:p>
          <a:p>
            <a:pPr marL="902712" marR="28573" lvl="1" indent="-338376" algn="just">
              <a:spcBef>
                <a:spcPts val="1687"/>
              </a:spcBef>
              <a:buClr>
                <a:srgbClr val="007878"/>
              </a:buClr>
              <a:buSzPct val="100000"/>
              <a:buFont typeface="Wingdings"/>
              <a:buChar char=""/>
              <a:defRPr sz="1800">
                <a:uFillTx/>
              </a:defRPr>
            </a:pPr>
            <a:r>
              <a:rPr sz="2000" dirty="0" err="1">
                <a:solidFill>
                  <a:srgbClr val="005764"/>
                </a:solidFill>
                <a:uFill>
                  <a:solidFill>
                    <a:srgbClr val="005764"/>
                  </a:solidFill>
                </a:uFill>
                <a:ea typeface="+mn-ea"/>
                <a:cs typeface="+mn-cs"/>
                <a:sym typeface="Gill Sans"/>
              </a:rPr>
              <a:t>L’oral</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permet</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l’évaluation</a:t>
            </a:r>
            <a:r>
              <a:rPr sz="2000" dirty="0">
                <a:solidFill>
                  <a:srgbClr val="005764"/>
                </a:solidFill>
                <a:uFill>
                  <a:solidFill>
                    <a:srgbClr val="005764"/>
                  </a:solidFill>
                </a:uFill>
                <a:ea typeface="+mn-ea"/>
                <a:cs typeface="+mn-cs"/>
                <a:sym typeface="Gill Sans"/>
              </a:rPr>
              <a:t> de </a:t>
            </a:r>
            <a:r>
              <a:rPr sz="2000" dirty="0" err="1">
                <a:solidFill>
                  <a:srgbClr val="005764"/>
                </a:solidFill>
                <a:uFill>
                  <a:solidFill>
                    <a:srgbClr val="005764"/>
                  </a:solidFill>
                </a:uFill>
                <a:ea typeface="+mn-ea"/>
                <a:cs typeface="+mn-cs"/>
                <a:sym typeface="Gill Sans"/>
              </a:rPr>
              <a:t>compétences</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langagières</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peut</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être</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diagnostique</a:t>
            </a:r>
            <a:r>
              <a:rPr sz="2000" dirty="0">
                <a:solidFill>
                  <a:srgbClr val="005764"/>
                </a:solidFill>
                <a:uFill>
                  <a:solidFill>
                    <a:srgbClr val="005764"/>
                  </a:solidFill>
                </a:uFill>
                <a:ea typeface="+mn-ea"/>
                <a:cs typeface="+mn-cs"/>
                <a:sym typeface="Gill Sans"/>
              </a:rPr>
              <a:t> et </a:t>
            </a:r>
            <a:r>
              <a:rPr sz="2000" dirty="0" err="1">
                <a:solidFill>
                  <a:srgbClr val="005764"/>
                </a:solidFill>
                <a:uFill>
                  <a:solidFill>
                    <a:srgbClr val="005764"/>
                  </a:solidFill>
                </a:uFill>
                <a:ea typeface="+mn-ea"/>
                <a:cs typeface="+mn-cs"/>
                <a:sym typeface="Gill Sans"/>
              </a:rPr>
              <a:t>formatif</a:t>
            </a:r>
            <a:r>
              <a:rPr sz="2000" dirty="0">
                <a:solidFill>
                  <a:srgbClr val="005764"/>
                </a:solidFill>
                <a:uFill>
                  <a:solidFill>
                    <a:srgbClr val="005764"/>
                  </a:solidFill>
                </a:uFill>
                <a:ea typeface="+mn-ea"/>
                <a:cs typeface="+mn-cs"/>
                <a:sym typeface="Gill Sans"/>
              </a:rPr>
              <a:t>, </a:t>
            </a:r>
            <a:r>
              <a:rPr sz="2000" dirty="0" err="1">
                <a:solidFill>
                  <a:srgbClr val="005764"/>
                </a:solidFill>
                <a:uFill>
                  <a:solidFill>
                    <a:srgbClr val="005764"/>
                  </a:solidFill>
                </a:uFill>
                <a:ea typeface="+mn-ea"/>
                <a:cs typeface="+mn-cs"/>
                <a:sym typeface="Gill Sans"/>
              </a:rPr>
              <a:t>favorise</a:t>
            </a:r>
            <a:r>
              <a:rPr sz="2000" dirty="0">
                <a:solidFill>
                  <a:srgbClr val="005764"/>
                </a:solidFill>
                <a:uFill>
                  <a:solidFill>
                    <a:srgbClr val="005764"/>
                  </a:solidFill>
                </a:uFill>
                <a:ea typeface="+mn-ea"/>
                <a:cs typeface="+mn-cs"/>
                <a:sym typeface="Gill Sans"/>
              </a:rPr>
              <a:t> la </a:t>
            </a:r>
            <a:r>
              <a:rPr sz="2000" dirty="0" err="1">
                <a:solidFill>
                  <a:srgbClr val="005764"/>
                </a:solidFill>
                <a:uFill>
                  <a:solidFill>
                    <a:srgbClr val="005764"/>
                  </a:solidFill>
                </a:uFill>
                <a:ea typeface="+mn-ea"/>
                <a:cs typeface="+mn-cs"/>
                <a:sym typeface="Gill Sans"/>
              </a:rPr>
              <a:t>validité</a:t>
            </a:r>
            <a:r>
              <a:rPr sz="2000" dirty="0">
                <a:solidFill>
                  <a:srgbClr val="005764"/>
                </a:solidFill>
                <a:uFill>
                  <a:solidFill>
                    <a:srgbClr val="005764"/>
                  </a:solidFill>
                </a:uFill>
                <a:ea typeface="+mn-ea"/>
                <a:cs typeface="+mn-cs"/>
                <a:sym typeface="Gill Sans"/>
              </a:rPr>
              <a:t> de </a:t>
            </a:r>
            <a:r>
              <a:rPr sz="2000" dirty="0" err="1">
                <a:solidFill>
                  <a:srgbClr val="005764"/>
                </a:solidFill>
                <a:uFill>
                  <a:solidFill>
                    <a:srgbClr val="005764"/>
                  </a:solidFill>
                </a:uFill>
                <a:ea typeface="+mn-ea"/>
                <a:cs typeface="+mn-cs"/>
                <a:sym typeface="Gill Sans"/>
              </a:rPr>
              <a:t>processus</a:t>
            </a:r>
            <a:r>
              <a:rPr sz="2000" dirty="0">
                <a:solidFill>
                  <a:srgbClr val="005764"/>
                </a:solidFill>
                <a:uFill>
                  <a:solidFill>
                    <a:srgbClr val="005764"/>
                  </a:solidFill>
                </a:uFill>
                <a:ea typeface="+mn-ea"/>
                <a:cs typeface="+mn-cs"/>
                <a:sym typeface="Gill Sans"/>
              </a:rPr>
              <a:t> de </a:t>
            </a:r>
            <a:r>
              <a:rPr sz="2000" dirty="0" err="1">
                <a:solidFill>
                  <a:srgbClr val="005764"/>
                </a:solidFill>
                <a:uFill>
                  <a:solidFill>
                    <a:srgbClr val="005764"/>
                  </a:solidFill>
                </a:uFill>
                <a:ea typeface="+mn-ea"/>
                <a:cs typeface="+mn-cs"/>
                <a:sym typeface="Gill Sans"/>
              </a:rPr>
              <a:t>réponse</a:t>
            </a:r>
            <a:endParaRPr sz="2000" dirty="0">
              <a:solidFill>
                <a:srgbClr val="005764"/>
              </a:solidFill>
              <a:uFill>
                <a:solidFill>
                  <a:srgbClr val="005764"/>
                </a:solidFill>
              </a:uFill>
              <a:ea typeface="+mn-ea"/>
              <a:cs typeface="+mn-cs"/>
              <a:sym typeface="Gill Sans"/>
            </a:endParaRPr>
          </a:p>
        </p:txBody>
      </p:sp>
    </p:spTree>
    <p:extLst>
      <p:ext uri="{BB962C8B-B14F-4D97-AF65-F5344CB8AC3E}">
        <p14:creationId xmlns:p14="http://schemas.microsoft.com/office/powerpoint/2010/main" val="553341879"/>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body" idx="4294967295"/>
          </p:nvPr>
        </p:nvSpPr>
        <p:spPr>
          <a:xfrm>
            <a:off x="892969" y="1926669"/>
            <a:ext cx="7358063" cy="4888826"/>
          </a:xfrm>
          <a:prstGeom prst="rect">
            <a:avLst/>
          </a:prstGeom>
        </p:spPr>
        <p:txBody>
          <a:bodyPr anchor="ctr"/>
          <a:lstStyle/>
          <a:p>
            <a:pPr marL="537691" indent="-313420" defTabSz="501473">
              <a:spcBef>
                <a:spcPts val="0"/>
              </a:spcBef>
              <a:buClr>
                <a:srgbClr val="000000"/>
              </a:buClr>
              <a:buSzPct val="171000"/>
              <a:buFont typeface="Gill Sans"/>
              <a:buChar char="•"/>
              <a:defRPr sz="1800">
                <a:uFillTx/>
              </a:defRPr>
            </a:pPr>
            <a:r>
              <a:rPr sz="1699">
                <a:uFill>
                  <a:solidFill/>
                </a:uFill>
                <a:sym typeface="Gill Sans"/>
              </a:rPr>
              <a:t>Il existe énormément de modalités de questions</a:t>
            </a:r>
          </a:p>
          <a:p>
            <a:pPr marL="781463" lvl="1" indent="-313420" defTabSz="501473">
              <a:spcBef>
                <a:spcPts val="914"/>
              </a:spcBef>
              <a:buClr>
                <a:srgbClr val="000000"/>
              </a:buClr>
              <a:buSzPct val="171000"/>
              <a:buFont typeface="Gill Sans"/>
              <a:buChar char="•"/>
              <a:defRPr sz="1800">
                <a:uFillTx/>
              </a:defRPr>
            </a:pPr>
            <a:r>
              <a:rPr sz="1097">
                <a:uFill>
                  <a:solidFill/>
                </a:uFill>
                <a:ea typeface="+mn-ea"/>
                <a:cs typeface="+mn-cs"/>
                <a:sym typeface="Gill Sans"/>
              </a:rPr>
              <a:t>Vrai-Faux.</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QCM.</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Phrase à compléter.</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QROC.</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QROM.</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Résolution de problèmes.</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QROL.</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Démonstration.</a:t>
            </a:r>
          </a:p>
          <a:p>
            <a:pPr marL="781463" lvl="1" indent="-313420" defTabSz="501473">
              <a:spcBef>
                <a:spcPts val="492"/>
              </a:spcBef>
              <a:buClr>
                <a:srgbClr val="000000"/>
              </a:buClr>
              <a:buSzPct val="171000"/>
              <a:buFont typeface="Gill Sans"/>
              <a:buChar char="•"/>
              <a:defRPr sz="1800">
                <a:uFillTx/>
              </a:defRPr>
            </a:pPr>
            <a:r>
              <a:rPr sz="1097">
                <a:uFill>
                  <a:solidFill/>
                </a:uFill>
                <a:ea typeface="+mn-ea"/>
                <a:cs typeface="+mn-cs"/>
                <a:sym typeface="Gill Sans"/>
              </a:rPr>
              <a:t>...</a:t>
            </a:r>
          </a:p>
          <a:p>
            <a:pPr marL="537691" indent="-313420" defTabSz="501473">
              <a:spcBef>
                <a:spcPts val="492"/>
              </a:spcBef>
              <a:buClr>
                <a:srgbClr val="000000"/>
              </a:buClr>
              <a:buSzPct val="171000"/>
              <a:buFont typeface="Gill Sans"/>
              <a:buChar char="•"/>
              <a:defRPr sz="1800">
                <a:uFillTx/>
              </a:defRPr>
            </a:pPr>
            <a:r>
              <a:rPr sz="1699">
                <a:uFill>
                  <a:solidFill/>
                </a:uFill>
                <a:sym typeface="Gill Sans"/>
              </a:rPr>
              <a:t>Chacune avec de nombreuses options</a:t>
            </a:r>
          </a:p>
          <a:p>
            <a:pPr marL="781463" lvl="1" indent="-313420" defTabSz="501473">
              <a:spcBef>
                <a:spcPts val="914"/>
              </a:spcBef>
              <a:buClr>
                <a:srgbClr val="000000"/>
              </a:buClr>
              <a:buSzPct val="171000"/>
              <a:buFont typeface="Gill Sans"/>
              <a:buChar char="•"/>
              <a:defRPr sz="1800">
                <a:uFillTx/>
              </a:defRPr>
            </a:pPr>
            <a:r>
              <a:rPr sz="1097">
                <a:uFill>
                  <a:solidFill/>
                </a:uFill>
                <a:ea typeface="+mn-ea"/>
                <a:cs typeface="+mn-cs"/>
                <a:sym typeface="Gill Sans"/>
              </a:rPr>
              <a:t>Evaluation orale ou écrite.</a:t>
            </a:r>
          </a:p>
          <a:p>
            <a:pPr marL="781463" lvl="1" indent="-313420" defTabSz="501473">
              <a:spcBef>
                <a:spcPts val="422"/>
              </a:spcBef>
              <a:buClr>
                <a:srgbClr val="000000"/>
              </a:buClr>
              <a:buSzPct val="171000"/>
              <a:buFont typeface="Gill Sans"/>
              <a:buChar char="•"/>
              <a:defRPr sz="1800">
                <a:uFillTx/>
              </a:defRPr>
            </a:pPr>
            <a:r>
              <a:rPr sz="1097">
                <a:uFill>
                  <a:solidFill/>
                </a:uFill>
                <a:ea typeface="+mn-ea"/>
                <a:cs typeface="+mn-cs"/>
                <a:sym typeface="Gill Sans"/>
              </a:rPr>
              <a:t>A livre ouvert ou fermé.</a:t>
            </a:r>
          </a:p>
          <a:p>
            <a:pPr marL="781463" lvl="1" indent="-313420" defTabSz="501473">
              <a:spcBef>
                <a:spcPts val="422"/>
              </a:spcBef>
              <a:buClr>
                <a:srgbClr val="000000"/>
              </a:buClr>
              <a:buSzPct val="171000"/>
              <a:buFont typeface="Gill Sans"/>
              <a:buChar char="•"/>
              <a:defRPr sz="1800">
                <a:uFillTx/>
              </a:defRPr>
            </a:pPr>
            <a:r>
              <a:rPr sz="1097">
                <a:uFill>
                  <a:solidFill/>
                </a:uFill>
                <a:ea typeface="+mn-ea"/>
                <a:cs typeface="+mn-cs"/>
                <a:sym typeface="Gill Sans"/>
              </a:rPr>
              <a:t>Individuelle ou collective.</a:t>
            </a:r>
          </a:p>
          <a:p>
            <a:pPr marL="781463" lvl="1" indent="-313420" defTabSz="501473">
              <a:spcBef>
                <a:spcPts val="422"/>
              </a:spcBef>
              <a:buClr>
                <a:srgbClr val="000000"/>
              </a:buClr>
              <a:buSzPct val="171000"/>
              <a:buFont typeface="Gill Sans"/>
              <a:buChar char="•"/>
              <a:defRPr sz="1800">
                <a:uFillTx/>
              </a:defRPr>
            </a:pPr>
            <a:r>
              <a:rPr sz="1097">
                <a:uFill>
                  <a:solidFill/>
                </a:uFill>
                <a:ea typeface="+mn-ea"/>
                <a:cs typeface="+mn-cs"/>
                <a:sym typeface="Gill Sans"/>
              </a:rPr>
              <a:t>Avec temps imparti ou non.</a:t>
            </a:r>
          </a:p>
          <a:p>
            <a:pPr marL="781463" lvl="1" indent="-313420" defTabSz="501473">
              <a:spcBef>
                <a:spcPts val="422"/>
              </a:spcBef>
              <a:buClr>
                <a:srgbClr val="000000"/>
              </a:buClr>
              <a:buSzPct val="171000"/>
              <a:buFont typeface="Gill Sans"/>
              <a:buChar char="•"/>
              <a:defRPr sz="1800">
                <a:uFillTx/>
              </a:defRPr>
            </a:pPr>
            <a:r>
              <a:rPr sz="1097">
                <a:uFill>
                  <a:solidFill/>
                </a:uFill>
                <a:ea typeface="+mn-ea"/>
                <a:cs typeface="+mn-cs"/>
                <a:sym typeface="Gill Sans"/>
              </a:rPr>
              <a:t>...</a:t>
            </a:r>
          </a:p>
          <a:p>
            <a:pPr marL="781463" lvl="1" indent="-313420" defTabSz="501473">
              <a:spcBef>
                <a:spcPts val="422"/>
              </a:spcBef>
              <a:buClr>
                <a:srgbClr val="000000"/>
              </a:buClr>
              <a:buSzPct val="171000"/>
              <a:buFont typeface="Gill Sans"/>
              <a:buChar char="•"/>
              <a:defRPr sz="1800">
                <a:uFillTx/>
              </a:defRPr>
            </a:pPr>
            <a:endParaRPr sz="1755">
              <a:uFill>
                <a:solidFill/>
              </a:uFill>
              <a:ea typeface="+mn-ea"/>
              <a:cs typeface="+mn-cs"/>
              <a:sym typeface="Gill Sans"/>
            </a:endParaRPr>
          </a:p>
          <a:p>
            <a:pPr marL="781463" lvl="1" indent="-313420" defTabSz="501473">
              <a:spcBef>
                <a:spcPts val="914"/>
              </a:spcBef>
              <a:buClr>
                <a:srgbClr val="000000"/>
              </a:buClr>
              <a:buSzPct val="171000"/>
              <a:buFont typeface="Gill Sans"/>
              <a:buChar char="•"/>
              <a:defRPr sz="1800">
                <a:uFillTx/>
              </a:defRPr>
            </a:pPr>
            <a:endParaRPr sz="1755">
              <a:uFill>
                <a:solidFill/>
              </a:uFill>
              <a:ea typeface="+mn-ea"/>
              <a:cs typeface="+mn-cs"/>
              <a:sym typeface="Gill Sans"/>
            </a:endParaRPr>
          </a:p>
          <a:p>
            <a:pPr marL="537691" indent="-313420" defTabSz="501473">
              <a:spcBef>
                <a:spcPts val="914"/>
              </a:spcBef>
              <a:buClr>
                <a:srgbClr val="000000"/>
              </a:buClr>
              <a:buFont typeface="Gill Sans"/>
              <a:defRPr sz="1800">
                <a:uFillTx/>
              </a:defRPr>
            </a:pPr>
            <a:r>
              <a:rPr sz="823">
                <a:uFill>
                  <a:solidFill/>
                </a:uFill>
              </a:rPr>
              <a:t>-</a:t>
            </a:r>
          </a:p>
        </p:txBody>
      </p:sp>
      <p:sp>
        <p:nvSpPr>
          <p:cNvPr id="370" name="Shape 370"/>
          <p:cNvSpPr/>
          <p:nvPr/>
        </p:nvSpPr>
        <p:spPr>
          <a:xfrm>
            <a:off x="892969" y="178594"/>
            <a:ext cx="7358063" cy="1714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0" marR="0">
              <a:buClr>
                <a:srgbClr val="000000"/>
              </a:buClr>
              <a:buFont typeface="Gill Sans"/>
              <a:defRPr sz="4800"/>
            </a:lvl1pPr>
          </a:lstStyle>
          <a:p>
            <a:pPr lvl="0">
              <a:defRPr sz="1800">
                <a:uFillTx/>
              </a:defRPr>
            </a:pPr>
            <a:r>
              <a:rPr sz="3375">
                <a:uFill>
                  <a:solidFill/>
                </a:uFill>
              </a:rPr>
              <a:t>Etape 2 : Le design de l’évaluation</a:t>
            </a:r>
          </a:p>
        </p:txBody>
      </p:sp>
      <p:sp>
        <p:nvSpPr>
          <p:cNvPr id="371" name="Shape 371"/>
          <p:cNvSpPr/>
          <p:nvPr/>
        </p:nvSpPr>
        <p:spPr>
          <a:xfrm>
            <a:off x="89297" y="6563320"/>
            <a:ext cx="1213474" cy="14068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defRPr sz="1300"/>
            </a:lvl1pPr>
          </a:lstStyle>
          <a:p>
            <a:pPr lvl="0">
              <a:defRPr sz="1800">
                <a:uFillTx/>
              </a:defRPr>
            </a:pPr>
            <a:r>
              <a:rPr sz="914">
                <a:uFill>
                  <a:solidFill/>
                </a:uFill>
              </a:rPr>
              <a:t>(c) SMART-IFRES ULg</a:t>
            </a:r>
          </a:p>
        </p:txBody>
      </p:sp>
      <p:sp>
        <p:nvSpPr>
          <p:cNvPr id="372" name="Shape 372"/>
          <p:cNvSpPr/>
          <p:nvPr/>
        </p:nvSpPr>
        <p:spPr>
          <a:xfrm>
            <a:off x="7393781" y="6563320"/>
            <a:ext cx="1750219" cy="1406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defRPr sz="1300"/>
            </a:lvl1pPr>
          </a:lstStyle>
          <a:p>
            <a:pPr lvl="0">
              <a:defRPr sz="1800">
                <a:uFillTx/>
              </a:defRPr>
            </a:pPr>
            <a:r>
              <a:rPr sz="914">
                <a:uFill>
                  <a:solidFill/>
                </a:uFill>
              </a:rPr>
              <a:t>Pascal Detroz et Vinciane Crahay</a:t>
            </a:r>
          </a:p>
        </p:txBody>
      </p:sp>
    </p:spTree>
    <p:extLst>
      <p:ext uri="{BB962C8B-B14F-4D97-AF65-F5344CB8AC3E}">
        <p14:creationId xmlns:p14="http://schemas.microsoft.com/office/powerpoint/2010/main" val="1188665813"/>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892968" y="154000"/>
            <a:ext cx="7358063" cy="1714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0" marR="0">
              <a:buClr>
                <a:srgbClr val="000000"/>
              </a:buClr>
              <a:buFont typeface="Gill Sans"/>
              <a:defRPr sz="4800"/>
            </a:lvl1pPr>
          </a:lstStyle>
          <a:p>
            <a:pPr lvl="0">
              <a:defRPr sz="1800">
                <a:uFillTx/>
              </a:defRPr>
            </a:pPr>
            <a:r>
              <a:rPr sz="3375" dirty="0" err="1">
                <a:uFill>
                  <a:solidFill/>
                </a:uFill>
              </a:rPr>
              <a:t>Etape</a:t>
            </a:r>
            <a:r>
              <a:rPr sz="3375" dirty="0">
                <a:uFill>
                  <a:solidFill/>
                </a:uFill>
              </a:rPr>
              <a:t> 2 : Le design de </a:t>
            </a:r>
            <a:r>
              <a:rPr sz="3375" dirty="0" err="1">
                <a:uFill>
                  <a:solidFill/>
                </a:uFill>
              </a:rPr>
              <a:t>l’évaluation</a:t>
            </a:r>
            <a:endParaRPr sz="3375" dirty="0">
              <a:uFill>
                <a:solidFill/>
              </a:uFill>
            </a:endParaRPr>
          </a:p>
        </p:txBody>
      </p:sp>
      <p:sp>
        <p:nvSpPr>
          <p:cNvPr id="375" name="Shape 375"/>
          <p:cNvSpPr/>
          <p:nvPr/>
        </p:nvSpPr>
        <p:spPr>
          <a:xfrm>
            <a:off x="392906" y="1628800"/>
            <a:ext cx="8751094"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spcBef>
                <a:spcPts val="1266"/>
              </a:spcBef>
              <a:buClr>
                <a:srgbClr val="000000"/>
              </a:buClr>
              <a:buFont typeface="Gill Sans"/>
              <a:defRPr sz="1800">
                <a:uFillTx/>
              </a:defRPr>
            </a:pPr>
            <a:r>
              <a:rPr lang="nl-BE" sz="2000" dirty="0">
                <a:uFill>
                  <a:solidFill/>
                </a:uFill>
              </a:rPr>
              <a:t> </a:t>
            </a:r>
            <a:endParaRPr sz="2000" spc="37" dirty="0">
              <a:uFill>
                <a:solidFill/>
              </a:uFill>
            </a:endParaRPr>
          </a:p>
        </p:txBody>
      </p:sp>
      <p:sp>
        <p:nvSpPr>
          <p:cNvPr id="376" name="Shape 376"/>
          <p:cNvSpPr/>
          <p:nvPr/>
        </p:nvSpPr>
        <p:spPr>
          <a:xfrm>
            <a:off x="89297" y="6563320"/>
            <a:ext cx="1213474" cy="14068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defRPr sz="1300"/>
            </a:lvl1pPr>
          </a:lstStyle>
          <a:p>
            <a:pPr lvl="0">
              <a:defRPr sz="1800">
                <a:uFillTx/>
              </a:defRPr>
            </a:pPr>
            <a:r>
              <a:rPr sz="914">
                <a:uFill>
                  <a:solidFill/>
                </a:uFill>
              </a:rPr>
              <a:t>(c) SMART-IFRES ULg</a:t>
            </a:r>
          </a:p>
        </p:txBody>
      </p:sp>
      <p:sp>
        <p:nvSpPr>
          <p:cNvPr id="377" name="Shape 377"/>
          <p:cNvSpPr/>
          <p:nvPr/>
        </p:nvSpPr>
        <p:spPr>
          <a:xfrm>
            <a:off x="7393781" y="6563320"/>
            <a:ext cx="1750219" cy="1406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defRPr sz="1300"/>
            </a:lvl1pPr>
          </a:lstStyle>
          <a:p>
            <a:pPr lvl="0">
              <a:defRPr sz="1800">
                <a:uFillTx/>
              </a:defRPr>
            </a:pPr>
            <a:r>
              <a:rPr sz="914">
                <a:uFill>
                  <a:solidFill/>
                </a:uFill>
              </a:rPr>
              <a:t>Pascal Detroz et Vinciane Crahay</a:t>
            </a:r>
          </a:p>
        </p:txBody>
      </p:sp>
      <p:sp>
        <p:nvSpPr>
          <p:cNvPr id="6" name="Shape 375">
            <a:extLst>
              <a:ext uri="{FF2B5EF4-FFF2-40B4-BE49-F238E27FC236}">
                <a16:creationId xmlns:a16="http://schemas.microsoft.com/office/drawing/2014/main" id="{DD176AC7-7107-1C4F-8403-4FDD981AEAF1}"/>
              </a:ext>
            </a:extLst>
          </p:cNvPr>
          <p:cNvSpPr/>
          <p:nvPr/>
        </p:nvSpPr>
        <p:spPr>
          <a:xfrm>
            <a:off x="945407" y="1484784"/>
            <a:ext cx="7253184" cy="407925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algn="l">
              <a:spcBef>
                <a:spcPts val="1800"/>
              </a:spcBef>
              <a:buClr>
                <a:srgbClr val="000000"/>
              </a:buClr>
              <a:buFont typeface="Gill Sans"/>
              <a:defRPr sz="1800">
                <a:uFillTx/>
              </a:defRPr>
            </a:pPr>
            <a:r>
              <a:rPr dirty="0" err="1">
                <a:uFill>
                  <a:solidFill/>
                </a:uFill>
              </a:rPr>
              <a:t>Chaque</a:t>
            </a:r>
            <a:r>
              <a:rPr dirty="0">
                <a:uFill>
                  <a:solidFill/>
                </a:uFill>
              </a:rPr>
              <a:t> type de question a </a:t>
            </a:r>
            <a:r>
              <a:rPr dirty="0" err="1">
                <a:uFill>
                  <a:solidFill/>
                </a:uFill>
              </a:rPr>
              <a:t>ses</a:t>
            </a:r>
            <a:r>
              <a:rPr dirty="0">
                <a:uFill>
                  <a:solidFill/>
                </a:uFill>
              </a:rPr>
              <a:t> </a:t>
            </a:r>
            <a:r>
              <a:rPr dirty="0" err="1">
                <a:uFill>
                  <a:solidFill/>
                </a:uFill>
              </a:rPr>
              <a:t>avantages</a:t>
            </a:r>
            <a:r>
              <a:rPr dirty="0">
                <a:uFill>
                  <a:solidFill/>
                </a:uFill>
              </a:rPr>
              <a:t> et </a:t>
            </a:r>
            <a:r>
              <a:rPr dirty="0" err="1">
                <a:uFill>
                  <a:solidFill/>
                </a:uFill>
              </a:rPr>
              <a:t>ses</a:t>
            </a:r>
            <a:r>
              <a:rPr dirty="0">
                <a:uFill>
                  <a:solidFill/>
                </a:uFill>
              </a:rPr>
              <a:t> </a:t>
            </a:r>
            <a:r>
              <a:rPr dirty="0" err="1">
                <a:uFill>
                  <a:solidFill/>
                </a:uFill>
              </a:rPr>
              <a:t>inconvénients</a:t>
            </a:r>
            <a:r>
              <a:rPr dirty="0">
                <a:uFill>
                  <a:solidFill/>
                </a:uFill>
              </a:rPr>
              <a:t>. Par </a:t>
            </a:r>
            <a:r>
              <a:rPr dirty="0" err="1">
                <a:uFill>
                  <a:solidFill/>
                </a:uFill>
              </a:rPr>
              <a:t>exemple</a:t>
            </a:r>
            <a:r>
              <a:rPr dirty="0">
                <a:uFill>
                  <a:solidFill/>
                </a:uFill>
              </a:rPr>
              <a:t>, les QCM </a:t>
            </a:r>
            <a:r>
              <a:rPr dirty="0" err="1">
                <a:uFill>
                  <a:solidFill/>
                </a:uFill>
              </a:rPr>
              <a:t>permettent</a:t>
            </a:r>
            <a:r>
              <a:rPr dirty="0">
                <a:uFill>
                  <a:solidFill/>
                </a:uFill>
              </a:rPr>
              <a:t> de poser de </a:t>
            </a:r>
            <a:r>
              <a:rPr dirty="0" err="1">
                <a:uFill>
                  <a:solidFill/>
                </a:uFill>
              </a:rPr>
              <a:t>nombreuses</a:t>
            </a:r>
            <a:r>
              <a:rPr dirty="0">
                <a:uFill>
                  <a:solidFill/>
                </a:uFill>
              </a:rPr>
              <a:t> questions </a:t>
            </a:r>
            <a:r>
              <a:rPr dirty="0" err="1">
                <a:uFill>
                  <a:solidFill/>
                </a:uFill>
              </a:rPr>
              <a:t>en</a:t>
            </a:r>
            <a:r>
              <a:rPr dirty="0">
                <a:uFill>
                  <a:solidFill/>
                </a:uFill>
              </a:rPr>
              <a:t> un temps </a:t>
            </a:r>
            <a:r>
              <a:rPr dirty="0" err="1">
                <a:uFill>
                  <a:solidFill/>
                </a:uFill>
              </a:rPr>
              <a:t>limité</a:t>
            </a:r>
            <a:r>
              <a:rPr dirty="0">
                <a:uFill>
                  <a:solidFill/>
                </a:uFill>
              </a:rPr>
              <a:t>, </a:t>
            </a:r>
            <a:r>
              <a:rPr dirty="0" err="1">
                <a:uFill>
                  <a:solidFill/>
                </a:uFill>
              </a:rPr>
              <a:t>mais</a:t>
            </a:r>
            <a:r>
              <a:rPr dirty="0">
                <a:uFill>
                  <a:solidFill/>
                </a:uFill>
              </a:rPr>
              <a:t> ne </a:t>
            </a:r>
            <a:r>
              <a:rPr dirty="0" err="1">
                <a:uFill>
                  <a:solidFill/>
                </a:uFill>
              </a:rPr>
              <a:t>mesurent</a:t>
            </a:r>
            <a:r>
              <a:rPr dirty="0">
                <a:uFill>
                  <a:solidFill/>
                </a:uFill>
              </a:rPr>
              <a:t> pas les performances les plus complexes. </a:t>
            </a:r>
          </a:p>
          <a:p>
            <a:pPr marL="0" marR="0" lvl="0" algn="l">
              <a:lnSpc>
                <a:spcPct val="90000"/>
              </a:lnSpc>
              <a:spcBef>
                <a:spcPts val="2600"/>
              </a:spcBef>
              <a:buClr>
                <a:srgbClr val="000000"/>
              </a:buClr>
              <a:buFont typeface="Gill Sans"/>
              <a:defRPr sz="1800">
                <a:uFillTx/>
              </a:defRPr>
            </a:pPr>
            <a:r>
              <a:rPr dirty="0">
                <a:uFill>
                  <a:solidFill/>
                </a:uFill>
              </a:rPr>
              <a:t>Le </a:t>
            </a:r>
            <a:r>
              <a:rPr dirty="0" err="1">
                <a:uFill>
                  <a:solidFill/>
                </a:uFill>
              </a:rPr>
              <a:t>choix</a:t>
            </a:r>
            <a:r>
              <a:rPr dirty="0">
                <a:uFill>
                  <a:solidFill/>
                </a:uFill>
              </a:rPr>
              <a:t> entre les </a:t>
            </a:r>
            <a:r>
              <a:rPr dirty="0" err="1">
                <a:uFill>
                  <a:solidFill/>
                </a:uFill>
              </a:rPr>
              <a:t>modalités</a:t>
            </a:r>
            <a:r>
              <a:rPr dirty="0">
                <a:uFill>
                  <a:solidFill/>
                </a:uFill>
              </a:rPr>
              <a:t> et options de </a:t>
            </a:r>
            <a:r>
              <a:rPr dirty="0" err="1">
                <a:uFill>
                  <a:solidFill/>
                </a:uFill>
              </a:rPr>
              <a:t>questionnement</a:t>
            </a:r>
            <a:r>
              <a:rPr dirty="0">
                <a:uFill>
                  <a:solidFill/>
                </a:uFill>
              </a:rPr>
              <a:t> </a:t>
            </a:r>
            <a:r>
              <a:rPr dirty="0" err="1">
                <a:uFill>
                  <a:solidFill/>
                </a:uFill>
              </a:rPr>
              <a:t>doit</a:t>
            </a:r>
            <a:r>
              <a:rPr dirty="0">
                <a:uFill>
                  <a:solidFill/>
                </a:uFill>
              </a:rPr>
              <a:t> </a:t>
            </a:r>
            <a:r>
              <a:rPr dirty="0" err="1">
                <a:uFill>
                  <a:solidFill/>
                </a:uFill>
              </a:rPr>
              <a:t>tenir</a:t>
            </a:r>
            <a:r>
              <a:rPr dirty="0">
                <a:uFill>
                  <a:solidFill/>
                </a:uFill>
              </a:rPr>
              <a:t> </a:t>
            </a:r>
            <a:r>
              <a:rPr dirty="0" err="1">
                <a:uFill>
                  <a:solidFill/>
                </a:uFill>
              </a:rPr>
              <a:t>compte</a:t>
            </a:r>
            <a:r>
              <a:rPr dirty="0">
                <a:uFill>
                  <a:solidFill/>
                </a:uFill>
              </a:rPr>
              <a:t> des :</a:t>
            </a:r>
          </a:p>
          <a:p>
            <a:pPr marL="1778000" marR="0" lvl="0" indent="-571500" algn="l">
              <a:lnSpc>
                <a:spcPct val="58479"/>
              </a:lnSpc>
              <a:spcBef>
                <a:spcPts val="1500"/>
              </a:spcBef>
              <a:buClr>
                <a:srgbClr val="000000"/>
              </a:buClr>
              <a:buSzPct val="171000"/>
              <a:buFont typeface="Gill Sans"/>
              <a:buChar char="•"/>
              <a:defRPr sz="1800">
                <a:uFillTx/>
              </a:defRPr>
            </a:pPr>
            <a:r>
              <a:rPr spc="53" dirty="0" err="1">
                <a:uFill>
                  <a:solidFill/>
                </a:uFill>
              </a:rPr>
              <a:t>objectifs</a:t>
            </a:r>
            <a:r>
              <a:rPr spc="53" dirty="0">
                <a:uFill>
                  <a:solidFill/>
                </a:uFill>
              </a:rPr>
              <a:t> </a:t>
            </a:r>
            <a:r>
              <a:rPr spc="53" dirty="0" err="1">
                <a:uFill>
                  <a:solidFill/>
                </a:uFill>
              </a:rPr>
              <a:t>d’apprentissages</a:t>
            </a:r>
            <a:r>
              <a:rPr spc="53" dirty="0">
                <a:uFill>
                  <a:solidFill/>
                </a:uFill>
              </a:rPr>
              <a:t> </a:t>
            </a:r>
            <a:r>
              <a:rPr spc="53" dirty="0" err="1">
                <a:uFill>
                  <a:solidFill/>
                </a:uFill>
              </a:rPr>
              <a:t>visés</a:t>
            </a:r>
            <a:r>
              <a:rPr spc="53" dirty="0">
                <a:uFill>
                  <a:solidFill/>
                </a:uFill>
              </a:rPr>
              <a:t> (et </a:t>
            </a:r>
            <a:r>
              <a:rPr spc="53" dirty="0" err="1">
                <a:uFill>
                  <a:solidFill/>
                </a:uFill>
              </a:rPr>
              <a:t>uniquement</a:t>
            </a:r>
            <a:r>
              <a:rPr spc="53" dirty="0">
                <a:uFill>
                  <a:solidFill/>
                </a:uFill>
              </a:rPr>
              <a:t> de </a:t>
            </a:r>
            <a:r>
              <a:rPr spc="53" dirty="0" err="1">
                <a:uFill>
                  <a:solidFill/>
                </a:uFill>
              </a:rPr>
              <a:t>ceux</a:t>
            </a:r>
            <a:r>
              <a:rPr spc="53" dirty="0">
                <a:uFill>
                  <a:solidFill/>
                </a:uFill>
              </a:rPr>
              <a:t>-ci);</a:t>
            </a:r>
          </a:p>
          <a:p>
            <a:pPr marL="1778000" marR="0" lvl="0" indent="-571500" algn="l">
              <a:spcBef>
                <a:spcPts val="1500"/>
              </a:spcBef>
              <a:buClr>
                <a:srgbClr val="000000"/>
              </a:buClr>
              <a:buSzPct val="171000"/>
              <a:buFont typeface="Gill Sans"/>
              <a:buChar char="•"/>
              <a:defRPr sz="1800">
                <a:uFillTx/>
              </a:defRPr>
            </a:pPr>
            <a:r>
              <a:rPr spc="53" dirty="0" err="1">
                <a:uFill>
                  <a:solidFill/>
                </a:uFill>
              </a:rPr>
              <a:t>importances</a:t>
            </a:r>
            <a:r>
              <a:rPr spc="53" dirty="0">
                <a:uFill>
                  <a:solidFill/>
                </a:uFill>
              </a:rPr>
              <a:t> relatives des </a:t>
            </a:r>
            <a:r>
              <a:rPr spc="53" dirty="0" err="1">
                <a:uFill>
                  <a:solidFill/>
                </a:uFill>
              </a:rPr>
              <a:t>objectifs</a:t>
            </a:r>
            <a:r>
              <a:rPr spc="53" dirty="0">
                <a:uFill>
                  <a:solidFill/>
                </a:uFill>
              </a:rPr>
              <a:t> </a:t>
            </a:r>
            <a:r>
              <a:rPr spc="53" dirty="0" err="1">
                <a:uFill>
                  <a:solidFill/>
                </a:uFill>
              </a:rPr>
              <a:t>d’apprentissages</a:t>
            </a:r>
            <a:r>
              <a:rPr spc="53" dirty="0">
                <a:uFill>
                  <a:solidFill/>
                </a:uFill>
              </a:rPr>
              <a:t> </a:t>
            </a:r>
            <a:r>
              <a:rPr spc="53" dirty="0" err="1">
                <a:uFill>
                  <a:solidFill/>
                </a:uFill>
              </a:rPr>
              <a:t>visés</a:t>
            </a:r>
            <a:r>
              <a:rPr spc="53" dirty="0">
                <a:uFill>
                  <a:solidFill/>
                </a:uFill>
              </a:rPr>
              <a:t> (</a:t>
            </a:r>
            <a:r>
              <a:rPr spc="53" dirty="0" err="1">
                <a:uFill>
                  <a:solidFill/>
                </a:uFill>
              </a:rPr>
              <a:t>cfr</a:t>
            </a:r>
            <a:r>
              <a:rPr spc="53" dirty="0">
                <a:uFill>
                  <a:solidFill/>
                </a:uFill>
              </a:rPr>
              <a:t> table de </a:t>
            </a:r>
            <a:r>
              <a:rPr spc="53" dirty="0" err="1">
                <a:uFill>
                  <a:solidFill/>
                </a:uFill>
              </a:rPr>
              <a:t>spécification</a:t>
            </a:r>
            <a:r>
              <a:rPr spc="53" dirty="0">
                <a:uFill>
                  <a:solidFill/>
                </a:uFill>
              </a:rPr>
              <a:t>);</a:t>
            </a:r>
          </a:p>
          <a:p>
            <a:pPr marL="1778000" marR="0" lvl="0" indent="-571500" algn="l">
              <a:lnSpc>
                <a:spcPct val="58479"/>
              </a:lnSpc>
              <a:spcBef>
                <a:spcPts val="1500"/>
              </a:spcBef>
              <a:buClr>
                <a:srgbClr val="000000"/>
              </a:buClr>
              <a:buSzPct val="171000"/>
              <a:buFont typeface="Gill Sans"/>
              <a:buChar char="•"/>
              <a:defRPr sz="1800">
                <a:uFillTx/>
              </a:defRPr>
            </a:pPr>
            <a:r>
              <a:rPr spc="53" dirty="0" err="1">
                <a:uFill>
                  <a:solidFill/>
                </a:uFill>
              </a:rPr>
              <a:t>décisions</a:t>
            </a:r>
            <a:r>
              <a:rPr spc="53" dirty="0">
                <a:uFill>
                  <a:solidFill/>
                </a:uFill>
              </a:rPr>
              <a:t> qui </a:t>
            </a:r>
            <a:r>
              <a:rPr spc="53" dirty="0" err="1">
                <a:uFill>
                  <a:solidFill/>
                </a:uFill>
              </a:rPr>
              <a:t>doivent</a:t>
            </a:r>
            <a:r>
              <a:rPr spc="53" dirty="0">
                <a:uFill>
                  <a:solidFill/>
                </a:uFill>
              </a:rPr>
              <a:t> </a:t>
            </a:r>
            <a:r>
              <a:rPr spc="53" dirty="0" err="1">
                <a:uFill>
                  <a:solidFill/>
                </a:uFill>
              </a:rPr>
              <a:t>être</a:t>
            </a:r>
            <a:r>
              <a:rPr spc="53" dirty="0">
                <a:uFill>
                  <a:solidFill/>
                </a:uFill>
              </a:rPr>
              <a:t> </a:t>
            </a:r>
            <a:r>
              <a:rPr spc="53" dirty="0" err="1">
                <a:uFill>
                  <a:solidFill/>
                </a:uFill>
              </a:rPr>
              <a:t>nourries</a:t>
            </a:r>
            <a:r>
              <a:rPr spc="53" dirty="0">
                <a:uFill>
                  <a:solidFill/>
                </a:uFill>
              </a:rPr>
              <a:t> par le </a:t>
            </a:r>
            <a:r>
              <a:rPr spc="53" dirty="0" err="1">
                <a:uFill>
                  <a:solidFill/>
                </a:uFill>
              </a:rPr>
              <a:t>processus</a:t>
            </a:r>
            <a:r>
              <a:rPr spc="53" dirty="0">
                <a:uFill>
                  <a:solidFill/>
                </a:uFill>
              </a:rPr>
              <a:t> </a:t>
            </a:r>
            <a:r>
              <a:rPr spc="53" dirty="0" err="1">
                <a:uFill>
                  <a:solidFill/>
                </a:uFill>
              </a:rPr>
              <a:t>d’évaluation</a:t>
            </a:r>
            <a:r>
              <a:rPr spc="53" dirty="0">
                <a:uFill>
                  <a:solidFill/>
                </a:uFill>
              </a:rPr>
              <a:t>;</a:t>
            </a:r>
          </a:p>
          <a:p>
            <a:pPr marL="1778000" marR="0" lvl="0" indent="-571500" algn="l">
              <a:lnSpc>
                <a:spcPct val="58479"/>
              </a:lnSpc>
              <a:spcBef>
                <a:spcPts val="1500"/>
              </a:spcBef>
              <a:buClr>
                <a:srgbClr val="000000"/>
              </a:buClr>
              <a:buSzPct val="171000"/>
              <a:buFont typeface="Gill Sans"/>
              <a:buChar char="•"/>
              <a:defRPr sz="1800">
                <a:uFillTx/>
              </a:defRPr>
            </a:pPr>
            <a:r>
              <a:rPr spc="53" dirty="0" err="1">
                <a:uFill>
                  <a:solidFill/>
                </a:uFill>
              </a:rPr>
              <a:t>principes</a:t>
            </a:r>
            <a:r>
              <a:rPr spc="53" dirty="0">
                <a:uFill>
                  <a:solidFill/>
                </a:uFill>
              </a:rPr>
              <a:t> de </a:t>
            </a:r>
            <a:r>
              <a:rPr spc="53" dirty="0" err="1">
                <a:uFill>
                  <a:solidFill/>
                </a:uFill>
              </a:rPr>
              <a:t>faisabilité</a:t>
            </a:r>
            <a:r>
              <a:rPr spc="53" dirty="0">
                <a:uFill>
                  <a:solidFill/>
                </a:uFill>
              </a:rPr>
              <a:t> et de </a:t>
            </a:r>
            <a:r>
              <a:rPr spc="53" dirty="0" err="1">
                <a:uFill>
                  <a:solidFill/>
                </a:uFill>
              </a:rPr>
              <a:t>pragmatisme</a:t>
            </a:r>
            <a:r>
              <a:rPr spc="53" dirty="0">
                <a:uFill>
                  <a:solidFill/>
                </a:uFill>
              </a:rPr>
              <a:t>.</a:t>
            </a:r>
          </a:p>
        </p:txBody>
      </p:sp>
    </p:spTree>
    <p:extLst>
      <p:ext uri="{BB962C8B-B14F-4D97-AF65-F5344CB8AC3E}">
        <p14:creationId xmlns:p14="http://schemas.microsoft.com/office/powerpoint/2010/main" val="3385446326"/>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endParaRPr lang="en-GB">
              <a:solidFill>
                <a:srgbClr val="800000"/>
              </a:solidFill>
              <a:latin typeface="Arial" charset="0"/>
            </a:endParaRPr>
          </a:p>
        </p:txBody>
      </p:sp>
      <p:grpSp>
        <p:nvGrpSpPr>
          <p:cNvPr id="50190" name="Group 6"/>
          <p:cNvGrpSpPr>
            <a:grpSpLocks/>
          </p:cNvGrpSpPr>
          <p:nvPr/>
        </p:nvGrpSpPr>
        <p:grpSpPr bwMode="auto">
          <a:xfrm>
            <a:off x="217441" y="2710364"/>
            <a:ext cx="8504640" cy="1310537"/>
            <a:chOff x="363" y="1882"/>
            <a:chExt cx="5670" cy="910"/>
          </a:xfrm>
        </p:grpSpPr>
        <p:sp>
          <p:nvSpPr>
            <p:cNvPr id="118791" name="Text Box 7"/>
            <p:cNvSpPr txBox="1">
              <a:spLocks noChangeArrowheads="1"/>
            </p:cNvSpPr>
            <p:nvPr/>
          </p:nvSpPr>
          <p:spPr bwMode="auto">
            <a:xfrm>
              <a:off x="363" y="1882"/>
              <a:ext cx="5670" cy="680"/>
            </a:xfrm>
            <a:prstGeom prst="rect">
              <a:avLst/>
            </a:prstGeom>
            <a:noFill/>
            <a:ln w="9525">
              <a:noFill/>
              <a:miter lim="800000"/>
              <a:headEnd/>
              <a:tailEnd/>
            </a:ln>
            <a:effectLst/>
          </p:spPr>
          <p:txBody>
            <a:bodyPr>
              <a:spAutoFit/>
            </a:bodyPr>
            <a:lstStyle>
              <a:lvl1pPr marL="620713" indent="-620713"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83" dirty="0">
                  <a:solidFill>
                    <a:srgbClr val="000000"/>
                  </a:solidFill>
                  <a:latin typeface="Arial" charset="0"/>
                </a:rPr>
                <a:t>2.2 Associer les Modalités de questionnement aux Catégories de performance</a:t>
              </a:r>
              <a:endParaRPr lang="fr-FR" sz="2883" dirty="0">
                <a:solidFill>
                  <a:srgbClr val="000000"/>
                </a:solidFill>
                <a:latin typeface="Arial" charset="0"/>
              </a:endParaRPr>
            </a:p>
          </p:txBody>
        </p:sp>
        <p:sp>
          <p:nvSpPr>
            <p:cNvPr id="118792" name="Text Box 8"/>
            <p:cNvSpPr txBox="1">
              <a:spLocks noChangeArrowheads="1"/>
            </p:cNvSpPr>
            <p:nvPr/>
          </p:nvSpPr>
          <p:spPr bwMode="auto">
            <a:xfrm>
              <a:off x="771" y="2517"/>
              <a:ext cx="4264"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Construction du binôme [MQ x CP]</a:t>
              </a:r>
              <a:endParaRPr lang="fr-FR" sz="1969">
                <a:solidFill>
                  <a:srgbClr val="000000"/>
                </a:solidFill>
                <a:latin typeface="Arial" charset="0"/>
              </a:endParaRPr>
            </a:p>
          </p:txBody>
        </p:sp>
      </p:grpSp>
      <p:grpSp>
        <p:nvGrpSpPr>
          <p:cNvPr id="50186" name="Group 9"/>
          <p:cNvGrpSpPr>
            <a:grpSpLocks/>
          </p:cNvGrpSpPr>
          <p:nvPr/>
        </p:nvGrpSpPr>
        <p:grpSpPr bwMode="auto">
          <a:xfrm>
            <a:off x="217441" y="4408305"/>
            <a:ext cx="8504640" cy="1875077"/>
            <a:chOff x="363" y="3061"/>
            <a:chExt cx="5670" cy="1302"/>
          </a:xfrm>
        </p:grpSpPr>
        <p:sp>
          <p:nvSpPr>
            <p:cNvPr id="50188" name="Text Box 10"/>
            <p:cNvSpPr txBox="1">
              <a:spLocks noChangeArrowheads="1"/>
            </p:cNvSpPr>
            <p:nvPr/>
          </p:nvSpPr>
          <p:spPr bwMode="auto">
            <a:xfrm>
              <a:off x="363" y="3061"/>
              <a:ext cx="5670" cy="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20713" indent="-620713"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83">
                  <a:solidFill>
                    <a:srgbClr val="000000"/>
                  </a:solidFill>
                  <a:latin typeface="Arial" charset="0"/>
                </a:rPr>
                <a:t>2.3 Croiser les Binômes [PE x CP] et [MQ x CP ]</a:t>
              </a:r>
            </a:p>
            <a:p>
              <a:pPr eaLnBrk="1">
                <a:spcBef>
                  <a:spcPct val="50000"/>
                </a:spcBef>
              </a:pPr>
              <a:r>
                <a:rPr lang="fr-BE" sz="2883">
                  <a:solidFill>
                    <a:srgbClr val="000000"/>
                  </a:solidFill>
                  <a:latin typeface="Arial" charset="0"/>
                  <a:sym typeface="Wingdings" charset="0"/>
                </a:rPr>
                <a:t>	 </a:t>
              </a:r>
              <a:r>
                <a:rPr lang="fr-BE" sz="2883" b="1" u="sng">
                  <a:solidFill>
                    <a:srgbClr val="000000"/>
                  </a:solidFill>
                  <a:latin typeface="Arial" charset="0"/>
                  <a:sym typeface="Wingdings" charset="0"/>
                </a:rPr>
                <a:t>Trinôme [PE x CP x MQ]</a:t>
              </a:r>
              <a:endParaRPr lang="fr-FR" sz="2883" b="1" u="sng">
                <a:solidFill>
                  <a:srgbClr val="000000"/>
                </a:solidFill>
                <a:latin typeface="Arial" charset="0"/>
              </a:endParaRPr>
            </a:p>
          </p:txBody>
        </p:sp>
        <p:sp>
          <p:nvSpPr>
            <p:cNvPr id="118795" name="Text Box 11"/>
            <p:cNvSpPr txBox="1">
              <a:spLocks noChangeArrowheads="1"/>
            </p:cNvSpPr>
            <p:nvPr/>
          </p:nvSpPr>
          <p:spPr bwMode="auto">
            <a:xfrm>
              <a:off x="1134" y="3878"/>
              <a:ext cx="4581" cy="485"/>
            </a:xfrm>
            <a:prstGeom prst="rect">
              <a:avLst/>
            </a:prstGeom>
            <a:noFill/>
            <a:ln w="9525">
              <a:noFill/>
              <a:miter lim="800000"/>
              <a:headEnd/>
              <a:tailEnd/>
            </a:ln>
            <a:effectLst/>
          </p:spPr>
          <p:txBody>
            <a:bodyPr>
              <a:spAutoFit/>
            </a:bodyPr>
            <a:lstStyle/>
            <a:p>
              <a:pPr>
                <a:defRPr/>
              </a:pPr>
              <a:r>
                <a:rPr lang="fr-BE" sz="1969">
                  <a:solidFill>
                    <a:srgbClr val="000000"/>
                  </a:solidFill>
                </a:rPr>
                <a:t>Sur base des trinômes, nous pouvons générer des questions correspondant aux objectifs fixés</a:t>
              </a:r>
            </a:p>
          </p:txBody>
        </p:sp>
      </p:grpSp>
      <p:grpSp>
        <p:nvGrpSpPr>
          <p:cNvPr id="50182" name="Group 3"/>
          <p:cNvGrpSpPr>
            <a:grpSpLocks/>
          </p:cNvGrpSpPr>
          <p:nvPr/>
        </p:nvGrpSpPr>
        <p:grpSpPr bwMode="auto">
          <a:xfrm>
            <a:off x="217441" y="1077233"/>
            <a:ext cx="8709120" cy="1221248"/>
            <a:chOff x="363" y="748"/>
            <a:chExt cx="5806" cy="848"/>
          </a:xfrm>
        </p:grpSpPr>
        <p:sp>
          <p:nvSpPr>
            <p:cNvPr id="118788" name="Text Box 4"/>
            <p:cNvSpPr txBox="1">
              <a:spLocks noChangeArrowheads="1"/>
            </p:cNvSpPr>
            <p:nvPr/>
          </p:nvSpPr>
          <p:spPr bwMode="auto">
            <a:xfrm>
              <a:off x="363" y="748"/>
              <a:ext cx="5670" cy="372"/>
            </a:xfrm>
            <a:prstGeom prst="rect">
              <a:avLst/>
            </a:prstGeom>
            <a:noFill/>
            <a:ln w="9525">
              <a:noFill/>
              <a:miter lim="800000"/>
              <a:headEnd/>
              <a:tailEnd/>
            </a:ln>
            <a:effectLst/>
          </p:spPr>
          <p:txBody>
            <a:bodyPr>
              <a:spAutoFit/>
            </a:bodyPr>
            <a:lstStyle>
              <a:lvl1pPr marL="342900" indent="-342900"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83" dirty="0">
                  <a:solidFill>
                    <a:srgbClr val="000000"/>
                  </a:solidFill>
                  <a:latin typeface="Arial" charset="0"/>
                </a:rPr>
                <a:t>2.1 Définir les modalités de questionnement (MQ)</a:t>
              </a:r>
              <a:endParaRPr lang="fr-FR" sz="2883" dirty="0">
                <a:solidFill>
                  <a:srgbClr val="000000"/>
                </a:solidFill>
                <a:latin typeface="Arial" charset="0"/>
              </a:endParaRPr>
            </a:p>
          </p:txBody>
        </p:sp>
        <p:sp>
          <p:nvSpPr>
            <p:cNvPr id="118789" name="Text Box 5"/>
            <p:cNvSpPr txBox="1">
              <a:spLocks noChangeArrowheads="1"/>
            </p:cNvSpPr>
            <p:nvPr/>
          </p:nvSpPr>
          <p:spPr bwMode="auto">
            <a:xfrm>
              <a:off x="726" y="1111"/>
              <a:ext cx="5443" cy="48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Choisir les modalités de questionnement selon les objectifs de l'évaluation</a:t>
              </a:r>
              <a:r>
                <a:rPr lang="fr-BE" sz="1617">
                  <a:solidFill>
                    <a:srgbClr val="000000"/>
                  </a:solidFill>
                  <a:latin typeface="Arial" charset="0"/>
                </a:rPr>
                <a:t> </a:t>
              </a:r>
              <a:endParaRPr lang="fr-FR" sz="1617">
                <a:solidFill>
                  <a:srgbClr val="000000"/>
                </a:solidFill>
                <a:latin typeface="Arial" charset="0"/>
              </a:endParaRPr>
            </a:p>
          </p:txBody>
        </p:sp>
      </p:grpSp>
    </p:spTree>
    <p:extLst>
      <p:ext uri="{BB962C8B-B14F-4D97-AF65-F5344CB8AC3E}">
        <p14:creationId xmlns:p14="http://schemas.microsoft.com/office/powerpoint/2010/main" val="200153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299B1-5DB8-CB40-A763-FF0BB7D64206}"/>
              </a:ext>
            </a:extLst>
          </p:cNvPr>
          <p:cNvSpPr>
            <a:spLocks noGrp="1"/>
          </p:cNvSpPr>
          <p:nvPr>
            <p:ph type="title"/>
          </p:nvPr>
        </p:nvSpPr>
        <p:spPr/>
        <p:txBody>
          <a:bodyPr/>
          <a:lstStyle/>
          <a:p>
            <a:r>
              <a:rPr lang="nl-BE" dirty="0"/>
              <a:t>Définitions de l’évaluation</a:t>
            </a:r>
            <a:endParaRPr lang="fr-FR" dirty="0"/>
          </a:p>
        </p:txBody>
      </p:sp>
      <p:sp>
        <p:nvSpPr>
          <p:cNvPr id="3" name="Espace réservé du contenu 2">
            <a:extLst>
              <a:ext uri="{FF2B5EF4-FFF2-40B4-BE49-F238E27FC236}">
                <a16:creationId xmlns:a16="http://schemas.microsoft.com/office/drawing/2014/main" id="{042CC37C-F4A4-0D46-956A-A04B6BD2E295}"/>
              </a:ext>
            </a:extLst>
          </p:cNvPr>
          <p:cNvSpPr>
            <a:spLocks noGrp="1"/>
          </p:cNvSpPr>
          <p:nvPr>
            <p:ph idx="1"/>
          </p:nvPr>
        </p:nvSpPr>
        <p:spPr/>
        <p:txBody>
          <a:bodyPr/>
          <a:lstStyle/>
          <a:p>
            <a:r>
              <a:rPr lang="fr-FR" sz="2400" dirty="0"/>
              <a:t>Evaluer c’est recueillir de l’information sur laquelle sera posée un jugement afin de prendre des décisions (</a:t>
            </a:r>
            <a:r>
              <a:rPr lang="fr-FR" sz="2400" dirty="0" err="1"/>
              <a:t>Stufflebeam</a:t>
            </a:r>
            <a:r>
              <a:rPr lang="fr-FR" sz="2400" dirty="0"/>
              <a:t>, 1981)</a:t>
            </a:r>
          </a:p>
          <a:p>
            <a:r>
              <a:rPr lang="fr-BE" sz="2400" dirty="0"/>
              <a:t>L’évaluation est le processus qui consiste à recueillir un ensemble d’informations pertinentes, valides et fiables, puis à examiner le degré d’adéquation entre cet ensemble d’informations et un ensemble de critères choisis adéquatement en vue de fonder la prise de décision (</a:t>
            </a:r>
            <a:r>
              <a:rPr lang="fr-BE" sz="2400" dirty="0" err="1"/>
              <a:t>Deketele</a:t>
            </a:r>
            <a:r>
              <a:rPr lang="fr-BE" sz="2400" dirty="0"/>
              <a:t>, 1982)</a:t>
            </a:r>
          </a:p>
          <a:p>
            <a:pPr marL="0" indent="0">
              <a:buNone/>
            </a:pPr>
            <a:endParaRPr lang="fr-BE" sz="2000" dirty="0"/>
          </a:p>
          <a:p>
            <a:pPr marL="0" indent="0">
              <a:buNone/>
            </a:pPr>
            <a:endParaRPr lang="fr-FR" dirty="0"/>
          </a:p>
        </p:txBody>
      </p:sp>
    </p:spTree>
    <p:extLst>
      <p:ext uri="{BB962C8B-B14F-4D97-AF65-F5344CB8AC3E}">
        <p14:creationId xmlns:p14="http://schemas.microsoft.com/office/powerpoint/2010/main" val="35587798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endParaRPr lang="en-GB">
              <a:solidFill>
                <a:srgbClr val="800000"/>
              </a:solidFill>
              <a:latin typeface="Arial" charset="0"/>
            </a:endParaRPr>
          </a:p>
        </p:txBody>
      </p:sp>
      <p:sp>
        <p:nvSpPr>
          <p:cNvPr id="120835" name="Text Box 3"/>
          <p:cNvSpPr txBox="1">
            <a:spLocks noChangeArrowheads="1"/>
          </p:cNvSpPr>
          <p:nvPr/>
        </p:nvSpPr>
        <p:spPr bwMode="auto">
          <a:xfrm>
            <a:off x="217441" y="1142041"/>
            <a:ext cx="8926559" cy="527402"/>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83" b="1">
                <a:solidFill>
                  <a:srgbClr val="000000"/>
                </a:solidFill>
                <a:latin typeface="Arial" charset="0"/>
              </a:rPr>
              <a:t>2.1 Définir les modalités de questionnement (MQ)</a:t>
            </a:r>
            <a:endParaRPr lang="fr-FR" sz="2883" b="1">
              <a:solidFill>
                <a:srgbClr val="000000"/>
              </a:solidFill>
              <a:latin typeface="Arial" charset="0"/>
            </a:endParaRPr>
          </a:p>
        </p:txBody>
      </p:sp>
      <p:sp>
        <p:nvSpPr>
          <p:cNvPr id="120836" name="Text Box 4"/>
          <p:cNvSpPr txBox="1">
            <a:spLocks noChangeArrowheads="1"/>
          </p:cNvSpPr>
          <p:nvPr/>
        </p:nvSpPr>
        <p:spPr bwMode="auto">
          <a:xfrm>
            <a:off x="979200" y="2115583"/>
            <a:ext cx="7642081" cy="3816314"/>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531">
                <a:solidFill>
                  <a:srgbClr val="000000"/>
                </a:solidFill>
                <a:latin typeface="Arial" charset="0"/>
              </a:rPr>
              <a:t>Les Modalités de questionnement sont composées de :</a:t>
            </a:r>
          </a:p>
          <a:p>
            <a:pPr eaLnBrk="1">
              <a:spcBef>
                <a:spcPct val="50000"/>
              </a:spcBef>
            </a:pPr>
            <a:endParaRPr lang="fr-BE" sz="1055">
              <a:solidFill>
                <a:srgbClr val="000000"/>
              </a:solidFill>
              <a:latin typeface="Arial" charset="0"/>
            </a:endParaRPr>
          </a:p>
          <a:p>
            <a:pPr eaLnBrk="1">
              <a:spcBef>
                <a:spcPct val="50000"/>
              </a:spcBef>
              <a:buFontTx/>
              <a:buNone/>
            </a:pPr>
            <a:r>
              <a:rPr lang="fr-BE" sz="2531">
                <a:solidFill>
                  <a:srgbClr val="000000"/>
                </a:solidFill>
                <a:latin typeface="Arial" charset="0"/>
              </a:rPr>
              <a:t>- Un Format de Questionnement [FQ] :</a:t>
            </a:r>
          </a:p>
          <a:p>
            <a:pPr eaLnBrk="1">
              <a:spcBef>
                <a:spcPct val="50000"/>
              </a:spcBef>
              <a:buFontTx/>
              <a:buNone/>
            </a:pPr>
            <a:r>
              <a:rPr lang="fr-BE" sz="2531">
                <a:solidFill>
                  <a:srgbClr val="000000"/>
                </a:solidFill>
                <a:latin typeface="Arial" charset="0"/>
              </a:rPr>
              <a:t>	QCM, V-F, QROC, QROL, Portfolio,…</a:t>
            </a:r>
          </a:p>
          <a:p>
            <a:pPr eaLnBrk="1">
              <a:spcBef>
                <a:spcPct val="50000"/>
              </a:spcBef>
              <a:buFontTx/>
              <a:buNone/>
            </a:pPr>
            <a:endParaRPr lang="fr-BE" sz="1617">
              <a:solidFill>
                <a:srgbClr val="000000"/>
              </a:solidFill>
              <a:latin typeface="Arial" charset="0"/>
            </a:endParaRPr>
          </a:p>
          <a:p>
            <a:pPr eaLnBrk="1">
              <a:spcBef>
                <a:spcPct val="50000"/>
              </a:spcBef>
              <a:buFontTx/>
              <a:buNone/>
            </a:pPr>
            <a:r>
              <a:rPr lang="fr-BE" sz="2531">
                <a:solidFill>
                  <a:srgbClr val="000000"/>
                </a:solidFill>
                <a:latin typeface="Arial" charset="0"/>
              </a:rPr>
              <a:t>- Une série d’Option de Questionnement [OQ]</a:t>
            </a:r>
          </a:p>
          <a:p>
            <a:pPr eaLnBrk="1">
              <a:spcBef>
                <a:spcPct val="50000"/>
              </a:spcBef>
              <a:buFontTx/>
              <a:buNone/>
            </a:pPr>
            <a:r>
              <a:rPr lang="fr-BE" sz="2531">
                <a:solidFill>
                  <a:srgbClr val="000000"/>
                </a:solidFill>
                <a:latin typeface="Arial" charset="0"/>
              </a:rPr>
              <a:t>	SGI, DC, LO, TI</a:t>
            </a:r>
            <a:endParaRPr lang="fr-FR" sz="2531">
              <a:solidFill>
                <a:srgbClr val="000000"/>
              </a:solidFill>
              <a:latin typeface="Arial" charset="0"/>
            </a:endParaRPr>
          </a:p>
        </p:txBody>
      </p:sp>
    </p:spTree>
    <p:extLst>
      <p:ext uri="{BB962C8B-B14F-4D97-AF65-F5344CB8AC3E}">
        <p14:creationId xmlns:p14="http://schemas.microsoft.com/office/powerpoint/2010/main" val="26463957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LondonBetween" charset="0"/>
              </a:rPr>
              <a:t>2. Design</a:t>
            </a:r>
            <a:endParaRPr lang="en-GB">
              <a:solidFill>
                <a:srgbClr val="800000"/>
              </a:solidFill>
              <a:latin typeface="Arial" charset="0"/>
            </a:endParaRPr>
          </a:p>
        </p:txBody>
      </p:sp>
      <p:graphicFrame>
        <p:nvGraphicFramePr>
          <p:cNvPr id="122936" name="Group 56"/>
          <p:cNvGraphicFramePr>
            <a:graphicFrameLocks noGrp="1"/>
          </p:cNvGraphicFramePr>
          <p:nvPr/>
        </p:nvGraphicFramePr>
        <p:xfrm>
          <a:off x="1110241" y="2122783"/>
          <a:ext cx="7050240" cy="3223058"/>
        </p:xfrm>
        <a:graphic>
          <a:graphicData uri="http://schemas.openxmlformats.org/drawingml/2006/table">
            <a:tbl>
              <a:tblPr/>
              <a:tblGrid>
                <a:gridCol w="1762560">
                  <a:extLst>
                    <a:ext uri="{9D8B030D-6E8A-4147-A177-3AD203B41FA5}">
                      <a16:colId xmlns:a16="http://schemas.microsoft.com/office/drawing/2014/main" val="20000"/>
                    </a:ext>
                  </a:extLst>
                </a:gridCol>
                <a:gridCol w="1762560">
                  <a:extLst>
                    <a:ext uri="{9D8B030D-6E8A-4147-A177-3AD203B41FA5}">
                      <a16:colId xmlns:a16="http://schemas.microsoft.com/office/drawing/2014/main" val="20001"/>
                    </a:ext>
                  </a:extLst>
                </a:gridCol>
                <a:gridCol w="1762560">
                  <a:extLst>
                    <a:ext uri="{9D8B030D-6E8A-4147-A177-3AD203B41FA5}">
                      <a16:colId xmlns:a16="http://schemas.microsoft.com/office/drawing/2014/main" val="20002"/>
                    </a:ext>
                  </a:extLst>
                </a:gridCol>
                <a:gridCol w="1762560">
                  <a:extLst>
                    <a:ext uri="{9D8B030D-6E8A-4147-A177-3AD203B41FA5}">
                      <a16:colId xmlns:a16="http://schemas.microsoft.com/office/drawing/2014/main" val="20003"/>
                    </a:ext>
                  </a:extLst>
                </a:gridCol>
              </a:tblGrid>
              <a:tr h="544377">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MQ 1</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MQ 2</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 MQ 3</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173">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CP1</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4377">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CP2</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4377">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CP3</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4377">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CP4</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4377">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500" b="1" i="0" u="none" strike="noStrike" cap="none" normalizeH="0" baseline="0">
                          <a:ln>
                            <a:noFill/>
                          </a:ln>
                          <a:solidFill>
                            <a:schemeClr val="bg1"/>
                          </a:solidFill>
                          <a:effectLst/>
                          <a:latin typeface="Verdana" charset="0"/>
                          <a:ea typeface="ＭＳ Ｐゴシック" charset="0"/>
                          <a:cs typeface="ＭＳ Ｐゴシック" charset="0"/>
                        </a:rPr>
                        <a:t>CP5</a:t>
                      </a:r>
                      <a:endParaRPr kumimoji="0" lang="fr-FR" sz="2500" b="1" i="0" u="none" strike="noStrike" cap="none" normalizeH="0" baseline="0">
                        <a:ln>
                          <a:noFill/>
                        </a:ln>
                        <a:solidFill>
                          <a:schemeClr val="bg1"/>
                        </a:solidFill>
                        <a:effectLst/>
                        <a:latin typeface="Verdana"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5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4312" name="Text Box 40"/>
          <p:cNvSpPr txBox="1">
            <a:spLocks noChangeArrowheads="1"/>
          </p:cNvSpPr>
          <p:nvPr/>
        </p:nvSpPr>
        <p:spPr bwMode="auto">
          <a:xfrm>
            <a:off x="1110241" y="1012427"/>
            <a:ext cx="6988319" cy="527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2883">
                <a:solidFill>
                  <a:srgbClr val="000000"/>
                </a:solidFill>
                <a:latin typeface="LondonBetween" charset="0"/>
              </a:rPr>
              <a:t>2.2 Construction du Binôme [MQ x CP]</a:t>
            </a:r>
            <a:endParaRPr lang="fr-FR" sz="2883">
              <a:solidFill>
                <a:srgbClr val="000000"/>
              </a:solidFill>
              <a:latin typeface="LondonBetween" charset="0"/>
            </a:endParaRPr>
          </a:p>
        </p:txBody>
      </p:sp>
      <p:sp>
        <p:nvSpPr>
          <p:cNvPr id="122922" name="Text Box 42"/>
          <p:cNvSpPr txBox="1">
            <a:spLocks noChangeArrowheads="1"/>
          </p:cNvSpPr>
          <p:nvPr/>
        </p:nvSpPr>
        <p:spPr bwMode="auto">
          <a:xfrm>
            <a:off x="2939041" y="2187591"/>
            <a:ext cx="1568159"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969" dirty="0">
                <a:solidFill>
                  <a:srgbClr val="000000"/>
                </a:solidFill>
                <a:latin typeface="Verdana" charset="0"/>
              </a:rPr>
              <a:t>QCM+SGI</a:t>
            </a:r>
            <a:endParaRPr lang="fr-FR" sz="1969" dirty="0">
              <a:solidFill>
                <a:srgbClr val="000000"/>
              </a:solidFill>
              <a:latin typeface="Verdana" charset="0"/>
            </a:endParaRPr>
          </a:p>
        </p:txBody>
      </p:sp>
      <p:sp>
        <p:nvSpPr>
          <p:cNvPr id="122925" name="Text Box 45"/>
          <p:cNvSpPr txBox="1">
            <a:spLocks noChangeArrowheads="1"/>
          </p:cNvSpPr>
          <p:nvPr/>
        </p:nvSpPr>
        <p:spPr bwMode="auto">
          <a:xfrm>
            <a:off x="4703040" y="2184711"/>
            <a:ext cx="1568161" cy="365049"/>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828">
                <a:solidFill>
                  <a:srgbClr val="000000"/>
                </a:solidFill>
                <a:latin typeface="Verdana" charset="0"/>
              </a:rPr>
              <a:t>QRO</a:t>
            </a:r>
            <a:endParaRPr lang="fr-FR" sz="1828">
              <a:solidFill>
                <a:srgbClr val="000000"/>
              </a:solidFill>
              <a:latin typeface="Verdana" charset="0"/>
            </a:endParaRPr>
          </a:p>
        </p:txBody>
      </p:sp>
      <p:sp>
        <p:nvSpPr>
          <p:cNvPr id="122926" name="Text Box 46"/>
          <p:cNvSpPr txBox="1">
            <a:spLocks noChangeArrowheads="1"/>
          </p:cNvSpPr>
          <p:nvPr/>
        </p:nvSpPr>
        <p:spPr bwMode="auto">
          <a:xfrm>
            <a:off x="1241281" y="2710365"/>
            <a:ext cx="1632960" cy="332605"/>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617" dirty="0">
                <a:solidFill>
                  <a:srgbClr val="000000"/>
                </a:solidFill>
                <a:latin typeface="Verdana" charset="0"/>
              </a:rPr>
              <a:t>Connaissance</a:t>
            </a:r>
            <a:endParaRPr lang="fr-FR" sz="1617" dirty="0">
              <a:solidFill>
                <a:srgbClr val="000000"/>
              </a:solidFill>
              <a:latin typeface="Verdana" charset="0"/>
            </a:endParaRPr>
          </a:p>
        </p:txBody>
      </p:sp>
      <p:sp>
        <p:nvSpPr>
          <p:cNvPr id="122927" name="Text Box 47"/>
          <p:cNvSpPr txBox="1">
            <a:spLocks noChangeArrowheads="1"/>
          </p:cNvSpPr>
          <p:nvPr/>
        </p:nvSpPr>
        <p:spPr bwMode="auto">
          <a:xfrm>
            <a:off x="979201" y="3247542"/>
            <a:ext cx="1828800" cy="332605"/>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617">
                <a:solidFill>
                  <a:srgbClr val="000000"/>
                </a:solidFill>
                <a:latin typeface="Verdana" charset="0"/>
              </a:rPr>
              <a:t>Compréhension</a:t>
            </a:r>
            <a:endParaRPr lang="fr-FR" sz="1617">
              <a:solidFill>
                <a:srgbClr val="000000"/>
              </a:solidFill>
              <a:latin typeface="Verdana" charset="0"/>
            </a:endParaRPr>
          </a:p>
        </p:txBody>
      </p:sp>
      <p:sp>
        <p:nvSpPr>
          <p:cNvPr id="122928" name="Text Box 48"/>
          <p:cNvSpPr txBox="1">
            <a:spLocks noChangeArrowheads="1"/>
          </p:cNvSpPr>
          <p:nvPr/>
        </p:nvSpPr>
        <p:spPr bwMode="auto">
          <a:xfrm>
            <a:off x="1175041" y="3770316"/>
            <a:ext cx="1632960" cy="332605"/>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617">
                <a:solidFill>
                  <a:srgbClr val="000000"/>
                </a:solidFill>
                <a:latin typeface="Verdana" charset="0"/>
              </a:rPr>
              <a:t>Application</a:t>
            </a:r>
            <a:endParaRPr lang="fr-FR" sz="1617">
              <a:solidFill>
                <a:srgbClr val="000000"/>
              </a:solidFill>
              <a:latin typeface="Verdana" charset="0"/>
            </a:endParaRPr>
          </a:p>
        </p:txBody>
      </p:sp>
      <p:sp>
        <p:nvSpPr>
          <p:cNvPr id="122929" name="Text Box 49"/>
          <p:cNvSpPr txBox="1">
            <a:spLocks noChangeArrowheads="1"/>
          </p:cNvSpPr>
          <p:nvPr/>
        </p:nvSpPr>
        <p:spPr bwMode="auto">
          <a:xfrm>
            <a:off x="1175041" y="4293092"/>
            <a:ext cx="1632960" cy="332605"/>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617">
                <a:solidFill>
                  <a:srgbClr val="000000"/>
                </a:solidFill>
                <a:latin typeface="Verdana" charset="0"/>
              </a:rPr>
              <a:t>Analyse</a:t>
            </a:r>
            <a:endParaRPr lang="fr-FR" sz="1617">
              <a:solidFill>
                <a:srgbClr val="000000"/>
              </a:solidFill>
              <a:latin typeface="Verdana" charset="0"/>
            </a:endParaRPr>
          </a:p>
        </p:txBody>
      </p:sp>
      <p:sp>
        <p:nvSpPr>
          <p:cNvPr id="122930" name="Text Box 50"/>
          <p:cNvSpPr txBox="1">
            <a:spLocks noChangeArrowheads="1"/>
          </p:cNvSpPr>
          <p:nvPr/>
        </p:nvSpPr>
        <p:spPr bwMode="auto">
          <a:xfrm>
            <a:off x="1175041" y="4880674"/>
            <a:ext cx="1632960" cy="332605"/>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617">
                <a:solidFill>
                  <a:srgbClr val="000000"/>
                </a:solidFill>
                <a:latin typeface="Verdana" charset="0"/>
              </a:rPr>
              <a:t>Synthèse</a:t>
            </a:r>
            <a:endParaRPr lang="fr-FR" sz="1617">
              <a:solidFill>
                <a:srgbClr val="000000"/>
              </a:solidFill>
              <a:latin typeface="Verdana" charset="0"/>
            </a:endParaRPr>
          </a:p>
        </p:txBody>
      </p:sp>
      <p:sp>
        <p:nvSpPr>
          <p:cNvPr id="122931" name="Text Box 51"/>
          <p:cNvSpPr txBox="1">
            <a:spLocks noChangeArrowheads="1"/>
          </p:cNvSpPr>
          <p:nvPr/>
        </p:nvSpPr>
        <p:spPr bwMode="auto">
          <a:xfrm>
            <a:off x="6531840" y="2187590"/>
            <a:ext cx="1568161"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1969">
                <a:solidFill>
                  <a:srgbClr val="000000"/>
                </a:solidFill>
                <a:latin typeface="Verdana" charset="0"/>
              </a:rPr>
              <a:t>Rapport</a:t>
            </a:r>
            <a:endParaRPr lang="fr-FR" sz="1969">
              <a:solidFill>
                <a:srgbClr val="000000"/>
              </a:solidFill>
              <a:latin typeface="Verdana" charset="0"/>
            </a:endParaRPr>
          </a:p>
        </p:txBody>
      </p:sp>
      <p:sp>
        <p:nvSpPr>
          <p:cNvPr id="122932" name="Text Box 52"/>
          <p:cNvSpPr txBox="1">
            <a:spLocks noChangeArrowheads="1"/>
          </p:cNvSpPr>
          <p:nvPr/>
        </p:nvSpPr>
        <p:spPr bwMode="auto">
          <a:xfrm>
            <a:off x="3592801" y="2710365"/>
            <a:ext cx="326879"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3" name="Text Box 53"/>
          <p:cNvSpPr txBox="1">
            <a:spLocks noChangeArrowheads="1"/>
          </p:cNvSpPr>
          <p:nvPr/>
        </p:nvSpPr>
        <p:spPr bwMode="auto">
          <a:xfrm>
            <a:off x="3592801" y="3297947"/>
            <a:ext cx="326879"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4" name="Text Box 54"/>
          <p:cNvSpPr txBox="1">
            <a:spLocks noChangeArrowheads="1"/>
          </p:cNvSpPr>
          <p:nvPr/>
        </p:nvSpPr>
        <p:spPr bwMode="auto">
          <a:xfrm>
            <a:off x="3592801" y="3820722"/>
            <a:ext cx="326879"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5" name="Text Box 55"/>
          <p:cNvSpPr txBox="1">
            <a:spLocks noChangeArrowheads="1"/>
          </p:cNvSpPr>
          <p:nvPr/>
        </p:nvSpPr>
        <p:spPr bwMode="auto">
          <a:xfrm>
            <a:off x="5290560" y="3233140"/>
            <a:ext cx="326881"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7" name="Text Box 57"/>
          <p:cNvSpPr txBox="1">
            <a:spLocks noChangeArrowheads="1"/>
          </p:cNvSpPr>
          <p:nvPr/>
        </p:nvSpPr>
        <p:spPr bwMode="auto">
          <a:xfrm>
            <a:off x="5290560" y="3755915"/>
            <a:ext cx="326881"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8" name="Text Box 58"/>
          <p:cNvSpPr txBox="1">
            <a:spLocks noChangeArrowheads="1"/>
          </p:cNvSpPr>
          <p:nvPr/>
        </p:nvSpPr>
        <p:spPr bwMode="auto">
          <a:xfrm>
            <a:off x="5290560" y="4343496"/>
            <a:ext cx="326881"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
        <p:nvSpPr>
          <p:cNvPr id="122939" name="Text Box 59"/>
          <p:cNvSpPr txBox="1">
            <a:spLocks noChangeArrowheads="1"/>
          </p:cNvSpPr>
          <p:nvPr/>
        </p:nvSpPr>
        <p:spPr bwMode="auto">
          <a:xfrm>
            <a:off x="7119360" y="4866272"/>
            <a:ext cx="326881" cy="386786"/>
          </a:xfrm>
          <a:prstGeom prst="rect">
            <a:avLst/>
          </a:prstGeom>
          <a:noFill/>
          <a:ln>
            <a:noFill/>
          </a:ln>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X</a:t>
            </a:r>
            <a:endParaRPr lang="fr-FR" sz="1969">
              <a:solidFill>
                <a:srgbClr val="000000"/>
              </a:solidFill>
              <a:latin typeface="Arial" charset="0"/>
            </a:endParaRPr>
          </a:p>
        </p:txBody>
      </p:sp>
    </p:spTree>
    <p:extLst>
      <p:ext uri="{BB962C8B-B14F-4D97-AF65-F5344CB8AC3E}">
        <p14:creationId xmlns:p14="http://schemas.microsoft.com/office/powerpoint/2010/main" val="2779674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9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29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9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29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9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2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2" grpId="0"/>
      <p:bldP spid="122925" grpId="0"/>
      <p:bldP spid="122926" grpId="0"/>
      <p:bldP spid="122927" grpId="0"/>
      <p:bldP spid="122928" grpId="0"/>
      <p:bldP spid="122929" grpId="0"/>
      <p:bldP spid="122930" grpId="0"/>
      <p:bldP spid="122931" grpId="0"/>
      <p:bldP spid="122932" grpId="0"/>
      <p:bldP spid="122933" grpId="0"/>
      <p:bldP spid="122934" grpId="0"/>
      <p:bldP spid="122935" grpId="0"/>
      <p:bldP spid="122937" grpId="0"/>
      <p:bldP spid="122938" grpId="0"/>
      <p:bldP spid="12293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endParaRPr lang="en-GB">
              <a:solidFill>
                <a:srgbClr val="800000"/>
              </a:solidFill>
              <a:latin typeface="Arial" charset="0"/>
            </a:endParaRPr>
          </a:p>
        </p:txBody>
      </p:sp>
      <p:sp>
        <p:nvSpPr>
          <p:cNvPr id="55299" name="Text Box 3"/>
          <p:cNvSpPr txBox="1">
            <a:spLocks noChangeArrowheads="1"/>
          </p:cNvSpPr>
          <p:nvPr/>
        </p:nvSpPr>
        <p:spPr bwMode="auto">
          <a:xfrm>
            <a:off x="1" y="2710365"/>
            <a:ext cx="8752320" cy="33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1617">
              <a:solidFill>
                <a:srgbClr val="000000"/>
              </a:solidFill>
              <a:latin typeface="LondonBetween" charset="0"/>
            </a:endParaRPr>
          </a:p>
        </p:txBody>
      </p:sp>
      <p:graphicFrame>
        <p:nvGraphicFramePr>
          <p:cNvPr id="123908" name="Group 4"/>
          <p:cNvGraphicFramePr>
            <a:graphicFrameLocks noGrp="1"/>
          </p:cNvGraphicFramePr>
          <p:nvPr/>
        </p:nvGraphicFramePr>
        <p:xfrm>
          <a:off x="64801" y="554459"/>
          <a:ext cx="9002880" cy="5951596"/>
        </p:xfrm>
        <a:graphic>
          <a:graphicData uri="http://schemas.openxmlformats.org/drawingml/2006/table">
            <a:tbl>
              <a:tblPr/>
              <a:tblGrid>
                <a:gridCol w="1241280">
                  <a:extLst>
                    <a:ext uri="{9D8B030D-6E8A-4147-A177-3AD203B41FA5}">
                      <a16:colId xmlns:a16="http://schemas.microsoft.com/office/drawing/2014/main" val="20000"/>
                    </a:ext>
                  </a:extLst>
                </a:gridCol>
                <a:gridCol w="1632960">
                  <a:extLst>
                    <a:ext uri="{9D8B030D-6E8A-4147-A177-3AD203B41FA5}">
                      <a16:colId xmlns:a16="http://schemas.microsoft.com/office/drawing/2014/main" val="20001"/>
                    </a:ext>
                  </a:extLst>
                </a:gridCol>
                <a:gridCol w="1632960">
                  <a:extLst>
                    <a:ext uri="{9D8B030D-6E8A-4147-A177-3AD203B41FA5}">
                      <a16:colId xmlns:a16="http://schemas.microsoft.com/office/drawing/2014/main" val="20002"/>
                    </a:ext>
                  </a:extLst>
                </a:gridCol>
                <a:gridCol w="326879">
                  <a:extLst>
                    <a:ext uri="{9D8B030D-6E8A-4147-A177-3AD203B41FA5}">
                      <a16:colId xmlns:a16="http://schemas.microsoft.com/office/drawing/2014/main" val="20003"/>
                    </a:ext>
                  </a:extLst>
                </a:gridCol>
                <a:gridCol w="1827361">
                  <a:extLst>
                    <a:ext uri="{9D8B030D-6E8A-4147-A177-3AD203B41FA5}">
                      <a16:colId xmlns:a16="http://schemas.microsoft.com/office/drawing/2014/main" val="20004"/>
                    </a:ext>
                  </a:extLst>
                </a:gridCol>
                <a:gridCol w="1242719">
                  <a:extLst>
                    <a:ext uri="{9D8B030D-6E8A-4147-A177-3AD203B41FA5}">
                      <a16:colId xmlns:a16="http://schemas.microsoft.com/office/drawing/2014/main" val="20005"/>
                    </a:ext>
                  </a:extLst>
                </a:gridCol>
                <a:gridCol w="1098721">
                  <a:extLst>
                    <a:ext uri="{9D8B030D-6E8A-4147-A177-3AD203B41FA5}">
                      <a16:colId xmlns:a16="http://schemas.microsoft.com/office/drawing/2014/main" val="20006"/>
                    </a:ext>
                  </a:extLst>
                </a:gridCol>
              </a:tblGrid>
              <a:tr h="391876">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dirty="0">
                          <a:ln>
                            <a:noFill/>
                          </a:ln>
                          <a:solidFill>
                            <a:srgbClr val="000000"/>
                          </a:solidFill>
                          <a:effectLst/>
                          <a:latin typeface="Arial" charset="0"/>
                          <a:ea typeface="ＭＳ Ｐゴシック" charset="0"/>
                          <a:cs typeface="ＭＳ Ｐゴシック" charset="0"/>
                        </a:rPr>
                        <a:t>Titres</a:t>
                      </a:r>
                      <a:endParaRPr kumimoji="0" lang="fr-FR" sz="22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dirty="0">
                          <a:ln>
                            <a:noFill/>
                          </a:ln>
                          <a:solidFill>
                            <a:srgbClr val="000000"/>
                          </a:solidFill>
                          <a:effectLst/>
                          <a:latin typeface="Arial" charset="0"/>
                          <a:ea typeface="ＭＳ Ｐゴシック" charset="0"/>
                          <a:cs typeface="ＭＳ Ｐゴシック" charset="0"/>
                        </a:rPr>
                        <a:t>Sous-titres</a:t>
                      </a:r>
                      <a:endParaRPr kumimoji="0" lang="fr-FR" sz="22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PE</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P</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CP</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0217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1" i="0" u="none" strike="noStrike" cap="none" normalizeH="0" baseline="0">
                          <a:ln>
                            <a:noFill/>
                          </a:ln>
                          <a:solidFill>
                            <a:srgbClr val="000000"/>
                          </a:solidFill>
                          <a:effectLst/>
                          <a:latin typeface="Arial" charset="0"/>
                          <a:ea typeface="ＭＳ Ｐゴシック" charset="0"/>
                          <a:cs typeface="ＭＳ Ｐゴシック" charset="0"/>
                        </a:rPr>
                        <a:t>Compr.</a:t>
                      </a:r>
                      <a:endParaRPr kumimoji="0" lang="fr-FR" sz="15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1" i="0" u="none" strike="noStrike" cap="none" normalizeH="0" baseline="0">
                          <a:ln>
                            <a:noFill/>
                          </a:ln>
                          <a:solidFill>
                            <a:srgbClr val="000000"/>
                          </a:solidFill>
                          <a:effectLst/>
                          <a:latin typeface="Arial" charset="0"/>
                          <a:ea typeface="ＭＳ Ｐゴシック" charset="0"/>
                          <a:cs typeface="ＭＳ Ｐゴシック" charset="0"/>
                        </a:rPr>
                        <a:t>Appli</a:t>
                      </a:r>
                      <a:endParaRPr kumimoji="0" lang="fr-FR" sz="15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1" i="0" u="none" strike="noStrike" cap="none" normalizeH="0" baseline="0">
                          <a:ln>
                            <a:noFill/>
                          </a:ln>
                          <a:solidFill>
                            <a:srgbClr val="000000"/>
                          </a:solidFill>
                          <a:effectLst/>
                          <a:latin typeface="Arial" charset="0"/>
                          <a:ea typeface="ＭＳ Ｐゴシック" charset="0"/>
                          <a:cs typeface="ＭＳ Ｐゴシック" charset="0"/>
                        </a:rPr>
                        <a:t>Analyse</a:t>
                      </a:r>
                      <a:endParaRPr kumimoji="0" lang="fr-FR" sz="15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5829">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600" b="1" i="0" u="none" strike="noStrike" cap="none" normalizeH="0" baseline="0">
                          <a:ln>
                            <a:noFill/>
                          </a:ln>
                          <a:solidFill>
                            <a:srgbClr val="000000"/>
                          </a:solidFill>
                          <a:effectLst/>
                          <a:latin typeface="Arial" charset="0"/>
                          <a:ea typeface="ＭＳ Ｐゴシック" charset="0"/>
                          <a:cs typeface="ＭＳ Ｐゴシック" charset="0"/>
                        </a:rPr>
                        <a:t>QCM-DC-SGI-LO</a:t>
                      </a:r>
                      <a:endParaRPr kumimoji="0" lang="fr-FR"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600" b="1" i="0" u="none" strike="noStrike" cap="none" normalizeH="0" baseline="0">
                          <a:ln>
                            <a:noFill/>
                          </a:ln>
                          <a:solidFill>
                            <a:srgbClr val="000000"/>
                          </a:solidFill>
                          <a:effectLst/>
                          <a:latin typeface="Arial" charset="0"/>
                          <a:ea typeface="ＭＳ Ｐゴシック" charset="0"/>
                          <a:cs typeface="ＭＳ Ｐゴシック" charset="0"/>
                        </a:rPr>
                        <a:t>QCM-DC-SGI-LO</a:t>
                      </a:r>
                      <a:endParaRPr kumimoji="0" lang="fr-FR"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1" i="0" u="none" strike="noStrike" cap="none" normalizeH="0" baseline="0">
                          <a:ln>
                            <a:noFill/>
                          </a:ln>
                          <a:solidFill>
                            <a:srgbClr val="000000"/>
                          </a:solidFill>
                          <a:effectLst/>
                          <a:latin typeface="Arial" charset="0"/>
                          <a:ea typeface="ＭＳ Ｐゴシック" charset="0"/>
                          <a:cs typeface="ＭＳ Ｐゴシック" charset="0"/>
                        </a:rPr>
                        <a:t>QCM-DC-SGI-LO</a:t>
                      </a:r>
                      <a:endParaRPr kumimoji="0" lang="fr-FR" sz="1500" b="1"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4391">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Introduction</a:t>
                      </a: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4391">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dirty="0">
                          <a:ln>
                            <a:noFill/>
                          </a:ln>
                          <a:solidFill>
                            <a:srgbClr val="000000"/>
                          </a:solidFill>
                          <a:effectLst/>
                          <a:latin typeface="Arial" charset="0"/>
                          <a:ea typeface="ＭＳ Ｐゴシック" charset="0"/>
                          <a:cs typeface="ＭＳ Ｐゴシック" charset="0"/>
                        </a:rPr>
                        <a:t>Présentation</a:t>
                      </a: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1401">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dirty="0">
                          <a:ln>
                            <a:noFill/>
                          </a:ln>
                          <a:solidFill>
                            <a:srgbClr val="000000"/>
                          </a:solidFill>
                          <a:effectLst/>
                          <a:latin typeface="Arial" charset="0"/>
                          <a:ea typeface="ＭＳ Ｐゴシック" charset="0"/>
                          <a:cs typeface="ＭＳ Ｐゴシック" charset="0"/>
                        </a:rPr>
                        <a:t>L’expertise du SMART</a:t>
                      </a: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600" b="0" i="0" u="none" strike="noStrike" cap="none" normalizeH="0" baseline="0" dirty="0">
                          <a:ln>
                            <a:noFill/>
                          </a:ln>
                          <a:solidFill>
                            <a:srgbClr val="000000"/>
                          </a:solidFill>
                          <a:effectLst/>
                          <a:latin typeface="Arial" charset="0"/>
                          <a:ea typeface="ＭＳ Ｐゴシック" charset="0"/>
                          <a:cs typeface="ＭＳ Ｐゴシック" charset="0"/>
                        </a:rPr>
                        <a:t>1</a:t>
                      </a:r>
                      <a:endParaRPr kumimoji="0" lang="fr-FR" sz="1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049">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Une approche qualité</a:t>
                      </a: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49">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4 facteurs-clés</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6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049">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Le cycle de construction et de gestion de qualité</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049">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Etape 1. Analyse</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83262">
                <a:tc vMerge="1">
                  <a:txBody>
                    <a:bodyPr/>
                    <a:lstStyle/>
                    <a:p>
                      <a:endParaRPr lang="fr-FR"/>
                    </a:p>
                  </a:txBody>
                  <a:tcPr/>
                </a:tc>
                <a:tc rowSpan="5">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Table de spécification</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dirty="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4359">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Point à évaluer</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4359">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Priorités</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8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555898">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Catégories de performance</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594">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Taxonomies</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2</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1500" b="0" i="0" u="none" strike="noStrike" cap="none" normalizeH="0" baseline="0">
                          <a:ln>
                            <a:noFill/>
                          </a:ln>
                          <a:solidFill>
                            <a:srgbClr val="000000"/>
                          </a:solidFill>
                          <a:effectLst/>
                          <a:latin typeface="Arial" charset="0"/>
                          <a:ea typeface="ＭＳ Ｐゴシック" charset="0"/>
                          <a:cs typeface="ＭＳ Ｐゴシック" charset="0"/>
                        </a:rPr>
                        <a:t>X</a:t>
                      </a:r>
                      <a:endParaRPr kumimoji="0" lang="fr-FR" sz="1500" b="0" i="0" u="none" strike="noStrike" cap="none" normalizeH="0" baseline="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15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944" marR="82944" marT="41477" marB="414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55406" name="Oval 110"/>
          <p:cNvSpPr>
            <a:spLocks noChangeArrowheads="1"/>
          </p:cNvSpPr>
          <p:nvPr/>
        </p:nvSpPr>
        <p:spPr bwMode="auto">
          <a:xfrm>
            <a:off x="4963681" y="1839074"/>
            <a:ext cx="3788639" cy="4866270"/>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82946" tIns="41472" rIns="82946" bIns="41472" anchor="ctr"/>
          <a:lstStyle/>
          <a:p>
            <a:endParaRPr lang="fr-FR">
              <a:solidFill>
                <a:srgbClr val="000000"/>
              </a:solidFill>
            </a:endParaRPr>
          </a:p>
        </p:txBody>
      </p:sp>
      <p:sp>
        <p:nvSpPr>
          <p:cNvPr id="124015" name="AutoShape 111"/>
          <p:cNvSpPr>
            <a:spLocks noChangeArrowheads="1"/>
          </p:cNvSpPr>
          <p:nvPr/>
        </p:nvSpPr>
        <p:spPr bwMode="auto">
          <a:xfrm>
            <a:off x="6465600" y="2514505"/>
            <a:ext cx="2449441" cy="816566"/>
          </a:xfrm>
          <a:prstGeom prst="roundRect">
            <a:avLst>
              <a:gd name="adj" fmla="val 176"/>
            </a:avLst>
          </a:prstGeom>
          <a:gradFill rotWithShape="0">
            <a:gsLst>
              <a:gs pos="0">
                <a:srgbClr val="808080"/>
              </a:gs>
              <a:gs pos="100000">
                <a:srgbClr val="FFFFFF"/>
              </a:gs>
            </a:gsLst>
            <a:lin ang="5400000" scaled="1"/>
          </a:gradFill>
          <a:ln w="9525">
            <a:solidFill>
              <a:srgbClr val="FFFF99"/>
            </a:solidFill>
            <a:round/>
            <a:headEnd/>
            <a:tailEnd/>
          </a:ln>
          <a:effectLst/>
        </p:spPr>
        <p:txBody>
          <a:bodyPr lIns="81639" tIns="40820" rIns="81639" bIns="40820" anchor="ctr" anchorCtr="1"/>
          <a:lstStyle/>
          <a:p>
            <a:pPr>
              <a:lnSpc>
                <a:spcPct val="105000"/>
              </a:lnSpc>
              <a:tabLst>
                <a:tab pos="656627" algn="l"/>
                <a:tab pos="1313255" algn="l"/>
                <a:tab pos="1969882" algn="l"/>
              </a:tabLst>
            </a:pPr>
            <a:endParaRPr lang="en-GB" sz="2180">
              <a:solidFill>
                <a:srgbClr val="000000"/>
              </a:solidFill>
              <a:effectLst>
                <a:outerShdw blurRad="38100" dist="38100" dir="2700000" algn="tl">
                  <a:srgbClr val="000000"/>
                </a:outerShdw>
              </a:effectLst>
              <a:latin typeface="Arial" charset="0"/>
            </a:endParaRPr>
          </a:p>
          <a:p>
            <a:pPr>
              <a:lnSpc>
                <a:spcPct val="105000"/>
              </a:lnSpc>
              <a:tabLst>
                <a:tab pos="656627" algn="l"/>
                <a:tab pos="1313255" algn="l"/>
                <a:tab pos="1969882" algn="l"/>
              </a:tabLst>
            </a:pPr>
            <a:r>
              <a:rPr lang="en-GB" sz="2180">
                <a:solidFill>
                  <a:srgbClr val="000000"/>
                </a:solidFill>
                <a:effectLst>
                  <a:outerShdw blurRad="38100" dist="38100" dir="2700000" algn="tl">
                    <a:srgbClr val="000000"/>
                  </a:outerShdw>
                </a:effectLst>
                <a:latin typeface="Arial" charset="0"/>
              </a:rPr>
              <a:t>Trinômes </a:t>
            </a:r>
          </a:p>
          <a:p>
            <a:pPr>
              <a:lnSpc>
                <a:spcPct val="105000"/>
              </a:lnSpc>
              <a:tabLst>
                <a:tab pos="656627" algn="l"/>
                <a:tab pos="1313255" algn="l"/>
                <a:tab pos="1969882" algn="l"/>
              </a:tabLst>
            </a:pPr>
            <a:r>
              <a:rPr lang="en-GB" sz="2180">
                <a:solidFill>
                  <a:srgbClr val="000000"/>
                </a:solidFill>
                <a:effectLst>
                  <a:outerShdw blurRad="38100" dist="38100" dir="2700000" algn="tl">
                    <a:srgbClr val="000000"/>
                  </a:outerShdw>
                </a:effectLst>
                <a:latin typeface="Arial" charset="0"/>
              </a:rPr>
              <a:t>[PE x CP x MQ]</a:t>
            </a:r>
          </a:p>
          <a:p>
            <a:pPr>
              <a:lnSpc>
                <a:spcPct val="105000"/>
              </a:lnSpc>
              <a:tabLst>
                <a:tab pos="656627" algn="l"/>
                <a:tab pos="1313255" algn="l"/>
                <a:tab pos="1969882" algn="l"/>
              </a:tabLst>
            </a:pPr>
            <a:endParaRPr lang="en-GB" sz="2180">
              <a:solidFill>
                <a:srgbClr val="0000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4695673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p:txBody>
          <a:bodyPr/>
          <a:lstStyle/>
          <a:p>
            <a:pPr eaLnBrk="1">
              <a:buFont typeface="StarSymbol" charset="0"/>
              <a:buNone/>
            </a:pPr>
            <a:r>
              <a:rPr lang="fr-BE" sz="3234">
                <a:solidFill>
                  <a:srgbClr val="000000"/>
                </a:solidFill>
                <a:latin typeface="Arial" charset="0"/>
                <a:ea typeface="ＭＳ Ｐゴシック" charset="0"/>
                <a:cs typeface="ＭＳ Ｐゴシック" charset="0"/>
              </a:rPr>
              <a:t>Produit de cette 2ème étape : </a:t>
            </a:r>
          </a:p>
          <a:p>
            <a:pPr eaLnBrk="1">
              <a:buFont typeface="StarSymbol" charset="0"/>
              <a:buNone/>
            </a:pPr>
            <a:endParaRPr lang="fr-BE" sz="3234">
              <a:solidFill>
                <a:srgbClr val="000000"/>
              </a:solidFill>
              <a:latin typeface="Arial" charset="0"/>
              <a:ea typeface="ＭＳ Ｐゴシック" charset="0"/>
              <a:cs typeface="ＭＳ Ｐゴシック" charset="0"/>
            </a:endParaRPr>
          </a:p>
          <a:p>
            <a:pPr eaLnBrk="1">
              <a:buFont typeface="StarSymbol" charset="0"/>
              <a:buNone/>
            </a:pPr>
            <a:r>
              <a:rPr lang="fr-BE" sz="3234">
                <a:solidFill>
                  <a:srgbClr val="000000"/>
                </a:solidFill>
                <a:latin typeface="Arial" charset="0"/>
                <a:ea typeface="ＭＳ Ｐゴシック" charset="0"/>
                <a:cs typeface="ＭＳ Ｐゴシック" charset="0"/>
              </a:rPr>
              <a:t>une table de spécifications où les trinômes </a:t>
            </a:r>
          </a:p>
          <a:p>
            <a:pPr eaLnBrk="1">
              <a:buFont typeface="StarSymbol" charset="0"/>
              <a:buNone/>
            </a:pPr>
            <a:r>
              <a:rPr lang="fr-BE" sz="3234">
                <a:solidFill>
                  <a:srgbClr val="000000"/>
                </a:solidFill>
                <a:latin typeface="Arial" charset="0"/>
                <a:ea typeface="ＭＳ Ｐゴシック" charset="0"/>
                <a:cs typeface="ＭＳ Ｐゴシック" charset="0"/>
              </a:rPr>
              <a:t>(PE x CP x MQ) du test sont identifiés</a:t>
            </a:r>
            <a:endParaRPr lang="fr-FR" sz="3234">
              <a:solidFill>
                <a:srgbClr val="000000"/>
              </a:solidFill>
              <a:latin typeface="Arial" charset="0"/>
              <a:ea typeface="ＭＳ Ｐゴシック" charset="0"/>
              <a:cs typeface="ＭＳ Ｐゴシック" charset="0"/>
            </a:endParaRPr>
          </a:p>
        </p:txBody>
      </p:sp>
      <p:sp>
        <p:nvSpPr>
          <p:cNvPr id="233476" name="AutoShape 4"/>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endParaRPr lang="en-GB">
              <a:solidFill>
                <a:srgbClr val="800000"/>
              </a:solidFill>
              <a:latin typeface="Arial" charset="0"/>
            </a:endParaRPr>
          </a:p>
        </p:txBody>
      </p:sp>
    </p:spTree>
    <p:extLst>
      <p:ext uri="{BB962C8B-B14F-4D97-AF65-F5344CB8AC3E}">
        <p14:creationId xmlns:p14="http://schemas.microsoft.com/office/powerpoint/2010/main" val="12681736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ctrTitle"/>
          </p:nvPr>
        </p:nvSpPr>
        <p:spPr/>
        <p:txBody>
          <a:bodyPr/>
          <a:lstStyle/>
          <a:p>
            <a:pPr eaLnBrk="1">
              <a:lnSpc>
                <a:spcPct val="100000"/>
              </a:lnSpc>
              <a:buSzPct val="100000"/>
              <a:buFont typeface="Times New Roman" charset="0"/>
              <a:buNone/>
            </a:pPr>
            <a:r>
              <a:rPr lang="fr-BE" sz="3656" dirty="0">
                <a:solidFill>
                  <a:schemeClr val="bg1"/>
                </a:solidFill>
                <a:latin typeface="Arial" charset="0"/>
                <a:ea typeface="ＭＳ Ｐゴシック" charset="0"/>
                <a:cs typeface="ＭＳ Ｐゴシック" charset="0"/>
              </a:rPr>
              <a:t>Quelles options de questionnement ?</a:t>
            </a:r>
            <a:endParaRPr lang="fr-FR" sz="3656" dirty="0">
              <a:solidFill>
                <a:schemeClr val="bg1"/>
              </a:solidFill>
              <a:latin typeface="Arial" charset="0"/>
              <a:ea typeface="ＭＳ Ｐゴシック" charset="0"/>
              <a:cs typeface="ＭＳ Ｐゴシック" charset="0"/>
            </a:endParaRPr>
          </a:p>
        </p:txBody>
      </p:sp>
      <p:sp>
        <p:nvSpPr>
          <p:cNvPr id="247812" name="AutoShape 4"/>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defRPr/>
            </a:pPr>
            <a:r>
              <a:rPr lang="en-GB" sz="1969" dirty="0">
                <a:solidFill>
                  <a:srgbClr val="800000"/>
                </a:solidFill>
              </a:rPr>
              <a:t>2. Design</a:t>
            </a:r>
          </a:p>
        </p:txBody>
      </p:sp>
    </p:spTree>
    <p:extLst>
      <p:ext uri="{BB962C8B-B14F-4D97-AF65-F5344CB8AC3E}">
        <p14:creationId xmlns:p14="http://schemas.microsoft.com/office/powerpoint/2010/main" val="18465952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AutoShape 2"/>
          <p:cNvSpPr>
            <a:spLocks noChangeArrowheads="1"/>
          </p:cNvSpPr>
          <p:nvPr/>
        </p:nvSpPr>
        <p:spPr bwMode="auto">
          <a:xfrm>
            <a:off x="1" y="15843"/>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r>
              <a:rPr lang="en-GB" sz="1969">
                <a:solidFill>
                  <a:schemeClr val="bg1"/>
                </a:solidFill>
                <a:latin typeface="Arial" charset="0"/>
              </a:rPr>
              <a:t> </a:t>
            </a:r>
            <a:endParaRPr lang="en-GB">
              <a:solidFill>
                <a:schemeClr val="bg1"/>
              </a:solidFill>
              <a:latin typeface="Arial" charset="0"/>
            </a:endParaRPr>
          </a:p>
        </p:txBody>
      </p:sp>
      <p:sp>
        <p:nvSpPr>
          <p:cNvPr id="124931" name="Text Box 3"/>
          <p:cNvSpPr txBox="1">
            <a:spLocks noChangeArrowheads="1"/>
          </p:cNvSpPr>
          <p:nvPr/>
        </p:nvSpPr>
        <p:spPr bwMode="auto">
          <a:xfrm>
            <a:off x="391680" y="2138625"/>
            <a:ext cx="8294400" cy="1360514"/>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spcBef>
                <a:spcPct val="50000"/>
              </a:spcBef>
              <a:buClrTx/>
              <a:buSzTx/>
              <a:buFontTx/>
              <a:buNone/>
            </a:pPr>
            <a:r>
              <a:rPr lang="fr-FR" sz="2883" b="1">
                <a:solidFill>
                  <a:srgbClr val="000000"/>
                </a:solidFill>
                <a:latin typeface="Arial" charset="0"/>
              </a:rPr>
              <a:t>« T.O.I.S.E.  ou</a:t>
            </a:r>
            <a:r>
              <a:rPr lang="fr-BE" sz="2883" b="1">
                <a:solidFill>
                  <a:srgbClr val="000000"/>
                </a:solidFill>
                <a:latin typeface="Arial" charset="0"/>
              </a:rPr>
              <a:t> u</a:t>
            </a:r>
            <a:r>
              <a:rPr lang="fr-FR" sz="2883" b="1">
                <a:solidFill>
                  <a:srgbClr val="000000"/>
                </a:solidFill>
                <a:latin typeface="Arial" charset="0"/>
              </a:rPr>
              <a:t>ne Taxonomie d’Objectifs Instrumentée au Service de l’Évaluation</a:t>
            </a:r>
            <a:r>
              <a:rPr lang="fr-BE" sz="2883" b="1">
                <a:solidFill>
                  <a:srgbClr val="000000"/>
                </a:solidFill>
                <a:latin typeface="Arial" charset="0"/>
              </a:rPr>
              <a:t> »</a:t>
            </a:r>
            <a:br>
              <a:rPr lang="fr-BE" sz="2883" b="1">
                <a:solidFill>
                  <a:srgbClr val="000000"/>
                </a:solidFill>
                <a:latin typeface="Arial" charset="0"/>
              </a:rPr>
            </a:br>
            <a:r>
              <a:rPr lang="fr-BE" sz="2531">
                <a:solidFill>
                  <a:srgbClr val="000000"/>
                </a:solidFill>
                <a:latin typeface="Arial" charset="0"/>
              </a:rPr>
              <a:t>(D. Leclercq, 1999)</a:t>
            </a:r>
            <a:endParaRPr lang="fr-FR" sz="1687" i="1">
              <a:solidFill>
                <a:srgbClr val="000000"/>
              </a:solidFill>
              <a:latin typeface="Arial" charset="0"/>
            </a:endParaRPr>
          </a:p>
        </p:txBody>
      </p:sp>
    </p:spTree>
    <p:extLst>
      <p:ext uri="{BB962C8B-B14F-4D97-AF65-F5344CB8AC3E}">
        <p14:creationId xmlns:p14="http://schemas.microsoft.com/office/powerpoint/2010/main" val="3825386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47A5A746-1297-644B-BFA5-6C9FF699A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72851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0FAF4F03-4F0F-9046-A743-6B70E7572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44453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5802ED-4CE6-0345-8DD3-9172C31F213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640894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144A14-54FD-3148-8A1F-90284C25689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9409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AD5061-F913-F94F-9127-D47755A4B087}"/>
              </a:ext>
            </a:extLst>
          </p:cNvPr>
          <p:cNvSpPr>
            <a:spLocks noGrp="1"/>
          </p:cNvSpPr>
          <p:nvPr>
            <p:ph idx="1"/>
          </p:nvPr>
        </p:nvSpPr>
        <p:spPr/>
        <p:txBody>
          <a:bodyPr/>
          <a:lstStyle/>
          <a:p>
            <a:r>
              <a:rPr lang="fr-BE" sz="2000" dirty="0"/>
              <a:t>Evaluer, c’est mesurer puis apprécier, à l’aide de critères, l’atteinte des objectifs d’enseignement, en 3 étapes :</a:t>
            </a:r>
          </a:p>
          <a:p>
            <a:pPr lvl="1"/>
            <a:r>
              <a:rPr lang="fr-BE" sz="2000" dirty="0"/>
              <a:t>recueillir, de manière systématique, valide et fidèle, des informations appropriées à ses objectifs d’enseignement (observation)</a:t>
            </a:r>
          </a:p>
          <a:p>
            <a:pPr lvl="1"/>
            <a:r>
              <a:rPr lang="fr-BE" sz="2000" dirty="0"/>
              <a:t>interpréter ces informations à l’aide de critères (analyse)</a:t>
            </a:r>
          </a:p>
          <a:p>
            <a:pPr lvl="1"/>
            <a:r>
              <a:rPr lang="fr-BE" sz="2000" dirty="0"/>
              <a:t>en vue d’établir des conclusions et des décisions (certificatives) ou de poser une action régulatrice (formative) d’évaluation    (jugement et rétroaction)</a:t>
            </a:r>
          </a:p>
          <a:p>
            <a:pPr marL="457200" lvl="1" indent="0">
              <a:buNone/>
            </a:pPr>
            <a:r>
              <a:rPr lang="fr-BE" sz="2000" dirty="0"/>
              <a:t>(Romainville, 2017)</a:t>
            </a:r>
          </a:p>
          <a:p>
            <a:pPr marL="0" indent="0">
              <a:buNone/>
            </a:pPr>
            <a:endParaRPr lang="nl-BE" dirty="0"/>
          </a:p>
          <a:p>
            <a:pPr marL="0" indent="0">
              <a:buNone/>
            </a:pPr>
            <a:r>
              <a:rPr lang="nl-BE" dirty="0"/>
              <a:t>=</a:t>
            </a:r>
            <a:r>
              <a:rPr lang="fr-FR" dirty="0"/>
              <a:t>&gt; l’évaluation, une danse à trois temps</a:t>
            </a:r>
          </a:p>
        </p:txBody>
      </p:sp>
      <p:sp>
        <p:nvSpPr>
          <p:cNvPr id="4" name="Titre 1">
            <a:extLst>
              <a:ext uri="{FF2B5EF4-FFF2-40B4-BE49-F238E27FC236}">
                <a16:creationId xmlns:a16="http://schemas.microsoft.com/office/drawing/2014/main" id="{6B6C101F-F7CE-034A-A4B4-FD207ECA6F5C}"/>
              </a:ext>
            </a:extLst>
          </p:cNvPr>
          <p:cNvSpPr>
            <a:spLocks noGrp="1"/>
          </p:cNvSpPr>
          <p:nvPr>
            <p:ph type="title"/>
          </p:nvPr>
        </p:nvSpPr>
        <p:spPr/>
        <p:txBody>
          <a:bodyPr/>
          <a:lstStyle/>
          <a:p>
            <a:r>
              <a:rPr lang="nl-BE" dirty="0"/>
              <a:t>Définitions de l’évaluation</a:t>
            </a:r>
            <a:endParaRPr lang="fr-FR" dirty="0"/>
          </a:p>
        </p:txBody>
      </p:sp>
    </p:spTree>
    <p:extLst>
      <p:ext uri="{BB962C8B-B14F-4D97-AF65-F5344CB8AC3E}">
        <p14:creationId xmlns:p14="http://schemas.microsoft.com/office/powerpoint/2010/main" val="15641399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0D62147-31FF-944B-A98C-7A8669706B3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782103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r>
              <a:rPr lang="en-GB" sz="1969">
                <a:solidFill>
                  <a:schemeClr val="bg1"/>
                </a:solidFill>
                <a:latin typeface="Arial" charset="0"/>
              </a:rPr>
              <a:t> </a:t>
            </a:r>
            <a:endParaRPr lang="en-GB">
              <a:solidFill>
                <a:schemeClr val="bg1"/>
              </a:solidFill>
              <a:latin typeface="Arial" charset="0"/>
            </a:endParaRPr>
          </a:p>
        </p:txBody>
      </p:sp>
      <p:sp>
        <p:nvSpPr>
          <p:cNvPr id="132099" name="Text Box 3"/>
          <p:cNvSpPr txBox="1">
            <a:spLocks noChangeArrowheads="1"/>
          </p:cNvSpPr>
          <p:nvPr/>
        </p:nvSpPr>
        <p:spPr bwMode="auto">
          <a:xfrm>
            <a:off x="260641" y="702795"/>
            <a:ext cx="2277064" cy="581454"/>
          </a:xfrm>
          <a:prstGeom prst="rect">
            <a:avLst/>
          </a:prstGeom>
          <a:noFill/>
          <a:ln w="9525">
            <a:noFill/>
            <a:miter lim="800000"/>
            <a:headEnd/>
            <a:tailEnd/>
          </a:ln>
          <a:effectLst/>
        </p:spPr>
        <p:txBody>
          <a:bodyPr wrap="none"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3234" dirty="0">
                <a:solidFill>
                  <a:srgbClr val="000000"/>
                </a:solidFill>
                <a:latin typeface="Arial" charset="0"/>
              </a:rPr>
              <a:t>En résumé</a:t>
            </a:r>
            <a:r>
              <a:rPr lang="fr-BE" sz="2883" dirty="0">
                <a:solidFill>
                  <a:srgbClr val="000000"/>
                </a:solidFill>
                <a:latin typeface="Arial" charset="0"/>
              </a:rPr>
              <a:t>,</a:t>
            </a:r>
            <a:endParaRPr lang="fr-FR" sz="2883" dirty="0">
              <a:solidFill>
                <a:srgbClr val="000000"/>
              </a:solidFill>
              <a:latin typeface="Arial" charset="0"/>
            </a:endParaRPr>
          </a:p>
        </p:txBody>
      </p:sp>
      <p:sp>
        <p:nvSpPr>
          <p:cNvPr id="132100" name="Text Box 4"/>
          <p:cNvSpPr txBox="1">
            <a:spLocks noChangeArrowheads="1"/>
          </p:cNvSpPr>
          <p:nvPr/>
        </p:nvSpPr>
        <p:spPr bwMode="auto">
          <a:xfrm>
            <a:off x="587520" y="1468954"/>
            <a:ext cx="7810560" cy="1036909"/>
          </a:xfrm>
          <a:prstGeom prst="rect">
            <a:avLst/>
          </a:prstGeom>
          <a:noFill/>
          <a:ln w="9525">
            <a:noFill/>
            <a:miter lim="800000"/>
            <a:headEnd/>
            <a:tailEnd/>
          </a:ln>
          <a:effectLst/>
        </p:spPr>
        <p:txBody>
          <a:bodyPr lIns="82946" tIns="41472" rIns="82946" bIns="41472" anchor="ct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r>
              <a:rPr lang="fr-BE" sz="1687">
                <a:solidFill>
                  <a:srgbClr val="000000"/>
                </a:solidFill>
                <a:latin typeface="Arial" charset="0"/>
              </a:rPr>
              <a:t>Les </a:t>
            </a:r>
            <a:r>
              <a:rPr lang="fr-BE" sz="1687" b="1" u="sng">
                <a:solidFill>
                  <a:srgbClr val="000000"/>
                </a:solidFill>
                <a:latin typeface="Arial" charset="0"/>
              </a:rPr>
              <a:t>QCM</a:t>
            </a:r>
            <a:r>
              <a:rPr lang="fr-BE" sz="1687">
                <a:solidFill>
                  <a:srgbClr val="000000"/>
                </a:solidFill>
                <a:latin typeface="Arial" charset="0"/>
              </a:rPr>
              <a:t> simples ou classiques ont une aire d’efficacité (ou de pertinence) assez étroite, qui est « élargie » par d’autres techniques.</a:t>
            </a:r>
            <a:endParaRPr lang="fr-FR" sz="1828">
              <a:solidFill>
                <a:srgbClr val="000000"/>
              </a:solidFill>
              <a:latin typeface="Arial" charset="0"/>
            </a:endParaRPr>
          </a:p>
        </p:txBody>
      </p:sp>
      <p:sp>
        <p:nvSpPr>
          <p:cNvPr id="132101" name="Text Box 5"/>
          <p:cNvSpPr txBox="1">
            <a:spLocks noChangeArrowheads="1"/>
          </p:cNvSpPr>
          <p:nvPr/>
        </p:nvSpPr>
        <p:spPr bwMode="auto">
          <a:xfrm>
            <a:off x="718561" y="2906226"/>
            <a:ext cx="7250399"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65543" name="Text Box 7"/>
          <p:cNvSpPr txBox="1">
            <a:spLocks noChangeArrowheads="1"/>
          </p:cNvSpPr>
          <p:nvPr/>
        </p:nvSpPr>
        <p:spPr bwMode="auto">
          <a:xfrm>
            <a:off x="587521" y="2806857"/>
            <a:ext cx="8556480" cy="235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r>
              <a:rPr lang="fr-BE" sz="1687">
                <a:solidFill>
                  <a:srgbClr val="000000"/>
                </a:solidFill>
                <a:latin typeface="Arial" charset="0"/>
              </a:rPr>
              <a:t>Les </a:t>
            </a:r>
            <a:r>
              <a:rPr lang="fr-BE" sz="1687" b="1" u="sng">
                <a:solidFill>
                  <a:srgbClr val="000000"/>
                </a:solidFill>
                <a:latin typeface="Arial" charset="0"/>
              </a:rPr>
              <a:t>SGI</a:t>
            </a:r>
            <a:r>
              <a:rPr lang="fr-BE" sz="1687">
                <a:solidFill>
                  <a:srgbClr val="000000"/>
                </a:solidFill>
                <a:latin typeface="Arial" charset="0"/>
              </a:rPr>
              <a:t> permettent </a:t>
            </a:r>
          </a:p>
          <a:p>
            <a:pPr eaLnBrk="1"/>
            <a:endParaRPr lang="fr-BE" sz="914">
              <a:solidFill>
                <a:srgbClr val="000000"/>
              </a:solidFill>
              <a:latin typeface="Arial" charset="0"/>
            </a:endParaRPr>
          </a:p>
          <a:p>
            <a:pPr eaLnBrk="1">
              <a:buClr>
                <a:schemeClr val="bg1"/>
              </a:buClr>
              <a:buSzTx/>
              <a:buFont typeface="Verdana" charset="0"/>
              <a:buChar char="-"/>
            </a:pPr>
            <a:r>
              <a:rPr lang="fr-BE" sz="1687">
                <a:solidFill>
                  <a:srgbClr val="000000"/>
                </a:solidFill>
                <a:latin typeface="Arial" charset="0"/>
              </a:rPr>
              <a:t> d’évaluer des niveaux taxonomiques plus élevés que la connaissance dans la taxonomie de Bloom</a:t>
            </a:r>
          </a:p>
          <a:p>
            <a:pPr eaLnBrk="1">
              <a:buFontTx/>
              <a:buNone/>
            </a:pPr>
            <a:endParaRPr lang="fr-BE" sz="914">
              <a:solidFill>
                <a:srgbClr val="000000"/>
              </a:solidFill>
              <a:latin typeface="Arial" charset="0"/>
            </a:endParaRPr>
          </a:p>
          <a:p>
            <a:pPr eaLnBrk="1">
              <a:buClr>
                <a:schemeClr val="bg1"/>
              </a:buClr>
              <a:buSzTx/>
              <a:buFont typeface="Verdana" charset="0"/>
              <a:buChar char="-"/>
            </a:pPr>
            <a:r>
              <a:rPr lang="fr-BE" sz="1687">
                <a:solidFill>
                  <a:srgbClr val="000000"/>
                </a:solidFill>
                <a:latin typeface="Arial" charset="0"/>
              </a:rPr>
              <a:t> d’éviter l’identification de la réponse correcte (recognition) par hasard</a:t>
            </a:r>
          </a:p>
          <a:p>
            <a:pPr eaLnBrk="1">
              <a:buFontTx/>
              <a:buNone/>
            </a:pPr>
            <a:endParaRPr lang="fr-BE" sz="914">
              <a:solidFill>
                <a:srgbClr val="000000"/>
              </a:solidFill>
              <a:latin typeface="Arial" charset="0"/>
            </a:endParaRPr>
          </a:p>
          <a:p>
            <a:pPr eaLnBrk="1">
              <a:buClr>
                <a:schemeClr val="bg1"/>
              </a:buClr>
              <a:buSzTx/>
              <a:buFont typeface="Verdana" charset="0"/>
              <a:buChar char="-"/>
            </a:pPr>
            <a:r>
              <a:rPr lang="fr-BE" sz="1687">
                <a:solidFill>
                  <a:srgbClr val="000000"/>
                </a:solidFill>
                <a:latin typeface="Arial" charset="0"/>
              </a:rPr>
              <a:t> de mesurer la vigilance cognitive</a:t>
            </a:r>
          </a:p>
          <a:p>
            <a:pPr eaLnBrk="1">
              <a:buFontTx/>
              <a:buNone/>
            </a:pPr>
            <a:endParaRPr lang="fr-BE" sz="914">
              <a:solidFill>
                <a:srgbClr val="000000"/>
              </a:solidFill>
              <a:latin typeface="Arial" charset="0"/>
            </a:endParaRPr>
          </a:p>
          <a:p>
            <a:pPr eaLnBrk="1">
              <a:buFontTx/>
              <a:buNone/>
            </a:pPr>
            <a:endParaRPr lang="fr-BE" sz="914">
              <a:solidFill>
                <a:srgbClr val="000000"/>
              </a:solidFill>
              <a:latin typeface="Arial" charset="0"/>
            </a:endParaRPr>
          </a:p>
          <a:p>
            <a:pPr eaLnBrk="1">
              <a:buClr>
                <a:schemeClr val="bg1"/>
              </a:buClr>
              <a:buSzTx/>
              <a:buFont typeface="Verdana" charset="0"/>
              <a:buChar char="-"/>
            </a:pPr>
            <a:r>
              <a:rPr lang="fr-BE" sz="1687">
                <a:solidFill>
                  <a:srgbClr val="000000"/>
                </a:solidFill>
                <a:latin typeface="Arial" charset="0"/>
              </a:rPr>
              <a:t> d’habituer aux situations où plusieurs solutions sont correctes. </a:t>
            </a:r>
            <a:endParaRPr lang="fr-BE" sz="2531">
              <a:solidFill>
                <a:srgbClr val="000000"/>
              </a:solidFill>
              <a:latin typeface="Arial" charset="0"/>
            </a:endParaRPr>
          </a:p>
        </p:txBody>
      </p:sp>
    </p:spTree>
    <p:extLst>
      <p:ext uri="{BB962C8B-B14F-4D97-AF65-F5344CB8AC3E}">
        <p14:creationId xmlns:p14="http://schemas.microsoft.com/office/powerpoint/2010/main" val="35017413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2. Design</a:t>
            </a:r>
            <a:r>
              <a:rPr lang="en-GB" sz="1969">
                <a:solidFill>
                  <a:schemeClr val="bg1"/>
                </a:solidFill>
                <a:latin typeface="Arial" charset="0"/>
              </a:rPr>
              <a:t> </a:t>
            </a:r>
            <a:endParaRPr lang="en-GB">
              <a:solidFill>
                <a:schemeClr val="bg1"/>
              </a:solidFill>
              <a:latin typeface="Arial" charset="0"/>
            </a:endParaRPr>
          </a:p>
        </p:txBody>
      </p:sp>
      <p:sp>
        <p:nvSpPr>
          <p:cNvPr id="133123" name="Text Box 3"/>
          <p:cNvSpPr txBox="1">
            <a:spLocks noChangeArrowheads="1"/>
          </p:cNvSpPr>
          <p:nvPr/>
        </p:nvSpPr>
        <p:spPr bwMode="auto">
          <a:xfrm>
            <a:off x="3346695" y="2122783"/>
            <a:ext cx="2111955" cy="1122243"/>
          </a:xfrm>
          <a:prstGeom prst="rect">
            <a:avLst/>
          </a:prstGeom>
          <a:noFill/>
          <a:ln w="9525">
            <a:solidFill>
              <a:schemeClr val="bg1"/>
            </a:solidFill>
            <a:miter lim="800000"/>
            <a:headEnd/>
            <a:tailEnd/>
          </a:ln>
          <a:effectLst/>
        </p:spPr>
        <p:txBody>
          <a:bodyPr wrap="none"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87">
                <a:solidFill>
                  <a:srgbClr val="000000"/>
                </a:solidFill>
                <a:latin typeface="Arial" charset="0"/>
              </a:rPr>
              <a:t>6 ou NUL ou REJET</a:t>
            </a:r>
          </a:p>
          <a:p>
            <a:pPr>
              <a:lnSpc>
                <a:spcPct val="100000"/>
              </a:lnSpc>
              <a:buClrTx/>
              <a:buSzTx/>
              <a:buFontTx/>
              <a:buNone/>
            </a:pPr>
            <a:r>
              <a:rPr lang="fr-BE" sz="1687">
                <a:solidFill>
                  <a:srgbClr val="000000"/>
                </a:solidFill>
                <a:latin typeface="Arial" charset="0"/>
              </a:rPr>
              <a:t>7 ou TOUTES</a:t>
            </a:r>
          </a:p>
          <a:p>
            <a:pPr>
              <a:lnSpc>
                <a:spcPct val="100000"/>
              </a:lnSpc>
              <a:buClrTx/>
              <a:buSzTx/>
              <a:buFontTx/>
              <a:buNone/>
            </a:pPr>
            <a:r>
              <a:rPr lang="fr-BE" sz="1687">
                <a:solidFill>
                  <a:srgbClr val="000000"/>
                </a:solidFill>
                <a:latin typeface="Arial" charset="0"/>
              </a:rPr>
              <a:t>8 ou MANQUE</a:t>
            </a:r>
          </a:p>
          <a:p>
            <a:pPr>
              <a:lnSpc>
                <a:spcPct val="100000"/>
              </a:lnSpc>
              <a:buClrTx/>
              <a:buSzTx/>
              <a:buFontTx/>
              <a:buNone/>
            </a:pPr>
            <a:r>
              <a:rPr lang="fr-BE" sz="1687">
                <a:solidFill>
                  <a:srgbClr val="000000"/>
                </a:solidFill>
                <a:latin typeface="Arial" charset="0"/>
              </a:rPr>
              <a:t>9 ou ABSURDITE</a:t>
            </a:r>
            <a:endParaRPr lang="fr-FR" sz="1687">
              <a:solidFill>
                <a:srgbClr val="000000"/>
              </a:solidFill>
              <a:latin typeface="Arial" charset="0"/>
            </a:endParaRPr>
          </a:p>
        </p:txBody>
      </p:sp>
      <p:sp>
        <p:nvSpPr>
          <p:cNvPr id="133124" name="Text Box 4"/>
          <p:cNvSpPr txBox="1">
            <a:spLocks noChangeArrowheads="1"/>
          </p:cNvSpPr>
          <p:nvPr/>
        </p:nvSpPr>
        <p:spPr bwMode="auto">
          <a:xfrm>
            <a:off x="391680" y="881373"/>
            <a:ext cx="8229601" cy="602999"/>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87">
                <a:solidFill>
                  <a:srgbClr val="000000"/>
                </a:solidFill>
                <a:latin typeface="Arial" charset="0"/>
              </a:rPr>
              <a:t>Les </a:t>
            </a:r>
            <a:r>
              <a:rPr lang="fr-BE" sz="1687" b="1" u="sng">
                <a:solidFill>
                  <a:srgbClr val="000000"/>
                </a:solidFill>
                <a:latin typeface="Arial" charset="0"/>
              </a:rPr>
              <a:t>SGI</a:t>
            </a:r>
            <a:r>
              <a:rPr lang="fr-BE" sz="1687">
                <a:solidFill>
                  <a:srgbClr val="000000"/>
                </a:solidFill>
                <a:latin typeface="Arial" charset="0"/>
              </a:rPr>
              <a:t> sont proposées sous les numéros de code suivant :</a:t>
            </a:r>
          </a:p>
          <a:p>
            <a:pPr>
              <a:lnSpc>
                <a:spcPct val="100000"/>
              </a:lnSpc>
              <a:buClrTx/>
              <a:buSzTx/>
              <a:buFontTx/>
              <a:buNone/>
            </a:pPr>
            <a:r>
              <a:rPr lang="fr-BE" sz="1687">
                <a:solidFill>
                  <a:srgbClr val="000000"/>
                </a:solidFill>
                <a:latin typeface="Arial" charset="0"/>
              </a:rPr>
              <a:t>6-7-8-9 et ne sont pas dactylographiées dans les QCM</a:t>
            </a:r>
            <a:endParaRPr lang="fr-FR" sz="1828">
              <a:solidFill>
                <a:srgbClr val="000000"/>
              </a:solidFill>
              <a:latin typeface="Arial" charset="0"/>
            </a:endParaRPr>
          </a:p>
        </p:txBody>
      </p:sp>
      <p:sp>
        <p:nvSpPr>
          <p:cNvPr id="133125" name="Rectangle 5"/>
          <p:cNvSpPr>
            <a:spLocks noChangeArrowheads="1"/>
          </p:cNvSpPr>
          <p:nvPr/>
        </p:nvSpPr>
        <p:spPr bwMode="auto">
          <a:xfrm>
            <a:off x="456481" y="4147636"/>
            <a:ext cx="8426880" cy="1707019"/>
          </a:xfrm>
          <a:prstGeom prst="rect">
            <a:avLst/>
          </a:prstGeom>
          <a:noFill/>
          <a:ln w="9525">
            <a:noFill/>
            <a:miter lim="800000"/>
            <a:headEnd/>
            <a:tailEnd/>
          </a:ln>
          <a:effectLst/>
        </p:spPr>
        <p:txBody>
          <a:bodyPr lIns="82946" tIns="41472" rIns="82946" bIns="41472">
            <a:spAutoFit/>
          </a:bodyPr>
          <a:lstStyle/>
          <a:p>
            <a:pPr>
              <a:defRPr/>
            </a:pPr>
            <a:r>
              <a:rPr lang="fr-FR" sz="2180" dirty="0">
                <a:solidFill>
                  <a:srgbClr val="000000"/>
                </a:solidFill>
              </a:rPr>
              <a:t>Demander à l’évalué d’exprimer son </a:t>
            </a:r>
            <a:r>
              <a:rPr lang="fr-FR" sz="2180" b="1" u="sng" dirty="0">
                <a:solidFill>
                  <a:srgbClr val="000000"/>
                </a:solidFill>
              </a:rPr>
              <a:t>degré de certitude</a:t>
            </a:r>
            <a:r>
              <a:rPr lang="fr-FR" sz="2180" dirty="0">
                <a:solidFill>
                  <a:srgbClr val="000000"/>
                </a:solidFill>
              </a:rPr>
              <a:t> [DC] permet de :</a:t>
            </a:r>
          </a:p>
          <a:p>
            <a:pPr>
              <a:defRPr/>
            </a:pPr>
            <a:endParaRPr lang="fr-FR" sz="914" dirty="0">
              <a:solidFill>
                <a:srgbClr val="000000"/>
              </a:solidFill>
            </a:endParaRPr>
          </a:p>
          <a:p>
            <a:pPr>
              <a:buClr>
                <a:schemeClr val="bg1"/>
              </a:buClr>
              <a:buSzTx/>
              <a:buFont typeface="Verdana" charset="0"/>
              <a:buChar char="-"/>
              <a:defRPr/>
            </a:pPr>
            <a:r>
              <a:rPr lang="fr-FR" sz="2180" dirty="0">
                <a:solidFill>
                  <a:srgbClr val="000000"/>
                </a:solidFill>
              </a:rPr>
              <a:t> l’amener à s’auto-estimer (niveau 6 dans la taxonomie de Bloom)</a:t>
            </a:r>
          </a:p>
          <a:p>
            <a:pPr>
              <a:buClr>
                <a:schemeClr val="bg1"/>
              </a:buClr>
              <a:buSzTx/>
              <a:buFont typeface="Verdana" charset="0"/>
              <a:buNone/>
              <a:defRPr/>
            </a:pPr>
            <a:endParaRPr lang="fr-FR" sz="914" dirty="0">
              <a:solidFill>
                <a:srgbClr val="000000"/>
              </a:solidFill>
            </a:endParaRPr>
          </a:p>
          <a:p>
            <a:pPr>
              <a:buClr>
                <a:schemeClr val="bg1"/>
              </a:buClr>
              <a:buSzTx/>
              <a:buFont typeface="Verdana" charset="0"/>
              <a:buChar char="-"/>
              <a:defRPr/>
            </a:pPr>
            <a:r>
              <a:rPr lang="fr-BE" sz="2180" dirty="0">
                <a:solidFill>
                  <a:srgbClr val="000000"/>
                </a:solidFill>
              </a:rPr>
              <a:t> </a:t>
            </a:r>
            <a:r>
              <a:rPr lang="fr-FR" sz="2180" dirty="0">
                <a:solidFill>
                  <a:srgbClr val="000000"/>
                </a:solidFill>
              </a:rPr>
              <a:t>de calculer ses indices de réalisme.</a:t>
            </a:r>
          </a:p>
        </p:txBody>
      </p:sp>
    </p:spTree>
    <p:extLst>
      <p:ext uri="{BB962C8B-B14F-4D97-AF65-F5344CB8AC3E}">
        <p14:creationId xmlns:p14="http://schemas.microsoft.com/office/powerpoint/2010/main" val="337467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D5B2B8-6439-6648-B215-D17282D1259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4344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7B44FFA-2BBF-1C41-A962-2A0933E20D8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16174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6903AF-5853-E049-825C-3573F7B360C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697285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851AEE-E201-6241-8235-B7F0B6C7944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438281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44DAD6-AB79-1643-B38E-0366EA109396}"/>
              </a:ext>
            </a:extLst>
          </p:cNvPr>
          <p:cNvSpPr/>
          <p:nvPr/>
        </p:nvSpPr>
        <p:spPr>
          <a:xfrm>
            <a:off x="849353" y="2136338"/>
            <a:ext cx="7445294" cy="2585323"/>
          </a:xfrm>
          <a:prstGeom prst="rect">
            <a:avLst/>
          </a:prstGeom>
          <a:noFill/>
        </p:spPr>
        <p:txBody>
          <a:bodyPr wrap="square" lIns="91440" tIns="45720" rIns="91440" bIns="45720">
            <a:spAutoFit/>
          </a:bodyPr>
          <a:lstStyle/>
          <a:p>
            <a:pPr algn="ctr"/>
            <a:r>
              <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Une modalité intéressante : </a:t>
            </a:r>
          </a:p>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Les ECOS </a:t>
            </a:r>
            <a:endPar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435199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14339" name="Picture 8" descr="e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57339"/>
            <a:ext cx="7767638" cy="440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767909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EE1BB0-2066-AA42-9DFD-478CD710481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954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AC76D0D-34EB-124A-B300-F43473D420C1}"/>
              </a:ext>
            </a:extLst>
          </p:cNvPr>
          <p:cNvPicPr>
            <a:picLocks noChangeAspect="1"/>
          </p:cNvPicPr>
          <p:nvPr/>
        </p:nvPicPr>
        <p:blipFill>
          <a:blip r:embed="rId2"/>
          <a:stretch>
            <a:fillRect/>
          </a:stretch>
        </p:blipFill>
        <p:spPr>
          <a:xfrm>
            <a:off x="6869820" y="2708920"/>
            <a:ext cx="2553840" cy="2553840"/>
          </a:xfrm>
          <a:prstGeom prst="rect">
            <a:avLst/>
          </a:prstGeom>
        </p:spPr>
      </p:pic>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Quelques exemples</a:t>
            </a:r>
            <a:endParaRPr lang="fr-FR" dirty="0"/>
          </a:p>
        </p:txBody>
      </p:sp>
      <p:pic>
        <p:nvPicPr>
          <p:cNvPr id="5" name="Image 4">
            <a:extLst>
              <a:ext uri="{FF2B5EF4-FFF2-40B4-BE49-F238E27FC236}">
                <a16:creationId xmlns:a16="http://schemas.microsoft.com/office/drawing/2014/main" id="{E673252A-DDF4-EA4B-917C-0E21DFCFB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84784"/>
            <a:ext cx="7128792" cy="5355583"/>
          </a:xfrm>
          <a:prstGeom prst="rect">
            <a:avLst/>
          </a:prstGeom>
        </p:spPr>
      </p:pic>
      <p:sp>
        <p:nvSpPr>
          <p:cNvPr id="6" name="Rectangle à coins arrondis 5">
            <a:extLst>
              <a:ext uri="{FF2B5EF4-FFF2-40B4-BE49-F238E27FC236}">
                <a16:creationId xmlns:a16="http://schemas.microsoft.com/office/drawing/2014/main" id="{C053F911-EEB6-D043-AF10-6CAE7521E432}"/>
              </a:ext>
            </a:extLst>
          </p:cNvPr>
          <p:cNvSpPr/>
          <p:nvPr/>
        </p:nvSpPr>
        <p:spPr>
          <a:xfrm>
            <a:off x="2401416" y="1700809"/>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4355976" y="1700809"/>
            <a:ext cx="201622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8" name="Rectangle 7">
            <a:extLst>
              <a:ext uri="{FF2B5EF4-FFF2-40B4-BE49-F238E27FC236}">
                <a16:creationId xmlns:a16="http://schemas.microsoft.com/office/drawing/2014/main" id="{7867287F-A4AB-F04E-B944-1255F5B3AA82}"/>
              </a:ext>
            </a:extLst>
          </p:cNvPr>
          <p:cNvSpPr/>
          <p:nvPr/>
        </p:nvSpPr>
        <p:spPr>
          <a:xfrm>
            <a:off x="6372200" y="1856793"/>
            <a:ext cx="792088" cy="3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9" name="Rectangle à coins arrondis 8">
            <a:extLst>
              <a:ext uri="{FF2B5EF4-FFF2-40B4-BE49-F238E27FC236}">
                <a16:creationId xmlns:a16="http://schemas.microsoft.com/office/drawing/2014/main" id="{A5A121D1-664E-0843-8C1C-95A3AD427675}"/>
              </a:ext>
            </a:extLst>
          </p:cNvPr>
          <p:cNvSpPr/>
          <p:nvPr/>
        </p:nvSpPr>
        <p:spPr>
          <a:xfrm>
            <a:off x="7308304" y="1689177"/>
            <a:ext cx="1676872"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sp>
        <p:nvSpPr>
          <p:cNvPr id="12" name="ZoneTexte 11">
            <a:extLst>
              <a:ext uri="{FF2B5EF4-FFF2-40B4-BE49-F238E27FC236}">
                <a16:creationId xmlns:a16="http://schemas.microsoft.com/office/drawing/2014/main" id="{735F3BEF-DE96-DE4D-AF21-4C4E57C170E5}"/>
              </a:ext>
            </a:extLst>
          </p:cNvPr>
          <p:cNvSpPr txBox="1"/>
          <p:nvPr/>
        </p:nvSpPr>
        <p:spPr>
          <a:xfrm>
            <a:off x="3186100" y="5661248"/>
            <a:ext cx="1115616" cy="288032"/>
          </a:xfrm>
          <a:prstGeom prst="rect">
            <a:avLst/>
          </a:prstGeom>
          <a:solidFill>
            <a:schemeClr val="bg1"/>
          </a:solidFill>
        </p:spPr>
        <p:txBody>
          <a:bodyPr wrap="square" rtlCol="0">
            <a:spAutoFit/>
          </a:bodyPr>
          <a:lstStyle/>
          <a:p>
            <a:r>
              <a:rPr lang="nl-BE" sz="1200" dirty="0"/>
              <a:t>97.000 / mm</a:t>
            </a:r>
            <a:r>
              <a:rPr lang="nl-BE" sz="1200" baseline="30000" dirty="0"/>
              <a:t>3</a:t>
            </a:r>
            <a:endParaRPr lang="fr-FR" sz="1200" baseline="30000" dirty="0"/>
          </a:p>
        </p:txBody>
      </p:sp>
    </p:spTree>
    <p:extLst>
      <p:ext uri="{BB962C8B-B14F-4D97-AF65-F5344CB8AC3E}">
        <p14:creationId xmlns:p14="http://schemas.microsoft.com/office/powerpoint/2010/main" val="42306271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457200" y="2743200"/>
            <a:ext cx="830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dirty="0">
              <a:latin typeface="Arial" charset="0"/>
            </a:endParaRPr>
          </a:p>
          <a:p>
            <a:pPr marL="342882" indent="-342882">
              <a:spcBef>
                <a:spcPct val="20000"/>
              </a:spcBef>
              <a:buClr>
                <a:schemeClr val="tx2"/>
              </a:buClr>
              <a:buFontTx/>
              <a:buChar char="•"/>
            </a:pPr>
            <a:r>
              <a:rPr lang="fr-BE" sz="3586" b="1" dirty="0">
                <a:latin typeface="Arial" charset="0"/>
              </a:rPr>
              <a:t>Examen Clinique Objectif et Structuré</a:t>
            </a:r>
            <a:endParaRPr lang="fr-FR" sz="3586" b="1" dirty="0">
              <a:latin typeface="Arial" charset="0"/>
            </a:endParaRPr>
          </a:p>
          <a:p>
            <a:pPr marL="342882" indent="-342882">
              <a:spcBef>
                <a:spcPct val="20000"/>
              </a:spcBef>
              <a:buClr>
                <a:schemeClr val="tx2"/>
              </a:buClr>
              <a:buFontTx/>
              <a:buChar char="•"/>
            </a:pPr>
            <a:r>
              <a:rPr lang="fr-BE" sz="3586" b="1" dirty="0">
                <a:latin typeface="Arial" charset="0"/>
              </a:rPr>
              <a:t>acte technique, </a:t>
            </a:r>
            <a:r>
              <a:rPr lang="fr-FR" sz="3586" b="1" dirty="0">
                <a:latin typeface="Arial" charset="0"/>
              </a:rPr>
              <a:t>examen </a:t>
            </a:r>
            <a:r>
              <a:rPr lang="fr-BE" sz="3586" b="1" dirty="0">
                <a:latin typeface="Arial" charset="0"/>
              </a:rPr>
              <a:t>somatique, rédaction de document, partie de consultation</a:t>
            </a:r>
            <a:endParaRPr lang="fr-FR" sz="3234" b="1" dirty="0">
              <a:latin typeface="Arial" charset="0"/>
            </a:endParaRPr>
          </a:p>
        </p:txBody>
      </p:sp>
      <p:sp>
        <p:nvSpPr>
          <p:cNvPr id="15363" name="Text Box 4"/>
          <p:cNvSpPr txBox="1">
            <a:spLocks noChangeArrowheads="1"/>
          </p:cNvSpPr>
          <p:nvPr/>
        </p:nvSpPr>
        <p:spPr bwMode="auto">
          <a:xfrm>
            <a:off x="1762755" y="1828800"/>
            <a:ext cx="5943600"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a:latin typeface="Arial" charset="0"/>
              </a:rPr>
              <a:t>ECOS</a:t>
            </a:r>
            <a:endParaRPr lang="fr-FR" sz="3375" b="1">
              <a:latin typeface="Arial" charset="0"/>
            </a:endParaRPr>
          </a:p>
        </p:txBody>
      </p:sp>
      <p:grpSp>
        <p:nvGrpSpPr>
          <p:cNvPr id="2" name="Group 5"/>
          <p:cNvGrpSpPr>
            <a:grpSpLocks/>
          </p:cNvGrpSpPr>
          <p:nvPr/>
        </p:nvGrpSpPr>
        <p:grpSpPr bwMode="auto">
          <a:xfrm>
            <a:off x="2033588" y="3211514"/>
            <a:ext cx="6153150" cy="2786063"/>
            <a:chOff x="1281" y="2023"/>
            <a:chExt cx="3876" cy="1755"/>
          </a:xfrm>
        </p:grpSpPr>
        <p:sp>
          <p:nvSpPr>
            <p:cNvPr id="15366" name="Text Box 6"/>
            <p:cNvSpPr txBox="1">
              <a:spLocks noChangeArrowheads="1"/>
            </p:cNvSpPr>
            <p:nvPr/>
          </p:nvSpPr>
          <p:spPr bwMode="auto">
            <a:xfrm rot="20672760">
              <a:off x="1281" y="2023"/>
              <a:ext cx="2880" cy="1108"/>
            </a:xfrm>
            <a:prstGeom prst="rect">
              <a:avLst/>
            </a:prstGeom>
            <a:solidFill>
              <a:srgbClr val="6699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fr-BE" sz="1969" b="1" dirty="0">
                <a:latin typeface="Tahoma" charset="0"/>
              </a:endParaRPr>
            </a:p>
            <a:p>
              <a:pPr algn="ctr">
                <a:spcBef>
                  <a:spcPct val="50000"/>
                </a:spcBef>
              </a:pPr>
              <a:r>
                <a:rPr lang="fr-BE" sz="4219" b="1" dirty="0">
                  <a:latin typeface="Tahoma" charset="0"/>
                </a:rPr>
                <a:t>durée 7 minutes</a:t>
              </a:r>
            </a:p>
            <a:p>
              <a:pPr algn="ctr">
                <a:spcBef>
                  <a:spcPct val="50000"/>
                </a:spcBef>
              </a:pPr>
              <a:endParaRPr lang="fr-FR" sz="1687" b="1" dirty="0">
                <a:latin typeface="Tahoma" charset="0"/>
              </a:endParaRPr>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 y="2160"/>
              <a:ext cx="789" cy="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65" name="Rectangle 8"/>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8"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3004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 y="1700213"/>
            <a:ext cx="2098675"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a:latin typeface="Arial" charset="0"/>
            </a:endParaRPr>
          </a:p>
          <a:p>
            <a:pPr marL="342882" indent="-342882">
              <a:spcBef>
                <a:spcPct val="20000"/>
              </a:spcBef>
              <a:buClr>
                <a:schemeClr val="tx2"/>
              </a:buClr>
            </a:pPr>
            <a:r>
              <a:rPr lang="fr-BE" sz="3586" b="1">
                <a:latin typeface="Arial" charset="0"/>
              </a:rPr>
              <a:t>Exemple</a:t>
            </a:r>
            <a:endParaRPr lang="fr-FR" sz="3234" b="1">
              <a:latin typeface="Arial" charset="0"/>
            </a:endParaRPr>
          </a:p>
        </p:txBody>
      </p:sp>
      <p:sp>
        <p:nvSpPr>
          <p:cNvPr id="16387"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a:latin typeface="Arial" charset="0"/>
              </a:rPr>
              <a:t>ECOS</a:t>
            </a:r>
            <a:endParaRPr lang="fr-FR" sz="3375" b="1">
              <a:latin typeface="Arial" charset="0"/>
            </a:endParaRPr>
          </a:p>
        </p:txBody>
      </p:sp>
      <p:sp>
        <p:nvSpPr>
          <p:cNvPr id="16388" name="Rectangle 7"/>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1638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 y="2708276"/>
            <a:ext cx="7418387" cy="305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6390" name="Picture 9" descr="Dermatitis_contact_allergic_1_0306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076700"/>
            <a:ext cx="4130675"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logo DUMG U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308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7200" y="2743200"/>
            <a:ext cx="830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a:latin typeface="Arial" charset="0"/>
            </a:endParaRPr>
          </a:p>
          <a:p>
            <a:pPr marL="342882" indent="-342882">
              <a:spcBef>
                <a:spcPct val="20000"/>
              </a:spcBef>
              <a:buClr>
                <a:schemeClr val="tx2"/>
              </a:buClr>
            </a:pPr>
            <a:r>
              <a:rPr lang="fr-BE" sz="3586" b="1">
                <a:latin typeface="Arial" charset="0"/>
              </a:rPr>
              <a:t>Grille</a:t>
            </a:r>
          </a:p>
          <a:p>
            <a:pPr marL="342882" indent="-342882">
              <a:spcBef>
                <a:spcPct val="20000"/>
              </a:spcBef>
              <a:buClr>
                <a:schemeClr val="tx2"/>
              </a:buClr>
            </a:pPr>
            <a:r>
              <a:rPr lang="fr-BE" sz="3586" b="1">
                <a:latin typeface="Arial" charset="0"/>
              </a:rPr>
              <a:t>de </a:t>
            </a:r>
          </a:p>
          <a:p>
            <a:pPr marL="342882" indent="-342882">
              <a:spcBef>
                <a:spcPct val="20000"/>
              </a:spcBef>
              <a:buClr>
                <a:schemeClr val="tx2"/>
              </a:buClr>
            </a:pPr>
            <a:r>
              <a:rPr lang="fr-BE" sz="3586" b="1">
                <a:latin typeface="Arial" charset="0"/>
              </a:rPr>
              <a:t>cotation</a:t>
            </a:r>
            <a:endParaRPr lang="fr-FR" sz="3234" b="1">
              <a:latin typeface="Arial" charset="0"/>
            </a:endParaRPr>
          </a:p>
        </p:txBody>
      </p:sp>
      <p:sp>
        <p:nvSpPr>
          <p:cNvPr id="17412" name="Rectangle 4"/>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205039"/>
            <a:ext cx="6049962" cy="454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6"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a:latin typeface="Arial" charset="0"/>
              </a:rPr>
              <a:t>ECOS</a:t>
            </a:r>
            <a:endParaRPr lang="fr-FR" sz="3375" b="1">
              <a:latin typeface="Arial" charset="0"/>
            </a:endParaRPr>
          </a:p>
        </p:txBody>
      </p:sp>
      <p:pic>
        <p:nvPicPr>
          <p:cNvPr id="7"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97514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endParaRPr lang="fr-FR">
              <a:latin typeface="Arial" charset="0"/>
            </a:endParaRPr>
          </a:p>
        </p:txBody>
      </p:sp>
      <p:pic>
        <p:nvPicPr>
          <p:cNvPr id="13315" name="Picture 5" descr="P60768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6" y="49047"/>
            <a:ext cx="9043126" cy="6787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logo DUMG U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62699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57200" y="2895600"/>
            <a:ext cx="8458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dirty="0">
              <a:latin typeface="Arial" charset="0"/>
            </a:endParaRPr>
          </a:p>
          <a:p>
            <a:pPr marL="342882" indent="-342882">
              <a:spcBef>
                <a:spcPct val="20000"/>
              </a:spcBef>
              <a:buClr>
                <a:schemeClr val="tx2"/>
              </a:buClr>
              <a:buFontTx/>
              <a:buChar char="•"/>
            </a:pPr>
            <a:r>
              <a:rPr lang="fr-BE" sz="3586" b="1" dirty="0">
                <a:latin typeface="Arial" charset="0"/>
              </a:rPr>
              <a:t>Entrevue Médicale Simulée</a:t>
            </a:r>
          </a:p>
          <a:p>
            <a:pPr marL="342882" indent="-342882">
              <a:spcBef>
                <a:spcPct val="20000"/>
              </a:spcBef>
              <a:buClr>
                <a:schemeClr val="tx2"/>
              </a:buClr>
              <a:buFontTx/>
              <a:buChar char="•"/>
            </a:pPr>
            <a:endParaRPr lang="fr-FR" sz="1406" b="1" dirty="0">
              <a:latin typeface="Arial" charset="0"/>
            </a:endParaRPr>
          </a:p>
          <a:p>
            <a:pPr marL="342882" indent="-342882">
              <a:spcBef>
                <a:spcPct val="20000"/>
              </a:spcBef>
              <a:buClr>
                <a:schemeClr val="tx2"/>
              </a:buClr>
              <a:buFontTx/>
              <a:buChar char="•"/>
            </a:pPr>
            <a:r>
              <a:rPr lang="fr-BE" sz="3586" b="1" dirty="0">
                <a:latin typeface="Arial" charset="0"/>
              </a:rPr>
              <a:t>gestion d’un problème présenté     en consultation sans </a:t>
            </a:r>
            <a:r>
              <a:rPr lang="fr-FR" sz="3586" b="1" dirty="0">
                <a:latin typeface="Arial" charset="0"/>
              </a:rPr>
              <a:t>examen </a:t>
            </a:r>
            <a:r>
              <a:rPr lang="fr-BE" sz="3586" b="1" dirty="0">
                <a:latin typeface="Arial" charset="0"/>
              </a:rPr>
              <a:t>somatique </a:t>
            </a:r>
            <a:r>
              <a:rPr lang="fr-BE" sz="3234" b="1" dirty="0">
                <a:latin typeface="Arial" charset="0"/>
              </a:rPr>
              <a:t>(prise en charge globale)</a:t>
            </a:r>
            <a:endParaRPr lang="fr-FR" sz="2812" b="1" dirty="0">
              <a:latin typeface="Arial" charset="0"/>
            </a:endParaRPr>
          </a:p>
        </p:txBody>
      </p:sp>
      <p:grpSp>
        <p:nvGrpSpPr>
          <p:cNvPr id="2" name="Group 5"/>
          <p:cNvGrpSpPr>
            <a:grpSpLocks/>
          </p:cNvGrpSpPr>
          <p:nvPr/>
        </p:nvGrpSpPr>
        <p:grpSpPr bwMode="auto">
          <a:xfrm>
            <a:off x="1524000" y="3279775"/>
            <a:ext cx="6662738" cy="2717799"/>
            <a:chOff x="960" y="2066"/>
            <a:chExt cx="4197" cy="1712"/>
          </a:xfrm>
        </p:grpSpPr>
        <p:sp>
          <p:nvSpPr>
            <p:cNvPr id="18438" name="Text Box 6"/>
            <p:cNvSpPr txBox="1">
              <a:spLocks noChangeArrowheads="1"/>
            </p:cNvSpPr>
            <p:nvPr/>
          </p:nvSpPr>
          <p:spPr bwMode="auto">
            <a:xfrm rot="20672760">
              <a:off x="960" y="2066"/>
              <a:ext cx="3206" cy="1108"/>
            </a:xfrm>
            <a:prstGeom prst="rect">
              <a:avLst/>
            </a:prstGeom>
            <a:solidFill>
              <a:srgbClr val="6699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fr-BE" sz="1969" b="1">
                <a:latin typeface="Tahoma" charset="0"/>
              </a:endParaRPr>
            </a:p>
            <a:p>
              <a:pPr algn="ctr">
                <a:spcBef>
                  <a:spcPct val="50000"/>
                </a:spcBef>
              </a:pPr>
              <a:r>
                <a:rPr lang="fr-BE" sz="4219" b="1">
                  <a:latin typeface="Tahoma" charset="0"/>
                </a:rPr>
                <a:t>durée 15 minutes</a:t>
              </a:r>
            </a:p>
            <a:p>
              <a:pPr algn="ctr">
                <a:spcBef>
                  <a:spcPct val="50000"/>
                </a:spcBef>
              </a:pPr>
              <a:endParaRPr lang="fr-FR" sz="1687" b="1">
                <a:latin typeface="Tahoma" charset="0"/>
              </a:endParaRPr>
            </a:p>
          </p:txBody>
        </p:sp>
        <p:pic>
          <p:nvPicPr>
            <p:cNvPr id="184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 y="2160"/>
              <a:ext cx="876" cy="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437" name="Rectangle 8"/>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sp>
        <p:nvSpPr>
          <p:cNvPr id="8"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dirty="0">
                <a:latin typeface="Arial" charset="0"/>
              </a:rPr>
              <a:t>EMS</a:t>
            </a:r>
            <a:endParaRPr lang="fr-FR" sz="3375" b="1" dirty="0">
              <a:latin typeface="Arial" charset="0"/>
            </a:endParaRPr>
          </a:p>
        </p:txBody>
      </p:sp>
      <p:pic>
        <p:nvPicPr>
          <p:cNvPr id="9"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393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79388" y="2349501"/>
            <a:ext cx="208915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a:latin typeface="Arial" charset="0"/>
            </a:endParaRPr>
          </a:p>
          <a:p>
            <a:pPr marL="342882" indent="-342882">
              <a:spcBef>
                <a:spcPct val="20000"/>
              </a:spcBef>
              <a:buClr>
                <a:schemeClr val="tx2"/>
              </a:buClr>
            </a:pPr>
            <a:r>
              <a:rPr lang="fr-BE" sz="3586" b="1">
                <a:latin typeface="Arial" charset="0"/>
              </a:rPr>
              <a:t>Exemple</a:t>
            </a:r>
            <a:endParaRPr lang="fr-FR" sz="2812" b="1">
              <a:latin typeface="Arial" charset="0"/>
            </a:endParaRPr>
          </a:p>
        </p:txBody>
      </p:sp>
      <p:sp>
        <p:nvSpPr>
          <p:cNvPr id="19460" name="Rectangle 7"/>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19461" name="Picture 8"/>
          <p:cNvPicPr>
            <a:picLocks noChangeAspect="1" noChangeArrowheads="1"/>
          </p:cNvPicPr>
          <p:nvPr/>
        </p:nvPicPr>
        <p:blipFill>
          <a:blip r:embed="rId3">
            <a:extLst>
              <a:ext uri="{28A0092B-C50C-407E-A947-70E740481C1C}">
                <a14:useLocalDpi xmlns:a14="http://schemas.microsoft.com/office/drawing/2010/main" val="0"/>
              </a:ext>
            </a:extLst>
          </a:blip>
          <a:srcRect l="22449" t="14771" r="20859" b="20021"/>
          <a:stretch>
            <a:fillRect/>
          </a:stretch>
        </p:blipFill>
        <p:spPr bwMode="auto">
          <a:xfrm>
            <a:off x="2232025" y="1889125"/>
            <a:ext cx="6911975"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9462" name="Line 9"/>
          <p:cNvSpPr>
            <a:spLocks noChangeShapeType="1"/>
          </p:cNvSpPr>
          <p:nvPr/>
        </p:nvSpPr>
        <p:spPr bwMode="auto">
          <a:xfrm>
            <a:off x="3708401" y="5445125"/>
            <a:ext cx="2087563"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lIns="91439" tIns="45719" rIns="91439" bIns="45719"/>
          <a:lstStyle/>
          <a:p>
            <a:endParaRPr lang="fr-FR"/>
          </a:p>
        </p:txBody>
      </p:sp>
      <p:sp>
        <p:nvSpPr>
          <p:cNvPr id="19463" name="Line 10"/>
          <p:cNvSpPr>
            <a:spLocks noChangeShapeType="1"/>
          </p:cNvSpPr>
          <p:nvPr/>
        </p:nvSpPr>
        <p:spPr bwMode="auto">
          <a:xfrm>
            <a:off x="2411414" y="4652963"/>
            <a:ext cx="5976937"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lIns="91439" tIns="45719" rIns="91439" bIns="45719"/>
          <a:lstStyle/>
          <a:p>
            <a:endParaRPr lang="fr-FR"/>
          </a:p>
        </p:txBody>
      </p:sp>
      <p:sp>
        <p:nvSpPr>
          <p:cNvPr id="19464" name="Line 11"/>
          <p:cNvSpPr>
            <a:spLocks noChangeShapeType="1"/>
          </p:cNvSpPr>
          <p:nvPr/>
        </p:nvSpPr>
        <p:spPr bwMode="auto">
          <a:xfrm>
            <a:off x="2411414" y="4868863"/>
            <a:ext cx="1584325"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lIns="91439" tIns="45719" rIns="91439" bIns="45719"/>
          <a:lstStyle/>
          <a:p>
            <a:endParaRPr lang="fr-FR"/>
          </a:p>
        </p:txBody>
      </p:sp>
      <p:sp>
        <p:nvSpPr>
          <p:cNvPr id="9"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dirty="0">
                <a:latin typeface="Arial" charset="0"/>
              </a:rPr>
              <a:t>EMS</a:t>
            </a:r>
            <a:endParaRPr lang="fr-FR" sz="3375" b="1" dirty="0">
              <a:latin typeface="Arial" charset="0"/>
            </a:endParaRPr>
          </a:p>
        </p:txBody>
      </p:sp>
      <p:pic>
        <p:nvPicPr>
          <p:cNvPr id="10"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77313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388" y="2349501"/>
            <a:ext cx="208915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a:latin typeface="Arial" charset="0"/>
            </a:endParaRPr>
          </a:p>
          <a:p>
            <a:pPr marL="342882" indent="-342882">
              <a:spcBef>
                <a:spcPct val="20000"/>
              </a:spcBef>
              <a:buClr>
                <a:schemeClr val="tx2"/>
              </a:buClr>
            </a:pPr>
            <a:r>
              <a:rPr lang="fr-BE" sz="3586" b="1">
                <a:latin typeface="Arial" charset="0"/>
              </a:rPr>
              <a:t>Exemple</a:t>
            </a:r>
            <a:endParaRPr lang="fr-FR" sz="2812" b="1">
              <a:latin typeface="Arial" charset="0"/>
            </a:endParaRPr>
          </a:p>
        </p:txBody>
      </p:sp>
      <p:sp>
        <p:nvSpPr>
          <p:cNvPr id="20484" name="Rectangle 4"/>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573464"/>
            <a:ext cx="8928100"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6"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dirty="0">
                <a:latin typeface="Arial" charset="0"/>
              </a:rPr>
              <a:t>EMS</a:t>
            </a:r>
            <a:endParaRPr lang="fr-FR" sz="3375" b="1" dirty="0">
              <a:latin typeface="Arial" charset="0"/>
            </a:endParaRPr>
          </a:p>
        </p:txBody>
      </p:sp>
      <p:pic>
        <p:nvPicPr>
          <p:cNvPr id="7"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1815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95288" y="2924175"/>
            <a:ext cx="21701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endParaRPr lang="fr-BE" sz="1617" dirty="0">
              <a:latin typeface="Arial" charset="0"/>
            </a:endParaRPr>
          </a:p>
          <a:p>
            <a:pPr marL="342882" indent="-342882">
              <a:spcBef>
                <a:spcPct val="20000"/>
              </a:spcBef>
              <a:buClr>
                <a:schemeClr val="tx2"/>
              </a:buClr>
            </a:pPr>
            <a:r>
              <a:rPr lang="fr-BE" sz="3586" b="1" dirty="0">
                <a:latin typeface="Arial" charset="0"/>
              </a:rPr>
              <a:t>grille</a:t>
            </a:r>
          </a:p>
          <a:p>
            <a:pPr marL="342882" indent="-342882">
              <a:spcBef>
                <a:spcPct val="20000"/>
              </a:spcBef>
              <a:buClr>
                <a:schemeClr val="tx2"/>
              </a:buClr>
            </a:pPr>
            <a:r>
              <a:rPr lang="fr-BE" sz="3586" b="1" dirty="0">
                <a:latin typeface="Arial" charset="0"/>
              </a:rPr>
              <a:t>de</a:t>
            </a:r>
          </a:p>
          <a:p>
            <a:pPr marL="342882" indent="-342882">
              <a:spcBef>
                <a:spcPct val="20000"/>
              </a:spcBef>
              <a:buClr>
                <a:schemeClr val="tx2"/>
              </a:buClr>
            </a:pPr>
            <a:r>
              <a:rPr lang="fr-BE" sz="3586" b="1" dirty="0">
                <a:latin typeface="Arial" charset="0"/>
              </a:rPr>
              <a:t>cotation</a:t>
            </a:r>
          </a:p>
          <a:p>
            <a:pPr marL="342882" indent="-342882">
              <a:spcBef>
                <a:spcPct val="20000"/>
              </a:spcBef>
              <a:buClr>
                <a:schemeClr val="tx2"/>
              </a:buClr>
              <a:buFontTx/>
              <a:buChar char="•"/>
            </a:pPr>
            <a:endParaRPr lang="fr-FR" sz="1406" b="1" dirty="0">
              <a:latin typeface="Arial" charset="0"/>
            </a:endParaRPr>
          </a:p>
        </p:txBody>
      </p:sp>
      <p:sp>
        <p:nvSpPr>
          <p:cNvPr id="21508" name="Rectangle 4"/>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dirty="0">
                <a:solidFill>
                  <a:schemeClr val="tx2"/>
                </a:solidFill>
                <a:latin typeface="Arial Narrow" charset="0"/>
              </a:rPr>
              <a:t>ECOS et EMS</a:t>
            </a: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l="21263" t="13812" r="20859" b="10979"/>
          <a:stretch>
            <a:fillRect/>
          </a:stretch>
        </p:blipFill>
        <p:spPr bwMode="auto">
          <a:xfrm>
            <a:off x="2771775" y="1773238"/>
            <a:ext cx="61928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6" name="Text Box 3"/>
          <p:cNvSpPr txBox="1">
            <a:spLocks noChangeArrowheads="1"/>
          </p:cNvSpPr>
          <p:nvPr/>
        </p:nvSpPr>
        <p:spPr bwMode="auto">
          <a:xfrm>
            <a:off x="900113" y="1196975"/>
            <a:ext cx="7092283"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dirty="0">
                <a:latin typeface="Arial" charset="0"/>
              </a:rPr>
              <a:t>EMS</a:t>
            </a:r>
            <a:endParaRPr lang="fr-FR" sz="3375" b="1" dirty="0">
              <a:latin typeface="Arial" charset="0"/>
            </a:endParaRPr>
          </a:p>
        </p:txBody>
      </p:sp>
      <p:pic>
        <p:nvPicPr>
          <p:cNvPr id="7"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25924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Eco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3090863"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 Box 4"/>
          <p:cNvSpPr txBox="1">
            <a:spLocks noChangeArrowheads="1"/>
          </p:cNvSpPr>
          <p:nvPr/>
        </p:nvSpPr>
        <p:spPr bwMode="auto">
          <a:xfrm>
            <a:off x="3924301" y="1268413"/>
            <a:ext cx="3581400" cy="741611"/>
          </a:xfrm>
          <a:prstGeom prst="rect">
            <a:avLst/>
          </a:prstGeom>
          <a:noFill/>
          <a:ln w="5715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4219" b="1">
                <a:latin typeface="Arial" charset="0"/>
              </a:rPr>
              <a:t>EMS - ECOS</a:t>
            </a:r>
            <a:endParaRPr lang="fr-FR" sz="3375" b="1">
              <a:latin typeface="Arial" charset="0"/>
            </a:endParaRPr>
          </a:p>
        </p:txBody>
      </p:sp>
      <p:pic>
        <p:nvPicPr>
          <p:cNvPr id="22532" name="Picture 5" descr="Em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429001"/>
            <a:ext cx="4976812"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Rectangle 7"/>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sp>
        <p:nvSpPr>
          <p:cNvPr id="126984" name="Text Box 8"/>
          <p:cNvSpPr txBox="1">
            <a:spLocks noChangeArrowheads="1"/>
          </p:cNvSpPr>
          <p:nvPr/>
        </p:nvSpPr>
        <p:spPr bwMode="auto">
          <a:xfrm>
            <a:off x="539750" y="1628776"/>
            <a:ext cx="2016125"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évaluateur</a:t>
            </a:r>
            <a:endParaRPr lang="fr-FR" sz="2812" b="1">
              <a:effectLst>
                <a:outerShdw blurRad="38100" dist="38100" dir="2700000" algn="tl">
                  <a:srgbClr val="000000"/>
                </a:outerShdw>
              </a:effectLst>
              <a:latin typeface="Trebuchet MS" charset="0"/>
            </a:endParaRPr>
          </a:p>
        </p:txBody>
      </p:sp>
      <p:sp>
        <p:nvSpPr>
          <p:cNvPr id="22535" name="AutoShape 9"/>
          <p:cNvSpPr>
            <a:spLocks noChangeArrowheads="1"/>
          </p:cNvSpPr>
          <p:nvPr/>
        </p:nvSpPr>
        <p:spPr bwMode="auto">
          <a:xfrm rot="5057364">
            <a:off x="7343776" y="3033714"/>
            <a:ext cx="792163" cy="287337"/>
          </a:xfrm>
          <a:custGeom>
            <a:avLst/>
            <a:gdLst>
              <a:gd name="T0" fmla="*/ 594122 w 21600"/>
              <a:gd name="T1" fmla="*/ 0 h 21600"/>
              <a:gd name="T2" fmla="*/ 0 w 21600"/>
              <a:gd name="T3" fmla="*/ 143669 h 21600"/>
              <a:gd name="T4" fmla="*/ 594122 w 21600"/>
              <a:gd name="T5" fmla="*/ 287337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26986" name="Text Box 10"/>
          <p:cNvSpPr txBox="1">
            <a:spLocks noChangeArrowheads="1"/>
          </p:cNvSpPr>
          <p:nvPr/>
        </p:nvSpPr>
        <p:spPr bwMode="auto">
          <a:xfrm>
            <a:off x="7092950" y="2205038"/>
            <a:ext cx="1727200"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étudiant</a:t>
            </a:r>
            <a:endParaRPr lang="fr-FR" sz="2812" b="1">
              <a:effectLst>
                <a:outerShdw blurRad="38100" dist="38100" dir="2700000" algn="tl">
                  <a:srgbClr val="000000"/>
                </a:outerShdw>
              </a:effectLst>
              <a:latin typeface="Trebuchet MS" charset="0"/>
            </a:endParaRPr>
          </a:p>
        </p:txBody>
      </p:sp>
      <p:sp>
        <p:nvSpPr>
          <p:cNvPr id="22537" name="AutoShape 11"/>
          <p:cNvSpPr>
            <a:spLocks noChangeArrowheads="1"/>
          </p:cNvSpPr>
          <p:nvPr/>
        </p:nvSpPr>
        <p:spPr bwMode="auto">
          <a:xfrm rot="5057364">
            <a:off x="1223963" y="2457450"/>
            <a:ext cx="792162" cy="287338"/>
          </a:xfrm>
          <a:custGeom>
            <a:avLst/>
            <a:gdLst>
              <a:gd name="T0" fmla="*/ 594121 w 21600"/>
              <a:gd name="T1" fmla="*/ 0 h 21600"/>
              <a:gd name="T2" fmla="*/ 0 w 21600"/>
              <a:gd name="T3" fmla="*/ 143669 h 21600"/>
              <a:gd name="T4" fmla="*/ 594121 w 21600"/>
              <a:gd name="T5" fmla="*/ 287338 h 21600"/>
              <a:gd name="T6" fmla="*/ 792162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26988" name="Text Box 12"/>
          <p:cNvSpPr txBox="1">
            <a:spLocks noChangeArrowheads="1"/>
          </p:cNvSpPr>
          <p:nvPr/>
        </p:nvSpPr>
        <p:spPr bwMode="auto">
          <a:xfrm>
            <a:off x="2627314" y="2349501"/>
            <a:ext cx="4249737"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p>
            <a:pPr algn="ctr">
              <a:spcBef>
                <a:spcPct val="50000"/>
              </a:spcBef>
              <a:defRPr/>
            </a:pPr>
            <a:r>
              <a:rPr lang="fr-BE" sz="2812" b="1">
                <a:effectLst>
                  <a:outerShdw blurRad="38100" dist="38100" dir="2700000" algn="tl">
                    <a:srgbClr val="000000"/>
                  </a:outerShdw>
                </a:effectLst>
                <a:latin typeface="Trebuchet MS" pitchFamily="34" charset="0"/>
              </a:rPr>
              <a:t>MdS simulant un patient</a:t>
            </a:r>
            <a:endParaRPr lang="fr-FR" sz="2812" b="1">
              <a:effectLst>
                <a:outerShdw blurRad="38100" dist="38100" dir="2700000" algn="tl">
                  <a:srgbClr val="000000"/>
                </a:outerShdw>
              </a:effectLst>
              <a:latin typeface="Trebuchet MS" pitchFamily="34" charset="0"/>
            </a:endParaRPr>
          </a:p>
        </p:txBody>
      </p:sp>
      <p:sp>
        <p:nvSpPr>
          <p:cNvPr id="22539" name="AutoShape 13"/>
          <p:cNvSpPr>
            <a:spLocks noChangeArrowheads="1"/>
          </p:cNvSpPr>
          <p:nvPr/>
        </p:nvSpPr>
        <p:spPr bwMode="auto">
          <a:xfrm rot="5057364">
            <a:off x="4464051" y="3176589"/>
            <a:ext cx="792163" cy="287337"/>
          </a:xfrm>
          <a:custGeom>
            <a:avLst/>
            <a:gdLst>
              <a:gd name="T0" fmla="*/ 594122 w 21600"/>
              <a:gd name="T1" fmla="*/ 0 h 21600"/>
              <a:gd name="T2" fmla="*/ 0 w 21600"/>
              <a:gd name="T3" fmla="*/ 143669 h 21600"/>
              <a:gd name="T4" fmla="*/ 594122 w 21600"/>
              <a:gd name="T5" fmla="*/ 287337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pic>
        <p:nvPicPr>
          <p:cNvPr id="12" name="Picture 10" descr="logo DUMG U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864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lstStyle/>
          <a:p>
            <a:endParaRPr lang="fr-FR">
              <a:latin typeface="Arial" charset="0"/>
            </a:endParaRPr>
          </a:p>
        </p:txBody>
      </p:sp>
      <p:pic>
        <p:nvPicPr>
          <p:cNvPr id="23556" name="Picture 4" descr="P60768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1" y="1341439"/>
            <a:ext cx="7129463" cy="534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Text Box 5"/>
          <p:cNvSpPr txBox="1">
            <a:spLocks noChangeArrowheads="1"/>
          </p:cNvSpPr>
          <p:nvPr/>
        </p:nvSpPr>
        <p:spPr bwMode="auto">
          <a:xfrm>
            <a:off x="1763713" y="1844676"/>
            <a:ext cx="2016125"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évaluateur</a:t>
            </a:r>
            <a:endParaRPr lang="fr-FR" sz="2812" b="1">
              <a:effectLst>
                <a:outerShdw blurRad="38100" dist="38100" dir="2700000" algn="tl">
                  <a:srgbClr val="000000"/>
                </a:outerShdw>
              </a:effectLst>
              <a:latin typeface="Trebuchet MS" charset="0"/>
            </a:endParaRPr>
          </a:p>
        </p:txBody>
      </p:sp>
      <p:sp>
        <p:nvSpPr>
          <p:cNvPr id="23558" name="AutoShape 6"/>
          <p:cNvSpPr>
            <a:spLocks noChangeArrowheads="1"/>
          </p:cNvSpPr>
          <p:nvPr/>
        </p:nvSpPr>
        <p:spPr bwMode="auto">
          <a:xfrm rot="5057364">
            <a:off x="5254625" y="2744789"/>
            <a:ext cx="792163" cy="287337"/>
          </a:xfrm>
          <a:custGeom>
            <a:avLst/>
            <a:gdLst>
              <a:gd name="T0" fmla="*/ 594122 w 21600"/>
              <a:gd name="T1" fmla="*/ 0 h 21600"/>
              <a:gd name="T2" fmla="*/ 0 w 21600"/>
              <a:gd name="T3" fmla="*/ 143669 h 21600"/>
              <a:gd name="T4" fmla="*/ 594122 w 21600"/>
              <a:gd name="T5" fmla="*/ 287337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7943" name="Text Box 7"/>
          <p:cNvSpPr txBox="1">
            <a:spLocks noChangeArrowheads="1"/>
          </p:cNvSpPr>
          <p:nvPr/>
        </p:nvSpPr>
        <p:spPr bwMode="auto">
          <a:xfrm>
            <a:off x="5003800" y="1916113"/>
            <a:ext cx="1727200"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étudiant</a:t>
            </a:r>
            <a:endParaRPr lang="fr-FR" sz="2812" b="1">
              <a:effectLst>
                <a:outerShdw blurRad="38100" dist="38100" dir="2700000" algn="tl">
                  <a:srgbClr val="000000"/>
                </a:outerShdw>
              </a:effectLst>
              <a:latin typeface="Trebuchet MS" charset="0"/>
            </a:endParaRPr>
          </a:p>
        </p:txBody>
      </p:sp>
      <p:sp>
        <p:nvSpPr>
          <p:cNvPr id="23560" name="AutoShape 8"/>
          <p:cNvSpPr>
            <a:spLocks noChangeArrowheads="1"/>
          </p:cNvSpPr>
          <p:nvPr/>
        </p:nvSpPr>
        <p:spPr bwMode="auto">
          <a:xfrm rot="5057364">
            <a:off x="2447926" y="2673351"/>
            <a:ext cx="792162" cy="287337"/>
          </a:xfrm>
          <a:custGeom>
            <a:avLst/>
            <a:gdLst>
              <a:gd name="T0" fmla="*/ 594121 w 21600"/>
              <a:gd name="T1" fmla="*/ 0 h 21600"/>
              <a:gd name="T2" fmla="*/ 0 w 21600"/>
              <a:gd name="T3" fmla="*/ 143669 h 21600"/>
              <a:gd name="T4" fmla="*/ 594121 w 21600"/>
              <a:gd name="T5" fmla="*/ 287337 h 21600"/>
              <a:gd name="T6" fmla="*/ 792162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7945" name="Text Box 9"/>
          <p:cNvSpPr txBox="1">
            <a:spLocks noChangeArrowheads="1"/>
          </p:cNvSpPr>
          <p:nvPr/>
        </p:nvSpPr>
        <p:spPr bwMode="auto">
          <a:xfrm>
            <a:off x="539750" y="5805488"/>
            <a:ext cx="4249738"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p>
            <a:pPr algn="ctr">
              <a:spcBef>
                <a:spcPct val="50000"/>
              </a:spcBef>
              <a:defRPr/>
            </a:pPr>
            <a:r>
              <a:rPr lang="fr-BE" sz="2812" b="1">
                <a:effectLst>
                  <a:outerShdw blurRad="38100" dist="38100" dir="2700000" algn="tl">
                    <a:srgbClr val="000000"/>
                  </a:outerShdw>
                </a:effectLst>
                <a:latin typeface="Trebuchet MS" pitchFamily="34" charset="0"/>
              </a:rPr>
              <a:t>MdS simulant un patient</a:t>
            </a:r>
            <a:endParaRPr lang="fr-FR" sz="2812" b="1">
              <a:effectLst>
                <a:outerShdw blurRad="38100" dist="38100" dir="2700000" algn="tl">
                  <a:srgbClr val="000000"/>
                </a:outerShdw>
              </a:effectLst>
              <a:latin typeface="Trebuchet MS" pitchFamily="34" charset="0"/>
            </a:endParaRPr>
          </a:p>
        </p:txBody>
      </p:sp>
      <p:sp>
        <p:nvSpPr>
          <p:cNvPr id="23562" name="AutoShape 10"/>
          <p:cNvSpPr>
            <a:spLocks noChangeArrowheads="1"/>
          </p:cNvSpPr>
          <p:nvPr/>
        </p:nvSpPr>
        <p:spPr bwMode="auto">
          <a:xfrm rot="-3514962">
            <a:off x="2735263" y="5337175"/>
            <a:ext cx="792162" cy="287338"/>
          </a:xfrm>
          <a:custGeom>
            <a:avLst/>
            <a:gdLst>
              <a:gd name="T0" fmla="*/ 594121 w 21600"/>
              <a:gd name="T1" fmla="*/ 0 h 21600"/>
              <a:gd name="T2" fmla="*/ 0 w 21600"/>
              <a:gd name="T3" fmla="*/ 143669 h 21600"/>
              <a:gd name="T4" fmla="*/ 594121 w 21600"/>
              <a:gd name="T5" fmla="*/ 287338 h 21600"/>
              <a:gd name="T6" fmla="*/ 792162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2" name="Rectangle 10"/>
          <p:cNvSpPr>
            <a:spLocks noChangeArrowheads="1"/>
          </p:cNvSpPr>
          <p:nvPr/>
        </p:nvSpPr>
        <p:spPr bwMode="auto">
          <a:xfrm>
            <a:off x="673100" y="2603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lstStyle/>
          <a:p>
            <a:pPr algn="ctr"/>
            <a:r>
              <a:rPr lang="fr-BE" sz="4640" b="1" i="1" dirty="0">
                <a:solidFill>
                  <a:schemeClr val="tx2"/>
                </a:solidFill>
                <a:latin typeface="Arial Narrow" charset="0"/>
              </a:rPr>
              <a:t>illustration</a:t>
            </a:r>
            <a:endParaRPr lang="fr-FR" sz="4640" b="1" i="1" dirty="0">
              <a:solidFill>
                <a:schemeClr val="tx2"/>
              </a:solidFill>
              <a:latin typeface="Arial Narrow" charset="0"/>
            </a:endParaRPr>
          </a:p>
        </p:txBody>
      </p:sp>
      <p:pic>
        <p:nvPicPr>
          <p:cNvPr id="13" name="Picture 10" descr="logo DUMG U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294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Quelques exemples</a:t>
            </a:r>
            <a:endParaRPr lang="fr-FR" dirty="0"/>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1691680" y="1703447"/>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5986500" y="1703447"/>
            <a:ext cx="201622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9" name="Rectangle à coins arrondis 8">
            <a:extLst>
              <a:ext uri="{FF2B5EF4-FFF2-40B4-BE49-F238E27FC236}">
                <a16:creationId xmlns:a16="http://schemas.microsoft.com/office/drawing/2014/main" id="{A5A121D1-664E-0843-8C1C-95A3AD427675}"/>
              </a:ext>
            </a:extLst>
          </p:cNvPr>
          <p:cNvSpPr/>
          <p:nvPr/>
        </p:nvSpPr>
        <p:spPr>
          <a:xfrm>
            <a:off x="399985" y="5301208"/>
            <a:ext cx="201622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pic>
        <p:nvPicPr>
          <p:cNvPr id="4" name="Image 3">
            <a:extLst>
              <a:ext uri="{FF2B5EF4-FFF2-40B4-BE49-F238E27FC236}">
                <a16:creationId xmlns:a16="http://schemas.microsoft.com/office/drawing/2014/main" id="{F4F93557-1392-0E49-9B0A-A8592E66F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549360"/>
            <a:ext cx="2849488" cy="2007751"/>
          </a:xfrm>
          <a:prstGeom prst="rect">
            <a:avLst/>
          </a:prstGeom>
        </p:spPr>
      </p:pic>
      <p:pic>
        <p:nvPicPr>
          <p:cNvPr id="13" name="Image 12">
            <a:extLst>
              <a:ext uri="{FF2B5EF4-FFF2-40B4-BE49-F238E27FC236}">
                <a16:creationId xmlns:a16="http://schemas.microsoft.com/office/drawing/2014/main" id="{0CCA0AFC-24C1-B548-B474-28BC7EC79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59" y="2383656"/>
            <a:ext cx="3591501" cy="1905057"/>
          </a:xfrm>
          <a:prstGeom prst="rect">
            <a:avLst/>
          </a:prstGeom>
        </p:spPr>
      </p:pic>
      <p:sp>
        <p:nvSpPr>
          <p:cNvPr id="14" name="ZoneTexte 13">
            <a:extLst>
              <a:ext uri="{FF2B5EF4-FFF2-40B4-BE49-F238E27FC236}">
                <a16:creationId xmlns:a16="http://schemas.microsoft.com/office/drawing/2014/main" id="{D778F797-9B07-E048-BF10-1319683D554B}"/>
              </a:ext>
            </a:extLst>
          </p:cNvPr>
          <p:cNvSpPr txBox="1"/>
          <p:nvPr/>
        </p:nvSpPr>
        <p:spPr>
          <a:xfrm>
            <a:off x="5572104" y="2320521"/>
            <a:ext cx="3512565" cy="2031325"/>
          </a:xfrm>
          <a:prstGeom prst="rect">
            <a:avLst/>
          </a:prstGeom>
          <a:noFill/>
        </p:spPr>
        <p:txBody>
          <a:bodyPr wrap="none" rtlCol="0">
            <a:spAutoFit/>
          </a:bodyPr>
          <a:lstStyle/>
          <a:p>
            <a:pPr marL="285750" indent="-285750">
              <a:buFont typeface="Arial" panose="020B0604020202020204" pitchFamily="34" charset="0"/>
              <a:buChar char="•"/>
            </a:pPr>
            <a:r>
              <a:rPr lang="fr-FR" dirty="0"/>
              <a:t>Profondeur légale </a:t>
            </a:r>
            <a:br>
              <a:rPr lang="fr-FR" dirty="0"/>
            </a:br>
            <a:r>
              <a:rPr lang="fr-FR" dirty="0"/>
              <a:t>minimum : 1,6 mm</a:t>
            </a:r>
          </a:p>
          <a:p>
            <a:pPr marL="285750" indent="-285750">
              <a:buFont typeface="Arial" panose="020B0604020202020204" pitchFamily="34" charset="0"/>
              <a:buChar char="•"/>
            </a:pPr>
            <a:r>
              <a:rPr lang="fr-FR" dirty="0"/>
              <a:t>Profondeur minimum </a:t>
            </a:r>
            <a:br>
              <a:rPr lang="fr-FR" dirty="0"/>
            </a:br>
            <a:r>
              <a:rPr lang="fr-FR" dirty="0"/>
              <a:t>conseillée par le secteur :</a:t>
            </a:r>
            <a:br>
              <a:rPr lang="fr-FR" dirty="0"/>
            </a:br>
            <a:r>
              <a:rPr lang="fr-FR" dirty="0"/>
              <a:t>3,0 mm</a:t>
            </a:r>
          </a:p>
          <a:p>
            <a:pPr marL="285750" indent="-285750">
              <a:buFont typeface="Arial" panose="020B0604020202020204" pitchFamily="34" charset="0"/>
              <a:buChar char="•"/>
            </a:pPr>
            <a:r>
              <a:rPr lang="fr-FR" dirty="0"/>
              <a:t>L’usure du pneu augmente la </a:t>
            </a:r>
            <a:br>
              <a:rPr lang="fr-FR" dirty="0"/>
            </a:br>
            <a:r>
              <a:rPr lang="fr-FR" dirty="0"/>
              <a:t>distance de freinage </a:t>
            </a:r>
          </a:p>
        </p:txBody>
      </p:sp>
    </p:spTree>
    <p:extLst>
      <p:ext uri="{BB962C8B-B14F-4D97-AF65-F5344CB8AC3E}">
        <p14:creationId xmlns:p14="http://schemas.microsoft.com/office/powerpoint/2010/main" val="39064616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p:txBody>
          <a:bodyPr/>
          <a:lstStyle/>
          <a:p>
            <a:endParaRPr lang="fr-FR">
              <a:latin typeface="Arial" charset="0"/>
            </a:endParaRPr>
          </a:p>
        </p:txBody>
      </p:sp>
      <p:pic>
        <p:nvPicPr>
          <p:cNvPr id="24580" name="Picture 4" descr="P607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4" y="1196975"/>
            <a:ext cx="7272337"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AutoShape 5"/>
          <p:cNvSpPr>
            <a:spLocks noChangeArrowheads="1"/>
          </p:cNvSpPr>
          <p:nvPr/>
        </p:nvSpPr>
        <p:spPr bwMode="auto">
          <a:xfrm rot="5057364">
            <a:off x="3094038" y="2673350"/>
            <a:ext cx="792162" cy="287338"/>
          </a:xfrm>
          <a:custGeom>
            <a:avLst/>
            <a:gdLst>
              <a:gd name="T0" fmla="*/ 594121 w 21600"/>
              <a:gd name="T1" fmla="*/ 0 h 21600"/>
              <a:gd name="T2" fmla="*/ 0 w 21600"/>
              <a:gd name="T3" fmla="*/ 143669 h 21600"/>
              <a:gd name="T4" fmla="*/ 594121 w 21600"/>
              <a:gd name="T5" fmla="*/ 287338 h 21600"/>
              <a:gd name="T6" fmla="*/ 792162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3846" name="Text Box 6"/>
          <p:cNvSpPr txBox="1">
            <a:spLocks noChangeArrowheads="1"/>
          </p:cNvSpPr>
          <p:nvPr/>
        </p:nvSpPr>
        <p:spPr bwMode="auto">
          <a:xfrm>
            <a:off x="2843213" y="1844676"/>
            <a:ext cx="1727200"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étudiant</a:t>
            </a:r>
            <a:endParaRPr lang="fr-FR" sz="2812" b="1">
              <a:effectLst>
                <a:outerShdw blurRad="38100" dist="38100" dir="2700000" algn="tl">
                  <a:srgbClr val="000000"/>
                </a:outerShdw>
              </a:effectLst>
              <a:latin typeface="Trebuchet MS" charset="0"/>
            </a:endParaRPr>
          </a:p>
        </p:txBody>
      </p:sp>
      <p:sp>
        <p:nvSpPr>
          <p:cNvPr id="163847" name="Text Box 7"/>
          <p:cNvSpPr txBox="1">
            <a:spLocks noChangeArrowheads="1"/>
          </p:cNvSpPr>
          <p:nvPr/>
        </p:nvSpPr>
        <p:spPr bwMode="auto">
          <a:xfrm>
            <a:off x="4786314" y="2349501"/>
            <a:ext cx="4249737"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p>
            <a:pPr algn="ctr">
              <a:spcBef>
                <a:spcPct val="50000"/>
              </a:spcBef>
              <a:defRPr/>
            </a:pPr>
            <a:r>
              <a:rPr lang="fr-BE" sz="2812" b="1">
                <a:effectLst>
                  <a:outerShdw blurRad="38100" dist="38100" dir="2700000" algn="tl">
                    <a:srgbClr val="000000"/>
                  </a:outerShdw>
                </a:effectLst>
                <a:latin typeface="Trebuchet MS" pitchFamily="34" charset="0"/>
              </a:rPr>
              <a:t>MdS simulant un patient</a:t>
            </a:r>
            <a:endParaRPr lang="fr-FR" sz="2812" b="1">
              <a:effectLst>
                <a:outerShdw blurRad="38100" dist="38100" dir="2700000" algn="tl">
                  <a:srgbClr val="000000"/>
                </a:outerShdw>
              </a:effectLst>
              <a:latin typeface="Trebuchet MS" pitchFamily="34" charset="0"/>
            </a:endParaRPr>
          </a:p>
        </p:txBody>
      </p:sp>
      <p:sp>
        <p:nvSpPr>
          <p:cNvPr id="24584" name="AutoShape 8"/>
          <p:cNvSpPr>
            <a:spLocks noChangeArrowheads="1"/>
          </p:cNvSpPr>
          <p:nvPr/>
        </p:nvSpPr>
        <p:spPr bwMode="auto">
          <a:xfrm rot="6565341">
            <a:off x="4858544" y="3142456"/>
            <a:ext cx="1009650" cy="287338"/>
          </a:xfrm>
          <a:custGeom>
            <a:avLst/>
            <a:gdLst>
              <a:gd name="T0" fmla="*/ 757237 w 21600"/>
              <a:gd name="T1" fmla="*/ 0 h 21600"/>
              <a:gd name="T2" fmla="*/ 0 w 21600"/>
              <a:gd name="T3" fmla="*/ 143669 h 21600"/>
              <a:gd name="T4" fmla="*/ 757237 w 21600"/>
              <a:gd name="T5" fmla="*/ 287338 h 21600"/>
              <a:gd name="T6" fmla="*/ 100965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3849" name="Text Box 9"/>
          <p:cNvSpPr txBox="1">
            <a:spLocks noChangeArrowheads="1"/>
          </p:cNvSpPr>
          <p:nvPr/>
        </p:nvSpPr>
        <p:spPr bwMode="auto">
          <a:xfrm>
            <a:off x="539750" y="1628776"/>
            <a:ext cx="2016125"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évaluateur</a:t>
            </a:r>
            <a:endParaRPr lang="fr-FR" sz="2812" b="1">
              <a:effectLst>
                <a:outerShdw blurRad="38100" dist="38100" dir="2700000" algn="tl">
                  <a:srgbClr val="000000"/>
                </a:outerShdw>
              </a:effectLst>
              <a:latin typeface="Trebuchet MS" charset="0"/>
            </a:endParaRPr>
          </a:p>
        </p:txBody>
      </p:sp>
      <p:sp>
        <p:nvSpPr>
          <p:cNvPr id="24586" name="AutoShape 10"/>
          <p:cNvSpPr>
            <a:spLocks noChangeArrowheads="1"/>
          </p:cNvSpPr>
          <p:nvPr/>
        </p:nvSpPr>
        <p:spPr bwMode="auto">
          <a:xfrm rot="6689463">
            <a:off x="719137" y="2386013"/>
            <a:ext cx="792163" cy="287338"/>
          </a:xfrm>
          <a:custGeom>
            <a:avLst/>
            <a:gdLst>
              <a:gd name="T0" fmla="*/ 594122 w 21600"/>
              <a:gd name="T1" fmla="*/ 0 h 21600"/>
              <a:gd name="T2" fmla="*/ 0 w 21600"/>
              <a:gd name="T3" fmla="*/ 143669 h 21600"/>
              <a:gd name="T4" fmla="*/ 594122 w 21600"/>
              <a:gd name="T5" fmla="*/ 287338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24587" name="Rectangle 11"/>
          <p:cNvSpPr>
            <a:spLocks noChangeArrowheads="1"/>
          </p:cNvSpPr>
          <p:nvPr/>
        </p:nvSpPr>
        <p:spPr bwMode="auto">
          <a:xfrm>
            <a:off x="673100" y="2603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lstStyle/>
          <a:p>
            <a:pPr algn="ctr"/>
            <a:r>
              <a:rPr lang="fr-BE" sz="4640" b="1" i="1" dirty="0">
                <a:solidFill>
                  <a:schemeClr val="tx2"/>
                </a:solidFill>
                <a:latin typeface="Arial Narrow" charset="0"/>
              </a:rPr>
              <a:t>illustration</a:t>
            </a:r>
            <a:endParaRPr lang="fr-FR" sz="4640" b="1" i="1" dirty="0">
              <a:solidFill>
                <a:schemeClr val="tx2"/>
              </a:solidFill>
              <a:latin typeface="Arial Narrow" charset="0"/>
            </a:endParaRPr>
          </a:p>
        </p:txBody>
      </p:sp>
      <p:pic>
        <p:nvPicPr>
          <p:cNvPr id="12" name="Picture 10" descr="logo DUMG U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44270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p:txBody>
          <a:bodyPr/>
          <a:lstStyle/>
          <a:p>
            <a:endParaRPr lang="fr-FR">
              <a:latin typeface="Arial" charset="0"/>
            </a:endParaRPr>
          </a:p>
        </p:txBody>
      </p:sp>
      <p:pic>
        <p:nvPicPr>
          <p:cNvPr id="25604" name="Picture 5" descr="P6076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1" y="1341439"/>
            <a:ext cx="7058025"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AutoShape 6"/>
          <p:cNvSpPr>
            <a:spLocks noChangeArrowheads="1"/>
          </p:cNvSpPr>
          <p:nvPr/>
        </p:nvSpPr>
        <p:spPr bwMode="auto">
          <a:xfrm rot="5057364">
            <a:off x="5543551" y="2097089"/>
            <a:ext cx="792163" cy="287337"/>
          </a:xfrm>
          <a:custGeom>
            <a:avLst/>
            <a:gdLst>
              <a:gd name="T0" fmla="*/ 594122 w 21600"/>
              <a:gd name="T1" fmla="*/ 0 h 21600"/>
              <a:gd name="T2" fmla="*/ 0 w 21600"/>
              <a:gd name="T3" fmla="*/ 143669 h 21600"/>
              <a:gd name="T4" fmla="*/ 594122 w 21600"/>
              <a:gd name="T5" fmla="*/ 287337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5895" name="Text Box 7"/>
          <p:cNvSpPr txBox="1">
            <a:spLocks noChangeArrowheads="1"/>
          </p:cNvSpPr>
          <p:nvPr/>
        </p:nvSpPr>
        <p:spPr bwMode="auto">
          <a:xfrm>
            <a:off x="5292725" y="1268413"/>
            <a:ext cx="1727200"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étudiant</a:t>
            </a:r>
            <a:endParaRPr lang="fr-FR" sz="2812" b="1">
              <a:effectLst>
                <a:outerShdw blurRad="38100" dist="38100" dir="2700000" algn="tl">
                  <a:srgbClr val="000000"/>
                </a:outerShdw>
              </a:effectLst>
              <a:latin typeface="Trebuchet MS" charset="0"/>
            </a:endParaRPr>
          </a:p>
        </p:txBody>
      </p:sp>
      <p:sp>
        <p:nvSpPr>
          <p:cNvPr id="165896" name="Text Box 8"/>
          <p:cNvSpPr txBox="1">
            <a:spLocks noChangeArrowheads="1"/>
          </p:cNvSpPr>
          <p:nvPr/>
        </p:nvSpPr>
        <p:spPr bwMode="auto">
          <a:xfrm>
            <a:off x="250825" y="2133601"/>
            <a:ext cx="4249738"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p>
            <a:pPr algn="ctr">
              <a:spcBef>
                <a:spcPct val="50000"/>
              </a:spcBef>
              <a:defRPr/>
            </a:pPr>
            <a:r>
              <a:rPr lang="fr-BE" sz="2812" b="1">
                <a:effectLst>
                  <a:outerShdw blurRad="38100" dist="38100" dir="2700000" algn="tl">
                    <a:srgbClr val="000000"/>
                  </a:outerShdw>
                </a:effectLst>
                <a:latin typeface="Trebuchet MS" pitchFamily="34" charset="0"/>
              </a:rPr>
              <a:t>MdS simulant un patient</a:t>
            </a:r>
            <a:endParaRPr lang="fr-FR" sz="2812" b="1">
              <a:effectLst>
                <a:outerShdw blurRad="38100" dist="38100" dir="2700000" algn="tl">
                  <a:srgbClr val="000000"/>
                </a:outerShdw>
              </a:effectLst>
              <a:latin typeface="Trebuchet MS" pitchFamily="34" charset="0"/>
            </a:endParaRPr>
          </a:p>
        </p:txBody>
      </p:sp>
      <p:sp>
        <p:nvSpPr>
          <p:cNvPr id="25608" name="AutoShape 9"/>
          <p:cNvSpPr>
            <a:spLocks noChangeArrowheads="1"/>
          </p:cNvSpPr>
          <p:nvPr/>
        </p:nvSpPr>
        <p:spPr bwMode="auto">
          <a:xfrm rot="5057364">
            <a:off x="2806701" y="2960689"/>
            <a:ext cx="792163" cy="287337"/>
          </a:xfrm>
          <a:custGeom>
            <a:avLst/>
            <a:gdLst>
              <a:gd name="T0" fmla="*/ 594122 w 21600"/>
              <a:gd name="T1" fmla="*/ 0 h 21600"/>
              <a:gd name="T2" fmla="*/ 0 w 21600"/>
              <a:gd name="T3" fmla="*/ 143669 h 21600"/>
              <a:gd name="T4" fmla="*/ 594122 w 21600"/>
              <a:gd name="T5" fmla="*/ 287337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25609" name="Rectangle 10"/>
          <p:cNvSpPr>
            <a:spLocks noChangeArrowheads="1"/>
          </p:cNvSpPr>
          <p:nvPr/>
        </p:nvSpPr>
        <p:spPr bwMode="auto">
          <a:xfrm>
            <a:off x="673100" y="2603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lstStyle/>
          <a:p>
            <a:pPr algn="ctr"/>
            <a:r>
              <a:rPr lang="fr-BE" sz="4640" b="1" i="1" dirty="0">
                <a:solidFill>
                  <a:schemeClr val="tx2"/>
                </a:solidFill>
                <a:latin typeface="Arial Narrow" charset="0"/>
              </a:rPr>
              <a:t>illustration</a:t>
            </a:r>
            <a:endParaRPr lang="fr-FR" sz="4640" b="1" i="1" dirty="0">
              <a:solidFill>
                <a:schemeClr val="tx2"/>
              </a:solidFill>
              <a:latin typeface="Arial Narrow" charset="0"/>
            </a:endParaRPr>
          </a:p>
        </p:txBody>
      </p:sp>
      <p:pic>
        <p:nvPicPr>
          <p:cNvPr id="10" name="Picture 10" descr="logo DUMG U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66919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5" descr="P60768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1989138"/>
            <a:ext cx="6048375" cy="453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1619250" y="1844676"/>
            <a:ext cx="4249738"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p>
            <a:pPr algn="ctr">
              <a:spcBef>
                <a:spcPct val="50000"/>
              </a:spcBef>
              <a:defRPr/>
            </a:pPr>
            <a:r>
              <a:rPr lang="fr-BE" sz="2812" b="1">
                <a:effectLst>
                  <a:outerShdw blurRad="38100" dist="38100" dir="2700000" algn="tl">
                    <a:srgbClr val="000000"/>
                  </a:outerShdw>
                </a:effectLst>
                <a:latin typeface="Trebuchet MS" pitchFamily="34" charset="0"/>
              </a:rPr>
              <a:t>MdS simulant un patient</a:t>
            </a:r>
            <a:endParaRPr lang="fr-FR" sz="2812" b="1">
              <a:effectLst>
                <a:outerShdw blurRad="38100" dist="38100" dir="2700000" algn="tl">
                  <a:srgbClr val="000000"/>
                </a:outerShdw>
              </a:effectLst>
              <a:latin typeface="Trebuchet MS" pitchFamily="34" charset="0"/>
            </a:endParaRPr>
          </a:p>
        </p:txBody>
      </p:sp>
      <p:sp>
        <p:nvSpPr>
          <p:cNvPr id="26630" name="AutoShape 7"/>
          <p:cNvSpPr>
            <a:spLocks noChangeArrowheads="1"/>
          </p:cNvSpPr>
          <p:nvPr/>
        </p:nvSpPr>
        <p:spPr bwMode="auto">
          <a:xfrm rot="3838272">
            <a:off x="3418682" y="2637632"/>
            <a:ext cx="1009650" cy="287337"/>
          </a:xfrm>
          <a:custGeom>
            <a:avLst/>
            <a:gdLst>
              <a:gd name="T0" fmla="*/ 757237 w 21600"/>
              <a:gd name="T1" fmla="*/ 0 h 21600"/>
              <a:gd name="T2" fmla="*/ 0 w 21600"/>
              <a:gd name="T3" fmla="*/ 143669 h 21600"/>
              <a:gd name="T4" fmla="*/ 757237 w 21600"/>
              <a:gd name="T5" fmla="*/ 287337 h 21600"/>
              <a:gd name="T6" fmla="*/ 100965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6920" name="Text Box 8"/>
          <p:cNvSpPr txBox="1">
            <a:spLocks noChangeArrowheads="1"/>
          </p:cNvSpPr>
          <p:nvPr/>
        </p:nvSpPr>
        <p:spPr bwMode="auto">
          <a:xfrm>
            <a:off x="-107949" y="2852738"/>
            <a:ext cx="2016125"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évaluateur</a:t>
            </a:r>
            <a:endParaRPr lang="fr-FR" sz="2812" b="1">
              <a:effectLst>
                <a:outerShdw blurRad="38100" dist="38100" dir="2700000" algn="tl">
                  <a:srgbClr val="000000"/>
                </a:outerShdw>
              </a:effectLst>
              <a:latin typeface="Trebuchet MS" charset="0"/>
            </a:endParaRPr>
          </a:p>
        </p:txBody>
      </p:sp>
      <p:sp>
        <p:nvSpPr>
          <p:cNvPr id="26632" name="AutoShape 9"/>
          <p:cNvSpPr>
            <a:spLocks noChangeArrowheads="1"/>
          </p:cNvSpPr>
          <p:nvPr/>
        </p:nvSpPr>
        <p:spPr bwMode="auto">
          <a:xfrm rot="5057364">
            <a:off x="576262" y="3681413"/>
            <a:ext cx="792163" cy="287338"/>
          </a:xfrm>
          <a:custGeom>
            <a:avLst/>
            <a:gdLst>
              <a:gd name="T0" fmla="*/ 594122 w 21600"/>
              <a:gd name="T1" fmla="*/ 0 h 21600"/>
              <a:gd name="T2" fmla="*/ 0 w 21600"/>
              <a:gd name="T3" fmla="*/ 143669 h 21600"/>
              <a:gd name="T4" fmla="*/ 594122 w 21600"/>
              <a:gd name="T5" fmla="*/ 287338 h 21600"/>
              <a:gd name="T6" fmla="*/ 792163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pic>
        <p:nvPicPr>
          <p:cNvPr id="26633" name="Picture 11" descr="MCj0435981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636839"/>
            <a:ext cx="2195512"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AutoShape 12"/>
          <p:cNvSpPr>
            <a:spLocks noChangeArrowheads="1"/>
          </p:cNvSpPr>
          <p:nvPr/>
        </p:nvSpPr>
        <p:spPr bwMode="auto">
          <a:xfrm rot="5057364">
            <a:off x="6840538" y="2241550"/>
            <a:ext cx="792162" cy="287338"/>
          </a:xfrm>
          <a:custGeom>
            <a:avLst/>
            <a:gdLst>
              <a:gd name="T0" fmla="*/ 594121 w 21600"/>
              <a:gd name="T1" fmla="*/ 0 h 21600"/>
              <a:gd name="T2" fmla="*/ 0 w 21600"/>
              <a:gd name="T3" fmla="*/ 143669 h 21600"/>
              <a:gd name="T4" fmla="*/ 594121 w 21600"/>
              <a:gd name="T5" fmla="*/ 287338 h 21600"/>
              <a:gd name="T6" fmla="*/ 792162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rgbClr val="000000"/>
            </a:solidFill>
            <a:miter lim="800000"/>
            <a:headEnd type="none" w="sm" len="sm"/>
            <a:tailEnd type="none" w="sm" len="sm"/>
          </a:ln>
        </p:spPr>
        <p:txBody>
          <a:bodyPr wrap="none" lIns="91439" tIns="45719" rIns="91439" bIns="45719" anchor="ctr"/>
          <a:lstStyle/>
          <a:p>
            <a:endParaRPr lang="fr-FR"/>
          </a:p>
        </p:txBody>
      </p:sp>
      <p:sp>
        <p:nvSpPr>
          <p:cNvPr id="166925" name="Text Box 13"/>
          <p:cNvSpPr txBox="1">
            <a:spLocks noChangeArrowheads="1"/>
          </p:cNvSpPr>
          <p:nvPr/>
        </p:nvSpPr>
        <p:spPr bwMode="auto">
          <a:xfrm>
            <a:off x="6589713" y="1412876"/>
            <a:ext cx="1727200" cy="525078"/>
          </a:xfrm>
          <a:prstGeom prst="rect">
            <a:avLst/>
          </a:prstGeom>
          <a:solidFill>
            <a:srgbClr val="0066CC"/>
          </a:solidFill>
          <a:ln w="12700">
            <a:noFill/>
            <a:miter lim="800000"/>
            <a:headEnd type="none" w="sm" len="sm"/>
            <a:tailEnd type="none" w="sm" len="sm"/>
          </a:ln>
          <a:effectLst/>
        </p:spPr>
        <p:txBody>
          <a:bodyPr lIns="91439" tIns="45719" rIns="91439" bIns="45719">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fr-BE" sz="2812" b="1">
                <a:effectLst>
                  <a:outerShdw blurRad="38100" dist="38100" dir="2700000" algn="tl">
                    <a:srgbClr val="000000"/>
                  </a:outerShdw>
                </a:effectLst>
                <a:latin typeface="Trebuchet MS" charset="0"/>
              </a:rPr>
              <a:t>étudiant</a:t>
            </a:r>
            <a:endParaRPr lang="fr-FR" sz="2812" b="1">
              <a:effectLst>
                <a:outerShdw blurRad="38100" dist="38100" dir="2700000" algn="tl">
                  <a:srgbClr val="000000"/>
                </a:outerShdw>
              </a:effectLst>
              <a:latin typeface="Trebuchet MS" charset="0"/>
            </a:endParaRPr>
          </a:p>
        </p:txBody>
      </p:sp>
      <p:sp>
        <p:nvSpPr>
          <p:cNvPr id="26636" name="Rectangle 14"/>
          <p:cNvSpPr>
            <a:spLocks noChangeArrowheads="1"/>
          </p:cNvSpPr>
          <p:nvPr/>
        </p:nvSpPr>
        <p:spPr bwMode="auto">
          <a:xfrm>
            <a:off x="673100" y="2603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lstStyle/>
          <a:p>
            <a:pPr algn="ctr"/>
            <a:r>
              <a:rPr lang="fr-BE" sz="4640" b="1" i="1" dirty="0">
                <a:solidFill>
                  <a:schemeClr val="tx2"/>
                </a:solidFill>
                <a:latin typeface="Arial Narrow" charset="0"/>
              </a:rPr>
              <a:t>illustration</a:t>
            </a:r>
            <a:endParaRPr lang="fr-FR" sz="4640" b="1" i="1" dirty="0">
              <a:solidFill>
                <a:schemeClr val="tx2"/>
              </a:solidFill>
              <a:latin typeface="Arial Narrow" charset="0"/>
            </a:endParaRPr>
          </a:p>
        </p:txBody>
      </p:sp>
      <p:pic>
        <p:nvPicPr>
          <p:cNvPr id="13" name="Picture 10" descr="logo DUMG U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73205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457200" y="1828800"/>
            <a:ext cx="8305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lstStyle/>
          <a:p>
            <a:pPr marL="342882" indent="-342882">
              <a:spcBef>
                <a:spcPct val="20000"/>
              </a:spcBef>
              <a:buClr>
                <a:schemeClr val="tx2"/>
              </a:buClr>
            </a:pPr>
            <a:r>
              <a:rPr lang="fr-FR" sz="4008" b="1" u="sng" dirty="0">
                <a:solidFill>
                  <a:schemeClr val="accent1"/>
                </a:solidFill>
                <a:latin typeface="Arial" charset="0"/>
              </a:rPr>
              <a:t>Evaluation par grille </a:t>
            </a:r>
            <a:r>
              <a:rPr lang="fr-FR" sz="4008" b="1" u="sng" dirty="0" err="1">
                <a:solidFill>
                  <a:schemeClr val="accent1"/>
                </a:solidFill>
                <a:latin typeface="Arial" charset="0"/>
              </a:rPr>
              <a:t>critériée</a:t>
            </a:r>
            <a:r>
              <a:rPr lang="fr-FR" sz="4008" b="1" dirty="0">
                <a:latin typeface="Arial" charset="0"/>
              </a:rPr>
              <a:t> :</a:t>
            </a:r>
          </a:p>
          <a:p>
            <a:pPr marL="342882" indent="-342882">
              <a:spcBef>
                <a:spcPct val="20000"/>
              </a:spcBef>
              <a:buClr>
                <a:schemeClr val="tx2"/>
              </a:buClr>
            </a:pPr>
            <a:endParaRPr lang="fr-FR" dirty="0">
              <a:latin typeface="Arial" charset="0"/>
            </a:endParaRPr>
          </a:p>
          <a:p>
            <a:pPr marL="342882" indent="-342882">
              <a:spcBef>
                <a:spcPct val="20000"/>
              </a:spcBef>
              <a:buClr>
                <a:schemeClr val="tx2"/>
              </a:buClr>
              <a:buFontTx/>
              <a:buChar char="•"/>
            </a:pPr>
            <a:r>
              <a:rPr lang="fr-FR" sz="3586" b="1" dirty="0">
                <a:latin typeface="Arial" charset="0"/>
              </a:rPr>
              <a:t>« fait – non fait »</a:t>
            </a:r>
          </a:p>
          <a:p>
            <a:pPr marL="342882" indent="-342882">
              <a:spcBef>
                <a:spcPct val="20000"/>
              </a:spcBef>
              <a:buClr>
                <a:schemeClr val="tx2"/>
              </a:buClr>
              <a:buFontTx/>
              <a:buChar char="•"/>
            </a:pPr>
            <a:r>
              <a:rPr lang="fr-FR" sz="3586" b="1" dirty="0">
                <a:latin typeface="Arial" charset="0"/>
              </a:rPr>
              <a:t>« dit – non dit » </a:t>
            </a:r>
          </a:p>
          <a:p>
            <a:pPr marL="342882" indent="-342882">
              <a:spcBef>
                <a:spcPct val="20000"/>
              </a:spcBef>
              <a:buClr>
                <a:schemeClr val="tx2"/>
              </a:buClr>
              <a:buFontTx/>
              <a:buChar char="•"/>
            </a:pPr>
            <a:r>
              <a:rPr lang="fr-FR" sz="3586" b="1" dirty="0">
                <a:latin typeface="Arial" charset="0"/>
              </a:rPr>
              <a:t>pondération </a:t>
            </a:r>
            <a:r>
              <a:rPr lang="fr-FR" sz="3586" b="1" dirty="0" err="1">
                <a:latin typeface="Arial" charset="0"/>
              </a:rPr>
              <a:t>pré-définie</a:t>
            </a:r>
            <a:endParaRPr lang="fr-FR" sz="3586" b="1" dirty="0">
              <a:latin typeface="Arial" charset="0"/>
            </a:endParaRPr>
          </a:p>
          <a:p>
            <a:pPr marL="342882" indent="-342882">
              <a:spcBef>
                <a:spcPct val="20000"/>
              </a:spcBef>
              <a:buClr>
                <a:schemeClr val="tx2"/>
              </a:buClr>
              <a:buFontTx/>
              <a:buChar char="•"/>
            </a:pPr>
            <a:r>
              <a:rPr lang="fr-FR" sz="3586" b="1" dirty="0">
                <a:latin typeface="Arial" charset="0"/>
              </a:rPr>
              <a:t>validation et mise à l’épreuve par les Maîtres de stage examinateurs </a:t>
            </a:r>
            <a:endParaRPr lang="fr-FR" sz="3234" b="1" dirty="0">
              <a:latin typeface="Arial" charset="0"/>
            </a:endParaRPr>
          </a:p>
        </p:txBody>
      </p:sp>
      <p:sp>
        <p:nvSpPr>
          <p:cNvPr id="27651" name="Rectangle 4"/>
          <p:cNvSpPr>
            <a:spLocks noChangeArrowheads="1"/>
          </p:cNvSpPr>
          <p:nvPr/>
        </p:nvSpPr>
        <p:spPr bwMode="auto">
          <a:xfrm>
            <a:off x="611188" y="-315912"/>
            <a:ext cx="77724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4" tIns="46037" rIns="92074" bIns="46037" anchor="b"/>
          <a:lstStyle/>
          <a:p>
            <a:pPr algn="ctr"/>
            <a:r>
              <a:rPr lang="fr-FR" sz="4781" b="1" i="1">
                <a:solidFill>
                  <a:schemeClr val="tx2"/>
                </a:solidFill>
                <a:latin typeface="Arial Narrow" charset="0"/>
              </a:rPr>
              <a:t>ECOS et EMS</a:t>
            </a:r>
          </a:p>
        </p:txBody>
      </p:sp>
      <p:pic>
        <p:nvPicPr>
          <p:cNvPr id="4" name="Picture 10" descr="logo DUMG U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22"/>
            <a:ext cx="1660529" cy="54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01776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0" y="85948"/>
            <a:ext cx="9144000" cy="15180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noAutofit/>
          </a:bodyPr>
          <a:lstStyle/>
          <a:p>
            <a:r>
              <a:rPr lang="fr-BE" sz="4640" dirty="0">
                <a:latin typeface="Arial Narrow" charset="0"/>
              </a:rPr>
              <a:t>Pour chaque poste, 1 grille d’évaluation construite par l’enseignant</a:t>
            </a:r>
            <a:r>
              <a:rPr lang="fr-BE" sz="4640" dirty="0">
                <a:solidFill>
                  <a:schemeClr val="bg1"/>
                </a:solidFill>
                <a:latin typeface="Arial Narrow" charset="0"/>
              </a:rPr>
              <a:t> </a:t>
            </a:r>
            <a:endParaRPr lang="fr-FR" sz="4640" dirty="0">
              <a:solidFill>
                <a:schemeClr val="bg1"/>
              </a:solidFill>
              <a:latin typeface="Arial Narrow" charset="0"/>
            </a:endParaRPr>
          </a:p>
        </p:txBody>
      </p:sp>
      <p:sp>
        <p:nvSpPr>
          <p:cNvPr id="28675" name="Rectangle 3"/>
          <p:cNvSpPr>
            <a:spLocks noGrp="1" noChangeArrowheads="1"/>
          </p:cNvSpPr>
          <p:nvPr>
            <p:ph type="body" idx="1"/>
          </p:nvPr>
        </p:nvSpPr>
        <p:spPr>
          <a:xfrm>
            <a:off x="457200" y="1600200"/>
            <a:ext cx="8362950" cy="4852988"/>
          </a:xfrm>
        </p:spPr>
        <p:txBody>
          <a:bodyPr>
            <a:normAutofit fontScale="92500" lnSpcReduction="10000"/>
          </a:bodyPr>
          <a:lstStyle/>
          <a:p>
            <a:pPr>
              <a:lnSpc>
                <a:spcPct val="90000"/>
              </a:lnSpc>
              <a:buFontTx/>
              <a:buNone/>
            </a:pPr>
            <a:endParaRPr lang="fr-BE" dirty="0">
              <a:latin typeface="Arial" charset="0"/>
            </a:endParaRPr>
          </a:p>
          <a:p>
            <a:pPr>
              <a:lnSpc>
                <a:spcPct val="90000"/>
              </a:lnSpc>
            </a:pPr>
            <a:r>
              <a:rPr lang="fr-BE" dirty="0">
                <a:latin typeface="Arial" charset="0"/>
              </a:rPr>
              <a:t>Chaque critère/geste est pondéré </a:t>
            </a:r>
            <a:r>
              <a:rPr lang="fr-BE" sz="1828" dirty="0">
                <a:latin typeface="Arial" charset="0"/>
              </a:rPr>
              <a:t>(1 ; 3-4 ; 5 points)</a:t>
            </a:r>
          </a:p>
          <a:p>
            <a:pPr>
              <a:lnSpc>
                <a:spcPct val="90000"/>
              </a:lnSpc>
            </a:pPr>
            <a:r>
              <a:rPr lang="fr-BE" dirty="0">
                <a:latin typeface="Arial" charset="0"/>
              </a:rPr>
              <a:t>Certains gestes doivent être pénalisés </a:t>
            </a:r>
            <a:r>
              <a:rPr lang="fr-BE" dirty="0">
                <a:latin typeface="Arial" charset="0"/>
                <a:sym typeface="Wingdings" charset="0"/>
              </a:rPr>
              <a:t></a:t>
            </a:r>
            <a:r>
              <a:rPr lang="fr-BE" dirty="0">
                <a:latin typeface="Arial" charset="0"/>
              </a:rPr>
              <a:t> retrait de points </a:t>
            </a:r>
            <a:r>
              <a:rPr lang="fr-BE" sz="1828" dirty="0">
                <a:latin typeface="Arial" charset="0"/>
              </a:rPr>
              <a:t>(-3 ou 4 points pe.)</a:t>
            </a:r>
          </a:p>
          <a:p>
            <a:pPr>
              <a:lnSpc>
                <a:spcPct val="90000"/>
              </a:lnSpc>
            </a:pPr>
            <a:r>
              <a:rPr lang="fr-BE" dirty="0">
                <a:latin typeface="Arial" charset="0"/>
                <a:sym typeface="Wingdings" charset="0"/>
              </a:rPr>
              <a:t>Seuil de réussite établi à 60% (il n’est pas possible d’obtenir 60 % sans avoir rencontré les objectifs incontournables et démontré les compétences minimales)</a:t>
            </a:r>
          </a:p>
          <a:p>
            <a:pPr>
              <a:lnSpc>
                <a:spcPct val="90000"/>
              </a:lnSpc>
            </a:pPr>
            <a:r>
              <a:rPr lang="fr-BE" dirty="0">
                <a:latin typeface="Arial" charset="0"/>
              </a:rPr>
              <a:t>Chaque poste ne doit pas rassembler un nombre d’items prédéfinis ex : </a:t>
            </a:r>
            <a:r>
              <a:rPr lang="fr-BE" dirty="0">
                <a:latin typeface="Trebuchet MS" charset="0"/>
              </a:rPr>
              <a:t>20 ou 100 mais une série de compétences/habiletés attendues</a:t>
            </a:r>
            <a:endParaRPr lang="fr-FR" dirty="0">
              <a:latin typeface="Trebuchet MS" charset="0"/>
            </a:endParaRPr>
          </a:p>
        </p:txBody>
      </p:sp>
    </p:spTree>
    <p:extLst>
      <p:ext uri="{BB962C8B-B14F-4D97-AF65-F5344CB8AC3E}">
        <p14:creationId xmlns:p14="http://schemas.microsoft.com/office/powerpoint/2010/main" val="11217210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30274356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xfrm>
            <a:off x="896317" y="229940"/>
            <a:ext cx="7270999" cy="1122908"/>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3375"/>
              <a:t>Etape 3 : Item</a:t>
            </a:r>
          </a:p>
        </p:txBody>
      </p:sp>
      <p:sp>
        <p:nvSpPr>
          <p:cNvPr id="380" name="Shape 380"/>
          <p:cNvSpPr>
            <a:spLocks noGrp="1"/>
          </p:cNvSpPr>
          <p:nvPr>
            <p:ph type="body" idx="4294967295"/>
          </p:nvPr>
        </p:nvSpPr>
        <p:spPr>
          <a:xfrm>
            <a:off x="267891" y="1352848"/>
            <a:ext cx="8253264" cy="4625049"/>
          </a:xfrm>
          <a:prstGeom prst="rect">
            <a:avLst/>
          </a:prstGeom>
        </p:spPr>
        <p:txBody>
          <a:bodyPr>
            <a:noAutofit/>
          </a:bodyPr>
          <a:lstStyle/>
          <a:p>
            <a:pPr marR="28573" lvl="1" indent="160729" algn="just">
              <a:spcBef>
                <a:spcPts val="1687"/>
              </a:spcBef>
              <a:defRPr sz="1800">
                <a:uFillTx/>
              </a:defRPr>
            </a:pPr>
            <a:r>
              <a:rPr sz="2672">
                <a:solidFill>
                  <a:srgbClr val="005764"/>
                </a:solidFill>
                <a:uFill>
                  <a:solidFill>
                    <a:srgbClr val="005764"/>
                  </a:solidFill>
                </a:uFill>
                <a:ea typeface="+mn-ea"/>
                <a:cs typeface="+mn-cs"/>
                <a:sym typeface="Gill Sans"/>
              </a:rPr>
              <a:t>Etape de création du dispositif d’évaluation </a:t>
            </a:r>
          </a:p>
          <a:p>
            <a:pPr marL="945009" marR="28573" lvl="1" indent="-380673" algn="just">
              <a:spcBef>
                <a:spcPts val="1687"/>
              </a:spcBef>
              <a:buClr>
                <a:srgbClr val="007878"/>
              </a:buClr>
              <a:buSzPct val="100000"/>
              <a:buFont typeface="Wingdings"/>
              <a:buChar char=""/>
              <a:defRPr sz="1800">
                <a:uFillTx/>
              </a:defRPr>
            </a:pPr>
            <a:r>
              <a:rPr sz="2531">
                <a:solidFill>
                  <a:srgbClr val="005764"/>
                </a:solidFill>
                <a:uFill>
                  <a:solidFill>
                    <a:srgbClr val="005764"/>
                  </a:solidFill>
                </a:uFill>
                <a:ea typeface="+mn-ea"/>
                <a:cs typeface="+mn-cs"/>
                <a:sym typeface="Gill Sans"/>
              </a:rPr>
              <a:t>Poser des questions en liens avec la table de spécification</a:t>
            </a:r>
          </a:p>
          <a:p>
            <a:pPr marL="945009" marR="28573" lvl="1" indent="-380673" algn="just">
              <a:spcBef>
                <a:spcPts val="1687"/>
              </a:spcBef>
              <a:buClr>
                <a:srgbClr val="007878"/>
              </a:buClr>
              <a:buSzPct val="100000"/>
              <a:buFont typeface="Wingdings"/>
              <a:buChar char=""/>
              <a:defRPr sz="1800">
                <a:uFillTx/>
              </a:defRPr>
            </a:pPr>
            <a:r>
              <a:rPr sz="2531">
                <a:solidFill>
                  <a:srgbClr val="005764"/>
                </a:solidFill>
                <a:uFill>
                  <a:solidFill>
                    <a:srgbClr val="005764"/>
                  </a:solidFill>
                </a:uFill>
                <a:ea typeface="+mn-ea"/>
                <a:cs typeface="+mn-cs"/>
                <a:sym typeface="Gill Sans"/>
              </a:rPr>
              <a:t>Soigner la rédaction des questions et des attendus</a:t>
            </a:r>
          </a:p>
          <a:p>
            <a:pPr marL="945009" marR="28573" lvl="1" indent="-380673" algn="just">
              <a:spcBef>
                <a:spcPts val="1687"/>
              </a:spcBef>
              <a:buClr>
                <a:srgbClr val="007878"/>
              </a:buClr>
              <a:buSzPct val="100000"/>
              <a:buFont typeface="Wingdings"/>
              <a:buChar char=""/>
              <a:defRPr sz="1800">
                <a:uFillTx/>
              </a:defRPr>
            </a:pPr>
            <a:r>
              <a:rPr sz="2531">
                <a:solidFill>
                  <a:srgbClr val="005764"/>
                </a:solidFill>
                <a:uFill>
                  <a:solidFill>
                    <a:srgbClr val="005764"/>
                  </a:solidFill>
                </a:uFill>
                <a:ea typeface="+mn-ea"/>
                <a:cs typeface="+mn-cs"/>
                <a:sym typeface="Gill Sans"/>
              </a:rPr>
              <a:t>Standardiser les méthodes d’évaluation</a:t>
            </a:r>
          </a:p>
          <a:p>
            <a:pPr marL="945009" marR="28573" lvl="1" indent="-380673" algn="just">
              <a:spcBef>
                <a:spcPts val="1687"/>
              </a:spcBef>
              <a:buClr>
                <a:srgbClr val="007878"/>
              </a:buClr>
              <a:buSzPct val="100000"/>
              <a:buFont typeface="Wingdings"/>
              <a:buChar char=""/>
              <a:defRPr sz="1800">
                <a:uFillTx/>
              </a:defRPr>
            </a:pPr>
            <a:r>
              <a:rPr sz="2531">
                <a:solidFill>
                  <a:srgbClr val="005764"/>
                </a:solidFill>
                <a:uFill>
                  <a:solidFill>
                    <a:srgbClr val="005764"/>
                  </a:solidFill>
                </a:uFill>
                <a:ea typeface="+mn-ea"/>
                <a:cs typeface="+mn-cs"/>
                <a:sym typeface="Gill Sans"/>
              </a:rPr>
              <a:t>Vers un dispositif de type Ecos</a:t>
            </a:r>
          </a:p>
          <a:p>
            <a:pPr marL="945009" marR="28573" lvl="1" indent="-380673" algn="just">
              <a:spcBef>
                <a:spcPts val="1687"/>
              </a:spcBef>
              <a:buClr>
                <a:srgbClr val="007878"/>
              </a:buClr>
              <a:buSzPct val="100000"/>
              <a:buFont typeface="Wingdings"/>
              <a:buChar char=""/>
              <a:defRPr sz="1800">
                <a:uFillTx/>
              </a:defRPr>
            </a:pPr>
            <a:r>
              <a:rPr sz="2531">
                <a:solidFill>
                  <a:srgbClr val="005764"/>
                </a:solidFill>
                <a:uFill>
                  <a:solidFill>
                    <a:srgbClr val="005764"/>
                  </a:solidFill>
                </a:uFill>
                <a:ea typeface="+mn-ea"/>
                <a:cs typeface="+mn-cs"/>
                <a:sym typeface="Gill Sans"/>
              </a:rPr>
              <a:t>Réfléchir à la traçabilité du dispositif</a:t>
            </a:r>
          </a:p>
        </p:txBody>
      </p:sp>
    </p:spTree>
    <p:extLst>
      <p:ext uri="{BB962C8B-B14F-4D97-AF65-F5344CB8AC3E}">
        <p14:creationId xmlns:p14="http://schemas.microsoft.com/office/powerpoint/2010/main" val="551508121"/>
      </p:ext>
    </p:extLst>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F2772EA-0285-9446-A958-2F6A1E342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000" y="549000"/>
            <a:ext cx="7680000" cy="5760000"/>
          </a:xfrm>
        </p:spPr>
      </p:pic>
    </p:spTree>
    <p:extLst>
      <p:ext uri="{BB962C8B-B14F-4D97-AF65-F5344CB8AC3E}">
        <p14:creationId xmlns:p14="http://schemas.microsoft.com/office/powerpoint/2010/main" val="8994331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774FA-8371-F547-B086-0EB025268740}"/>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E41DB851-5E6E-8849-AAAD-092D9BBA2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7146380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0D5ED-1B71-D744-B896-42F3F4915D69}"/>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56938956-AD1A-7045-BB4A-2E1D2686FD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07" y="0"/>
            <a:ext cx="9144000" cy="6858000"/>
          </a:xfrm>
        </p:spPr>
      </p:pic>
    </p:spTree>
    <p:extLst>
      <p:ext uri="{BB962C8B-B14F-4D97-AF65-F5344CB8AC3E}">
        <p14:creationId xmlns:p14="http://schemas.microsoft.com/office/powerpoint/2010/main" val="111083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9169F55-FCE2-0349-8673-597239FAB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0" y="2469008"/>
            <a:ext cx="887984" cy="887984"/>
          </a:xfrm>
          <a:prstGeom prst="rect">
            <a:avLst/>
          </a:prstGeom>
        </p:spPr>
      </p:pic>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Quelques exemples</a:t>
            </a:r>
            <a:endParaRPr lang="fr-FR" dirty="0"/>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1691680" y="1703447"/>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5986500" y="1703447"/>
            <a:ext cx="201622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9" name="Rectangle à coins arrondis 8">
            <a:extLst>
              <a:ext uri="{FF2B5EF4-FFF2-40B4-BE49-F238E27FC236}">
                <a16:creationId xmlns:a16="http://schemas.microsoft.com/office/drawing/2014/main" id="{A5A121D1-664E-0843-8C1C-95A3AD427675}"/>
              </a:ext>
            </a:extLst>
          </p:cNvPr>
          <p:cNvSpPr/>
          <p:nvPr/>
        </p:nvSpPr>
        <p:spPr>
          <a:xfrm>
            <a:off x="1457361" y="5589240"/>
            <a:ext cx="201622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pic>
        <p:nvPicPr>
          <p:cNvPr id="10" name="Image 9">
            <a:extLst>
              <a:ext uri="{FF2B5EF4-FFF2-40B4-BE49-F238E27FC236}">
                <a16:creationId xmlns:a16="http://schemas.microsoft.com/office/drawing/2014/main" id="{600E8D51-0E03-0744-B513-9C0F33A568F9}"/>
              </a:ext>
            </a:extLst>
          </p:cNvPr>
          <p:cNvPicPr>
            <a:picLocks noChangeAspect="1"/>
          </p:cNvPicPr>
          <p:nvPr/>
        </p:nvPicPr>
        <p:blipFill>
          <a:blip r:embed="rId3"/>
          <a:stretch>
            <a:fillRect/>
          </a:stretch>
        </p:blipFill>
        <p:spPr>
          <a:xfrm>
            <a:off x="50903" y="3731665"/>
            <a:ext cx="812594" cy="633439"/>
          </a:xfrm>
          <a:prstGeom prst="rect">
            <a:avLst/>
          </a:prstGeom>
        </p:spPr>
      </p:pic>
      <p:pic>
        <p:nvPicPr>
          <p:cNvPr id="3" name="Image 2">
            <a:extLst>
              <a:ext uri="{FF2B5EF4-FFF2-40B4-BE49-F238E27FC236}">
                <a16:creationId xmlns:a16="http://schemas.microsoft.com/office/drawing/2014/main" id="{4B666ADB-3034-F34C-83F1-278D97185295}"/>
              </a:ext>
            </a:extLst>
          </p:cNvPr>
          <p:cNvPicPr>
            <a:picLocks noChangeAspect="1"/>
          </p:cNvPicPr>
          <p:nvPr/>
        </p:nvPicPr>
        <p:blipFill>
          <a:blip r:embed="rId4"/>
          <a:stretch>
            <a:fillRect/>
          </a:stretch>
        </p:blipFill>
        <p:spPr>
          <a:xfrm>
            <a:off x="755576" y="2483641"/>
            <a:ext cx="3419795" cy="1820930"/>
          </a:xfrm>
          <a:prstGeom prst="rect">
            <a:avLst/>
          </a:prstGeom>
        </p:spPr>
      </p:pic>
      <p:pic>
        <p:nvPicPr>
          <p:cNvPr id="16" name="Image 15">
            <a:extLst>
              <a:ext uri="{FF2B5EF4-FFF2-40B4-BE49-F238E27FC236}">
                <a16:creationId xmlns:a16="http://schemas.microsoft.com/office/drawing/2014/main" id="{4B5D4F58-34B0-8C4E-8FC5-88245FB3E7F0}"/>
              </a:ext>
            </a:extLst>
          </p:cNvPr>
          <p:cNvPicPr>
            <a:picLocks noChangeAspect="1"/>
          </p:cNvPicPr>
          <p:nvPr/>
        </p:nvPicPr>
        <p:blipFill>
          <a:blip r:embed="rId5"/>
          <a:stretch>
            <a:fillRect/>
          </a:stretch>
        </p:blipFill>
        <p:spPr>
          <a:xfrm>
            <a:off x="6668466" y="3327648"/>
            <a:ext cx="2475534" cy="1376226"/>
          </a:xfrm>
          <a:prstGeom prst="rect">
            <a:avLst/>
          </a:prstGeom>
        </p:spPr>
      </p:pic>
      <p:pic>
        <p:nvPicPr>
          <p:cNvPr id="15" name="Image 14">
            <a:extLst>
              <a:ext uri="{FF2B5EF4-FFF2-40B4-BE49-F238E27FC236}">
                <a16:creationId xmlns:a16="http://schemas.microsoft.com/office/drawing/2014/main" id="{ED708445-98B5-104B-8C9F-54DCA26FD160}"/>
              </a:ext>
            </a:extLst>
          </p:cNvPr>
          <p:cNvPicPr>
            <a:picLocks noChangeAspect="1"/>
          </p:cNvPicPr>
          <p:nvPr/>
        </p:nvPicPr>
        <p:blipFill>
          <a:blip r:embed="rId6"/>
          <a:stretch>
            <a:fillRect/>
          </a:stretch>
        </p:blipFill>
        <p:spPr>
          <a:xfrm>
            <a:off x="5078127" y="2483641"/>
            <a:ext cx="1616760" cy="1377407"/>
          </a:xfrm>
          <a:prstGeom prst="rect">
            <a:avLst/>
          </a:prstGeom>
        </p:spPr>
      </p:pic>
      <p:pic>
        <p:nvPicPr>
          <p:cNvPr id="17" name="Image 16">
            <a:extLst>
              <a:ext uri="{FF2B5EF4-FFF2-40B4-BE49-F238E27FC236}">
                <a16:creationId xmlns:a16="http://schemas.microsoft.com/office/drawing/2014/main" id="{3664E008-56B9-B045-AFE7-7EC3666D2792}"/>
              </a:ext>
            </a:extLst>
          </p:cNvPr>
          <p:cNvPicPr>
            <a:picLocks noChangeAspect="1"/>
          </p:cNvPicPr>
          <p:nvPr/>
        </p:nvPicPr>
        <p:blipFill>
          <a:blip r:embed="rId7"/>
          <a:stretch>
            <a:fillRect/>
          </a:stretch>
        </p:blipFill>
        <p:spPr>
          <a:xfrm>
            <a:off x="3707904" y="5229200"/>
            <a:ext cx="2519672" cy="1316732"/>
          </a:xfrm>
          <a:prstGeom prst="rect">
            <a:avLst/>
          </a:prstGeom>
        </p:spPr>
      </p:pic>
      <p:pic>
        <p:nvPicPr>
          <p:cNvPr id="18" name="Image 17">
            <a:extLst>
              <a:ext uri="{FF2B5EF4-FFF2-40B4-BE49-F238E27FC236}">
                <a16:creationId xmlns:a16="http://schemas.microsoft.com/office/drawing/2014/main" id="{07E28CEC-B8AB-864B-B405-D57F376FFFA2}"/>
              </a:ext>
            </a:extLst>
          </p:cNvPr>
          <p:cNvPicPr>
            <a:picLocks noChangeAspect="1"/>
          </p:cNvPicPr>
          <p:nvPr/>
        </p:nvPicPr>
        <p:blipFill>
          <a:blip r:embed="rId8"/>
          <a:stretch>
            <a:fillRect/>
          </a:stretch>
        </p:blipFill>
        <p:spPr>
          <a:xfrm>
            <a:off x="6668466" y="5229200"/>
            <a:ext cx="2379636" cy="1316732"/>
          </a:xfrm>
          <a:prstGeom prst="rect">
            <a:avLst/>
          </a:prstGeom>
        </p:spPr>
      </p:pic>
    </p:spTree>
    <p:extLst>
      <p:ext uri="{BB962C8B-B14F-4D97-AF65-F5344CB8AC3E}">
        <p14:creationId xmlns:p14="http://schemas.microsoft.com/office/powerpoint/2010/main" val="19007913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DD19EE-611C-AC4E-9AD0-5D98E166322A}"/>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E94E5F8C-19C2-6741-8CA5-16947DBC78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183196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31828-A1A7-6847-8840-BFC16C903F74}"/>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9FCEEC72-CB8E-734C-BE73-691EF6219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17287989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1BAF3-8DA0-2047-A24C-CB106246F2A8}"/>
              </a:ext>
            </a:extLst>
          </p:cNvPr>
          <p:cNvSpPr>
            <a:spLocks noGrp="1"/>
          </p:cNvSpPr>
          <p:nvPr>
            <p:ph type="title"/>
          </p:nvPr>
        </p:nvSpPr>
        <p:spPr/>
        <p:txBody>
          <a:bodyPr/>
          <a:lstStyle/>
          <a:p>
            <a:endParaRPr lang="fr-FR"/>
          </a:p>
        </p:txBody>
      </p:sp>
      <p:pic>
        <p:nvPicPr>
          <p:cNvPr id="9" name="Espace réservé du contenu 8" descr="Une image contenant capture d’écran&#10;&#10;Description générée automatiquement">
            <a:extLst>
              <a:ext uri="{FF2B5EF4-FFF2-40B4-BE49-F238E27FC236}">
                <a16:creationId xmlns:a16="http://schemas.microsoft.com/office/drawing/2014/main" id="{1B6FBAF1-77BF-4047-9A51-7438FC5E5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12156620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97F46-C2B7-5C43-A583-6FD81427CD07}"/>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D154C7F0-EA43-D743-A29E-850389C72A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26789782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CDC22-4F5D-0245-9D7B-E66C7839192F}"/>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6272ED7F-7415-3D48-A6DD-BD3085A480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29858639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81BF0-912E-0747-98AD-4B2C0AEBA759}"/>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D3A8F87E-AE43-C342-9275-107B22105C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6166276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3664C-30A0-9C48-97F6-AEE34B521B6C}"/>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31D4F4B4-1BE5-9046-851C-001E55BF71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spTree>
    <p:extLst>
      <p:ext uri="{BB962C8B-B14F-4D97-AF65-F5344CB8AC3E}">
        <p14:creationId xmlns:p14="http://schemas.microsoft.com/office/powerpoint/2010/main" val="16199207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0099"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chemeClr val="bg1"/>
              </a:solidFill>
              <a:latin typeface="+mn-lt"/>
              <a:ea typeface="+mn-ea"/>
              <a:cs typeface="+mn-cs"/>
            </a:endParaRPr>
          </a:p>
        </p:txBody>
      </p:sp>
      <p:sp>
        <p:nvSpPr>
          <p:cNvPr id="260100" name="Rectangle 4"/>
          <p:cNvSpPr>
            <a:spLocks noChangeArrowheads="1"/>
          </p:cNvSpPr>
          <p:nvPr/>
        </p:nvSpPr>
        <p:spPr bwMode="auto">
          <a:xfrm>
            <a:off x="456481" y="881373"/>
            <a:ext cx="8294400" cy="1036909"/>
          </a:xfrm>
          <a:prstGeom prst="rect">
            <a:avLst/>
          </a:prstGeom>
          <a:noFill/>
          <a:ln w="9525">
            <a:noFill/>
            <a:miter lim="800000"/>
            <a:headEnd/>
            <a:tailEnd/>
          </a:ln>
          <a:effectLst/>
        </p:spPr>
        <p:txBody>
          <a:bodyPr lIns="82946" tIns="41472" rIns="82946" bIns="41472" anchor="ctr"/>
          <a:lstStyle/>
          <a:p>
            <a:r>
              <a:rPr lang="fr-BE" sz="3234" b="1" dirty="0">
                <a:solidFill>
                  <a:srgbClr val="000000"/>
                </a:solidFill>
                <a:latin typeface="Arial" charset="0"/>
              </a:rPr>
              <a:t>Les règles de rédaction d’une QCM </a:t>
            </a:r>
            <a:r>
              <a:rPr lang="fr-BE" sz="1828" dirty="0">
                <a:solidFill>
                  <a:srgbClr val="000000"/>
                </a:solidFill>
                <a:latin typeface="Arial" charset="0"/>
              </a:rPr>
              <a:t>(d’après le Chap. 3 « La rédaction des QCM » du livre </a:t>
            </a:r>
            <a:br>
              <a:rPr lang="fr-BE" sz="1828" dirty="0">
                <a:solidFill>
                  <a:srgbClr val="000000"/>
                </a:solidFill>
                <a:latin typeface="Arial" charset="0"/>
              </a:rPr>
            </a:br>
            <a:r>
              <a:rPr lang="fr-BE" sz="1828" dirty="0">
                <a:solidFill>
                  <a:srgbClr val="000000"/>
                </a:solidFill>
                <a:latin typeface="Arial" charset="0"/>
              </a:rPr>
              <a:t>« </a:t>
            </a:r>
            <a:r>
              <a:rPr lang="fr-BE" sz="1828" i="1" dirty="0">
                <a:solidFill>
                  <a:srgbClr val="000000"/>
                </a:solidFill>
                <a:latin typeface="Arial" charset="0"/>
              </a:rPr>
              <a:t>La conception des questions à choix multiple</a:t>
            </a:r>
            <a:r>
              <a:rPr lang="fr-BE" sz="1828" dirty="0">
                <a:solidFill>
                  <a:srgbClr val="000000"/>
                </a:solidFill>
                <a:latin typeface="Arial" charset="0"/>
              </a:rPr>
              <a:t> » de D. Leclercq</a:t>
            </a:r>
            <a:r>
              <a:rPr lang="fr-BE" sz="1828" dirty="0">
                <a:solidFill>
                  <a:schemeClr val="bg1"/>
                </a:solidFill>
                <a:latin typeface="Arial" charset="0"/>
              </a:rPr>
              <a:t>)</a:t>
            </a:r>
            <a:endParaRPr lang="fr-FR" dirty="0">
              <a:solidFill>
                <a:schemeClr val="bg1"/>
              </a:solidFill>
              <a:latin typeface="Arial" charset="0"/>
            </a:endParaRPr>
          </a:p>
        </p:txBody>
      </p:sp>
      <p:sp>
        <p:nvSpPr>
          <p:cNvPr id="260101" name="Rectangle 5"/>
          <p:cNvSpPr>
            <a:spLocks noChangeArrowheads="1"/>
          </p:cNvSpPr>
          <p:nvPr/>
        </p:nvSpPr>
        <p:spPr bwMode="auto">
          <a:xfrm>
            <a:off x="522721" y="2645558"/>
            <a:ext cx="8164800" cy="2183175"/>
          </a:xfrm>
          <a:prstGeom prst="rect">
            <a:avLst/>
          </a:prstGeom>
          <a:noFill/>
          <a:ln w="9525">
            <a:noFill/>
            <a:miter lim="800000"/>
            <a:headEnd/>
            <a:tailEnd/>
          </a:ln>
          <a:effectLst/>
        </p:spPr>
        <p:txBody>
          <a:bodyPr lIns="82946" tIns="41472" rIns="82946" bIns="41472">
            <a:spAutoFit/>
          </a:bodyPr>
          <a:lstStyle/>
          <a:p>
            <a:pPr marL="328314" indent="-328314" defTabSz="829424" eaLnBrk="0">
              <a:buFontTx/>
              <a:buAutoNum type="alphaUcPeriod"/>
              <a:tabLst>
                <a:tab pos="250555" algn="l"/>
              </a:tabLst>
            </a:pPr>
            <a:r>
              <a:rPr lang="fr-BE" sz="2180" dirty="0">
                <a:solidFill>
                  <a:srgbClr val="000000"/>
                </a:solidFill>
                <a:latin typeface="Arial" charset="0"/>
              </a:rPr>
              <a:t> Règles de rédaction concernant l’adéquation aux objectifs</a:t>
            </a:r>
          </a:p>
          <a:p>
            <a:pPr marL="328314" indent="-328314" defTabSz="829424" eaLnBrk="0">
              <a:tabLst>
                <a:tab pos="250555" algn="l"/>
              </a:tabLst>
            </a:pPr>
            <a:endParaRPr lang="fr-BE" sz="914" dirty="0">
              <a:solidFill>
                <a:srgbClr val="000000"/>
              </a:solidFill>
              <a:latin typeface="Arial" charset="0"/>
            </a:endParaRPr>
          </a:p>
          <a:p>
            <a:pPr marL="328314" indent="-328314" defTabSz="829424" eaLnBrk="0">
              <a:buFontTx/>
              <a:buAutoNum type="alphaUcPeriod" startAt="2"/>
              <a:tabLst>
                <a:tab pos="250555" algn="l"/>
              </a:tabLst>
            </a:pPr>
            <a:r>
              <a:rPr lang="fr-BE" sz="2180" dirty="0">
                <a:solidFill>
                  <a:srgbClr val="000000"/>
                </a:solidFill>
                <a:latin typeface="Arial" charset="0"/>
              </a:rPr>
              <a:t> Règles de rédaction concernant la valeur diagnostique de la réponse</a:t>
            </a:r>
          </a:p>
          <a:p>
            <a:pPr marL="328314" indent="-328314" defTabSz="829424" eaLnBrk="0">
              <a:tabLst>
                <a:tab pos="250555" algn="l"/>
              </a:tabLst>
            </a:pPr>
            <a:endParaRPr lang="fr-BE" sz="914" dirty="0">
              <a:solidFill>
                <a:srgbClr val="000000"/>
              </a:solidFill>
              <a:latin typeface="Arial" charset="0"/>
            </a:endParaRPr>
          </a:p>
          <a:p>
            <a:pPr marL="328314" indent="-328314" defTabSz="829424" eaLnBrk="0">
              <a:buFontTx/>
              <a:buAutoNum type="alphaUcPeriod" startAt="3"/>
              <a:tabLst>
                <a:tab pos="250555" algn="l"/>
              </a:tabLst>
            </a:pPr>
            <a:r>
              <a:rPr lang="fr-BE" sz="2180" dirty="0">
                <a:solidFill>
                  <a:srgbClr val="000000"/>
                </a:solidFill>
                <a:latin typeface="Arial" charset="0"/>
              </a:rPr>
              <a:t> Règles de rédaction sur la forme</a:t>
            </a:r>
          </a:p>
          <a:p>
            <a:pPr marL="328314" indent="-328314" defTabSz="829424" eaLnBrk="0">
              <a:tabLst>
                <a:tab pos="250555" algn="l"/>
              </a:tabLst>
            </a:pPr>
            <a:endParaRPr lang="fr-BE" sz="914" dirty="0">
              <a:solidFill>
                <a:srgbClr val="000000"/>
              </a:solidFill>
              <a:latin typeface="Arial" charset="0"/>
            </a:endParaRPr>
          </a:p>
          <a:p>
            <a:pPr marL="328314" indent="-328314" defTabSz="829424" eaLnBrk="0">
              <a:buFontTx/>
              <a:buAutoNum type="alphaUcPeriod" startAt="4"/>
              <a:tabLst>
                <a:tab pos="250555" algn="l"/>
              </a:tabLst>
            </a:pPr>
            <a:r>
              <a:rPr lang="fr-BE" sz="2180" dirty="0">
                <a:solidFill>
                  <a:srgbClr val="000000"/>
                </a:solidFill>
                <a:latin typeface="Arial" charset="0"/>
              </a:rPr>
              <a:t> Règles de rédaction des solutions proposées</a:t>
            </a:r>
            <a:endParaRPr lang="fr-FR" sz="2180" dirty="0">
              <a:solidFill>
                <a:srgbClr val="000000"/>
              </a:solidFill>
              <a:latin typeface="Arial" charset="0"/>
            </a:endParaRPr>
          </a:p>
        </p:txBody>
      </p:sp>
    </p:spTree>
    <p:extLst>
      <p:ext uri="{BB962C8B-B14F-4D97-AF65-F5344CB8AC3E}">
        <p14:creationId xmlns:p14="http://schemas.microsoft.com/office/powerpoint/2010/main" val="16407981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1123" name="Text Box 3"/>
          <p:cNvSpPr txBox="1">
            <a:spLocks noChangeArrowheads="1"/>
          </p:cNvSpPr>
          <p:nvPr/>
        </p:nvSpPr>
        <p:spPr bwMode="auto">
          <a:xfrm>
            <a:off x="456481" y="5193185"/>
            <a:ext cx="8087040" cy="1090183"/>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a:solidFill>
                  <a:srgbClr val="000000"/>
                </a:solidFill>
              </a:rPr>
              <a:t>N ’utilisez la QCM que si c’est le type de question le plus</a:t>
            </a:r>
          </a:p>
          <a:p>
            <a:pPr algn="ctr" eaLnBrk="0">
              <a:lnSpc>
                <a:spcPct val="100000"/>
              </a:lnSpc>
              <a:buClrTx/>
              <a:buSzTx/>
              <a:buFontTx/>
              <a:buNone/>
              <a:defRPr/>
            </a:pPr>
            <a:r>
              <a:rPr lang="fr-BE" sz="2180" b="1">
                <a:solidFill>
                  <a:srgbClr val="000000"/>
                </a:solidFill>
              </a:rPr>
              <a:t>approprié à mesurer ce que l’on vise.</a:t>
            </a:r>
          </a:p>
          <a:p>
            <a:pPr algn="ctr" eaLnBrk="0">
              <a:lnSpc>
                <a:spcPct val="100000"/>
              </a:lnSpc>
              <a:buClrTx/>
              <a:buSzTx/>
              <a:buFontTx/>
              <a:buNone/>
              <a:defRPr/>
            </a:pPr>
            <a:r>
              <a:rPr lang="fr-BE" sz="2180" b="1">
                <a:solidFill>
                  <a:srgbClr val="000000"/>
                </a:solidFill>
              </a:rPr>
              <a:t>Dans ce cas, la QROC serait plus pertinente.</a:t>
            </a:r>
            <a:r>
              <a:rPr lang="fr-BE" sz="2180">
                <a:solidFill>
                  <a:srgbClr val="000000"/>
                </a:solidFill>
              </a:rPr>
              <a:t> </a:t>
            </a:r>
          </a:p>
        </p:txBody>
      </p:sp>
      <p:sp>
        <p:nvSpPr>
          <p:cNvPr id="261124"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chemeClr val="bg1"/>
                </a:solidFill>
                <a:latin typeface="Arial" charset="0"/>
              </a:rPr>
              <a:t>A. Règles de rédaction concernant l’adéquation aux objectifs</a:t>
            </a:r>
            <a:endParaRPr lang="fr-FR" sz="1969">
              <a:solidFill>
                <a:schemeClr val="bg1"/>
              </a:solidFill>
              <a:latin typeface="Arial" charset="0"/>
            </a:endParaRPr>
          </a:p>
        </p:txBody>
      </p:sp>
      <p:sp>
        <p:nvSpPr>
          <p:cNvPr id="261125" name="Text Box 5"/>
          <p:cNvSpPr txBox="1">
            <a:spLocks noChangeArrowheads="1"/>
          </p:cNvSpPr>
          <p:nvPr/>
        </p:nvSpPr>
        <p:spPr bwMode="auto">
          <a:xfrm>
            <a:off x="456481" y="946180"/>
            <a:ext cx="50947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 </a:t>
            </a:r>
            <a:r>
              <a:rPr lang="fr-BE" sz="2531">
                <a:solidFill>
                  <a:srgbClr val="000000"/>
                </a:solidFill>
                <a:latin typeface="Arial" charset="0"/>
              </a:rPr>
              <a:t>Respecter l’objectif</a:t>
            </a:r>
            <a:endParaRPr lang="fr-FR" sz="2531">
              <a:solidFill>
                <a:srgbClr val="000000"/>
              </a:solidFill>
              <a:latin typeface="Arial" charset="0"/>
            </a:endParaRPr>
          </a:p>
        </p:txBody>
      </p:sp>
      <p:grpSp>
        <p:nvGrpSpPr>
          <p:cNvPr id="2" name="Group 6"/>
          <p:cNvGrpSpPr>
            <a:grpSpLocks/>
          </p:cNvGrpSpPr>
          <p:nvPr/>
        </p:nvGrpSpPr>
        <p:grpSpPr bwMode="auto">
          <a:xfrm>
            <a:off x="456481" y="1467516"/>
            <a:ext cx="7944479" cy="3463564"/>
            <a:chOff x="317" y="1019"/>
            <a:chExt cx="5517" cy="2405"/>
          </a:xfrm>
        </p:grpSpPr>
        <p:sp>
          <p:nvSpPr>
            <p:cNvPr id="261127" name="Text Box 7"/>
            <p:cNvSpPr txBox="1">
              <a:spLocks noChangeArrowheads="1"/>
            </p:cNvSpPr>
            <p:nvPr/>
          </p:nvSpPr>
          <p:spPr bwMode="auto">
            <a:xfrm>
              <a:off x="723" y="1387"/>
              <a:ext cx="4456" cy="883"/>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1828" dirty="0">
                  <a:solidFill>
                    <a:srgbClr val="000000"/>
                  </a:solidFill>
                </a:rPr>
                <a:t>Inventez un nom de poudre à lessiver en insistant sur l ’une </a:t>
              </a:r>
            </a:p>
            <a:p>
              <a:pPr eaLnBrk="0">
                <a:lnSpc>
                  <a:spcPct val="100000"/>
                </a:lnSpc>
                <a:buClrTx/>
                <a:buSzTx/>
                <a:buFontTx/>
                <a:buNone/>
                <a:defRPr/>
              </a:pPr>
              <a:r>
                <a:rPr lang="fr-BE" sz="1828" dirty="0">
                  <a:solidFill>
                    <a:srgbClr val="000000"/>
                  </a:solidFill>
                </a:rPr>
                <a:t>de ses qualités : mousse abondante, propreté du linge, peu </a:t>
              </a:r>
            </a:p>
            <a:p>
              <a:pPr eaLnBrk="0">
                <a:lnSpc>
                  <a:spcPct val="100000"/>
                </a:lnSpc>
                <a:buClrTx/>
                <a:buSzTx/>
                <a:buFontTx/>
                <a:buNone/>
                <a:defRPr/>
              </a:pPr>
              <a:r>
                <a:rPr lang="fr-BE" sz="1828" dirty="0">
                  <a:solidFill>
                    <a:srgbClr val="000000"/>
                  </a:solidFill>
                </a:rPr>
                <a:t>coûteuse, enlève toutes les taches …</a:t>
              </a:r>
            </a:p>
            <a:p>
              <a:pPr eaLnBrk="0">
                <a:lnSpc>
                  <a:spcPct val="100000"/>
                </a:lnSpc>
                <a:buClrTx/>
                <a:buSzTx/>
                <a:buFontTx/>
                <a:buNone/>
                <a:defRPr/>
              </a:pPr>
              <a:r>
                <a:rPr lang="fr-BE" sz="1828" dirty="0">
                  <a:solidFill>
                    <a:srgbClr val="000000"/>
                  </a:solidFill>
                </a:rPr>
                <a:t>Choisissez le nom qui vous plaît le mieux.</a:t>
              </a:r>
              <a:r>
                <a:rPr lang="fr-BE" sz="2180" dirty="0">
                  <a:solidFill>
                    <a:srgbClr val="000000"/>
                  </a:solidFill>
                </a:rPr>
                <a:t> </a:t>
              </a:r>
            </a:p>
          </p:txBody>
        </p:sp>
        <p:sp>
          <p:nvSpPr>
            <p:cNvPr id="261128" name="Text Box 8"/>
            <p:cNvSpPr txBox="1">
              <a:spLocks noChangeArrowheads="1"/>
            </p:cNvSpPr>
            <p:nvPr/>
          </p:nvSpPr>
          <p:spPr bwMode="auto">
            <a:xfrm>
              <a:off x="675" y="2301"/>
              <a:ext cx="1569" cy="1116"/>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1969" dirty="0">
                  <a:solidFill>
                    <a:srgbClr val="000000"/>
                  </a:solidFill>
                </a:rPr>
                <a:t>1. ECONOMOUS</a:t>
              </a:r>
            </a:p>
            <a:p>
              <a:pPr algn="l" eaLnBrk="0">
                <a:lnSpc>
                  <a:spcPct val="100000"/>
                </a:lnSpc>
                <a:buClrTx/>
                <a:buSzTx/>
                <a:buFontTx/>
                <a:buNone/>
                <a:defRPr/>
              </a:pPr>
              <a:r>
                <a:rPr lang="fr-BE" sz="1969" dirty="0">
                  <a:solidFill>
                    <a:srgbClr val="000000"/>
                  </a:solidFill>
                </a:rPr>
                <a:t>2. KIMOUSS</a:t>
              </a:r>
            </a:p>
            <a:p>
              <a:pPr algn="l" eaLnBrk="0">
                <a:lnSpc>
                  <a:spcPct val="100000"/>
                </a:lnSpc>
                <a:buClrTx/>
                <a:buSzTx/>
                <a:buFontTx/>
                <a:buNone/>
                <a:defRPr/>
              </a:pPr>
              <a:r>
                <a:rPr lang="fr-BE" sz="1969" dirty="0">
                  <a:solidFill>
                    <a:srgbClr val="000000"/>
                  </a:solidFill>
                </a:rPr>
                <a:t>3. MOUSPACHER</a:t>
              </a:r>
            </a:p>
            <a:p>
              <a:pPr algn="l" eaLnBrk="0">
                <a:lnSpc>
                  <a:spcPct val="100000"/>
                </a:lnSpc>
                <a:buClrTx/>
                <a:buSzTx/>
                <a:buFontTx/>
                <a:buNone/>
                <a:defRPr/>
              </a:pPr>
              <a:r>
                <a:rPr lang="fr-BE" sz="1969" dirty="0">
                  <a:solidFill>
                    <a:srgbClr val="000000"/>
                  </a:solidFill>
                </a:rPr>
                <a:t>4. MOUSTACH</a:t>
              </a:r>
            </a:p>
            <a:p>
              <a:pPr algn="l" eaLnBrk="0">
                <a:lnSpc>
                  <a:spcPct val="100000"/>
                </a:lnSpc>
                <a:buClrTx/>
                <a:buSzTx/>
                <a:buFontTx/>
                <a:buNone/>
                <a:defRPr/>
              </a:pPr>
              <a:r>
                <a:rPr lang="fr-BE" sz="1969" dirty="0">
                  <a:solidFill>
                    <a:srgbClr val="000000"/>
                  </a:solidFill>
                </a:rPr>
                <a:t>5. SANTACH</a:t>
              </a:r>
            </a:p>
          </p:txBody>
        </p:sp>
        <p:sp>
          <p:nvSpPr>
            <p:cNvPr id="261129" name="Rectangle 9"/>
            <p:cNvSpPr>
              <a:spLocks noChangeArrowheads="1"/>
            </p:cNvSpPr>
            <p:nvPr/>
          </p:nvSpPr>
          <p:spPr bwMode="auto">
            <a:xfrm>
              <a:off x="554" y="1383"/>
              <a:ext cx="5280" cy="2041"/>
            </a:xfrm>
            <a:prstGeom prst="rect">
              <a:avLst/>
            </a:prstGeom>
            <a:noFill/>
            <a:ln w="9525">
              <a:solidFill>
                <a:schemeClr val="bg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61130" name="Text Box 10"/>
            <p:cNvSpPr txBox="1">
              <a:spLocks noChangeArrowheads="1"/>
            </p:cNvSpPr>
            <p:nvPr/>
          </p:nvSpPr>
          <p:spPr bwMode="auto">
            <a:xfrm>
              <a:off x="317" y="1019"/>
              <a:ext cx="1585"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grpSp>
    </p:spTree>
    <p:extLst>
      <p:ext uri="{BB962C8B-B14F-4D97-AF65-F5344CB8AC3E}">
        <p14:creationId xmlns:p14="http://schemas.microsoft.com/office/powerpoint/2010/main" val="91531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P spid="26112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2147"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2148"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dirty="0">
                <a:solidFill>
                  <a:srgbClr val="000000"/>
                </a:solidFill>
                <a:latin typeface="Arial" charset="0"/>
              </a:rPr>
              <a:t>A. Règles de rédaction concernant l’adéquation aux objectifs</a:t>
            </a:r>
            <a:endParaRPr lang="fr-FR" sz="1969" dirty="0">
              <a:solidFill>
                <a:srgbClr val="000000"/>
              </a:solidFill>
              <a:latin typeface="Arial" charset="0"/>
            </a:endParaRPr>
          </a:p>
        </p:txBody>
      </p:sp>
      <p:sp>
        <p:nvSpPr>
          <p:cNvPr id="262149" name="Text Box 5"/>
          <p:cNvSpPr txBox="1">
            <a:spLocks noChangeArrowheads="1"/>
          </p:cNvSpPr>
          <p:nvPr/>
        </p:nvSpPr>
        <p:spPr bwMode="auto">
          <a:xfrm>
            <a:off x="456481" y="946180"/>
            <a:ext cx="359279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 </a:t>
            </a:r>
            <a:r>
              <a:rPr lang="fr-BE" sz="2531">
                <a:solidFill>
                  <a:srgbClr val="000000"/>
                </a:solidFill>
                <a:latin typeface="Arial" charset="0"/>
              </a:rPr>
              <a:t>Coller à l’objectif</a:t>
            </a:r>
            <a:endParaRPr lang="fr-FR" sz="2531">
              <a:solidFill>
                <a:srgbClr val="000000"/>
              </a:solidFill>
              <a:latin typeface="Arial" charset="0"/>
            </a:endParaRPr>
          </a:p>
        </p:txBody>
      </p:sp>
      <p:grpSp>
        <p:nvGrpSpPr>
          <p:cNvPr id="2" name="Group 6"/>
          <p:cNvGrpSpPr>
            <a:grpSpLocks/>
          </p:cNvGrpSpPr>
          <p:nvPr/>
        </p:nvGrpSpPr>
        <p:grpSpPr bwMode="auto">
          <a:xfrm>
            <a:off x="446400" y="1467515"/>
            <a:ext cx="7780321" cy="3580215"/>
            <a:chOff x="310" y="1019"/>
            <a:chExt cx="5403" cy="2486"/>
          </a:xfrm>
        </p:grpSpPr>
        <p:sp>
          <p:nvSpPr>
            <p:cNvPr id="86024" name="Text Box 7"/>
            <p:cNvSpPr txBox="1">
              <a:spLocks noChangeArrowheads="1"/>
            </p:cNvSpPr>
            <p:nvPr/>
          </p:nvSpPr>
          <p:spPr bwMode="auto">
            <a:xfrm>
              <a:off x="310" y="1019"/>
              <a:ext cx="1406" cy="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62152" name="Text Box 8"/>
            <p:cNvSpPr txBox="1">
              <a:spLocks noChangeArrowheads="1"/>
            </p:cNvSpPr>
            <p:nvPr/>
          </p:nvSpPr>
          <p:spPr bwMode="auto">
            <a:xfrm>
              <a:off x="583" y="1474"/>
              <a:ext cx="2268" cy="1506"/>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87">
                  <a:solidFill>
                    <a:srgbClr val="000000"/>
                  </a:solidFill>
                  <a:latin typeface="Arial" charset="0"/>
                </a:rPr>
                <a:t>(a) Où est la tanche ? </a:t>
              </a: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a:p>
              <a:pPr>
                <a:lnSpc>
                  <a:spcPct val="100000"/>
                </a:lnSpc>
                <a:buClrTx/>
                <a:buSzTx/>
                <a:buFontTx/>
                <a:buNone/>
              </a:pPr>
              <a:endParaRPr lang="fr-BE" sz="1687">
                <a:solidFill>
                  <a:srgbClr val="000000"/>
                </a:solidFill>
                <a:latin typeface="Arial" charset="0"/>
              </a:endParaRPr>
            </a:p>
          </p:txBody>
        </p:sp>
        <p:pic>
          <p:nvPicPr>
            <p:cNvPr id="86026" name="Picture 9" descr="tan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791"/>
              <a:ext cx="1656" cy="15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027" name="Group 10"/>
            <p:cNvGrpSpPr>
              <a:grpSpLocks/>
            </p:cNvGrpSpPr>
            <p:nvPr/>
          </p:nvGrpSpPr>
          <p:grpSpPr bwMode="auto">
            <a:xfrm>
              <a:off x="3447" y="1111"/>
              <a:ext cx="2266" cy="2394"/>
              <a:chOff x="3312" y="528"/>
              <a:chExt cx="2266" cy="2394"/>
            </a:xfrm>
          </p:grpSpPr>
          <p:sp>
            <p:nvSpPr>
              <p:cNvPr id="262155" name="Text Box 11"/>
              <p:cNvSpPr txBox="1">
                <a:spLocks noChangeArrowheads="1"/>
              </p:cNvSpPr>
              <p:nvPr/>
            </p:nvSpPr>
            <p:spPr bwMode="auto">
              <a:xfrm>
                <a:off x="3312" y="528"/>
                <a:ext cx="2266" cy="2394"/>
              </a:xfrm>
              <a:prstGeom prst="rect">
                <a:avLst/>
              </a:prstGeom>
              <a:noFill/>
              <a:ln w="9525">
                <a:solidFill>
                  <a:schemeClr val="bg1"/>
                </a:solidFill>
                <a:miter lim="800000"/>
                <a:headEnd/>
                <a:tailEnd/>
              </a:ln>
              <a:effectLst/>
            </p:spPr>
            <p:txBody>
              <a:bodyPr>
                <a:spAutoFit/>
              </a:bodyPr>
              <a:lstStyle/>
              <a:p>
                <a:pPr eaLnBrk="0">
                  <a:lnSpc>
                    <a:spcPct val="100000"/>
                  </a:lnSpc>
                  <a:buClrTx/>
                  <a:buSzTx/>
                  <a:buFontTx/>
                  <a:buNone/>
                  <a:defRPr/>
                </a:pPr>
                <a:r>
                  <a:rPr lang="fr-BE" sz="2180" dirty="0">
                    <a:solidFill>
                      <a:srgbClr val="000000"/>
                    </a:solidFill>
                  </a:rPr>
                  <a:t>(b) Ce poisson est </a:t>
                </a:r>
              </a:p>
              <a:p>
                <a:pPr eaLnBrk="0">
                  <a:lnSpc>
                    <a:spcPct val="100000"/>
                  </a:lnSpc>
                  <a:buClrTx/>
                  <a:buSzTx/>
                  <a:buFontTx/>
                  <a:buNone/>
                  <a:defRPr/>
                </a:pPr>
                <a:endParaRPr lang="fr-BE" sz="2180" dirty="0">
                  <a:solidFill>
                    <a:srgbClr val="000000"/>
                  </a:solidFill>
                </a:endParaRPr>
              </a:p>
              <a:p>
                <a:pPr eaLnBrk="0">
                  <a:lnSpc>
                    <a:spcPct val="100000"/>
                  </a:lnSpc>
                  <a:buClrTx/>
                  <a:buSzTx/>
                  <a:buFontTx/>
                  <a:buNone/>
                  <a:defRPr/>
                </a:pPr>
                <a:endParaRPr lang="fr-BE" sz="2180" dirty="0">
                  <a:solidFill>
                    <a:srgbClr val="000000"/>
                  </a:solidFill>
                </a:endParaRPr>
              </a:p>
              <a:p>
                <a:pPr eaLnBrk="0">
                  <a:lnSpc>
                    <a:spcPct val="100000"/>
                  </a:lnSpc>
                  <a:buClrTx/>
                  <a:buSzTx/>
                  <a:buFontTx/>
                  <a:buNone/>
                  <a:defRPr/>
                </a:pPr>
                <a:endParaRPr lang="fr-BE" sz="2180" dirty="0">
                  <a:solidFill>
                    <a:srgbClr val="000000"/>
                  </a:solidFill>
                </a:endParaRPr>
              </a:p>
              <a:p>
                <a:pPr eaLnBrk="0">
                  <a:lnSpc>
                    <a:spcPct val="100000"/>
                  </a:lnSpc>
                  <a:buClrTx/>
                  <a:buSzTx/>
                  <a:buFontTx/>
                  <a:buNone/>
                  <a:defRPr/>
                </a:pPr>
                <a:endParaRPr lang="fr-BE" sz="2180" dirty="0">
                  <a:solidFill>
                    <a:srgbClr val="000000"/>
                  </a:solidFill>
                </a:endParaRPr>
              </a:p>
              <a:p>
                <a:pPr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1. Un brochet</a:t>
                </a:r>
              </a:p>
              <a:p>
                <a:pPr algn="l" eaLnBrk="0">
                  <a:lnSpc>
                    <a:spcPct val="100000"/>
                  </a:lnSpc>
                  <a:buClrTx/>
                  <a:buSzTx/>
                  <a:buFontTx/>
                  <a:buNone/>
                  <a:defRPr/>
                </a:pPr>
                <a:r>
                  <a:rPr lang="fr-BE" sz="2180" dirty="0">
                    <a:solidFill>
                      <a:srgbClr val="000000"/>
                    </a:solidFill>
                  </a:rPr>
                  <a:t>2. Une carpe</a:t>
                </a:r>
              </a:p>
              <a:p>
                <a:pPr algn="l" eaLnBrk="0">
                  <a:lnSpc>
                    <a:spcPct val="100000"/>
                  </a:lnSpc>
                  <a:buClrTx/>
                  <a:buSzTx/>
                  <a:buFontTx/>
                  <a:buNone/>
                  <a:defRPr/>
                </a:pPr>
                <a:r>
                  <a:rPr lang="fr-BE" sz="2180" dirty="0">
                    <a:solidFill>
                      <a:srgbClr val="000000"/>
                    </a:solidFill>
                  </a:rPr>
                  <a:t>3. Une tanche</a:t>
                </a:r>
              </a:p>
              <a:p>
                <a:pPr algn="l" eaLnBrk="0">
                  <a:lnSpc>
                    <a:spcPct val="100000"/>
                  </a:lnSpc>
                  <a:buClrTx/>
                  <a:buSzTx/>
                  <a:buFontTx/>
                  <a:buNone/>
                  <a:defRPr/>
                </a:pPr>
                <a:r>
                  <a:rPr lang="fr-BE" sz="2180" dirty="0">
                    <a:solidFill>
                      <a:srgbClr val="000000"/>
                    </a:solidFill>
                  </a:rPr>
                  <a:t>4. Une truite</a:t>
                </a:r>
              </a:p>
            </p:txBody>
          </p:sp>
          <p:pic>
            <p:nvPicPr>
              <p:cNvPr id="86029" name="Picture 12" descr="Ce poisson 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068"/>
                <a:ext cx="1421"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62157" name="Text Box 13"/>
          <p:cNvSpPr txBox="1">
            <a:spLocks noChangeArrowheads="1"/>
          </p:cNvSpPr>
          <p:nvPr/>
        </p:nvSpPr>
        <p:spPr bwMode="auto">
          <a:xfrm>
            <a:off x="718561" y="5449533"/>
            <a:ext cx="8017920" cy="1230863"/>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dirty="0">
                <a:solidFill>
                  <a:srgbClr val="000000"/>
                </a:solidFill>
              </a:rPr>
              <a:t>La QCM doit correspondre à l’objectif visé, </a:t>
            </a:r>
          </a:p>
          <a:p>
            <a:pPr algn="ctr" eaLnBrk="0">
              <a:lnSpc>
                <a:spcPct val="100000"/>
              </a:lnSpc>
              <a:buClrTx/>
              <a:buSzTx/>
              <a:buFontTx/>
              <a:buNone/>
              <a:defRPr/>
            </a:pPr>
            <a:r>
              <a:rPr lang="fr-BE" sz="2180" b="1" dirty="0">
                <a:solidFill>
                  <a:srgbClr val="000000"/>
                </a:solidFill>
              </a:rPr>
              <a:t>au comportement à évaluer … </a:t>
            </a:r>
          </a:p>
          <a:p>
            <a:pPr algn="ctr" eaLnBrk="0">
              <a:lnSpc>
                <a:spcPct val="100000"/>
              </a:lnSpc>
              <a:buClrTx/>
              <a:buSzTx/>
              <a:buFontTx/>
              <a:buNone/>
              <a:defRPr/>
            </a:pPr>
            <a:endParaRPr lang="fr-BE" sz="914" b="1" dirty="0">
              <a:solidFill>
                <a:srgbClr val="000000"/>
              </a:solidFill>
            </a:endParaRPr>
          </a:p>
          <a:p>
            <a:pPr algn="ctr" eaLnBrk="0">
              <a:lnSpc>
                <a:spcPct val="100000"/>
              </a:lnSpc>
              <a:buClrTx/>
              <a:buSzTx/>
              <a:buFontTx/>
              <a:buNone/>
              <a:defRPr/>
            </a:pPr>
            <a:r>
              <a:rPr lang="fr-BE" sz="2180" b="1" dirty="0">
                <a:solidFill>
                  <a:srgbClr val="000000"/>
                </a:solidFill>
              </a:rPr>
              <a:t>celui d’un poissonnier (a) ou d’un pêcheur (b) ?</a:t>
            </a:r>
          </a:p>
        </p:txBody>
      </p:sp>
    </p:spTree>
    <p:extLst>
      <p:ext uri="{BB962C8B-B14F-4D97-AF65-F5344CB8AC3E}">
        <p14:creationId xmlns:p14="http://schemas.microsoft.com/office/powerpoint/2010/main" val="4191207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21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2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p:bldP spid="26215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Objectifs de la séance</a:t>
            </a:r>
          </a:p>
        </p:txBody>
      </p:sp>
      <p:sp>
        <p:nvSpPr>
          <p:cNvPr id="3" name="Espace réservé du contenu 2"/>
          <p:cNvSpPr>
            <a:spLocks noGrp="1"/>
          </p:cNvSpPr>
          <p:nvPr>
            <p:ph idx="1"/>
          </p:nvPr>
        </p:nvSpPr>
        <p:spPr/>
        <p:txBody>
          <a:bodyPr/>
          <a:lstStyle/>
          <a:p>
            <a:r>
              <a:rPr lang="fr-BE" sz="2000" dirty="0"/>
              <a:t>Réfléchir aux rôles sociaux et individuels de l’évaluateur</a:t>
            </a:r>
          </a:p>
          <a:p>
            <a:r>
              <a:rPr lang="fr-BE" sz="2000" dirty="0"/>
              <a:t>Prendre conscience des qualités et défauts de l’humain en tant qu’évaluateur</a:t>
            </a:r>
          </a:p>
          <a:p>
            <a:r>
              <a:rPr lang="fr-BE" sz="2000" dirty="0"/>
              <a:t>Cerner les différents modèles et fonctions de l’évaluation</a:t>
            </a:r>
          </a:p>
          <a:p>
            <a:r>
              <a:rPr lang="fr-BE" sz="2000" dirty="0"/>
              <a:t>Mettre en place une approche qualité en évaluation</a:t>
            </a:r>
          </a:p>
          <a:p>
            <a:pPr lvl="1"/>
            <a:r>
              <a:rPr lang="fr-BE" sz="1600" dirty="0"/>
              <a:t>Analyse</a:t>
            </a:r>
          </a:p>
          <a:p>
            <a:pPr lvl="1"/>
            <a:r>
              <a:rPr lang="fr-BE" sz="1600" dirty="0"/>
              <a:t>Design</a:t>
            </a:r>
          </a:p>
          <a:p>
            <a:pPr lvl="1"/>
            <a:r>
              <a:rPr lang="fr-BE" sz="1600" dirty="0"/>
              <a:t>Construction</a:t>
            </a:r>
          </a:p>
          <a:p>
            <a:pPr lvl="1"/>
            <a:r>
              <a:rPr lang="fr-BE" sz="1600" dirty="0"/>
              <a:t>Entrainement – communication</a:t>
            </a:r>
          </a:p>
          <a:p>
            <a:pPr lvl="1"/>
            <a:r>
              <a:rPr lang="fr-BE" sz="1600" dirty="0" err="1"/>
              <a:t>Testing</a:t>
            </a:r>
            <a:endParaRPr lang="fr-BE" sz="1600" dirty="0"/>
          </a:p>
          <a:p>
            <a:pPr lvl="1"/>
            <a:r>
              <a:rPr lang="fr-BE" sz="1600" dirty="0"/>
              <a:t>Correction</a:t>
            </a:r>
          </a:p>
          <a:p>
            <a:pPr lvl="1"/>
            <a:r>
              <a:rPr lang="fr-BE" sz="1600" dirty="0"/>
              <a:t>Rétroaction</a:t>
            </a:r>
          </a:p>
          <a:p>
            <a:pPr lvl="1"/>
            <a:r>
              <a:rPr lang="fr-BE" sz="1600" dirty="0"/>
              <a:t>Régulation</a:t>
            </a:r>
          </a:p>
          <a:p>
            <a:pPr lvl="1"/>
            <a:endParaRPr lang="fr-BE" sz="1600" dirty="0"/>
          </a:p>
          <a:p>
            <a:pPr lvl="1"/>
            <a:endParaRPr lang="fr-BE" sz="1600" dirty="0"/>
          </a:p>
          <a:p>
            <a:pPr marL="0" indent="0">
              <a:buNone/>
            </a:pPr>
            <a:endParaRPr lang="fr-BE" dirty="0"/>
          </a:p>
        </p:txBody>
      </p:sp>
      <p:pic>
        <p:nvPicPr>
          <p:cNvPr id="4" name="evaluation.jpg">
            <a:extLst>
              <a:ext uri="{FF2B5EF4-FFF2-40B4-BE49-F238E27FC236}">
                <a16:creationId xmlns:a16="http://schemas.microsoft.com/office/drawing/2014/main" id="{0E2D5B26-1CF0-544D-8867-C3C27B6CF4CC}"/>
              </a:ext>
            </a:extLst>
          </p:cNvPr>
          <p:cNvPicPr>
            <a:picLocks noChangeAspect="1"/>
          </p:cNvPicPr>
          <p:nvPr/>
        </p:nvPicPr>
        <p:blipFill>
          <a:blip r:embed="rId2"/>
          <a:stretch>
            <a:fillRect/>
          </a:stretch>
        </p:blipFill>
        <p:spPr>
          <a:xfrm>
            <a:off x="6012160" y="3717032"/>
            <a:ext cx="3319217" cy="3213845"/>
          </a:xfrm>
          <a:prstGeom prst="rect">
            <a:avLst/>
          </a:prstGeom>
          <a:ln w="12700">
            <a:miter lim="400000"/>
          </a:ln>
        </p:spPr>
      </p:pic>
    </p:spTree>
    <p:extLst>
      <p:ext uri="{BB962C8B-B14F-4D97-AF65-F5344CB8AC3E}">
        <p14:creationId xmlns:p14="http://schemas.microsoft.com/office/powerpoint/2010/main" val="36521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système scolaire national</a:t>
            </a:r>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1331640" y="2132856"/>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6125344" y="2132856"/>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9" name="Rectangle à coins arrondis 8">
            <a:extLst>
              <a:ext uri="{FF2B5EF4-FFF2-40B4-BE49-F238E27FC236}">
                <a16:creationId xmlns:a16="http://schemas.microsoft.com/office/drawing/2014/main" id="{A5A121D1-664E-0843-8C1C-95A3AD427675}"/>
              </a:ext>
            </a:extLst>
          </p:cNvPr>
          <p:cNvSpPr/>
          <p:nvPr/>
        </p:nvSpPr>
        <p:spPr>
          <a:xfrm>
            <a:off x="1331640" y="4941168"/>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pic>
        <p:nvPicPr>
          <p:cNvPr id="8" name="Image 7">
            <a:extLst>
              <a:ext uri="{FF2B5EF4-FFF2-40B4-BE49-F238E27FC236}">
                <a16:creationId xmlns:a16="http://schemas.microsoft.com/office/drawing/2014/main" id="{F3B4621B-063A-314C-BB35-4D56E3FFED7F}"/>
              </a:ext>
            </a:extLst>
          </p:cNvPr>
          <p:cNvPicPr>
            <a:picLocks noChangeAspect="1"/>
          </p:cNvPicPr>
          <p:nvPr/>
        </p:nvPicPr>
        <p:blipFill>
          <a:blip r:embed="rId2"/>
          <a:stretch>
            <a:fillRect/>
          </a:stretch>
        </p:blipFill>
        <p:spPr>
          <a:xfrm>
            <a:off x="4860032" y="2765999"/>
            <a:ext cx="4186808" cy="2927838"/>
          </a:xfrm>
          <a:prstGeom prst="rect">
            <a:avLst/>
          </a:prstGeom>
        </p:spPr>
      </p:pic>
      <p:pic>
        <p:nvPicPr>
          <p:cNvPr id="10" name="Image 9">
            <a:extLst>
              <a:ext uri="{FF2B5EF4-FFF2-40B4-BE49-F238E27FC236}">
                <a16:creationId xmlns:a16="http://schemas.microsoft.com/office/drawing/2014/main" id="{E862DD27-7DEC-B043-8E61-0973D405184D}"/>
              </a:ext>
            </a:extLst>
          </p:cNvPr>
          <p:cNvPicPr>
            <a:picLocks noChangeAspect="1"/>
          </p:cNvPicPr>
          <p:nvPr/>
        </p:nvPicPr>
        <p:blipFill>
          <a:blip r:embed="rId3"/>
          <a:stretch>
            <a:fillRect/>
          </a:stretch>
        </p:blipFill>
        <p:spPr>
          <a:xfrm>
            <a:off x="35226" y="5576875"/>
            <a:ext cx="3883089" cy="1047531"/>
          </a:xfrm>
          <a:prstGeom prst="rect">
            <a:avLst/>
          </a:prstGeom>
        </p:spPr>
      </p:pic>
      <p:pic>
        <p:nvPicPr>
          <p:cNvPr id="11" name="Image 10">
            <a:extLst>
              <a:ext uri="{FF2B5EF4-FFF2-40B4-BE49-F238E27FC236}">
                <a16:creationId xmlns:a16="http://schemas.microsoft.com/office/drawing/2014/main" id="{6122D6DC-C6FE-B44A-BB50-BB1914F111D4}"/>
              </a:ext>
            </a:extLst>
          </p:cNvPr>
          <p:cNvPicPr>
            <a:picLocks noChangeAspect="1"/>
          </p:cNvPicPr>
          <p:nvPr/>
        </p:nvPicPr>
        <p:blipFill>
          <a:blip r:embed="rId4"/>
          <a:stretch>
            <a:fillRect/>
          </a:stretch>
        </p:blipFill>
        <p:spPr>
          <a:xfrm>
            <a:off x="1151620" y="2726439"/>
            <a:ext cx="2016224" cy="2100939"/>
          </a:xfrm>
          <a:prstGeom prst="rect">
            <a:avLst/>
          </a:prstGeom>
        </p:spPr>
      </p:pic>
    </p:spTree>
    <p:extLst>
      <p:ext uri="{BB962C8B-B14F-4D97-AF65-F5344CB8AC3E}">
        <p14:creationId xmlns:p14="http://schemas.microsoft.com/office/powerpoint/2010/main" val="34625669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3171" name="Rectangle 3"/>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dirty="0">
                <a:solidFill>
                  <a:srgbClr val="000000"/>
                </a:solidFill>
                <a:latin typeface="Arial" charset="0"/>
              </a:rPr>
              <a:t>A. Règles de rédaction concernant l’adéquation aux objectifs</a:t>
            </a:r>
            <a:endParaRPr lang="fr-FR" sz="1969" dirty="0">
              <a:solidFill>
                <a:srgbClr val="000000"/>
              </a:solidFill>
              <a:latin typeface="Arial" charset="0"/>
            </a:endParaRPr>
          </a:p>
        </p:txBody>
      </p:sp>
      <p:sp>
        <p:nvSpPr>
          <p:cNvPr id="263172" name="Text Box 4"/>
          <p:cNvSpPr txBox="1">
            <a:spLocks noChangeArrowheads="1"/>
          </p:cNvSpPr>
          <p:nvPr/>
        </p:nvSpPr>
        <p:spPr bwMode="auto">
          <a:xfrm>
            <a:off x="456481" y="946180"/>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R3: </a:t>
            </a:r>
            <a:r>
              <a:rPr lang="fr-BE" sz="2531">
                <a:solidFill>
                  <a:srgbClr val="000000"/>
                </a:solidFill>
                <a:latin typeface="Arial" charset="0"/>
              </a:rPr>
              <a:t>Ne pas perturber l’apprentissage</a:t>
            </a:r>
            <a:endParaRPr lang="fr-FR" sz="2531">
              <a:solidFill>
                <a:srgbClr val="000000"/>
              </a:solidFill>
              <a:latin typeface="Arial" charset="0"/>
            </a:endParaRPr>
          </a:p>
        </p:txBody>
      </p:sp>
      <p:grpSp>
        <p:nvGrpSpPr>
          <p:cNvPr id="2" name="Group 5"/>
          <p:cNvGrpSpPr>
            <a:grpSpLocks/>
          </p:cNvGrpSpPr>
          <p:nvPr/>
        </p:nvGrpSpPr>
        <p:grpSpPr bwMode="auto">
          <a:xfrm>
            <a:off x="1" y="1467515"/>
            <a:ext cx="8752320" cy="2621075"/>
            <a:chOff x="0" y="1019"/>
            <a:chExt cx="6078" cy="1820"/>
          </a:xfrm>
        </p:grpSpPr>
        <p:sp>
          <p:nvSpPr>
            <p:cNvPr id="263174" name="Text Box 6"/>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grpSp>
          <p:nvGrpSpPr>
            <p:cNvPr id="87050" name="Group 7"/>
            <p:cNvGrpSpPr>
              <a:grpSpLocks/>
            </p:cNvGrpSpPr>
            <p:nvPr/>
          </p:nvGrpSpPr>
          <p:grpSpPr bwMode="auto">
            <a:xfrm>
              <a:off x="0" y="1383"/>
              <a:ext cx="6078" cy="1456"/>
              <a:chOff x="0" y="1560"/>
              <a:chExt cx="6078" cy="1456"/>
            </a:xfrm>
          </p:grpSpPr>
          <p:sp>
            <p:nvSpPr>
              <p:cNvPr id="263176" name="Text Box 8"/>
              <p:cNvSpPr txBox="1">
                <a:spLocks noChangeArrowheads="1"/>
              </p:cNvSpPr>
              <p:nvPr/>
            </p:nvSpPr>
            <p:spPr bwMode="auto">
              <a:xfrm>
                <a:off x="0" y="1882"/>
                <a:ext cx="6078" cy="256"/>
              </a:xfrm>
              <a:prstGeom prst="rect">
                <a:avLst/>
              </a:prstGeom>
              <a:noFill/>
              <a:ln w="9525">
                <a:noFill/>
                <a:miter lim="800000"/>
                <a:headEnd/>
                <a:tailEnd/>
              </a:ln>
              <a:effectLst/>
            </p:spPr>
            <p:txBody>
              <a:bodyPr>
                <a:spAutoFit/>
              </a:bodyPr>
              <a:lstStyle/>
              <a:p>
                <a:pPr>
                  <a:spcBef>
                    <a:spcPct val="50000"/>
                  </a:spcBef>
                  <a:defRPr/>
                </a:pPr>
                <a:endParaRPr lang="fr-FR" dirty="0">
                  <a:solidFill>
                    <a:srgbClr val="000000"/>
                  </a:solidFill>
                  <a:latin typeface="+mn-lt"/>
                  <a:ea typeface="+mn-ea"/>
                  <a:cs typeface="+mn-cs"/>
                </a:endParaRPr>
              </a:p>
            </p:txBody>
          </p:sp>
          <p:sp>
            <p:nvSpPr>
              <p:cNvPr id="263177" name="Text Box 9"/>
              <p:cNvSpPr txBox="1">
                <a:spLocks noChangeArrowheads="1"/>
              </p:cNvSpPr>
              <p:nvPr/>
            </p:nvSpPr>
            <p:spPr bwMode="auto">
              <a:xfrm>
                <a:off x="1380" y="1560"/>
                <a:ext cx="3007" cy="297"/>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2180" dirty="0">
                    <a:solidFill>
                      <a:srgbClr val="000000"/>
                    </a:solidFill>
                  </a:rPr>
                  <a:t>Choisissez l’orthographe correcte</a:t>
                </a:r>
              </a:p>
            </p:txBody>
          </p:sp>
          <p:sp>
            <p:nvSpPr>
              <p:cNvPr id="263178" name="Text Box 10"/>
              <p:cNvSpPr txBox="1">
                <a:spLocks noChangeArrowheads="1"/>
              </p:cNvSpPr>
              <p:nvPr/>
            </p:nvSpPr>
            <p:spPr bwMode="auto">
              <a:xfrm>
                <a:off x="1820" y="1837"/>
                <a:ext cx="1136" cy="1116"/>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1969" dirty="0">
                    <a:solidFill>
                      <a:srgbClr val="000000"/>
                    </a:solidFill>
                  </a:rPr>
                  <a:t>1. Horkidée</a:t>
                </a:r>
              </a:p>
              <a:p>
                <a:pPr algn="l" eaLnBrk="0">
                  <a:lnSpc>
                    <a:spcPct val="100000"/>
                  </a:lnSpc>
                  <a:buClrTx/>
                  <a:buSzTx/>
                  <a:buFontTx/>
                  <a:buNone/>
                  <a:defRPr/>
                </a:pPr>
                <a:r>
                  <a:rPr lang="fr-BE" sz="1969" dirty="0">
                    <a:solidFill>
                      <a:srgbClr val="000000"/>
                    </a:solidFill>
                  </a:rPr>
                  <a:t>2. Horquidée</a:t>
                </a:r>
              </a:p>
              <a:p>
                <a:pPr algn="l" eaLnBrk="0">
                  <a:lnSpc>
                    <a:spcPct val="100000"/>
                  </a:lnSpc>
                  <a:buClrTx/>
                  <a:buSzTx/>
                  <a:buFontTx/>
                  <a:buNone/>
                  <a:defRPr/>
                </a:pPr>
                <a:r>
                  <a:rPr lang="fr-BE" sz="1969" dirty="0">
                    <a:solidFill>
                      <a:srgbClr val="000000"/>
                    </a:solidFill>
                  </a:rPr>
                  <a:t>3. Orchidée</a:t>
                </a:r>
              </a:p>
              <a:p>
                <a:pPr algn="l" eaLnBrk="0">
                  <a:lnSpc>
                    <a:spcPct val="100000"/>
                  </a:lnSpc>
                  <a:buClrTx/>
                  <a:buSzTx/>
                  <a:buFontTx/>
                  <a:buNone/>
                  <a:defRPr/>
                </a:pPr>
                <a:r>
                  <a:rPr lang="fr-BE" sz="1969" dirty="0">
                    <a:solidFill>
                      <a:srgbClr val="000000"/>
                    </a:solidFill>
                  </a:rPr>
                  <a:t>4. Orkidée </a:t>
                </a:r>
              </a:p>
              <a:p>
                <a:pPr algn="l" eaLnBrk="0">
                  <a:lnSpc>
                    <a:spcPct val="100000"/>
                  </a:lnSpc>
                  <a:buClrTx/>
                  <a:buSzTx/>
                  <a:buFontTx/>
                  <a:buNone/>
                  <a:defRPr/>
                </a:pPr>
                <a:r>
                  <a:rPr lang="fr-BE" sz="1969" dirty="0">
                    <a:solidFill>
                      <a:srgbClr val="000000"/>
                    </a:solidFill>
                  </a:rPr>
                  <a:t>5. Orquidée</a:t>
                </a:r>
              </a:p>
            </p:txBody>
          </p:sp>
          <p:sp>
            <p:nvSpPr>
              <p:cNvPr id="263179" name="Rectangle 11"/>
              <p:cNvSpPr>
                <a:spLocks noChangeArrowheads="1"/>
              </p:cNvSpPr>
              <p:nvPr/>
            </p:nvSpPr>
            <p:spPr bwMode="auto">
              <a:xfrm>
                <a:off x="1225" y="1565"/>
                <a:ext cx="3674" cy="1451"/>
              </a:xfrm>
              <a:prstGeom prst="rect">
                <a:avLst/>
              </a:prstGeom>
              <a:noFill/>
              <a:ln w="9525">
                <a:solidFill>
                  <a:schemeClr val="bg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4" name="Group 12"/>
          <p:cNvGrpSpPr>
            <a:grpSpLocks/>
          </p:cNvGrpSpPr>
          <p:nvPr/>
        </p:nvGrpSpPr>
        <p:grpSpPr bwMode="auto">
          <a:xfrm>
            <a:off x="416161" y="4343496"/>
            <a:ext cx="8336159" cy="2111262"/>
            <a:chOff x="289" y="3016"/>
            <a:chExt cx="5789" cy="1466"/>
          </a:xfrm>
        </p:grpSpPr>
        <p:sp>
          <p:nvSpPr>
            <p:cNvPr id="263181" name="Text Box 13"/>
            <p:cNvSpPr txBox="1">
              <a:spLocks noChangeArrowheads="1"/>
            </p:cNvSpPr>
            <p:nvPr/>
          </p:nvSpPr>
          <p:spPr bwMode="auto">
            <a:xfrm>
              <a:off x="317" y="3016"/>
              <a:ext cx="5761" cy="530"/>
            </a:xfrm>
            <a:prstGeom prst="rect">
              <a:avLst/>
            </a:prstGeom>
            <a:noFill/>
            <a:ln w="9525">
              <a:noFill/>
              <a:miter lim="800000"/>
              <a:headEnd/>
              <a:tailEnd/>
            </a:ln>
            <a:effectLst/>
          </p:spPr>
          <p:txBody>
            <a:bodyPr>
              <a:spAutoFit/>
            </a:bodyPr>
            <a:lstStyle/>
            <a:p>
              <a:pPr algn="ctr" eaLnBrk="0">
                <a:lnSpc>
                  <a:spcPct val="100000"/>
                </a:lnSpc>
                <a:buClrTx/>
                <a:buSzTx/>
                <a:buFontTx/>
                <a:buNone/>
                <a:defRPr/>
              </a:pPr>
              <a:r>
                <a:rPr lang="fr-BE" sz="2180" b="1">
                  <a:solidFill>
                    <a:srgbClr val="000000"/>
                  </a:solidFill>
                </a:rPr>
                <a:t>La QCM ne doit pas perturber les apprentissages </a:t>
              </a:r>
            </a:p>
            <a:p>
              <a:pPr algn="ctr" eaLnBrk="0">
                <a:lnSpc>
                  <a:spcPct val="100000"/>
                </a:lnSpc>
                <a:buClrTx/>
                <a:buSzTx/>
                <a:buFontTx/>
                <a:buNone/>
                <a:defRPr/>
              </a:pPr>
              <a:r>
                <a:rPr lang="fr-BE" sz="2180" b="1">
                  <a:solidFill>
                    <a:srgbClr val="000000"/>
                  </a:solidFill>
                </a:rPr>
                <a:t>(sur des données perceptives visuelles ou sonores)</a:t>
              </a:r>
            </a:p>
          </p:txBody>
        </p:sp>
        <p:sp>
          <p:nvSpPr>
            <p:cNvPr id="263182" name="Text Box 14"/>
            <p:cNvSpPr txBox="1">
              <a:spLocks noChangeArrowheads="1"/>
            </p:cNvSpPr>
            <p:nvPr/>
          </p:nvSpPr>
          <p:spPr bwMode="auto">
            <a:xfrm>
              <a:off x="289" y="3787"/>
              <a:ext cx="4752" cy="695"/>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1969" b="1" dirty="0">
                  <a:solidFill>
                    <a:srgbClr val="000000"/>
                  </a:solidFill>
                </a:rPr>
                <a:t>Pour les autres apprentissages, Karraker a démontré</a:t>
              </a:r>
            </a:p>
            <a:p>
              <a:pPr eaLnBrk="0">
                <a:lnSpc>
                  <a:spcPct val="100000"/>
                </a:lnSpc>
                <a:buClrTx/>
                <a:buSzTx/>
                <a:buFontTx/>
                <a:buNone/>
                <a:defRPr/>
              </a:pPr>
              <a:r>
                <a:rPr lang="fr-BE" sz="1969" b="1" dirty="0">
                  <a:solidFill>
                    <a:srgbClr val="000000"/>
                  </a:solidFill>
                </a:rPr>
                <a:t>que les distracteurs ne se fixent pas si on communique</a:t>
              </a:r>
            </a:p>
            <a:p>
              <a:pPr eaLnBrk="0">
                <a:lnSpc>
                  <a:spcPct val="100000"/>
                </a:lnSpc>
                <a:buClrTx/>
                <a:buSzTx/>
                <a:buFontTx/>
                <a:buNone/>
                <a:defRPr/>
              </a:pPr>
              <a:r>
                <a:rPr lang="fr-BE" sz="1969" b="1" dirty="0">
                  <a:solidFill>
                    <a:srgbClr val="000000"/>
                  </a:solidFill>
                </a:rPr>
                <a:t>les RC dans les plus brefs délais.</a:t>
              </a:r>
            </a:p>
          </p:txBody>
        </p:sp>
      </p:grpSp>
    </p:spTree>
    <p:extLst>
      <p:ext uri="{BB962C8B-B14F-4D97-AF65-F5344CB8AC3E}">
        <p14:creationId xmlns:p14="http://schemas.microsoft.com/office/powerpoint/2010/main" val="2075958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3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4195"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4196"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dirty="0">
                <a:solidFill>
                  <a:srgbClr val="000000"/>
                </a:solidFill>
                <a:latin typeface="Arial" charset="0"/>
              </a:rPr>
              <a:t>B. Règles de rédaction concernant la valeur diagnostique de la réponse</a:t>
            </a:r>
            <a:endParaRPr lang="fr-FR" sz="1969" dirty="0">
              <a:solidFill>
                <a:srgbClr val="000000"/>
              </a:solidFill>
              <a:latin typeface="Arial" charset="0"/>
            </a:endParaRPr>
          </a:p>
        </p:txBody>
      </p:sp>
      <p:sp>
        <p:nvSpPr>
          <p:cNvPr id="264197" name="Text Box 5"/>
          <p:cNvSpPr txBox="1">
            <a:spLocks noChangeArrowheads="1"/>
          </p:cNvSpPr>
          <p:nvPr/>
        </p:nvSpPr>
        <p:spPr bwMode="auto">
          <a:xfrm>
            <a:off x="456481" y="946180"/>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R4: </a:t>
            </a:r>
            <a:r>
              <a:rPr lang="fr-BE" sz="2531">
                <a:solidFill>
                  <a:srgbClr val="000000"/>
                </a:solidFill>
                <a:latin typeface="Arial" charset="0"/>
              </a:rPr>
              <a:t>Révéler le processus mental</a:t>
            </a:r>
            <a:endParaRPr lang="fr-FR" sz="2531">
              <a:solidFill>
                <a:srgbClr val="000000"/>
              </a:solidFill>
              <a:latin typeface="Arial" charset="0"/>
            </a:endParaRPr>
          </a:p>
        </p:txBody>
      </p:sp>
      <p:sp>
        <p:nvSpPr>
          <p:cNvPr id="264198" name="Text Box 6"/>
          <p:cNvSpPr txBox="1">
            <a:spLocks noChangeArrowheads="1"/>
          </p:cNvSpPr>
          <p:nvPr/>
        </p:nvSpPr>
        <p:spPr bwMode="auto">
          <a:xfrm>
            <a:off x="718561" y="5780768"/>
            <a:ext cx="7951680" cy="602999"/>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sz="1687" b="1">
                <a:solidFill>
                  <a:srgbClr val="000000"/>
                </a:solidFill>
                <a:latin typeface="Arial" charset="0"/>
              </a:rPr>
              <a:t>La QCM doit renseigner l’enseignant sur le processus mental utilisé par l’apprenant.</a:t>
            </a:r>
            <a:endParaRPr lang="fr-BE" sz="1687">
              <a:solidFill>
                <a:srgbClr val="000000"/>
              </a:solidFill>
              <a:latin typeface="Arial" charset="0"/>
            </a:endParaRPr>
          </a:p>
        </p:txBody>
      </p:sp>
      <p:grpSp>
        <p:nvGrpSpPr>
          <p:cNvPr id="2" name="Group 7"/>
          <p:cNvGrpSpPr>
            <a:grpSpLocks/>
          </p:cNvGrpSpPr>
          <p:nvPr/>
        </p:nvGrpSpPr>
        <p:grpSpPr bwMode="auto">
          <a:xfrm>
            <a:off x="456481" y="1467514"/>
            <a:ext cx="6923520" cy="3983459"/>
            <a:chOff x="317" y="1019"/>
            <a:chExt cx="4808" cy="2766"/>
          </a:xfrm>
        </p:grpSpPr>
        <p:grpSp>
          <p:nvGrpSpPr>
            <p:cNvPr id="88073" name="Group 8"/>
            <p:cNvGrpSpPr>
              <a:grpSpLocks/>
            </p:cNvGrpSpPr>
            <p:nvPr/>
          </p:nvGrpSpPr>
          <p:grpSpPr bwMode="auto">
            <a:xfrm>
              <a:off x="1179" y="1383"/>
              <a:ext cx="3946" cy="2402"/>
              <a:chOff x="612" y="663"/>
              <a:chExt cx="3854" cy="2446"/>
            </a:xfrm>
          </p:grpSpPr>
          <p:grpSp>
            <p:nvGrpSpPr>
              <p:cNvPr id="88075" name="Group 9"/>
              <p:cNvGrpSpPr>
                <a:grpSpLocks/>
              </p:cNvGrpSpPr>
              <p:nvPr/>
            </p:nvGrpSpPr>
            <p:grpSpPr bwMode="auto">
              <a:xfrm>
                <a:off x="612" y="663"/>
                <a:ext cx="3854" cy="2054"/>
                <a:chOff x="614" y="650"/>
                <a:chExt cx="3854" cy="2054"/>
              </a:xfrm>
            </p:grpSpPr>
            <p:sp>
              <p:nvSpPr>
                <p:cNvPr id="264202" name="Text Box 10"/>
                <p:cNvSpPr txBox="1">
                  <a:spLocks noChangeArrowheads="1"/>
                </p:cNvSpPr>
                <p:nvPr/>
              </p:nvSpPr>
              <p:spPr bwMode="auto">
                <a:xfrm>
                  <a:off x="614" y="650"/>
                  <a:ext cx="3854" cy="2054"/>
                </a:xfrm>
                <a:prstGeom prst="rect">
                  <a:avLst/>
                </a:prstGeom>
                <a:noFill/>
                <a:ln w="9525">
                  <a:solidFill>
                    <a:schemeClr val="tx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828" dirty="0">
                      <a:solidFill>
                        <a:srgbClr val="000000"/>
                      </a:solidFill>
                      <a:latin typeface="Arial" charset="0"/>
                    </a:rPr>
                    <a:t>Quelle est la surface de la figure ci-dessous ?</a:t>
                  </a: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477" dirty="0">
                    <a:solidFill>
                      <a:srgbClr val="000000"/>
                    </a:solidFill>
                    <a:latin typeface="Arial" charset="0"/>
                  </a:endParaRPr>
                </a:p>
                <a:p>
                  <a:pPr>
                    <a:lnSpc>
                      <a:spcPct val="100000"/>
                    </a:lnSpc>
                    <a:buClrTx/>
                    <a:buSzTx/>
                    <a:buFontTx/>
                    <a:buNone/>
                  </a:pPr>
                  <a:endParaRPr lang="fr-BE" sz="1477" dirty="0">
                    <a:solidFill>
                      <a:srgbClr val="000000"/>
                    </a:solidFill>
                    <a:latin typeface="Arial" charset="0"/>
                  </a:endParaRPr>
                </a:p>
              </p:txBody>
            </p:sp>
            <p:sp>
              <p:nvSpPr>
                <p:cNvPr id="264203" name="Line 11"/>
                <p:cNvSpPr>
                  <a:spLocks noChangeShapeType="1"/>
                </p:cNvSpPr>
                <p:nvPr/>
              </p:nvSpPr>
              <p:spPr bwMode="auto">
                <a:xfrm>
                  <a:off x="864" y="1056"/>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4" name="Line 12"/>
                <p:cNvSpPr>
                  <a:spLocks noChangeShapeType="1"/>
                </p:cNvSpPr>
                <p:nvPr/>
              </p:nvSpPr>
              <p:spPr bwMode="auto">
                <a:xfrm>
                  <a:off x="912" y="1344"/>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5" name="Line 13"/>
                <p:cNvSpPr>
                  <a:spLocks noChangeShapeType="1"/>
                </p:cNvSpPr>
                <p:nvPr/>
              </p:nvSpPr>
              <p:spPr bwMode="auto">
                <a:xfrm>
                  <a:off x="960" y="1632"/>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6" name="Line 14"/>
                <p:cNvSpPr>
                  <a:spLocks noChangeShapeType="1"/>
                </p:cNvSpPr>
                <p:nvPr/>
              </p:nvSpPr>
              <p:spPr bwMode="auto">
                <a:xfrm>
                  <a:off x="960" y="1920"/>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7" name="Line 15"/>
                <p:cNvSpPr>
                  <a:spLocks noChangeShapeType="1"/>
                </p:cNvSpPr>
                <p:nvPr/>
              </p:nvSpPr>
              <p:spPr bwMode="auto">
                <a:xfrm>
                  <a:off x="960" y="2208"/>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8" name="Line 16"/>
                <p:cNvSpPr>
                  <a:spLocks noChangeShapeType="1"/>
                </p:cNvSpPr>
                <p:nvPr/>
              </p:nvSpPr>
              <p:spPr bwMode="auto">
                <a:xfrm>
                  <a:off x="1392"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9" name="Line 17"/>
                <p:cNvSpPr>
                  <a:spLocks noChangeShapeType="1"/>
                </p:cNvSpPr>
                <p:nvPr/>
              </p:nvSpPr>
              <p:spPr bwMode="auto">
                <a:xfrm>
                  <a:off x="2400"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0" name="Line 18"/>
                <p:cNvSpPr>
                  <a:spLocks noChangeShapeType="1"/>
                </p:cNvSpPr>
                <p:nvPr/>
              </p:nvSpPr>
              <p:spPr bwMode="auto">
                <a:xfrm>
                  <a:off x="2736"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1" name="Line 19"/>
                <p:cNvSpPr>
                  <a:spLocks noChangeShapeType="1"/>
                </p:cNvSpPr>
                <p:nvPr/>
              </p:nvSpPr>
              <p:spPr bwMode="auto">
                <a:xfrm>
                  <a:off x="3072"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2" name="Line 20"/>
                <p:cNvSpPr>
                  <a:spLocks noChangeShapeType="1"/>
                </p:cNvSpPr>
                <p:nvPr/>
              </p:nvSpPr>
              <p:spPr bwMode="auto">
                <a:xfrm>
                  <a:off x="3408"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3" name="Line 21"/>
                <p:cNvSpPr>
                  <a:spLocks noChangeShapeType="1"/>
                </p:cNvSpPr>
                <p:nvPr/>
              </p:nvSpPr>
              <p:spPr bwMode="auto">
                <a:xfrm>
                  <a:off x="3742" y="981"/>
                  <a:ext cx="2" cy="1323"/>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4" name="Line 22"/>
                <p:cNvSpPr>
                  <a:spLocks noChangeShapeType="1"/>
                </p:cNvSpPr>
                <p:nvPr/>
              </p:nvSpPr>
              <p:spPr bwMode="auto">
                <a:xfrm>
                  <a:off x="1728"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5" name="Line 23"/>
                <p:cNvSpPr>
                  <a:spLocks noChangeShapeType="1"/>
                </p:cNvSpPr>
                <p:nvPr/>
              </p:nvSpPr>
              <p:spPr bwMode="auto">
                <a:xfrm>
                  <a:off x="2064"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6" name="Line 24"/>
                <p:cNvSpPr>
                  <a:spLocks noChangeShapeType="1"/>
                </p:cNvSpPr>
                <p:nvPr/>
              </p:nvSpPr>
              <p:spPr bwMode="auto">
                <a:xfrm>
                  <a:off x="1056"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7" name="Line 25"/>
                <p:cNvSpPr>
                  <a:spLocks noChangeShapeType="1"/>
                </p:cNvSpPr>
                <p:nvPr/>
              </p:nvSpPr>
              <p:spPr bwMode="auto">
                <a:xfrm>
                  <a:off x="2064" y="1344"/>
                  <a:ext cx="672" cy="0"/>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8" name="Line 26"/>
                <p:cNvSpPr>
                  <a:spLocks noChangeShapeType="1"/>
                </p:cNvSpPr>
                <p:nvPr/>
              </p:nvSpPr>
              <p:spPr bwMode="auto">
                <a:xfrm>
                  <a:off x="1392" y="1920"/>
                  <a:ext cx="1680" cy="0"/>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9" name="Line 27"/>
                <p:cNvSpPr>
                  <a:spLocks noChangeShapeType="1"/>
                </p:cNvSpPr>
                <p:nvPr/>
              </p:nvSpPr>
              <p:spPr bwMode="auto">
                <a:xfrm flipV="1">
                  <a:off x="1392" y="1344"/>
                  <a:ext cx="672" cy="576"/>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20" name="Line 28"/>
                <p:cNvSpPr>
                  <a:spLocks noChangeShapeType="1"/>
                </p:cNvSpPr>
                <p:nvPr/>
              </p:nvSpPr>
              <p:spPr bwMode="auto">
                <a:xfrm>
                  <a:off x="2736" y="1344"/>
                  <a:ext cx="336" cy="576"/>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sp>
            <p:nvSpPr>
              <p:cNvPr id="264221" name="Text Box 29"/>
              <p:cNvSpPr txBox="1">
                <a:spLocks noChangeArrowheads="1"/>
              </p:cNvSpPr>
              <p:nvPr/>
            </p:nvSpPr>
            <p:spPr bwMode="auto">
              <a:xfrm>
                <a:off x="998" y="2447"/>
                <a:ext cx="735" cy="662"/>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1828" dirty="0">
                    <a:solidFill>
                      <a:srgbClr val="000000"/>
                    </a:solidFill>
                  </a:rPr>
                  <a:t>1. 5 cm2</a:t>
                </a:r>
              </a:p>
              <a:p>
                <a:pPr eaLnBrk="0">
                  <a:lnSpc>
                    <a:spcPct val="100000"/>
                  </a:lnSpc>
                  <a:buClrTx/>
                  <a:buSzTx/>
                  <a:buFontTx/>
                  <a:buNone/>
                  <a:defRPr/>
                </a:pPr>
                <a:r>
                  <a:rPr lang="fr-BE" sz="1828" dirty="0">
                    <a:solidFill>
                      <a:srgbClr val="000000"/>
                    </a:solidFill>
                  </a:rPr>
                  <a:t>2. 6 cm2</a:t>
                </a:r>
              </a:p>
              <a:p>
                <a:pPr eaLnBrk="0">
                  <a:lnSpc>
                    <a:spcPct val="100000"/>
                  </a:lnSpc>
                  <a:buClrTx/>
                  <a:buSzTx/>
                  <a:buFontTx/>
                  <a:buNone/>
                  <a:defRPr/>
                </a:pPr>
                <a:r>
                  <a:rPr lang="fr-BE" sz="1828" dirty="0">
                    <a:solidFill>
                      <a:srgbClr val="000000"/>
                    </a:solidFill>
                  </a:rPr>
                  <a:t>3. 7 cm2</a:t>
                </a:r>
              </a:p>
            </p:txBody>
          </p:sp>
        </p:grpSp>
        <p:sp>
          <p:nvSpPr>
            <p:cNvPr id="264222" name="Text Box 30"/>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grpSp>
    </p:spTree>
    <p:extLst>
      <p:ext uri="{BB962C8B-B14F-4D97-AF65-F5344CB8AC3E}">
        <p14:creationId xmlns:p14="http://schemas.microsoft.com/office/powerpoint/2010/main" val="3197236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4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4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P spid="264198"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5219"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5220"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B. Règles de rédaction concernant la valeur diagnostique de la réponse</a:t>
            </a:r>
            <a:endParaRPr lang="fr-FR" sz="1969">
              <a:solidFill>
                <a:srgbClr val="000000"/>
              </a:solidFill>
              <a:latin typeface="Arial" charset="0"/>
            </a:endParaRPr>
          </a:p>
        </p:txBody>
      </p:sp>
      <p:sp>
        <p:nvSpPr>
          <p:cNvPr id="265221" name="Text Box 5"/>
          <p:cNvSpPr txBox="1">
            <a:spLocks noChangeArrowheads="1"/>
          </p:cNvSpPr>
          <p:nvPr/>
        </p:nvSpPr>
        <p:spPr bwMode="auto">
          <a:xfrm>
            <a:off x="456481" y="946180"/>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R5: </a:t>
            </a:r>
            <a:r>
              <a:rPr lang="fr-BE" sz="2531">
                <a:solidFill>
                  <a:srgbClr val="000000"/>
                </a:solidFill>
                <a:latin typeface="Arial" charset="0"/>
              </a:rPr>
              <a:t>Indiquer l’erreur commise</a:t>
            </a:r>
            <a:endParaRPr lang="fr-FR" sz="2531">
              <a:solidFill>
                <a:srgbClr val="000000"/>
              </a:solidFill>
              <a:latin typeface="Arial" charset="0"/>
            </a:endParaRPr>
          </a:p>
        </p:txBody>
      </p:sp>
      <p:grpSp>
        <p:nvGrpSpPr>
          <p:cNvPr id="2" name="Group 6"/>
          <p:cNvGrpSpPr>
            <a:grpSpLocks/>
          </p:cNvGrpSpPr>
          <p:nvPr/>
        </p:nvGrpSpPr>
        <p:grpSpPr bwMode="auto">
          <a:xfrm>
            <a:off x="391680" y="1467515"/>
            <a:ext cx="8123041" cy="3920093"/>
            <a:chOff x="272" y="1019"/>
            <a:chExt cx="5641" cy="2722"/>
          </a:xfrm>
        </p:grpSpPr>
        <p:sp>
          <p:nvSpPr>
            <p:cNvPr id="265223"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grpSp>
          <p:nvGrpSpPr>
            <p:cNvPr id="89097" name="Group 8"/>
            <p:cNvGrpSpPr>
              <a:grpSpLocks/>
            </p:cNvGrpSpPr>
            <p:nvPr/>
          </p:nvGrpSpPr>
          <p:grpSpPr bwMode="auto">
            <a:xfrm>
              <a:off x="272" y="1292"/>
              <a:ext cx="5641" cy="2449"/>
              <a:chOff x="272" y="1394"/>
              <a:chExt cx="5641" cy="2449"/>
            </a:xfrm>
          </p:grpSpPr>
          <p:sp>
            <p:nvSpPr>
              <p:cNvPr id="265225" name="Text Box 9"/>
              <p:cNvSpPr txBox="1">
                <a:spLocks noChangeArrowheads="1"/>
              </p:cNvSpPr>
              <p:nvPr/>
            </p:nvSpPr>
            <p:spPr bwMode="auto">
              <a:xfrm>
                <a:off x="272" y="1394"/>
                <a:ext cx="5641" cy="2153"/>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969" dirty="0">
                    <a:solidFill>
                      <a:srgbClr val="000000"/>
                    </a:solidFill>
                    <a:latin typeface="Arial" charset="0"/>
                  </a:rPr>
                  <a:t>Un spécialiste en oto-rhino-laryngologie indique généralement</a:t>
                </a:r>
              </a:p>
              <a:p>
                <a:pPr>
                  <a:lnSpc>
                    <a:spcPct val="100000"/>
                  </a:lnSpc>
                  <a:buClrTx/>
                  <a:buSzTx/>
                  <a:buFontTx/>
                  <a:buNone/>
                </a:pPr>
                <a:r>
                  <a:rPr lang="fr-BE" sz="1969" dirty="0">
                    <a:solidFill>
                      <a:srgbClr val="000000"/>
                    </a:solidFill>
                    <a:latin typeface="Arial" charset="0"/>
                  </a:rPr>
                  <a:t>sur sa plaque « nez-gorge-oreilles ».</a:t>
                </a:r>
              </a:p>
              <a:p>
                <a:pPr>
                  <a:lnSpc>
                    <a:spcPct val="100000"/>
                  </a:lnSpc>
                  <a:buClrTx/>
                  <a:buSzTx/>
                  <a:buFontTx/>
                  <a:buNone/>
                </a:pPr>
                <a:r>
                  <a:rPr lang="fr-BE" sz="1969" dirty="0">
                    <a:solidFill>
                      <a:srgbClr val="000000"/>
                    </a:solidFill>
                    <a:latin typeface="Arial" charset="0"/>
                  </a:rPr>
                  <a:t>Le rhinocéros a une corne à l’avant du museau.</a:t>
                </a:r>
              </a:p>
              <a:p>
                <a:pPr>
                  <a:lnSpc>
                    <a:spcPct val="100000"/>
                  </a:lnSpc>
                  <a:buClrTx/>
                  <a:buSzTx/>
                  <a:buFontTx/>
                  <a:buNone/>
                </a:pPr>
                <a:r>
                  <a:rPr lang="fr-BE" sz="1969" dirty="0">
                    <a:solidFill>
                      <a:srgbClr val="000000"/>
                    </a:solidFill>
                    <a:latin typeface="Arial" charset="0"/>
                  </a:rPr>
                  <a:t>Celui qui souffre de rhinite se mouche fréquemment.</a:t>
                </a:r>
                <a:r>
                  <a:rPr lang="fr-BE" sz="1687" dirty="0">
                    <a:solidFill>
                      <a:srgbClr val="000000"/>
                    </a:solidFill>
                    <a:latin typeface="Arial" charset="0"/>
                  </a:rPr>
                  <a:t>  </a:t>
                </a: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a:p>
                <a:pPr>
                  <a:lnSpc>
                    <a:spcPct val="100000"/>
                  </a:lnSpc>
                  <a:buClrTx/>
                  <a:buSzTx/>
                  <a:buFontTx/>
                  <a:buNone/>
                </a:pPr>
                <a:endParaRPr lang="fr-BE" sz="3234" dirty="0">
                  <a:solidFill>
                    <a:srgbClr val="000000"/>
                  </a:solidFill>
                  <a:latin typeface="Arial" charset="0"/>
                </a:endParaRPr>
              </a:p>
              <a:p>
                <a:pPr>
                  <a:lnSpc>
                    <a:spcPct val="100000"/>
                  </a:lnSpc>
                  <a:buClrTx/>
                  <a:buSzTx/>
                  <a:buFontTx/>
                  <a:buNone/>
                </a:pPr>
                <a:endParaRPr lang="fr-BE" sz="1687" dirty="0">
                  <a:solidFill>
                    <a:srgbClr val="000000"/>
                  </a:solidFill>
                  <a:latin typeface="Arial" charset="0"/>
                </a:endParaRPr>
              </a:p>
            </p:txBody>
          </p:sp>
          <p:sp>
            <p:nvSpPr>
              <p:cNvPr id="265226" name="Text Box 10"/>
              <p:cNvSpPr txBox="1">
                <a:spLocks noChangeArrowheads="1"/>
              </p:cNvSpPr>
              <p:nvPr/>
            </p:nvSpPr>
            <p:spPr bwMode="auto">
              <a:xfrm>
                <a:off x="396" y="2381"/>
                <a:ext cx="3080" cy="1462"/>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Le mot grec </a:t>
                </a:r>
                <a:r>
                  <a:rPr lang="fr-BE" sz="2180" b="1" dirty="0">
                    <a:solidFill>
                      <a:srgbClr val="000000"/>
                    </a:solidFill>
                  </a:rPr>
                  <a:t>rhis</a:t>
                </a:r>
                <a:r>
                  <a:rPr lang="fr-BE" sz="2180" dirty="0">
                    <a:solidFill>
                      <a:srgbClr val="000000"/>
                    </a:solidFill>
                  </a:rPr>
                  <a:t>, </a:t>
                </a:r>
                <a:r>
                  <a:rPr lang="fr-BE" sz="2180" b="1" dirty="0">
                    <a:solidFill>
                      <a:srgbClr val="000000"/>
                    </a:solidFill>
                  </a:rPr>
                  <a:t>rhinos</a:t>
                </a:r>
                <a:r>
                  <a:rPr lang="fr-BE" sz="2180" dirty="0">
                    <a:solidFill>
                      <a:srgbClr val="000000"/>
                    </a:solidFill>
                  </a:rPr>
                  <a:t>, signifie :</a:t>
                </a:r>
              </a:p>
              <a:p>
                <a:pPr algn="l" eaLnBrk="0">
                  <a:lnSpc>
                    <a:spcPct val="100000"/>
                  </a:lnSpc>
                  <a:buClrTx/>
                  <a:buSzTx/>
                  <a:buFontTx/>
                  <a:buNone/>
                  <a:defRPr/>
                </a:pPr>
                <a:r>
                  <a:rPr lang="fr-BE" sz="2180" dirty="0">
                    <a:solidFill>
                      <a:srgbClr val="000000"/>
                    </a:solidFill>
                  </a:rPr>
                  <a:t>	1. Corne</a:t>
                </a:r>
              </a:p>
              <a:p>
                <a:pPr algn="l" eaLnBrk="0">
                  <a:lnSpc>
                    <a:spcPct val="100000"/>
                  </a:lnSpc>
                  <a:buClrTx/>
                  <a:buSzTx/>
                  <a:buFontTx/>
                  <a:buNone/>
                  <a:defRPr/>
                </a:pPr>
                <a:r>
                  <a:rPr lang="fr-BE" sz="2180" dirty="0">
                    <a:solidFill>
                      <a:srgbClr val="000000"/>
                    </a:solidFill>
                  </a:rPr>
                  <a:t>	2. Gorge</a:t>
                </a:r>
              </a:p>
              <a:p>
                <a:pPr algn="l" eaLnBrk="0">
                  <a:lnSpc>
                    <a:spcPct val="100000"/>
                  </a:lnSpc>
                  <a:buClrTx/>
                  <a:buSzTx/>
                  <a:buFontTx/>
                  <a:buNone/>
                  <a:defRPr/>
                </a:pPr>
                <a:r>
                  <a:rPr lang="fr-BE" sz="2180" dirty="0">
                    <a:solidFill>
                      <a:srgbClr val="000000"/>
                    </a:solidFill>
                  </a:rPr>
                  <a:t>	3. Maladie</a:t>
                </a:r>
              </a:p>
              <a:p>
                <a:pPr algn="l" eaLnBrk="0">
                  <a:lnSpc>
                    <a:spcPct val="100000"/>
                  </a:lnSpc>
                  <a:buClrTx/>
                  <a:buSzTx/>
                  <a:buFontTx/>
                  <a:buNone/>
                  <a:defRPr/>
                </a:pPr>
                <a:r>
                  <a:rPr lang="fr-BE" sz="2180" dirty="0">
                    <a:solidFill>
                      <a:srgbClr val="000000"/>
                    </a:solidFill>
                  </a:rPr>
                  <a:t>	4. Nez</a:t>
                </a:r>
              </a:p>
              <a:p>
                <a:pPr algn="l" eaLnBrk="0">
                  <a:lnSpc>
                    <a:spcPct val="100000"/>
                  </a:lnSpc>
                  <a:buClrTx/>
                  <a:buSzTx/>
                  <a:buFontTx/>
                  <a:buNone/>
                  <a:defRPr/>
                </a:pPr>
                <a:r>
                  <a:rPr lang="fr-BE" sz="2180" dirty="0">
                    <a:solidFill>
                      <a:srgbClr val="000000"/>
                    </a:solidFill>
                  </a:rPr>
                  <a:t>	5. Visage</a:t>
                </a:r>
              </a:p>
            </p:txBody>
          </p:sp>
        </p:grpSp>
      </p:grpSp>
      <p:sp>
        <p:nvSpPr>
          <p:cNvPr id="265227" name="Text Box 11"/>
          <p:cNvSpPr txBox="1">
            <a:spLocks noChangeArrowheads="1"/>
          </p:cNvSpPr>
          <p:nvPr/>
        </p:nvSpPr>
        <p:spPr bwMode="auto">
          <a:xfrm>
            <a:off x="260641" y="5649715"/>
            <a:ext cx="8687519" cy="992849"/>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1969" b="1">
                <a:solidFill>
                  <a:srgbClr val="000000"/>
                </a:solidFill>
              </a:rPr>
              <a:t>Les distracteurs doivent indiquer le type d’erreur commise ou le cheminement incorrect suivi par l’apprenant …</a:t>
            </a:r>
          </a:p>
          <a:p>
            <a:pPr algn="ctr" eaLnBrk="0">
              <a:lnSpc>
                <a:spcPct val="100000"/>
              </a:lnSpc>
              <a:buClrTx/>
              <a:buSzTx/>
              <a:buFontTx/>
              <a:buNone/>
              <a:defRPr/>
            </a:pPr>
            <a:r>
              <a:rPr lang="fr-BE" sz="1969" b="1">
                <a:solidFill>
                  <a:srgbClr val="000000"/>
                </a:solidFill>
              </a:rPr>
              <a:t>D’où le recours à leurs propres erreurs en QROC.</a:t>
            </a:r>
          </a:p>
        </p:txBody>
      </p:sp>
    </p:spTree>
    <p:extLst>
      <p:ext uri="{BB962C8B-B14F-4D97-AF65-F5344CB8AC3E}">
        <p14:creationId xmlns:p14="http://schemas.microsoft.com/office/powerpoint/2010/main" val="298403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1" grpId="0"/>
      <p:bldP spid="265227"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6243" name="Rectangle 3"/>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B. Règles de rédaction concernant la valeur diagnostique de la réponse</a:t>
            </a:r>
            <a:endParaRPr lang="fr-FR" sz="1969">
              <a:solidFill>
                <a:srgbClr val="000000"/>
              </a:solidFill>
              <a:latin typeface="Arial" charset="0"/>
            </a:endParaRPr>
          </a:p>
        </p:txBody>
      </p:sp>
      <p:sp>
        <p:nvSpPr>
          <p:cNvPr id="266244" name="Text Box 4"/>
          <p:cNvSpPr txBox="1">
            <a:spLocks noChangeArrowheads="1"/>
          </p:cNvSpPr>
          <p:nvPr/>
        </p:nvSpPr>
        <p:spPr bwMode="auto">
          <a:xfrm>
            <a:off x="456481" y="946181"/>
            <a:ext cx="8491679" cy="343377"/>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R6: Préciser sur quelle partie de l’énoncé porte la question</a:t>
            </a:r>
            <a:endParaRPr lang="fr-FR" sz="1687">
              <a:solidFill>
                <a:srgbClr val="000000"/>
              </a:solidFill>
              <a:latin typeface="Arial" charset="0"/>
            </a:endParaRPr>
          </a:p>
        </p:txBody>
      </p:sp>
      <p:grpSp>
        <p:nvGrpSpPr>
          <p:cNvPr id="2" name="Group 5"/>
          <p:cNvGrpSpPr>
            <a:grpSpLocks/>
          </p:cNvGrpSpPr>
          <p:nvPr/>
        </p:nvGrpSpPr>
        <p:grpSpPr bwMode="auto">
          <a:xfrm>
            <a:off x="456481" y="1467515"/>
            <a:ext cx="7653600" cy="2816936"/>
            <a:chOff x="317" y="1019"/>
            <a:chExt cx="5315" cy="1956"/>
          </a:xfrm>
        </p:grpSpPr>
        <p:sp>
          <p:nvSpPr>
            <p:cNvPr id="266246" name="Text Box 6"/>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66247" name="Text Box 7"/>
            <p:cNvSpPr txBox="1">
              <a:spLocks noChangeArrowheads="1"/>
            </p:cNvSpPr>
            <p:nvPr/>
          </p:nvSpPr>
          <p:spPr bwMode="auto">
            <a:xfrm>
              <a:off x="678" y="1746"/>
              <a:ext cx="4954" cy="1229"/>
            </a:xfrm>
            <a:prstGeom prst="rect">
              <a:avLst/>
            </a:prstGeom>
            <a:noFill/>
            <a:ln w="9525">
              <a:solidFill>
                <a:schemeClr val="bg1"/>
              </a:solidFill>
              <a:miter lim="800000"/>
              <a:headEnd/>
              <a:tailEnd/>
            </a:ln>
            <a:effectLst/>
          </p:spPr>
          <p:txBody>
            <a:bodyPr wrap="none">
              <a:spAutoFit/>
            </a:bodyPr>
            <a:lstStyle/>
            <a:p>
              <a:pPr eaLnBrk="0">
                <a:lnSpc>
                  <a:spcPct val="100000"/>
                </a:lnSpc>
                <a:buClrTx/>
                <a:buSzTx/>
                <a:buFontTx/>
                <a:buNone/>
                <a:defRPr/>
              </a:pPr>
              <a:r>
                <a:rPr lang="fr-BE" sz="2180">
                  <a:solidFill>
                    <a:srgbClr val="000000"/>
                  </a:solidFill>
                </a:rPr>
                <a:t>En 1452, voguant sur la Santa Maria, la Pinta et la Nina,</a:t>
              </a:r>
            </a:p>
            <a:p>
              <a:pPr eaLnBrk="0">
                <a:lnSpc>
                  <a:spcPct val="100000"/>
                </a:lnSpc>
                <a:buClrTx/>
                <a:buSzTx/>
                <a:buFontTx/>
                <a:buNone/>
                <a:defRPr/>
              </a:pPr>
              <a:r>
                <a:rPr lang="fr-BE" sz="2180">
                  <a:solidFill>
                    <a:srgbClr val="000000"/>
                  </a:solidFill>
                </a:rPr>
                <a:t>Christophe Colomb a découvert l’Amérique du Sud.</a:t>
              </a:r>
            </a:p>
            <a:p>
              <a:pPr eaLnBrk="0">
                <a:lnSpc>
                  <a:spcPct val="100000"/>
                </a:lnSpc>
                <a:buClrTx/>
                <a:buSzTx/>
                <a:buFontTx/>
                <a:buNone/>
                <a:defRPr/>
              </a:pPr>
              <a:endParaRPr lang="fr-BE" sz="2180">
                <a:solidFill>
                  <a:srgbClr val="000000"/>
                </a:solidFill>
              </a:endParaRPr>
            </a:p>
            <a:p>
              <a:pPr eaLnBrk="0">
                <a:lnSpc>
                  <a:spcPct val="100000"/>
                </a:lnSpc>
                <a:buClrTx/>
                <a:buSzTx/>
                <a:buFontTx/>
                <a:buNone/>
                <a:defRPr/>
              </a:pPr>
              <a:r>
                <a:rPr lang="fr-BE" sz="2180">
                  <a:solidFill>
                    <a:srgbClr val="000000"/>
                  </a:solidFill>
                </a:rPr>
                <a:t>	1. Vrai     </a:t>
              </a:r>
            </a:p>
            <a:p>
              <a:pPr eaLnBrk="0">
                <a:lnSpc>
                  <a:spcPct val="100000"/>
                </a:lnSpc>
                <a:buClrTx/>
                <a:buSzTx/>
                <a:buFontTx/>
                <a:buNone/>
                <a:defRPr/>
              </a:pPr>
              <a:r>
                <a:rPr lang="fr-BE" sz="2180">
                  <a:solidFill>
                    <a:srgbClr val="000000"/>
                  </a:solidFill>
                </a:rPr>
                <a:t>	2. Faux </a:t>
              </a:r>
            </a:p>
          </p:txBody>
        </p:sp>
      </p:grpSp>
      <p:sp>
        <p:nvSpPr>
          <p:cNvPr id="266248" name="Text Box 8"/>
          <p:cNvSpPr txBox="1">
            <a:spLocks noChangeArrowheads="1"/>
          </p:cNvSpPr>
          <p:nvPr/>
        </p:nvSpPr>
        <p:spPr bwMode="auto">
          <a:xfrm>
            <a:off x="652321" y="4866271"/>
            <a:ext cx="7587359" cy="754707"/>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a:solidFill>
                  <a:srgbClr val="000000"/>
                </a:solidFill>
              </a:rPr>
              <a:t>On doit préciser sur quelle partie de l’énoncé porte la  question</a:t>
            </a:r>
          </a:p>
        </p:txBody>
      </p:sp>
    </p:spTree>
    <p:extLst>
      <p:ext uri="{BB962C8B-B14F-4D97-AF65-F5344CB8AC3E}">
        <p14:creationId xmlns:p14="http://schemas.microsoft.com/office/powerpoint/2010/main" val="3540057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p:bldP spid="266248"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7267"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7268"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67269" name="Text Box 5"/>
          <p:cNvSpPr txBox="1">
            <a:spLocks noChangeArrowheads="1"/>
          </p:cNvSpPr>
          <p:nvPr/>
        </p:nvSpPr>
        <p:spPr bwMode="auto">
          <a:xfrm>
            <a:off x="456481" y="946180"/>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R7: </a:t>
            </a:r>
            <a:r>
              <a:rPr lang="fr-BE" sz="2531">
                <a:solidFill>
                  <a:srgbClr val="000000"/>
                </a:solidFill>
                <a:latin typeface="Arial" charset="0"/>
              </a:rPr>
              <a:t>Respecter la consigne</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499519" cy="2629717"/>
            <a:chOff x="317" y="1019"/>
            <a:chExt cx="5208" cy="1826"/>
          </a:xfrm>
        </p:grpSpPr>
        <p:sp>
          <p:nvSpPr>
            <p:cNvPr id="267271"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67272" name="Text Box 8"/>
            <p:cNvSpPr txBox="1">
              <a:spLocks noChangeArrowheads="1"/>
            </p:cNvSpPr>
            <p:nvPr/>
          </p:nvSpPr>
          <p:spPr bwMode="auto">
            <a:xfrm>
              <a:off x="847" y="1383"/>
              <a:ext cx="4678" cy="1462"/>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Lequel des aliments ci-dessous apporte des lipides ?</a:t>
              </a:r>
            </a:p>
            <a:p>
              <a:pPr algn="l"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	1. Eau</a:t>
              </a:r>
            </a:p>
            <a:p>
              <a:pPr algn="l" eaLnBrk="0">
                <a:lnSpc>
                  <a:spcPct val="100000"/>
                </a:lnSpc>
                <a:buClrTx/>
                <a:buSzTx/>
                <a:buFontTx/>
                <a:buNone/>
                <a:defRPr/>
              </a:pPr>
              <a:r>
                <a:rPr lang="fr-BE" sz="2180" dirty="0">
                  <a:solidFill>
                    <a:srgbClr val="000000"/>
                  </a:solidFill>
                </a:rPr>
                <a:t>	2. Huile</a:t>
              </a:r>
            </a:p>
            <a:p>
              <a:pPr algn="l" eaLnBrk="0">
                <a:lnSpc>
                  <a:spcPct val="100000"/>
                </a:lnSpc>
                <a:buClrTx/>
                <a:buSzTx/>
                <a:buFontTx/>
                <a:buNone/>
                <a:defRPr/>
              </a:pPr>
              <a:r>
                <a:rPr lang="fr-BE" sz="2180" dirty="0">
                  <a:solidFill>
                    <a:srgbClr val="000000"/>
                  </a:solidFill>
                </a:rPr>
                <a:t>	3. Œuf</a:t>
              </a:r>
            </a:p>
            <a:p>
              <a:pPr algn="l" eaLnBrk="0">
                <a:lnSpc>
                  <a:spcPct val="100000"/>
                </a:lnSpc>
                <a:buClrTx/>
                <a:buSzTx/>
                <a:buFontTx/>
                <a:buNone/>
                <a:defRPr/>
              </a:pPr>
              <a:r>
                <a:rPr lang="fr-BE" sz="2180" dirty="0">
                  <a:solidFill>
                    <a:srgbClr val="000000"/>
                  </a:solidFill>
                </a:rPr>
                <a:t>	4. Viande</a:t>
              </a:r>
            </a:p>
          </p:txBody>
        </p:sp>
      </p:grpSp>
      <p:sp>
        <p:nvSpPr>
          <p:cNvPr id="267273" name="Text Box 9"/>
          <p:cNvSpPr txBox="1">
            <a:spLocks noChangeArrowheads="1"/>
          </p:cNvSpPr>
          <p:nvPr/>
        </p:nvSpPr>
        <p:spPr bwMode="auto">
          <a:xfrm>
            <a:off x="849600" y="4604164"/>
            <a:ext cx="7259041" cy="1046646"/>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sz="1687" b="1">
                <a:solidFill>
                  <a:srgbClr val="000000"/>
                </a:solidFill>
                <a:latin typeface="Arial" charset="0"/>
              </a:rPr>
              <a:t>La question doit être compatible avec la consigne.</a:t>
            </a:r>
          </a:p>
          <a:p>
            <a:pPr algn="ctr">
              <a:lnSpc>
                <a:spcPct val="100000"/>
              </a:lnSpc>
              <a:buClrTx/>
              <a:buSzTx/>
              <a:buFontTx/>
              <a:buNone/>
            </a:pPr>
            <a:endParaRPr lang="fr-BE" sz="914" b="1">
              <a:solidFill>
                <a:srgbClr val="000000"/>
              </a:solidFill>
              <a:latin typeface="Arial" charset="0"/>
            </a:endParaRPr>
          </a:p>
          <a:p>
            <a:pPr algn="ctr">
              <a:lnSpc>
                <a:spcPct val="100000"/>
              </a:lnSpc>
              <a:buClrTx/>
              <a:buSzTx/>
              <a:buFontTx/>
              <a:buNone/>
            </a:pPr>
            <a:r>
              <a:rPr lang="fr-BE" sz="1828" b="1">
                <a:solidFill>
                  <a:srgbClr val="000000"/>
                </a:solidFill>
                <a:latin typeface="Arial" charset="0"/>
              </a:rPr>
              <a:t>Ici, la question annonce qu’une seule solution est correcte, alors que plusieurs des aliments cités contiennent des lipides.</a:t>
            </a:r>
            <a:endParaRPr lang="fr-BE" sz="1828">
              <a:solidFill>
                <a:srgbClr val="000000"/>
              </a:solidFill>
              <a:latin typeface="Arial" charset="0"/>
            </a:endParaRPr>
          </a:p>
        </p:txBody>
      </p:sp>
    </p:spTree>
    <p:extLst>
      <p:ext uri="{BB962C8B-B14F-4D97-AF65-F5344CB8AC3E}">
        <p14:creationId xmlns:p14="http://schemas.microsoft.com/office/powerpoint/2010/main" val="1875122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72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7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3"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8291"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8292"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68293" name="Text Box 5"/>
          <p:cNvSpPr txBox="1">
            <a:spLocks noChangeArrowheads="1"/>
          </p:cNvSpPr>
          <p:nvPr/>
        </p:nvSpPr>
        <p:spPr bwMode="auto">
          <a:xfrm>
            <a:off x="456481" y="946180"/>
            <a:ext cx="868751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R8:</a:t>
            </a:r>
            <a:r>
              <a:rPr lang="fr-BE" sz="2531">
                <a:solidFill>
                  <a:srgbClr val="000000"/>
                </a:solidFill>
                <a:latin typeface="Arial" charset="0"/>
              </a:rPr>
              <a:t> Proposer une phrase syntaxiquement correcte</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559999" cy="2891824"/>
            <a:chOff x="317" y="1019"/>
            <a:chExt cx="5250" cy="2008"/>
          </a:xfrm>
        </p:grpSpPr>
        <p:sp>
          <p:nvSpPr>
            <p:cNvPr id="268295"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68296" name="Text Box 8"/>
            <p:cNvSpPr txBox="1">
              <a:spLocks noChangeArrowheads="1"/>
            </p:cNvSpPr>
            <p:nvPr/>
          </p:nvSpPr>
          <p:spPr bwMode="auto">
            <a:xfrm>
              <a:off x="506" y="1565"/>
              <a:ext cx="5061" cy="1462"/>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On appelle translation le mouvement que la terre effectue</a:t>
              </a:r>
            </a:p>
            <a:p>
              <a:pPr algn="l" eaLnBrk="0">
                <a:lnSpc>
                  <a:spcPct val="100000"/>
                </a:lnSpc>
                <a:buClrTx/>
                <a:buSzTx/>
                <a:buFontTx/>
                <a:buNone/>
                <a:defRPr/>
              </a:pPr>
              <a:r>
                <a:rPr lang="fr-BE" sz="2180" dirty="0">
                  <a:solidFill>
                    <a:srgbClr val="000000"/>
                  </a:solidFill>
                </a:rPr>
                <a:t> </a:t>
              </a:r>
            </a:p>
            <a:p>
              <a:pPr algn="l" eaLnBrk="0">
                <a:lnSpc>
                  <a:spcPct val="100000"/>
                </a:lnSpc>
                <a:buClrTx/>
                <a:buSzTx/>
                <a:buFontTx/>
                <a:buNone/>
                <a:defRPr/>
              </a:pPr>
              <a:r>
                <a:rPr lang="fr-BE" sz="2180" dirty="0">
                  <a:solidFill>
                    <a:srgbClr val="000000"/>
                  </a:solidFill>
                </a:rPr>
                <a:t>1. d’une durée d ’un jour (soit 24 heures).</a:t>
              </a:r>
            </a:p>
            <a:p>
              <a:pPr algn="l" eaLnBrk="0">
                <a:lnSpc>
                  <a:spcPct val="100000"/>
                </a:lnSpc>
                <a:buClrTx/>
                <a:buSzTx/>
                <a:buFontTx/>
                <a:buNone/>
                <a:defRPr/>
              </a:pPr>
              <a:r>
                <a:rPr lang="fr-BE" sz="2180" dirty="0">
                  <a:solidFill>
                    <a:srgbClr val="000000"/>
                  </a:solidFill>
                </a:rPr>
                <a:t>2. en 365 jours (soit un an).</a:t>
              </a:r>
            </a:p>
            <a:p>
              <a:pPr algn="l" eaLnBrk="0">
                <a:lnSpc>
                  <a:spcPct val="100000"/>
                </a:lnSpc>
                <a:buClrTx/>
                <a:buSzTx/>
                <a:buFontTx/>
                <a:buNone/>
                <a:defRPr/>
              </a:pPr>
              <a:r>
                <a:rPr lang="fr-BE" sz="2180" dirty="0">
                  <a:solidFill>
                    <a:srgbClr val="000000"/>
                  </a:solidFill>
                </a:rPr>
                <a:t>3. dont la durée est de 1440 minutes.</a:t>
              </a:r>
            </a:p>
            <a:p>
              <a:pPr algn="l" eaLnBrk="0">
                <a:lnSpc>
                  <a:spcPct val="100000"/>
                </a:lnSpc>
                <a:buClrTx/>
                <a:buSzTx/>
                <a:buFontTx/>
                <a:buNone/>
                <a:defRPr/>
              </a:pPr>
              <a:r>
                <a:rPr lang="fr-BE" sz="2180" dirty="0">
                  <a:solidFill>
                    <a:srgbClr val="000000"/>
                  </a:solidFill>
                </a:rPr>
                <a:t>4. sur elle-même autour de l’axe Nord-Sud. </a:t>
              </a:r>
            </a:p>
          </p:txBody>
        </p:sp>
      </p:grpSp>
      <p:grpSp>
        <p:nvGrpSpPr>
          <p:cNvPr id="3" name="Group 9"/>
          <p:cNvGrpSpPr>
            <a:grpSpLocks/>
          </p:cNvGrpSpPr>
          <p:nvPr/>
        </p:nvGrpSpPr>
        <p:grpSpPr bwMode="auto">
          <a:xfrm>
            <a:off x="849600" y="4467349"/>
            <a:ext cx="6842880" cy="1669136"/>
            <a:chOff x="576" y="2203"/>
            <a:chExt cx="4752" cy="1159"/>
          </a:xfrm>
        </p:grpSpPr>
        <p:sp>
          <p:nvSpPr>
            <p:cNvPr id="268298" name="Text Box 10"/>
            <p:cNvSpPr txBox="1">
              <a:spLocks noChangeArrowheads="1"/>
            </p:cNvSpPr>
            <p:nvPr/>
          </p:nvSpPr>
          <p:spPr bwMode="auto">
            <a:xfrm>
              <a:off x="591" y="2203"/>
              <a:ext cx="737" cy="297"/>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2180" b="1" i="1">
                  <a:solidFill>
                    <a:srgbClr val="000000"/>
                  </a:solidFill>
                </a:rPr>
                <a:t>RC = 2</a:t>
              </a:r>
            </a:p>
          </p:txBody>
        </p:sp>
        <p:sp>
          <p:nvSpPr>
            <p:cNvPr id="268299" name="Text Box 11"/>
            <p:cNvSpPr txBox="1">
              <a:spLocks noChangeArrowheads="1"/>
            </p:cNvSpPr>
            <p:nvPr/>
          </p:nvSpPr>
          <p:spPr bwMode="auto">
            <a:xfrm>
              <a:off x="576" y="2832"/>
              <a:ext cx="4752" cy="530"/>
            </a:xfrm>
            <a:prstGeom prst="rect">
              <a:avLst/>
            </a:prstGeom>
            <a:noFill/>
            <a:ln w="9525">
              <a:noFill/>
              <a:miter lim="800000"/>
              <a:headEnd/>
              <a:tailEnd/>
            </a:ln>
            <a:effectLst/>
          </p:spPr>
          <p:txBody>
            <a:bodyPr>
              <a:spAutoFit/>
            </a:bodyPr>
            <a:lstStyle/>
            <a:p>
              <a:pPr algn="ctr" eaLnBrk="0">
                <a:lnSpc>
                  <a:spcPct val="100000"/>
                </a:lnSpc>
                <a:buClrTx/>
                <a:buSzTx/>
                <a:buFontTx/>
                <a:buNone/>
                <a:defRPr/>
              </a:pPr>
              <a:r>
                <a:rPr lang="fr-BE" sz="2180" b="1">
                  <a:solidFill>
                    <a:srgbClr val="000000"/>
                  </a:solidFill>
                </a:rPr>
                <a:t>Proposer des phrases (tronc + solutions) syntaxiquement correctes.</a:t>
              </a:r>
            </a:p>
          </p:txBody>
        </p:sp>
      </p:grpSp>
    </p:spTree>
    <p:extLst>
      <p:ext uri="{BB962C8B-B14F-4D97-AF65-F5344CB8AC3E}">
        <p14:creationId xmlns:p14="http://schemas.microsoft.com/office/powerpoint/2010/main" val="103292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7920" y="1306218"/>
            <a:ext cx="8226721" cy="532856"/>
          </a:xfrm>
        </p:spPr>
        <p:txBody>
          <a:bodyPr>
            <a:normAutofit fontScale="90000"/>
          </a:bodyPr>
          <a:lstStyle/>
          <a:p>
            <a:pPr eaLnBrk="1"/>
            <a:r>
              <a:rPr lang="fr-BE">
                <a:solidFill>
                  <a:srgbClr val="000000"/>
                </a:solidFill>
                <a:latin typeface="Arial" charset="0"/>
                <a:ea typeface="ＭＳ Ｐゴシック" charset="0"/>
                <a:cs typeface="ＭＳ Ｐゴシック" charset="0"/>
              </a:rPr>
              <a:t>Transgression de la règle 8</a:t>
            </a:r>
            <a:br>
              <a:rPr lang="fr-BE">
                <a:solidFill>
                  <a:srgbClr val="000000"/>
                </a:solidFill>
                <a:latin typeface="Arial" charset="0"/>
                <a:ea typeface="ＭＳ Ｐゴシック" charset="0"/>
                <a:cs typeface="ＭＳ Ｐゴシック" charset="0"/>
              </a:rPr>
            </a:br>
            <a:r>
              <a:rPr lang="fr-BE" sz="2180" i="1">
                <a:solidFill>
                  <a:srgbClr val="000000"/>
                </a:solidFill>
                <a:latin typeface="Arial" charset="0"/>
                <a:ea typeface="ＭＳ Ｐゴシック" charset="0"/>
                <a:cs typeface="ＭＳ Ｐゴシック" charset="0"/>
              </a:rPr>
              <a:t>« proposer des phrases syntaxiquement correctes »</a:t>
            </a:r>
            <a:br>
              <a:rPr lang="fr-BE" sz="2180" i="1">
                <a:solidFill>
                  <a:srgbClr val="000000"/>
                </a:solidFill>
                <a:latin typeface="Arial" charset="0"/>
                <a:ea typeface="ＭＳ Ｐゴシック" charset="0"/>
                <a:cs typeface="ＭＳ Ｐゴシック" charset="0"/>
              </a:rPr>
            </a:br>
            <a:br>
              <a:rPr lang="fr-BE" sz="2180" i="1">
                <a:solidFill>
                  <a:srgbClr val="000000"/>
                </a:solidFill>
                <a:latin typeface="Arial" charset="0"/>
                <a:ea typeface="ＭＳ Ｐゴシック" charset="0"/>
                <a:cs typeface="ＭＳ Ｐゴシック" charset="0"/>
              </a:rPr>
            </a:br>
            <a:endParaRPr lang="fr-BE">
              <a:solidFill>
                <a:srgbClr val="000000"/>
              </a:solidFill>
              <a:latin typeface="Arial" charset="0"/>
              <a:ea typeface="ＭＳ Ｐゴシック" charset="0"/>
              <a:cs typeface="ＭＳ Ｐゴシック" charset="0"/>
            </a:endParaRPr>
          </a:p>
        </p:txBody>
      </p:sp>
      <p:sp>
        <p:nvSpPr>
          <p:cNvPr id="405507" name="Text Box 3"/>
          <p:cNvSpPr txBox="1">
            <a:spLocks noChangeArrowheads="1"/>
          </p:cNvSpPr>
          <p:nvPr/>
        </p:nvSpPr>
        <p:spPr bwMode="auto">
          <a:xfrm>
            <a:off x="2773983" y="3123689"/>
            <a:ext cx="5844850" cy="2299850"/>
          </a:xfrm>
          <a:prstGeom prst="rect">
            <a:avLst/>
          </a:prstGeom>
          <a:noFill/>
          <a:ln w="9525">
            <a:solidFill>
              <a:schemeClr val="bg1"/>
            </a:solidFill>
            <a:miter lim="800000"/>
            <a:headEnd/>
            <a:tailEnd/>
          </a:ln>
          <a:effectLst/>
        </p:spPr>
        <p:txBody>
          <a:bodyPr wrap="none" lIns="91430" tIns="45715" rIns="91430" bIns="45715">
            <a:spAutoFit/>
          </a:bodyPr>
          <a:lstStyle/>
          <a:p>
            <a:pPr defTabSz="449272" eaLnBrk="0">
              <a:defRPr/>
            </a:pPr>
            <a:r>
              <a:rPr lang="fr-BE" sz="2391" i="1">
                <a:solidFill>
                  <a:srgbClr val="000000"/>
                </a:solidFill>
              </a:rPr>
              <a:t>La dernière amitié</a:t>
            </a:r>
            <a:r>
              <a:rPr lang="fr-BE" sz="2391">
                <a:solidFill>
                  <a:srgbClr val="000000"/>
                </a:solidFill>
              </a:rPr>
              <a:t> de Harlan Stone est un</a:t>
            </a:r>
          </a:p>
          <a:p>
            <a:pPr defTabSz="449272" eaLnBrk="0">
              <a:defRPr/>
            </a:pPr>
            <a:r>
              <a:rPr lang="fr-BE" sz="2391">
                <a:solidFill>
                  <a:srgbClr val="000000"/>
                </a:solidFill>
              </a:rPr>
              <a:t> </a:t>
            </a:r>
          </a:p>
          <a:p>
            <a:pPr defTabSz="449272" eaLnBrk="0">
              <a:defRPr/>
            </a:pPr>
            <a:r>
              <a:rPr lang="fr-BE" sz="2391">
                <a:solidFill>
                  <a:srgbClr val="000000"/>
                </a:solidFill>
              </a:rPr>
              <a:t>	1. satire politique</a:t>
            </a:r>
          </a:p>
          <a:p>
            <a:pPr defTabSz="449272" eaLnBrk="0">
              <a:defRPr/>
            </a:pPr>
            <a:r>
              <a:rPr lang="fr-BE" sz="2391">
                <a:solidFill>
                  <a:srgbClr val="000000"/>
                </a:solidFill>
              </a:rPr>
              <a:t>	2. récit autobiographique</a:t>
            </a:r>
          </a:p>
          <a:p>
            <a:pPr defTabSz="449272" eaLnBrk="0">
              <a:defRPr/>
            </a:pPr>
            <a:r>
              <a:rPr lang="fr-BE" sz="2391">
                <a:solidFill>
                  <a:srgbClr val="000000"/>
                </a:solidFill>
              </a:rPr>
              <a:t>	3. histoire de science fiction</a:t>
            </a:r>
          </a:p>
          <a:p>
            <a:pPr defTabSz="449272" eaLnBrk="0">
              <a:defRPr/>
            </a:pPr>
            <a:r>
              <a:rPr lang="fr-BE" sz="2391">
                <a:solidFill>
                  <a:srgbClr val="000000"/>
                </a:solidFill>
              </a:rPr>
              <a:t>	4. courte biographie</a:t>
            </a:r>
          </a:p>
        </p:txBody>
      </p:sp>
      <p:sp>
        <p:nvSpPr>
          <p:cNvPr id="405508" name="Text Box 4"/>
          <p:cNvSpPr txBox="1">
            <a:spLocks noChangeArrowheads="1"/>
          </p:cNvSpPr>
          <p:nvPr/>
        </p:nvSpPr>
        <p:spPr bwMode="auto">
          <a:xfrm>
            <a:off x="990720" y="4190841"/>
            <a:ext cx="796993" cy="460244"/>
          </a:xfrm>
          <a:prstGeom prst="rect">
            <a:avLst/>
          </a:prstGeom>
          <a:noFill/>
          <a:ln w="9525">
            <a:noFill/>
            <a:miter lim="800000"/>
            <a:headEnd/>
            <a:tailEnd/>
          </a:ln>
          <a:effec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b="1">
                <a:solidFill>
                  <a:srgbClr val="000000"/>
                </a:solidFill>
                <a:latin typeface="Arial" charset="0"/>
              </a:rPr>
              <a:t>35%</a:t>
            </a:r>
            <a:endParaRPr lang="fr-BE" sz="2391">
              <a:solidFill>
                <a:srgbClr val="000000"/>
              </a:solidFill>
              <a:latin typeface="Arial" charset="0"/>
            </a:endParaRPr>
          </a:p>
        </p:txBody>
      </p:sp>
      <p:sp>
        <p:nvSpPr>
          <p:cNvPr id="405509" name="Line 5"/>
          <p:cNvSpPr>
            <a:spLocks noChangeShapeType="1"/>
          </p:cNvSpPr>
          <p:nvPr/>
        </p:nvSpPr>
        <p:spPr bwMode="auto">
          <a:xfrm>
            <a:off x="1959841" y="4419825"/>
            <a:ext cx="914399" cy="0"/>
          </a:xfrm>
          <a:prstGeom prst="line">
            <a:avLst/>
          </a:prstGeom>
          <a:noFill/>
          <a:ln w="63500">
            <a:solidFill>
              <a:schemeClr val="tx1"/>
            </a:solidFill>
            <a:round/>
            <a:headEnd/>
            <a:tailEnd type="triangle" w="med" len="med"/>
          </a:ln>
          <a:effectLst/>
        </p:spPr>
        <p:txBody>
          <a:bodyPr wrap="none" lIns="82946" tIns="41472" rIns="82946" bIns="41472" anchor="ctr"/>
          <a:lstStyle/>
          <a:p>
            <a:pPr>
              <a:defRPr/>
            </a:pPr>
            <a:endParaRPr lang="fr-FR" dirty="0">
              <a:solidFill>
                <a:srgbClr val="000000"/>
              </a:solidFill>
              <a:latin typeface="+mn-lt"/>
              <a:ea typeface="+mn-ea"/>
              <a:cs typeface="+mn-cs"/>
            </a:endParaRPr>
          </a:p>
        </p:txBody>
      </p:sp>
      <p:sp>
        <p:nvSpPr>
          <p:cNvPr id="405510" name="Text Box 6"/>
          <p:cNvSpPr txBox="1">
            <a:spLocks noChangeArrowheads="1"/>
          </p:cNvSpPr>
          <p:nvPr/>
        </p:nvSpPr>
        <p:spPr bwMode="auto">
          <a:xfrm>
            <a:off x="3124800" y="2438177"/>
            <a:ext cx="2560296" cy="341174"/>
          </a:xfrm>
          <a:prstGeom prst="rect">
            <a:avLst/>
          </a:prstGeom>
          <a:noFill/>
          <a:ln w="9525">
            <a:noFill/>
            <a:miter lim="800000"/>
            <a:headEnd/>
            <a:tailEnd/>
          </a:ln>
          <a:effec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17">
                <a:solidFill>
                  <a:srgbClr val="000000"/>
                </a:solidFill>
                <a:latin typeface="Arial" charset="0"/>
              </a:rPr>
              <a:t>(Diamond &amp; Evans, 1972)</a:t>
            </a:r>
            <a:endParaRPr lang="fr-FR" sz="1617">
              <a:solidFill>
                <a:srgbClr val="000000"/>
              </a:solidFill>
              <a:latin typeface="Arial" charset="0"/>
            </a:endParaRPr>
          </a:p>
        </p:txBody>
      </p:sp>
      <p:sp>
        <p:nvSpPr>
          <p:cNvPr id="9"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Tree>
    <p:extLst>
      <p:ext uri="{BB962C8B-B14F-4D97-AF65-F5344CB8AC3E}">
        <p14:creationId xmlns:p14="http://schemas.microsoft.com/office/powerpoint/2010/main" val="4037802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55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69315"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69316"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69317" name="Text Box 5"/>
          <p:cNvSpPr txBox="1">
            <a:spLocks noChangeArrowheads="1"/>
          </p:cNvSpPr>
          <p:nvPr/>
        </p:nvSpPr>
        <p:spPr bwMode="auto">
          <a:xfrm>
            <a:off x="456481" y="946180"/>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R9: </a:t>
            </a:r>
            <a:r>
              <a:rPr lang="fr-BE" sz="2531">
                <a:solidFill>
                  <a:srgbClr val="000000"/>
                </a:solidFill>
                <a:latin typeface="Arial" charset="0"/>
              </a:rPr>
              <a:t>Éviter les termes vagues</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390079" cy="2154466"/>
            <a:chOff x="317" y="1019"/>
            <a:chExt cx="5132" cy="1496"/>
          </a:xfrm>
        </p:grpSpPr>
        <p:sp>
          <p:nvSpPr>
            <p:cNvPr id="269319"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69320" name="Text Box 8"/>
            <p:cNvSpPr txBox="1">
              <a:spLocks noChangeArrowheads="1"/>
            </p:cNvSpPr>
            <p:nvPr/>
          </p:nvSpPr>
          <p:spPr bwMode="auto">
            <a:xfrm>
              <a:off x="750" y="1519"/>
              <a:ext cx="4699" cy="996"/>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Quel est l’élément du sang qui transporte l’oxygène ?</a:t>
              </a:r>
            </a:p>
            <a:p>
              <a:pPr algn="l" eaLnBrk="0">
                <a:lnSpc>
                  <a:spcPct val="100000"/>
                </a:lnSpc>
                <a:buClrTx/>
                <a:buSzTx/>
                <a:buFontTx/>
                <a:buNone/>
                <a:defRPr/>
              </a:pPr>
              <a:r>
                <a:rPr lang="fr-BE" sz="2180" dirty="0">
                  <a:solidFill>
                    <a:srgbClr val="000000"/>
                  </a:solidFill>
                </a:rPr>
                <a:t>	1. Le fer</a:t>
              </a:r>
            </a:p>
            <a:p>
              <a:pPr algn="l" eaLnBrk="0">
                <a:lnSpc>
                  <a:spcPct val="100000"/>
                </a:lnSpc>
                <a:buClrTx/>
                <a:buSzTx/>
                <a:buFontTx/>
                <a:buNone/>
                <a:defRPr/>
              </a:pPr>
              <a:r>
                <a:rPr lang="fr-BE" sz="2180" dirty="0">
                  <a:solidFill>
                    <a:srgbClr val="000000"/>
                  </a:solidFill>
                </a:rPr>
                <a:t>	2. L’hémoglobine</a:t>
              </a:r>
            </a:p>
            <a:p>
              <a:pPr algn="l" eaLnBrk="0">
                <a:lnSpc>
                  <a:spcPct val="100000"/>
                </a:lnSpc>
                <a:buClrTx/>
                <a:buSzTx/>
                <a:buFontTx/>
                <a:buNone/>
                <a:defRPr/>
              </a:pPr>
              <a:r>
                <a:rPr lang="fr-BE" sz="2180" dirty="0">
                  <a:solidFill>
                    <a:srgbClr val="000000"/>
                  </a:solidFill>
                </a:rPr>
                <a:t>	3. Les globules rouges</a:t>
              </a:r>
            </a:p>
          </p:txBody>
        </p:sp>
      </p:grpSp>
      <p:sp>
        <p:nvSpPr>
          <p:cNvPr id="269321" name="Text Box 9"/>
          <p:cNvSpPr txBox="1">
            <a:spLocks noChangeArrowheads="1"/>
          </p:cNvSpPr>
          <p:nvPr/>
        </p:nvSpPr>
        <p:spPr bwMode="auto">
          <a:xfrm>
            <a:off x="1649587" y="4140436"/>
            <a:ext cx="5271473" cy="343377"/>
          </a:xfrm>
          <a:prstGeom prst="rect">
            <a:avLst/>
          </a:prstGeom>
          <a:noFill/>
          <a:ln w="9525">
            <a:noFill/>
            <a:miter lim="800000"/>
            <a:headEnd/>
            <a:tailEnd/>
          </a:ln>
          <a:effectLst/>
        </p:spPr>
        <p:txBody>
          <a:bodyPr wrap="none"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87" b="1">
                <a:solidFill>
                  <a:srgbClr val="000000"/>
                </a:solidFill>
                <a:latin typeface="Arial" charset="0"/>
              </a:rPr>
              <a:t>RC = Toutes, si « élément » est pris au sens large.</a:t>
            </a:r>
            <a:endParaRPr lang="fr-BE" sz="1687">
              <a:solidFill>
                <a:srgbClr val="000000"/>
              </a:solidFill>
              <a:latin typeface="Arial" charset="0"/>
            </a:endParaRPr>
          </a:p>
        </p:txBody>
      </p:sp>
    </p:spTree>
    <p:extLst>
      <p:ext uri="{BB962C8B-B14F-4D97-AF65-F5344CB8AC3E}">
        <p14:creationId xmlns:p14="http://schemas.microsoft.com/office/powerpoint/2010/main" val="146302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93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p:bldP spid="269321"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0339"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0340"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70341" name="Text Box 5"/>
          <p:cNvSpPr txBox="1">
            <a:spLocks noChangeArrowheads="1"/>
          </p:cNvSpPr>
          <p:nvPr/>
        </p:nvSpPr>
        <p:spPr bwMode="auto">
          <a:xfrm>
            <a:off x="456481" y="946180"/>
            <a:ext cx="6793920" cy="47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R10: </a:t>
            </a:r>
            <a:r>
              <a:rPr lang="fr-BE" sz="2531">
                <a:solidFill>
                  <a:srgbClr val="000000"/>
                </a:solidFill>
                <a:latin typeface="Arial" charset="0"/>
              </a:rPr>
              <a:t>Éviter les négations</a:t>
            </a:r>
            <a:endParaRPr lang="fr-FR" sz="2531">
              <a:solidFill>
                <a:srgbClr val="000000"/>
              </a:solidFill>
              <a:latin typeface="Arial" charset="0"/>
            </a:endParaRPr>
          </a:p>
        </p:txBody>
      </p:sp>
      <p:grpSp>
        <p:nvGrpSpPr>
          <p:cNvPr id="2" name="Group 6"/>
          <p:cNvGrpSpPr>
            <a:grpSpLocks/>
          </p:cNvGrpSpPr>
          <p:nvPr/>
        </p:nvGrpSpPr>
        <p:grpSpPr bwMode="auto">
          <a:xfrm>
            <a:off x="456480" y="1664815"/>
            <a:ext cx="7688161" cy="2360407"/>
            <a:chOff x="317" y="1019"/>
            <a:chExt cx="5339" cy="1639"/>
          </a:xfrm>
        </p:grpSpPr>
        <p:sp>
          <p:nvSpPr>
            <p:cNvPr id="270343"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0344" name="Text Box 8"/>
            <p:cNvSpPr txBox="1">
              <a:spLocks noChangeArrowheads="1"/>
            </p:cNvSpPr>
            <p:nvPr/>
          </p:nvSpPr>
          <p:spPr bwMode="auto">
            <a:xfrm>
              <a:off x="385" y="1474"/>
              <a:ext cx="5271" cy="1184"/>
            </a:xfrm>
            <a:prstGeom prst="rect">
              <a:avLst/>
            </a:prstGeom>
            <a:noFill/>
            <a:ln w="9525">
              <a:solidFill>
                <a:schemeClr val="bg1"/>
              </a:solidFill>
              <a:miter lim="800000"/>
              <a:headEnd/>
              <a:tailEnd/>
            </a:ln>
            <a:effectLst/>
          </p:spPr>
          <p:txBody>
            <a:bodyPr wrap="none">
              <a:spAutoFit/>
            </a:bodyPr>
            <a:lstStyle/>
            <a:p>
              <a:pPr eaLnBrk="0">
                <a:lnSpc>
                  <a:spcPct val="100000"/>
                </a:lnSpc>
                <a:buClrTx/>
                <a:buSzTx/>
                <a:buFontTx/>
                <a:buNone/>
                <a:defRPr/>
              </a:pPr>
              <a:r>
                <a:rPr lang="fr-BE" sz="1969" dirty="0">
                  <a:solidFill>
                    <a:srgbClr val="000000"/>
                  </a:solidFill>
                </a:rPr>
                <a:t>N ’est-il pas faux de nier que l’absence d’arrêt à un signal STOP</a:t>
              </a:r>
            </a:p>
            <a:p>
              <a:pPr eaLnBrk="0">
                <a:lnSpc>
                  <a:spcPct val="100000"/>
                </a:lnSpc>
                <a:buClrTx/>
                <a:buSzTx/>
                <a:buFontTx/>
                <a:buNone/>
                <a:defRPr/>
              </a:pPr>
              <a:r>
                <a:rPr lang="fr-BE" sz="1969" dirty="0">
                  <a:solidFill>
                    <a:srgbClr val="000000"/>
                  </a:solidFill>
                </a:rPr>
                <a:t>n’entraîne pas automatiquement le retrait du permis de conduire ?</a:t>
              </a:r>
            </a:p>
            <a:p>
              <a:pPr eaLnBrk="0">
                <a:lnSpc>
                  <a:spcPct val="100000"/>
                </a:lnSpc>
                <a:buClrTx/>
                <a:buSzTx/>
                <a:buFontTx/>
                <a:buNone/>
                <a:defRPr/>
              </a:pPr>
              <a:endParaRPr lang="fr-BE" sz="2180" dirty="0">
                <a:solidFill>
                  <a:srgbClr val="000000"/>
                </a:solidFill>
              </a:endParaRPr>
            </a:p>
            <a:p>
              <a:pPr eaLnBrk="0">
                <a:lnSpc>
                  <a:spcPct val="100000"/>
                </a:lnSpc>
                <a:buClrTx/>
                <a:buSzTx/>
                <a:buFontTx/>
                <a:buNone/>
                <a:defRPr/>
              </a:pPr>
              <a:r>
                <a:rPr lang="fr-BE" sz="2180" dirty="0">
                  <a:solidFill>
                    <a:srgbClr val="000000"/>
                  </a:solidFill>
                </a:rPr>
                <a:t>	1. Oui</a:t>
              </a:r>
            </a:p>
            <a:p>
              <a:pPr eaLnBrk="0">
                <a:lnSpc>
                  <a:spcPct val="100000"/>
                </a:lnSpc>
                <a:buClrTx/>
                <a:buSzTx/>
                <a:buFontTx/>
                <a:buNone/>
                <a:defRPr/>
              </a:pPr>
              <a:r>
                <a:rPr lang="fr-BE" sz="2180" dirty="0">
                  <a:solidFill>
                    <a:srgbClr val="000000"/>
                  </a:solidFill>
                </a:rPr>
                <a:t>	2. Non</a:t>
              </a:r>
            </a:p>
          </p:txBody>
        </p:sp>
      </p:grpSp>
      <p:sp>
        <p:nvSpPr>
          <p:cNvPr id="270345" name="Text Box 9"/>
          <p:cNvSpPr txBox="1">
            <a:spLocks noChangeArrowheads="1"/>
          </p:cNvSpPr>
          <p:nvPr/>
        </p:nvSpPr>
        <p:spPr bwMode="auto">
          <a:xfrm>
            <a:off x="276480" y="4572480"/>
            <a:ext cx="8242560" cy="862622"/>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87" b="1">
                <a:solidFill>
                  <a:srgbClr val="000000"/>
                </a:solidFill>
                <a:latin typeface="Arial" charset="0"/>
              </a:rPr>
              <a:t>Éviter les formes négatives (syntaxiques et sémantiques),</a:t>
            </a:r>
          </a:p>
          <a:p>
            <a:pPr algn="ctr">
              <a:lnSpc>
                <a:spcPct val="100000"/>
              </a:lnSpc>
              <a:buClrTx/>
              <a:buSzTx/>
              <a:buFontTx/>
              <a:buNone/>
            </a:pPr>
            <a:r>
              <a:rPr lang="fr-BE" sz="1687" b="1">
                <a:solidFill>
                  <a:srgbClr val="000000"/>
                </a:solidFill>
                <a:latin typeface="Arial" charset="0"/>
              </a:rPr>
              <a:t>a fortiori proscrire leur accumulation.</a:t>
            </a:r>
          </a:p>
          <a:p>
            <a:pPr>
              <a:lnSpc>
                <a:spcPct val="100000"/>
              </a:lnSpc>
              <a:buClrTx/>
              <a:buSzTx/>
              <a:buFontTx/>
              <a:buNone/>
            </a:pPr>
            <a:endParaRPr lang="fr-BE" sz="1687">
              <a:solidFill>
                <a:srgbClr val="000000"/>
              </a:solidFill>
              <a:latin typeface="Arial" charset="0"/>
            </a:endParaRPr>
          </a:p>
        </p:txBody>
      </p:sp>
    </p:spTree>
    <p:extLst>
      <p:ext uri="{BB962C8B-B14F-4D97-AF65-F5344CB8AC3E}">
        <p14:creationId xmlns:p14="http://schemas.microsoft.com/office/powerpoint/2010/main" val="3526129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03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p:bldP spid="270345"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1363"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1364"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71365" name="Text Box 5"/>
          <p:cNvSpPr txBox="1">
            <a:spLocks noChangeArrowheads="1"/>
          </p:cNvSpPr>
          <p:nvPr/>
        </p:nvSpPr>
        <p:spPr bwMode="auto">
          <a:xfrm>
            <a:off x="456481" y="816567"/>
            <a:ext cx="6793920"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R11: </a:t>
            </a:r>
            <a:r>
              <a:rPr lang="fr-BE" sz="2531">
                <a:solidFill>
                  <a:srgbClr val="000000"/>
                </a:solidFill>
                <a:latin typeface="Arial" charset="0"/>
              </a:rPr>
              <a:t>Séparer l’information et questions</a:t>
            </a:r>
            <a:endParaRPr lang="fr-FR" sz="2531">
              <a:solidFill>
                <a:srgbClr val="000000"/>
              </a:solidFill>
              <a:latin typeface="Arial" charset="0"/>
            </a:endParaRPr>
          </a:p>
        </p:txBody>
      </p:sp>
      <p:grpSp>
        <p:nvGrpSpPr>
          <p:cNvPr id="2" name="Group 6"/>
          <p:cNvGrpSpPr>
            <a:grpSpLocks/>
          </p:cNvGrpSpPr>
          <p:nvPr/>
        </p:nvGrpSpPr>
        <p:grpSpPr bwMode="auto">
          <a:xfrm>
            <a:off x="195841" y="1208287"/>
            <a:ext cx="8752320" cy="2458337"/>
            <a:chOff x="136" y="839"/>
            <a:chExt cx="6078" cy="1707"/>
          </a:xfrm>
        </p:grpSpPr>
        <p:grpSp>
          <p:nvGrpSpPr>
            <p:cNvPr id="96352" name="Group 7"/>
            <p:cNvGrpSpPr>
              <a:grpSpLocks/>
            </p:cNvGrpSpPr>
            <p:nvPr/>
          </p:nvGrpSpPr>
          <p:grpSpPr bwMode="auto">
            <a:xfrm>
              <a:off x="136" y="839"/>
              <a:ext cx="6078" cy="1659"/>
              <a:chOff x="136" y="839"/>
              <a:chExt cx="6078" cy="1659"/>
            </a:xfrm>
          </p:grpSpPr>
          <p:sp>
            <p:nvSpPr>
              <p:cNvPr id="271368" name="Text Box 8"/>
              <p:cNvSpPr txBox="1">
                <a:spLocks noChangeArrowheads="1"/>
              </p:cNvSpPr>
              <p:nvPr/>
            </p:nvSpPr>
            <p:spPr bwMode="auto">
              <a:xfrm>
                <a:off x="317" y="83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1369" name="Text Box 9"/>
              <p:cNvSpPr txBox="1">
                <a:spLocks noChangeArrowheads="1"/>
              </p:cNvSpPr>
              <p:nvPr/>
            </p:nvSpPr>
            <p:spPr bwMode="auto">
              <a:xfrm>
                <a:off x="136" y="1066"/>
                <a:ext cx="6078" cy="1432"/>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17">
                    <a:solidFill>
                      <a:srgbClr val="000000"/>
                    </a:solidFill>
                    <a:latin typeface="Arial" charset="0"/>
                  </a:rPr>
                  <a:t>Lequel des 3 dessins ci-dessous représente une embarcation armée en pointe (le rameur tire l’aviron des deux mains) avec barreur (l’équipier qui tient la barre du gouvernail) ? Dans une embarcation armée en couple, il y a deux avirons par</a:t>
                </a:r>
              </a:p>
              <a:p>
                <a:pPr>
                  <a:lnSpc>
                    <a:spcPct val="100000"/>
                  </a:lnSpc>
                  <a:buClrTx/>
                  <a:buSzTx/>
                  <a:buFontTx/>
                  <a:buNone/>
                </a:pPr>
                <a:r>
                  <a:rPr lang="fr-BE" sz="1617">
                    <a:solidFill>
                      <a:srgbClr val="000000"/>
                    </a:solidFill>
                    <a:latin typeface="Arial" charset="0"/>
                  </a:rPr>
                  <a:t>barreur. La définition d’aviron, est « rame élargie à un bout en forme de pelle ». Le mot « aviron » vient de l ’ancien français « viron », qui signifiait « tour ».</a:t>
                </a:r>
              </a:p>
              <a:p>
                <a:pPr>
                  <a:lnSpc>
                    <a:spcPct val="100000"/>
                  </a:lnSpc>
                  <a:buClrTx/>
                  <a:buSzTx/>
                  <a:buFontTx/>
                  <a:buNone/>
                </a:pPr>
                <a:endParaRPr lang="fr-BE" sz="1617">
                  <a:solidFill>
                    <a:srgbClr val="000000"/>
                  </a:solidFill>
                  <a:latin typeface="Arial" charset="0"/>
                </a:endParaRPr>
              </a:p>
              <a:p>
                <a:pPr>
                  <a:lnSpc>
                    <a:spcPct val="100000"/>
                  </a:lnSpc>
                  <a:buClrTx/>
                  <a:buSzTx/>
                  <a:buFontTx/>
                  <a:buNone/>
                </a:pPr>
                <a:endParaRPr lang="fr-BE" sz="1617">
                  <a:solidFill>
                    <a:srgbClr val="000000"/>
                  </a:solidFill>
                  <a:latin typeface="Arial" charset="0"/>
                </a:endParaRPr>
              </a:p>
              <a:p>
                <a:pPr>
                  <a:lnSpc>
                    <a:spcPct val="100000"/>
                  </a:lnSpc>
                  <a:buClrTx/>
                  <a:buSzTx/>
                  <a:buFontTx/>
                  <a:buNone/>
                </a:pPr>
                <a:endParaRPr lang="fr-BE" sz="1477">
                  <a:solidFill>
                    <a:srgbClr val="000000"/>
                  </a:solidFill>
                  <a:latin typeface="Arial" charset="0"/>
                </a:endParaRPr>
              </a:p>
            </p:txBody>
          </p:sp>
        </p:grpSp>
        <p:grpSp>
          <p:nvGrpSpPr>
            <p:cNvPr id="96353" name="Group 10"/>
            <p:cNvGrpSpPr>
              <a:grpSpLocks/>
            </p:cNvGrpSpPr>
            <p:nvPr/>
          </p:nvGrpSpPr>
          <p:grpSpPr bwMode="auto">
            <a:xfrm>
              <a:off x="2359" y="2018"/>
              <a:ext cx="1200" cy="528"/>
              <a:chOff x="1920" y="2064"/>
              <a:chExt cx="1200" cy="528"/>
            </a:xfrm>
          </p:grpSpPr>
          <p:grpSp>
            <p:nvGrpSpPr>
              <p:cNvPr id="96405" name="Group 11"/>
              <p:cNvGrpSpPr>
                <a:grpSpLocks/>
              </p:cNvGrpSpPr>
              <p:nvPr/>
            </p:nvGrpSpPr>
            <p:grpSpPr bwMode="auto">
              <a:xfrm>
                <a:off x="1920" y="2064"/>
                <a:ext cx="1200" cy="528"/>
                <a:chOff x="1920" y="1488"/>
                <a:chExt cx="1200" cy="528"/>
              </a:xfrm>
            </p:grpSpPr>
            <p:sp>
              <p:nvSpPr>
                <p:cNvPr id="271372" name="AutoShape 12"/>
                <p:cNvSpPr>
                  <a:spLocks noChangeArrowheads="1"/>
                </p:cNvSpPr>
                <p:nvPr/>
              </p:nvSpPr>
              <p:spPr bwMode="auto">
                <a:xfrm>
                  <a:off x="1920" y="1680"/>
                  <a:ext cx="1104"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3" name="Oval 13"/>
                <p:cNvSpPr>
                  <a:spLocks noChangeArrowheads="1"/>
                </p:cNvSpPr>
                <p:nvPr/>
              </p:nvSpPr>
              <p:spPr bwMode="auto">
                <a:xfrm>
                  <a:off x="201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4" name="Oval 14"/>
                <p:cNvSpPr>
                  <a:spLocks noChangeArrowheads="1"/>
                </p:cNvSpPr>
                <p:nvPr/>
              </p:nvSpPr>
              <p:spPr bwMode="auto">
                <a:xfrm>
                  <a:off x="240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5" name="Oval 15"/>
                <p:cNvSpPr>
                  <a:spLocks noChangeArrowheads="1"/>
                </p:cNvSpPr>
                <p:nvPr/>
              </p:nvSpPr>
              <p:spPr bwMode="auto">
                <a:xfrm>
                  <a:off x="25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6" name="Oval 16"/>
                <p:cNvSpPr>
                  <a:spLocks noChangeArrowheads="1"/>
                </p:cNvSpPr>
                <p:nvPr/>
              </p:nvSpPr>
              <p:spPr bwMode="auto">
                <a:xfrm>
                  <a:off x="27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7" name="Oval 17"/>
                <p:cNvSpPr>
                  <a:spLocks noChangeArrowheads="1"/>
                </p:cNvSpPr>
                <p:nvPr/>
              </p:nvSpPr>
              <p:spPr bwMode="auto">
                <a:xfrm>
                  <a:off x="220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418" name="Group 18"/>
                <p:cNvGrpSpPr>
                  <a:grpSpLocks/>
                </p:cNvGrpSpPr>
                <p:nvPr/>
              </p:nvGrpSpPr>
              <p:grpSpPr bwMode="auto">
                <a:xfrm>
                  <a:off x="2448" y="1488"/>
                  <a:ext cx="288" cy="192"/>
                  <a:chOff x="1008" y="1488"/>
                  <a:chExt cx="288" cy="192"/>
                </a:xfrm>
              </p:grpSpPr>
              <p:sp>
                <p:nvSpPr>
                  <p:cNvPr id="271379" name="Line 1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0" name="AutoShape 2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19" name="Group 21"/>
                <p:cNvGrpSpPr>
                  <a:grpSpLocks/>
                </p:cNvGrpSpPr>
                <p:nvPr/>
              </p:nvGrpSpPr>
              <p:grpSpPr bwMode="auto">
                <a:xfrm>
                  <a:off x="2640" y="1488"/>
                  <a:ext cx="288" cy="192"/>
                  <a:chOff x="1008" y="1488"/>
                  <a:chExt cx="288" cy="192"/>
                </a:xfrm>
              </p:grpSpPr>
              <p:sp>
                <p:nvSpPr>
                  <p:cNvPr id="271382" name="Line 2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3" name="AutoShape 2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0" name="Group 24"/>
                <p:cNvGrpSpPr>
                  <a:grpSpLocks/>
                </p:cNvGrpSpPr>
                <p:nvPr/>
              </p:nvGrpSpPr>
              <p:grpSpPr bwMode="auto">
                <a:xfrm>
                  <a:off x="2832" y="1488"/>
                  <a:ext cx="288" cy="192"/>
                  <a:chOff x="1008" y="1488"/>
                  <a:chExt cx="288" cy="192"/>
                </a:xfrm>
              </p:grpSpPr>
              <p:sp>
                <p:nvSpPr>
                  <p:cNvPr id="271385" name="Line 2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6" name="AutoShape 2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1" name="Group 27"/>
                <p:cNvGrpSpPr>
                  <a:grpSpLocks/>
                </p:cNvGrpSpPr>
                <p:nvPr/>
              </p:nvGrpSpPr>
              <p:grpSpPr bwMode="auto">
                <a:xfrm>
                  <a:off x="2256" y="1488"/>
                  <a:ext cx="288" cy="192"/>
                  <a:chOff x="1008" y="1488"/>
                  <a:chExt cx="288" cy="192"/>
                </a:xfrm>
              </p:grpSpPr>
              <p:sp>
                <p:nvSpPr>
                  <p:cNvPr id="271388" name="Line 2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9" name="AutoShape 2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2" name="Group 30"/>
                <p:cNvGrpSpPr>
                  <a:grpSpLocks/>
                </p:cNvGrpSpPr>
                <p:nvPr/>
              </p:nvGrpSpPr>
              <p:grpSpPr bwMode="auto">
                <a:xfrm>
                  <a:off x="2640" y="1776"/>
                  <a:ext cx="240" cy="240"/>
                  <a:chOff x="1008" y="1776"/>
                  <a:chExt cx="240" cy="240"/>
                </a:xfrm>
              </p:grpSpPr>
              <p:sp>
                <p:nvSpPr>
                  <p:cNvPr id="271391" name="Line 3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2" name="AutoShape 3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3" name="Group 33"/>
                <p:cNvGrpSpPr>
                  <a:grpSpLocks/>
                </p:cNvGrpSpPr>
                <p:nvPr/>
              </p:nvGrpSpPr>
              <p:grpSpPr bwMode="auto">
                <a:xfrm>
                  <a:off x="2832" y="1776"/>
                  <a:ext cx="240" cy="240"/>
                  <a:chOff x="1008" y="1776"/>
                  <a:chExt cx="240" cy="240"/>
                </a:xfrm>
              </p:grpSpPr>
              <p:sp>
                <p:nvSpPr>
                  <p:cNvPr id="271394" name="Line 3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5" name="AutoShape 3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406" name="Group 36"/>
              <p:cNvGrpSpPr>
                <a:grpSpLocks/>
              </p:cNvGrpSpPr>
              <p:nvPr/>
            </p:nvGrpSpPr>
            <p:grpSpPr bwMode="auto">
              <a:xfrm>
                <a:off x="2448" y="2352"/>
                <a:ext cx="240" cy="240"/>
                <a:chOff x="1008" y="1776"/>
                <a:chExt cx="240" cy="240"/>
              </a:xfrm>
            </p:grpSpPr>
            <p:sp>
              <p:nvSpPr>
                <p:cNvPr id="271397" name="Line 3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8" name="AutoShape 3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07" name="Group 39"/>
              <p:cNvGrpSpPr>
                <a:grpSpLocks/>
              </p:cNvGrpSpPr>
              <p:nvPr/>
            </p:nvGrpSpPr>
            <p:grpSpPr bwMode="auto">
              <a:xfrm>
                <a:off x="2256" y="2352"/>
                <a:ext cx="240" cy="240"/>
                <a:chOff x="1008" y="1776"/>
                <a:chExt cx="240" cy="240"/>
              </a:xfrm>
            </p:grpSpPr>
            <p:sp>
              <p:nvSpPr>
                <p:cNvPr id="271400" name="Line 40"/>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1" name="AutoShape 41"/>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354" name="Group 42"/>
            <p:cNvGrpSpPr>
              <a:grpSpLocks/>
            </p:cNvGrpSpPr>
            <p:nvPr/>
          </p:nvGrpSpPr>
          <p:grpSpPr bwMode="auto">
            <a:xfrm>
              <a:off x="3946" y="2018"/>
              <a:ext cx="2064" cy="528"/>
              <a:chOff x="3408" y="1488"/>
              <a:chExt cx="2064" cy="528"/>
            </a:xfrm>
          </p:grpSpPr>
          <p:sp>
            <p:nvSpPr>
              <p:cNvPr id="271403" name="AutoShape 43"/>
              <p:cNvSpPr>
                <a:spLocks noChangeArrowheads="1"/>
              </p:cNvSpPr>
              <p:nvPr/>
            </p:nvSpPr>
            <p:spPr bwMode="auto">
              <a:xfrm>
                <a:off x="3408" y="1680"/>
                <a:ext cx="2016"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4" name="Oval 44"/>
              <p:cNvSpPr>
                <a:spLocks noChangeArrowheads="1"/>
              </p:cNvSpPr>
              <p:nvPr/>
            </p:nvSpPr>
            <p:spPr bwMode="auto">
              <a:xfrm>
                <a:off x="51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5" name="Oval 45"/>
              <p:cNvSpPr>
                <a:spLocks noChangeArrowheads="1"/>
              </p:cNvSpPr>
              <p:nvPr/>
            </p:nvSpPr>
            <p:spPr bwMode="auto">
              <a:xfrm>
                <a:off x="49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6" name="Oval 46"/>
              <p:cNvSpPr>
                <a:spLocks noChangeArrowheads="1"/>
              </p:cNvSpPr>
              <p:nvPr/>
            </p:nvSpPr>
            <p:spPr bwMode="auto">
              <a:xfrm>
                <a:off x="456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7" name="Oval 47"/>
              <p:cNvSpPr>
                <a:spLocks noChangeArrowheads="1"/>
              </p:cNvSpPr>
              <p:nvPr/>
            </p:nvSpPr>
            <p:spPr bwMode="auto">
              <a:xfrm>
                <a:off x="436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8" name="Oval 48"/>
              <p:cNvSpPr>
                <a:spLocks noChangeArrowheads="1"/>
              </p:cNvSpPr>
              <p:nvPr/>
            </p:nvSpPr>
            <p:spPr bwMode="auto">
              <a:xfrm>
                <a:off x="417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9" name="Oval 49"/>
              <p:cNvSpPr>
                <a:spLocks noChangeArrowheads="1"/>
              </p:cNvSpPr>
              <p:nvPr/>
            </p:nvSpPr>
            <p:spPr bwMode="auto">
              <a:xfrm>
                <a:off x="39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0" name="Oval 50"/>
              <p:cNvSpPr>
                <a:spLocks noChangeArrowheads="1"/>
              </p:cNvSpPr>
              <p:nvPr/>
            </p:nvSpPr>
            <p:spPr bwMode="auto">
              <a:xfrm>
                <a:off x="35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1" name="Oval 51"/>
              <p:cNvSpPr>
                <a:spLocks noChangeArrowheads="1"/>
              </p:cNvSpPr>
              <p:nvPr/>
            </p:nvSpPr>
            <p:spPr bwMode="auto">
              <a:xfrm>
                <a:off x="37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2" name="Oval 52"/>
              <p:cNvSpPr>
                <a:spLocks noChangeArrowheads="1"/>
              </p:cNvSpPr>
              <p:nvPr/>
            </p:nvSpPr>
            <p:spPr bwMode="auto">
              <a:xfrm>
                <a:off x="47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81" name="Group 53"/>
              <p:cNvGrpSpPr>
                <a:grpSpLocks/>
              </p:cNvGrpSpPr>
              <p:nvPr/>
            </p:nvGrpSpPr>
            <p:grpSpPr bwMode="auto">
              <a:xfrm>
                <a:off x="3840" y="1488"/>
                <a:ext cx="288" cy="192"/>
                <a:chOff x="1008" y="1488"/>
                <a:chExt cx="288" cy="192"/>
              </a:xfrm>
            </p:grpSpPr>
            <p:sp>
              <p:nvSpPr>
                <p:cNvPr id="271414" name="Line 54"/>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5" name="AutoShape 55"/>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2" name="Group 56"/>
              <p:cNvGrpSpPr>
                <a:grpSpLocks/>
              </p:cNvGrpSpPr>
              <p:nvPr/>
            </p:nvGrpSpPr>
            <p:grpSpPr bwMode="auto">
              <a:xfrm>
                <a:off x="4224" y="1488"/>
                <a:ext cx="288" cy="192"/>
                <a:chOff x="1008" y="1488"/>
                <a:chExt cx="288" cy="192"/>
              </a:xfrm>
            </p:grpSpPr>
            <p:sp>
              <p:nvSpPr>
                <p:cNvPr id="271417" name="Line 57"/>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8" name="AutoShape 58"/>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3" name="Group 59"/>
              <p:cNvGrpSpPr>
                <a:grpSpLocks/>
              </p:cNvGrpSpPr>
              <p:nvPr/>
            </p:nvGrpSpPr>
            <p:grpSpPr bwMode="auto">
              <a:xfrm>
                <a:off x="4656" y="1488"/>
                <a:ext cx="288" cy="192"/>
                <a:chOff x="1008" y="1488"/>
                <a:chExt cx="288" cy="192"/>
              </a:xfrm>
            </p:grpSpPr>
            <p:sp>
              <p:nvSpPr>
                <p:cNvPr id="271420" name="Line 60"/>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1" name="AutoShape 61"/>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4" name="Group 62"/>
              <p:cNvGrpSpPr>
                <a:grpSpLocks/>
              </p:cNvGrpSpPr>
              <p:nvPr/>
            </p:nvGrpSpPr>
            <p:grpSpPr bwMode="auto">
              <a:xfrm>
                <a:off x="5040" y="1488"/>
                <a:ext cx="288" cy="192"/>
                <a:chOff x="1008" y="1488"/>
                <a:chExt cx="288" cy="192"/>
              </a:xfrm>
            </p:grpSpPr>
            <p:sp>
              <p:nvSpPr>
                <p:cNvPr id="271423" name="Line 63"/>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4" name="AutoShape 64"/>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5" name="Group 65"/>
              <p:cNvGrpSpPr>
                <a:grpSpLocks/>
              </p:cNvGrpSpPr>
              <p:nvPr/>
            </p:nvGrpSpPr>
            <p:grpSpPr bwMode="auto">
              <a:xfrm>
                <a:off x="4032" y="1776"/>
                <a:ext cx="240" cy="240"/>
                <a:chOff x="1008" y="1776"/>
                <a:chExt cx="240" cy="240"/>
              </a:xfrm>
            </p:grpSpPr>
            <p:sp>
              <p:nvSpPr>
                <p:cNvPr id="271426" name="Line 66"/>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7" name="AutoShape 67"/>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6" name="Group 68"/>
              <p:cNvGrpSpPr>
                <a:grpSpLocks/>
              </p:cNvGrpSpPr>
              <p:nvPr/>
            </p:nvGrpSpPr>
            <p:grpSpPr bwMode="auto">
              <a:xfrm>
                <a:off x="4416" y="1776"/>
                <a:ext cx="240" cy="240"/>
                <a:chOff x="1008" y="1776"/>
                <a:chExt cx="240" cy="240"/>
              </a:xfrm>
            </p:grpSpPr>
            <p:sp>
              <p:nvSpPr>
                <p:cNvPr id="271429" name="Line 69"/>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0" name="AutoShape 70"/>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7" name="Group 71"/>
              <p:cNvGrpSpPr>
                <a:grpSpLocks/>
              </p:cNvGrpSpPr>
              <p:nvPr/>
            </p:nvGrpSpPr>
            <p:grpSpPr bwMode="auto">
              <a:xfrm>
                <a:off x="4848" y="1776"/>
                <a:ext cx="240" cy="240"/>
                <a:chOff x="1008" y="1776"/>
                <a:chExt cx="240" cy="240"/>
              </a:xfrm>
            </p:grpSpPr>
            <p:sp>
              <p:nvSpPr>
                <p:cNvPr id="271432" name="Line 72"/>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3" name="AutoShape 73"/>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8" name="Group 74"/>
              <p:cNvGrpSpPr>
                <a:grpSpLocks/>
              </p:cNvGrpSpPr>
              <p:nvPr/>
            </p:nvGrpSpPr>
            <p:grpSpPr bwMode="auto">
              <a:xfrm>
                <a:off x="5232" y="1776"/>
                <a:ext cx="240" cy="240"/>
                <a:chOff x="1008" y="1776"/>
                <a:chExt cx="240" cy="240"/>
              </a:xfrm>
            </p:grpSpPr>
            <p:sp>
              <p:nvSpPr>
                <p:cNvPr id="271435" name="Line 75"/>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6" name="AutoShape 76"/>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355" name="Group 77"/>
            <p:cNvGrpSpPr>
              <a:grpSpLocks/>
            </p:cNvGrpSpPr>
            <p:nvPr/>
          </p:nvGrpSpPr>
          <p:grpSpPr bwMode="auto">
            <a:xfrm>
              <a:off x="907" y="1973"/>
              <a:ext cx="816" cy="528"/>
              <a:chOff x="720" y="1490"/>
              <a:chExt cx="816" cy="528"/>
            </a:xfrm>
          </p:grpSpPr>
          <p:sp>
            <p:nvSpPr>
              <p:cNvPr id="271438" name="AutoShape 78"/>
              <p:cNvSpPr>
                <a:spLocks noChangeArrowheads="1"/>
              </p:cNvSpPr>
              <p:nvPr/>
            </p:nvSpPr>
            <p:spPr bwMode="auto">
              <a:xfrm>
                <a:off x="720" y="1682"/>
                <a:ext cx="768"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9" name="Oval 79"/>
              <p:cNvSpPr>
                <a:spLocks noChangeArrowheads="1"/>
              </p:cNvSpPr>
              <p:nvPr/>
            </p:nvSpPr>
            <p:spPr bwMode="auto">
              <a:xfrm>
                <a:off x="960"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0" name="Oval 80"/>
              <p:cNvSpPr>
                <a:spLocks noChangeArrowheads="1"/>
              </p:cNvSpPr>
              <p:nvPr/>
            </p:nvSpPr>
            <p:spPr bwMode="auto">
              <a:xfrm>
                <a:off x="1152"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59" name="Group 81"/>
              <p:cNvGrpSpPr>
                <a:grpSpLocks/>
              </p:cNvGrpSpPr>
              <p:nvPr/>
            </p:nvGrpSpPr>
            <p:grpSpPr bwMode="auto">
              <a:xfrm>
                <a:off x="1008" y="1490"/>
                <a:ext cx="288" cy="192"/>
                <a:chOff x="1008" y="1488"/>
                <a:chExt cx="288" cy="192"/>
              </a:xfrm>
            </p:grpSpPr>
            <p:sp>
              <p:nvSpPr>
                <p:cNvPr id="271442" name="Line 8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3" name="AutoShape 8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0" name="Group 84"/>
              <p:cNvGrpSpPr>
                <a:grpSpLocks/>
              </p:cNvGrpSpPr>
              <p:nvPr/>
            </p:nvGrpSpPr>
            <p:grpSpPr bwMode="auto">
              <a:xfrm>
                <a:off x="1248" y="1490"/>
                <a:ext cx="288" cy="192"/>
                <a:chOff x="1008" y="1488"/>
                <a:chExt cx="288" cy="192"/>
              </a:xfrm>
            </p:grpSpPr>
            <p:sp>
              <p:nvSpPr>
                <p:cNvPr id="271445" name="Line 8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6" name="AutoShape 8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1" name="Group 87"/>
              <p:cNvGrpSpPr>
                <a:grpSpLocks/>
              </p:cNvGrpSpPr>
              <p:nvPr/>
            </p:nvGrpSpPr>
            <p:grpSpPr bwMode="auto">
              <a:xfrm>
                <a:off x="1008" y="1778"/>
                <a:ext cx="240" cy="240"/>
                <a:chOff x="1008" y="1776"/>
                <a:chExt cx="240" cy="240"/>
              </a:xfrm>
            </p:grpSpPr>
            <p:sp>
              <p:nvSpPr>
                <p:cNvPr id="271448" name="Line 88"/>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9" name="AutoShape 89"/>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2" name="Group 90"/>
              <p:cNvGrpSpPr>
                <a:grpSpLocks/>
              </p:cNvGrpSpPr>
              <p:nvPr/>
            </p:nvGrpSpPr>
            <p:grpSpPr bwMode="auto">
              <a:xfrm>
                <a:off x="1200" y="1778"/>
                <a:ext cx="240" cy="240"/>
                <a:chOff x="1008" y="1776"/>
                <a:chExt cx="240" cy="240"/>
              </a:xfrm>
            </p:grpSpPr>
            <p:sp>
              <p:nvSpPr>
                <p:cNvPr id="271451" name="Line 9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2" name="AutoShape 9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grpSp>
        <p:nvGrpSpPr>
          <p:cNvPr id="28" name="Group 93"/>
          <p:cNvGrpSpPr>
            <a:grpSpLocks/>
          </p:cNvGrpSpPr>
          <p:nvPr/>
        </p:nvGrpSpPr>
        <p:grpSpPr bwMode="auto">
          <a:xfrm>
            <a:off x="195840" y="3624862"/>
            <a:ext cx="8687521" cy="2981113"/>
            <a:chOff x="136" y="2517"/>
            <a:chExt cx="6033" cy="2070"/>
          </a:xfrm>
        </p:grpSpPr>
        <p:grpSp>
          <p:nvGrpSpPr>
            <p:cNvPr id="96264" name="Group 94"/>
            <p:cNvGrpSpPr>
              <a:grpSpLocks/>
            </p:cNvGrpSpPr>
            <p:nvPr/>
          </p:nvGrpSpPr>
          <p:grpSpPr bwMode="auto">
            <a:xfrm>
              <a:off x="3901" y="4014"/>
              <a:ext cx="2064" cy="528"/>
              <a:chOff x="3408" y="1488"/>
              <a:chExt cx="2064" cy="528"/>
            </a:xfrm>
          </p:grpSpPr>
          <p:sp>
            <p:nvSpPr>
              <p:cNvPr id="271455" name="AutoShape 95"/>
              <p:cNvSpPr>
                <a:spLocks noChangeArrowheads="1"/>
              </p:cNvSpPr>
              <p:nvPr/>
            </p:nvSpPr>
            <p:spPr bwMode="auto">
              <a:xfrm>
                <a:off x="3408" y="1680"/>
                <a:ext cx="2016"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6" name="Oval 96"/>
              <p:cNvSpPr>
                <a:spLocks noChangeArrowheads="1"/>
              </p:cNvSpPr>
              <p:nvPr/>
            </p:nvSpPr>
            <p:spPr bwMode="auto">
              <a:xfrm>
                <a:off x="51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7" name="Oval 97"/>
              <p:cNvSpPr>
                <a:spLocks noChangeArrowheads="1"/>
              </p:cNvSpPr>
              <p:nvPr/>
            </p:nvSpPr>
            <p:spPr bwMode="auto">
              <a:xfrm>
                <a:off x="49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8" name="Oval 98"/>
              <p:cNvSpPr>
                <a:spLocks noChangeArrowheads="1"/>
              </p:cNvSpPr>
              <p:nvPr/>
            </p:nvSpPr>
            <p:spPr bwMode="auto">
              <a:xfrm>
                <a:off x="456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9" name="Oval 99"/>
              <p:cNvSpPr>
                <a:spLocks noChangeArrowheads="1"/>
              </p:cNvSpPr>
              <p:nvPr/>
            </p:nvSpPr>
            <p:spPr bwMode="auto">
              <a:xfrm>
                <a:off x="436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0" name="Oval 100"/>
              <p:cNvSpPr>
                <a:spLocks noChangeArrowheads="1"/>
              </p:cNvSpPr>
              <p:nvPr/>
            </p:nvSpPr>
            <p:spPr bwMode="auto">
              <a:xfrm>
                <a:off x="417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1" name="Oval 101"/>
              <p:cNvSpPr>
                <a:spLocks noChangeArrowheads="1"/>
              </p:cNvSpPr>
              <p:nvPr/>
            </p:nvSpPr>
            <p:spPr bwMode="auto">
              <a:xfrm>
                <a:off x="39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2" name="Oval 102"/>
              <p:cNvSpPr>
                <a:spLocks noChangeArrowheads="1"/>
              </p:cNvSpPr>
              <p:nvPr/>
            </p:nvSpPr>
            <p:spPr bwMode="auto">
              <a:xfrm>
                <a:off x="35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3" name="Oval 103"/>
              <p:cNvSpPr>
                <a:spLocks noChangeArrowheads="1"/>
              </p:cNvSpPr>
              <p:nvPr/>
            </p:nvSpPr>
            <p:spPr bwMode="auto">
              <a:xfrm>
                <a:off x="37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4" name="Oval 104"/>
              <p:cNvSpPr>
                <a:spLocks noChangeArrowheads="1"/>
              </p:cNvSpPr>
              <p:nvPr/>
            </p:nvSpPr>
            <p:spPr bwMode="auto">
              <a:xfrm>
                <a:off x="47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28" name="Group 105"/>
              <p:cNvGrpSpPr>
                <a:grpSpLocks/>
              </p:cNvGrpSpPr>
              <p:nvPr/>
            </p:nvGrpSpPr>
            <p:grpSpPr bwMode="auto">
              <a:xfrm>
                <a:off x="3840" y="1488"/>
                <a:ext cx="288" cy="192"/>
                <a:chOff x="1008" y="1488"/>
                <a:chExt cx="288" cy="192"/>
              </a:xfrm>
            </p:grpSpPr>
            <p:sp>
              <p:nvSpPr>
                <p:cNvPr id="271466" name="Line 106"/>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7" name="AutoShape 107"/>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29" name="Group 108"/>
              <p:cNvGrpSpPr>
                <a:grpSpLocks/>
              </p:cNvGrpSpPr>
              <p:nvPr/>
            </p:nvGrpSpPr>
            <p:grpSpPr bwMode="auto">
              <a:xfrm>
                <a:off x="4224" y="1488"/>
                <a:ext cx="288" cy="192"/>
                <a:chOff x="1008" y="1488"/>
                <a:chExt cx="288" cy="192"/>
              </a:xfrm>
            </p:grpSpPr>
            <p:sp>
              <p:nvSpPr>
                <p:cNvPr id="271469" name="Line 10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0" name="AutoShape 11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0" name="Group 111"/>
              <p:cNvGrpSpPr>
                <a:grpSpLocks/>
              </p:cNvGrpSpPr>
              <p:nvPr/>
            </p:nvGrpSpPr>
            <p:grpSpPr bwMode="auto">
              <a:xfrm>
                <a:off x="4656" y="1488"/>
                <a:ext cx="288" cy="192"/>
                <a:chOff x="1008" y="1488"/>
                <a:chExt cx="288" cy="192"/>
              </a:xfrm>
            </p:grpSpPr>
            <p:sp>
              <p:nvSpPr>
                <p:cNvPr id="271472" name="Line 11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3" name="AutoShape 11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1" name="Group 114"/>
              <p:cNvGrpSpPr>
                <a:grpSpLocks/>
              </p:cNvGrpSpPr>
              <p:nvPr/>
            </p:nvGrpSpPr>
            <p:grpSpPr bwMode="auto">
              <a:xfrm>
                <a:off x="5040" y="1488"/>
                <a:ext cx="288" cy="192"/>
                <a:chOff x="1008" y="1488"/>
                <a:chExt cx="288" cy="192"/>
              </a:xfrm>
            </p:grpSpPr>
            <p:sp>
              <p:nvSpPr>
                <p:cNvPr id="271475" name="Line 11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6" name="AutoShape 11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2" name="Group 117"/>
              <p:cNvGrpSpPr>
                <a:grpSpLocks/>
              </p:cNvGrpSpPr>
              <p:nvPr/>
            </p:nvGrpSpPr>
            <p:grpSpPr bwMode="auto">
              <a:xfrm>
                <a:off x="4032" y="1776"/>
                <a:ext cx="240" cy="240"/>
                <a:chOff x="1008" y="1776"/>
                <a:chExt cx="240" cy="240"/>
              </a:xfrm>
            </p:grpSpPr>
            <p:sp>
              <p:nvSpPr>
                <p:cNvPr id="271478" name="Line 118"/>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9" name="AutoShape 119"/>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3" name="Group 120"/>
              <p:cNvGrpSpPr>
                <a:grpSpLocks/>
              </p:cNvGrpSpPr>
              <p:nvPr/>
            </p:nvGrpSpPr>
            <p:grpSpPr bwMode="auto">
              <a:xfrm>
                <a:off x="4416" y="1776"/>
                <a:ext cx="240" cy="240"/>
                <a:chOff x="1008" y="1776"/>
                <a:chExt cx="240" cy="240"/>
              </a:xfrm>
            </p:grpSpPr>
            <p:sp>
              <p:nvSpPr>
                <p:cNvPr id="271481" name="Line 12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2" name="AutoShape 12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4" name="Group 123"/>
              <p:cNvGrpSpPr>
                <a:grpSpLocks/>
              </p:cNvGrpSpPr>
              <p:nvPr/>
            </p:nvGrpSpPr>
            <p:grpSpPr bwMode="auto">
              <a:xfrm>
                <a:off x="4848" y="1776"/>
                <a:ext cx="240" cy="240"/>
                <a:chOff x="1008" y="1776"/>
                <a:chExt cx="240" cy="240"/>
              </a:xfrm>
            </p:grpSpPr>
            <p:sp>
              <p:nvSpPr>
                <p:cNvPr id="271484" name="Line 12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5" name="AutoShape 12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5" name="Group 126"/>
              <p:cNvGrpSpPr>
                <a:grpSpLocks/>
              </p:cNvGrpSpPr>
              <p:nvPr/>
            </p:nvGrpSpPr>
            <p:grpSpPr bwMode="auto">
              <a:xfrm>
                <a:off x="5232" y="1776"/>
                <a:ext cx="240" cy="240"/>
                <a:chOff x="1008" y="1776"/>
                <a:chExt cx="240" cy="240"/>
              </a:xfrm>
            </p:grpSpPr>
            <p:sp>
              <p:nvSpPr>
                <p:cNvPr id="271487" name="Line 12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8" name="AutoShape 12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5" name="Group 129"/>
            <p:cNvGrpSpPr>
              <a:grpSpLocks/>
            </p:cNvGrpSpPr>
            <p:nvPr/>
          </p:nvGrpSpPr>
          <p:grpSpPr bwMode="auto">
            <a:xfrm>
              <a:off x="136" y="2517"/>
              <a:ext cx="6033" cy="2070"/>
              <a:chOff x="136" y="2517"/>
              <a:chExt cx="6033" cy="2070"/>
            </a:xfrm>
          </p:grpSpPr>
          <p:grpSp>
            <p:nvGrpSpPr>
              <p:cNvPr id="96266" name="Group 130"/>
              <p:cNvGrpSpPr>
                <a:grpSpLocks/>
              </p:cNvGrpSpPr>
              <p:nvPr/>
            </p:nvGrpSpPr>
            <p:grpSpPr bwMode="auto">
              <a:xfrm>
                <a:off x="2313" y="4014"/>
                <a:ext cx="1200" cy="528"/>
                <a:chOff x="1920" y="2064"/>
                <a:chExt cx="1200" cy="528"/>
              </a:xfrm>
            </p:grpSpPr>
            <p:grpSp>
              <p:nvGrpSpPr>
                <p:cNvPr id="96287" name="Group 131"/>
                <p:cNvGrpSpPr>
                  <a:grpSpLocks/>
                </p:cNvGrpSpPr>
                <p:nvPr/>
              </p:nvGrpSpPr>
              <p:grpSpPr bwMode="auto">
                <a:xfrm>
                  <a:off x="1920" y="2064"/>
                  <a:ext cx="1200" cy="528"/>
                  <a:chOff x="1920" y="1488"/>
                  <a:chExt cx="1200" cy="528"/>
                </a:xfrm>
              </p:grpSpPr>
              <p:sp>
                <p:nvSpPr>
                  <p:cNvPr id="271492" name="AutoShape 132"/>
                  <p:cNvSpPr>
                    <a:spLocks noChangeArrowheads="1"/>
                  </p:cNvSpPr>
                  <p:nvPr/>
                </p:nvSpPr>
                <p:spPr bwMode="auto">
                  <a:xfrm>
                    <a:off x="1920" y="1680"/>
                    <a:ext cx="1104"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3" name="Oval 133"/>
                  <p:cNvSpPr>
                    <a:spLocks noChangeArrowheads="1"/>
                  </p:cNvSpPr>
                  <p:nvPr/>
                </p:nvSpPr>
                <p:spPr bwMode="auto">
                  <a:xfrm>
                    <a:off x="201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4" name="Oval 134"/>
                  <p:cNvSpPr>
                    <a:spLocks noChangeArrowheads="1"/>
                  </p:cNvSpPr>
                  <p:nvPr/>
                </p:nvSpPr>
                <p:spPr bwMode="auto">
                  <a:xfrm>
                    <a:off x="240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5" name="Oval 135"/>
                  <p:cNvSpPr>
                    <a:spLocks noChangeArrowheads="1"/>
                  </p:cNvSpPr>
                  <p:nvPr/>
                </p:nvSpPr>
                <p:spPr bwMode="auto">
                  <a:xfrm>
                    <a:off x="25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6" name="Oval 136"/>
                  <p:cNvSpPr>
                    <a:spLocks noChangeArrowheads="1"/>
                  </p:cNvSpPr>
                  <p:nvPr/>
                </p:nvSpPr>
                <p:spPr bwMode="auto">
                  <a:xfrm>
                    <a:off x="27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7" name="Oval 137"/>
                  <p:cNvSpPr>
                    <a:spLocks noChangeArrowheads="1"/>
                  </p:cNvSpPr>
                  <p:nvPr/>
                </p:nvSpPr>
                <p:spPr bwMode="auto">
                  <a:xfrm>
                    <a:off x="220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00" name="Group 138"/>
                  <p:cNvGrpSpPr>
                    <a:grpSpLocks/>
                  </p:cNvGrpSpPr>
                  <p:nvPr/>
                </p:nvGrpSpPr>
                <p:grpSpPr bwMode="auto">
                  <a:xfrm>
                    <a:off x="2448" y="1488"/>
                    <a:ext cx="288" cy="192"/>
                    <a:chOff x="1008" y="1488"/>
                    <a:chExt cx="288" cy="192"/>
                  </a:xfrm>
                </p:grpSpPr>
                <p:sp>
                  <p:nvSpPr>
                    <p:cNvPr id="271499" name="Line 13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0" name="AutoShape 14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1" name="Group 141"/>
                  <p:cNvGrpSpPr>
                    <a:grpSpLocks/>
                  </p:cNvGrpSpPr>
                  <p:nvPr/>
                </p:nvGrpSpPr>
                <p:grpSpPr bwMode="auto">
                  <a:xfrm>
                    <a:off x="2640" y="1488"/>
                    <a:ext cx="288" cy="192"/>
                    <a:chOff x="1008" y="1488"/>
                    <a:chExt cx="288" cy="192"/>
                  </a:xfrm>
                </p:grpSpPr>
                <p:sp>
                  <p:nvSpPr>
                    <p:cNvPr id="271502" name="Line 14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3" name="AutoShape 14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2" name="Group 144"/>
                  <p:cNvGrpSpPr>
                    <a:grpSpLocks/>
                  </p:cNvGrpSpPr>
                  <p:nvPr/>
                </p:nvGrpSpPr>
                <p:grpSpPr bwMode="auto">
                  <a:xfrm>
                    <a:off x="2832" y="1488"/>
                    <a:ext cx="288" cy="192"/>
                    <a:chOff x="1008" y="1488"/>
                    <a:chExt cx="288" cy="192"/>
                  </a:xfrm>
                </p:grpSpPr>
                <p:sp>
                  <p:nvSpPr>
                    <p:cNvPr id="271505" name="Line 14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6" name="AutoShape 14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3" name="Group 147"/>
                  <p:cNvGrpSpPr>
                    <a:grpSpLocks/>
                  </p:cNvGrpSpPr>
                  <p:nvPr/>
                </p:nvGrpSpPr>
                <p:grpSpPr bwMode="auto">
                  <a:xfrm>
                    <a:off x="2256" y="1488"/>
                    <a:ext cx="288" cy="192"/>
                    <a:chOff x="1008" y="1488"/>
                    <a:chExt cx="288" cy="192"/>
                  </a:xfrm>
                </p:grpSpPr>
                <p:sp>
                  <p:nvSpPr>
                    <p:cNvPr id="271508" name="Line 14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9" name="AutoShape 14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4" name="Group 150"/>
                  <p:cNvGrpSpPr>
                    <a:grpSpLocks/>
                  </p:cNvGrpSpPr>
                  <p:nvPr/>
                </p:nvGrpSpPr>
                <p:grpSpPr bwMode="auto">
                  <a:xfrm>
                    <a:off x="2640" y="1776"/>
                    <a:ext cx="240" cy="240"/>
                    <a:chOff x="1008" y="1776"/>
                    <a:chExt cx="240" cy="240"/>
                  </a:xfrm>
                </p:grpSpPr>
                <p:sp>
                  <p:nvSpPr>
                    <p:cNvPr id="271511" name="Line 15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2" name="AutoShape 15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5" name="Group 153"/>
                  <p:cNvGrpSpPr>
                    <a:grpSpLocks/>
                  </p:cNvGrpSpPr>
                  <p:nvPr/>
                </p:nvGrpSpPr>
                <p:grpSpPr bwMode="auto">
                  <a:xfrm>
                    <a:off x="2832" y="1776"/>
                    <a:ext cx="240" cy="240"/>
                    <a:chOff x="1008" y="1776"/>
                    <a:chExt cx="240" cy="240"/>
                  </a:xfrm>
                </p:grpSpPr>
                <p:sp>
                  <p:nvSpPr>
                    <p:cNvPr id="271514" name="Line 15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5" name="AutoShape 15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88" name="Group 156"/>
                <p:cNvGrpSpPr>
                  <a:grpSpLocks/>
                </p:cNvGrpSpPr>
                <p:nvPr/>
              </p:nvGrpSpPr>
              <p:grpSpPr bwMode="auto">
                <a:xfrm>
                  <a:off x="2448" y="2352"/>
                  <a:ext cx="240" cy="240"/>
                  <a:chOff x="1008" y="1776"/>
                  <a:chExt cx="240" cy="240"/>
                </a:xfrm>
              </p:grpSpPr>
              <p:sp>
                <p:nvSpPr>
                  <p:cNvPr id="271517" name="Line 15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8" name="AutoShape 15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89" name="Group 159"/>
                <p:cNvGrpSpPr>
                  <a:grpSpLocks/>
                </p:cNvGrpSpPr>
                <p:nvPr/>
              </p:nvGrpSpPr>
              <p:grpSpPr bwMode="auto">
                <a:xfrm>
                  <a:off x="2256" y="2352"/>
                  <a:ext cx="240" cy="240"/>
                  <a:chOff x="1008" y="1776"/>
                  <a:chExt cx="240" cy="240"/>
                </a:xfrm>
              </p:grpSpPr>
              <p:sp>
                <p:nvSpPr>
                  <p:cNvPr id="271520" name="Line 160"/>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1" name="AutoShape 161"/>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7" name="Group 162"/>
              <p:cNvGrpSpPr>
                <a:grpSpLocks/>
              </p:cNvGrpSpPr>
              <p:nvPr/>
            </p:nvGrpSpPr>
            <p:grpSpPr bwMode="auto">
              <a:xfrm>
                <a:off x="136" y="2517"/>
                <a:ext cx="6033" cy="2070"/>
                <a:chOff x="136" y="2517"/>
                <a:chExt cx="6033" cy="2070"/>
              </a:xfrm>
            </p:grpSpPr>
            <p:grpSp>
              <p:nvGrpSpPr>
                <p:cNvPr id="96268" name="Group 163"/>
                <p:cNvGrpSpPr>
                  <a:grpSpLocks/>
                </p:cNvGrpSpPr>
                <p:nvPr/>
              </p:nvGrpSpPr>
              <p:grpSpPr bwMode="auto">
                <a:xfrm>
                  <a:off x="907" y="4059"/>
                  <a:ext cx="816" cy="528"/>
                  <a:chOff x="720" y="1490"/>
                  <a:chExt cx="816" cy="528"/>
                </a:xfrm>
              </p:grpSpPr>
              <p:sp>
                <p:nvSpPr>
                  <p:cNvPr id="271524" name="AutoShape 164"/>
                  <p:cNvSpPr>
                    <a:spLocks noChangeArrowheads="1"/>
                  </p:cNvSpPr>
                  <p:nvPr/>
                </p:nvSpPr>
                <p:spPr bwMode="auto">
                  <a:xfrm>
                    <a:off x="720" y="1682"/>
                    <a:ext cx="768"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5" name="Oval 165"/>
                  <p:cNvSpPr>
                    <a:spLocks noChangeArrowheads="1"/>
                  </p:cNvSpPr>
                  <p:nvPr/>
                </p:nvSpPr>
                <p:spPr bwMode="auto">
                  <a:xfrm>
                    <a:off x="960"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6" name="Oval 166"/>
                  <p:cNvSpPr>
                    <a:spLocks noChangeArrowheads="1"/>
                  </p:cNvSpPr>
                  <p:nvPr/>
                </p:nvSpPr>
                <p:spPr bwMode="auto">
                  <a:xfrm>
                    <a:off x="1152"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275" name="Group 167"/>
                  <p:cNvGrpSpPr>
                    <a:grpSpLocks/>
                  </p:cNvGrpSpPr>
                  <p:nvPr/>
                </p:nvGrpSpPr>
                <p:grpSpPr bwMode="auto">
                  <a:xfrm>
                    <a:off x="1008" y="1490"/>
                    <a:ext cx="288" cy="192"/>
                    <a:chOff x="1008" y="1488"/>
                    <a:chExt cx="288" cy="192"/>
                  </a:xfrm>
                </p:grpSpPr>
                <p:sp>
                  <p:nvSpPr>
                    <p:cNvPr id="271528" name="Line 16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9" name="AutoShape 16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6" name="Group 170"/>
                  <p:cNvGrpSpPr>
                    <a:grpSpLocks/>
                  </p:cNvGrpSpPr>
                  <p:nvPr/>
                </p:nvGrpSpPr>
                <p:grpSpPr bwMode="auto">
                  <a:xfrm>
                    <a:off x="1248" y="1490"/>
                    <a:ext cx="288" cy="192"/>
                    <a:chOff x="1008" y="1488"/>
                    <a:chExt cx="288" cy="192"/>
                  </a:xfrm>
                </p:grpSpPr>
                <p:sp>
                  <p:nvSpPr>
                    <p:cNvPr id="271531" name="Line 171"/>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2" name="AutoShape 172"/>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7" name="Group 173"/>
                  <p:cNvGrpSpPr>
                    <a:grpSpLocks/>
                  </p:cNvGrpSpPr>
                  <p:nvPr/>
                </p:nvGrpSpPr>
                <p:grpSpPr bwMode="auto">
                  <a:xfrm>
                    <a:off x="1008" y="1778"/>
                    <a:ext cx="240" cy="240"/>
                    <a:chOff x="1008" y="1776"/>
                    <a:chExt cx="240" cy="240"/>
                  </a:xfrm>
                </p:grpSpPr>
                <p:sp>
                  <p:nvSpPr>
                    <p:cNvPr id="271534" name="Line 17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5" name="AutoShape 17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8" name="Group 176"/>
                  <p:cNvGrpSpPr>
                    <a:grpSpLocks/>
                  </p:cNvGrpSpPr>
                  <p:nvPr/>
                </p:nvGrpSpPr>
                <p:grpSpPr bwMode="auto">
                  <a:xfrm>
                    <a:off x="1200" y="1778"/>
                    <a:ext cx="240" cy="240"/>
                    <a:chOff x="1008" y="1776"/>
                    <a:chExt cx="240" cy="240"/>
                  </a:xfrm>
                </p:grpSpPr>
                <p:sp>
                  <p:nvSpPr>
                    <p:cNvPr id="271537" name="Line 17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8" name="AutoShape 17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9" name="Group 179"/>
                <p:cNvGrpSpPr>
                  <a:grpSpLocks/>
                </p:cNvGrpSpPr>
                <p:nvPr/>
              </p:nvGrpSpPr>
              <p:grpSpPr bwMode="auto">
                <a:xfrm>
                  <a:off x="136" y="2517"/>
                  <a:ext cx="6033" cy="1719"/>
                  <a:chOff x="136" y="2562"/>
                  <a:chExt cx="6033" cy="1719"/>
                </a:xfrm>
              </p:grpSpPr>
              <p:sp>
                <p:nvSpPr>
                  <p:cNvPr id="271540" name="Text Box 180"/>
                  <p:cNvSpPr txBox="1">
                    <a:spLocks noChangeArrowheads="1"/>
                  </p:cNvSpPr>
                  <p:nvPr/>
                </p:nvSpPr>
                <p:spPr bwMode="auto">
                  <a:xfrm>
                    <a:off x="499" y="2835"/>
                    <a:ext cx="5670" cy="1446"/>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17" b="1" i="1">
                        <a:solidFill>
                          <a:srgbClr val="000000"/>
                        </a:solidFill>
                        <a:latin typeface="Arial" charset="0"/>
                      </a:rPr>
                      <a:t>Dans une embarcation armée</a:t>
                    </a:r>
                  </a:p>
                  <a:p>
                    <a:pPr>
                      <a:lnSpc>
                        <a:spcPct val="100000"/>
                      </a:lnSpc>
                      <a:buClrTx/>
                      <a:buSzTx/>
                      <a:buFontTx/>
                      <a:buNone/>
                    </a:pPr>
                    <a:r>
                      <a:rPr lang="fr-BE" sz="1617" b="1" i="1">
                        <a:solidFill>
                          <a:srgbClr val="000000"/>
                        </a:solidFill>
                        <a:latin typeface="Arial" charset="0"/>
                      </a:rPr>
                      <a:t>	- en pointe, le rameur tire un aviron des deux mains</a:t>
                    </a:r>
                  </a:p>
                  <a:p>
                    <a:pPr>
                      <a:lnSpc>
                        <a:spcPct val="100000"/>
                      </a:lnSpc>
                      <a:buClrTx/>
                      <a:buSzTx/>
                      <a:buFontTx/>
                      <a:buNone/>
                    </a:pPr>
                    <a:r>
                      <a:rPr lang="fr-BE" sz="1617" b="1" i="1">
                        <a:solidFill>
                          <a:srgbClr val="000000"/>
                        </a:solidFill>
                        <a:latin typeface="Arial" charset="0"/>
                      </a:rPr>
                      <a:t>	- en couple, chaque rameur a deux avirons.</a:t>
                    </a:r>
                    <a:endParaRPr lang="fr-BE" sz="1687" b="1" i="1">
                      <a:solidFill>
                        <a:srgbClr val="000000"/>
                      </a:solidFill>
                      <a:latin typeface="Arial" charset="0"/>
                    </a:endParaRPr>
                  </a:p>
                  <a:p>
                    <a:pPr>
                      <a:lnSpc>
                        <a:spcPct val="100000"/>
                      </a:lnSpc>
                      <a:buClrTx/>
                      <a:buSzTx/>
                      <a:buFontTx/>
                      <a:buNone/>
                    </a:pPr>
                    <a:r>
                      <a:rPr lang="fr-BE" sz="1617" b="1" i="1">
                        <a:solidFill>
                          <a:srgbClr val="000000"/>
                        </a:solidFill>
                        <a:latin typeface="Arial" charset="0"/>
                      </a:rPr>
                      <a:t>La définition d’aviron, est « rame élargie à un bout en forme de pelle ».</a:t>
                    </a:r>
                  </a:p>
                  <a:p>
                    <a:pPr>
                      <a:lnSpc>
                        <a:spcPct val="100000"/>
                      </a:lnSpc>
                      <a:buClrTx/>
                      <a:buSzTx/>
                      <a:buFontTx/>
                      <a:buNone/>
                    </a:pPr>
                    <a:r>
                      <a:rPr lang="fr-BE" sz="1617" b="1" i="1">
                        <a:solidFill>
                          <a:srgbClr val="000000"/>
                        </a:solidFill>
                        <a:latin typeface="Arial" charset="0"/>
                      </a:rPr>
                      <a:t>Lequel des 3 dessins représente une embarcation armée en pointe avec barreur ?</a:t>
                    </a:r>
                  </a:p>
                  <a:p>
                    <a:pPr>
                      <a:lnSpc>
                        <a:spcPct val="100000"/>
                      </a:lnSpc>
                      <a:buClrTx/>
                      <a:buSzTx/>
                      <a:buFontTx/>
                      <a:buNone/>
                    </a:pPr>
                    <a:endParaRPr lang="fr-BE" sz="1617" b="1" i="1">
                      <a:solidFill>
                        <a:srgbClr val="000000"/>
                      </a:solidFill>
                      <a:latin typeface="Arial" charset="0"/>
                    </a:endParaRPr>
                  </a:p>
                  <a:p>
                    <a:pPr>
                      <a:lnSpc>
                        <a:spcPct val="100000"/>
                      </a:lnSpc>
                      <a:buClrTx/>
                      <a:buSzTx/>
                      <a:buFontTx/>
                      <a:buNone/>
                    </a:pPr>
                    <a:endParaRPr lang="fr-BE" sz="1617">
                      <a:solidFill>
                        <a:srgbClr val="000000"/>
                      </a:solidFill>
                      <a:latin typeface="Arial" charset="0"/>
                    </a:endParaRPr>
                  </a:p>
                  <a:p>
                    <a:pPr>
                      <a:lnSpc>
                        <a:spcPct val="100000"/>
                      </a:lnSpc>
                      <a:buClrTx/>
                      <a:buSzTx/>
                      <a:buFontTx/>
                      <a:buNone/>
                    </a:pPr>
                    <a:endParaRPr lang="fr-BE" sz="1617">
                      <a:solidFill>
                        <a:srgbClr val="000000"/>
                      </a:solidFill>
                      <a:latin typeface="Arial" charset="0"/>
                    </a:endParaRPr>
                  </a:p>
                </p:txBody>
              </p:sp>
              <p:sp>
                <p:nvSpPr>
                  <p:cNvPr id="271541" name="Text Box 181"/>
                  <p:cNvSpPr txBox="1">
                    <a:spLocks noChangeArrowheads="1"/>
                  </p:cNvSpPr>
                  <p:nvPr/>
                </p:nvSpPr>
                <p:spPr bwMode="auto">
                  <a:xfrm>
                    <a:off x="136" y="2562"/>
                    <a:ext cx="816"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b="1" i="1">
                        <a:solidFill>
                          <a:srgbClr val="000000"/>
                        </a:solidFill>
                        <a:latin typeface="Arial" charset="0"/>
                      </a:rPr>
                      <a:t>MAIS</a:t>
                    </a:r>
                    <a:endParaRPr lang="fr-FR" sz="1687" b="1" i="1">
                      <a:solidFill>
                        <a:srgbClr val="000000"/>
                      </a:solidFill>
                      <a:latin typeface="Arial" charset="0"/>
                    </a:endParaRPr>
                  </a:p>
                </p:txBody>
              </p:sp>
            </p:grpSp>
          </p:grpSp>
        </p:grpSp>
      </p:grpSp>
    </p:spTree>
    <p:extLst>
      <p:ext uri="{BB962C8B-B14F-4D97-AF65-F5344CB8AC3E}">
        <p14:creationId xmlns:p14="http://schemas.microsoft.com/office/powerpoint/2010/main" val="1286603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E8A4CA1-A0C0-0246-8F1F-913701109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46" y="1844824"/>
            <a:ext cx="5750638" cy="5005737"/>
          </a:xfrm>
          <a:prstGeom prst="rect">
            <a:avLst/>
          </a:prstGeom>
        </p:spPr>
      </p:pic>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d’une école</a:t>
            </a:r>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1187624" y="4095664"/>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9" name="Rectangle à coins arrondis 8">
            <a:extLst>
              <a:ext uri="{FF2B5EF4-FFF2-40B4-BE49-F238E27FC236}">
                <a16:creationId xmlns:a16="http://schemas.microsoft.com/office/drawing/2014/main" id="{A5A121D1-664E-0843-8C1C-95A3AD427675}"/>
              </a:ext>
            </a:extLst>
          </p:cNvPr>
          <p:cNvSpPr/>
          <p:nvPr/>
        </p:nvSpPr>
        <p:spPr>
          <a:xfrm>
            <a:off x="6948264" y="2132856"/>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sp>
        <p:nvSpPr>
          <p:cNvPr id="19" name="Rectangle à coins arrondis 18">
            <a:extLst>
              <a:ext uri="{FF2B5EF4-FFF2-40B4-BE49-F238E27FC236}">
                <a16:creationId xmlns:a16="http://schemas.microsoft.com/office/drawing/2014/main" id="{892616CB-0F6E-674D-879C-446B5362F29C}"/>
              </a:ext>
            </a:extLst>
          </p:cNvPr>
          <p:cNvSpPr/>
          <p:nvPr/>
        </p:nvSpPr>
        <p:spPr>
          <a:xfrm>
            <a:off x="4355976" y="4095664"/>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20" name="Rectangle à coins arrondis 19">
            <a:extLst>
              <a:ext uri="{FF2B5EF4-FFF2-40B4-BE49-F238E27FC236}">
                <a16:creationId xmlns:a16="http://schemas.microsoft.com/office/drawing/2014/main" id="{D898097A-A990-5F44-A23E-B6459BFF409A}"/>
              </a:ext>
            </a:extLst>
          </p:cNvPr>
          <p:cNvSpPr/>
          <p:nvPr/>
        </p:nvSpPr>
        <p:spPr>
          <a:xfrm>
            <a:off x="457200" y="1892796"/>
            <a:ext cx="3615916" cy="4848572"/>
          </a:xfrm>
          <a:prstGeom prst="round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21" name="Rectangle à coins arrondis 20">
            <a:extLst>
              <a:ext uri="{FF2B5EF4-FFF2-40B4-BE49-F238E27FC236}">
                <a16:creationId xmlns:a16="http://schemas.microsoft.com/office/drawing/2014/main" id="{6E012420-A3BF-5A4D-B99E-B67CAAB570C7}"/>
              </a:ext>
            </a:extLst>
          </p:cNvPr>
          <p:cNvSpPr/>
          <p:nvPr/>
        </p:nvSpPr>
        <p:spPr>
          <a:xfrm>
            <a:off x="4145124" y="1892796"/>
            <a:ext cx="2011052" cy="4848572"/>
          </a:xfrm>
          <a:prstGeom prst="round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pic>
        <p:nvPicPr>
          <p:cNvPr id="11" name="Image 10">
            <a:extLst>
              <a:ext uri="{FF2B5EF4-FFF2-40B4-BE49-F238E27FC236}">
                <a16:creationId xmlns:a16="http://schemas.microsoft.com/office/drawing/2014/main" id="{E15D664D-0CD2-C345-AC7E-EB71857258E0}"/>
              </a:ext>
            </a:extLst>
          </p:cNvPr>
          <p:cNvPicPr>
            <a:picLocks noChangeAspect="1"/>
          </p:cNvPicPr>
          <p:nvPr/>
        </p:nvPicPr>
        <p:blipFill>
          <a:blip r:embed="rId3"/>
          <a:stretch>
            <a:fillRect/>
          </a:stretch>
        </p:blipFill>
        <p:spPr>
          <a:xfrm>
            <a:off x="6732240" y="2852936"/>
            <a:ext cx="2148705" cy="1658056"/>
          </a:xfrm>
          <a:prstGeom prst="rect">
            <a:avLst/>
          </a:prstGeom>
        </p:spPr>
      </p:pic>
      <p:pic>
        <p:nvPicPr>
          <p:cNvPr id="12" name="Image 11">
            <a:extLst>
              <a:ext uri="{FF2B5EF4-FFF2-40B4-BE49-F238E27FC236}">
                <a16:creationId xmlns:a16="http://schemas.microsoft.com/office/drawing/2014/main" id="{3F11D8FC-E827-0B4C-B693-9801DCBA7FA9}"/>
              </a:ext>
            </a:extLst>
          </p:cNvPr>
          <p:cNvPicPr>
            <a:picLocks noChangeAspect="1"/>
          </p:cNvPicPr>
          <p:nvPr/>
        </p:nvPicPr>
        <p:blipFill>
          <a:blip r:embed="rId4"/>
          <a:stretch>
            <a:fillRect/>
          </a:stretch>
        </p:blipFill>
        <p:spPr>
          <a:xfrm>
            <a:off x="7157056" y="4654920"/>
            <a:ext cx="1591408" cy="1591408"/>
          </a:xfrm>
          <a:prstGeom prst="rect">
            <a:avLst/>
          </a:prstGeom>
        </p:spPr>
      </p:pic>
    </p:spTree>
    <p:extLst>
      <p:ext uri="{BB962C8B-B14F-4D97-AF65-F5344CB8AC3E}">
        <p14:creationId xmlns:p14="http://schemas.microsoft.com/office/powerpoint/2010/main" val="4333626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2387"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2388"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C. Règles de rédaction sur la forme</a:t>
            </a:r>
            <a:endParaRPr lang="fr-FR" sz="1969">
              <a:solidFill>
                <a:srgbClr val="000000"/>
              </a:solidFill>
              <a:latin typeface="Arial" charset="0"/>
            </a:endParaRPr>
          </a:p>
        </p:txBody>
      </p:sp>
      <p:sp>
        <p:nvSpPr>
          <p:cNvPr id="272389" name="Text Box 5"/>
          <p:cNvSpPr txBox="1">
            <a:spLocks noChangeArrowheads="1"/>
          </p:cNvSpPr>
          <p:nvPr/>
        </p:nvSpPr>
        <p:spPr bwMode="auto">
          <a:xfrm>
            <a:off x="456481" y="946180"/>
            <a:ext cx="8687519" cy="862685"/>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R12: </a:t>
            </a:r>
            <a:r>
              <a:rPr lang="fr-BE" sz="2531">
                <a:solidFill>
                  <a:srgbClr val="000000"/>
                </a:solidFill>
                <a:latin typeface="Arial" charset="0"/>
              </a:rPr>
              <a:t>Regrouper dans l’amorce les éléments commun aux solutions proposées</a:t>
            </a:r>
            <a:endParaRPr lang="fr-FR" sz="2531">
              <a:solidFill>
                <a:srgbClr val="000000"/>
              </a:solidFill>
              <a:latin typeface="Arial" charset="0"/>
            </a:endParaRPr>
          </a:p>
        </p:txBody>
      </p:sp>
      <p:grpSp>
        <p:nvGrpSpPr>
          <p:cNvPr id="2" name="Group 6"/>
          <p:cNvGrpSpPr>
            <a:grpSpLocks/>
          </p:cNvGrpSpPr>
          <p:nvPr/>
        </p:nvGrpSpPr>
        <p:grpSpPr bwMode="auto">
          <a:xfrm>
            <a:off x="446401" y="1664815"/>
            <a:ext cx="8212320" cy="2358968"/>
            <a:chOff x="310" y="1156"/>
            <a:chExt cx="5703" cy="1638"/>
          </a:xfrm>
        </p:grpSpPr>
        <p:sp>
          <p:nvSpPr>
            <p:cNvPr id="272391" name="Text Box 7"/>
            <p:cNvSpPr txBox="1">
              <a:spLocks noChangeArrowheads="1"/>
            </p:cNvSpPr>
            <p:nvPr/>
          </p:nvSpPr>
          <p:spPr bwMode="auto">
            <a:xfrm>
              <a:off x="317" y="1156"/>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2392" name="Text Box 8"/>
            <p:cNvSpPr txBox="1">
              <a:spLocks noChangeArrowheads="1"/>
            </p:cNvSpPr>
            <p:nvPr/>
          </p:nvSpPr>
          <p:spPr bwMode="auto">
            <a:xfrm>
              <a:off x="310" y="1565"/>
              <a:ext cx="5703" cy="1229"/>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La température de solidification d ’une matière est :</a:t>
              </a:r>
            </a:p>
            <a:p>
              <a:pPr algn="l"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	1. inférieure à la température de fusion de cette matière.</a:t>
              </a:r>
            </a:p>
            <a:p>
              <a:pPr algn="l" eaLnBrk="0">
                <a:lnSpc>
                  <a:spcPct val="100000"/>
                </a:lnSpc>
                <a:buClrTx/>
                <a:buSzTx/>
                <a:buFontTx/>
                <a:buNone/>
                <a:defRPr/>
              </a:pPr>
              <a:r>
                <a:rPr lang="fr-BE" sz="2180" dirty="0">
                  <a:solidFill>
                    <a:srgbClr val="000000"/>
                  </a:solidFill>
                </a:rPr>
                <a:t>	2. égale à la température de fusion de cette matière.</a:t>
              </a:r>
            </a:p>
            <a:p>
              <a:pPr algn="l" eaLnBrk="0">
                <a:lnSpc>
                  <a:spcPct val="100000"/>
                </a:lnSpc>
                <a:buClrTx/>
                <a:buSzTx/>
                <a:buFontTx/>
                <a:buNone/>
                <a:defRPr/>
              </a:pPr>
              <a:r>
                <a:rPr lang="fr-BE" sz="2180" dirty="0">
                  <a:solidFill>
                    <a:srgbClr val="000000"/>
                  </a:solidFill>
                </a:rPr>
                <a:t>	3. supérieure à la température de fusion de cette matière.</a:t>
              </a:r>
            </a:p>
          </p:txBody>
        </p:sp>
      </p:grpSp>
      <p:grpSp>
        <p:nvGrpSpPr>
          <p:cNvPr id="3" name="Group 9"/>
          <p:cNvGrpSpPr>
            <a:grpSpLocks/>
          </p:cNvGrpSpPr>
          <p:nvPr/>
        </p:nvGrpSpPr>
        <p:grpSpPr bwMode="auto">
          <a:xfrm>
            <a:off x="260641" y="4147635"/>
            <a:ext cx="8519040" cy="2292721"/>
            <a:chOff x="181" y="2880"/>
            <a:chExt cx="5916" cy="1592"/>
          </a:xfrm>
        </p:grpSpPr>
        <p:sp>
          <p:nvSpPr>
            <p:cNvPr id="272394" name="Text Box 10"/>
            <p:cNvSpPr txBox="1">
              <a:spLocks noChangeArrowheads="1"/>
            </p:cNvSpPr>
            <p:nvPr/>
          </p:nvSpPr>
          <p:spPr bwMode="auto">
            <a:xfrm>
              <a:off x="408" y="3243"/>
              <a:ext cx="5689" cy="1229"/>
            </a:xfrm>
            <a:prstGeom prst="rect">
              <a:avLst/>
            </a:prstGeom>
            <a:noFill/>
            <a:ln w="9525">
              <a:solidFill>
                <a:srgbClr val="FFCC00"/>
              </a:solidFill>
              <a:miter lim="800000"/>
              <a:headEnd/>
              <a:tailEnd/>
            </a:ln>
            <a:effectLst/>
          </p:spPr>
          <p:txBody>
            <a:bodyPr>
              <a:spAutoFit/>
            </a:bodyPr>
            <a:lstStyle/>
            <a:p>
              <a:pPr algn="l" eaLnBrk="0">
                <a:lnSpc>
                  <a:spcPct val="100000"/>
                </a:lnSpc>
                <a:buClrTx/>
                <a:buSzTx/>
                <a:buFontTx/>
                <a:buNone/>
                <a:defRPr/>
              </a:pPr>
              <a:r>
                <a:rPr lang="fr-BE" sz="2180" b="1" i="1" dirty="0">
                  <a:solidFill>
                    <a:srgbClr val="000000"/>
                  </a:solidFill>
                </a:rPr>
                <a:t>La température de solidification d’une matière est </a:t>
              </a:r>
            </a:p>
            <a:p>
              <a:pPr algn="l" eaLnBrk="0">
                <a:lnSpc>
                  <a:spcPct val="100000"/>
                </a:lnSpc>
                <a:buClrTx/>
                <a:buSzTx/>
                <a:buFontTx/>
                <a:buNone/>
                <a:defRPr/>
              </a:pPr>
              <a:r>
                <a:rPr lang="fr-BE" sz="2180" b="1" i="1" dirty="0">
                  <a:solidFill>
                    <a:srgbClr val="000000"/>
                  </a:solidFill>
                </a:rPr>
                <a:t>	1. inférieure</a:t>
              </a:r>
            </a:p>
            <a:p>
              <a:pPr algn="l" eaLnBrk="0">
                <a:lnSpc>
                  <a:spcPct val="100000"/>
                </a:lnSpc>
                <a:buClrTx/>
                <a:buSzTx/>
                <a:buFontTx/>
                <a:buNone/>
                <a:defRPr/>
              </a:pPr>
              <a:r>
                <a:rPr lang="fr-BE" sz="2180" b="1" i="1" dirty="0">
                  <a:solidFill>
                    <a:srgbClr val="000000"/>
                  </a:solidFill>
                </a:rPr>
                <a:t>	2. égale</a:t>
              </a:r>
            </a:p>
            <a:p>
              <a:pPr algn="l" eaLnBrk="0">
                <a:lnSpc>
                  <a:spcPct val="100000"/>
                </a:lnSpc>
                <a:buClrTx/>
                <a:buSzTx/>
                <a:buFontTx/>
                <a:buNone/>
                <a:defRPr/>
              </a:pPr>
              <a:r>
                <a:rPr lang="fr-BE" sz="2180" b="1" i="1" dirty="0">
                  <a:solidFill>
                    <a:srgbClr val="000000"/>
                  </a:solidFill>
                </a:rPr>
                <a:t>	3. supérieure</a:t>
              </a:r>
            </a:p>
            <a:p>
              <a:pPr algn="l" eaLnBrk="0">
                <a:lnSpc>
                  <a:spcPct val="100000"/>
                </a:lnSpc>
                <a:buClrTx/>
                <a:buSzTx/>
                <a:buFontTx/>
                <a:buNone/>
                <a:defRPr/>
              </a:pPr>
              <a:r>
                <a:rPr lang="fr-BE" sz="2180" b="1" i="1" dirty="0">
                  <a:solidFill>
                    <a:srgbClr val="000000"/>
                  </a:solidFill>
                </a:rPr>
                <a:t> à sa température de fusion.</a:t>
              </a:r>
            </a:p>
          </p:txBody>
        </p:sp>
        <p:sp>
          <p:nvSpPr>
            <p:cNvPr id="272395" name="Text Box 11"/>
            <p:cNvSpPr txBox="1">
              <a:spLocks noChangeArrowheads="1"/>
            </p:cNvSpPr>
            <p:nvPr/>
          </p:nvSpPr>
          <p:spPr bwMode="auto">
            <a:xfrm>
              <a:off x="181" y="2880"/>
              <a:ext cx="953"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b="1" i="1">
                  <a:solidFill>
                    <a:srgbClr val="000000"/>
                  </a:solidFill>
                  <a:latin typeface="Arial" charset="0"/>
                </a:rPr>
                <a:t>MAIS</a:t>
              </a:r>
              <a:endParaRPr lang="fr-FR" sz="1687" b="1" i="1">
                <a:solidFill>
                  <a:srgbClr val="000000"/>
                </a:solidFill>
                <a:latin typeface="Arial" charset="0"/>
              </a:endParaRPr>
            </a:p>
          </p:txBody>
        </p:sp>
      </p:grpSp>
    </p:spTree>
    <p:extLst>
      <p:ext uri="{BB962C8B-B14F-4D97-AF65-F5344CB8AC3E}">
        <p14:creationId xmlns:p14="http://schemas.microsoft.com/office/powerpoint/2010/main" val="2251702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2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9"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3411"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3412"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3413"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R13: </a:t>
            </a:r>
            <a:r>
              <a:rPr lang="fr-BE" sz="2531">
                <a:solidFill>
                  <a:srgbClr val="000000"/>
                </a:solidFill>
                <a:latin typeface="Arial" charset="0"/>
              </a:rPr>
              <a:t>Indépendance syntaxique des solutions</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773120" cy="3496687"/>
            <a:chOff x="317" y="1019"/>
            <a:chExt cx="5398" cy="2428"/>
          </a:xfrm>
        </p:grpSpPr>
        <p:sp>
          <p:nvSpPr>
            <p:cNvPr id="273415"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grpSp>
          <p:nvGrpSpPr>
            <p:cNvPr id="98312" name="Group 8"/>
            <p:cNvGrpSpPr>
              <a:grpSpLocks/>
            </p:cNvGrpSpPr>
            <p:nvPr/>
          </p:nvGrpSpPr>
          <p:grpSpPr bwMode="auto">
            <a:xfrm>
              <a:off x="499" y="1519"/>
              <a:ext cx="5216" cy="1928"/>
              <a:chOff x="249" y="769"/>
              <a:chExt cx="5216" cy="1928"/>
            </a:xfrm>
          </p:grpSpPr>
          <p:sp>
            <p:nvSpPr>
              <p:cNvPr id="273417" name="Text Box 9"/>
              <p:cNvSpPr txBox="1">
                <a:spLocks noChangeArrowheads="1"/>
              </p:cNvSpPr>
              <p:nvPr/>
            </p:nvSpPr>
            <p:spPr bwMode="auto">
              <a:xfrm>
                <a:off x="249" y="769"/>
                <a:ext cx="5216" cy="1928"/>
              </a:xfrm>
              <a:prstGeom prst="rect">
                <a:avLst/>
              </a:prstGeom>
              <a:noFill/>
              <a:ln w="9525">
                <a:solidFill>
                  <a:schemeClr val="bg1"/>
                </a:solidFill>
                <a:miter lim="800000"/>
                <a:headEnd/>
                <a:tailEnd/>
              </a:ln>
              <a:effectLst/>
            </p:spPr>
            <p:txBody>
              <a:bodyPr>
                <a:spAutoFit/>
              </a:bodyPr>
              <a:lstStyle/>
              <a:p>
                <a:pPr algn="l" eaLnBrk="0">
                  <a:lnSpc>
                    <a:spcPct val="100000"/>
                  </a:lnSpc>
                  <a:buClrTx/>
                  <a:buSzTx/>
                  <a:buFontTx/>
                  <a:buNone/>
                  <a:defRPr/>
                </a:pPr>
                <a:r>
                  <a:rPr lang="fr-BE" sz="2180" dirty="0">
                    <a:solidFill>
                      <a:srgbClr val="000000"/>
                    </a:solidFill>
                  </a:rPr>
                  <a:t>Le muscle du bras dont la </a:t>
                </a:r>
              </a:p>
              <a:p>
                <a:pPr algn="l" eaLnBrk="0">
                  <a:lnSpc>
                    <a:spcPct val="100000"/>
                  </a:lnSpc>
                  <a:buClrTx/>
                  <a:buSzTx/>
                  <a:buFontTx/>
                  <a:buNone/>
                  <a:defRPr/>
                </a:pPr>
                <a:r>
                  <a:rPr lang="fr-BE" sz="2180" dirty="0">
                    <a:solidFill>
                      <a:srgbClr val="000000"/>
                    </a:solidFill>
                  </a:rPr>
                  <a:t>contraction permet d’effectuer </a:t>
                </a:r>
              </a:p>
              <a:p>
                <a:pPr algn="l" eaLnBrk="0">
                  <a:lnSpc>
                    <a:spcPct val="100000"/>
                  </a:lnSpc>
                  <a:buClrTx/>
                  <a:buSzTx/>
                  <a:buFontTx/>
                  <a:buNone/>
                  <a:defRPr/>
                </a:pPr>
                <a:r>
                  <a:rPr lang="fr-BE" sz="2180" dirty="0">
                    <a:solidFill>
                      <a:srgbClr val="000000"/>
                    </a:solidFill>
                  </a:rPr>
                  <a:t>le mouvement représenté ci-contre est</a:t>
                </a:r>
              </a:p>
              <a:p>
                <a:pPr algn="l" eaLnBrk="0">
                  <a:lnSpc>
                    <a:spcPct val="100000"/>
                  </a:lnSpc>
                  <a:buClrTx/>
                  <a:buSzTx/>
                  <a:buFontTx/>
                  <a:buNone/>
                  <a:defRPr/>
                </a:pPr>
                <a:r>
                  <a:rPr lang="fr-BE" sz="2180" dirty="0">
                    <a:solidFill>
                      <a:srgbClr val="000000"/>
                    </a:solidFill>
                  </a:rPr>
                  <a:t> </a:t>
                </a:r>
              </a:p>
              <a:p>
                <a:pPr algn="l" eaLnBrk="0">
                  <a:lnSpc>
                    <a:spcPct val="100000"/>
                  </a:lnSpc>
                  <a:buClrTx/>
                  <a:buSzTx/>
                  <a:buFontTx/>
                  <a:buNone/>
                  <a:defRPr/>
                </a:pPr>
                <a:r>
                  <a:rPr lang="fr-BE" sz="2180" dirty="0">
                    <a:solidFill>
                      <a:srgbClr val="000000"/>
                    </a:solidFill>
                  </a:rPr>
                  <a:t>1. Le deltoïde</a:t>
                </a:r>
              </a:p>
              <a:p>
                <a:pPr algn="l" eaLnBrk="0">
                  <a:lnSpc>
                    <a:spcPct val="100000"/>
                  </a:lnSpc>
                  <a:buClrTx/>
                  <a:buSzTx/>
                  <a:buFontTx/>
                  <a:buNone/>
                  <a:defRPr/>
                </a:pPr>
                <a:r>
                  <a:rPr lang="fr-BE" sz="2180" dirty="0">
                    <a:solidFill>
                      <a:srgbClr val="000000"/>
                    </a:solidFill>
                  </a:rPr>
                  <a:t>2. Le triceps</a:t>
                </a:r>
              </a:p>
              <a:p>
                <a:pPr algn="l" eaLnBrk="0">
                  <a:lnSpc>
                    <a:spcPct val="100000"/>
                  </a:lnSpc>
                  <a:buClrTx/>
                  <a:buSzTx/>
                  <a:buFontTx/>
                  <a:buNone/>
                  <a:defRPr/>
                </a:pPr>
                <a:r>
                  <a:rPr lang="fr-BE" sz="2180" dirty="0">
                    <a:solidFill>
                      <a:srgbClr val="000000"/>
                    </a:solidFill>
                  </a:rPr>
                  <a:t>3. Au contraire, le biceps</a:t>
                </a:r>
              </a:p>
              <a:p>
                <a:pPr algn="l" eaLnBrk="0">
                  <a:lnSpc>
                    <a:spcPct val="100000"/>
                  </a:lnSpc>
                  <a:buClrTx/>
                  <a:buSzTx/>
                  <a:buFontTx/>
                  <a:buNone/>
                  <a:defRPr/>
                </a:pPr>
                <a:r>
                  <a:rPr lang="fr-BE" sz="2180" dirty="0">
                    <a:solidFill>
                      <a:srgbClr val="000000"/>
                    </a:solidFill>
                  </a:rPr>
                  <a:t>4. En plus, le cubitus de la main.</a:t>
                </a:r>
              </a:p>
            </p:txBody>
          </p:sp>
          <p:pic>
            <p:nvPicPr>
              <p:cNvPr id="98314" name="Picture 10" descr="Mus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 y="1207"/>
                <a:ext cx="1071" cy="137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val="211029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4435"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4436"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4437"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R14: </a:t>
            </a:r>
            <a:r>
              <a:rPr lang="fr-BE" sz="2531">
                <a:solidFill>
                  <a:srgbClr val="000000"/>
                </a:solidFill>
                <a:latin typeface="Arial" charset="0"/>
              </a:rPr>
              <a:t>Indépendance sémantique des solutions</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708319" cy="3096325"/>
            <a:chOff x="317" y="1019"/>
            <a:chExt cx="5353" cy="2150"/>
          </a:xfrm>
        </p:grpSpPr>
        <p:sp>
          <p:nvSpPr>
            <p:cNvPr id="274439"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4440" name="Text Box 8"/>
            <p:cNvSpPr txBox="1">
              <a:spLocks noChangeArrowheads="1"/>
            </p:cNvSpPr>
            <p:nvPr/>
          </p:nvSpPr>
          <p:spPr bwMode="auto">
            <a:xfrm>
              <a:off x="499" y="1474"/>
              <a:ext cx="5171" cy="1695"/>
            </a:xfrm>
            <a:prstGeom prst="rect">
              <a:avLst/>
            </a:prstGeom>
            <a:noFill/>
            <a:ln w="9525">
              <a:solidFill>
                <a:schemeClr val="bg1"/>
              </a:solidFill>
              <a:miter lim="800000"/>
              <a:headEnd/>
              <a:tailEnd/>
            </a:ln>
            <a:effectLst/>
          </p:spPr>
          <p:txBody>
            <a:bodyPr>
              <a:spAutoFit/>
            </a:bodyPr>
            <a:lstStyle/>
            <a:p>
              <a:pPr algn="l" eaLnBrk="0">
                <a:lnSpc>
                  <a:spcPct val="100000"/>
                </a:lnSpc>
                <a:buClrTx/>
                <a:buSzTx/>
                <a:buFontTx/>
                <a:buNone/>
                <a:defRPr/>
              </a:pPr>
              <a:r>
                <a:rPr lang="fr-BE" sz="2180" dirty="0">
                  <a:solidFill>
                    <a:srgbClr val="000000"/>
                  </a:solidFill>
                </a:rPr>
                <a:t>Une solution d’eau salée en sel de cuisine </a:t>
              </a:r>
            </a:p>
            <a:p>
              <a:pPr algn="l" eaLnBrk="0">
                <a:lnSpc>
                  <a:spcPct val="100000"/>
                </a:lnSpc>
                <a:buClrTx/>
                <a:buSzTx/>
                <a:buFontTx/>
                <a:buNone/>
                <a:defRPr/>
              </a:pPr>
              <a:r>
                <a:rPr lang="fr-BE" sz="2180" dirty="0">
                  <a:solidFill>
                    <a:srgbClr val="000000"/>
                  </a:solidFill>
                </a:rPr>
                <a:t>peut descendre sans geler jusqu’à une température de</a:t>
              </a:r>
            </a:p>
            <a:p>
              <a:pPr algn="l"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1. 0° centigrades</a:t>
              </a:r>
            </a:p>
            <a:p>
              <a:pPr algn="l" eaLnBrk="0">
                <a:lnSpc>
                  <a:spcPct val="100000"/>
                </a:lnSpc>
                <a:buClrTx/>
                <a:buSzTx/>
                <a:buFontTx/>
                <a:buNone/>
                <a:defRPr/>
              </a:pPr>
              <a:r>
                <a:rPr lang="fr-BE" sz="2180" dirty="0">
                  <a:solidFill>
                    <a:srgbClr val="000000"/>
                  </a:solidFill>
                </a:rPr>
                <a:t>2. -2° centigrades</a:t>
              </a:r>
            </a:p>
            <a:p>
              <a:pPr algn="l" eaLnBrk="0">
                <a:lnSpc>
                  <a:spcPct val="100000"/>
                </a:lnSpc>
                <a:buClrTx/>
                <a:buSzTx/>
                <a:buFontTx/>
                <a:buNone/>
                <a:defRPr/>
              </a:pPr>
              <a:r>
                <a:rPr lang="fr-BE" sz="2180" dirty="0">
                  <a:solidFill>
                    <a:srgbClr val="000000"/>
                  </a:solidFill>
                </a:rPr>
                <a:t>3. -4° centigrades</a:t>
              </a:r>
            </a:p>
            <a:p>
              <a:pPr algn="l" eaLnBrk="0">
                <a:lnSpc>
                  <a:spcPct val="100000"/>
                </a:lnSpc>
                <a:buClrTx/>
                <a:buSzTx/>
                <a:buFontTx/>
                <a:buNone/>
                <a:defRPr/>
              </a:pPr>
              <a:r>
                <a:rPr lang="fr-BE" sz="2180" dirty="0">
                  <a:solidFill>
                    <a:srgbClr val="000000"/>
                  </a:solidFill>
                </a:rPr>
                <a:t>4. -6° centigrades</a:t>
              </a:r>
            </a:p>
          </p:txBody>
        </p:sp>
      </p:grpSp>
      <p:sp>
        <p:nvSpPr>
          <p:cNvPr id="274441" name="Text Box 9"/>
          <p:cNvSpPr txBox="1">
            <a:spLocks noChangeArrowheads="1"/>
          </p:cNvSpPr>
          <p:nvPr/>
        </p:nvSpPr>
        <p:spPr bwMode="auto">
          <a:xfrm>
            <a:off x="548641" y="5322799"/>
            <a:ext cx="7745759" cy="602999"/>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sz="1687" b="1">
                <a:solidFill>
                  <a:srgbClr val="000000"/>
                </a:solidFill>
                <a:latin typeface="Arial" charset="0"/>
              </a:rPr>
              <a:t>Les solutions proposées doivent être sémantiquement </a:t>
            </a:r>
          </a:p>
          <a:p>
            <a:pPr algn="ctr">
              <a:lnSpc>
                <a:spcPct val="100000"/>
              </a:lnSpc>
              <a:buClrTx/>
              <a:buSzTx/>
              <a:buFontTx/>
              <a:buNone/>
            </a:pPr>
            <a:r>
              <a:rPr lang="fr-BE" sz="1687" b="1">
                <a:solidFill>
                  <a:srgbClr val="000000"/>
                </a:solidFill>
                <a:latin typeface="Arial" charset="0"/>
              </a:rPr>
              <a:t>indépendantes les unes des autres.</a:t>
            </a:r>
            <a:endParaRPr lang="fr-BE" sz="1687">
              <a:solidFill>
                <a:srgbClr val="000000"/>
              </a:solidFill>
              <a:latin typeface="Arial" charset="0"/>
            </a:endParaRPr>
          </a:p>
        </p:txBody>
      </p:sp>
    </p:spTree>
    <p:extLst>
      <p:ext uri="{BB962C8B-B14F-4D97-AF65-F5344CB8AC3E}">
        <p14:creationId xmlns:p14="http://schemas.microsoft.com/office/powerpoint/2010/main" val="3373742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44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4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p:bldP spid="274441"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457920" y="777682"/>
            <a:ext cx="8226721" cy="992265"/>
          </a:xfrm>
        </p:spPr>
        <p:txBody>
          <a:bodyPr>
            <a:normAutofit fontScale="90000"/>
          </a:bodyPr>
          <a:lstStyle/>
          <a:p>
            <a:pPr eaLnBrk="1"/>
            <a:r>
              <a:rPr lang="fr-BE" dirty="0">
                <a:solidFill>
                  <a:srgbClr val="000000"/>
                </a:solidFill>
                <a:latin typeface="Arial" charset="0"/>
                <a:ea typeface="ＭＳ Ｐゴシック" charset="0"/>
                <a:cs typeface="ＭＳ Ｐゴシック" charset="0"/>
              </a:rPr>
              <a:t>Transgression de la règle 14</a:t>
            </a:r>
            <a:br>
              <a:rPr lang="fr-BE" dirty="0">
                <a:solidFill>
                  <a:srgbClr val="000000"/>
                </a:solidFill>
                <a:latin typeface="Arial" charset="0"/>
                <a:ea typeface="ＭＳ Ｐゴシック" charset="0"/>
                <a:cs typeface="ＭＳ Ｐゴシック" charset="0"/>
              </a:rPr>
            </a:br>
            <a:r>
              <a:rPr lang="fr-BE" sz="2180" dirty="0">
                <a:solidFill>
                  <a:srgbClr val="000000"/>
                </a:solidFill>
                <a:latin typeface="Arial" charset="0"/>
                <a:ea typeface="ＭＳ Ｐゴシック" charset="0"/>
                <a:cs typeface="ＭＳ Ｐゴシック" charset="0"/>
              </a:rPr>
              <a:t>« </a:t>
            </a:r>
            <a:r>
              <a:rPr lang="fr-BE" sz="2180" i="1" dirty="0">
                <a:solidFill>
                  <a:srgbClr val="000000"/>
                </a:solidFill>
                <a:latin typeface="Arial" charset="0"/>
                <a:ea typeface="ＭＳ Ｐゴシック" charset="0"/>
                <a:cs typeface="ＭＳ Ｐゴシック" charset="0"/>
              </a:rPr>
              <a:t> les solutions proposées doivent être sémantiquement indépendantes les unes des autres »</a:t>
            </a:r>
            <a:br>
              <a:rPr lang="fr-BE" sz="2180" i="1" dirty="0">
                <a:solidFill>
                  <a:srgbClr val="000000"/>
                </a:solidFill>
                <a:latin typeface="Arial" charset="0"/>
                <a:ea typeface="ＭＳ Ｐゴシック" charset="0"/>
                <a:cs typeface="ＭＳ Ｐゴシック" charset="0"/>
              </a:rPr>
            </a:br>
            <a:r>
              <a:rPr lang="fr-BE" sz="1477" dirty="0">
                <a:solidFill>
                  <a:srgbClr val="000000"/>
                </a:solidFill>
                <a:latin typeface="Arial" charset="0"/>
                <a:ea typeface="ＭＳ Ｐゴシック" charset="0"/>
                <a:cs typeface="ＭＳ Ｐゴシック" charset="0"/>
              </a:rPr>
              <a:t>(Diamond &amp; Evans, 1972)</a:t>
            </a:r>
            <a:endParaRPr lang="fr-BE" dirty="0">
              <a:solidFill>
                <a:srgbClr val="000000"/>
              </a:solidFill>
              <a:latin typeface="Arial" charset="0"/>
              <a:ea typeface="ＭＳ Ｐゴシック" charset="0"/>
              <a:cs typeface="ＭＳ Ｐゴシック" charset="0"/>
            </a:endParaRPr>
          </a:p>
        </p:txBody>
      </p:sp>
      <p:sp>
        <p:nvSpPr>
          <p:cNvPr id="406531" name="Text Box 3"/>
          <p:cNvSpPr txBox="1">
            <a:spLocks noChangeArrowheads="1"/>
          </p:cNvSpPr>
          <p:nvPr/>
        </p:nvSpPr>
        <p:spPr bwMode="auto">
          <a:xfrm>
            <a:off x="1810493" y="2703164"/>
            <a:ext cx="7202593" cy="1931929"/>
          </a:xfrm>
          <a:prstGeom prst="rect">
            <a:avLst/>
          </a:prstGeom>
          <a:noFill/>
          <a:ln w="9525">
            <a:solidFill>
              <a:schemeClr val="bg1"/>
            </a:solidFill>
            <a:miter lim="800000"/>
            <a:headEnd/>
            <a:tailEnd/>
          </a:ln>
          <a:effectLst/>
        </p:spPr>
        <p:txBody>
          <a:bodyPr wrap="none" lIns="91430" tIns="45715" rIns="91430" bIns="45715">
            <a:spAutoFit/>
          </a:bodyPr>
          <a:lstStyle/>
          <a:p>
            <a:pPr defTabSz="449272" eaLnBrk="0">
              <a:defRPr/>
            </a:pPr>
            <a:r>
              <a:rPr lang="fr-BE" sz="2391" dirty="0">
                <a:solidFill>
                  <a:srgbClr val="000000"/>
                </a:solidFill>
              </a:rPr>
              <a:t>La population de la ville de Frankton est inférieure à</a:t>
            </a:r>
          </a:p>
          <a:p>
            <a:pPr defTabSz="449272" eaLnBrk="0">
              <a:defRPr/>
            </a:pPr>
            <a:r>
              <a:rPr lang="fr-BE" sz="2391" dirty="0">
                <a:solidFill>
                  <a:srgbClr val="000000"/>
                </a:solidFill>
              </a:rPr>
              <a:t>	1. 50 mille habitants</a:t>
            </a:r>
          </a:p>
          <a:p>
            <a:pPr defTabSz="449272" eaLnBrk="0">
              <a:defRPr/>
            </a:pPr>
            <a:r>
              <a:rPr lang="fr-BE" sz="2391" dirty="0">
                <a:solidFill>
                  <a:srgbClr val="000000"/>
                </a:solidFill>
              </a:rPr>
              <a:t>	2. 60 mille habitants</a:t>
            </a:r>
          </a:p>
          <a:p>
            <a:pPr defTabSz="449272" eaLnBrk="0">
              <a:defRPr/>
            </a:pPr>
            <a:r>
              <a:rPr lang="fr-BE" sz="2391" dirty="0">
                <a:solidFill>
                  <a:srgbClr val="000000"/>
                </a:solidFill>
              </a:rPr>
              <a:t>	3. 70 mille habitants</a:t>
            </a:r>
          </a:p>
          <a:p>
            <a:pPr defTabSz="449272" eaLnBrk="0">
              <a:defRPr/>
            </a:pPr>
            <a:r>
              <a:rPr lang="fr-BE" sz="2391" dirty="0">
                <a:solidFill>
                  <a:srgbClr val="000000"/>
                </a:solidFill>
              </a:rPr>
              <a:t>	4. 80 mille habitants</a:t>
            </a:r>
          </a:p>
        </p:txBody>
      </p:sp>
      <p:sp>
        <p:nvSpPr>
          <p:cNvPr id="406532" name="Line 4"/>
          <p:cNvSpPr>
            <a:spLocks noChangeShapeType="1"/>
          </p:cNvSpPr>
          <p:nvPr/>
        </p:nvSpPr>
        <p:spPr bwMode="auto">
          <a:xfrm flipV="1">
            <a:off x="1110241" y="4343496"/>
            <a:ext cx="973440" cy="0"/>
          </a:xfrm>
          <a:prstGeom prst="line">
            <a:avLst/>
          </a:prstGeom>
          <a:noFill/>
          <a:ln w="66675">
            <a:solidFill>
              <a:schemeClr val="tx1"/>
            </a:solidFill>
            <a:round/>
            <a:headEnd/>
            <a:tailEnd type="triangle" w="med" len="med"/>
          </a:ln>
          <a:effectLst/>
        </p:spPr>
        <p:txBody>
          <a:bodyPr wrap="none" lIns="82946" tIns="41472" rIns="82946" bIns="41472" anchor="ctr"/>
          <a:lstStyle/>
          <a:p>
            <a:pPr>
              <a:defRPr/>
            </a:pPr>
            <a:endParaRPr lang="fr-FR" dirty="0">
              <a:solidFill>
                <a:srgbClr val="000000"/>
              </a:solidFill>
              <a:latin typeface="+mn-lt"/>
              <a:ea typeface="+mn-ea"/>
              <a:cs typeface="+mn-cs"/>
            </a:endParaRPr>
          </a:p>
        </p:txBody>
      </p:sp>
      <p:sp>
        <p:nvSpPr>
          <p:cNvPr id="406533" name="Text Box 5"/>
          <p:cNvSpPr txBox="1">
            <a:spLocks noChangeArrowheads="1"/>
          </p:cNvSpPr>
          <p:nvPr/>
        </p:nvSpPr>
        <p:spPr bwMode="auto">
          <a:xfrm>
            <a:off x="323039" y="4087149"/>
            <a:ext cx="796993" cy="460244"/>
          </a:xfrm>
          <a:prstGeom prst="rect">
            <a:avLst/>
          </a:prstGeom>
          <a:noFill/>
          <a:ln w="9525">
            <a:noFill/>
            <a:miter lim="800000"/>
            <a:headEnd/>
            <a:tailEnd/>
          </a:ln>
          <a:effec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b="1">
                <a:solidFill>
                  <a:srgbClr val="000000"/>
                </a:solidFill>
                <a:latin typeface="Arial" charset="0"/>
              </a:rPr>
              <a:t>45%</a:t>
            </a:r>
            <a:endParaRPr lang="fr-BE" sz="2391">
              <a:solidFill>
                <a:srgbClr val="000000"/>
              </a:solidFill>
              <a:latin typeface="Arial" charset="0"/>
            </a:endParaRPr>
          </a:p>
        </p:txBody>
      </p:sp>
      <p:sp>
        <p:nvSpPr>
          <p:cNvPr id="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Tree>
    <p:extLst>
      <p:ext uri="{BB962C8B-B14F-4D97-AF65-F5344CB8AC3E}">
        <p14:creationId xmlns:p14="http://schemas.microsoft.com/office/powerpoint/2010/main" val="193882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6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5459"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5460"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5461" name="Text Box 5"/>
          <p:cNvSpPr txBox="1">
            <a:spLocks noChangeArrowheads="1"/>
          </p:cNvSpPr>
          <p:nvPr/>
        </p:nvSpPr>
        <p:spPr bwMode="auto">
          <a:xfrm>
            <a:off x="456481" y="946180"/>
            <a:ext cx="8687519" cy="862685"/>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dirty="0">
                <a:solidFill>
                  <a:srgbClr val="000000"/>
                </a:solidFill>
                <a:latin typeface="Arial" charset="0"/>
              </a:rPr>
              <a:t>R15: </a:t>
            </a:r>
            <a:r>
              <a:rPr lang="fr-BE" sz="2531" dirty="0">
                <a:solidFill>
                  <a:srgbClr val="000000"/>
                </a:solidFill>
                <a:latin typeface="Arial" charset="0"/>
              </a:rPr>
              <a:t>Égalité des mots communs à la solution et à 		   l’amorce</a:t>
            </a:r>
            <a:endParaRPr lang="fr-FR" sz="2531" dirty="0">
              <a:solidFill>
                <a:srgbClr val="000000"/>
              </a:solidFill>
              <a:latin typeface="Arial" charset="0"/>
            </a:endParaRPr>
          </a:p>
        </p:txBody>
      </p:sp>
      <p:grpSp>
        <p:nvGrpSpPr>
          <p:cNvPr id="2" name="Group 6"/>
          <p:cNvGrpSpPr>
            <a:grpSpLocks/>
          </p:cNvGrpSpPr>
          <p:nvPr/>
        </p:nvGrpSpPr>
        <p:grpSpPr bwMode="auto">
          <a:xfrm>
            <a:off x="456481" y="1860676"/>
            <a:ext cx="7650719" cy="2891824"/>
            <a:chOff x="317" y="1019"/>
            <a:chExt cx="5313" cy="2008"/>
          </a:xfrm>
        </p:grpSpPr>
        <p:sp>
          <p:nvSpPr>
            <p:cNvPr id="275463"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5464" name="Text Box 8"/>
            <p:cNvSpPr txBox="1">
              <a:spLocks noChangeArrowheads="1"/>
            </p:cNvSpPr>
            <p:nvPr/>
          </p:nvSpPr>
          <p:spPr bwMode="auto">
            <a:xfrm>
              <a:off x="617" y="1565"/>
              <a:ext cx="5013" cy="1462"/>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Quel est le nom de l’organisme de police internationale ?</a:t>
              </a:r>
            </a:p>
            <a:p>
              <a:pPr algn="l"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	1. CIA</a:t>
              </a:r>
            </a:p>
            <a:p>
              <a:pPr algn="l" eaLnBrk="0">
                <a:lnSpc>
                  <a:spcPct val="100000"/>
                </a:lnSpc>
                <a:buClrTx/>
                <a:buSzTx/>
                <a:buFontTx/>
                <a:buNone/>
                <a:defRPr/>
              </a:pPr>
              <a:r>
                <a:rPr lang="fr-BE" sz="2180" dirty="0">
                  <a:solidFill>
                    <a:srgbClr val="000000"/>
                  </a:solidFill>
                </a:rPr>
                <a:t>	2. FBI</a:t>
              </a:r>
            </a:p>
            <a:p>
              <a:pPr algn="l" eaLnBrk="0">
                <a:lnSpc>
                  <a:spcPct val="100000"/>
                </a:lnSpc>
                <a:buClrTx/>
                <a:buSzTx/>
                <a:buFontTx/>
                <a:buNone/>
                <a:defRPr/>
              </a:pPr>
              <a:r>
                <a:rPr lang="fr-BE" sz="2180" dirty="0">
                  <a:solidFill>
                    <a:srgbClr val="000000"/>
                  </a:solidFill>
                </a:rPr>
                <a:t>	3. Interpol</a:t>
              </a:r>
            </a:p>
            <a:p>
              <a:pPr algn="l" eaLnBrk="0">
                <a:lnSpc>
                  <a:spcPct val="100000"/>
                </a:lnSpc>
                <a:buClrTx/>
                <a:buSzTx/>
                <a:buFontTx/>
                <a:buNone/>
                <a:defRPr/>
              </a:pPr>
              <a:r>
                <a:rPr lang="fr-BE" sz="2180" dirty="0">
                  <a:solidFill>
                    <a:srgbClr val="000000"/>
                  </a:solidFill>
                </a:rPr>
                <a:t>	4. SAS</a:t>
              </a:r>
            </a:p>
          </p:txBody>
        </p:sp>
      </p:grpSp>
      <p:sp>
        <p:nvSpPr>
          <p:cNvPr id="275465" name="Text Box 9"/>
          <p:cNvSpPr txBox="1">
            <a:spLocks noChangeArrowheads="1"/>
          </p:cNvSpPr>
          <p:nvPr/>
        </p:nvSpPr>
        <p:spPr bwMode="auto">
          <a:xfrm>
            <a:off x="1170721" y="5257993"/>
            <a:ext cx="5492160" cy="419230"/>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dirty="0">
                <a:solidFill>
                  <a:srgbClr val="000000"/>
                </a:solidFill>
              </a:rPr>
              <a:t>Mêmes mots communs avec l’amorce.</a:t>
            </a:r>
          </a:p>
        </p:txBody>
      </p:sp>
    </p:spTree>
    <p:extLst>
      <p:ext uri="{BB962C8B-B14F-4D97-AF65-F5344CB8AC3E}">
        <p14:creationId xmlns:p14="http://schemas.microsoft.com/office/powerpoint/2010/main" val="4063699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54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5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p:bldP spid="275465"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441" y="557340"/>
            <a:ext cx="7773120" cy="1143480"/>
          </a:xfrm>
        </p:spPr>
        <p:txBody>
          <a:bodyPr/>
          <a:lstStyle/>
          <a:p>
            <a:pPr eaLnBrk="1"/>
            <a:r>
              <a:rPr lang="fr-BE">
                <a:solidFill>
                  <a:srgbClr val="000000"/>
                </a:solidFill>
                <a:latin typeface="Arial" charset="0"/>
                <a:ea typeface="ＭＳ Ｐゴシック" charset="0"/>
                <a:cs typeface="ＭＳ Ｐゴシック" charset="0"/>
              </a:rPr>
              <a:t>Transgression de la règle 15</a:t>
            </a:r>
            <a:br>
              <a:rPr lang="fr-BE">
                <a:solidFill>
                  <a:srgbClr val="000000"/>
                </a:solidFill>
                <a:latin typeface="Arial" charset="0"/>
                <a:ea typeface="ＭＳ Ｐゴシック" charset="0"/>
                <a:cs typeface="ＭＳ Ｐゴシック" charset="0"/>
              </a:rPr>
            </a:br>
            <a:r>
              <a:rPr lang="fr-BE" sz="2180" i="1">
                <a:solidFill>
                  <a:srgbClr val="000000"/>
                </a:solidFill>
                <a:latin typeface="Arial" charset="0"/>
                <a:ea typeface="ＭＳ Ｐゴシック" charset="0"/>
                <a:cs typeface="ＭＳ Ｐゴシック" charset="0"/>
              </a:rPr>
              <a:t>« même mots communs avec l’amorce »</a:t>
            </a:r>
            <a:br>
              <a:rPr lang="fr-BE">
                <a:solidFill>
                  <a:srgbClr val="000000"/>
                </a:solidFill>
                <a:latin typeface="Arial" charset="0"/>
                <a:ea typeface="ＭＳ Ｐゴシック" charset="0"/>
                <a:cs typeface="ＭＳ Ｐゴシック" charset="0"/>
              </a:rPr>
            </a:br>
            <a:r>
              <a:rPr lang="fr-BE" sz="1477">
                <a:solidFill>
                  <a:srgbClr val="000000"/>
                </a:solidFill>
                <a:latin typeface="Arial" charset="0"/>
                <a:ea typeface="ＭＳ Ｐゴシック" charset="0"/>
                <a:cs typeface="ＭＳ Ｐゴシック" charset="0"/>
              </a:rPr>
              <a:t>(Marshall &amp; Hales, 1971)</a:t>
            </a:r>
            <a:endParaRPr lang="fr-BE">
              <a:solidFill>
                <a:srgbClr val="000000"/>
              </a:solidFill>
              <a:latin typeface="Arial" charset="0"/>
              <a:ea typeface="ＭＳ Ｐゴシック" charset="0"/>
              <a:cs typeface="ＭＳ Ｐゴシック" charset="0"/>
            </a:endParaRPr>
          </a:p>
        </p:txBody>
      </p:sp>
      <p:sp>
        <p:nvSpPr>
          <p:cNvPr id="102403" name="Text Box 3"/>
          <p:cNvSpPr txBox="1">
            <a:spLocks noChangeArrowheads="1"/>
          </p:cNvSpPr>
          <p:nvPr/>
        </p:nvSpPr>
        <p:spPr bwMode="auto">
          <a:xfrm>
            <a:off x="1682092" y="2057977"/>
            <a:ext cx="7018953" cy="22998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a:solidFill>
                  <a:srgbClr val="000000"/>
                </a:solidFill>
                <a:latin typeface="Arial" charset="0"/>
              </a:rPr>
              <a:t>Le Parti National Augustin a son quartier général à</a:t>
            </a:r>
          </a:p>
          <a:p>
            <a:pPr>
              <a:lnSpc>
                <a:spcPct val="100000"/>
              </a:lnSpc>
              <a:buClrTx/>
              <a:buSzTx/>
              <a:buFontTx/>
              <a:buNone/>
            </a:pPr>
            <a:r>
              <a:rPr lang="fr-BE" sz="2391">
                <a:solidFill>
                  <a:srgbClr val="000000"/>
                </a:solidFill>
                <a:latin typeface="Arial" charset="0"/>
              </a:rPr>
              <a:t> </a:t>
            </a:r>
          </a:p>
          <a:p>
            <a:pPr>
              <a:lnSpc>
                <a:spcPct val="100000"/>
              </a:lnSpc>
              <a:buClrTx/>
              <a:buSzTx/>
              <a:buFontTx/>
              <a:buNone/>
            </a:pPr>
            <a:r>
              <a:rPr lang="fr-BE" sz="2391">
                <a:solidFill>
                  <a:srgbClr val="000000"/>
                </a:solidFill>
                <a:latin typeface="Arial" charset="0"/>
              </a:rPr>
              <a:t>	1. Camdem, dans le new jersey</a:t>
            </a:r>
          </a:p>
          <a:p>
            <a:pPr>
              <a:lnSpc>
                <a:spcPct val="100000"/>
              </a:lnSpc>
              <a:buClrTx/>
              <a:buSzTx/>
              <a:buFontTx/>
              <a:buNone/>
            </a:pPr>
            <a:r>
              <a:rPr lang="fr-BE" sz="2391">
                <a:solidFill>
                  <a:srgbClr val="000000"/>
                </a:solidFill>
                <a:latin typeface="Arial" charset="0"/>
              </a:rPr>
              <a:t>	2. St Augustin, en Floride</a:t>
            </a:r>
          </a:p>
          <a:p>
            <a:pPr>
              <a:lnSpc>
                <a:spcPct val="100000"/>
              </a:lnSpc>
              <a:buClrTx/>
              <a:buSzTx/>
              <a:buFontTx/>
              <a:buNone/>
            </a:pPr>
            <a:r>
              <a:rPr lang="fr-BE" sz="2391">
                <a:solidFill>
                  <a:srgbClr val="000000"/>
                </a:solidFill>
                <a:latin typeface="Arial" charset="0"/>
              </a:rPr>
              <a:t>	3. Palo Alto, en Californie</a:t>
            </a:r>
          </a:p>
          <a:p>
            <a:pPr>
              <a:lnSpc>
                <a:spcPct val="100000"/>
              </a:lnSpc>
              <a:buClrTx/>
              <a:buSzTx/>
              <a:buFontTx/>
              <a:buNone/>
            </a:pPr>
            <a:r>
              <a:rPr lang="fr-BE" sz="2391">
                <a:solidFill>
                  <a:srgbClr val="000000"/>
                </a:solidFill>
                <a:latin typeface="Arial" charset="0"/>
              </a:rPr>
              <a:t>	4. Dallas, au Texas</a:t>
            </a:r>
          </a:p>
        </p:txBody>
      </p:sp>
      <p:sp>
        <p:nvSpPr>
          <p:cNvPr id="407556" name="Line 4"/>
          <p:cNvSpPr>
            <a:spLocks noChangeShapeType="1"/>
          </p:cNvSpPr>
          <p:nvPr/>
        </p:nvSpPr>
        <p:spPr bwMode="auto">
          <a:xfrm flipV="1">
            <a:off x="1175040" y="3352672"/>
            <a:ext cx="979200" cy="11521"/>
          </a:xfrm>
          <a:prstGeom prst="line">
            <a:avLst/>
          </a:prstGeom>
          <a:noFill/>
          <a:ln w="666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2946" tIns="41472" rIns="82946" bIns="41472" anchor="ctr"/>
          <a:lstStyle/>
          <a:p>
            <a:endParaRPr lang="fr-FR">
              <a:solidFill>
                <a:srgbClr val="000000"/>
              </a:solidFill>
            </a:endParaRPr>
          </a:p>
        </p:txBody>
      </p:sp>
      <p:sp>
        <p:nvSpPr>
          <p:cNvPr id="407557" name="Text Box 5"/>
          <p:cNvSpPr txBox="1">
            <a:spLocks noChangeArrowheads="1"/>
          </p:cNvSpPr>
          <p:nvPr/>
        </p:nvSpPr>
        <p:spPr bwMode="auto">
          <a:xfrm>
            <a:off x="-11549" y="3047360"/>
            <a:ext cx="1136829" cy="82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b="1">
                <a:solidFill>
                  <a:srgbClr val="000000"/>
                </a:solidFill>
                <a:latin typeface="Arial" charset="0"/>
              </a:rPr>
              <a:t>66% </a:t>
            </a:r>
            <a:r>
              <a:rPr lang="fr-BE" sz="2391">
                <a:solidFill>
                  <a:srgbClr val="000000"/>
                </a:solidFill>
                <a:latin typeface="Arial" charset="0"/>
              </a:rPr>
              <a:t>et</a:t>
            </a:r>
            <a:endParaRPr lang="fr-BE" sz="2391" b="1">
              <a:solidFill>
                <a:srgbClr val="000000"/>
              </a:solidFill>
              <a:latin typeface="Arial" charset="0"/>
            </a:endParaRPr>
          </a:p>
          <a:p>
            <a:pPr>
              <a:lnSpc>
                <a:spcPct val="100000"/>
              </a:lnSpc>
              <a:buClrTx/>
              <a:buSzTx/>
              <a:buFontTx/>
              <a:buNone/>
            </a:pPr>
            <a:r>
              <a:rPr lang="fr-BE" sz="2391" b="1">
                <a:solidFill>
                  <a:srgbClr val="000000"/>
                </a:solidFill>
                <a:latin typeface="Arial" charset="0"/>
              </a:rPr>
              <a:t>82%</a:t>
            </a:r>
            <a:endParaRPr lang="fr-BE" sz="2391">
              <a:solidFill>
                <a:srgbClr val="000000"/>
              </a:solidFill>
              <a:latin typeface="Arial" charset="0"/>
            </a:endParaRPr>
          </a:p>
        </p:txBody>
      </p:sp>
      <p:sp>
        <p:nvSpPr>
          <p:cNvPr id="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Tree>
    <p:extLst>
      <p:ext uri="{BB962C8B-B14F-4D97-AF65-F5344CB8AC3E}">
        <p14:creationId xmlns:p14="http://schemas.microsoft.com/office/powerpoint/2010/main" val="2015283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5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7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6" grpId="0" animBg="1"/>
      <p:bldP spid="40755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6483"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6484"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6485"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R16: </a:t>
            </a:r>
            <a:r>
              <a:rPr lang="fr-BE" sz="2531">
                <a:solidFill>
                  <a:srgbClr val="000000"/>
                </a:solidFill>
                <a:latin typeface="Arial" charset="0"/>
              </a:rPr>
              <a:t>Égalité de vraisemblance des solutions </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047360" cy="3161131"/>
            <a:chOff x="317" y="1019"/>
            <a:chExt cx="4894" cy="2195"/>
          </a:xfrm>
        </p:grpSpPr>
        <p:sp>
          <p:nvSpPr>
            <p:cNvPr id="276487"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6488" name="Text Box 8"/>
            <p:cNvSpPr txBox="1">
              <a:spLocks noChangeArrowheads="1"/>
            </p:cNvSpPr>
            <p:nvPr/>
          </p:nvSpPr>
          <p:spPr bwMode="auto">
            <a:xfrm>
              <a:off x="846" y="1519"/>
              <a:ext cx="4365" cy="1695"/>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Quel groupe sanguin est « receveur universel » ?</a:t>
              </a:r>
            </a:p>
            <a:p>
              <a:pPr algn="l" eaLnBrk="0">
                <a:lnSpc>
                  <a:spcPct val="100000"/>
                </a:lnSpc>
                <a:buClrTx/>
                <a:buSzTx/>
                <a:buFontTx/>
                <a:buNone/>
                <a:defRPr/>
              </a:pPr>
              <a:r>
                <a:rPr lang="fr-BE" sz="2180" dirty="0">
                  <a:solidFill>
                    <a:srgbClr val="000000"/>
                  </a:solidFill>
                </a:rPr>
                <a:t> </a:t>
              </a:r>
            </a:p>
            <a:p>
              <a:pPr algn="l" eaLnBrk="0">
                <a:lnSpc>
                  <a:spcPct val="100000"/>
                </a:lnSpc>
                <a:buClrTx/>
                <a:buSzTx/>
                <a:buFontTx/>
                <a:buNone/>
                <a:defRPr/>
              </a:pPr>
              <a:r>
                <a:rPr lang="fr-BE" sz="2180" dirty="0">
                  <a:solidFill>
                    <a:srgbClr val="000000"/>
                  </a:solidFill>
                </a:rPr>
                <a:t>1. A</a:t>
              </a:r>
            </a:p>
            <a:p>
              <a:pPr algn="l" eaLnBrk="0">
                <a:lnSpc>
                  <a:spcPct val="100000"/>
                </a:lnSpc>
                <a:buClrTx/>
                <a:buSzTx/>
                <a:buFontTx/>
                <a:buNone/>
                <a:defRPr/>
              </a:pPr>
              <a:r>
                <a:rPr lang="fr-BE" sz="2180" dirty="0">
                  <a:solidFill>
                    <a:srgbClr val="000000"/>
                  </a:solidFill>
                </a:rPr>
                <a:t>2. B</a:t>
              </a:r>
            </a:p>
            <a:p>
              <a:pPr algn="l" eaLnBrk="0">
                <a:lnSpc>
                  <a:spcPct val="100000"/>
                </a:lnSpc>
                <a:buClrTx/>
                <a:buSzTx/>
                <a:buFontTx/>
                <a:buNone/>
                <a:defRPr/>
              </a:pPr>
              <a:r>
                <a:rPr lang="fr-BE" sz="2180" dirty="0">
                  <a:solidFill>
                    <a:srgbClr val="000000"/>
                  </a:solidFill>
                </a:rPr>
                <a:t>3. AB</a:t>
              </a:r>
            </a:p>
            <a:p>
              <a:pPr algn="l" eaLnBrk="0">
                <a:lnSpc>
                  <a:spcPct val="100000"/>
                </a:lnSpc>
                <a:buClrTx/>
                <a:buSzTx/>
                <a:buFontTx/>
                <a:buNone/>
                <a:defRPr/>
              </a:pPr>
              <a:r>
                <a:rPr lang="fr-BE" sz="2180" dirty="0">
                  <a:solidFill>
                    <a:srgbClr val="000000"/>
                  </a:solidFill>
                </a:rPr>
                <a:t>4. O</a:t>
              </a:r>
            </a:p>
            <a:p>
              <a:pPr algn="l" eaLnBrk="0">
                <a:lnSpc>
                  <a:spcPct val="100000"/>
                </a:lnSpc>
                <a:buClrTx/>
                <a:buSzTx/>
                <a:buFontTx/>
                <a:buNone/>
                <a:defRPr/>
              </a:pPr>
              <a:r>
                <a:rPr lang="fr-BE" sz="2180" dirty="0">
                  <a:solidFill>
                    <a:srgbClr val="000000"/>
                  </a:solidFill>
                </a:rPr>
                <a:t>5. AO</a:t>
              </a:r>
            </a:p>
          </p:txBody>
        </p:sp>
      </p:grpSp>
    </p:spTree>
    <p:extLst>
      <p:ext uri="{BB962C8B-B14F-4D97-AF65-F5344CB8AC3E}">
        <p14:creationId xmlns:p14="http://schemas.microsoft.com/office/powerpoint/2010/main" val="77114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7507"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7508"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7509"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R17: </a:t>
            </a:r>
            <a:r>
              <a:rPr lang="fr-BE" sz="2531">
                <a:solidFill>
                  <a:srgbClr val="000000"/>
                </a:solidFill>
                <a:latin typeface="Arial" charset="0"/>
              </a:rPr>
              <a:t>Même longueur pour toutes les solutions </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7803359" cy="3365633"/>
            <a:chOff x="317" y="1019"/>
            <a:chExt cx="5419" cy="2337"/>
          </a:xfrm>
        </p:grpSpPr>
        <p:sp>
          <p:nvSpPr>
            <p:cNvPr id="277511"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7512" name="Text Box 8"/>
            <p:cNvSpPr txBox="1">
              <a:spLocks noChangeArrowheads="1"/>
            </p:cNvSpPr>
            <p:nvPr/>
          </p:nvSpPr>
          <p:spPr bwMode="auto">
            <a:xfrm>
              <a:off x="590" y="1428"/>
              <a:ext cx="5146" cy="1928"/>
            </a:xfrm>
            <a:prstGeom prst="rect">
              <a:avLst/>
            </a:prstGeom>
            <a:noFill/>
            <a:ln w="9525">
              <a:solidFill>
                <a:schemeClr val="bg1"/>
              </a:solidFill>
              <a:miter lim="800000"/>
              <a:headEnd/>
              <a:tailEnd/>
            </a:ln>
            <a:effectLst/>
          </p:spPr>
          <p:txBody>
            <a:bodyPr>
              <a:spAutoFit/>
            </a:bodyPr>
            <a:lstStyle/>
            <a:p>
              <a:pPr marL="259195" indent="-259195" defTabSz="829424" eaLnBrk="0">
                <a:defRPr/>
              </a:pPr>
              <a:r>
                <a:rPr lang="fr-BE" sz="2180" dirty="0">
                  <a:solidFill>
                    <a:srgbClr val="000000"/>
                  </a:solidFill>
                </a:rPr>
                <a:t>Le mot « spinaker » désigne : </a:t>
              </a:r>
            </a:p>
            <a:p>
              <a:pPr marL="259195" indent="-259195" defTabSz="829424" eaLnBrk="0">
                <a:defRPr/>
              </a:pPr>
              <a:endParaRPr lang="fr-BE" sz="2180" dirty="0">
                <a:solidFill>
                  <a:srgbClr val="000000"/>
                </a:solidFill>
              </a:endParaRPr>
            </a:p>
            <a:p>
              <a:pPr marL="259195" indent="-259195" defTabSz="829424" eaLnBrk="0">
                <a:defRPr/>
              </a:pPr>
              <a:r>
                <a:rPr lang="fr-BE" sz="2180" dirty="0">
                  <a:solidFill>
                    <a:srgbClr val="000000"/>
                  </a:solidFill>
                </a:rPr>
                <a:t>1. Un chien écossais</a:t>
              </a:r>
            </a:p>
            <a:p>
              <a:pPr marL="259195" indent="-259195" defTabSz="829424" eaLnBrk="0">
                <a:defRPr/>
              </a:pPr>
              <a:r>
                <a:rPr lang="fr-BE" sz="2180" dirty="0">
                  <a:solidFill>
                    <a:srgbClr val="000000"/>
                  </a:solidFill>
                </a:rPr>
                <a:t>2. Une voile triangulaire de grande surface, légère et très creuse, que les yachts envoient dans la marche au vent arrière</a:t>
              </a:r>
            </a:p>
            <a:p>
              <a:pPr marL="259195" indent="-259195" defTabSz="829424" eaLnBrk="0">
                <a:defRPr/>
              </a:pPr>
              <a:r>
                <a:rPr lang="fr-BE" sz="2180" dirty="0">
                  <a:solidFill>
                    <a:srgbClr val="000000"/>
                  </a:solidFill>
                </a:rPr>
                <a:t>3. Un chant tyrolien</a:t>
              </a:r>
            </a:p>
            <a:p>
              <a:pPr marL="259195" indent="-259195" defTabSz="829424" eaLnBrk="0">
                <a:defRPr/>
              </a:pPr>
              <a:r>
                <a:rPr lang="fr-BE" sz="2180" dirty="0">
                  <a:solidFill>
                    <a:srgbClr val="000000"/>
                  </a:solidFill>
                </a:rPr>
                <a:t>4. Un instrument de musique</a:t>
              </a:r>
            </a:p>
          </p:txBody>
        </p:sp>
      </p:grpSp>
      <p:sp>
        <p:nvSpPr>
          <p:cNvPr id="277513" name="Text Box 9"/>
          <p:cNvSpPr txBox="1">
            <a:spLocks noChangeArrowheads="1"/>
          </p:cNvSpPr>
          <p:nvPr/>
        </p:nvSpPr>
        <p:spPr bwMode="auto">
          <a:xfrm>
            <a:off x="511201" y="5165823"/>
            <a:ext cx="7653599" cy="602999"/>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sz="1687" b="1">
                <a:solidFill>
                  <a:srgbClr val="000000"/>
                </a:solidFill>
                <a:latin typeface="Arial" charset="0"/>
              </a:rPr>
              <a:t>La solution correcte ne doit pas être </a:t>
            </a:r>
          </a:p>
          <a:p>
            <a:pPr algn="ctr">
              <a:lnSpc>
                <a:spcPct val="100000"/>
              </a:lnSpc>
              <a:buClrTx/>
              <a:buSzTx/>
              <a:buFontTx/>
              <a:buNone/>
            </a:pPr>
            <a:r>
              <a:rPr lang="fr-BE" sz="1687" b="1">
                <a:solidFill>
                  <a:srgbClr val="000000"/>
                </a:solidFill>
                <a:latin typeface="Arial" charset="0"/>
              </a:rPr>
              <a:t>systématiquement plus longue que les autres.</a:t>
            </a:r>
            <a:endParaRPr lang="fr-BE" sz="1687">
              <a:solidFill>
                <a:srgbClr val="000000"/>
              </a:solidFill>
              <a:latin typeface="Arial" charset="0"/>
            </a:endParaRPr>
          </a:p>
        </p:txBody>
      </p:sp>
    </p:spTree>
    <p:extLst>
      <p:ext uri="{BB962C8B-B14F-4D97-AF65-F5344CB8AC3E}">
        <p14:creationId xmlns:p14="http://schemas.microsoft.com/office/powerpoint/2010/main" val="4444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75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p:bldP spid="277513"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920" y="944740"/>
            <a:ext cx="8226721" cy="686952"/>
          </a:xfrm>
        </p:spPr>
        <p:txBody>
          <a:bodyPr>
            <a:normAutofit fontScale="90000"/>
          </a:bodyPr>
          <a:lstStyle/>
          <a:p>
            <a:pPr eaLnBrk="1"/>
            <a:r>
              <a:rPr lang="fr-BE">
                <a:solidFill>
                  <a:srgbClr val="000000"/>
                </a:solidFill>
                <a:latin typeface="Arial" charset="0"/>
                <a:ea typeface="ＭＳ Ｐゴシック" charset="0"/>
                <a:cs typeface="ＭＳ Ｐゴシック" charset="0"/>
              </a:rPr>
              <a:t>Transgression de la règle 17</a:t>
            </a:r>
            <a:br>
              <a:rPr lang="fr-BE">
                <a:solidFill>
                  <a:srgbClr val="000000"/>
                </a:solidFill>
                <a:latin typeface="Arial" charset="0"/>
                <a:ea typeface="ＭＳ Ｐゴシック" charset="0"/>
                <a:cs typeface="ＭＳ Ｐゴシック" charset="0"/>
              </a:rPr>
            </a:br>
            <a:r>
              <a:rPr lang="fr-BE" sz="2180" i="1">
                <a:solidFill>
                  <a:srgbClr val="000000"/>
                </a:solidFill>
                <a:latin typeface="Arial" charset="0"/>
                <a:ea typeface="ＭＳ Ｐゴシック" charset="0"/>
                <a:cs typeface="ＭＳ Ｐゴシック" charset="0"/>
              </a:rPr>
              <a:t>« même complexité : la solution correcte ne doit pas être systématiquement plus longue que les autres »</a:t>
            </a:r>
            <a:br>
              <a:rPr lang="fr-BE" sz="2180" i="1">
                <a:solidFill>
                  <a:srgbClr val="000000"/>
                </a:solidFill>
                <a:latin typeface="Arial" charset="0"/>
                <a:ea typeface="ＭＳ Ｐゴシック" charset="0"/>
                <a:cs typeface="ＭＳ Ｐゴシック" charset="0"/>
              </a:rPr>
            </a:br>
            <a:r>
              <a:rPr lang="fr-BE" sz="1477">
                <a:solidFill>
                  <a:srgbClr val="000000"/>
                </a:solidFill>
                <a:latin typeface="Arial" charset="0"/>
                <a:ea typeface="ＭＳ Ｐゴシック" charset="0"/>
                <a:cs typeface="ＭＳ Ｐゴシック" charset="0"/>
              </a:rPr>
              <a:t>(Diamond &amp; Evans, 1972)</a:t>
            </a:r>
            <a:endParaRPr lang="fr-BE">
              <a:solidFill>
                <a:srgbClr val="000000"/>
              </a:solidFill>
              <a:latin typeface="Arial" charset="0"/>
              <a:ea typeface="ＭＳ Ｐゴシック" charset="0"/>
              <a:cs typeface="ＭＳ Ｐゴシック" charset="0"/>
            </a:endParaRPr>
          </a:p>
        </p:txBody>
      </p:sp>
      <p:sp>
        <p:nvSpPr>
          <p:cNvPr id="105475" name="Text Box 3"/>
          <p:cNvSpPr txBox="1">
            <a:spLocks noChangeArrowheads="1"/>
          </p:cNvSpPr>
          <p:nvPr/>
        </p:nvSpPr>
        <p:spPr bwMode="auto">
          <a:xfrm>
            <a:off x="2361600" y="2514504"/>
            <a:ext cx="6553441" cy="3403614"/>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lIns="91430" tIns="45715" rIns="91430" bIns="45715">
            <a:spAutoFit/>
          </a:bodyPr>
          <a:lstStyle>
            <a:lvl1pPr marL="420688" indent="-420688" defTabSz="1008063" eaLnBrk="0">
              <a:defRPr sz="2400">
                <a:solidFill>
                  <a:schemeClr val="tx1"/>
                </a:solidFill>
                <a:latin typeface="LondonTwo" charset="0"/>
                <a:ea typeface="ＭＳ Ｐゴシック" charset="0"/>
                <a:cs typeface="ＭＳ Ｐゴシック" charset="0"/>
              </a:defRPr>
            </a:lvl1pPr>
            <a:lvl2pPr marL="37931725" indent="-37474525" defTabSz="1008063"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l">
              <a:lnSpc>
                <a:spcPct val="100000"/>
              </a:lnSpc>
              <a:buClrTx/>
              <a:buSzTx/>
              <a:buFontTx/>
              <a:buNone/>
            </a:pPr>
            <a:r>
              <a:rPr lang="fr-BE" sz="2391" dirty="0">
                <a:solidFill>
                  <a:srgbClr val="000000"/>
                </a:solidFill>
                <a:latin typeface="Arial" charset="0"/>
              </a:rPr>
              <a:t>La loi Davis (XIX° siècle)</a:t>
            </a:r>
          </a:p>
          <a:p>
            <a:pPr algn="l">
              <a:lnSpc>
                <a:spcPct val="100000"/>
              </a:lnSpc>
              <a:buClrTx/>
              <a:buSzTx/>
              <a:buFontTx/>
              <a:buNone/>
            </a:pPr>
            <a:endParaRPr lang="fr-BE" sz="2391" dirty="0">
              <a:solidFill>
                <a:srgbClr val="000000"/>
              </a:solidFill>
              <a:latin typeface="Arial" charset="0"/>
            </a:endParaRPr>
          </a:p>
          <a:p>
            <a:pPr algn="l">
              <a:lnSpc>
                <a:spcPct val="100000"/>
              </a:lnSpc>
              <a:buClrTx/>
              <a:buSzTx/>
              <a:buFontTx/>
              <a:buNone/>
            </a:pPr>
            <a:r>
              <a:rPr lang="fr-BE" sz="2391" dirty="0">
                <a:solidFill>
                  <a:srgbClr val="000000"/>
                </a:solidFill>
                <a:latin typeface="Arial" charset="0"/>
              </a:rPr>
              <a:t>1. Fournit de l’argent aux écoles.</a:t>
            </a:r>
          </a:p>
          <a:p>
            <a:pPr algn="l">
              <a:lnSpc>
                <a:spcPct val="100000"/>
              </a:lnSpc>
              <a:buClrTx/>
              <a:buSzTx/>
              <a:buFontTx/>
              <a:buNone/>
            </a:pPr>
            <a:r>
              <a:rPr lang="fr-BE" sz="2391" dirty="0">
                <a:solidFill>
                  <a:srgbClr val="000000"/>
                </a:solidFill>
                <a:latin typeface="Arial" charset="0"/>
              </a:rPr>
              <a:t>2. Abolit une loi précédente</a:t>
            </a:r>
          </a:p>
          <a:p>
            <a:pPr algn="l">
              <a:lnSpc>
                <a:spcPct val="100000"/>
              </a:lnSpc>
              <a:buClrTx/>
              <a:buSzTx/>
              <a:buFontTx/>
              <a:buNone/>
            </a:pPr>
            <a:r>
              <a:rPr lang="fr-BE" sz="2391" dirty="0">
                <a:solidFill>
                  <a:srgbClr val="000000"/>
                </a:solidFill>
                <a:latin typeface="Arial" charset="0"/>
              </a:rPr>
              <a:t>3. Interdit la fabrication, la vente, le transport ou l’utilisation de divers médicaments qui étaient alors utilisés dans des intentions illégales.</a:t>
            </a:r>
          </a:p>
          <a:p>
            <a:pPr algn="l">
              <a:lnSpc>
                <a:spcPct val="100000"/>
              </a:lnSpc>
              <a:buClrTx/>
              <a:buSzTx/>
              <a:buFontTx/>
              <a:buNone/>
            </a:pPr>
            <a:r>
              <a:rPr lang="fr-BE" sz="2391" dirty="0">
                <a:solidFill>
                  <a:srgbClr val="000000"/>
                </a:solidFill>
                <a:latin typeface="Arial" charset="0"/>
              </a:rPr>
              <a:t>4. Augmenta le salaire des agents de l’état.</a:t>
            </a:r>
          </a:p>
        </p:txBody>
      </p:sp>
      <p:sp>
        <p:nvSpPr>
          <p:cNvPr id="409604" name="Line 4"/>
          <p:cNvSpPr>
            <a:spLocks noChangeShapeType="1"/>
          </p:cNvSpPr>
          <p:nvPr/>
        </p:nvSpPr>
        <p:spPr bwMode="auto">
          <a:xfrm flipV="1">
            <a:off x="1241280" y="4245566"/>
            <a:ext cx="969121" cy="11521"/>
          </a:xfrm>
          <a:prstGeom prst="line">
            <a:avLst/>
          </a:prstGeom>
          <a:noFill/>
          <a:ln w="666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2946" tIns="41472" rIns="82946" bIns="41472" anchor="ctr"/>
          <a:lstStyle/>
          <a:p>
            <a:endParaRPr lang="fr-FR">
              <a:solidFill>
                <a:srgbClr val="000000"/>
              </a:solidFill>
            </a:endParaRPr>
          </a:p>
        </p:txBody>
      </p:sp>
      <p:sp>
        <p:nvSpPr>
          <p:cNvPr id="409605" name="Text Box 5"/>
          <p:cNvSpPr txBox="1">
            <a:spLocks noChangeArrowheads="1"/>
          </p:cNvSpPr>
          <p:nvPr/>
        </p:nvSpPr>
        <p:spPr bwMode="auto">
          <a:xfrm>
            <a:off x="320159" y="4016583"/>
            <a:ext cx="796993" cy="460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b="1">
                <a:solidFill>
                  <a:srgbClr val="000000"/>
                </a:solidFill>
                <a:latin typeface="Arial" charset="0"/>
              </a:rPr>
              <a:t>53%</a:t>
            </a:r>
            <a:endParaRPr lang="fr-BE" sz="2391">
              <a:solidFill>
                <a:srgbClr val="000000"/>
              </a:solidFill>
              <a:latin typeface="Arial" charset="0"/>
            </a:endParaRPr>
          </a:p>
        </p:txBody>
      </p:sp>
      <p:sp>
        <p:nvSpPr>
          <p:cNvPr id="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Tree>
    <p:extLst>
      <p:ext uri="{BB962C8B-B14F-4D97-AF65-F5344CB8AC3E}">
        <p14:creationId xmlns:p14="http://schemas.microsoft.com/office/powerpoint/2010/main" val="2950131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animBg="1"/>
      <p:bldP spid="40960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8531"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8532"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8533"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dirty="0">
                <a:solidFill>
                  <a:srgbClr val="000000"/>
                </a:solidFill>
                <a:latin typeface="Arial" charset="0"/>
              </a:rPr>
              <a:t>R18: </a:t>
            </a:r>
            <a:r>
              <a:rPr lang="fr-BE" sz="2531" dirty="0">
                <a:solidFill>
                  <a:srgbClr val="000000"/>
                </a:solidFill>
                <a:latin typeface="Arial" charset="0"/>
              </a:rPr>
              <a:t>Même complexité pour toutes les solutions </a:t>
            </a:r>
            <a:endParaRPr lang="fr-FR" sz="2531" dirty="0">
              <a:solidFill>
                <a:srgbClr val="000000"/>
              </a:solidFill>
              <a:latin typeface="Arial" charset="0"/>
            </a:endParaRPr>
          </a:p>
        </p:txBody>
      </p:sp>
      <p:grpSp>
        <p:nvGrpSpPr>
          <p:cNvPr id="2" name="Group 6"/>
          <p:cNvGrpSpPr>
            <a:grpSpLocks/>
          </p:cNvGrpSpPr>
          <p:nvPr/>
        </p:nvGrpSpPr>
        <p:grpSpPr bwMode="auto">
          <a:xfrm>
            <a:off x="456481" y="1467515"/>
            <a:ext cx="8218079" cy="3496688"/>
            <a:chOff x="317" y="1019"/>
            <a:chExt cx="5707" cy="2428"/>
          </a:xfrm>
        </p:grpSpPr>
        <p:sp>
          <p:nvSpPr>
            <p:cNvPr id="278535"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8536" name="Text Box 8"/>
            <p:cNvSpPr txBox="1">
              <a:spLocks noChangeArrowheads="1"/>
            </p:cNvSpPr>
            <p:nvPr/>
          </p:nvSpPr>
          <p:spPr bwMode="auto">
            <a:xfrm>
              <a:off x="408" y="1519"/>
              <a:ext cx="5616" cy="1928"/>
            </a:xfrm>
            <a:prstGeom prst="rect">
              <a:avLst/>
            </a:prstGeom>
            <a:noFill/>
            <a:ln w="9525">
              <a:solidFill>
                <a:schemeClr val="bg1"/>
              </a:solidFill>
              <a:miter lim="800000"/>
              <a:headEnd/>
              <a:tailEnd/>
            </a:ln>
            <a:effectLst/>
          </p:spPr>
          <p:txBody>
            <a:bodyPr>
              <a:spAutoFit/>
            </a:bodyPr>
            <a:lstStyle/>
            <a:p>
              <a:pPr eaLnBrk="0">
                <a:lnSpc>
                  <a:spcPct val="100000"/>
                </a:lnSpc>
                <a:buClrTx/>
                <a:buSzTx/>
                <a:buFontTx/>
                <a:buNone/>
                <a:defRPr/>
              </a:pPr>
              <a:r>
                <a:rPr lang="fr-BE" sz="2180" dirty="0">
                  <a:solidFill>
                    <a:srgbClr val="000000"/>
                  </a:solidFill>
                </a:rPr>
                <a:t>Un incendie se déclare dans une cuisine. L’occupant n’arrive pas à le maîtriser. Que doit-il faire ?</a:t>
              </a:r>
            </a:p>
            <a:p>
              <a:pPr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	1. Couper l’arrivée du gaz au compteur</a:t>
              </a:r>
            </a:p>
            <a:p>
              <a:pPr algn="l" eaLnBrk="0">
                <a:lnSpc>
                  <a:spcPct val="100000"/>
                </a:lnSpc>
                <a:buClrTx/>
                <a:buSzTx/>
                <a:buFontTx/>
                <a:buNone/>
                <a:defRPr/>
              </a:pPr>
              <a:r>
                <a:rPr lang="fr-BE" sz="2180" dirty="0">
                  <a:solidFill>
                    <a:srgbClr val="000000"/>
                  </a:solidFill>
                </a:rPr>
                <a:t>	2. Téléphoner aux pompiers</a:t>
              </a:r>
            </a:p>
            <a:p>
              <a:pPr algn="l" eaLnBrk="0">
                <a:lnSpc>
                  <a:spcPct val="100000"/>
                </a:lnSpc>
                <a:buClrTx/>
                <a:buSzTx/>
                <a:buFontTx/>
                <a:buNone/>
                <a:defRPr/>
              </a:pPr>
              <a:r>
                <a:rPr lang="fr-BE" sz="2180" dirty="0">
                  <a:solidFill>
                    <a:srgbClr val="000000"/>
                  </a:solidFill>
                </a:rPr>
                <a:t>	3. Evacuer les enfants</a:t>
              </a:r>
            </a:p>
            <a:p>
              <a:pPr algn="l" eaLnBrk="0">
                <a:lnSpc>
                  <a:spcPct val="100000"/>
                </a:lnSpc>
                <a:buClrTx/>
                <a:buSzTx/>
                <a:buFontTx/>
                <a:buNone/>
                <a:defRPr/>
              </a:pPr>
              <a:r>
                <a:rPr lang="fr-BE" sz="2180" dirty="0">
                  <a:solidFill>
                    <a:srgbClr val="000000"/>
                  </a:solidFill>
                </a:rPr>
                <a:t>	4. 1 et 2</a:t>
              </a:r>
            </a:p>
            <a:p>
              <a:pPr algn="l" eaLnBrk="0">
                <a:lnSpc>
                  <a:spcPct val="100000"/>
                </a:lnSpc>
                <a:buClrTx/>
                <a:buSzTx/>
                <a:buFontTx/>
                <a:buNone/>
                <a:defRPr/>
              </a:pPr>
              <a:r>
                <a:rPr lang="fr-BE" sz="2180" dirty="0">
                  <a:solidFill>
                    <a:srgbClr val="000000"/>
                  </a:solidFill>
                </a:rPr>
                <a:t>	5. 1, 2 et 3</a:t>
              </a:r>
            </a:p>
          </p:txBody>
        </p:sp>
      </p:grpSp>
    </p:spTree>
    <p:extLst>
      <p:ext uri="{BB962C8B-B14F-4D97-AF65-F5344CB8AC3E}">
        <p14:creationId xmlns:p14="http://schemas.microsoft.com/office/powerpoint/2010/main" val="100290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élève</a:t>
            </a:r>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467544" y="1953825"/>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3923928" y="1354071"/>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pic>
        <p:nvPicPr>
          <p:cNvPr id="3" name="Image 2">
            <a:extLst>
              <a:ext uri="{FF2B5EF4-FFF2-40B4-BE49-F238E27FC236}">
                <a16:creationId xmlns:a16="http://schemas.microsoft.com/office/drawing/2014/main" id="{504A3FEC-B13D-514C-A747-27B1E72BB160}"/>
              </a:ext>
            </a:extLst>
          </p:cNvPr>
          <p:cNvPicPr>
            <a:picLocks noChangeAspect="1"/>
          </p:cNvPicPr>
          <p:nvPr/>
        </p:nvPicPr>
        <p:blipFill>
          <a:blip r:embed="rId2"/>
          <a:stretch>
            <a:fillRect/>
          </a:stretch>
        </p:blipFill>
        <p:spPr>
          <a:xfrm>
            <a:off x="261967" y="3056253"/>
            <a:ext cx="2016224" cy="2100939"/>
          </a:xfrm>
          <a:prstGeom prst="rect">
            <a:avLst/>
          </a:prstGeom>
        </p:spPr>
      </p:pic>
      <p:pic>
        <p:nvPicPr>
          <p:cNvPr id="5" name="Image 4">
            <a:extLst>
              <a:ext uri="{FF2B5EF4-FFF2-40B4-BE49-F238E27FC236}">
                <a16:creationId xmlns:a16="http://schemas.microsoft.com/office/drawing/2014/main" id="{DC37A3C3-332A-D240-8FE7-ACC526FF1224}"/>
              </a:ext>
            </a:extLst>
          </p:cNvPr>
          <p:cNvPicPr>
            <a:picLocks noChangeAspect="1"/>
          </p:cNvPicPr>
          <p:nvPr/>
        </p:nvPicPr>
        <p:blipFill>
          <a:blip r:embed="rId3"/>
          <a:stretch>
            <a:fillRect/>
          </a:stretch>
        </p:blipFill>
        <p:spPr>
          <a:xfrm>
            <a:off x="3059832" y="2123661"/>
            <a:ext cx="3350873" cy="4716771"/>
          </a:xfrm>
          <a:prstGeom prst="rect">
            <a:avLst/>
          </a:prstGeom>
        </p:spPr>
      </p:pic>
      <p:sp>
        <p:nvSpPr>
          <p:cNvPr id="10" name="Rectangle à coins arrondis 9">
            <a:extLst>
              <a:ext uri="{FF2B5EF4-FFF2-40B4-BE49-F238E27FC236}">
                <a16:creationId xmlns:a16="http://schemas.microsoft.com/office/drawing/2014/main" id="{47373566-1995-7149-BACE-86F103B185C5}"/>
              </a:ext>
            </a:extLst>
          </p:cNvPr>
          <p:cNvSpPr/>
          <p:nvPr/>
        </p:nvSpPr>
        <p:spPr>
          <a:xfrm>
            <a:off x="3275856" y="2384884"/>
            <a:ext cx="2448272" cy="1404156"/>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1" name="Rectangle à coins arrondis 10">
            <a:extLst>
              <a:ext uri="{FF2B5EF4-FFF2-40B4-BE49-F238E27FC236}">
                <a16:creationId xmlns:a16="http://schemas.microsoft.com/office/drawing/2014/main" id="{4DF53AB1-F6D6-094F-BCE8-E67B047D1DF5}"/>
              </a:ext>
            </a:extLst>
          </p:cNvPr>
          <p:cNvSpPr/>
          <p:nvPr/>
        </p:nvSpPr>
        <p:spPr>
          <a:xfrm>
            <a:off x="3296749" y="3849396"/>
            <a:ext cx="2448272" cy="2891971"/>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2" name="Rectangle à coins arrondis 11">
            <a:extLst>
              <a:ext uri="{FF2B5EF4-FFF2-40B4-BE49-F238E27FC236}">
                <a16:creationId xmlns:a16="http://schemas.microsoft.com/office/drawing/2014/main" id="{8A3F6CB9-DEEC-0446-860A-B66167F4656D}"/>
              </a:ext>
            </a:extLst>
          </p:cNvPr>
          <p:cNvSpPr/>
          <p:nvPr/>
        </p:nvSpPr>
        <p:spPr>
          <a:xfrm>
            <a:off x="6018082" y="1944044"/>
            <a:ext cx="714158" cy="4896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sp>
        <p:nvSpPr>
          <p:cNvPr id="13" name="Rectangle à coins arrondis 12">
            <a:extLst>
              <a:ext uri="{FF2B5EF4-FFF2-40B4-BE49-F238E27FC236}">
                <a16:creationId xmlns:a16="http://schemas.microsoft.com/office/drawing/2014/main" id="{0382B7C3-321F-8946-A350-B8DB2E6237F3}"/>
              </a:ext>
            </a:extLst>
          </p:cNvPr>
          <p:cNvSpPr/>
          <p:nvPr/>
        </p:nvSpPr>
        <p:spPr>
          <a:xfrm>
            <a:off x="7267173" y="2834934"/>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OK</a:t>
            </a:r>
            <a:endParaRPr lang="fr-FR" b="1" dirty="0"/>
          </a:p>
        </p:txBody>
      </p:sp>
      <p:sp>
        <p:nvSpPr>
          <p:cNvPr id="14" name="Rectangle à coins arrondis 13">
            <a:extLst>
              <a:ext uri="{FF2B5EF4-FFF2-40B4-BE49-F238E27FC236}">
                <a16:creationId xmlns:a16="http://schemas.microsoft.com/office/drawing/2014/main" id="{37D80445-A351-C349-A88D-9684C0D61391}"/>
              </a:ext>
            </a:extLst>
          </p:cNvPr>
          <p:cNvSpPr/>
          <p:nvPr/>
        </p:nvSpPr>
        <p:spPr>
          <a:xfrm>
            <a:off x="7281642" y="4859208"/>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KO</a:t>
            </a:r>
            <a:endParaRPr lang="fr-FR" b="1" dirty="0"/>
          </a:p>
        </p:txBody>
      </p:sp>
      <p:cxnSp>
        <p:nvCxnSpPr>
          <p:cNvPr id="16" name="Connecteur droit avec flèche 15">
            <a:extLst>
              <a:ext uri="{FF2B5EF4-FFF2-40B4-BE49-F238E27FC236}">
                <a16:creationId xmlns:a16="http://schemas.microsoft.com/office/drawing/2014/main" id="{32A0C982-5468-2342-A943-EDE52265CD28}"/>
              </a:ext>
            </a:extLst>
          </p:cNvPr>
          <p:cNvCxnSpPr>
            <a:endCxn id="13" idx="1"/>
          </p:cNvCxnSpPr>
          <p:nvPr/>
        </p:nvCxnSpPr>
        <p:spPr>
          <a:xfrm>
            <a:off x="5745021" y="3086962"/>
            <a:ext cx="152215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40FAF93-0C8F-A443-BA09-A72326E17E17}"/>
              </a:ext>
            </a:extLst>
          </p:cNvPr>
          <p:cNvCxnSpPr/>
          <p:nvPr/>
        </p:nvCxnSpPr>
        <p:spPr>
          <a:xfrm>
            <a:off x="5759490" y="5157192"/>
            <a:ext cx="152215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58A74DA4-0CFF-B448-96FF-6A632D7C2202}"/>
              </a:ext>
            </a:extLst>
          </p:cNvPr>
          <p:cNvPicPr>
            <a:picLocks noChangeAspect="1"/>
          </p:cNvPicPr>
          <p:nvPr/>
        </p:nvPicPr>
        <p:blipFill>
          <a:blip r:embed="rId4"/>
          <a:stretch>
            <a:fillRect/>
          </a:stretch>
        </p:blipFill>
        <p:spPr>
          <a:xfrm>
            <a:off x="179512" y="5229200"/>
            <a:ext cx="2222387" cy="1611231"/>
          </a:xfrm>
          <a:prstGeom prst="rect">
            <a:avLst/>
          </a:prstGeom>
        </p:spPr>
      </p:pic>
      <p:sp>
        <p:nvSpPr>
          <p:cNvPr id="19" name="Rectangle à coins arrondis 18">
            <a:extLst>
              <a:ext uri="{FF2B5EF4-FFF2-40B4-BE49-F238E27FC236}">
                <a16:creationId xmlns:a16="http://schemas.microsoft.com/office/drawing/2014/main" id="{0B01E8FF-2749-B047-8CF3-FC4E9D3784BB}"/>
              </a:ext>
            </a:extLst>
          </p:cNvPr>
          <p:cNvSpPr/>
          <p:nvPr/>
        </p:nvSpPr>
        <p:spPr>
          <a:xfrm>
            <a:off x="7259398" y="1954772"/>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spTree>
    <p:extLst>
      <p:ext uri="{BB962C8B-B14F-4D97-AF65-F5344CB8AC3E}">
        <p14:creationId xmlns:p14="http://schemas.microsoft.com/office/powerpoint/2010/main" val="359992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79555"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79556"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79557"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R19: </a:t>
            </a:r>
            <a:r>
              <a:rPr lang="fr-BE" sz="2531">
                <a:solidFill>
                  <a:srgbClr val="000000"/>
                </a:solidFill>
                <a:latin typeface="Arial" charset="0"/>
              </a:rPr>
              <a:t>Même degré de généralité </a:t>
            </a:r>
            <a:endParaRPr lang="fr-FR" sz="2531">
              <a:solidFill>
                <a:srgbClr val="000000"/>
              </a:solidFill>
              <a:latin typeface="Arial" charset="0"/>
            </a:endParaRPr>
          </a:p>
        </p:txBody>
      </p:sp>
      <p:grpSp>
        <p:nvGrpSpPr>
          <p:cNvPr id="2" name="Group 6"/>
          <p:cNvGrpSpPr>
            <a:grpSpLocks/>
          </p:cNvGrpSpPr>
          <p:nvPr/>
        </p:nvGrpSpPr>
        <p:grpSpPr bwMode="auto">
          <a:xfrm>
            <a:off x="587521" y="1731061"/>
            <a:ext cx="6598080" cy="2621076"/>
            <a:chOff x="317" y="1019"/>
            <a:chExt cx="4582" cy="1820"/>
          </a:xfrm>
        </p:grpSpPr>
        <p:sp>
          <p:nvSpPr>
            <p:cNvPr id="279559"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79560" name="Text Box 8"/>
            <p:cNvSpPr txBox="1">
              <a:spLocks noChangeArrowheads="1"/>
            </p:cNvSpPr>
            <p:nvPr/>
          </p:nvSpPr>
          <p:spPr bwMode="auto">
            <a:xfrm>
              <a:off x="1392" y="1610"/>
              <a:ext cx="3507" cy="1229"/>
            </a:xfrm>
            <a:prstGeom prst="rect">
              <a:avLst/>
            </a:prstGeom>
            <a:noFill/>
            <a:ln w="9525">
              <a:solidFill>
                <a:schemeClr val="bg1"/>
              </a:solidFill>
              <a:miter lim="800000"/>
              <a:headEnd/>
              <a:tailEnd/>
            </a:ln>
            <a:effectLst/>
          </p:spPr>
          <p:txBody>
            <a:bodyPr>
              <a:spAutoFit/>
            </a:bodyPr>
            <a:lstStyle/>
            <a:p>
              <a:pPr algn="l" eaLnBrk="0">
                <a:lnSpc>
                  <a:spcPct val="100000"/>
                </a:lnSpc>
                <a:buClrTx/>
                <a:buSzTx/>
                <a:buFontTx/>
                <a:buNone/>
                <a:defRPr/>
              </a:pPr>
              <a:r>
                <a:rPr lang="fr-BE" sz="2180" dirty="0">
                  <a:solidFill>
                    <a:srgbClr val="000000"/>
                  </a:solidFill>
                </a:rPr>
                <a:t>Le terme épicéa désigne </a:t>
              </a:r>
            </a:p>
            <a:p>
              <a:pPr algn="l" eaLnBrk="0">
                <a:lnSpc>
                  <a:spcPct val="100000"/>
                </a:lnSpc>
                <a:buClrTx/>
                <a:buSzTx/>
                <a:buFontTx/>
                <a:buNone/>
                <a:defRPr/>
              </a:pPr>
              <a:endParaRPr lang="fr-BE" sz="2180" dirty="0">
                <a:solidFill>
                  <a:srgbClr val="000000"/>
                </a:solidFill>
              </a:endParaRPr>
            </a:p>
            <a:p>
              <a:pPr algn="l" eaLnBrk="0">
                <a:lnSpc>
                  <a:spcPct val="100000"/>
                </a:lnSpc>
                <a:buClrTx/>
                <a:buSzTx/>
                <a:buFontTx/>
                <a:buNone/>
                <a:defRPr/>
              </a:pPr>
              <a:r>
                <a:rPr lang="fr-BE" sz="2180" dirty="0">
                  <a:solidFill>
                    <a:srgbClr val="000000"/>
                  </a:solidFill>
                </a:rPr>
                <a:t>	1. Tous les arbres résineux.</a:t>
              </a:r>
            </a:p>
            <a:p>
              <a:pPr algn="l" eaLnBrk="0">
                <a:lnSpc>
                  <a:spcPct val="100000"/>
                </a:lnSpc>
                <a:buClrTx/>
                <a:buSzTx/>
                <a:buFontTx/>
                <a:buNone/>
                <a:defRPr/>
              </a:pPr>
              <a:r>
                <a:rPr lang="fr-BE" sz="2180" dirty="0">
                  <a:solidFill>
                    <a:srgbClr val="000000"/>
                  </a:solidFill>
                </a:rPr>
                <a:t>	2. Tous les pins.</a:t>
              </a:r>
            </a:p>
            <a:p>
              <a:pPr algn="l" eaLnBrk="0">
                <a:lnSpc>
                  <a:spcPct val="100000"/>
                </a:lnSpc>
                <a:buClrTx/>
                <a:buSzTx/>
                <a:buFontTx/>
                <a:buNone/>
                <a:defRPr/>
              </a:pPr>
              <a:r>
                <a:rPr lang="fr-BE" sz="2180" dirty="0">
                  <a:solidFill>
                    <a:srgbClr val="000000"/>
                  </a:solidFill>
                </a:rPr>
                <a:t>	3. Certains types de pins. </a:t>
              </a:r>
            </a:p>
          </p:txBody>
        </p:sp>
      </p:grpSp>
      <p:sp>
        <p:nvSpPr>
          <p:cNvPr id="279561" name="Text Box 9"/>
          <p:cNvSpPr txBox="1">
            <a:spLocks noChangeArrowheads="1"/>
          </p:cNvSpPr>
          <p:nvPr/>
        </p:nvSpPr>
        <p:spPr bwMode="auto">
          <a:xfrm>
            <a:off x="947520" y="4838909"/>
            <a:ext cx="6825600" cy="754707"/>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a:solidFill>
                  <a:srgbClr val="000000"/>
                </a:solidFill>
              </a:rPr>
              <a:t>Même niveau de généralité dans les indicateurs </a:t>
            </a:r>
          </a:p>
          <a:p>
            <a:pPr algn="ctr" eaLnBrk="0">
              <a:lnSpc>
                <a:spcPct val="100000"/>
              </a:lnSpc>
              <a:buClrTx/>
              <a:buSzTx/>
              <a:buFontTx/>
              <a:buNone/>
              <a:defRPr/>
            </a:pPr>
            <a:r>
              <a:rPr lang="fr-BE" sz="2180" b="1">
                <a:solidFill>
                  <a:srgbClr val="000000"/>
                </a:solidFill>
              </a:rPr>
              <a:t>(temps, modificateurs, …)</a:t>
            </a:r>
          </a:p>
        </p:txBody>
      </p:sp>
    </p:spTree>
    <p:extLst>
      <p:ext uri="{BB962C8B-B14F-4D97-AF65-F5344CB8AC3E}">
        <p14:creationId xmlns:p14="http://schemas.microsoft.com/office/powerpoint/2010/main" val="15238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5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p:bldP spid="279561"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1761" y="914498"/>
            <a:ext cx="7773120" cy="1143480"/>
          </a:xfrm>
        </p:spPr>
        <p:txBody>
          <a:bodyPr>
            <a:normAutofit fontScale="90000"/>
          </a:bodyPr>
          <a:lstStyle/>
          <a:p>
            <a:pPr eaLnBrk="1"/>
            <a:r>
              <a:rPr lang="fr-BE">
                <a:solidFill>
                  <a:srgbClr val="000000"/>
                </a:solidFill>
                <a:latin typeface="Arial" charset="0"/>
                <a:ea typeface="ＭＳ Ｐゴシック" charset="0"/>
                <a:cs typeface="ＭＳ Ｐゴシック" charset="0"/>
              </a:rPr>
              <a:t>Transgression de la règle 19</a:t>
            </a:r>
            <a:br>
              <a:rPr lang="fr-BE">
                <a:solidFill>
                  <a:srgbClr val="000000"/>
                </a:solidFill>
                <a:latin typeface="Arial" charset="0"/>
                <a:ea typeface="ＭＳ Ｐゴシック" charset="0"/>
                <a:cs typeface="ＭＳ Ｐゴシック" charset="0"/>
              </a:rPr>
            </a:br>
            <a:r>
              <a:rPr lang="fr-BE" sz="2180" i="1">
                <a:solidFill>
                  <a:srgbClr val="000000"/>
                </a:solidFill>
                <a:latin typeface="Arial" charset="0"/>
                <a:ea typeface="ＭＳ Ｐゴシック" charset="0"/>
                <a:cs typeface="ＭＳ Ｐゴシック" charset="0"/>
              </a:rPr>
              <a:t>« même niveau de généralité dans les indicateurs (temps, modificateurs …) »</a:t>
            </a:r>
            <a:br>
              <a:rPr lang="fr-BE" sz="2180" i="1">
                <a:solidFill>
                  <a:srgbClr val="000000"/>
                </a:solidFill>
                <a:latin typeface="Arial" charset="0"/>
                <a:ea typeface="ＭＳ Ｐゴシック" charset="0"/>
                <a:cs typeface="ＭＳ Ｐゴシック" charset="0"/>
              </a:rPr>
            </a:br>
            <a:r>
              <a:rPr lang="fr-BE" sz="1477">
                <a:solidFill>
                  <a:srgbClr val="000000"/>
                </a:solidFill>
                <a:latin typeface="Arial" charset="0"/>
                <a:ea typeface="ＭＳ Ｐゴシック" charset="0"/>
                <a:cs typeface="ＭＳ Ｐゴシック" charset="0"/>
              </a:rPr>
              <a:t>(Marshall &amp; Hales, 1972)</a:t>
            </a:r>
            <a:endParaRPr lang="fr-BE">
              <a:solidFill>
                <a:srgbClr val="000000"/>
              </a:solidFill>
              <a:latin typeface="Arial" charset="0"/>
              <a:ea typeface="ＭＳ Ｐゴシック" charset="0"/>
              <a:cs typeface="ＭＳ Ｐゴシック" charset="0"/>
            </a:endParaRPr>
          </a:p>
        </p:txBody>
      </p:sp>
      <p:sp>
        <p:nvSpPr>
          <p:cNvPr id="108547" name="Text Box 3"/>
          <p:cNvSpPr txBox="1">
            <a:spLocks noChangeArrowheads="1"/>
          </p:cNvSpPr>
          <p:nvPr/>
        </p:nvSpPr>
        <p:spPr bwMode="auto">
          <a:xfrm>
            <a:off x="1905121" y="2438177"/>
            <a:ext cx="6933599" cy="3403614"/>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l">
              <a:lnSpc>
                <a:spcPct val="100000"/>
              </a:lnSpc>
              <a:buClrTx/>
              <a:buSzTx/>
              <a:buFontTx/>
              <a:buNone/>
            </a:pPr>
            <a:r>
              <a:rPr lang="fr-BE" sz="2391" dirty="0">
                <a:solidFill>
                  <a:srgbClr val="000000"/>
                </a:solidFill>
                <a:latin typeface="Arial" charset="0"/>
              </a:rPr>
              <a:t>Herman Klavemann est célèbre parce que</a:t>
            </a:r>
          </a:p>
          <a:p>
            <a:pPr algn="l">
              <a:lnSpc>
                <a:spcPct val="100000"/>
              </a:lnSpc>
              <a:buClrTx/>
              <a:buSzTx/>
              <a:buFontTx/>
              <a:buNone/>
            </a:pPr>
            <a:endParaRPr lang="fr-BE" sz="2391" dirty="0">
              <a:solidFill>
                <a:srgbClr val="000000"/>
              </a:solidFill>
              <a:latin typeface="Arial" charset="0"/>
            </a:endParaRPr>
          </a:p>
          <a:p>
            <a:pPr algn="l">
              <a:lnSpc>
                <a:spcPct val="100000"/>
              </a:lnSpc>
              <a:buClrTx/>
              <a:buSzTx/>
              <a:buFontTx/>
              <a:buNone/>
            </a:pPr>
            <a:r>
              <a:rPr lang="fr-BE" sz="2391" dirty="0">
                <a:solidFill>
                  <a:srgbClr val="000000"/>
                </a:solidFill>
                <a:latin typeface="Arial" charset="0"/>
              </a:rPr>
              <a:t>1. Il a développé toutes les échelles musicales utilisées en occident.</a:t>
            </a:r>
          </a:p>
          <a:p>
            <a:pPr algn="l">
              <a:lnSpc>
                <a:spcPct val="100000"/>
              </a:lnSpc>
              <a:buClrTx/>
              <a:buSzTx/>
              <a:buFontTx/>
              <a:buNone/>
            </a:pPr>
            <a:r>
              <a:rPr lang="fr-BE" sz="2391" dirty="0">
                <a:solidFill>
                  <a:srgbClr val="000000"/>
                </a:solidFill>
                <a:latin typeface="Arial" charset="0"/>
              </a:rPr>
              <a:t>2. Il a composé toutes les sonates pendant la période romantique.</a:t>
            </a:r>
          </a:p>
          <a:p>
            <a:pPr algn="l">
              <a:lnSpc>
                <a:spcPct val="100000"/>
              </a:lnSpc>
              <a:buClrTx/>
              <a:buSzTx/>
              <a:buFontTx/>
              <a:buNone/>
            </a:pPr>
            <a:r>
              <a:rPr lang="fr-BE" sz="2391" dirty="0">
                <a:solidFill>
                  <a:srgbClr val="000000"/>
                </a:solidFill>
                <a:latin typeface="Arial" charset="0"/>
              </a:rPr>
              <a:t>3. Il a traduit tous les classiques russes en anglais.</a:t>
            </a:r>
          </a:p>
          <a:p>
            <a:pPr algn="l">
              <a:lnSpc>
                <a:spcPct val="100000"/>
              </a:lnSpc>
              <a:buClrTx/>
              <a:buSzTx/>
              <a:buFontTx/>
              <a:buNone/>
            </a:pPr>
            <a:r>
              <a:rPr lang="fr-BE" sz="2391" dirty="0">
                <a:solidFill>
                  <a:srgbClr val="000000"/>
                </a:solidFill>
                <a:latin typeface="Arial" charset="0"/>
              </a:rPr>
              <a:t>4. Il a inventé l’épingle de sûreté.</a:t>
            </a:r>
          </a:p>
        </p:txBody>
      </p:sp>
      <p:sp>
        <p:nvSpPr>
          <p:cNvPr id="410628" name="Line 4"/>
          <p:cNvSpPr>
            <a:spLocks noChangeShapeType="1"/>
          </p:cNvSpPr>
          <p:nvPr/>
        </p:nvSpPr>
        <p:spPr bwMode="auto">
          <a:xfrm flipV="1">
            <a:off x="914401" y="5178784"/>
            <a:ext cx="1067039" cy="21603"/>
          </a:xfrm>
          <a:prstGeom prst="line">
            <a:avLst/>
          </a:prstGeom>
          <a:noFill/>
          <a:ln w="666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2946" tIns="41472" rIns="82946" bIns="41472" anchor="ctr"/>
          <a:lstStyle/>
          <a:p>
            <a:endParaRPr lang="fr-FR">
              <a:solidFill>
                <a:srgbClr val="000000"/>
              </a:solidFill>
            </a:endParaRPr>
          </a:p>
        </p:txBody>
      </p:sp>
      <p:sp>
        <p:nvSpPr>
          <p:cNvPr id="410629" name="Text Box 5"/>
          <p:cNvSpPr txBox="1">
            <a:spLocks noChangeArrowheads="1"/>
          </p:cNvSpPr>
          <p:nvPr/>
        </p:nvSpPr>
        <p:spPr bwMode="auto">
          <a:xfrm>
            <a:off x="60464" y="4949800"/>
            <a:ext cx="798596" cy="460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391" b="1">
                <a:solidFill>
                  <a:srgbClr val="000000"/>
                </a:solidFill>
                <a:latin typeface="Times New Roman" charset="0"/>
              </a:rPr>
              <a:t>50%</a:t>
            </a:r>
            <a:endParaRPr lang="fr-BE" sz="2391">
              <a:solidFill>
                <a:srgbClr val="000000"/>
              </a:solidFill>
              <a:latin typeface="Times New Roman" charset="0"/>
            </a:endParaRPr>
          </a:p>
        </p:txBody>
      </p:sp>
      <p:sp>
        <p:nvSpPr>
          <p:cNvPr id="9"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Tree>
    <p:extLst>
      <p:ext uri="{BB962C8B-B14F-4D97-AF65-F5344CB8AC3E}">
        <p14:creationId xmlns:p14="http://schemas.microsoft.com/office/powerpoint/2010/main" val="484259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p:bldP spid="410629"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80579"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80580" name="Rectangle 4"/>
          <p:cNvSpPr>
            <a:spLocks noChangeArrowheads="1"/>
          </p:cNvSpPr>
          <p:nvPr/>
        </p:nvSpPr>
        <p:spPr bwMode="auto">
          <a:xfrm>
            <a:off x="326881" y="423405"/>
            <a:ext cx="8294400" cy="521335"/>
          </a:xfrm>
          <a:prstGeom prst="rect">
            <a:avLst/>
          </a:prstGeom>
          <a:noFill/>
          <a:ln w="9525">
            <a:noFill/>
            <a:miter lim="800000"/>
            <a:headEnd/>
            <a:tailEnd/>
          </a:ln>
          <a:effectLst/>
        </p:spPr>
        <p:txBody>
          <a:bodyPr lIns="82946" tIns="41472" rIns="82946" bIns="41472" anchor="ctr"/>
          <a:lstStyle/>
          <a:p>
            <a:pPr algn="ctr"/>
            <a:r>
              <a:rPr lang="fr-BE" sz="1969">
                <a:solidFill>
                  <a:srgbClr val="000000"/>
                </a:solidFill>
                <a:latin typeface="Arial" charset="0"/>
              </a:rPr>
              <a:t>D. Règles de rédaction des solutions proposées</a:t>
            </a:r>
            <a:endParaRPr lang="fr-FR" sz="1969">
              <a:solidFill>
                <a:srgbClr val="000000"/>
              </a:solidFill>
              <a:latin typeface="Arial" charset="0"/>
            </a:endParaRPr>
          </a:p>
        </p:txBody>
      </p:sp>
      <p:sp>
        <p:nvSpPr>
          <p:cNvPr id="280581" name="Text Box 5"/>
          <p:cNvSpPr txBox="1">
            <a:spLocks noChangeArrowheads="1"/>
          </p:cNvSpPr>
          <p:nvPr/>
        </p:nvSpPr>
        <p:spPr bwMode="auto">
          <a:xfrm>
            <a:off x="456481" y="946180"/>
            <a:ext cx="8295839" cy="473220"/>
          </a:xfrm>
          <a:prstGeom prst="rect">
            <a:avLst/>
          </a:prstGeom>
          <a:noFill/>
          <a:ln w="9525">
            <a:noFill/>
            <a:miter lim="800000"/>
            <a:headEnd/>
            <a:tailEnd/>
          </a:ln>
          <a:effectLst/>
        </p:spPr>
        <p:txBody>
          <a:bodyPr lIns="82946" tIns="41472" rIns="82946" bIns="41472">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R20: </a:t>
            </a:r>
            <a:r>
              <a:rPr lang="fr-BE" sz="2531">
                <a:solidFill>
                  <a:srgbClr val="000000"/>
                </a:solidFill>
                <a:latin typeface="Arial" charset="0"/>
              </a:rPr>
              <a:t>Même degré de technicité </a:t>
            </a:r>
            <a:endParaRPr lang="fr-FR" sz="2531">
              <a:solidFill>
                <a:srgbClr val="000000"/>
              </a:solidFill>
              <a:latin typeface="Arial" charset="0"/>
            </a:endParaRPr>
          </a:p>
        </p:txBody>
      </p:sp>
      <p:grpSp>
        <p:nvGrpSpPr>
          <p:cNvPr id="2" name="Group 6"/>
          <p:cNvGrpSpPr>
            <a:grpSpLocks/>
          </p:cNvGrpSpPr>
          <p:nvPr/>
        </p:nvGrpSpPr>
        <p:grpSpPr bwMode="auto">
          <a:xfrm>
            <a:off x="456481" y="1467515"/>
            <a:ext cx="6264000" cy="2760770"/>
            <a:chOff x="317" y="1019"/>
            <a:chExt cx="4350" cy="1917"/>
          </a:xfrm>
        </p:grpSpPr>
        <p:sp>
          <p:nvSpPr>
            <p:cNvPr id="280583" name="Text Box 7"/>
            <p:cNvSpPr txBox="1">
              <a:spLocks noChangeArrowheads="1"/>
            </p:cNvSpPr>
            <p:nvPr/>
          </p:nvSpPr>
          <p:spPr bwMode="auto">
            <a:xfrm>
              <a:off x="317" y="1019"/>
              <a:ext cx="2659" cy="275"/>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969">
                  <a:solidFill>
                    <a:srgbClr val="000000"/>
                  </a:solidFill>
                  <a:latin typeface="Arial" charset="0"/>
                </a:rPr>
                <a:t>Exemple :</a:t>
              </a:r>
              <a:endParaRPr lang="fr-FR" sz="1969">
                <a:solidFill>
                  <a:srgbClr val="000000"/>
                </a:solidFill>
                <a:latin typeface="Arial" charset="0"/>
              </a:endParaRPr>
            </a:p>
          </p:txBody>
        </p:sp>
        <p:sp>
          <p:nvSpPr>
            <p:cNvPr id="280584" name="Text Box 8"/>
            <p:cNvSpPr txBox="1">
              <a:spLocks noChangeArrowheads="1"/>
            </p:cNvSpPr>
            <p:nvPr/>
          </p:nvSpPr>
          <p:spPr bwMode="auto">
            <a:xfrm>
              <a:off x="1521" y="1474"/>
              <a:ext cx="3146" cy="1462"/>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180" dirty="0">
                  <a:solidFill>
                    <a:srgbClr val="000000"/>
                  </a:solidFill>
                </a:rPr>
                <a:t>Dans l’islam chiite, un ayatollah est</a:t>
              </a:r>
            </a:p>
            <a:p>
              <a:pPr algn="l" eaLnBrk="0">
                <a:lnSpc>
                  <a:spcPct val="100000"/>
                </a:lnSpc>
                <a:buClrTx/>
                <a:buSzTx/>
                <a:buFontTx/>
                <a:buNone/>
                <a:defRPr/>
              </a:pPr>
              <a:r>
                <a:rPr lang="fr-BE" sz="2180" dirty="0">
                  <a:solidFill>
                    <a:srgbClr val="000000"/>
                  </a:solidFill>
                </a:rPr>
                <a:t> </a:t>
              </a:r>
            </a:p>
            <a:p>
              <a:pPr algn="l" eaLnBrk="0">
                <a:lnSpc>
                  <a:spcPct val="100000"/>
                </a:lnSpc>
                <a:buClrTx/>
                <a:buSzTx/>
                <a:buFontTx/>
                <a:buNone/>
                <a:defRPr/>
              </a:pPr>
              <a:r>
                <a:rPr lang="fr-BE" sz="2180" dirty="0">
                  <a:solidFill>
                    <a:srgbClr val="000000"/>
                  </a:solidFill>
                </a:rPr>
                <a:t>	1. Un imam</a:t>
              </a:r>
            </a:p>
            <a:p>
              <a:pPr algn="l" eaLnBrk="0">
                <a:lnSpc>
                  <a:spcPct val="100000"/>
                </a:lnSpc>
                <a:buClrTx/>
                <a:buSzTx/>
                <a:buFontTx/>
                <a:buNone/>
                <a:defRPr/>
              </a:pPr>
              <a:r>
                <a:rPr lang="fr-BE" sz="2180" dirty="0">
                  <a:solidFill>
                    <a:srgbClr val="000000"/>
                  </a:solidFill>
                </a:rPr>
                <a:t>	2. Un uléma</a:t>
              </a:r>
            </a:p>
            <a:p>
              <a:pPr algn="l" eaLnBrk="0">
                <a:lnSpc>
                  <a:spcPct val="100000"/>
                </a:lnSpc>
                <a:buClrTx/>
                <a:buSzTx/>
                <a:buFontTx/>
                <a:buNone/>
                <a:defRPr/>
              </a:pPr>
              <a:r>
                <a:rPr lang="fr-BE" sz="2180" dirty="0">
                  <a:solidFill>
                    <a:srgbClr val="000000"/>
                  </a:solidFill>
                </a:rPr>
                <a:t>	3. Une autorité religieuse</a:t>
              </a:r>
            </a:p>
            <a:p>
              <a:pPr algn="l" eaLnBrk="0">
                <a:lnSpc>
                  <a:spcPct val="100000"/>
                </a:lnSpc>
                <a:buClrTx/>
                <a:buSzTx/>
                <a:buFontTx/>
                <a:buNone/>
                <a:defRPr/>
              </a:pPr>
              <a:r>
                <a:rPr lang="fr-BE" sz="2180" dirty="0">
                  <a:solidFill>
                    <a:srgbClr val="000000"/>
                  </a:solidFill>
                </a:rPr>
                <a:t>	4. Un derviche</a:t>
              </a:r>
            </a:p>
          </p:txBody>
        </p:sp>
      </p:grpSp>
      <p:sp>
        <p:nvSpPr>
          <p:cNvPr id="280585" name="Text Box 9"/>
          <p:cNvSpPr txBox="1">
            <a:spLocks noChangeArrowheads="1"/>
          </p:cNvSpPr>
          <p:nvPr/>
        </p:nvSpPr>
        <p:spPr bwMode="auto">
          <a:xfrm>
            <a:off x="979201" y="5126939"/>
            <a:ext cx="7369920" cy="754707"/>
          </a:xfrm>
          <a:prstGeom prst="rect">
            <a:avLst/>
          </a:prstGeom>
          <a:noFill/>
          <a:ln w="9525">
            <a:noFill/>
            <a:miter lim="800000"/>
            <a:headEnd/>
            <a:tailEnd/>
          </a:ln>
          <a:effectLst/>
        </p:spPr>
        <p:txBody>
          <a:bodyPr lIns="82946" tIns="41472" rIns="82946" bIns="41472">
            <a:spAutoFit/>
          </a:bodyPr>
          <a:lstStyle/>
          <a:p>
            <a:pPr algn="ctr" eaLnBrk="0">
              <a:lnSpc>
                <a:spcPct val="100000"/>
              </a:lnSpc>
              <a:buClrTx/>
              <a:buSzTx/>
              <a:buFontTx/>
              <a:buNone/>
              <a:defRPr/>
            </a:pPr>
            <a:r>
              <a:rPr lang="fr-BE" sz="2180" b="1">
                <a:solidFill>
                  <a:srgbClr val="000000"/>
                </a:solidFill>
              </a:rPr>
              <a:t>Même degré de technicité du vocabulaire dans toutes les solutions proposées</a:t>
            </a:r>
            <a:r>
              <a:rPr lang="fr-BE" sz="2180">
                <a:solidFill>
                  <a:srgbClr val="000000"/>
                </a:solidFill>
              </a:rPr>
              <a:t>.</a:t>
            </a:r>
          </a:p>
        </p:txBody>
      </p:sp>
    </p:spTree>
    <p:extLst>
      <p:ext uri="{BB962C8B-B14F-4D97-AF65-F5344CB8AC3E}">
        <p14:creationId xmlns:p14="http://schemas.microsoft.com/office/powerpoint/2010/main" val="327279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0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0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p:bldP spid="28058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AutoShape 2"/>
          <p:cNvSpPr>
            <a:spLocks noChangeArrowheads="1"/>
          </p:cNvSpPr>
          <p:nvPr/>
        </p:nvSpPr>
        <p:spPr bwMode="auto">
          <a:xfrm>
            <a:off x="1" y="1"/>
            <a:ext cx="9144000" cy="489651"/>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81639" tIns="40820" rIns="81639" bIns="40820" anchor="ctr" anchorCtr="1"/>
          <a:lstStyle/>
          <a:p>
            <a:pPr>
              <a:lnSpc>
                <a:spcPct val="105000"/>
              </a:lnSpc>
              <a:tabLst>
                <a:tab pos="656627" algn="l"/>
                <a:tab pos="1313255" algn="l"/>
                <a:tab pos="1969882" algn="l"/>
                <a:tab pos="2626510" algn="l"/>
                <a:tab pos="3283137" algn="l"/>
                <a:tab pos="3939765" algn="l"/>
                <a:tab pos="4596393" algn="l"/>
                <a:tab pos="5253020" algn="l"/>
                <a:tab pos="5909648" algn="l"/>
                <a:tab pos="6566275" algn="l"/>
                <a:tab pos="7222902" algn="l"/>
                <a:tab pos="7879530" algn="l"/>
                <a:tab pos="8536157" algn="l"/>
              </a:tabLst>
            </a:pPr>
            <a:r>
              <a:rPr lang="en-GB" sz="1969">
                <a:solidFill>
                  <a:srgbClr val="800000"/>
                </a:solidFill>
                <a:latin typeface="Arial" charset="0"/>
              </a:rPr>
              <a:t>3. Questions</a:t>
            </a:r>
            <a:endParaRPr lang="en-GB">
              <a:solidFill>
                <a:srgbClr val="800000"/>
              </a:solidFill>
              <a:latin typeface="Arial" charset="0"/>
            </a:endParaRPr>
          </a:p>
        </p:txBody>
      </p:sp>
      <p:sp>
        <p:nvSpPr>
          <p:cNvPr id="281603" name="Text Box 3"/>
          <p:cNvSpPr txBox="1">
            <a:spLocks noChangeArrowheads="1"/>
          </p:cNvSpPr>
          <p:nvPr/>
        </p:nvSpPr>
        <p:spPr bwMode="auto">
          <a:xfrm>
            <a:off x="1" y="2710365"/>
            <a:ext cx="8752320" cy="360753"/>
          </a:xfrm>
          <a:prstGeom prst="rect">
            <a:avLst/>
          </a:prstGeom>
          <a:noFill/>
          <a:ln w="9525">
            <a:noFill/>
            <a:miter lim="800000"/>
            <a:headEnd/>
            <a:tailEnd/>
          </a:ln>
          <a:effectLst/>
        </p:spPr>
        <p:txBody>
          <a:bodyPr lIns="82946" tIns="41472" rIns="82946" bIns="41472">
            <a:spAutoFit/>
          </a:bodyPr>
          <a:lstStyle/>
          <a:p>
            <a:pPr>
              <a:spcBef>
                <a:spcPct val="50000"/>
              </a:spcBef>
              <a:defRPr/>
            </a:pPr>
            <a:endParaRPr lang="fr-FR" dirty="0">
              <a:solidFill>
                <a:srgbClr val="000000"/>
              </a:solidFill>
              <a:latin typeface="+mn-lt"/>
              <a:ea typeface="+mn-ea"/>
              <a:cs typeface="+mn-cs"/>
            </a:endParaRPr>
          </a:p>
        </p:txBody>
      </p:sp>
      <p:sp>
        <p:nvSpPr>
          <p:cNvPr id="281604" name="Rectangle 4"/>
          <p:cNvSpPr>
            <a:spLocks noChangeArrowheads="1"/>
          </p:cNvSpPr>
          <p:nvPr/>
        </p:nvSpPr>
        <p:spPr bwMode="auto">
          <a:xfrm>
            <a:off x="391680" y="685512"/>
            <a:ext cx="8294400" cy="521335"/>
          </a:xfrm>
          <a:prstGeom prst="rect">
            <a:avLst/>
          </a:prstGeom>
          <a:noFill/>
          <a:ln w="9525">
            <a:noFill/>
            <a:miter lim="800000"/>
            <a:headEnd/>
            <a:tailEnd/>
          </a:ln>
          <a:effectLst/>
        </p:spPr>
        <p:txBody>
          <a:bodyPr lIns="82946" tIns="41472" rIns="82946" bIns="41472" anchor="ctr"/>
          <a:lstStyle/>
          <a:p>
            <a:pPr algn="ctr"/>
            <a:r>
              <a:rPr lang="fr-BE" sz="2742">
                <a:solidFill>
                  <a:srgbClr val="000000"/>
                </a:solidFill>
                <a:latin typeface="Arial" charset="0"/>
              </a:rPr>
              <a:t>Règles de rédaction proposées par le SMART</a:t>
            </a:r>
            <a:endParaRPr lang="fr-FR" sz="2742">
              <a:solidFill>
                <a:srgbClr val="000000"/>
              </a:solidFill>
              <a:latin typeface="Arial" charset="0"/>
            </a:endParaRPr>
          </a:p>
        </p:txBody>
      </p:sp>
      <p:grpSp>
        <p:nvGrpSpPr>
          <p:cNvPr id="2" name="Group 5"/>
          <p:cNvGrpSpPr>
            <a:grpSpLocks/>
          </p:cNvGrpSpPr>
          <p:nvPr/>
        </p:nvGrpSpPr>
        <p:grpSpPr bwMode="auto">
          <a:xfrm>
            <a:off x="391681" y="1273094"/>
            <a:ext cx="8752320" cy="2180390"/>
            <a:chOff x="272" y="884"/>
            <a:chExt cx="6078" cy="1514"/>
          </a:xfrm>
        </p:grpSpPr>
        <p:sp>
          <p:nvSpPr>
            <p:cNvPr id="281606" name="Text Box 6"/>
            <p:cNvSpPr txBox="1">
              <a:spLocks noChangeArrowheads="1"/>
            </p:cNvSpPr>
            <p:nvPr/>
          </p:nvSpPr>
          <p:spPr bwMode="auto">
            <a:xfrm>
              <a:off x="272" y="1519"/>
              <a:ext cx="4718"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R22: Signes en toutes lettres</a:t>
              </a:r>
              <a:endParaRPr lang="fr-FR" sz="1687">
                <a:solidFill>
                  <a:srgbClr val="000000"/>
                </a:solidFill>
                <a:latin typeface="Arial" charset="0"/>
              </a:endParaRPr>
            </a:p>
          </p:txBody>
        </p:sp>
        <p:sp>
          <p:nvSpPr>
            <p:cNvPr id="281607" name="Text Box 7"/>
            <p:cNvSpPr txBox="1">
              <a:spLocks noChangeArrowheads="1"/>
            </p:cNvSpPr>
            <p:nvPr/>
          </p:nvSpPr>
          <p:spPr bwMode="auto">
            <a:xfrm>
              <a:off x="272" y="1202"/>
              <a:ext cx="5625"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R21: Ordre croissant et décroissant</a:t>
              </a:r>
              <a:endParaRPr lang="fr-FR" sz="1687">
                <a:solidFill>
                  <a:srgbClr val="000000"/>
                </a:solidFill>
                <a:latin typeface="Arial" charset="0"/>
              </a:endParaRPr>
            </a:p>
          </p:txBody>
        </p:sp>
        <p:sp>
          <p:nvSpPr>
            <p:cNvPr id="281608" name="Text Box 8"/>
            <p:cNvSpPr txBox="1">
              <a:spLocks noChangeArrowheads="1"/>
            </p:cNvSpPr>
            <p:nvPr/>
          </p:nvSpPr>
          <p:spPr bwMode="auto">
            <a:xfrm>
              <a:off x="272" y="884"/>
              <a:ext cx="4718"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b="1" u="sng" dirty="0">
                  <a:solidFill>
                    <a:srgbClr val="000000"/>
                  </a:solidFill>
                  <a:latin typeface="Arial" charset="0"/>
                </a:rPr>
                <a:t>Règles de cohérence dans le test</a:t>
              </a:r>
              <a:endParaRPr lang="fr-FR" sz="1687" b="1" u="sng" dirty="0">
                <a:solidFill>
                  <a:srgbClr val="000000"/>
                </a:solidFill>
                <a:latin typeface="Arial" charset="0"/>
              </a:endParaRPr>
            </a:p>
          </p:txBody>
        </p:sp>
        <p:sp>
          <p:nvSpPr>
            <p:cNvPr id="281609" name="Text Box 9"/>
            <p:cNvSpPr txBox="1">
              <a:spLocks noChangeArrowheads="1"/>
            </p:cNvSpPr>
            <p:nvPr/>
          </p:nvSpPr>
          <p:spPr bwMode="auto">
            <a:xfrm>
              <a:off x="272" y="1837"/>
              <a:ext cx="5851"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R26: Uniformisation des ponctuations dans le test</a:t>
              </a:r>
              <a:endParaRPr lang="fr-FR" sz="1687">
                <a:solidFill>
                  <a:srgbClr val="000000"/>
                </a:solidFill>
                <a:latin typeface="Arial" charset="0"/>
              </a:endParaRPr>
            </a:p>
          </p:txBody>
        </p:sp>
        <p:sp>
          <p:nvSpPr>
            <p:cNvPr id="281610" name="Text Box 10"/>
            <p:cNvSpPr txBox="1">
              <a:spLocks noChangeArrowheads="1"/>
            </p:cNvSpPr>
            <p:nvPr/>
          </p:nvSpPr>
          <p:spPr bwMode="auto">
            <a:xfrm>
              <a:off x="272" y="2154"/>
              <a:ext cx="6078"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R28: Ne pas induire la réponse à une autre questions du test</a:t>
              </a:r>
              <a:endParaRPr lang="fr-FR" sz="1687">
                <a:solidFill>
                  <a:srgbClr val="000000"/>
                </a:solidFill>
                <a:latin typeface="Arial" charset="0"/>
              </a:endParaRPr>
            </a:p>
          </p:txBody>
        </p:sp>
      </p:grpSp>
      <p:grpSp>
        <p:nvGrpSpPr>
          <p:cNvPr id="3" name="Group 11"/>
          <p:cNvGrpSpPr>
            <a:grpSpLocks/>
          </p:cNvGrpSpPr>
          <p:nvPr/>
        </p:nvGrpSpPr>
        <p:grpSpPr bwMode="auto">
          <a:xfrm>
            <a:off x="391681" y="3689668"/>
            <a:ext cx="8752320" cy="2442497"/>
            <a:chOff x="272" y="2562"/>
            <a:chExt cx="6078" cy="1696"/>
          </a:xfrm>
        </p:grpSpPr>
        <p:sp>
          <p:nvSpPr>
            <p:cNvPr id="281612" name="Text Box 12"/>
            <p:cNvSpPr txBox="1">
              <a:spLocks noChangeArrowheads="1"/>
            </p:cNvSpPr>
            <p:nvPr/>
          </p:nvSpPr>
          <p:spPr bwMode="auto">
            <a:xfrm>
              <a:off x="272" y="2880"/>
              <a:ext cx="5534"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R23: Termes identiques pour une même idée</a:t>
              </a:r>
              <a:endParaRPr lang="fr-FR" sz="1687">
                <a:solidFill>
                  <a:srgbClr val="000000"/>
                </a:solidFill>
                <a:latin typeface="Arial" charset="0"/>
              </a:endParaRPr>
            </a:p>
          </p:txBody>
        </p:sp>
        <p:sp>
          <p:nvSpPr>
            <p:cNvPr id="281613" name="Text Box 13"/>
            <p:cNvSpPr txBox="1">
              <a:spLocks noChangeArrowheads="1"/>
            </p:cNvSpPr>
            <p:nvPr/>
          </p:nvSpPr>
          <p:spPr bwMode="auto">
            <a:xfrm>
              <a:off x="272" y="2562"/>
              <a:ext cx="4718"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b="1" u="sng">
                  <a:solidFill>
                    <a:srgbClr val="000000"/>
                  </a:solidFill>
                  <a:latin typeface="Arial" charset="0"/>
                </a:rPr>
                <a:t>Règles des solutions proposées</a:t>
              </a:r>
              <a:endParaRPr lang="fr-FR" sz="1687" b="1" u="sng">
                <a:solidFill>
                  <a:srgbClr val="000000"/>
                </a:solidFill>
                <a:latin typeface="Arial" charset="0"/>
              </a:endParaRPr>
            </a:p>
          </p:txBody>
        </p:sp>
        <p:sp>
          <p:nvSpPr>
            <p:cNvPr id="281614" name="Text Box 14"/>
            <p:cNvSpPr txBox="1">
              <a:spLocks noChangeArrowheads="1"/>
            </p:cNvSpPr>
            <p:nvPr/>
          </p:nvSpPr>
          <p:spPr bwMode="auto">
            <a:xfrm>
              <a:off x="272" y="3197"/>
              <a:ext cx="6078"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R24: Consensus sur le caractère correct ou incorrect des solutions</a:t>
              </a:r>
              <a:endParaRPr lang="fr-FR" sz="1687">
                <a:solidFill>
                  <a:srgbClr val="000000"/>
                </a:solidFill>
                <a:latin typeface="Arial" charset="0"/>
              </a:endParaRPr>
            </a:p>
          </p:txBody>
        </p:sp>
        <p:sp>
          <p:nvSpPr>
            <p:cNvPr id="281615" name="Text Box 15"/>
            <p:cNvSpPr txBox="1">
              <a:spLocks noChangeArrowheads="1"/>
            </p:cNvSpPr>
            <p:nvPr/>
          </p:nvSpPr>
          <p:spPr bwMode="auto">
            <a:xfrm>
              <a:off x="272" y="3696"/>
              <a:ext cx="5761"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R25: Équilibre entre les solutions positives et négatives</a:t>
              </a:r>
              <a:endParaRPr lang="fr-FR" sz="1687">
                <a:solidFill>
                  <a:srgbClr val="000000"/>
                </a:solidFill>
                <a:latin typeface="Arial" charset="0"/>
              </a:endParaRPr>
            </a:p>
          </p:txBody>
        </p:sp>
        <p:sp>
          <p:nvSpPr>
            <p:cNvPr id="281616" name="Text Box 16"/>
            <p:cNvSpPr txBox="1">
              <a:spLocks noChangeArrowheads="1"/>
            </p:cNvSpPr>
            <p:nvPr/>
          </p:nvSpPr>
          <p:spPr bwMode="auto">
            <a:xfrm>
              <a:off x="272" y="4014"/>
              <a:ext cx="5761" cy="244"/>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1687">
                  <a:solidFill>
                    <a:srgbClr val="000000"/>
                  </a:solidFill>
                  <a:latin typeface="Arial" charset="0"/>
                </a:rPr>
                <a:t>R27: Éviter de connoter les solutions</a:t>
              </a:r>
              <a:endParaRPr lang="fr-FR" sz="1687">
                <a:solidFill>
                  <a:srgbClr val="000000"/>
                </a:solidFill>
                <a:latin typeface="Arial" charset="0"/>
              </a:endParaRPr>
            </a:p>
          </p:txBody>
        </p:sp>
      </p:grpSp>
    </p:spTree>
    <p:extLst>
      <p:ext uri="{BB962C8B-B14F-4D97-AF65-F5344CB8AC3E}">
        <p14:creationId xmlns:p14="http://schemas.microsoft.com/office/powerpoint/2010/main" val="849388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9142EB-D34B-024B-988E-895A8B8C63D7}"/>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51D33928-A560-F846-92A5-AF9C0C9AAB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31"/>
            <a:ext cx="9144000" cy="6857999"/>
          </a:xfrm>
        </p:spPr>
      </p:pic>
    </p:spTree>
    <p:extLst>
      <p:ext uri="{BB962C8B-B14F-4D97-AF65-F5344CB8AC3E}">
        <p14:creationId xmlns:p14="http://schemas.microsoft.com/office/powerpoint/2010/main" val="28282705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0EA56A-B8C6-6440-98AA-8B4EA7300C61}"/>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880AACB8-54E5-E54C-9A62-A932D7A1F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144000" cy="6858000"/>
          </a:xfrm>
        </p:spPr>
      </p:pic>
    </p:spTree>
    <p:extLst>
      <p:ext uri="{BB962C8B-B14F-4D97-AF65-F5344CB8AC3E}">
        <p14:creationId xmlns:p14="http://schemas.microsoft.com/office/powerpoint/2010/main" val="19541434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0F79DB-2196-E74D-8408-BA97E830B582}"/>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8961F3F8-4013-D245-BEF0-A4D32AF0A0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47" y="-25760"/>
            <a:ext cx="9178347" cy="6883760"/>
          </a:xfrm>
        </p:spPr>
      </p:pic>
    </p:spTree>
    <p:extLst>
      <p:ext uri="{BB962C8B-B14F-4D97-AF65-F5344CB8AC3E}">
        <p14:creationId xmlns:p14="http://schemas.microsoft.com/office/powerpoint/2010/main" val="405352181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280425034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4F432-7050-614B-836A-47F674063DF4}"/>
              </a:ext>
            </a:extLst>
          </p:cNvPr>
          <p:cNvSpPr>
            <a:spLocks noGrp="1"/>
          </p:cNvSpPr>
          <p:nvPr>
            <p:ph type="title"/>
          </p:nvPr>
        </p:nvSpPr>
        <p:spPr/>
        <p:txBody>
          <a:bodyPr/>
          <a:lstStyle/>
          <a:p>
            <a:r>
              <a:rPr lang="fr-FR" dirty="0"/>
              <a:t>Etape 4 : Information</a:t>
            </a:r>
          </a:p>
        </p:txBody>
      </p:sp>
      <p:sp>
        <p:nvSpPr>
          <p:cNvPr id="3" name="Espace réservé du contenu 2">
            <a:extLst>
              <a:ext uri="{FF2B5EF4-FFF2-40B4-BE49-F238E27FC236}">
                <a16:creationId xmlns:a16="http://schemas.microsoft.com/office/drawing/2014/main" id="{ABA7825B-B1D2-1A48-8464-FDFFF694B3EF}"/>
              </a:ext>
            </a:extLst>
          </p:cNvPr>
          <p:cNvSpPr>
            <a:spLocks noGrp="1"/>
          </p:cNvSpPr>
          <p:nvPr>
            <p:ph idx="1"/>
          </p:nvPr>
        </p:nvSpPr>
        <p:spPr/>
        <p:txBody>
          <a:bodyPr/>
          <a:lstStyle/>
          <a:p>
            <a:r>
              <a:rPr lang="fr-FR" sz="2400" dirty="0"/>
              <a:t>Buts : communiquer aux étudiants...</a:t>
            </a:r>
          </a:p>
          <a:p>
            <a:r>
              <a:rPr lang="fr-FR" sz="2400" dirty="0"/>
              <a:t>les informations sur le test (quand, comment, avec quelles modalités d’évaluation, sous quelles conditions, ...)</a:t>
            </a:r>
          </a:p>
          <a:p>
            <a:r>
              <a:rPr lang="fr-FR" sz="2400" dirty="0"/>
              <a:t>ce que comprend le test et sur quoi il se concentre particulièrement</a:t>
            </a:r>
          </a:p>
          <a:p>
            <a:r>
              <a:rPr lang="fr-FR" sz="2400" dirty="0"/>
              <a:t>des outils leur permettant de s’entraîner à fournir les performances attendues</a:t>
            </a:r>
          </a:p>
          <a:p>
            <a:r>
              <a:rPr lang="fr-FR" sz="2400" dirty="0"/>
              <a:t>des moyens de gérer leur anxiété </a:t>
            </a:r>
          </a:p>
          <a:p>
            <a:r>
              <a:rPr lang="fr-FR" sz="2400" dirty="0"/>
              <a:t> certaines compétences pour gérer les modalités de </a:t>
            </a:r>
            <a:r>
              <a:rPr lang="fr-FR" sz="2400" dirty="0" err="1"/>
              <a:t>testing</a:t>
            </a:r>
            <a:endParaRPr lang="fr-FR" sz="2400" dirty="0"/>
          </a:p>
          <a:p>
            <a:endParaRPr lang="fr-FR" dirty="0"/>
          </a:p>
          <a:p>
            <a:endParaRPr lang="fr-FR" dirty="0"/>
          </a:p>
        </p:txBody>
      </p:sp>
    </p:spTree>
    <p:extLst>
      <p:ext uri="{BB962C8B-B14F-4D97-AF65-F5344CB8AC3E}">
        <p14:creationId xmlns:p14="http://schemas.microsoft.com/office/powerpoint/2010/main" val="409821457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81B2F-0311-9548-AA28-5D97E2CEDCF1}"/>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50F8E3EC-D8B7-4D49-9CD5-39AB6C6974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36496" cy="6777372"/>
          </a:xfrm>
        </p:spPr>
      </p:pic>
    </p:spTree>
    <p:extLst>
      <p:ext uri="{BB962C8B-B14F-4D97-AF65-F5344CB8AC3E}">
        <p14:creationId xmlns:p14="http://schemas.microsoft.com/office/powerpoint/2010/main" val="129794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1C463B6-7AF2-B742-8D8B-96767079F008}"/>
              </a:ext>
            </a:extLst>
          </p:cNvPr>
          <p:cNvPicPr>
            <a:picLocks noChangeAspect="1"/>
          </p:cNvPicPr>
          <p:nvPr/>
        </p:nvPicPr>
        <p:blipFill>
          <a:blip r:embed="rId2"/>
          <a:stretch>
            <a:fillRect/>
          </a:stretch>
        </p:blipFill>
        <p:spPr>
          <a:xfrm>
            <a:off x="-19588" y="3140968"/>
            <a:ext cx="2835120" cy="1883182"/>
          </a:xfrm>
          <a:prstGeom prst="rect">
            <a:avLst/>
          </a:prstGeom>
        </p:spPr>
      </p:pic>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élève</a:t>
            </a:r>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467544" y="1953825"/>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3923928" y="1354071"/>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sp>
        <p:nvSpPr>
          <p:cNvPr id="12" name="Rectangle à coins arrondis 11">
            <a:extLst>
              <a:ext uri="{FF2B5EF4-FFF2-40B4-BE49-F238E27FC236}">
                <a16:creationId xmlns:a16="http://schemas.microsoft.com/office/drawing/2014/main" id="{8A3F6CB9-DEEC-0446-860A-B66167F4656D}"/>
              </a:ext>
            </a:extLst>
          </p:cNvPr>
          <p:cNvSpPr/>
          <p:nvPr/>
        </p:nvSpPr>
        <p:spPr>
          <a:xfrm>
            <a:off x="6018082" y="1944044"/>
            <a:ext cx="714158" cy="4896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sp>
        <p:nvSpPr>
          <p:cNvPr id="19" name="Rectangle à coins arrondis 18">
            <a:extLst>
              <a:ext uri="{FF2B5EF4-FFF2-40B4-BE49-F238E27FC236}">
                <a16:creationId xmlns:a16="http://schemas.microsoft.com/office/drawing/2014/main" id="{0B01E8FF-2749-B047-8CF3-FC4E9D3784BB}"/>
              </a:ext>
            </a:extLst>
          </p:cNvPr>
          <p:cNvSpPr/>
          <p:nvPr/>
        </p:nvSpPr>
        <p:spPr>
          <a:xfrm>
            <a:off x="7259398" y="1954772"/>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3</a:t>
            </a:r>
            <a:endParaRPr lang="fr-FR" b="1" dirty="0"/>
          </a:p>
        </p:txBody>
      </p:sp>
      <p:pic>
        <p:nvPicPr>
          <p:cNvPr id="4" name="Image 3">
            <a:extLst>
              <a:ext uri="{FF2B5EF4-FFF2-40B4-BE49-F238E27FC236}">
                <a16:creationId xmlns:a16="http://schemas.microsoft.com/office/drawing/2014/main" id="{192E2A81-8581-834E-9850-1195AFF6E93E}"/>
              </a:ext>
            </a:extLst>
          </p:cNvPr>
          <p:cNvPicPr>
            <a:picLocks noChangeAspect="1"/>
          </p:cNvPicPr>
          <p:nvPr/>
        </p:nvPicPr>
        <p:blipFill>
          <a:blip r:embed="rId3"/>
          <a:stretch>
            <a:fillRect/>
          </a:stretch>
        </p:blipFill>
        <p:spPr>
          <a:xfrm>
            <a:off x="2300662" y="2225732"/>
            <a:ext cx="4902715" cy="3543861"/>
          </a:xfrm>
          <a:prstGeom prst="rect">
            <a:avLst/>
          </a:prstGeom>
        </p:spPr>
      </p:pic>
      <p:pic>
        <p:nvPicPr>
          <p:cNvPr id="8" name="Image 7">
            <a:extLst>
              <a:ext uri="{FF2B5EF4-FFF2-40B4-BE49-F238E27FC236}">
                <a16:creationId xmlns:a16="http://schemas.microsoft.com/office/drawing/2014/main" id="{3AD5878C-0610-024A-A114-2B8AFCD23FD8}"/>
              </a:ext>
            </a:extLst>
          </p:cNvPr>
          <p:cNvPicPr>
            <a:picLocks noChangeAspect="1"/>
          </p:cNvPicPr>
          <p:nvPr/>
        </p:nvPicPr>
        <p:blipFill>
          <a:blip r:embed="rId4"/>
          <a:stretch>
            <a:fillRect/>
          </a:stretch>
        </p:blipFill>
        <p:spPr>
          <a:xfrm>
            <a:off x="7166740" y="3896656"/>
            <a:ext cx="1841500" cy="1092200"/>
          </a:xfrm>
          <a:prstGeom prst="rect">
            <a:avLst/>
          </a:prstGeom>
        </p:spPr>
      </p:pic>
    </p:spTree>
    <p:extLst>
      <p:ext uri="{BB962C8B-B14F-4D97-AF65-F5344CB8AC3E}">
        <p14:creationId xmlns:p14="http://schemas.microsoft.com/office/powerpoint/2010/main" val="124819104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94D88-8212-4444-B7CC-E31843C4496C}"/>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36A8A314-8D7A-6D44-AF60-11712B47F0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80512" cy="6858000"/>
          </a:xfrm>
        </p:spPr>
      </p:pic>
    </p:spTree>
    <p:extLst>
      <p:ext uri="{BB962C8B-B14F-4D97-AF65-F5344CB8AC3E}">
        <p14:creationId xmlns:p14="http://schemas.microsoft.com/office/powerpoint/2010/main" val="327909136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104207713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3B3CC-B978-854B-A83B-736DFA1ED5EB}"/>
              </a:ext>
            </a:extLst>
          </p:cNvPr>
          <p:cNvSpPr>
            <a:spLocks noGrp="1"/>
          </p:cNvSpPr>
          <p:nvPr>
            <p:ph type="title"/>
          </p:nvPr>
        </p:nvSpPr>
        <p:spPr/>
        <p:txBody>
          <a:bodyPr/>
          <a:lstStyle/>
          <a:p>
            <a:r>
              <a:rPr lang="fr-FR" dirty="0"/>
              <a:t>Etape 5 : </a:t>
            </a:r>
            <a:r>
              <a:rPr lang="fr-FR" dirty="0" err="1"/>
              <a:t>testing</a:t>
            </a:r>
            <a:endParaRPr lang="fr-FR" dirty="0"/>
          </a:p>
        </p:txBody>
      </p:sp>
      <p:sp>
        <p:nvSpPr>
          <p:cNvPr id="3" name="Espace réservé du contenu 2">
            <a:extLst>
              <a:ext uri="{FF2B5EF4-FFF2-40B4-BE49-F238E27FC236}">
                <a16:creationId xmlns:a16="http://schemas.microsoft.com/office/drawing/2014/main" id="{2B65C0EA-4A0E-6347-88BE-4C3028EA3CA9}"/>
              </a:ext>
            </a:extLst>
          </p:cNvPr>
          <p:cNvSpPr>
            <a:spLocks noGrp="1"/>
          </p:cNvSpPr>
          <p:nvPr>
            <p:ph idx="1"/>
          </p:nvPr>
        </p:nvSpPr>
        <p:spPr/>
        <p:txBody>
          <a:bodyPr/>
          <a:lstStyle/>
          <a:p>
            <a:r>
              <a:rPr lang="fr-FR" dirty="0"/>
              <a:t>Veiller à</a:t>
            </a:r>
          </a:p>
          <a:p>
            <a:pPr lvl="1"/>
            <a:r>
              <a:rPr lang="fr-FR" dirty="0"/>
              <a:t>tenir compte des rapports de force</a:t>
            </a:r>
          </a:p>
          <a:p>
            <a:pPr lvl="1"/>
            <a:r>
              <a:rPr lang="fr-FR" dirty="0"/>
              <a:t>protéger les étudiants de nous-mêmes</a:t>
            </a:r>
          </a:p>
          <a:p>
            <a:pPr lvl="1"/>
            <a:r>
              <a:rPr lang="fr-FR" dirty="0"/>
              <a:t>garder une attitude professionnelle</a:t>
            </a:r>
          </a:p>
          <a:p>
            <a:pPr lvl="1"/>
            <a:r>
              <a:rPr lang="fr-FR" dirty="0"/>
              <a:t>standardiser au mieux les procédures d’</a:t>
            </a:r>
            <a:r>
              <a:rPr lang="fr-FR" dirty="0" err="1"/>
              <a:t>évaluatio</a:t>
            </a:r>
            <a:endParaRPr lang="fr-FR" dirty="0"/>
          </a:p>
        </p:txBody>
      </p:sp>
    </p:spTree>
    <p:extLst>
      <p:ext uri="{BB962C8B-B14F-4D97-AF65-F5344CB8AC3E}">
        <p14:creationId xmlns:p14="http://schemas.microsoft.com/office/powerpoint/2010/main" val="12938378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40389456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9A09AF00-AC72-F34B-BE09-02F2C3C57779}"/>
              </a:ext>
            </a:extLst>
          </p:cNvPr>
          <p:cNvSpPr txBox="1">
            <a:spLocks noChangeArrowheads="1"/>
          </p:cNvSpPr>
          <p:nvPr/>
        </p:nvSpPr>
        <p:spPr bwMode="auto">
          <a:xfrm>
            <a:off x="0" y="1795463"/>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fr-BE" altLang="fr-FR" sz="4400"/>
              <a:t>Interprétation des </a:t>
            </a:r>
            <a:r>
              <a:rPr lang="fr-BE" altLang="fr-FR" sz="4400" i="1"/>
              <a:t>rpbis</a:t>
            </a:r>
          </a:p>
          <a:p>
            <a:pPr algn="ctr"/>
            <a:r>
              <a:rPr lang="fr-BE" altLang="fr-FR" sz="4400"/>
              <a:t>à l’étape de correction </a:t>
            </a:r>
          </a:p>
          <a:p>
            <a:pPr algn="ctr"/>
            <a:r>
              <a:rPr lang="fr-BE" altLang="fr-FR" sz="4400"/>
              <a:t>d’un test </a:t>
            </a:r>
          </a:p>
          <a:p>
            <a:pPr algn="ctr"/>
            <a:endParaRPr lang="fr-BE" altLang="fr-FR" sz="4400"/>
          </a:p>
          <a:p>
            <a:pPr algn="ctr"/>
            <a:r>
              <a:rPr lang="fr-BE" altLang="fr-FR" sz="4000" i="1"/>
              <a:t>…contrôle qualité a posteriori des QCM</a:t>
            </a:r>
          </a:p>
        </p:txBody>
      </p:sp>
    </p:spTree>
    <p:extLst>
      <p:ext uri="{BB962C8B-B14F-4D97-AF65-F5344CB8AC3E}">
        <p14:creationId xmlns:p14="http://schemas.microsoft.com/office/powerpoint/2010/main" val="378084477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2">
            <a:extLst>
              <a:ext uri="{FF2B5EF4-FFF2-40B4-BE49-F238E27FC236}">
                <a16:creationId xmlns:a16="http://schemas.microsoft.com/office/drawing/2014/main" id="{5A5CDF2A-1C18-4446-944B-2454D6928000}"/>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2B9AAFE0-9304-B640-9517-74C67D46A7F6}" type="slidenum">
              <a:rPr lang="fr-BE" altLang="fr-FR">
                <a:solidFill>
                  <a:srgbClr val="898989"/>
                </a:solidFill>
              </a:rPr>
              <a:pPr algn="ctr"/>
              <a:t>235</a:t>
            </a:fld>
            <a:endParaRPr lang="fr-BE" altLang="fr-FR">
              <a:solidFill>
                <a:srgbClr val="898989"/>
              </a:solidFill>
            </a:endParaRPr>
          </a:p>
        </p:txBody>
      </p:sp>
      <p:grpSp>
        <p:nvGrpSpPr>
          <p:cNvPr id="2" name="Group 2">
            <a:extLst>
              <a:ext uri="{FF2B5EF4-FFF2-40B4-BE49-F238E27FC236}">
                <a16:creationId xmlns:a16="http://schemas.microsoft.com/office/drawing/2014/main" id="{FCE77E51-55CA-4747-B261-358671352160}"/>
              </a:ext>
            </a:extLst>
          </p:cNvPr>
          <p:cNvGrpSpPr>
            <a:grpSpLocks/>
          </p:cNvGrpSpPr>
          <p:nvPr/>
        </p:nvGrpSpPr>
        <p:grpSpPr bwMode="auto">
          <a:xfrm>
            <a:off x="2438400" y="2293938"/>
            <a:ext cx="5867400" cy="8602662"/>
            <a:chOff x="-912" y="1445"/>
            <a:chExt cx="3696" cy="5419"/>
          </a:xfrm>
        </p:grpSpPr>
        <p:pic>
          <p:nvPicPr>
            <p:cNvPr id="15366" name="Picture 3">
              <a:extLst>
                <a:ext uri="{FF2B5EF4-FFF2-40B4-BE49-F238E27FC236}">
                  <a16:creationId xmlns:a16="http://schemas.microsoft.com/office/drawing/2014/main" id="{6ABA8670-A6F4-A74C-9636-D8F314A4F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 y="2919"/>
              <a:ext cx="3415" cy="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4">
              <a:extLst>
                <a:ext uri="{FF2B5EF4-FFF2-40B4-BE49-F238E27FC236}">
                  <a16:creationId xmlns:a16="http://schemas.microsoft.com/office/drawing/2014/main" id="{F5A8DC92-2B29-3E43-9E64-43945FE7923E}"/>
                </a:ext>
              </a:extLst>
            </p:cNvPr>
            <p:cNvGrpSpPr>
              <a:grpSpLocks/>
            </p:cNvGrpSpPr>
            <p:nvPr/>
          </p:nvGrpSpPr>
          <p:grpSpPr bwMode="auto">
            <a:xfrm>
              <a:off x="-912" y="2911"/>
              <a:ext cx="3696" cy="3920"/>
              <a:chOff x="1104" y="368"/>
              <a:chExt cx="3696" cy="3920"/>
            </a:xfrm>
          </p:grpSpPr>
          <p:sp>
            <p:nvSpPr>
              <p:cNvPr id="15372" name="Rectangle 5">
                <a:extLst>
                  <a:ext uri="{FF2B5EF4-FFF2-40B4-BE49-F238E27FC236}">
                    <a16:creationId xmlns:a16="http://schemas.microsoft.com/office/drawing/2014/main" id="{AB7A34D8-0AA8-C048-93B2-A583293446D5}"/>
                  </a:ext>
                </a:extLst>
              </p:cNvPr>
              <p:cNvSpPr>
                <a:spLocks noChangeArrowheads="1"/>
              </p:cNvSpPr>
              <p:nvPr/>
            </p:nvSpPr>
            <p:spPr bwMode="auto">
              <a:xfrm>
                <a:off x="1104" y="1024"/>
                <a:ext cx="3648" cy="32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5373" name="Rectangle 6">
                <a:extLst>
                  <a:ext uri="{FF2B5EF4-FFF2-40B4-BE49-F238E27FC236}">
                    <a16:creationId xmlns:a16="http://schemas.microsoft.com/office/drawing/2014/main" id="{54A932F2-D0D8-E745-B34C-59B0C49ABA3C}"/>
                  </a:ext>
                </a:extLst>
              </p:cNvPr>
              <p:cNvSpPr>
                <a:spLocks noChangeArrowheads="1"/>
              </p:cNvSpPr>
              <p:nvPr/>
            </p:nvSpPr>
            <p:spPr bwMode="auto">
              <a:xfrm>
                <a:off x="3936" y="368"/>
                <a:ext cx="864"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5374" name="Line 7">
                <a:extLst>
                  <a:ext uri="{FF2B5EF4-FFF2-40B4-BE49-F238E27FC236}">
                    <a16:creationId xmlns:a16="http://schemas.microsoft.com/office/drawing/2014/main" id="{F094226A-17A5-DF47-B145-9F9E0CFDD4B3}"/>
                  </a:ext>
                </a:extLst>
              </p:cNvPr>
              <p:cNvSpPr>
                <a:spLocks noChangeShapeType="1"/>
              </p:cNvSpPr>
              <p:nvPr/>
            </p:nvSpPr>
            <p:spPr bwMode="auto">
              <a:xfrm>
                <a:off x="2256" y="1016"/>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15368" name="Text Box 8">
              <a:extLst>
                <a:ext uri="{FF2B5EF4-FFF2-40B4-BE49-F238E27FC236}">
                  <a16:creationId xmlns:a16="http://schemas.microsoft.com/office/drawing/2014/main" id="{399DEA45-5B0E-B644-B7EF-A50A255C1490}"/>
                </a:ext>
              </a:extLst>
            </p:cNvPr>
            <p:cNvSpPr txBox="1">
              <a:spLocks noChangeArrowheads="1"/>
            </p:cNvSpPr>
            <p:nvPr/>
          </p:nvSpPr>
          <p:spPr bwMode="auto">
            <a:xfrm rot="-3344514">
              <a:off x="740" y="2330"/>
              <a:ext cx="9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2. had  /  waited</a:t>
              </a:r>
              <a:endParaRPr lang="fr-BE" altLang="fr-FR" sz="1400">
                <a:latin typeface="Comic Sans MS" panose="030F0902030302020204" pitchFamily="66" charset="0"/>
              </a:endParaRPr>
            </a:p>
          </p:txBody>
        </p:sp>
        <p:sp>
          <p:nvSpPr>
            <p:cNvPr id="15369" name="Text Box 9">
              <a:extLst>
                <a:ext uri="{FF2B5EF4-FFF2-40B4-BE49-F238E27FC236}">
                  <a16:creationId xmlns:a16="http://schemas.microsoft.com/office/drawing/2014/main" id="{D1F3AAB2-E202-8C4F-8474-CB9448DAC618}"/>
                </a:ext>
              </a:extLst>
            </p:cNvPr>
            <p:cNvSpPr txBox="1">
              <a:spLocks noChangeArrowheads="1"/>
            </p:cNvSpPr>
            <p:nvPr/>
          </p:nvSpPr>
          <p:spPr bwMode="auto">
            <a:xfrm rot="-3344514">
              <a:off x="1003" y="2222"/>
              <a:ext cx="12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3. had  /  was waiting</a:t>
              </a:r>
              <a:endParaRPr lang="fr-BE" altLang="fr-FR" sz="1400">
                <a:latin typeface="Comic Sans MS" panose="030F0902030302020204" pitchFamily="66" charset="0"/>
              </a:endParaRPr>
            </a:p>
          </p:txBody>
        </p:sp>
        <p:sp>
          <p:nvSpPr>
            <p:cNvPr id="15370" name="Text Box 10">
              <a:extLst>
                <a:ext uri="{FF2B5EF4-FFF2-40B4-BE49-F238E27FC236}">
                  <a16:creationId xmlns:a16="http://schemas.microsoft.com/office/drawing/2014/main" id="{BA1722D5-B262-EF44-8B5E-25F58AD5C69A}"/>
                </a:ext>
              </a:extLst>
            </p:cNvPr>
            <p:cNvSpPr txBox="1">
              <a:spLocks noChangeArrowheads="1"/>
            </p:cNvSpPr>
            <p:nvPr/>
          </p:nvSpPr>
          <p:spPr bwMode="auto">
            <a:xfrm rot="-3344514">
              <a:off x="1339" y="2131"/>
              <a:ext cx="13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4. was having  /  waited</a:t>
              </a:r>
              <a:endParaRPr lang="fr-BE" altLang="fr-FR" sz="1400">
                <a:latin typeface="Comic Sans MS" panose="030F0902030302020204" pitchFamily="66" charset="0"/>
              </a:endParaRPr>
            </a:p>
          </p:txBody>
        </p:sp>
        <p:sp>
          <p:nvSpPr>
            <p:cNvPr id="15371" name="Text Box 11">
              <a:extLst>
                <a:ext uri="{FF2B5EF4-FFF2-40B4-BE49-F238E27FC236}">
                  <a16:creationId xmlns:a16="http://schemas.microsoft.com/office/drawing/2014/main" id="{9B957595-6431-BB4B-8DF9-CE4FA3D3ED48}"/>
                </a:ext>
              </a:extLst>
            </p:cNvPr>
            <p:cNvSpPr txBox="1">
              <a:spLocks noChangeArrowheads="1"/>
            </p:cNvSpPr>
            <p:nvPr/>
          </p:nvSpPr>
          <p:spPr bwMode="auto">
            <a:xfrm rot="-3344514">
              <a:off x="385" y="2092"/>
              <a:ext cx="14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1. was having / was waiting</a:t>
              </a:r>
              <a:endParaRPr lang="fr-BE" altLang="fr-FR" sz="1400">
                <a:latin typeface="Courier New" panose="02070309020205020404" pitchFamily="49" charset="0"/>
              </a:endParaRPr>
            </a:p>
          </p:txBody>
        </p:sp>
      </p:grpSp>
      <p:sp>
        <p:nvSpPr>
          <p:cNvPr id="15364" name="Text Box 12">
            <a:extLst>
              <a:ext uri="{FF2B5EF4-FFF2-40B4-BE49-F238E27FC236}">
                <a16:creationId xmlns:a16="http://schemas.microsoft.com/office/drawing/2014/main" id="{16F42704-652D-9D40-923A-6D84379D2063}"/>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
        <p:nvSpPr>
          <p:cNvPr id="15365" name="Text Box 13">
            <a:extLst>
              <a:ext uri="{FF2B5EF4-FFF2-40B4-BE49-F238E27FC236}">
                <a16:creationId xmlns:a16="http://schemas.microsoft.com/office/drawing/2014/main" id="{D958DD6B-BD90-9D45-8DAA-5C4D7451F2F8}"/>
              </a:ext>
            </a:extLst>
          </p:cNvPr>
          <p:cNvSpPr txBox="1">
            <a:spLocks noChangeArrowheads="1"/>
          </p:cNvSpPr>
          <p:nvPr/>
        </p:nvSpPr>
        <p:spPr bwMode="auto">
          <a:xfrm>
            <a:off x="533400" y="762000"/>
            <a:ext cx="4572000" cy="1592263"/>
          </a:xfrm>
          <a:prstGeom prst="rect">
            <a:avLst/>
          </a:prstGeom>
          <a:solidFill>
            <a:schemeClr val="hlink"/>
          </a:solidFill>
          <a:ln w="9525">
            <a:solidFill>
              <a:schemeClr val="hlink"/>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FR" altLang="fr-FR" sz="1400">
                <a:solidFill>
                  <a:schemeClr val="bg1"/>
                </a:solidFill>
              </a:rPr>
              <a:t>Complétez avec les mots qui conviennent :</a:t>
            </a:r>
            <a:br>
              <a:rPr lang="fr-FR" altLang="fr-FR" sz="1400">
                <a:solidFill>
                  <a:schemeClr val="bg1"/>
                </a:solidFill>
              </a:rPr>
            </a:br>
            <a:endParaRPr lang="fr-FR" altLang="fr-FR" sz="600">
              <a:solidFill>
                <a:schemeClr val="bg1"/>
              </a:solidFill>
            </a:endParaRPr>
          </a:p>
          <a:p>
            <a:pPr eaLnBrk="0" hangingPunct="0"/>
            <a:r>
              <a:rPr lang="en-US" altLang="fr-FR" sz="1400">
                <a:solidFill>
                  <a:schemeClr val="bg1"/>
                </a:solidFill>
              </a:rPr>
              <a:t>He ……….. a heart attack while he ……….. for the bus. </a:t>
            </a:r>
          </a:p>
          <a:p>
            <a:pPr eaLnBrk="0" hangingPunct="0"/>
            <a:endParaRPr lang="en-US" altLang="fr-FR" sz="800">
              <a:solidFill>
                <a:schemeClr val="bg1"/>
              </a:solidFill>
            </a:endParaRPr>
          </a:p>
          <a:p>
            <a:pPr eaLnBrk="0" hangingPunct="0"/>
            <a:r>
              <a:rPr lang="en-US" altLang="fr-FR" sz="1400">
                <a:solidFill>
                  <a:schemeClr val="bg1"/>
                </a:solidFill>
              </a:rPr>
              <a:t>1. was having  /  was waiting </a:t>
            </a:r>
          </a:p>
          <a:p>
            <a:pPr eaLnBrk="0" hangingPunct="0"/>
            <a:r>
              <a:rPr lang="en-US" altLang="fr-FR" sz="1400">
                <a:solidFill>
                  <a:schemeClr val="bg1"/>
                </a:solidFill>
              </a:rPr>
              <a:t>2. had  /  waited </a:t>
            </a:r>
          </a:p>
          <a:p>
            <a:pPr eaLnBrk="0" hangingPunct="0"/>
            <a:r>
              <a:rPr lang="en-US" altLang="fr-FR" sz="1400">
                <a:solidFill>
                  <a:schemeClr val="bg1"/>
                </a:solidFill>
              </a:rPr>
              <a:t>3. had  /  was waiting</a:t>
            </a:r>
          </a:p>
          <a:p>
            <a:pPr eaLnBrk="0" hangingPunct="0"/>
            <a:r>
              <a:rPr lang="en-US" altLang="fr-FR" sz="1400">
                <a:solidFill>
                  <a:schemeClr val="bg1"/>
                </a:solidFill>
              </a:rPr>
              <a:t>4. was having  /  waited</a:t>
            </a:r>
            <a:endParaRPr lang="fr-BE" altLang="fr-FR" sz="1400">
              <a:solidFill>
                <a:schemeClr val="bg1"/>
              </a:solidFill>
            </a:endParaRPr>
          </a:p>
        </p:txBody>
      </p:sp>
    </p:spTree>
    <p:extLst>
      <p:ext uri="{BB962C8B-B14F-4D97-AF65-F5344CB8AC3E}">
        <p14:creationId xmlns:p14="http://schemas.microsoft.com/office/powerpoint/2010/main" val="3989994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2">
            <a:extLst>
              <a:ext uri="{FF2B5EF4-FFF2-40B4-BE49-F238E27FC236}">
                <a16:creationId xmlns:a16="http://schemas.microsoft.com/office/drawing/2014/main" id="{1B45C938-1999-7246-BB70-D352E0088B24}"/>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2376C206-1F62-0440-82E0-1305AC446CBF}" type="slidenum">
              <a:rPr lang="fr-BE" altLang="fr-FR">
                <a:solidFill>
                  <a:srgbClr val="898989"/>
                </a:solidFill>
              </a:rPr>
              <a:pPr algn="ctr"/>
              <a:t>236</a:t>
            </a:fld>
            <a:endParaRPr lang="fr-BE" altLang="fr-FR">
              <a:solidFill>
                <a:srgbClr val="898989"/>
              </a:solidFill>
            </a:endParaRPr>
          </a:p>
        </p:txBody>
      </p:sp>
      <p:pic>
        <p:nvPicPr>
          <p:cNvPr id="17411" name="Picture 2">
            <a:extLst>
              <a:ext uri="{FF2B5EF4-FFF2-40B4-BE49-F238E27FC236}">
                <a16:creationId xmlns:a16="http://schemas.microsoft.com/office/drawing/2014/main" id="{6450F610-FAAE-9B4F-93C3-7F9A62A72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595313"/>
            <a:ext cx="5421312"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3">
            <a:extLst>
              <a:ext uri="{FF2B5EF4-FFF2-40B4-BE49-F238E27FC236}">
                <a16:creationId xmlns:a16="http://schemas.microsoft.com/office/drawing/2014/main" id="{877C2A33-3BF4-1949-84C9-3E582996C5EA}"/>
              </a:ext>
            </a:extLst>
          </p:cNvPr>
          <p:cNvGrpSpPr>
            <a:grpSpLocks/>
          </p:cNvGrpSpPr>
          <p:nvPr/>
        </p:nvGrpSpPr>
        <p:grpSpPr bwMode="auto">
          <a:xfrm>
            <a:off x="1371600" y="533400"/>
            <a:ext cx="6299200" cy="6324600"/>
            <a:chOff x="864" y="336"/>
            <a:chExt cx="3968" cy="3984"/>
          </a:xfrm>
        </p:grpSpPr>
        <p:sp>
          <p:nvSpPr>
            <p:cNvPr id="17414" name="Rectangle 4">
              <a:extLst>
                <a:ext uri="{FF2B5EF4-FFF2-40B4-BE49-F238E27FC236}">
                  <a16:creationId xmlns:a16="http://schemas.microsoft.com/office/drawing/2014/main" id="{802D46E8-DF38-9E42-B3E4-6A947F8E6615}"/>
                </a:ext>
              </a:extLst>
            </p:cNvPr>
            <p:cNvSpPr>
              <a:spLocks noChangeArrowheads="1"/>
            </p:cNvSpPr>
            <p:nvPr/>
          </p:nvSpPr>
          <p:spPr bwMode="auto">
            <a:xfrm>
              <a:off x="2288" y="1032"/>
              <a:ext cx="2544" cy="28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7415" name="Rectangle 5">
              <a:extLst>
                <a:ext uri="{FF2B5EF4-FFF2-40B4-BE49-F238E27FC236}">
                  <a16:creationId xmlns:a16="http://schemas.microsoft.com/office/drawing/2014/main" id="{FCB3FD4A-5EDE-A04C-ABF4-D9C390AF6E14}"/>
                </a:ext>
              </a:extLst>
            </p:cNvPr>
            <p:cNvSpPr>
              <a:spLocks noChangeArrowheads="1"/>
            </p:cNvSpPr>
            <p:nvPr/>
          </p:nvSpPr>
          <p:spPr bwMode="auto">
            <a:xfrm>
              <a:off x="864" y="3936"/>
              <a:ext cx="3840"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7416" name="Rectangle 6">
              <a:extLst>
                <a:ext uri="{FF2B5EF4-FFF2-40B4-BE49-F238E27FC236}">
                  <a16:creationId xmlns:a16="http://schemas.microsoft.com/office/drawing/2014/main" id="{0B0A252E-1A51-1A40-8C26-6900CE49DFE7}"/>
                </a:ext>
              </a:extLst>
            </p:cNvPr>
            <p:cNvSpPr>
              <a:spLocks noChangeArrowheads="1"/>
            </p:cNvSpPr>
            <p:nvPr/>
          </p:nvSpPr>
          <p:spPr bwMode="auto">
            <a:xfrm>
              <a:off x="3936" y="336"/>
              <a:ext cx="864" cy="7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sp>
        <p:nvSpPr>
          <p:cNvPr id="17413" name="Text Box 7">
            <a:extLst>
              <a:ext uri="{FF2B5EF4-FFF2-40B4-BE49-F238E27FC236}">
                <a16:creationId xmlns:a16="http://schemas.microsoft.com/office/drawing/2014/main" id="{5937533C-261A-5841-83B3-BB3644496D3B}"/>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Tree>
    <p:extLst>
      <p:ext uri="{BB962C8B-B14F-4D97-AF65-F5344CB8AC3E}">
        <p14:creationId xmlns:p14="http://schemas.microsoft.com/office/powerpoint/2010/main" val="1959102409"/>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2">
            <a:extLst>
              <a:ext uri="{FF2B5EF4-FFF2-40B4-BE49-F238E27FC236}">
                <a16:creationId xmlns:a16="http://schemas.microsoft.com/office/drawing/2014/main" id="{FC9B9051-9F28-D64E-9060-8CE98AED062A}"/>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5C40FE6C-6333-8F42-99B4-8A0A696559B4}" type="slidenum">
              <a:rPr lang="fr-BE" altLang="fr-FR">
                <a:solidFill>
                  <a:srgbClr val="898989"/>
                </a:solidFill>
              </a:rPr>
              <a:pPr algn="ctr"/>
              <a:t>237</a:t>
            </a:fld>
            <a:endParaRPr lang="fr-BE" altLang="fr-FR">
              <a:solidFill>
                <a:srgbClr val="898989"/>
              </a:solidFill>
            </a:endParaRPr>
          </a:p>
        </p:txBody>
      </p:sp>
      <p:pic>
        <p:nvPicPr>
          <p:cNvPr id="19459" name="Picture 2">
            <a:extLst>
              <a:ext uri="{FF2B5EF4-FFF2-40B4-BE49-F238E27FC236}">
                <a16:creationId xmlns:a16="http://schemas.microsoft.com/office/drawing/2014/main" id="{E1C7B070-3F16-BF40-822D-962B8AEE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595313"/>
            <a:ext cx="5421312"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a:extLst>
              <a:ext uri="{FF2B5EF4-FFF2-40B4-BE49-F238E27FC236}">
                <a16:creationId xmlns:a16="http://schemas.microsoft.com/office/drawing/2014/main" id="{760C9A86-B8CC-B540-9284-4092446AD1F4}"/>
              </a:ext>
            </a:extLst>
          </p:cNvPr>
          <p:cNvSpPr>
            <a:spLocks noChangeArrowheads="1"/>
          </p:cNvSpPr>
          <p:nvPr/>
        </p:nvSpPr>
        <p:spPr bwMode="auto">
          <a:xfrm>
            <a:off x="5943600" y="1638300"/>
            <a:ext cx="17272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9461" name="Rectangle 4">
            <a:extLst>
              <a:ext uri="{FF2B5EF4-FFF2-40B4-BE49-F238E27FC236}">
                <a16:creationId xmlns:a16="http://schemas.microsoft.com/office/drawing/2014/main" id="{A6692F12-89D5-5D46-B5B0-62005676B280}"/>
              </a:ext>
            </a:extLst>
          </p:cNvPr>
          <p:cNvSpPr>
            <a:spLocks noChangeArrowheads="1"/>
          </p:cNvSpPr>
          <p:nvPr/>
        </p:nvSpPr>
        <p:spPr bwMode="auto">
          <a:xfrm>
            <a:off x="1371600" y="6248400"/>
            <a:ext cx="6096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9462" name="Rectangle 5">
            <a:extLst>
              <a:ext uri="{FF2B5EF4-FFF2-40B4-BE49-F238E27FC236}">
                <a16:creationId xmlns:a16="http://schemas.microsoft.com/office/drawing/2014/main" id="{EBA7B550-806E-FB4D-A016-EDC36D19EC6A}"/>
              </a:ext>
            </a:extLst>
          </p:cNvPr>
          <p:cNvSpPr>
            <a:spLocks noChangeArrowheads="1"/>
          </p:cNvSpPr>
          <p:nvPr/>
        </p:nvSpPr>
        <p:spPr bwMode="auto">
          <a:xfrm>
            <a:off x="6248400" y="533400"/>
            <a:ext cx="1371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9463" name="Rectangle 6">
            <a:extLst>
              <a:ext uri="{FF2B5EF4-FFF2-40B4-BE49-F238E27FC236}">
                <a16:creationId xmlns:a16="http://schemas.microsoft.com/office/drawing/2014/main" id="{B948D159-1424-CC49-A658-30551CCE30FE}"/>
              </a:ext>
            </a:extLst>
          </p:cNvPr>
          <p:cNvSpPr>
            <a:spLocks noChangeArrowheads="1"/>
          </p:cNvSpPr>
          <p:nvPr/>
        </p:nvSpPr>
        <p:spPr bwMode="auto">
          <a:xfrm>
            <a:off x="3632200" y="1879600"/>
            <a:ext cx="2514600" cy="441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19464" name="Text Box 7">
            <a:extLst>
              <a:ext uri="{FF2B5EF4-FFF2-40B4-BE49-F238E27FC236}">
                <a16:creationId xmlns:a16="http://schemas.microsoft.com/office/drawing/2014/main" id="{D8F9B3CF-8DEB-2E4C-BEC4-3B2FB7A8A140}"/>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Tree>
    <p:extLst>
      <p:ext uri="{BB962C8B-B14F-4D97-AF65-F5344CB8AC3E}">
        <p14:creationId xmlns:p14="http://schemas.microsoft.com/office/powerpoint/2010/main" val="770087930"/>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2">
            <a:extLst>
              <a:ext uri="{FF2B5EF4-FFF2-40B4-BE49-F238E27FC236}">
                <a16:creationId xmlns:a16="http://schemas.microsoft.com/office/drawing/2014/main" id="{D0A774B4-7C59-3D47-A22B-989040769C0A}"/>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5417D9F3-1B2A-F246-918E-010598F3A3E0}" type="slidenum">
              <a:rPr lang="fr-BE" altLang="fr-FR">
                <a:solidFill>
                  <a:srgbClr val="898989"/>
                </a:solidFill>
              </a:rPr>
              <a:pPr algn="ctr"/>
              <a:t>238</a:t>
            </a:fld>
            <a:endParaRPr lang="fr-BE" altLang="fr-FR">
              <a:solidFill>
                <a:srgbClr val="898989"/>
              </a:solidFill>
            </a:endParaRPr>
          </a:p>
        </p:txBody>
      </p:sp>
      <p:pic>
        <p:nvPicPr>
          <p:cNvPr id="21507" name="Picture 2">
            <a:extLst>
              <a:ext uri="{FF2B5EF4-FFF2-40B4-BE49-F238E27FC236}">
                <a16:creationId xmlns:a16="http://schemas.microsoft.com/office/drawing/2014/main" id="{D2014394-260B-8942-A28D-1C9ED94B8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595313"/>
            <a:ext cx="5421312"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
            <a:extLst>
              <a:ext uri="{FF2B5EF4-FFF2-40B4-BE49-F238E27FC236}">
                <a16:creationId xmlns:a16="http://schemas.microsoft.com/office/drawing/2014/main" id="{B12FF29C-1568-4A4C-AAE3-E83D4D92083F}"/>
              </a:ext>
            </a:extLst>
          </p:cNvPr>
          <p:cNvSpPr>
            <a:spLocks noChangeArrowheads="1"/>
          </p:cNvSpPr>
          <p:nvPr/>
        </p:nvSpPr>
        <p:spPr bwMode="auto">
          <a:xfrm>
            <a:off x="5943600" y="1638300"/>
            <a:ext cx="17272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1509" name="Rectangle 4">
            <a:extLst>
              <a:ext uri="{FF2B5EF4-FFF2-40B4-BE49-F238E27FC236}">
                <a16:creationId xmlns:a16="http://schemas.microsoft.com/office/drawing/2014/main" id="{883F0702-4BC9-1541-8901-66B2F285C63F}"/>
              </a:ext>
            </a:extLst>
          </p:cNvPr>
          <p:cNvSpPr>
            <a:spLocks noChangeArrowheads="1"/>
          </p:cNvSpPr>
          <p:nvPr/>
        </p:nvSpPr>
        <p:spPr bwMode="auto">
          <a:xfrm>
            <a:off x="1371600" y="6248400"/>
            <a:ext cx="6096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1510" name="Rectangle 5">
            <a:extLst>
              <a:ext uri="{FF2B5EF4-FFF2-40B4-BE49-F238E27FC236}">
                <a16:creationId xmlns:a16="http://schemas.microsoft.com/office/drawing/2014/main" id="{79192981-5895-6646-972A-9FC472390C3A}"/>
              </a:ext>
            </a:extLst>
          </p:cNvPr>
          <p:cNvSpPr>
            <a:spLocks noChangeArrowheads="1"/>
          </p:cNvSpPr>
          <p:nvPr/>
        </p:nvSpPr>
        <p:spPr bwMode="auto">
          <a:xfrm>
            <a:off x="6248400" y="533400"/>
            <a:ext cx="1371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1511" name="Rectangle 6">
            <a:extLst>
              <a:ext uri="{FF2B5EF4-FFF2-40B4-BE49-F238E27FC236}">
                <a16:creationId xmlns:a16="http://schemas.microsoft.com/office/drawing/2014/main" id="{655420A1-AA51-6B4F-BF4F-6F3D770F82FC}"/>
              </a:ext>
            </a:extLst>
          </p:cNvPr>
          <p:cNvSpPr>
            <a:spLocks noChangeArrowheads="1"/>
          </p:cNvSpPr>
          <p:nvPr/>
        </p:nvSpPr>
        <p:spPr bwMode="auto">
          <a:xfrm>
            <a:off x="3632200" y="2095500"/>
            <a:ext cx="2514600" cy="416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1512" name="Text Box 7">
            <a:extLst>
              <a:ext uri="{FF2B5EF4-FFF2-40B4-BE49-F238E27FC236}">
                <a16:creationId xmlns:a16="http://schemas.microsoft.com/office/drawing/2014/main" id="{5151E4FD-791B-6445-8FF9-BEAB2A5FFB5D}"/>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Tree>
    <p:extLst>
      <p:ext uri="{BB962C8B-B14F-4D97-AF65-F5344CB8AC3E}">
        <p14:creationId xmlns:p14="http://schemas.microsoft.com/office/powerpoint/2010/main" val="194404169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2">
            <a:extLst>
              <a:ext uri="{FF2B5EF4-FFF2-40B4-BE49-F238E27FC236}">
                <a16:creationId xmlns:a16="http://schemas.microsoft.com/office/drawing/2014/main" id="{F31767B9-7861-9246-BB02-58485B408BAC}"/>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195CBE14-4F25-9049-950B-C86861584B9C}" type="slidenum">
              <a:rPr lang="fr-BE" altLang="fr-FR">
                <a:solidFill>
                  <a:srgbClr val="898989"/>
                </a:solidFill>
              </a:rPr>
              <a:pPr algn="ctr"/>
              <a:t>239</a:t>
            </a:fld>
            <a:endParaRPr lang="fr-BE" altLang="fr-FR">
              <a:solidFill>
                <a:srgbClr val="898989"/>
              </a:solidFill>
            </a:endParaRPr>
          </a:p>
        </p:txBody>
      </p:sp>
      <p:pic>
        <p:nvPicPr>
          <p:cNvPr id="23555" name="Picture 2">
            <a:extLst>
              <a:ext uri="{FF2B5EF4-FFF2-40B4-BE49-F238E27FC236}">
                <a16:creationId xmlns:a16="http://schemas.microsoft.com/office/drawing/2014/main" id="{9745FA18-E432-254E-A65C-8CBA40FF4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595313"/>
            <a:ext cx="5421312"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a:extLst>
              <a:ext uri="{FF2B5EF4-FFF2-40B4-BE49-F238E27FC236}">
                <a16:creationId xmlns:a16="http://schemas.microsoft.com/office/drawing/2014/main" id="{80247430-F0EA-2145-A68C-33B070131148}"/>
              </a:ext>
            </a:extLst>
          </p:cNvPr>
          <p:cNvSpPr>
            <a:spLocks noChangeArrowheads="1"/>
          </p:cNvSpPr>
          <p:nvPr/>
        </p:nvSpPr>
        <p:spPr bwMode="auto">
          <a:xfrm>
            <a:off x="5943600" y="1638300"/>
            <a:ext cx="17272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3557" name="Rectangle 4">
            <a:extLst>
              <a:ext uri="{FF2B5EF4-FFF2-40B4-BE49-F238E27FC236}">
                <a16:creationId xmlns:a16="http://schemas.microsoft.com/office/drawing/2014/main" id="{A02E545C-958A-9B44-A8AA-A68088A2C7FF}"/>
              </a:ext>
            </a:extLst>
          </p:cNvPr>
          <p:cNvSpPr>
            <a:spLocks noChangeArrowheads="1"/>
          </p:cNvSpPr>
          <p:nvPr/>
        </p:nvSpPr>
        <p:spPr bwMode="auto">
          <a:xfrm>
            <a:off x="1371600" y="6248400"/>
            <a:ext cx="6096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3558" name="Rectangle 5">
            <a:extLst>
              <a:ext uri="{FF2B5EF4-FFF2-40B4-BE49-F238E27FC236}">
                <a16:creationId xmlns:a16="http://schemas.microsoft.com/office/drawing/2014/main" id="{E61C696C-44D9-164C-8A07-18298A66CD97}"/>
              </a:ext>
            </a:extLst>
          </p:cNvPr>
          <p:cNvSpPr>
            <a:spLocks noChangeArrowheads="1"/>
          </p:cNvSpPr>
          <p:nvPr/>
        </p:nvSpPr>
        <p:spPr bwMode="auto">
          <a:xfrm>
            <a:off x="6248400" y="533400"/>
            <a:ext cx="1371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3559" name="Text Box 6">
            <a:extLst>
              <a:ext uri="{FF2B5EF4-FFF2-40B4-BE49-F238E27FC236}">
                <a16:creationId xmlns:a16="http://schemas.microsoft.com/office/drawing/2014/main" id="{AE0D4931-1A3F-D141-948E-8CC06AC3F6BF}"/>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Tree>
    <p:extLst>
      <p:ext uri="{BB962C8B-B14F-4D97-AF65-F5344CB8AC3E}">
        <p14:creationId xmlns:p14="http://schemas.microsoft.com/office/powerpoint/2010/main" val="12428683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enseignant</a:t>
            </a:r>
          </a:p>
        </p:txBody>
      </p:sp>
      <p:sp>
        <p:nvSpPr>
          <p:cNvPr id="6" name="Rectangle à coins arrondis 5">
            <a:extLst>
              <a:ext uri="{FF2B5EF4-FFF2-40B4-BE49-F238E27FC236}">
                <a16:creationId xmlns:a16="http://schemas.microsoft.com/office/drawing/2014/main" id="{C053F911-EEB6-D043-AF10-6CAE7521E432}"/>
              </a:ext>
            </a:extLst>
          </p:cNvPr>
          <p:cNvSpPr/>
          <p:nvPr/>
        </p:nvSpPr>
        <p:spPr>
          <a:xfrm>
            <a:off x="3743908" y="2016865"/>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1</a:t>
            </a:r>
            <a:endParaRPr lang="fr-FR" b="1" dirty="0"/>
          </a:p>
        </p:txBody>
      </p:sp>
      <p:pic>
        <p:nvPicPr>
          <p:cNvPr id="10" name="Image 9">
            <a:extLst>
              <a:ext uri="{FF2B5EF4-FFF2-40B4-BE49-F238E27FC236}">
                <a16:creationId xmlns:a16="http://schemas.microsoft.com/office/drawing/2014/main" id="{DFC8FEAB-B74A-D141-8D4D-E0CC734A4B0A}"/>
              </a:ext>
            </a:extLst>
          </p:cNvPr>
          <p:cNvPicPr/>
          <p:nvPr/>
        </p:nvPicPr>
        <p:blipFill>
          <a:blip r:embed="rId2" cstate="print"/>
          <a:srcRect/>
          <a:stretch>
            <a:fillRect/>
          </a:stretch>
        </p:blipFill>
        <p:spPr bwMode="auto">
          <a:xfrm>
            <a:off x="1506488" y="2636912"/>
            <a:ext cx="6131024" cy="4176464"/>
          </a:xfrm>
          <a:prstGeom prst="rect">
            <a:avLst/>
          </a:prstGeom>
          <a:noFill/>
          <a:ln w="9525">
            <a:noFill/>
            <a:miter lim="800000"/>
            <a:headEnd/>
            <a:tailEnd/>
          </a:ln>
        </p:spPr>
      </p:pic>
    </p:spTree>
    <p:extLst>
      <p:ext uri="{BB962C8B-B14F-4D97-AF65-F5344CB8AC3E}">
        <p14:creationId xmlns:p14="http://schemas.microsoft.com/office/powerpoint/2010/main" val="8141485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a:extLst>
              <a:ext uri="{FF2B5EF4-FFF2-40B4-BE49-F238E27FC236}">
                <a16:creationId xmlns:a16="http://schemas.microsoft.com/office/drawing/2014/main" id="{DDBA9DFC-8A76-7D4E-9D44-E4C519760D7B}"/>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36701F7C-2A68-BA44-AC16-F284E3402869}" type="slidenum">
              <a:rPr lang="fr-BE" altLang="fr-FR">
                <a:solidFill>
                  <a:srgbClr val="898989"/>
                </a:solidFill>
              </a:rPr>
              <a:pPr algn="ctr"/>
              <a:t>240</a:t>
            </a:fld>
            <a:endParaRPr lang="fr-BE" altLang="fr-FR">
              <a:solidFill>
                <a:srgbClr val="898989"/>
              </a:solidFill>
            </a:endParaRPr>
          </a:p>
        </p:txBody>
      </p:sp>
      <p:sp>
        <p:nvSpPr>
          <p:cNvPr id="25603" name="Text Box 2">
            <a:extLst>
              <a:ext uri="{FF2B5EF4-FFF2-40B4-BE49-F238E27FC236}">
                <a16:creationId xmlns:a16="http://schemas.microsoft.com/office/drawing/2014/main" id="{563309DD-2DF3-A44F-8AC7-582427D54D58}"/>
              </a:ext>
            </a:extLst>
          </p:cNvPr>
          <p:cNvSpPr txBox="1">
            <a:spLocks noChangeArrowheads="1"/>
          </p:cNvSpPr>
          <p:nvPr/>
        </p:nvSpPr>
        <p:spPr bwMode="auto">
          <a:xfrm>
            <a:off x="304800" y="533400"/>
            <a:ext cx="800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800">
                <a:latin typeface="Times New Roman" panose="02020603050405020304" pitchFamily="18" charset="0"/>
                <a:cs typeface="Times New Roman" panose="02020603050405020304" pitchFamily="18" charset="0"/>
                <a:sym typeface="Wingdings" pitchFamily="2" charset="2"/>
              </a:rPr>
              <a:t>Pour cette QCM au sein du test d’anglais … </a:t>
            </a:r>
            <a:endParaRPr lang="fr-FR" altLang="fr-FR" sz="2800">
              <a:latin typeface="Times New Roman" panose="02020603050405020304" pitchFamily="18" charset="0"/>
              <a:cs typeface="Times New Roman" panose="02020603050405020304" pitchFamily="18" charset="0"/>
              <a:sym typeface="Wingdings" pitchFamily="2" charset="2"/>
            </a:endParaRPr>
          </a:p>
        </p:txBody>
      </p:sp>
      <p:sp>
        <p:nvSpPr>
          <p:cNvPr id="25604" name="Text Box 3">
            <a:extLst>
              <a:ext uri="{FF2B5EF4-FFF2-40B4-BE49-F238E27FC236}">
                <a16:creationId xmlns:a16="http://schemas.microsoft.com/office/drawing/2014/main" id="{FD3F734C-010B-4D43-BED0-7B93367DDABA}"/>
              </a:ext>
            </a:extLst>
          </p:cNvPr>
          <p:cNvSpPr txBox="1">
            <a:spLocks noChangeArrowheads="1"/>
          </p:cNvSpPr>
          <p:nvPr/>
        </p:nvSpPr>
        <p:spPr bwMode="auto">
          <a:xfrm>
            <a:off x="762000" y="1277938"/>
            <a:ext cx="83820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800">
                <a:latin typeface="Times New Roman" panose="02020603050405020304" pitchFamily="18" charset="0"/>
                <a:cs typeface="Times New Roman" panose="02020603050405020304" pitchFamily="18" charset="0"/>
                <a:sym typeface="Wingdings" pitchFamily="2" charset="2"/>
              </a:rPr>
              <a:t>… dans quelle mesure les étudiants </a:t>
            </a:r>
          </a:p>
          <a:p>
            <a:r>
              <a:rPr lang="fr-BE" altLang="fr-FR" sz="2800">
                <a:latin typeface="Times New Roman" panose="02020603050405020304" pitchFamily="18" charset="0"/>
                <a:cs typeface="Times New Roman" panose="02020603050405020304" pitchFamily="18" charset="0"/>
                <a:sym typeface="Wingdings" pitchFamily="2" charset="2"/>
              </a:rPr>
              <a:t>qui </a:t>
            </a:r>
            <a:r>
              <a:rPr lang="fr-BE" altLang="fr-FR" sz="2800" b="1">
                <a:latin typeface="Times New Roman" panose="02020603050405020304" pitchFamily="18" charset="0"/>
                <a:cs typeface="Times New Roman" panose="02020603050405020304" pitchFamily="18" charset="0"/>
                <a:sym typeface="Wingdings" pitchFamily="2" charset="2"/>
              </a:rPr>
              <a:t>choisissent la solution correcte</a:t>
            </a:r>
            <a:r>
              <a:rPr lang="fr-BE" altLang="fr-FR" sz="2800">
                <a:latin typeface="Times New Roman" panose="02020603050405020304" pitchFamily="18" charset="0"/>
                <a:cs typeface="Times New Roman" panose="02020603050405020304" pitchFamily="18" charset="0"/>
                <a:sym typeface="Wingdings" pitchFamily="2" charset="2"/>
              </a:rPr>
              <a:t> </a:t>
            </a:r>
          </a:p>
          <a:p>
            <a:r>
              <a:rPr lang="fr-BE" altLang="fr-FR" sz="2800">
                <a:latin typeface="Times New Roman" panose="02020603050405020304" pitchFamily="18" charset="0"/>
                <a:cs typeface="Times New Roman" panose="02020603050405020304" pitchFamily="18" charset="0"/>
                <a:sym typeface="Wingdings" pitchFamily="2" charset="2"/>
              </a:rPr>
              <a:t>sont-ils aussi ceux qui obtiennent </a:t>
            </a:r>
          </a:p>
          <a:p>
            <a:r>
              <a:rPr lang="fr-BE" altLang="fr-FR" sz="2800">
                <a:latin typeface="Times New Roman" panose="02020603050405020304" pitchFamily="18" charset="0"/>
                <a:cs typeface="Times New Roman" panose="02020603050405020304" pitchFamily="18" charset="0"/>
                <a:sym typeface="Wingdings" pitchFamily="2" charset="2"/>
              </a:rPr>
              <a:t>un </a:t>
            </a:r>
            <a:r>
              <a:rPr lang="fr-BE" altLang="fr-FR" sz="2800" b="1">
                <a:latin typeface="Times New Roman" panose="02020603050405020304" pitchFamily="18" charset="0"/>
                <a:cs typeface="Times New Roman" panose="02020603050405020304" pitchFamily="18" charset="0"/>
                <a:sym typeface="Wingdings" pitchFamily="2" charset="2"/>
              </a:rPr>
              <a:t>nombre de réponses correctes </a:t>
            </a:r>
            <a:r>
              <a:rPr lang="fr-BE" altLang="fr-FR" sz="2800" b="1" u="sng">
                <a:latin typeface="Times New Roman" panose="02020603050405020304" pitchFamily="18" charset="0"/>
                <a:cs typeface="Times New Roman" panose="02020603050405020304" pitchFamily="18" charset="0"/>
                <a:sym typeface="Wingdings" pitchFamily="2" charset="2"/>
              </a:rPr>
              <a:t>plus élevé</a:t>
            </a:r>
            <a:r>
              <a:rPr lang="fr-BE" altLang="fr-FR" sz="2800">
                <a:latin typeface="Times New Roman" panose="02020603050405020304" pitchFamily="18" charset="0"/>
                <a:cs typeface="Times New Roman" panose="02020603050405020304" pitchFamily="18" charset="0"/>
                <a:sym typeface="Wingdings" pitchFamily="2" charset="2"/>
              </a:rPr>
              <a:t> </a:t>
            </a:r>
          </a:p>
          <a:p>
            <a:r>
              <a:rPr lang="fr-BE" altLang="fr-FR" sz="2800">
                <a:latin typeface="Times New Roman" panose="02020603050405020304" pitchFamily="18" charset="0"/>
                <a:cs typeface="Times New Roman" panose="02020603050405020304" pitchFamily="18" charset="0"/>
                <a:sym typeface="Wingdings" pitchFamily="2" charset="2"/>
              </a:rPr>
              <a:t>au total du test ?</a:t>
            </a:r>
            <a:endParaRPr lang="fr-FR" altLang="fr-FR" sz="2800">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3992426446"/>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Espace réservé du numéro de diapositive 2">
            <a:extLst>
              <a:ext uri="{FF2B5EF4-FFF2-40B4-BE49-F238E27FC236}">
                <a16:creationId xmlns:a16="http://schemas.microsoft.com/office/drawing/2014/main" id="{7ADFF212-B90F-2647-AEA0-17976C3B467A}"/>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E07F46CA-9EC4-D146-82B7-9F12D9A19175}" type="slidenum">
              <a:rPr lang="fr-BE" altLang="fr-FR">
                <a:solidFill>
                  <a:srgbClr val="898989"/>
                </a:solidFill>
              </a:rPr>
              <a:pPr algn="ctr"/>
              <a:t>241</a:t>
            </a:fld>
            <a:endParaRPr lang="fr-BE" altLang="fr-FR">
              <a:solidFill>
                <a:srgbClr val="898989"/>
              </a:solidFill>
            </a:endParaRPr>
          </a:p>
        </p:txBody>
      </p:sp>
      <p:pic>
        <p:nvPicPr>
          <p:cNvPr id="27651" name="Picture 2">
            <a:extLst>
              <a:ext uri="{FF2B5EF4-FFF2-40B4-BE49-F238E27FC236}">
                <a16:creationId xmlns:a16="http://schemas.microsoft.com/office/drawing/2014/main" id="{14C16368-6DAD-0747-B082-1BBDC5A35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595313"/>
            <a:ext cx="5421312"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a:extLst>
              <a:ext uri="{FF2B5EF4-FFF2-40B4-BE49-F238E27FC236}">
                <a16:creationId xmlns:a16="http://schemas.microsoft.com/office/drawing/2014/main" id="{F27FFC74-1A50-234D-8ED7-1BEE13C7BFA5}"/>
              </a:ext>
            </a:extLst>
          </p:cNvPr>
          <p:cNvSpPr>
            <a:spLocks noChangeArrowheads="1"/>
          </p:cNvSpPr>
          <p:nvPr/>
        </p:nvSpPr>
        <p:spPr bwMode="auto">
          <a:xfrm>
            <a:off x="1371600" y="6248400"/>
            <a:ext cx="6096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nvGrpSpPr>
          <p:cNvPr id="2" name="Group 4">
            <a:extLst>
              <a:ext uri="{FF2B5EF4-FFF2-40B4-BE49-F238E27FC236}">
                <a16:creationId xmlns:a16="http://schemas.microsoft.com/office/drawing/2014/main" id="{5AF9295E-0FE9-5B46-80F6-F4AD1928C254}"/>
              </a:ext>
            </a:extLst>
          </p:cNvPr>
          <p:cNvGrpSpPr>
            <a:grpSpLocks/>
          </p:cNvGrpSpPr>
          <p:nvPr/>
        </p:nvGrpSpPr>
        <p:grpSpPr bwMode="auto">
          <a:xfrm>
            <a:off x="5041900" y="1625600"/>
            <a:ext cx="1739900" cy="4572000"/>
            <a:chOff x="336" y="1776"/>
            <a:chExt cx="567" cy="2415"/>
          </a:xfrm>
        </p:grpSpPr>
        <p:grpSp>
          <p:nvGrpSpPr>
            <p:cNvPr id="27655" name="Group 5">
              <a:extLst>
                <a:ext uri="{FF2B5EF4-FFF2-40B4-BE49-F238E27FC236}">
                  <a16:creationId xmlns:a16="http://schemas.microsoft.com/office/drawing/2014/main" id="{27F7E1A2-5C8A-7F43-BDE6-A947AE91F24E}"/>
                </a:ext>
              </a:extLst>
            </p:cNvPr>
            <p:cNvGrpSpPr>
              <a:grpSpLocks/>
            </p:cNvGrpSpPr>
            <p:nvPr/>
          </p:nvGrpSpPr>
          <p:grpSpPr bwMode="auto">
            <a:xfrm>
              <a:off x="337" y="1776"/>
              <a:ext cx="564" cy="2294"/>
              <a:chOff x="1579" y="1829"/>
              <a:chExt cx="564" cy="2294"/>
            </a:xfrm>
          </p:grpSpPr>
          <p:grpSp>
            <p:nvGrpSpPr>
              <p:cNvPr id="27674" name="Group 6">
                <a:extLst>
                  <a:ext uri="{FF2B5EF4-FFF2-40B4-BE49-F238E27FC236}">
                    <a16:creationId xmlns:a16="http://schemas.microsoft.com/office/drawing/2014/main" id="{38AAE986-3A72-4B47-A8AE-CF0E1940F0EF}"/>
                  </a:ext>
                </a:extLst>
              </p:cNvPr>
              <p:cNvGrpSpPr>
                <a:grpSpLocks/>
              </p:cNvGrpSpPr>
              <p:nvPr/>
            </p:nvGrpSpPr>
            <p:grpSpPr bwMode="auto">
              <a:xfrm>
                <a:off x="1579" y="1829"/>
                <a:ext cx="561" cy="110"/>
                <a:chOff x="1581" y="2076"/>
                <a:chExt cx="561" cy="110"/>
              </a:xfrm>
            </p:grpSpPr>
            <p:sp>
              <p:nvSpPr>
                <p:cNvPr id="27714" name="Oval 7">
                  <a:extLst>
                    <a:ext uri="{FF2B5EF4-FFF2-40B4-BE49-F238E27FC236}">
                      <a16:creationId xmlns:a16="http://schemas.microsoft.com/office/drawing/2014/main" id="{6F5104E0-073A-A647-923A-67AA46441E92}"/>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15" name="Line 8">
                  <a:extLst>
                    <a:ext uri="{FF2B5EF4-FFF2-40B4-BE49-F238E27FC236}">
                      <a16:creationId xmlns:a16="http://schemas.microsoft.com/office/drawing/2014/main" id="{2E5BF06B-010A-C940-8059-68E0FD3368F0}"/>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75" name="Group 9">
                <a:extLst>
                  <a:ext uri="{FF2B5EF4-FFF2-40B4-BE49-F238E27FC236}">
                    <a16:creationId xmlns:a16="http://schemas.microsoft.com/office/drawing/2014/main" id="{CD5F1892-4326-4C4F-897D-0E0DAA7A364F}"/>
                  </a:ext>
                </a:extLst>
              </p:cNvPr>
              <p:cNvGrpSpPr>
                <a:grpSpLocks/>
              </p:cNvGrpSpPr>
              <p:nvPr/>
            </p:nvGrpSpPr>
            <p:grpSpPr bwMode="auto">
              <a:xfrm>
                <a:off x="1579" y="1952"/>
                <a:ext cx="561" cy="110"/>
                <a:chOff x="1581" y="2076"/>
                <a:chExt cx="561" cy="110"/>
              </a:xfrm>
            </p:grpSpPr>
            <p:sp>
              <p:nvSpPr>
                <p:cNvPr id="27712" name="Oval 10">
                  <a:extLst>
                    <a:ext uri="{FF2B5EF4-FFF2-40B4-BE49-F238E27FC236}">
                      <a16:creationId xmlns:a16="http://schemas.microsoft.com/office/drawing/2014/main" id="{34E51A9B-024C-6F4A-8588-69B6F3BCB966}"/>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13" name="Line 11">
                  <a:extLst>
                    <a:ext uri="{FF2B5EF4-FFF2-40B4-BE49-F238E27FC236}">
                      <a16:creationId xmlns:a16="http://schemas.microsoft.com/office/drawing/2014/main" id="{AB3BD185-35A6-8F43-99C0-996F5AF1255C}"/>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76" name="Group 12">
                <a:extLst>
                  <a:ext uri="{FF2B5EF4-FFF2-40B4-BE49-F238E27FC236}">
                    <a16:creationId xmlns:a16="http://schemas.microsoft.com/office/drawing/2014/main" id="{C054A479-0ADB-864D-8612-3DA398AA2771}"/>
                  </a:ext>
                </a:extLst>
              </p:cNvPr>
              <p:cNvGrpSpPr>
                <a:grpSpLocks/>
              </p:cNvGrpSpPr>
              <p:nvPr/>
            </p:nvGrpSpPr>
            <p:grpSpPr bwMode="auto">
              <a:xfrm>
                <a:off x="1582" y="2315"/>
                <a:ext cx="561" cy="110"/>
                <a:chOff x="1581" y="2076"/>
                <a:chExt cx="561" cy="110"/>
              </a:xfrm>
            </p:grpSpPr>
            <p:sp>
              <p:nvSpPr>
                <p:cNvPr id="27710" name="Oval 13">
                  <a:extLst>
                    <a:ext uri="{FF2B5EF4-FFF2-40B4-BE49-F238E27FC236}">
                      <a16:creationId xmlns:a16="http://schemas.microsoft.com/office/drawing/2014/main" id="{72F8A993-CB7F-E04C-8752-4D9BEC1FB885}"/>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11" name="Line 14">
                  <a:extLst>
                    <a:ext uri="{FF2B5EF4-FFF2-40B4-BE49-F238E27FC236}">
                      <a16:creationId xmlns:a16="http://schemas.microsoft.com/office/drawing/2014/main" id="{AB5CE3BC-15F9-4F48-8292-A006AFED8067}"/>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77" name="Group 15">
                <a:extLst>
                  <a:ext uri="{FF2B5EF4-FFF2-40B4-BE49-F238E27FC236}">
                    <a16:creationId xmlns:a16="http://schemas.microsoft.com/office/drawing/2014/main" id="{FA627E68-B350-F349-B1C0-25F56F27D68E}"/>
                  </a:ext>
                </a:extLst>
              </p:cNvPr>
              <p:cNvGrpSpPr>
                <a:grpSpLocks/>
              </p:cNvGrpSpPr>
              <p:nvPr/>
            </p:nvGrpSpPr>
            <p:grpSpPr bwMode="auto">
              <a:xfrm>
                <a:off x="1579" y="2561"/>
                <a:ext cx="561" cy="110"/>
                <a:chOff x="1581" y="2076"/>
                <a:chExt cx="561" cy="110"/>
              </a:xfrm>
            </p:grpSpPr>
            <p:sp>
              <p:nvSpPr>
                <p:cNvPr id="27708" name="Oval 16">
                  <a:extLst>
                    <a:ext uri="{FF2B5EF4-FFF2-40B4-BE49-F238E27FC236}">
                      <a16:creationId xmlns:a16="http://schemas.microsoft.com/office/drawing/2014/main" id="{83F5A794-1D5C-BE4F-AF80-709BE3A2D9C0}"/>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09" name="Line 17">
                  <a:extLst>
                    <a:ext uri="{FF2B5EF4-FFF2-40B4-BE49-F238E27FC236}">
                      <a16:creationId xmlns:a16="http://schemas.microsoft.com/office/drawing/2014/main" id="{6C2A3500-844B-EB41-8C97-2CC9A87ECB49}"/>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78" name="Group 18">
                <a:extLst>
                  <a:ext uri="{FF2B5EF4-FFF2-40B4-BE49-F238E27FC236}">
                    <a16:creationId xmlns:a16="http://schemas.microsoft.com/office/drawing/2014/main" id="{CEC55120-40EE-8A4B-8F1B-5D0DF05F24A6}"/>
                  </a:ext>
                </a:extLst>
              </p:cNvPr>
              <p:cNvGrpSpPr>
                <a:grpSpLocks/>
              </p:cNvGrpSpPr>
              <p:nvPr/>
            </p:nvGrpSpPr>
            <p:grpSpPr bwMode="auto">
              <a:xfrm>
                <a:off x="1579" y="2921"/>
                <a:ext cx="561" cy="110"/>
                <a:chOff x="1581" y="2076"/>
                <a:chExt cx="561" cy="110"/>
              </a:xfrm>
            </p:grpSpPr>
            <p:sp>
              <p:nvSpPr>
                <p:cNvPr id="27706" name="Oval 19">
                  <a:extLst>
                    <a:ext uri="{FF2B5EF4-FFF2-40B4-BE49-F238E27FC236}">
                      <a16:creationId xmlns:a16="http://schemas.microsoft.com/office/drawing/2014/main" id="{CB14EF20-6BEF-094A-A303-160F3D556CB6}"/>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07" name="Line 20">
                  <a:extLst>
                    <a:ext uri="{FF2B5EF4-FFF2-40B4-BE49-F238E27FC236}">
                      <a16:creationId xmlns:a16="http://schemas.microsoft.com/office/drawing/2014/main" id="{4E87CAEA-40D1-B24E-9279-57983E7DE787}"/>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79" name="Group 21">
                <a:extLst>
                  <a:ext uri="{FF2B5EF4-FFF2-40B4-BE49-F238E27FC236}">
                    <a16:creationId xmlns:a16="http://schemas.microsoft.com/office/drawing/2014/main" id="{A765C4BF-E711-8E41-BB12-ACB2B1F256FE}"/>
                  </a:ext>
                </a:extLst>
              </p:cNvPr>
              <p:cNvGrpSpPr>
                <a:grpSpLocks/>
              </p:cNvGrpSpPr>
              <p:nvPr/>
            </p:nvGrpSpPr>
            <p:grpSpPr bwMode="auto">
              <a:xfrm>
                <a:off x="1579" y="2681"/>
                <a:ext cx="561" cy="110"/>
                <a:chOff x="1581" y="2076"/>
                <a:chExt cx="561" cy="110"/>
              </a:xfrm>
            </p:grpSpPr>
            <p:sp>
              <p:nvSpPr>
                <p:cNvPr id="27704" name="Oval 22">
                  <a:extLst>
                    <a:ext uri="{FF2B5EF4-FFF2-40B4-BE49-F238E27FC236}">
                      <a16:creationId xmlns:a16="http://schemas.microsoft.com/office/drawing/2014/main" id="{21AD73FD-E6E3-5847-B934-BE12BE02757B}"/>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05" name="Line 23">
                  <a:extLst>
                    <a:ext uri="{FF2B5EF4-FFF2-40B4-BE49-F238E27FC236}">
                      <a16:creationId xmlns:a16="http://schemas.microsoft.com/office/drawing/2014/main" id="{2E9662E5-215F-1C46-96CB-B704E9E54D65}"/>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0" name="Group 24">
                <a:extLst>
                  <a:ext uri="{FF2B5EF4-FFF2-40B4-BE49-F238E27FC236}">
                    <a16:creationId xmlns:a16="http://schemas.microsoft.com/office/drawing/2014/main" id="{C70D3117-2727-A54E-BA6F-F6624E8AA051}"/>
                  </a:ext>
                </a:extLst>
              </p:cNvPr>
              <p:cNvGrpSpPr>
                <a:grpSpLocks/>
              </p:cNvGrpSpPr>
              <p:nvPr/>
            </p:nvGrpSpPr>
            <p:grpSpPr bwMode="auto">
              <a:xfrm>
                <a:off x="1579" y="3047"/>
                <a:ext cx="561" cy="110"/>
                <a:chOff x="1581" y="2076"/>
                <a:chExt cx="561" cy="110"/>
              </a:xfrm>
            </p:grpSpPr>
            <p:sp>
              <p:nvSpPr>
                <p:cNvPr id="27702" name="Oval 25">
                  <a:extLst>
                    <a:ext uri="{FF2B5EF4-FFF2-40B4-BE49-F238E27FC236}">
                      <a16:creationId xmlns:a16="http://schemas.microsoft.com/office/drawing/2014/main" id="{4A4B521F-ABCE-8C4D-AD28-7C4530FFF330}"/>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03" name="Line 26">
                  <a:extLst>
                    <a:ext uri="{FF2B5EF4-FFF2-40B4-BE49-F238E27FC236}">
                      <a16:creationId xmlns:a16="http://schemas.microsoft.com/office/drawing/2014/main" id="{72D742B1-8BB6-5346-A574-DE2CABC02F27}"/>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1" name="Group 27">
                <a:extLst>
                  <a:ext uri="{FF2B5EF4-FFF2-40B4-BE49-F238E27FC236}">
                    <a16:creationId xmlns:a16="http://schemas.microsoft.com/office/drawing/2014/main" id="{BAB41D5E-9FD1-6B4D-98B8-7F44A5DAAA35}"/>
                  </a:ext>
                </a:extLst>
              </p:cNvPr>
              <p:cNvGrpSpPr>
                <a:grpSpLocks/>
              </p:cNvGrpSpPr>
              <p:nvPr/>
            </p:nvGrpSpPr>
            <p:grpSpPr bwMode="auto">
              <a:xfrm>
                <a:off x="1579" y="3167"/>
                <a:ext cx="561" cy="110"/>
                <a:chOff x="1581" y="2076"/>
                <a:chExt cx="561" cy="110"/>
              </a:xfrm>
            </p:grpSpPr>
            <p:sp>
              <p:nvSpPr>
                <p:cNvPr id="27700" name="Oval 28">
                  <a:extLst>
                    <a:ext uri="{FF2B5EF4-FFF2-40B4-BE49-F238E27FC236}">
                      <a16:creationId xmlns:a16="http://schemas.microsoft.com/office/drawing/2014/main" id="{1172E42A-67E4-8B40-A682-B2E82613C24D}"/>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701" name="Line 29">
                  <a:extLst>
                    <a:ext uri="{FF2B5EF4-FFF2-40B4-BE49-F238E27FC236}">
                      <a16:creationId xmlns:a16="http://schemas.microsoft.com/office/drawing/2014/main" id="{E9E77ADE-4C33-C04B-BED8-79E886F2D494}"/>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2" name="Group 30">
                <a:extLst>
                  <a:ext uri="{FF2B5EF4-FFF2-40B4-BE49-F238E27FC236}">
                    <a16:creationId xmlns:a16="http://schemas.microsoft.com/office/drawing/2014/main" id="{85D69C03-F2E5-364B-B96E-D4E81FD5FBB0}"/>
                  </a:ext>
                </a:extLst>
              </p:cNvPr>
              <p:cNvGrpSpPr>
                <a:grpSpLocks/>
              </p:cNvGrpSpPr>
              <p:nvPr/>
            </p:nvGrpSpPr>
            <p:grpSpPr bwMode="auto">
              <a:xfrm>
                <a:off x="1582" y="3407"/>
                <a:ext cx="561" cy="110"/>
                <a:chOff x="1581" y="2076"/>
                <a:chExt cx="561" cy="110"/>
              </a:xfrm>
            </p:grpSpPr>
            <p:sp>
              <p:nvSpPr>
                <p:cNvPr id="27698" name="Oval 31">
                  <a:extLst>
                    <a:ext uri="{FF2B5EF4-FFF2-40B4-BE49-F238E27FC236}">
                      <a16:creationId xmlns:a16="http://schemas.microsoft.com/office/drawing/2014/main" id="{D9B635E6-4035-C142-8F88-5067BC2918D0}"/>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99" name="Line 32">
                  <a:extLst>
                    <a:ext uri="{FF2B5EF4-FFF2-40B4-BE49-F238E27FC236}">
                      <a16:creationId xmlns:a16="http://schemas.microsoft.com/office/drawing/2014/main" id="{40A548ED-6374-7F4A-867C-A6B4E8F1D634}"/>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3" name="Group 33">
                <a:extLst>
                  <a:ext uri="{FF2B5EF4-FFF2-40B4-BE49-F238E27FC236}">
                    <a16:creationId xmlns:a16="http://schemas.microsoft.com/office/drawing/2014/main" id="{B4CD7784-8411-4947-B57B-6D5CA6FBD4A3}"/>
                  </a:ext>
                </a:extLst>
              </p:cNvPr>
              <p:cNvGrpSpPr>
                <a:grpSpLocks/>
              </p:cNvGrpSpPr>
              <p:nvPr/>
            </p:nvGrpSpPr>
            <p:grpSpPr bwMode="auto">
              <a:xfrm>
                <a:off x="1579" y="3527"/>
                <a:ext cx="561" cy="110"/>
                <a:chOff x="1581" y="2076"/>
                <a:chExt cx="561" cy="110"/>
              </a:xfrm>
            </p:grpSpPr>
            <p:sp>
              <p:nvSpPr>
                <p:cNvPr id="27696" name="Oval 34">
                  <a:extLst>
                    <a:ext uri="{FF2B5EF4-FFF2-40B4-BE49-F238E27FC236}">
                      <a16:creationId xmlns:a16="http://schemas.microsoft.com/office/drawing/2014/main" id="{D631B899-EA69-F841-B534-BBDF978C319D}"/>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97" name="Line 35">
                  <a:extLst>
                    <a:ext uri="{FF2B5EF4-FFF2-40B4-BE49-F238E27FC236}">
                      <a16:creationId xmlns:a16="http://schemas.microsoft.com/office/drawing/2014/main" id="{57338EA9-C1B4-0648-94BF-6D22E236D118}"/>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4" name="Group 36">
                <a:extLst>
                  <a:ext uri="{FF2B5EF4-FFF2-40B4-BE49-F238E27FC236}">
                    <a16:creationId xmlns:a16="http://schemas.microsoft.com/office/drawing/2014/main" id="{B1D6EE3A-5E67-EB40-9EBF-A8DAA72E9643}"/>
                  </a:ext>
                </a:extLst>
              </p:cNvPr>
              <p:cNvGrpSpPr>
                <a:grpSpLocks/>
              </p:cNvGrpSpPr>
              <p:nvPr/>
            </p:nvGrpSpPr>
            <p:grpSpPr bwMode="auto">
              <a:xfrm>
                <a:off x="1579" y="3653"/>
                <a:ext cx="561" cy="110"/>
                <a:chOff x="1581" y="2076"/>
                <a:chExt cx="561" cy="110"/>
              </a:xfrm>
            </p:grpSpPr>
            <p:sp>
              <p:nvSpPr>
                <p:cNvPr id="27694" name="Oval 37">
                  <a:extLst>
                    <a:ext uri="{FF2B5EF4-FFF2-40B4-BE49-F238E27FC236}">
                      <a16:creationId xmlns:a16="http://schemas.microsoft.com/office/drawing/2014/main" id="{864C5605-3EED-F240-859F-59BC9CBACB5F}"/>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95" name="Line 38">
                  <a:extLst>
                    <a:ext uri="{FF2B5EF4-FFF2-40B4-BE49-F238E27FC236}">
                      <a16:creationId xmlns:a16="http://schemas.microsoft.com/office/drawing/2014/main" id="{D5245C04-AE94-6048-9DB5-E73C8BBF19FF}"/>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5" name="Group 39">
                <a:extLst>
                  <a:ext uri="{FF2B5EF4-FFF2-40B4-BE49-F238E27FC236}">
                    <a16:creationId xmlns:a16="http://schemas.microsoft.com/office/drawing/2014/main" id="{BB526A7A-BEAC-7240-9012-B219E89DF8F3}"/>
                  </a:ext>
                </a:extLst>
              </p:cNvPr>
              <p:cNvGrpSpPr>
                <a:grpSpLocks/>
              </p:cNvGrpSpPr>
              <p:nvPr/>
            </p:nvGrpSpPr>
            <p:grpSpPr bwMode="auto">
              <a:xfrm>
                <a:off x="1579" y="3773"/>
                <a:ext cx="561" cy="110"/>
                <a:chOff x="1581" y="2076"/>
                <a:chExt cx="561" cy="110"/>
              </a:xfrm>
            </p:grpSpPr>
            <p:sp>
              <p:nvSpPr>
                <p:cNvPr id="27692" name="Oval 40">
                  <a:extLst>
                    <a:ext uri="{FF2B5EF4-FFF2-40B4-BE49-F238E27FC236}">
                      <a16:creationId xmlns:a16="http://schemas.microsoft.com/office/drawing/2014/main" id="{303B05AF-419C-984E-B190-3093229CEFDD}"/>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93" name="Line 41">
                  <a:extLst>
                    <a:ext uri="{FF2B5EF4-FFF2-40B4-BE49-F238E27FC236}">
                      <a16:creationId xmlns:a16="http://schemas.microsoft.com/office/drawing/2014/main" id="{327E4C23-AB58-594A-8DF3-5E2B029EF743}"/>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6" name="Group 42">
                <a:extLst>
                  <a:ext uri="{FF2B5EF4-FFF2-40B4-BE49-F238E27FC236}">
                    <a16:creationId xmlns:a16="http://schemas.microsoft.com/office/drawing/2014/main" id="{76FDB5D9-A234-FF42-85BE-B631C85971E0}"/>
                  </a:ext>
                </a:extLst>
              </p:cNvPr>
              <p:cNvGrpSpPr>
                <a:grpSpLocks/>
              </p:cNvGrpSpPr>
              <p:nvPr/>
            </p:nvGrpSpPr>
            <p:grpSpPr bwMode="auto">
              <a:xfrm>
                <a:off x="1582" y="3893"/>
                <a:ext cx="561" cy="110"/>
                <a:chOff x="1581" y="2076"/>
                <a:chExt cx="561" cy="110"/>
              </a:xfrm>
            </p:grpSpPr>
            <p:sp>
              <p:nvSpPr>
                <p:cNvPr id="27690" name="Oval 43">
                  <a:extLst>
                    <a:ext uri="{FF2B5EF4-FFF2-40B4-BE49-F238E27FC236}">
                      <a16:creationId xmlns:a16="http://schemas.microsoft.com/office/drawing/2014/main" id="{1D9533EA-0156-C446-9A86-BD793CCF32FB}"/>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91" name="Line 44">
                  <a:extLst>
                    <a:ext uri="{FF2B5EF4-FFF2-40B4-BE49-F238E27FC236}">
                      <a16:creationId xmlns:a16="http://schemas.microsoft.com/office/drawing/2014/main" id="{BFF8A3C5-E09B-5840-A2C4-1FC206720717}"/>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87" name="Group 45">
                <a:extLst>
                  <a:ext uri="{FF2B5EF4-FFF2-40B4-BE49-F238E27FC236}">
                    <a16:creationId xmlns:a16="http://schemas.microsoft.com/office/drawing/2014/main" id="{2BB6AE5A-55C9-8042-9A73-61DE47EE31ED}"/>
                  </a:ext>
                </a:extLst>
              </p:cNvPr>
              <p:cNvGrpSpPr>
                <a:grpSpLocks/>
              </p:cNvGrpSpPr>
              <p:nvPr/>
            </p:nvGrpSpPr>
            <p:grpSpPr bwMode="auto">
              <a:xfrm>
                <a:off x="1582" y="4013"/>
                <a:ext cx="561" cy="110"/>
                <a:chOff x="1581" y="2076"/>
                <a:chExt cx="561" cy="110"/>
              </a:xfrm>
            </p:grpSpPr>
            <p:sp>
              <p:nvSpPr>
                <p:cNvPr id="27688" name="Oval 46">
                  <a:extLst>
                    <a:ext uri="{FF2B5EF4-FFF2-40B4-BE49-F238E27FC236}">
                      <a16:creationId xmlns:a16="http://schemas.microsoft.com/office/drawing/2014/main" id="{67FA2F6B-7256-A448-AE01-B8441AEE0CE7}"/>
                    </a:ext>
                  </a:extLst>
                </p:cNvPr>
                <p:cNvSpPr>
                  <a:spLocks noChangeArrowheads="1"/>
                </p:cNvSpPr>
                <p:nvPr/>
              </p:nvSpPr>
              <p:spPr bwMode="auto">
                <a:xfrm>
                  <a:off x="1581" y="2076"/>
                  <a:ext cx="173" cy="11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89" name="Line 47">
                  <a:extLst>
                    <a:ext uri="{FF2B5EF4-FFF2-40B4-BE49-F238E27FC236}">
                      <a16:creationId xmlns:a16="http://schemas.microsoft.com/office/drawing/2014/main" id="{2E318AFC-58CC-2647-826D-89AF776EC6A6}"/>
                    </a:ext>
                  </a:extLst>
                </p:cNvPr>
                <p:cNvSpPr>
                  <a:spLocks noChangeShapeType="1"/>
                </p:cNvSpPr>
                <p:nvPr/>
              </p:nvSpPr>
              <p:spPr bwMode="auto">
                <a:xfrm>
                  <a:off x="1752" y="2136"/>
                  <a:ext cx="39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grpSp>
          <p:nvGrpSpPr>
            <p:cNvPr id="27656" name="Group 48">
              <a:extLst>
                <a:ext uri="{FF2B5EF4-FFF2-40B4-BE49-F238E27FC236}">
                  <a16:creationId xmlns:a16="http://schemas.microsoft.com/office/drawing/2014/main" id="{453DF172-7C65-7049-BED9-87636A17E25F}"/>
                </a:ext>
              </a:extLst>
            </p:cNvPr>
            <p:cNvGrpSpPr>
              <a:grpSpLocks/>
            </p:cNvGrpSpPr>
            <p:nvPr/>
          </p:nvGrpSpPr>
          <p:grpSpPr bwMode="auto">
            <a:xfrm>
              <a:off x="339" y="2023"/>
              <a:ext cx="561" cy="110"/>
              <a:chOff x="1581" y="2076"/>
              <a:chExt cx="561" cy="110"/>
            </a:xfrm>
          </p:grpSpPr>
          <p:sp>
            <p:nvSpPr>
              <p:cNvPr id="27672" name="Oval 49">
                <a:extLst>
                  <a:ext uri="{FF2B5EF4-FFF2-40B4-BE49-F238E27FC236}">
                    <a16:creationId xmlns:a16="http://schemas.microsoft.com/office/drawing/2014/main" id="{3C4201DC-8EB3-DE4F-A92B-69C16D85C1C9}"/>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73" name="Line 50">
                <a:extLst>
                  <a:ext uri="{FF2B5EF4-FFF2-40B4-BE49-F238E27FC236}">
                    <a16:creationId xmlns:a16="http://schemas.microsoft.com/office/drawing/2014/main" id="{7B4FCE2C-A6DD-A54D-99FC-A8B2BDAEAADD}"/>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57" name="Group 51">
              <a:extLst>
                <a:ext uri="{FF2B5EF4-FFF2-40B4-BE49-F238E27FC236}">
                  <a16:creationId xmlns:a16="http://schemas.microsoft.com/office/drawing/2014/main" id="{888E0438-FAE8-B141-8788-836980E416AB}"/>
                </a:ext>
              </a:extLst>
            </p:cNvPr>
            <p:cNvGrpSpPr>
              <a:grpSpLocks/>
            </p:cNvGrpSpPr>
            <p:nvPr/>
          </p:nvGrpSpPr>
          <p:grpSpPr bwMode="auto">
            <a:xfrm>
              <a:off x="339" y="2137"/>
              <a:ext cx="561" cy="110"/>
              <a:chOff x="1581" y="2076"/>
              <a:chExt cx="561" cy="110"/>
            </a:xfrm>
          </p:grpSpPr>
          <p:sp>
            <p:nvSpPr>
              <p:cNvPr id="27670" name="Oval 52">
                <a:extLst>
                  <a:ext uri="{FF2B5EF4-FFF2-40B4-BE49-F238E27FC236}">
                    <a16:creationId xmlns:a16="http://schemas.microsoft.com/office/drawing/2014/main" id="{0CAD0EB8-93D6-7E41-8ED6-9B4431ED481B}"/>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71" name="Line 53">
                <a:extLst>
                  <a:ext uri="{FF2B5EF4-FFF2-40B4-BE49-F238E27FC236}">
                    <a16:creationId xmlns:a16="http://schemas.microsoft.com/office/drawing/2014/main" id="{231A3E31-10C2-FB40-99D2-41F338EF5DEA}"/>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58" name="Group 54">
              <a:extLst>
                <a:ext uri="{FF2B5EF4-FFF2-40B4-BE49-F238E27FC236}">
                  <a16:creationId xmlns:a16="http://schemas.microsoft.com/office/drawing/2014/main" id="{169B81A6-4D4E-BF47-A830-3F6990532678}"/>
                </a:ext>
              </a:extLst>
            </p:cNvPr>
            <p:cNvGrpSpPr>
              <a:grpSpLocks/>
            </p:cNvGrpSpPr>
            <p:nvPr/>
          </p:nvGrpSpPr>
          <p:grpSpPr bwMode="auto">
            <a:xfrm>
              <a:off x="336" y="2386"/>
              <a:ext cx="561" cy="110"/>
              <a:chOff x="1581" y="2076"/>
              <a:chExt cx="561" cy="110"/>
            </a:xfrm>
          </p:grpSpPr>
          <p:sp>
            <p:nvSpPr>
              <p:cNvPr id="27668" name="Oval 55">
                <a:extLst>
                  <a:ext uri="{FF2B5EF4-FFF2-40B4-BE49-F238E27FC236}">
                    <a16:creationId xmlns:a16="http://schemas.microsoft.com/office/drawing/2014/main" id="{F5E0A9F4-5C9F-674F-936E-30EA1A6ECF3A}"/>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69" name="Line 56">
                <a:extLst>
                  <a:ext uri="{FF2B5EF4-FFF2-40B4-BE49-F238E27FC236}">
                    <a16:creationId xmlns:a16="http://schemas.microsoft.com/office/drawing/2014/main" id="{9844030D-6E7D-1A40-B4C2-5FDC5E3085F6}"/>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59" name="Group 57">
              <a:extLst>
                <a:ext uri="{FF2B5EF4-FFF2-40B4-BE49-F238E27FC236}">
                  <a16:creationId xmlns:a16="http://schemas.microsoft.com/office/drawing/2014/main" id="{0844CFD1-A53A-B44D-B32A-8F7754F476B9}"/>
                </a:ext>
              </a:extLst>
            </p:cNvPr>
            <p:cNvGrpSpPr>
              <a:grpSpLocks/>
            </p:cNvGrpSpPr>
            <p:nvPr/>
          </p:nvGrpSpPr>
          <p:grpSpPr bwMode="auto">
            <a:xfrm>
              <a:off x="342" y="2752"/>
              <a:ext cx="561" cy="110"/>
              <a:chOff x="1581" y="2076"/>
              <a:chExt cx="561" cy="110"/>
            </a:xfrm>
          </p:grpSpPr>
          <p:sp>
            <p:nvSpPr>
              <p:cNvPr id="27666" name="Oval 58">
                <a:extLst>
                  <a:ext uri="{FF2B5EF4-FFF2-40B4-BE49-F238E27FC236}">
                    <a16:creationId xmlns:a16="http://schemas.microsoft.com/office/drawing/2014/main" id="{877568DC-E389-E741-8101-A85A1F3E3B56}"/>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67" name="Line 59">
                <a:extLst>
                  <a:ext uri="{FF2B5EF4-FFF2-40B4-BE49-F238E27FC236}">
                    <a16:creationId xmlns:a16="http://schemas.microsoft.com/office/drawing/2014/main" id="{8AC73F2B-624A-574D-96C6-00728CA77633}"/>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60" name="Group 60">
              <a:extLst>
                <a:ext uri="{FF2B5EF4-FFF2-40B4-BE49-F238E27FC236}">
                  <a16:creationId xmlns:a16="http://schemas.microsoft.com/office/drawing/2014/main" id="{B77335D8-FE05-3043-A2B2-58714AC3188C}"/>
                </a:ext>
              </a:extLst>
            </p:cNvPr>
            <p:cNvGrpSpPr>
              <a:grpSpLocks/>
            </p:cNvGrpSpPr>
            <p:nvPr/>
          </p:nvGrpSpPr>
          <p:grpSpPr bwMode="auto">
            <a:xfrm>
              <a:off x="339" y="3235"/>
              <a:ext cx="561" cy="110"/>
              <a:chOff x="1581" y="2076"/>
              <a:chExt cx="561" cy="110"/>
            </a:xfrm>
          </p:grpSpPr>
          <p:sp>
            <p:nvSpPr>
              <p:cNvPr id="27664" name="Oval 61">
                <a:extLst>
                  <a:ext uri="{FF2B5EF4-FFF2-40B4-BE49-F238E27FC236}">
                    <a16:creationId xmlns:a16="http://schemas.microsoft.com/office/drawing/2014/main" id="{B1821C9E-AC10-9542-A4A0-80398EE929F1}"/>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65" name="Line 62">
                <a:extLst>
                  <a:ext uri="{FF2B5EF4-FFF2-40B4-BE49-F238E27FC236}">
                    <a16:creationId xmlns:a16="http://schemas.microsoft.com/office/drawing/2014/main" id="{078974D9-2FB0-004B-9059-FE155C2C25CD}"/>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7661" name="Group 63">
              <a:extLst>
                <a:ext uri="{FF2B5EF4-FFF2-40B4-BE49-F238E27FC236}">
                  <a16:creationId xmlns:a16="http://schemas.microsoft.com/office/drawing/2014/main" id="{87756F5E-32ED-C642-B489-698684AE6BD4}"/>
                </a:ext>
              </a:extLst>
            </p:cNvPr>
            <p:cNvGrpSpPr>
              <a:grpSpLocks/>
            </p:cNvGrpSpPr>
            <p:nvPr/>
          </p:nvGrpSpPr>
          <p:grpSpPr bwMode="auto">
            <a:xfrm>
              <a:off x="336" y="4081"/>
              <a:ext cx="561" cy="110"/>
              <a:chOff x="1581" y="2076"/>
              <a:chExt cx="561" cy="110"/>
            </a:xfrm>
          </p:grpSpPr>
          <p:sp>
            <p:nvSpPr>
              <p:cNvPr id="27662" name="Oval 64">
                <a:extLst>
                  <a:ext uri="{FF2B5EF4-FFF2-40B4-BE49-F238E27FC236}">
                    <a16:creationId xmlns:a16="http://schemas.microsoft.com/office/drawing/2014/main" id="{06D15B14-8BC5-0B49-B9CB-B738D1AEA2DE}"/>
                  </a:ext>
                </a:extLst>
              </p:cNvPr>
              <p:cNvSpPr>
                <a:spLocks noChangeArrowheads="1"/>
              </p:cNvSpPr>
              <p:nvPr/>
            </p:nvSpPr>
            <p:spPr bwMode="auto">
              <a:xfrm>
                <a:off x="1581" y="2076"/>
                <a:ext cx="173" cy="11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27663" name="Line 65">
                <a:extLst>
                  <a:ext uri="{FF2B5EF4-FFF2-40B4-BE49-F238E27FC236}">
                    <a16:creationId xmlns:a16="http://schemas.microsoft.com/office/drawing/2014/main" id="{34DDF00C-8B2E-1544-98E8-D3C8E3868C77}"/>
                  </a:ext>
                </a:extLst>
              </p:cNvPr>
              <p:cNvSpPr>
                <a:spLocks noChangeShapeType="1"/>
              </p:cNvSpPr>
              <p:nvPr/>
            </p:nvSpPr>
            <p:spPr bwMode="auto">
              <a:xfrm>
                <a:off x="1752" y="2136"/>
                <a:ext cx="39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27654" name="Text Box 66">
            <a:extLst>
              <a:ext uri="{FF2B5EF4-FFF2-40B4-BE49-F238E27FC236}">
                <a16:creationId xmlns:a16="http://schemas.microsoft.com/office/drawing/2014/main" id="{8586816F-92D5-4C48-AE22-7900B158BBC1}"/>
              </a:ext>
            </a:extLst>
          </p:cNvPr>
          <p:cNvSpPr txBox="1">
            <a:spLocks noChangeArrowheads="1"/>
          </p:cNvSpPr>
          <p:nvPr/>
        </p:nvSpPr>
        <p:spPr bwMode="auto">
          <a:xfrm>
            <a:off x="22225" y="46038"/>
            <a:ext cx="3811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a:t>
            </a:r>
          </a:p>
          <a:p>
            <a:pPr eaLnBrk="0" hangingPunct="0"/>
            <a:r>
              <a:rPr lang="fr-BE" altLang="fr-FR" sz="2000"/>
              <a:t>(rpbis classiques)</a:t>
            </a:r>
          </a:p>
        </p:txBody>
      </p:sp>
    </p:spTree>
    <p:extLst>
      <p:ext uri="{BB962C8B-B14F-4D97-AF65-F5344CB8AC3E}">
        <p14:creationId xmlns:p14="http://schemas.microsoft.com/office/powerpoint/2010/main" val="3553767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a:extLst>
              <a:ext uri="{FF2B5EF4-FFF2-40B4-BE49-F238E27FC236}">
                <a16:creationId xmlns:a16="http://schemas.microsoft.com/office/drawing/2014/main" id="{230A6E92-164F-C644-8685-BF844C36A916}"/>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E5AF54B2-9065-7D43-8C8D-1730C6ED3F4A}" type="slidenum">
              <a:rPr lang="fr-BE" altLang="fr-FR">
                <a:solidFill>
                  <a:srgbClr val="898989"/>
                </a:solidFill>
              </a:rPr>
              <a:pPr algn="ctr"/>
              <a:t>242</a:t>
            </a:fld>
            <a:endParaRPr lang="fr-BE" altLang="fr-FR">
              <a:solidFill>
                <a:srgbClr val="898989"/>
              </a:solidFill>
            </a:endParaRPr>
          </a:p>
        </p:txBody>
      </p:sp>
      <p:pic>
        <p:nvPicPr>
          <p:cNvPr id="93186" name="Picture 2">
            <a:extLst>
              <a:ext uri="{FF2B5EF4-FFF2-40B4-BE49-F238E27FC236}">
                <a16:creationId xmlns:a16="http://schemas.microsoft.com/office/drawing/2014/main" id="{C5023CD5-105D-DB4D-A833-9E469E909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35000"/>
            <a:ext cx="4556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3">
            <a:extLst>
              <a:ext uri="{FF2B5EF4-FFF2-40B4-BE49-F238E27FC236}">
                <a16:creationId xmlns:a16="http://schemas.microsoft.com/office/drawing/2014/main" id="{5D0CED76-2E1E-074D-AC0A-97021072D08D}"/>
              </a:ext>
            </a:extLst>
          </p:cNvPr>
          <p:cNvGrpSpPr>
            <a:grpSpLocks/>
          </p:cNvGrpSpPr>
          <p:nvPr/>
        </p:nvGrpSpPr>
        <p:grpSpPr bwMode="auto">
          <a:xfrm>
            <a:off x="533400" y="1244600"/>
            <a:ext cx="2333625" cy="5126038"/>
            <a:chOff x="336" y="784"/>
            <a:chExt cx="1470" cy="3229"/>
          </a:xfrm>
        </p:grpSpPr>
        <p:pic>
          <p:nvPicPr>
            <p:cNvPr id="29712" name="Picture 4">
              <a:extLst>
                <a:ext uri="{FF2B5EF4-FFF2-40B4-BE49-F238E27FC236}">
                  <a16:creationId xmlns:a16="http://schemas.microsoft.com/office/drawing/2014/main" id="{ABD18588-2B3C-4A47-B5B8-042047094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360"/>
              <a:ext cx="812"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5">
              <a:extLst>
                <a:ext uri="{FF2B5EF4-FFF2-40B4-BE49-F238E27FC236}">
                  <a16:creationId xmlns:a16="http://schemas.microsoft.com/office/drawing/2014/main" id="{9AF50C6E-3004-AF42-AC4A-478949250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 y="784"/>
              <a:ext cx="670" cy="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
            <a:extLst>
              <a:ext uri="{FF2B5EF4-FFF2-40B4-BE49-F238E27FC236}">
                <a16:creationId xmlns:a16="http://schemas.microsoft.com/office/drawing/2014/main" id="{476F0EFF-E1BF-A84F-BF9C-6370F4D82FF2}"/>
              </a:ext>
            </a:extLst>
          </p:cNvPr>
          <p:cNvGrpSpPr>
            <a:grpSpLocks/>
          </p:cNvGrpSpPr>
          <p:nvPr/>
        </p:nvGrpSpPr>
        <p:grpSpPr bwMode="auto">
          <a:xfrm>
            <a:off x="2590800" y="76200"/>
            <a:ext cx="6438900" cy="6692900"/>
            <a:chOff x="1632" y="48"/>
            <a:chExt cx="4056" cy="4216"/>
          </a:xfrm>
        </p:grpSpPr>
        <p:grpSp>
          <p:nvGrpSpPr>
            <p:cNvPr id="29702" name="Group 7">
              <a:extLst>
                <a:ext uri="{FF2B5EF4-FFF2-40B4-BE49-F238E27FC236}">
                  <a16:creationId xmlns:a16="http://schemas.microsoft.com/office/drawing/2014/main" id="{35D425C2-90BB-D444-A1A7-6FC18E793CDF}"/>
                </a:ext>
              </a:extLst>
            </p:cNvPr>
            <p:cNvGrpSpPr>
              <a:grpSpLocks/>
            </p:cNvGrpSpPr>
            <p:nvPr/>
          </p:nvGrpSpPr>
          <p:grpSpPr bwMode="auto">
            <a:xfrm>
              <a:off x="4009" y="48"/>
              <a:ext cx="1679" cy="4216"/>
              <a:chOff x="4009" y="48"/>
              <a:chExt cx="1679" cy="4216"/>
            </a:xfrm>
          </p:grpSpPr>
          <p:pic>
            <p:nvPicPr>
              <p:cNvPr id="29710" name="Picture 8">
                <a:extLst>
                  <a:ext uri="{FF2B5EF4-FFF2-40B4-BE49-F238E27FC236}">
                    <a16:creationId xmlns:a16="http://schemas.microsoft.com/office/drawing/2014/main" id="{104C49CD-823B-9C43-82D3-D97A39A7E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 y="400"/>
                <a:ext cx="766" cy="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 Box 9">
                <a:extLst>
                  <a:ext uri="{FF2B5EF4-FFF2-40B4-BE49-F238E27FC236}">
                    <a16:creationId xmlns:a16="http://schemas.microsoft.com/office/drawing/2014/main" id="{43F55632-B0AD-9444-8D1C-6DEFA400A8BF}"/>
                  </a:ext>
                </a:extLst>
              </p:cNvPr>
              <p:cNvSpPr txBox="1">
                <a:spLocks noChangeArrowheads="1"/>
              </p:cNvSpPr>
              <p:nvPr/>
            </p:nvSpPr>
            <p:spPr bwMode="auto">
              <a:xfrm>
                <a:off x="4009" y="48"/>
                <a:ext cx="1679" cy="448"/>
              </a:xfrm>
              <a:prstGeom prst="rect">
                <a:avLst/>
              </a:prstGeom>
              <a:solidFill>
                <a:srgbClr val="FFFF99"/>
              </a:solidFill>
              <a:ln w="9525">
                <a:solidFill>
                  <a:schemeClr val="tx1"/>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Ceux qui ont choisi la réponse correcte (P3)</a:t>
                </a:r>
              </a:p>
            </p:txBody>
          </p:sp>
        </p:grpSp>
        <p:grpSp>
          <p:nvGrpSpPr>
            <p:cNvPr id="29703" name="Group 10">
              <a:extLst>
                <a:ext uri="{FF2B5EF4-FFF2-40B4-BE49-F238E27FC236}">
                  <a16:creationId xmlns:a16="http://schemas.microsoft.com/office/drawing/2014/main" id="{878218DD-8F66-7644-9F28-8CC7530A78A2}"/>
                </a:ext>
              </a:extLst>
            </p:cNvPr>
            <p:cNvGrpSpPr>
              <a:grpSpLocks/>
            </p:cNvGrpSpPr>
            <p:nvPr/>
          </p:nvGrpSpPr>
          <p:grpSpPr bwMode="auto">
            <a:xfrm>
              <a:off x="1632" y="864"/>
              <a:ext cx="2848" cy="3040"/>
              <a:chOff x="1632" y="864"/>
              <a:chExt cx="2848" cy="3040"/>
            </a:xfrm>
          </p:grpSpPr>
          <p:sp>
            <p:nvSpPr>
              <p:cNvPr id="29704" name="Line 11">
                <a:extLst>
                  <a:ext uri="{FF2B5EF4-FFF2-40B4-BE49-F238E27FC236}">
                    <a16:creationId xmlns:a16="http://schemas.microsoft.com/office/drawing/2014/main" id="{319C5888-13FA-0347-8107-CDDF913E2E18}"/>
                  </a:ext>
                </a:extLst>
              </p:cNvPr>
              <p:cNvSpPr>
                <a:spLocks noChangeShapeType="1"/>
              </p:cNvSpPr>
              <p:nvPr/>
            </p:nvSpPr>
            <p:spPr bwMode="auto">
              <a:xfrm flipV="1">
                <a:off x="1632" y="864"/>
                <a:ext cx="2832" cy="3040"/>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9705" name="Line 12">
                <a:extLst>
                  <a:ext uri="{FF2B5EF4-FFF2-40B4-BE49-F238E27FC236}">
                    <a16:creationId xmlns:a16="http://schemas.microsoft.com/office/drawing/2014/main" id="{0052A34C-1519-8041-8336-CD45E6FE63EE}"/>
                  </a:ext>
                </a:extLst>
              </p:cNvPr>
              <p:cNvSpPr>
                <a:spLocks noChangeShapeType="1"/>
              </p:cNvSpPr>
              <p:nvPr/>
            </p:nvSpPr>
            <p:spPr bwMode="auto">
              <a:xfrm flipV="1">
                <a:off x="1632" y="1056"/>
                <a:ext cx="2832" cy="1968"/>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9706" name="Line 13">
                <a:extLst>
                  <a:ext uri="{FF2B5EF4-FFF2-40B4-BE49-F238E27FC236}">
                    <a16:creationId xmlns:a16="http://schemas.microsoft.com/office/drawing/2014/main" id="{7E0C9B24-A9CF-144B-BFB4-AC23CD72999B}"/>
                  </a:ext>
                </a:extLst>
              </p:cNvPr>
              <p:cNvSpPr>
                <a:spLocks noChangeShapeType="1"/>
              </p:cNvSpPr>
              <p:nvPr/>
            </p:nvSpPr>
            <p:spPr bwMode="auto">
              <a:xfrm flipV="1">
                <a:off x="1632" y="1168"/>
                <a:ext cx="2832" cy="912"/>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9707" name="Line 14">
                <a:extLst>
                  <a:ext uri="{FF2B5EF4-FFF2-40B4-BE49-F238E27FC236}">
                    <a16:creationId xmlns:a16="http://schemas.microsoft.com/office/drawing/2014/main" id="{041FEFD0-321F-B14E-B593-06628B183389}"/>
                  </a:ext>
                </a:extLst>
              </p:cNvPr>
              <p:cNvSpPr>
                <a:spLocks noChangeShapeType="1"/>
              </p:cNvSpPr>
              <p:nvPr/>
            </p:nvSpPr>
            <p:spPr bwMode="auto">
              <a:xfrm flipV="1">
                <a:off x="1632" y="1360"/>
                <a:ext cx="2832" cy="336"/>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9708" name="Line 15">
                <a:extLst>
                  <a:ext uri="{FF2B5EF4-FFF2-40B4-BE49-F238E27FC236}">
                    <a16:creationId xmlns:a16="http://schemas.microsoft.com/office/drawing/2014/main" id="{1593AE68-CF71-4A43-9E18-5399DAD26E4A}"/>
                  </a:ext>
                </a:extLst>
              </p:cNvPr>
              <p:cNvSpPr>
                <a:spLocks noChangeShapeType="1"/>
              </p:cNvSpPr>
              <p:nvPr/>
            </p:nvSpPr>
            <p:spPr bwMode="auto">
              <a:xfrm flipV="1">
                <a:off x="1632" y="1504"/>
                <a:ext cx="2832" cy="336"/>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9709" name="Line 16">
                <a:extLst>
                  <a:ext uri="{FF2B5EF4-FFF2-40B4-BE49-F238E27FC236}">
                    <a16:creationId xmlns:a16="http://schemas.microsoft.com/office/drawing/2014/main" id="{ED57E271-9EA7-384E-915B-0B99CC833B44}"/>
                  </a:ext>
                </a:extLst>
              </p:cNvPr>
              <p:cNvSpPr>
                <a:spLocks noChangeShapeType="1"/>
              </p:cNvSpPr>
              <p:nvPr/>
            </p:nvSpPr>
            <p:spPr bwMode="auto">
              <a:xfrm flipV="1">
                <a:off x="1648" y="2120"/>
                <a:ext cx="2832" cy="384"/>
              </a:xfrm>
              <a:prstGeom prst="line">
                <a:avLst/>
              </a:prstGeom>
              <a:noFill/>
              <a:ln w="19050">
                <a:solidFill>
                  <a:srgbClr val="99CC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spTree>
    <p:extLst>
      <p:ext uri="{BB962C8B-B14F-4D97-AF65-F5344CB8AC3E}">
        <p14:creationId xmlns:p14="http://schemas.microsoft.com/office/powerpoint/2010/main" val="537846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2">
            <a:extLst>
              <a:ext uri="{FF2B5EF4-FFF2-40B4-BE49-F238E27FC236}">
                <a16:creationId xmlns:a16="http://schemas.microsoft.com/office/drawing/2014/main" id="{52C157EF-F5A6-3348-B240-5105193091E0}"/>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5CD904A0-EE19-A24D-94B7-07C7C4C9E015}" type="slidenum">
              <a:rPr lang="fr-BE" altLang="fr-FR">
                <a:solidFill>
                  <a:srgbClr val="898989"/>
                </a:solidFill>
              </a:rPr>
              <a:pPr algn="ctr"/>
              <a:t>243</a:t>
            </a:fld>
            <a:endParaRPr lang="fr-BE" altLang="fr-FR">
              <a:solidFill>
                <a:srgbClr val="898989"/>
              </a:solidFill>
            </a:endParaRPr>
          </a:p>
        </p:txBody>
      </p:sp>
      <p:sp>
        <p:nvSpPr>
          <p:cNvPr id="31747" name="Text Box 2">
            <a:extLst>
              <a:ext uri="{FF2B5EF4-FFF2-40B4-BE49-F238E27FC236}">
                <a16:creationId xmlns:a16="http://schemas.microsoft.com/office/drawing/2014/main" id="{F40E11A7-16B3-3E4C-B412-DE368A62F444}"/>
              </a:ext>
            </a:extLst>
          </p:cNvPr>
          <p:cNvSpPr txBox="1">
            <a:spLocks noChangeArrowheads="1"/>
          </p:cNvSpPr>
          <p:nvPr/>
        </p:nvSpPr>
        <p:spPr bwMode="auto">
          <a:xfrm>
            <a:off x="304800" y="533400"/>
            <a:ext cx="800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800">
                <a:latin typeface="Times New Roman" panose="02020603050405020304" pitchFamily="18" charset="0"/>
                <a:cs typeface="Times New Roman" panose="02020603050405020304" pitchFamily="18" charset="0"/>
                <a:sym typeface="Wingdings" pitchFamily="2" charset="2"/>
              </a:rPr>
              <a:t>Pour cette QCM au sein du test d’anglais … </a:t>
            </a:r>
            <a:endParaRPr lang="fr-FR" altLang="fr-FR" sz="2800">
              <a:latin typeface="Times New Roman" panose="02020603050405020304" pitchFamily="18" charset="0"/>
              <a:cs typeface="Times New Roman" panose="02020603050405020304" pitchFamily="18" charset="0"/>
              <a:sym typeface="Wingdings" pitchFamily="2" charset="2"/>
            </a:endParaRPr>
          </a:p>
        </p:txBody>
      </p:sp>
      <p:sp>
        <p:nvSpPr>
          <p:cNvPr id="31748" name="Text Box 3">
            <a:extLst>
              <a:ext uri="{FF2B5EF4-FFF2-40B4-BE49-F238E27FC236}">
                <a16:creationId xmlns:a16="http://schemas.microsoft.com/office/drawing/2014/main" id="{4500B778-C268-3C49-9C8F-B023B5BFEF73}"/>
              </a:ext>
            </a:extLst>
          </p:cNvPr>
          <p:cNvSpPr txBox="1">
            <a:spLocks noChangeArrowheads="1"/>
          </p:cNvSpPr>
          <p:nvPr/>
        </p:nvSpPr>
        <p:spPr bwMode="auto">
          <a:xfrm>
            <a:off x="762000" y="1277938"/>
            <a:ext cx="8131175" cy="222726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 dans quelle mesure les étudiants </a:t>
            </a:r>
          </a:p>
          <a:p>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qui </a:t>
            </a:r>
            <a:r>
              <a:rPr lang="fr-BE" altLang="fr-FR" sz="2800" b="1">
                <a:solidFill>
                  <a:schemeClr val="bg1"/>
                </a:solidFill>
                <a:latin typeface="Times New Roman" panose="02020603050405020304" pitchFamily="18" charset="0"/>
                <a:cs typeface="Times New Roman" panose="02020603050405020304" pitchFamily="18" charset="0"/>
                <a:sym typeface="Wingdings" pitchFamily="2" charset="2"/>
              </a:rPr>
              <a:t>choisissent la solution correcte</a:t>
            </a:r>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 </a:t>
            </a:r>
          </a:p>
          <a:p>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sont-ils aussi ceux qui obtiennent </a:t>
            </a:r>
          </a:p>
          <a:p>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un </a:t>
            </a:r>
            <a:r>
              <a:rPr lang="fr-BE" altLang="fr-FR" sz="2800" b="1">
                <a:solidFill>
                  <a:schemeClr val="bg1"/>
                </a:solidFill>
                <a:latin typeface="Times New Roman" panose="02020603050405020304" pitchFamily="18" charset="0"/>
                <a:cs typeface="Times New Roman" panose="02020603050405020304" pitchFamily="18" charset="0"/>
                <a:sym typeface="Wingdings" pitchFamily="2" charset="2"/>
              </a:rPr>
              <a:t>nombre de réponses correctes </a:t>
            </a:r>
            <a:r>
              <a:rPr lang="fr-BE" altLang="fr-FR" sz="2800" b="1" u="sng">
                <a:solidFill>
                  <a:schemeClr val="bg1"/>
                </a:solidFill>
                <a:latin typeface="Times New Roman" panose="02020603050405020304" pitchFamily="18" charset="0"/>
                <a:cs typeface="Times New Roman" panose="02020603050405020304" pitchFamily="18" charset="0"/>
                <a:sym typeface="Wingdings" pitchFamily="2" charset="2"/>
              </a:rPr>
              <a:t>plus élevé</a:t>
            </a:r>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 </a:t>
            </a:r>
          </a:p>
          <a:p>
            <a:r>
              <a:rPr lang="fr-BE" altLang="fr-FR" sz="2800">
                <a:solidFill>
                  <a:schemeClr val="bg1"/>
                </a:solidFill>
                <a:latin typeface="Times New Roman" panose="02020603050405020304" pitchFamily="18" charset="0"/>
                <a:cs typeface="Times New Roman" panose="02020603050405020304" pitchFamily="18" charset="0"/>
                <a:sym typeface="Wingdings" pitchFamily="2" charset="2"/>
              </a:rPr>
              <a:t>au total du test ?</a:t>
            </a:r>
            <a:endParaRPr lang="fr-FR" altLang="fr-FR" sz="2800">
              <a:solidFill>
                <a:schemeClr val="bg1"/>
              </a:solidFill>
              <a:latin typeface="Times New Roman" panose="02020603050405020304" pitchFamily="18" charset="0"/>
              <a:cs typeface="Times New Roman" panose="02020603050405020304" pitchFamily="18" charset="0"/>
              <a:sym typeface="Wingdings" pitchFamily="2" charset="2"/>
            </a:endParaRPr>
          </a:p>
        </p:txBody>
      </p:sp>
      <p:sp>
        <p:nvSpPr>
          <p:cNvPr id="95236" name="Text Box 4">
            <a:extLst>
              <a:ext uri="{FF2B5EF4-FFF2-40B4-BE49-F238E27FC236}">
                <a16:creationId xmlns:a16="http://schemas.microsoft.com/office/drawing/2014/main" id="{7D9358E4-669D-D647-9F52-EDB3E23D7362}"/>
              </a:ext>
            </a:extLst>
          </p:cNvPr>
          <p:cNvSpPr txBox="1">
            <a:spLocks noChangeArrowheads="1"/>
          </p:cNvSpPr>
          <p:nvPr/>
        </p:nvSpPr>
        <p:spPr bwMode="auto">
          <a:xfrm>
            <a:off x="762000" y="3733800"/>
            <a:ext cx="8153400" cy="22558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800">
                <a:latin typeface="Times New Roman" panose="02020603050405020304" pitchFamily="18" charset="0"/>
                <a:cs typeface="Times New Roman" panose="02020603050405020304" pitchFamily="18" charset="0"/>
                <a:sym typeface="Wingdings" pitchFamily="2" charset="2"/>
              </a:rPr>
              <a:t>… dans quelle mesure les étudiants </a:t>
            </a:r>
          </a:p>
          <a:p>
            <a:r>
              <a:rPr lang="fr-BE" altLang="fr-FR" sz="2800">
                <a:latin typeface="Times New Roman" panose="02020603050405020304" pitchFamily="18" charset="0"/>
                <a:cs typeface="Times New Roman" panose="02020603050405020304" pitchFamily="18" charset="0"/>
                <a:sym typeface="Wingdings" pitchFamily="2" charset="2"/>
              </a:rPr>
              <a:t>qui </a:t>
            </a:r>
            <a:r>
              <a:rPr lang="fr-BE" altLang="fr-FR" sz="2800" b="1">
                <a:latin typeface="Times New Roman" panose="02020603050405020304" pitchFamily="18" charset="0"/>
                <a:cs typeface="Times New Roman" panose="02020603050405020304" pitchFamily="18" charset="0"/>
                <a:sym typeface="Wingdings" pitchFamily="2" charset="2"/>
              </a:rPr>
              <a:t>ne</a:t>
            </a:r>
            <a:r>
              <a:rPr lang="fr-BE" altLang="fr-FR" sz="2800">
                <a:latin typeface="Times New Roman" panose="02020603050405020304" pitchFamily="18" charset="0"/>
                <a:cs typeface="Times New Roman" panose="02020603050405020304" pitchFamily="18" charset="0"/>
                <a:sym typeface="Wingdings" pitchFamily="2" charset="2"/>
              </a:rPr>
              <a:t> </a:t>
            </a:r>
            <a:r>
              <a:rPr lang="fr-BE" altLang="fr-FR" sz="2800" b="1">
                <a:latin typeface="Times New Roman" panose="02020603050405020304" pitchFamily="18" charset="0"/>
                <a:cs typeface="Times New Roman" panose="02020603050405020304" pitchFamily="18" charset="0"/>
                <a:sym typeface="Wingdings" pitchFamily="2" charset="2"/>
              </a:rPr>
              <a:t>choisissent pas la solution correcte</a:t>
            </a:r>
            <a:r>
              <a:rPr lang="fr-BE" altLang="fr-FR" sz="2800">
                <a:latin typeface="Times New Roman" panose="02020603050405020304" pitchFamily="18" charset="0"/>
                <a:cs typeface="Times New Roman" panose="02020603050405020304" pitchFamily="18" charset="0"/>
                <a:sym typeface="Wingdings" pitchFamily="2" charset="2"/>
              </a:rPr>
              <a:t> </a:t>
            </a:r>
          </a:p>
          <a:p>
            <a:r>
              <a:rPr lang="fr-BE" altLang="fr-FR" sz="2800">
                <a:latin typeface="Times New Roman" panose="02020603050405020304" pitchFamily="18" charset="0"/>
                <a:cs typeface="Times New Roman" panose="02020603050405020304" pitchFamily="18" charset="0"/>
                <a:sym typeface="Wingdings" pitchFamily="2" charset="2"/>
              </a:rPr>
              <a:t>sont-ils aussi ceux qui obtiennent </a:t>
            </a:r>
          </a:p>
          <a:p>
            <a:r>
              <a:rPr lang="fr-BE" altLang="fr-FR" sz="2800">
                <a:latin typeface="Times New Roman" panose="02020603050405020304" pitchFamily="18" charset="0"/>
                <a:cs typeface="Times New Roman" panose="02020603050405020304" pitchFamily="18" charset="0"/>
                <a:sym typeface="Wingdings" pitchFamily="2" charset="2"/>
              </a:rPr>
              <a:t>un </a:t>
            </a:r>
            <a:r>
              <a:rPr lang="fr-BE" altLang="fr-FR" sz="2800" b="1">
                <a:latin typeface="Times New Roman" panose="02020603050405020304" pitchFamily="18" charset="0"/>
                <a:cs typeface="Times New Roman" panose="02020603050405020304" pitchFamily="18" charset="0"/>
                <a:sym typeface="Wingdings" pitchFamily="2" charset="2"/>
              </a:rPr>
              <a:t>nombre de réponses correctes </a:t>
            </a:r>
            <a:r>
              <a:rPr lang="fr-BE" altLang="fr-FR" sz="2800" b="1" u="sng">
                <a:latin typeface="Times New Roman" panose="02020603050405020304" pitchFamily="18" charset="0"/>
                <a:cs typeface="Times New Roman" panose="02020603050405020304" pitchFamily="18" charset="0"/>
                <a:sym typeface="Wingdings" pitchFamily="2" charset="2"/>
              </a:rPr>
              <a:t>moins élevé</a:t>
            </a:r>
            <a:r>
              <a:rPr lang="fr-BE" altLang="fr-FR" sz="2800">
                <a:latin typeface="Times New Roman" panose="02020603050405020304" pitchFamily="18" charset="0"/>
                <a:cs typeface="Times New Roman" panose="02020603050405020304" pitchFamily="18" charset="0"/>
                <a:sym typeface="Wingdings" pitchFamily="2" charset="2"/>
              </a:rPr>
              <a:t> </a:t>
            </a:r>
          </a:p>
          <a:p>
            <a:r>
              <a:rPr lang="fr-BE" altLang="fr-FR" sz="2800">
                <a:latin typeface="Times New Roman" panose="02020603050405020304" pitchFamily="18" charset="0"/>
                <a:cs typeface="Times New Roman" panose="02020603050405020304" pitchFamily="18" charset="0"/>
                <a:sym typeface="Wingdings" pitchFamily="2" charset="2"/>
              </a:rPr>
              <a:t>au total du test ?</a:t>
            </a:r>
            <a:endParaRPr lang="fr-FR" altLang="fr-FR" sz="2800">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31436632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dissolve">
                                      <p:cBhvr>
                                        <p:cTn id="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nimBg="1"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2">
            <a:extLst>
              <a:ext uri="{FF2B5EF4-FFF2-40B4-BE49-F238E27FC236}">
                <a16:creationId xmlns:a16="http://schemas.microsoft.com/office/drawing/2014/main" id="{133902A1-3C39-084A-B258-554D329C7948}"/>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917AE890-ACB2-2744-916B-B6155CED285C}" type="slidenum">
              <a:rPr lang="fr-BE" altLang="fr-FR">
                <a:solidFill>
                  <a:srgbClr val="898989"/>
                </a:solidFill>
              </a:rPr>
              <a:pPr algn="ctr"/>
              <a:t>244</a:t>
            </a:fld>
            <a:endParaRPr lang="fr-BE" altLang="fr-FR">
              <a:solidFill>
                <a:srgbClr val="898989"/>
              </a:solidFill>
            </a:endParaRPr>
          </a:p>
        </p:txBody>
      </p:sp>
      <p:pic>
        <p:nvPicPr>
          <p:cNvPr id="97282" name="Picture 2">
            <a:extLst>
              <a:ext uri="{FF2B5EF4-FFF2-40B4-BE49-F238E27FC236}">
                <a16:creationId xmlns:a16="http://schemas.microsoft.com/office/drawing/2014/main" id="{5D8351C5-546E-F84E-8DAE-FA50A5B0F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638175"/>
            <a:ext cx="4556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a:extLst>
              <a:ext uri="{FF2B5EF4-FFF2-40B4-BE49-F238E27FC236}">
                <a16:creationId xmlns:a16="http://schemas.microsoft.com/office/drawing/2014/main" id="{FACF6CAC-99CD-8444-9F11-D9F3F022F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635000"/>
            <a:ext cx="121602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a:extLst>
              <a:ext uri="{FF2B5EF4-FFF2-40B4-BE49-F238E27FC236}">
                <a16:creationId xmlns:a16="http://schemas.microsoft.com/office/drawing/2014/main" id="{526CD483-9359-3E4E-AA51-EE41D35CC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35000"/>
            <a:ext cx="4556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8" name="Group 5">
            <a:extLst>
              <a:ext uri="{FF2B5EF4-FFF2-40B4-BE49-F238E27FC236}">
                <a16:creationId xmlns:a16="http://schemas.microsoft.com/office/drawing/2014/main" id="{13B2F7FF-57A2-034C-B8CF-457EB2FFD728}"/>
              </a:ext>
            </a:extLst>
          </p:cNvPr>
          <p:cNvGrpSpPr>
            <a:grpSpLocks/>
          </p:cNvGrpSpPr>
          <p:nvPr/>
        </p:nvGrpSpPr>
        <p:grpSpPr bwMode="auto">
          <a:xfrm>
            <a:off x="533400" y="1244600"/>
            <a:ext cx="2333625" cy="5126038"/>
            <a:chOff x="336" y="784"/>
            <a:chExt cx="1470" cy="3229"/>
          </a:xfrm>
        </p:grpSpPr>
        <p:pic>
          <p:nvPicPr>
            <p:cNvPr id="33819" name="Picture 6">
              <a:extLst>
                <a:ext uri="{FF2B5EF4-FFF2-40B4-BE49-F238E27FC236}">
                  <a16:creationId xmlns:a16="http://schemas.microsoft.com/office/drawing/2014/main" id="{09082BE6-B75D-F949-A11B-C1AF2F3F6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1360"/>
              <a:ext cx="812"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7">
              <a:extLst>
                <a:ext uri="{FF2B5EF4-FFF2-40B4-BE49-F238E27FC236}">
                  <a16:creationId xmlns:a16="http://schemas.microsoft.com/office/drawing/2014/main" id="{8F0A5C85-1132-B04C-A659-1B68CDB45C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 y="784"/>
              <a:ext cx="670" cy="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9" name="Text Box 8">
            <a:extLst>
              <a:ext uri="{FF2B5EF4-FFF2-40B4-BE49-F238E27FC236}">
                <a16:creationId xmlns:a16="http://schemas.microsoft.com/office/drawing/2014/main" id="{F4D7C64D-11E7-EA49-8163-9B2C7E6BFF83}"/>
              </a:ext>
            </a:extLst>
          </p:cNvPr>
          <p:cNvSpPr txBox="1">
            <a:spLocks noChangeArrowheads="1"/>
          </p:cNvSpPr>
          <p:nvPr/>
        </p:nvSpPr>
        <p:spPr bwMode="auto">
          <a:xfrm>
            <a:off x="6364288" y="76200"/>
            <a:ext cx="2665412" cy="711200"/>
          </a:xfrm>
          <a:prstGeom prst="rect">
            <a:avLst/>
          </a:prstGeom>
          <a:solidFill>
            <a:srgbClr val="FFFF99"/>
          </a:solidFill>
          <a:ln w="9525">
            <a:solidFill>
              <a:schemeClr val="tx1"/>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Ceux qui ont choisi la réponse correcte (P3)</a:t>
            </a:r>
          </a:p>
        </p:txBody>
      </p:sp>
      <p:grpSp>
        <p:nvGrpSpPr>
          <p:cNvPr id="3" name="Group 9">
            <a:extLst>
              <a:ext uri="{FF2B5EF4-FFF2-40B4-BE49-F238E27FC236}">
                <a16:creationId xmlns:a16="http://schemas.microsoft.com/office/drawing/2014/main" id="{72B07CCD-4A92-DF45-A1D5-50E19823A0AC}"/>
              </a:ext>
            </a:extLst>
          </p:cNvPr>
          <p:cNvGrpSpPr>
            <a:grpSpLocks/>
          </p:cNvGrpSpPr>
          <p:nvPr/>
        </p:nvGrpSpPr>
        <p:grpSpPr bwMode="auto">
          <a:xfrm>
            <a:off x="2438400" y="2273300"/>
            <a:ext cx="1749425" cy="4305300"/>
            <a:chOff x="1536" y="1432"/>
            <a:chExt cx="1102" cy="2712"/>
          </a:xfrm>
        </p:grpSpPr>
        <p:sp>
          <p:nvSpPr>
            <p:cNvPr id="33806" name="Line 10">
              <a:extLst>
                <a:ext uri="{FF2B5EF4-FFF2-40B4-BE49-F238E27FC236}">
                  <a16:creationId xmlns:a16="http://schemas.microsoft.com/office/drawing/2014/main" id="{AA935D03-E65D-7C49-ACFB-C30C608283AA}"/>
                </a:ext>
              </a:extLst>
            </p:cNvPr>
            <p:cNvSpPr>
              <a:spLocks noChangeShapeType="1"/>
            </p:cNvSpPr>
            <p:nvPr/>
          </p:nvSpPr>
          <p:spPr bwMode="auto">
            <a:xfrm>
              <a:off x="1648" y="1432"/>
              <a:ext cx="990" cy="288"/>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07" name="Line 11">
              <a:extLst>
                <a:ext uri="{FF2B5EF4-FFF2-40B4-BE49-F238E27FC236}">
                  <a16:creationId xmlns:a16="http://schemas.microsoft.com/office/drawing/2014/main" id="{13E1B014-B201-BA46-8AF3-2216A02279D3}"/>
                </a:ext>
              </a:extLst>
            </p:cNvPr>
            <p:cNvSpPr>
              <a:spLocks noChangeShapeType="1"/>
            </p:cNvSpPr>
            <p:nvPr/>
          </p:nvSpPr>
          <p:spPr bwMode="auto">
            <a:xfrm>
              <a:off x="1648" y="1576"/>
              <a:ext cx="990" cy="288"/>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08" name="Line 12">
              <a:extLst>
                <a:ext uri="{FF2B5EF4-FFF2-40B4-BE49-F238E27FC236}">
                  <a16:creationId xmlns:a16="http://schemas.microsoft.com/office/drawing/2014/main" id="{483316B2-076F-2F40-8E2F-75BBF80D9BB9}"/>
                </a:ext>
              </a:extLst>
            </p:cNvPr>
            <p:cNvSpPr>
              <a:spLocks noChangeShapeType="1"/>
            </p:cNvSpPr>
            <p:nvPr/>
          </p:nvSpPr>
          <p:spPr bwMode="auto">
            <a:xfrm flipV="1">
              <a:off x="1648" y="2224"/>
              <a:ext cx="990" cy="560"/>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09" name="Line 13">
              <a:extLst>
                <a:ext uri="{FF2B5EF4-FFF2-40B4-BE49-F238E27FC236}">
                  <a16:creationId xmlns:a16="http://schemas.microsoft.com/office/drawing/2014/main" id="{25FDF0C3-60FF-1744-A9BA-44D4665528A2}"/>
                </a:ext>
              </a:extLst>
            </p:cNvPr>
            <p:cNvSpPr>
              <a:spLocks noChangeShapeType="1"/>
            </p:cNvSpPr>
            <p:nvPr/>
          </p:nvSpPr>
          <p:spPr bwMode="auto">
            <a:xfrm flipV="1">
              <a:off x="1648" y="2424"/>
              <a:ext cx="990" cy="1264"/>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0" name="Line 14">
              <a:extLst>
                <a:ext uri="{FF2B5EF4-FFF2-40B4-BE49-F238E27FC236}">
                  <a16:creationId xmlns:a16="http://schemas.microsoft.com/office/drawing/2014/main" id="{3FA71A39-4F2A-DB49-B973-5737F6DBAACD}"/>
                </a:ext>
              </a:extLst>
            </p:cNvPr>
            <p:cNvSpPr>
              <a:spLocks noChangeShapeType="1"/>
            </p:cNvSpPr>
            <p:nvPr/>
          </p:nvSpPr>
          <p:spPr bwMode="auto">
            <a:xfrm flipV="1">
              <a:off x="1648" y="2632"/>
              <a:ext cx="990" cy="912"/>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1" name="Line 15">
              <a:extLst>
                <a:ext uri="{FF2B5EF4-FFF2-40B4-BE49-F238E27FC236}">
                  <a16:creationId xmlns:a16="http://schemas.microsoft.com/office/drawing/2014/main" id="{8E201A13-5447-9046-A8A2-D5FECCB45D6D}"/>
                </a:ext>
              </a:extLst>
            </p:cNvPr>
            <p:cNvSpPr>
              <a:spLocks noChangeShapeType="1"/>
            </p:cNvSpPr>
            <p:nvPr/>
          </p:nvSpPr>
          <p:spPr bwMode="auto">
            <a:xfrm flipV="1">
              <a:off x="1552" y="2904"/>
              <a:ext cx="1086" cy="240"/>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2" name="Line 16">
              <a:extLst>
                <a:ext uri="{FF2B5EF4-FFF2-40B4-BE49-F238E27FC236}">
                  <a16:creationId xmlns:a16="http://schemas.microsoft.com/office/drawing/2014/main" id="{8B496642-A3AF-7147-8EDF-9963E0723010}"/>
                </a:ext>
              </a:extLst>
            </p:cNvPr>
            <p:cNvSpPr>
              <a:spLocks noChangeShapeType="1"/>
            </p:cNvSpPr>
            <p:nvPr/>
          </p:nvSpPr>
          <p:spPr bwMode="auto">
            <a:xfrm flipV="1">
              <a:off x="1552" y="3088"/>
              <a:ext cx="1086" cy="336"/>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3" name="Line 17">
              <a:extLst>
                <a:ext uri="{FF2B5EF4-FFF2-40B4-BE49-F238E27FC236}">
                  <a16:creationId xmlns:a16="http://schemas.microsoft.com/office/drawing/2014/main" id="{1F8F4FB7-377E-5D4B-9BF6-8B686716E925}"/>
                </a:ext>
              </a:extLst>
            </p:cNvPr>
            <p:cNvSpPr>
              <a:spLocks noChangeShapeType="1"/>
            </p:cNvSpPr>
            <p:nvPr/>
          </p:nvSpPr>
          <p:spPr bwMode="auto">
            <a:xfrm flipV="1">
              <a:off x="1552" y="3256"/>
              <a:ext cx="1086" cy="0"/>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4" name="Line 18">
              <a:extLst>
                <a:ext uri="{FF2B5EF4-FFF2-40B4-BE49-F238E27FC236}">
                  <a16:creationId xmlns:a16="http://schemas.microsoft.com/office/drawing/2014/main" id="{2CC8BB30-08CA-CA48-AF3C-5B07FE25A11F}"/>
                </a:ext>
              </a:extLst>
            </p:cNvPr>
            <p:cNvSpPr>
              <a:spLocks noChangeShapeType="1"/>
            </p:cNvSpPr>
            <p:nvPr/>
          </p:nvSpPr>
          <p:spPr bwMode="auto">
            <a:xfrm>
              <a:off x="1552" y="2352"/>
              <a:ext cx="1086" cy="1096"/>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5" name="Line 19">
              <a:extLst>
                <a:ext uri="{FF2B5EF4-FFF2-40B4-BE49-F238E27FC236}">
                  <a16:creationId xmlns:a16="http://schemas.microsoft.com/office/drawing/2014/main" id="{DE50E0B4-9B81-A842-9740-5690BEB8D10C}"/>
                </a:ext>
              </a:extLst>
            </p:cNvPr>
            <p:cNvSpPr>
              <a:spLocks noChangeShapeType="1"/>
            </p:cNvSpPr>
            <p:nvPr/>
          </p:nvSpPr>
          <p:spPr bwMode="auto">
            <a:xfrm>
              <a:off x="1552" y="1976"/>
              <a:ext cx="1054" cy="1632"/>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6" name="Line 20">
              <a:extLst>
                <a:ext uri="{FF2B5EF4-FFF2-40B4-BE49-F238E27FC236}">
                  <a16:creationId xmlns:a16="http://schemas.microsoft.com/office/drawing/2014/main" id="{9B4E88A6-C832-F140-A4B0-D22DBE869E4D}"/>
                </a:ext>
              </a:extLst>
            </p:cNvPr>
            <p:cNvSpPr>
              <a:spLocks noChangeShapeType="1"/>
            </p:cNvSpPr>
            <p:nvPr/>
          </p:nvSpPr>
          <p:spPr bwMode="auto">
            <a:xfrm>
              <a:off x="1552" y="2904"/>
              <a:ext cx="1046" cy="880"/>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7" name="Line 21">
              <a:extLst>
                <a:ext uri="{FF2B5EF4-FFF2-40B4-BE49-F238E27FC236}">
                  <a16:creationId xmlns:a16="http://schemas.microsoft.com/office/drawing/2014/main" id="{0786B199-355B-F14B-8DAE-02BEA840F9DD}"/>
                </a:ext>
              </a:extLst>
            </p:cNvPr>
            <p:cNvSpPr>
              <a:spLocks noChangeShapeType="1"/>
            </p:cNvSpPr>
            <p:nvPr/>
          </p:nvSpPr>
          <p:spPr bwMode="auto">
            <a:xfrm>
              <a:off x="1536" y="2224"/>
              <a:ext cx="1046" cy="1736"/>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818" name="Line 22">
              <a:extLst>
                <a:ext uri="{FF2B5EF4-FFF2-40B4-BE49-F238E27FC236}">
                  <a16:creationId xmlns:a16="http://schemas.microsoft.com/office/drawing/2014/main" id="{F23A91CF-0485-0C4C-B0E2-241F74C6FC3E}"/>
                </a:ext>
              </a:extLst>
            </p:cNvPr>
            <p:cNvSpPr>
              <a:spLocks noChangeShapeType="1"/>
            </p:cNvSpPr>
            <p:nvPr/>
          </p:nvSpPr>
          <p:spPr bwMode="auto">
            <a:xfrm>
              <a:off x="1536" y="2632"/>
              <a:ext cx="1070" cy="1512"/>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4" name="Group 23">
            <a:extLst>
              <a:ext uri="{FF2B5EF4-FFF2-40B4-BE49-F238E27FC236}">
                <a16:creationId xmlns:a16="http://schemas.microsoft.com/office/drawing/2014/main" id="{A8BC2B9D-C106-E144-82FE-15BB60A1D1CE}"/>
              </a:ext>
            </a:extLst>
          </p:cNvPr>
          <p:cNvGrpSpPr>
            <a:grpSpLocks/>
          </p:cNvGrpSpPr>
          <p:nvPr/>
        </p:nvGrpSpPr>
        <p:grpSpPr bwMode="auto">
          <a:xfrm>
            <a:off x="3657600" y="76200"/>
            <a:ext cx="2055813" cy="6705600"/>
            <a:chOff x="2304" y="48"/>
            <a:chExt cx="1295" cy="4224"/>
          </a:xfrm>
        </p:grpSpPr>
        <p:grpSp>
          <p:nvGrpSpPr>
            <p:cNvPr id="33802" name="Group 24">
              <a:extLst>
                <a:ext uri="{FF2B5EF4-FFF2-40B4-BE49-F238E27FC236}">
                  <a16:creationId xmlns:a16="http://schemas.microsoft.com/office/drawing/2014/main" id="{569E4D54-C6B4-9842-A026-6AA109134A1D}"/>
                </a:ext>
              </a:extLst>
            </p:cNvPr>
            <p:cNvGrpSpPr>
              <a:grpSpLocks/>
            </p:cNvGrpSpPr>
            <p:nvPr/>
          </p:nvGrpSpPr>
          <p:grpSpPr bwMode="auto">
            <a:xfrm>
              <a:off x="2921" y="384"/>
              <a:ext cx="678" cy="3888"/>
              <a:chOff x="2921" y="384"/>
              <a:chExt cx="678" cy="3888"/>
            </a:xfrm>
          </p:grpSpPr>
          <p:pic>
            <p:nvPicPr>
              <p:cNvPr id="33804" name="Picture 25">
                <a:extLst>
                  <a:ext uri="{FF2B5EF4-FFF2-40B4-BE49-F238E27FC236}">
                    <a16:creationId xmlns:a16="http://schemas.microsoft.com/office/drawing/2014/main" id="{1D78324E-9453-5E4B-91F0-9961B2F70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 y="384"/>
                <a:ext cx="67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26">
                <a:extLst>
                  <a:ext uri="{FF2B5EF4-FFF2-40B4-BE49-F238E27FC236}">
                    <a16:creationId xmlns:a16="http://schemas.microsoft.com/office/drawing/2014/main" id="{DF12ED56-893B-9146-B401-2E2D71BA2D7A}"/>
                  </a:ext>
                </a:extLst>
              </p:cNvPr>
              <p:cNvSpPr>
                <a:spLocks noChangeArrowheads="1"/>
              </p:cNvSpPr>
              <p:nvPr/>
            </p:nvSpPr>
            <p:spPr bwMode="auto">
              <a:xfrm>
                <a:off x="3480" y="1600"/>
                <a:ext cx="119" cy="160"/>
              </a:xfrm>
              <a:prstGeom prst="rect">
                <a:avLst/>
              </a:prstGeom>
              <a:solidFill>
                <a:srgbClr val="FFFFFF"/>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sp>
          <p:nvSpPr>
            <p:cNvPr id="33803" name="Text Box 27">
              <a:extLst>
                <a:ext uri="{FF2B5EF4-FFF2-40B4-BE49-F238E27FC236}">
                  <a16:creationId xmlns:a16="http://schemas.microsoft.com/office/drawing/2014/main" id="{311C4421-263B-DB49-A503-69E8A674A9FF}"/>
                </a:ext>
              </a:extLst>
            </p:cNvPr>
            <p:cNvSpPr txBox="1">
              <a:spLocks noChangeArrowheads="1"/>
            </p:cNvSpPr>
            <p:nvPr/>
          </p:nvSpPr>
          <p:spPr bwMode="auto">
            <a:xfrm>
              <a:off x="2304" y="48"/>
              <a:ext cx="1104" cy="256"/>
            </a:xfrm>
            <a:prstGeom prst="rect">
              <a:avLst/>
            </a:prstGeom>
            <a:solidFill>
              <a:srgbClr val="FFFF99"/>
            </a:solidFill>
            <a:ln w="9525">
              <a:solidFill>
                <a:schemeClr val="tx1"/>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autres ...</a:t>
              </a:r>
            </a:p>
          </p:txBody>
        </p:sp>
      </p:grpSp>
    </p:spTree>
    <p:extLst>
      <p:ext uri="{BB962C8B-B14F-4D97-AF65-F5344CB8AC3E}">
        <p14:creationId xmlns:p14="http://schemas.microsoft.com/office/powerpoint/2010/main" val="1975265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dissolve">
                                      <p:cBhvr>
                                        <p:cTn id="7" dur="500"/>
                                        <p:tgtEl>
                                          <p:spTgt spid="97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2">
            <a:extLst>
              <a:ext uri="{FF2B5EF4-FFF2-40B4-BE49-F238E27FC236}">
                <a16:creationId xmlns:a16="http://schemas.microsoft.com/office/drawing/2014/main" id="{5CF57244-64DA-F746-B1E6-8F07C125AD9D}"/>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C6074B1B-44DF-E74A-BF40-C0521AD9A811}" type="slidenum">
              <a:rPr lang="fr-BE" altLang="fr-FR">
                <a:solidFill>
                  <a:srgbClr val="898989"/>
                </a:solidFill>
              </a:rPr>
              <a:pPr algn="ctr"/>
              <a:t>245</a:t>
            </a:fld>
            <a:endParaRPr lang="fr-BE" altLang="fr-FR">
              <a:solidFill>
                <a:srgbClr val="898989"/>
              </a:solidFill>
            </a:endParaRPr>
          </a:p>
        </p:txBody>
      </p:sp>
      <p:pic>
        <p:nvPicPr>
          <p:cNvPr id="35845" name="Picture 2">
            <a:extLst>
              <a:ext uri="{FF2B5EF4-FFF2-40B4-BE49-F238E27FC236}">
                <a16:creationId xmlns:a16="http://schemas.microsoft.com/office/drawing/2014/main" id="{B889FC49-1850-AA4E-855D-C809449B7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638175"/>
            <a:ext cx="4556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a:extLst>
              <a:ext uri="{FF2B5EF4-FFF2-40B4-BE49-F238E27FC236}">
                <a16:creationId xmlns:a16="http://schemas.microsoft.com/office/drawing/2014/main" id="{5F6D880B-2669-9748-84AD-898CB68F8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325" y="635000"/>
            <a:ext cx="121602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a:extLst>
              <a:ext uri="{FF2B5EF4-FFF2-40B4-BE49-F238E27FC236}">
                <a16:creationId xmlns:a16="http://schemas.microsoft.com/office/drawing/2014/main" id="{51320965-DCB3-934B-A770-711DFD6F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635000"/>
            <a:ext cx="4556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5">
            <a:extLst>
              <a:ext uri="{FF2B5EF4-FFF2-40B4-BE49-F238E27FC236}">
                <a16:creationId xmlns:a16="http://schemas.microsoft.com/office/drawing/2014/main" id="{41F2D1FF-B09D-E247-9F6D-7CA6D2980ABF}"/>
              </a:ext>
            </a:extLst>
          </p:cNvPr>
          <p:cNvSpPr txBox="1">
            <a:spLocks noChangeArrowheads="1"/>
          </p:cNvSpPr>
          <p:nvPr/>
        </p:nvSpPr>
        <p:spPr bwMode="auto">
          <a:xfrm>
            <a:off x="6364288" y="76200"/>
            <a:ext cx="2665412" cy="711200"/>
          </a:xfrm>
          <a:prstGeom prst="rect">
            <a:avLst/>
          </a:prstGeom>
          <a:solidFill>
            <a:srgbClr val="FFFF99"/>
          </a:solidFill>
          <a:ln w="9525">
            <a:solidFill>
              <a:schemeClr val="tx1"/>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Ceux qui ont choisi la réponse correcte (P3)</a:t>
            </a:r>
          </a:p>
        </p:txBody>
      </p:sp>
      <p:grpSp>
        <p:nvGrpSpPr>
          <p:cNvPr id="35849" name="Group 6">
            <a:extLst>
              <a:ext uri="{FF2B5EF4-FFF2-40B4-BE49-F238E27FC236}">
                <a16:creationId xmlns:a16="http://schemas.microsoft.com/office/drawing/2014/main" id="{966F9A08-D4DE-4446-B674-4ACD7F1AEF16}"/>
              </a:ext>
            </a:extLst>
          </p:cNvPr>
          <p:cNvGrpSpPr>
            <a:grpSpLocks/>
          </p:cNvGrpSpPr>
          <p:nvPr/>
        </p:nvGrpSpPr>
        <p:grpSpPr bwMode="auto">
          <a:xfrm>
            <a:off x="4637088" y="609600"/>
            <a:ext cx="1076325" cy="6172200"/>
            <a:chOff x="2921" y="384"/>
            <a:chExt cx="678" cy="3888"/>
          </a:xfrm>
        </p:grpSpPr>
        <p:pic>
          <p:nvPicPr>
            <p:cNvPr id="35860" name="Picture 7">
              <a:extLst>
                <a:ext uri="{FF2B5EF4-FFF2-40B4-BE49-F238E27FC236}">
                  <a16:creationId xmlns:a16="http://schemas.microsoft.com/office/drawing/2014/main" id="{35A64B4D-DC9F-9A44-B7A5-CF7D7C6DD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 y="384"/>
              <a:ext cx="67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Rectangle 8">
              <a:extLst>
                <a:ext uri="{FF2B5EF4-FFF2-40B4-BE49-F238E27FC236}">
                  <a16:creationId xmlns:a16="http://schemas.microsoft.com/office/drawing/2014/main" id="{86C4669C-BE96-274E-9A8E-6EA4233C31A1}"/>
                </a:ext>
              </a:extLst>
            </p:cNvPr>
            <p:cNvSpPr>
              <a:spLocks noChangeArrowheads="1"/>
            </p:cNvSpPr>
            <p:nvPr/>
          </p:nvSpPr>
          <p:spPr bwMode="auto">
            <a:xfrm>
              <a:off x="3480" y="1600"/>
              <a:ext cx="119" cy="160"/>
            </a:xfrm>
            <a:prstGeom prst="rect">
              <a:avLst/>
            </a:prstGeom>
            <a:solidFill>
              <a:srgbClr val="FFFFFF"/>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sp>
        <p:nvSpPr>
          <p:cNvPr id="99337" name="Line 9">
            <a:extLst>
              <a:ext uri="{FF2B5EF4-FFF2-40B4-BE49-F238E27FC236}">
                <a16:creationId xmlns:a16="http://schemas.microsoft.com/office/drawing/2014/main" id="{FB750908-9DFF-F64C-BB24-B2390976C2FC}"/>
              </a:ext>
            </a:extLst>
          </p:cNvPr>
          <p:cNvSpPr>
            <a:spLocks noChangeShapeType="1"/>
          </p:cNvSpPr>
          <p:nvPr/>
        </p:nvSpPr>
        <p:spPr bwMode="auto">
          <a:xfrm flipV="1">
            <a:off x="4637088" y="2222500"/>
            <a:ext cx="3497262" cy="26670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35851" name="Text Box 10">
            <a:extLst>
              <a:ext uri="{FF2B5EF4-FFF2-40B4-BE49-F238E27FC236}">
                <a16:creationId xmlns:a16="http://schemas.microsoft.com/office/drawing/2014/main" id="{5B2D9232-CFD0-D64A-B5FD-5598679F9EEA}"/>
              </a:ext>
            </a:extLst>
          </p:cNvPr>
          <p:cNvSpPr txBox="1">
            <a:spLocks noChangeArrowheads="1"/>
          </p:cNvSpPr>
          <p:nvPr/>
        </p:nvSpPr>
        <p:spPr bwMode="auto">
          <a:xfrm>
            <a:off x="3657600" y="76200"/>
            <a:ext cx="1752600" cy="406400"/>
          </a:xfrm>
          <a:prstGeom prst="rect">
            <a:avLst/>
          </a:prstGeom>
          <a:solidFill>
            <a:srgbClr val="FFFF99"/>
          </a:solidFill>
          <a:ln w="9525">
            <a:solidFill>
              <a:schemeClr val="tx1"/>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autres ...</a:t>
            </a:r>
          </a:p>
        </p:txBody>
      </p:sp>
      <p:grpSp>
        <p:nvGrpSpPr>
          <p:cNvPr id="3" name="Group 11">
            <a:extLst>
              <a:ext uri="{FF2B5EF4-FFF2-40B4-BE49-F238E27FC236}">
                <a16:creationId xmlns:a16="http://schemas.microsoft.com/office/drawing/2014/main" id="{10DBE1D8-2BA8-754C-A58D-CEE34A629D07}"/>
              </a:ext>
            </a:extLst>
          </p:cNvPr>
          <p:cNvGrpSpPr>
            <a:grpSpLocks/>
          </p:cNvGrpSpPr>
          <p:nvPr/>
        </p:nvGrpSpPr>
        <p:grpSpPr bwMode="auto">
          <a:xfrm>
            <a:off x="2867025" y="4664075"/>
            <a:ext cx="1776413" cy="457200"/>
            <a:chOff x="1806" y="2938"/>
            <a:chExt cx="1119" cy="288"/>
          </a:xfrm>
        </p:grpSpPr>
        <p:sp>
          <p:nvSpPr>
            <p:cNvPr id="35858" name="Text Box 12">
              <a:extLst>
                <a:ext uri="{FF2B5EF4-FFF2-40B4-BE49-F238E27FC236}">
                  <a16:creationId xmlns:a16="http://schemas.microsoft.com/office/drawing/2014/main" id="{9625DC85-5F74-0642-B4BD-7232ACF895A9}"/>
                </a:ext>
              </a:extLst>
            </p:cNvPr>
            <p:cNvSpPr txBox="1">
              <a:spLocks noChangeArrowheads="1"/>
            </p:cNvSpPr>
            <p:nvPr/>
          </p:nvSpPr>
          <p:spPr bwMode="auto">
            <a:xfrm>
              <a:off x="1806" y="2938"/>
              <a:ext cx="8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400" b="1" i="1">
                  <a:solidFill>
                    <a:srgbClr val="FF0000"/>
                  </a:solidFill>
                  <a:latin typeface="Times New Roman" panose="02020603050405020304" pitchFamily="18" charset="0"/>
                </a:rPr>
                <a:t>Ma = 6,6</a:t>
              </a:r>
              <a:endParaRPr lang="fr-FR" altLang="fr-FR" sz="2400" b="1" i="1">
                <a:solidFill>
                  <a:srgbClr val="FF0000"/>
                </a:solidFill>
                <a:latin typeface="Times New Roman" panose="02020603050405020304" pitchFamily="18" charset="0"/>
              </a:endParaRPr>
            </a:p>
          </p:txBody>
        </p:sp>
        <p:sp>
          <p:nvSpPr>
            <p:cNvPr id="35859" name="Oval 13">
              <a:extLst>
                <a:ext uri="{FF2B5EF4-FFF2-40B4-BE49-F238E27FC236}">
                  <a16:creationId xmlns:a16="http://schemas.microsoft.com/office/drawing/2014/main" id="{8FE71417-6A72-C144-A528-D4E102A60158}"/>
                </a:ext>
              </a:extLst>
            </p:cNvPr>
            <p:cNvSpPr>
              <a:spLocks noChangeArrowheads="1"/>
            </p:cNvSpPr>
            <p:nvPr/>
          </p:nvSpPr>
          <p:spPr bwMode="auto">
            <a:xfrm>
              <a:off x="2638" y="2938"/>
              <a:ext cx="287"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grpSp>
        <p:nvGrpSpPr>
          <p:cNvPr id="4" name="Group 14">
            <a:extLst>
              <a:ext uri="{FF2B5EF4-FFF2-40B4-BE49-F238E27FC236}">
                <a16:creationId xmlns:a16="http://schemas.microsoft.com/office/drawing/2014/main" id="{14F1A302-93F0-854D-A043-DCD97A7D3AD3}"/>
              </a:ext>
            </a:extLst>
          </p:cNvPr>
          <p:cNvGrpSpPr>
            <a:grpSpLocks/>
          </p:cNvGrpSpPr>
          <p:nvPr/>
        </p:nvGrpSpPr>
        <p:grpSpPr bwMode="auto">
          <a:xfrm>
            <a:off x="5678488" y="1895475"/>
            <a:ext cx="2974975" cy="520700"/>
            <a:chOff x="3577" y="1194"/>
            <a:chExt cx="1874" cy="328"/>
          </a:xfrm>
        </p:grpSpPr>
        <p:sp>
          <p:nvSpPr>
            <p:cNvPr id="35856" name="Text Box 15">
              <a:extLst>
                <a:ext uri="{FF2B5EF4-FFF2-40B4-BE49-F238E27FC236}">
                  <a16:creationId xmlns:a16="http://schemas.microsoft.com/office/drawing/2014/main" id="{9005EDCA-A155-4C4D-8E9A-0F7EF0DC96DD}"/>
                </a:ext>
              </a:extLst>
            </p:cNvPr>
            <p:cNvSpPr txBox="1">
              <a:spLocks noChangeArrowheads="1"/>
            </p:cNvSpPr>
            <p:nvPr/>
          </p:nvSpPr>
          <p:spPr bwMode="auto">
            <a:xfrm>
              <a:off x="3577" y="1234"/>
              <a:ext cx="9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400" b="1" i="1">
                  <a:solidFill>
                    <a:srgbClr val="00CC00"/>
                  </a:solidFill>
                  <a:latin typeface="Times New Roman" panose="02020603050405020304" pitchFamily="18" charset="0"/>
                </a:rPr>
                <a:t>Mx = 16,2</a:t>
              </a:r>
              <a:endParaRPr lang="fr-FR" altLang="fr-FR" sz="2400" b="1" i="1">
                <a:solidFill>
                  <a:srgbClr val="00CC00"/>
                </a:solidFill>
                <a:latin typeface="Times New Roman" panose="02020603050405020304" pitchFamily="18" charset="0"/>
              </a:endParaRPr>
            </a:p>
          </p:txBody>
        </p:sp>
        <p:sp>
          <p:nvSpPr>
            <p:cNvPr id="35857" name="Oval 16">
              <a:extLst>
                <a:ext uri="{FF2B5EF4-FFF2-40B4-BE49-F238E27FC236}">
                  <a16:creationId xmlns:a16="http://schemas.microsoft.com/office/drawing/2014/main" id="{42D01EBF-1E07-1C46-B298-9DC9BA60C7CA}"/>
                </a:ext>
              </a:extLst>
            </p:cNvPr>
            <p:cNvSpPr>
              <a:spLocks noChangeArrowheads="1"/>
            </p:cNvSpPr>
            <p:nvPr/>
          </p:nvSpPr>
          <p:spPr bwMode="auto">
            <a:xfrm>
              <a:off x="5164" y="1194"/>
              <a:ext cx="287" cy="288"/>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grpSp>
      <p:grpSp>
        <p:nvGrpSpPr>
          <p:cNvPr id="5" name="Group 17">
            <a:extLst>
              <a:ext uri="{FF2B5EF4-FFF2-40B4-BE49-F238E27FC236}">
                <a16:creationId xmlns:a16="http://schemas.microsoft.com/office/drawing/2014/main" id="{8B1F9DB7-E79F-D845-A3AB-12344526902E}"/>
              </a:ext>
            </a:extLst>
          </p:cNvPr>
          <p:cNvGrpSpPr>
            <a:grpSpLocks/>
          </p:cNvGrpSpPr>
          <p:nvPr/>
        </p:nvGrpSpPr>
        <p:grpSpPr bwMode="auto">
          <a:xfrm>
            <a:off x="152400" y="1649413"/>
            <a:ext cx="2209800" cy="2205037"/>
            <a:chOff x="96" y="1039"/>
            <a:chExt cx="1392" cy="1389"/>
          </a:xfrm>
        </p:grpSpPr>
        <p:graphicFrame>
          <p:nvGraphicFramePr>
            <p:cNvPr id="35842" name="Object 2">
              <a:extLst>
                <a:ext uri="{FF2B5EF4-FFF2-40B4-BE49-F238E27FC236}">
                  <a16:creationId xmlns:a16="http://schemas.microsoft.com/office/drawing/2014/main" id="{A9524D79-AFEE-134F-8002-547E85F58E02}"/>
                </a:ext>
              </a:extLst>
            </p:cNvPr>
            <p:cNvGraphicFramePr>
              <a:graphicFrameLocks noChangeAspect="1"/>
            </p:cNvGraphicFramePr>
            <p:nvPr/>
          </p:nvGraphicFramePr>
          <p:xfrm>
            <a:off x="96" y="1039"/>
            <a:ext cx="1392" cy="390"/>
          </p:xfrm>
          <a:graphic>
            <a:graphicData uri="http://schemas.openxmlformats.org/presentationml/2006/ole">
              <mc:AlternateContent xmlns:mc="http://schemas.openxmlformats.org/markup-compatibility/2006">
                <mc:Choice xmlns:v="urn:schemas-microsoft-com:vml" Requires="v">
                  <p:oleObj spid="_x0000_s24581" name="Équation" r:id="rId7" imgW="32181800" imgH="9067800" progId="Equation.3">
                    <p:embed/>
                  </p:oleObj>
                </mc:Choice>
                <mc:Fallback>
                  <p:oleObj name="Équation" r:id="rId7" imgW="32181800" imgH="9067800" progId="Equation.3">
                    <p:embed/>
                    <p:pic>
                      <p:nvPicPr>
                        <p:cNvPr id="35842" name="Object 2">
                          <a:extLst>
                            <a:ext uri="{FF2B5EF4-FFF2-40B4-BE49-F238E27FC236}">
                              <a16:creationId xmlns:a16="http://schemas.microsoft.com/office/drawing/2014/main" id="{A9524D79-AFEE-134F-8002-547E85F58E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1039"/>
                          <a:ext cx="1392" cy="390"/>
                        </a:xfrm>
                        <a:prstGeom prst="rect">
                          <a:avLst/>
                        </a:prstGeom>
                        <a:solidFill>
                          <a:srgbClr val="FFFF99"/>
                        </a:solidFill>
                        <a:ln w="9525">
                          <a:solidFill>
                            <a:schemeClr val="tx1"/>
                          </a:solidFill>
                          <a:miter lim="800000"/>
                          <a:headEnd/>
                          <a:tailEnd/>
                        </a:ln>
                        <a:effectLst>
                          <a:outerShdw dist="107763" dir="2700000" algn="ctr" rotWithShape="0">
                            <a:srgbClr val="808080"/>
                          </a:outerShdw>
                        </a:effectLst>
                      </p:spPr>
                    </p:pic>
                  </p:oleObj>
                </mc:Fallback>
              </mc:AlternateContent>
            </a:graphicData>
          </a:graphic>
        </p:graphicFrame>
        <p:graphicFrame>
          <p:nvGraphicFramePr>
            <p:cNvPr id="35843" name="Object 3">
              <a:extLst>
                <a:ext uri="{FF2B5EF4-FFF2-40B4-BE49-F238E27FC236}">
                  <a16:creationId xmlns:a16="http://schemas.microsoft.com/office/drawing/2014/main" id="{01A7FED4-4432-E547-823E-4290A7020327}"/>
                </a:ext>
              </a:extLst>
            </p:cNvPr>
            <p:cNvGraphicFramePr>
              <a:graphicFrameLocks noChangeAspect="1"/>
            </p:cNvGraphicFramePr>
            <p:nvPr/>
          </p:nvGraphicFramePr>
          <p:xfrm>
            <a:off x="235" y="2089"/>
            <a:ext cx="1253" cy="339"/>
          </p:xfrm>
          <a:graphic>
            <a:graphicData uri="http://schemas.openxmlformats.org/presentationml/2006/ole">
              <mc:AlternateContent xmlns:mc="http://schemas.openxmlformats.org/markup-compatibility/2006">
                <mc:Choice xmlns:v="urn:schemas-microsoft-com:vml" Requires="v">
                  <p:oleObj spid="_x0000_s24582" name="Equation" r:id="rId9" imgW="28968700" imgH="7899400" progId="Equation.DSMT4">
                    <p:embed/>
                  </p:oleObj>
                </mc:Choice>
                <mc:Fallback>
                  <p:oleObj name="Equation" r:id="rId9" imgW="28968700" imgH="7899400" progId="Equation.DSMT4">
                    <p:embed/>
                    <p:pic>
                      <p:nvPicPr>
                        <p:cNvPr id="35843" name="Object 3">
                          <a:extLst>
                            <a:ext uri="{FF2B5EF4-FFF2-40B4-BE49-F238E27FC236}">
                              <a16:creationId xmlns:a16="http://schemas.microsoft.com/office/drawing/2014/main" id="{01A7FED4-4432-E547-823E-4290A70203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 y="2089"/>
                          <a:ext cx="1253" cy="3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sp>
          <p:nvSpPr>
            <p:cNvPr id="35855" name="Line 20">
              <a:extLst>
                <a:ext uri="{FF2B5EF4-FFF2-40B4-BE49-F238E27FC236}">
                  <a16:creationId xmlns:a16="http://schemas.microsoft.com/office/drawing/2014/main" id="{00752BBB-06EC-2545-9B62-245E0B09308E}"/>
                </a:ext>
              </a:extLst>
            </p:cNvPr>
            <p:cNvSpPr>
              <a:spLocks noChangeShapeType="1"/>
            </p:cNvSpPr>
            <p:nvPr/>
          </p:nvSpPr>
          <p:spPr bwMode="auto">
            <a:xfrm>
              <a:off x="888" y="1522"/>
              <a:ext cx="0" cy="5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32815836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37"/>
                                        </p:tgtEl>
                                        <p:attrNameLst>
                                          <p:attrName>style.visibility</p:attrName>
                                        </p:attrNameLst>
                                      </p:cBhvr>
                                      <p:to>
                                        <p:strVal val="visible"/>
                                      </p:to>
                                    </p:set>
                                    <p:animEffect transition="in" filter="wipe(left)">
                                      <p:cBhvr>
                                        <p:cTn id="17" dur="500"/>
                                        <p:tgtEl>
                                          <p:spTgt spid="993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2">
            <a:extLst>
              <a:ext uri="{FF2B5EF4-FFF2-40B4-BE49-F238E27FC236}">
                <a16:creationId xmlns:a16="http://schemas.microsoft.com/office/drawing/2014/main" id="{5C68DFC3-C70C-AF43-941E-2ED839A4F863}"/>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08D30121-577D-754B-801B-7FD6D73F32AC}" type="slidenum">
              <a:rPr lang="fr-BE" altLang="fr-FR">
                <a:solidFill>
                  <a:srgbClr val="898989"/>
                </a:solidFill>
              </a:rPr>
              <a:pPr algn="ctr"/>
              <a:t>246</a:t>
            </a:fld>
            <a:endParaRPr lang="fr-BE" altLang="fr-FR">
              <a:solidFill>
                <a:srgbClr val="898989"/>
              </a:solidFill>
            </a:endParaRPr>
          </a:p>
        </p:txBody>
      </p:sp>
      <p:pic>
        <p:nvPicPr>
          <p:cNvPr id="37893" name="Picture 2">
            <a:extLst>
              <a:ext uri="{FF2B5EF4-FFF2-40B4-BE49-F238E27FC236}">
                <a16:creationId xmlns:a16="http://schemas.microsoft.com/office/drawing/2014/main" id="{7A940928-7F54-0D42-BBE3-86A1F74F3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13" y="215900"/>
            <a:ext cx="5421312"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3">
            <a:extLst>
              <a:ext uri="{FF2B5EF4-FFF2-40B4-BE49-F238E27FC236}">
                <a16:creationId xmlns:a16="http://schemas.microsoft.com/office/drawing/2014/main" id="{C32D22E5-411D-E442-87A3-09CB34C9B4B9}"/>
              </a:ext>
            </a:extLst>
          </p:cNvPr>
          <p:cNvSpPr txBox="1">
            <a:spLocks noChangeArrowheads="1"/>
          </p:cNvSpPr>
          <p:nvPr/>
        </p:nvSpPr>
        <p:spPr bwMode="auto">
          <a:xfrm>
            <a:off x="22225" y="46038"/>
            <a:ext cx="3811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a:t>
            </a:r>
          </a:p>
          <a:p>
            <a:pPr eaLnBrk="0" hangingPunct="0"/>
            <a:r>
              <a:rPr lang="fr-BE" altLang="fr-FR" sz="2000"/>
              <a:t>(rpbis classiques)</a:t>
            </a:r>
          </a:p>
        </p:txBody>
      </p:sp>
      <p:graphicFrame>
        <p:nvGraphicFramePr>
          <p:cNvPr id="37890" name="Object 2">
            <a:extLst>
              <a:ext uri="{FF2B5EF4-FFF2-40B4-BE49-F238E27FC236}">
                <a16:creationId xmlns:a16="http://schemas.microsoft.com/office/drawing/2014/main" id="{FD232CC3-DDA7-AF4E-83DE-FA64F2EC38A6}"/>
              </a:ext>
            </a:extLst>
          </p:cNvPr>
          <p:cNvGraphicFramePr>
            <a:graphicFrameLocks noChangeAspect="1"/>
          </p:cNvGraphicFramePr>
          <p:nvPr/>
        </p:nvGraphicFramePr>
        <p:xfrm>
          <a:off x="152400" y="1649413"/>
          <a:ext cx="2209800" cy="619125"/>
        </p:xfrm>
        <a:graphic>
          <a:graphicData uri="http://schemas.openxmlformats.org/presentationml/2006/ole">
            <mc:AlternateContent xmlns:mc="http://schemas.openxmlformats.org/markup-compatibility/2006">
              <mc:Choice xmlns:v="urn:schemas-microsoft-com:vml" Requires="v">
                <p:oleObj spid="_x0000_s26629" name="Équation" r:id="rId5" imgW="32181800" imgH="9067800" progId="Equation.3">
                  <p:embed/>
                </p:oleObj>
              </mc:Choice>
              <mc:Fallback>
                <p:oleObj name="Équation" r:id="rId5" imgW="32181800" imgH="9067800" progId="Equation.3">
                  <p:embed/>
                  <p:pic>
                    <p:nvPicPr>
                      <p:cNvPr id="37890" name="Object 2">
                        <a:extLst>
                          <a:ext uri="{FF2B5EF4-FFF2-40B4-BE49-F238E27FC236}">
                            <a16:creationId xmlns:a16="http://schemas.microsoft.com/office/drawing/2014/main" id="{FD232CC3-DDA7-AF4E-83DE-FA64F2EC3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49413"/>
                        <a:ext cx="2209800" cy="619125"/>
                      </a:xfrm>
                      <a:prstGeom prst="rect">
                        <a:avLst/>
                      </a:prstGeom>
                      <a:solidFill>
                        <a:srgbClr val="FFFF99"/>
                      </a:solidFill>
                      <a:ln w="9525">
                        <a:solidFill>
                          <a:schemeClr val="tx1"/>
                        </a:solidFill>
                        <a:miter lim="800000"/>
                        <a:headEnd/>
                        <a:tailEnd/>
                      </a:ln>
                      <a:effectLst>
                        <a:outerShdw dist="107763" dir="2700000" algn="ctr" rotWithShape="0">
                          <a:srgbClr val="808080"/>
                        </a:outerShdw>
                      </a:effectLst>
                    </p:spPr>
                  </p:pic>
                </p:oleObj>
              </mc:Fallback>
            </mc:AlternateContent>
          </a:graphicData>
        </a:graphic>
      </p:graphicFrame>
      <p:graphicFrame>
        <p:nvGraphicFramePr>
          <p:cNvPr id="37891" name="Object 3">
            <a:extLst>
              <a:ext uri="{FF2B5EF4-FFF2-40B4-BE49-F238E27FC236}">
                <a16:creationId xmlns:a16="http://schemas.microsoft.com/office/drawing/2014/main" id="{B7FBE650-F12E-FA4C-86FD-A4A34DE2347A}"/>
              </a:ext>
            </a:extLst>
          </p:cNvPr>
          <p:cNvGraphicFramePr>
            <a:graphicFrameLocks noChangeAspect="1"/>
          </p:cNvGraphicFramePr>
          <p:nvPr/>
        </p:nvGraphicFramePr>
        <p:xfrm>
          <a:off x="182563" y="3306763"/>
          <a:ext cx="2371725" cy="558800"/>
        </p:xfrm>
        <a:graphic>
          <a:graphicData uri="http://schemas.openxmlformats.org/presentationml/2006/ole">
            <mc:AlternateContent xmlns:mc="http://schemas.openxmlformats.org/markup-compatibility/2006">
              <mc:Choice xmlns:v="urn:schemas-microsoft-com:vml" Requires="v">
                <p:oleObj spid="_x0000_s26630" name="Equation" r:id="rId7" imgW="34518600" imgH="8191500" progId="Equation.DSMT4">
                  <p:embed/>
                </p:oleObj>
              </mc:Choice>
              <mc:Fallback>
                <p:oleObj name="Equation" r:id="rId7" imgW="34518600" imgH="8191500" progId="Equation.DSMT4">
                  <p:embed/>
                  <p:pic>
                    <p:nvPicPr>
                      <p:cNvPr id="37891" name="Object 3">
                        <a:extLst>
                          <a:ext uri="{FF2B5EF4-FFF2-40B4-BE49-F238E27FC236}">
                            <a16:creationId xmlns:a16="http://schemas.microsoft.com/office/drawing/2014/main" id="{B7FBE650-F12E-FA4C-86FD-A4A34DE234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563" y="3306763"/>
                        <a:ext cx="2371725"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sp>
        <p:nvSpPr>
          <p:cNvPr id="37895" name="Line 6">
            <a:extLst>
              <a:ext uri="{FF2B5EF4-FFF2-40B4-BE49-F238E27FC236}">
                <a16:creationId xmlns:a16="http://schemas.microsoft.com/office/drawing/2014/main" id="{66E108C0-A58A-7D4B-B174-4EE1E4FE63EF}"/>
              </a:ext>
            </a:extLst>
          </p:cNvPr>
          <p:cNvSpPr>
            <a:spLocks noChangeShapeType="1"/>
          </p:cNvSpPr>
          <p:nvPr/>
        </p:nvSpPr>
        <p:spPr bwMode="auto">
          <a:xfrm>
            <a:off x="1409700" y="2416175"/>
            <a:ext cx="0" cy="7985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896" name="Text Box 7">
            <a:extLst>
              <a:ext uri="{FF2B5EF4-FFF2-40B4-BE49-F238E27FC236}">
                <a16:creationId xmlns:a16="http://schemas.microsoft.com/office/drawing/2014/main" id="{CF85C5C3-BB68-C343-BE11-B4239AA9C1E1}"/>
              </a:ext>
            </a:extLst>
          </p:cNvPr>
          <p:cNvSpPr txBox="1">
            <a:spLocks noChangeArrowheads="1"/>
          </p:cNvSpPr>
          <p:nvPr/>
        </p:nvSpPr>
        <p:spPr bwMode="auto">
          <a:xfrm>
            <a:off x="333375" y="4156075"/>
            <a:ext cx="2309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2400" i="1">
                <a:latin typeface="Times New Roman" panose="02020603050405020304" pitchFamily="18" charset="0"/>
              </a:rPr>
              <a:t>rpbis classique</a:t>
            </a:r>
          </a:p>
          <a:p>
            <a:r>
              <a:rPr lang="fr-BE" altLang="fr-FR" sz="2400" i="1">
                <a:latin typeface="Times New Roman" panose="02020603050405020304" pitchFamily="18" charset="0"/>
              </a:rPr>
              <a:t>de </a:t>
            </a:r>
            <a:r>
              <a:rPr lang="fr-BE" altLang="fr-FR" sz="2400" b="1"/>
              <a:t>P3</a:t>
            </a:r>
            <a:r>
              <a:rPr lang="fr-BE" altLang="fr-FR" sz="2400" i="1">
                <a:latin typeface="Times New Roman" panose="02020603050405020304" pitchFamily="18" charset="0"/>
              </a:rPr>
              <a:t> = 0,76</a:t>
            </a:r>
            <a:endParaRPr lang="fr-FR" altLang="fr-FR" sz="2400" i="1">
              <a:latin typeface="Times New Roman" panose="02020603050405020304" pitchFamily="18" charset="0"/>
            </a:endParaRPr>
          </a:p>
        </p:txBody>
      </p:sp>
    </p:spTree>
    <p:extLst>
      <p:ext uri="{BB962C8B-B14F-4D97-AF65-F5344CB8AC3E}">
        <p14:creationId xmlns:p14="http://schemas.microsoft.com/office/powerpoint/2010/main" val="51975259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1">
            <a:extLst>
              <a:ext uri="{FF2B5EF4-FFF2-40B4-BE49-F238E27FC236}">
                <a16:creationId xmlns:a16="http://schemas.microsoft.com/office/drawing/2014/main" id="{E9F31859-0692-AD4F-9085-A83E2B3326FE}"/>
              </a:ext>
            </a:extLst>
          </p:cNvPr>
          <p:cNvSpPr>
            <a:spLocks noGrp="1"/>
          </p:cNvSpPr>
          <p:nvPr>
            <p:ph type="ftr" sz="quarter" idx="11"/>
          </p:nvPr>
        </p:nvSpPr>
        <p:spPr>
          <a:xfrm>
            <a:off x="457200" y="6356350"/>
            <a:ext cx="2133600" cy="365125"/>
          </a:xfrm>
        </p:spPr>
        <p:txBody>
          <a:bodyPr wrap="square" numCol="1" anchorCtr="0" compatLnSpc="1">
            <a:prstTxWarp prst="textNoShape">
              <a:avLst/>
            </a:prstTxWarp>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fontAlgn="base">
              <a:spcBef>
                <a:spcPct val="0"/>
              </a:spcBef>
              <a:spcAft>
                <a:spcPct val="0"/>
              </a:spcAft>
            </a:pPr>
            <a:r>
              <a:rPr lang="fr-FR" altLang="fr-FR">
                <a:solidFill>
                  <a:srgbClr val="898989"/>
                </a:solidFill>
              </a:rPr>
              <a:t>Université de Fribourg - </a:t>
            </a:r>
            <a:r>
              <a:rPr lang="en-GB" altLang="fr-FR">
                <a:solidFill>
                  <a:srgbClr val="898989"/>
                </a:solidFill>
              </a:rPr>
              <a:t>Master of Arts en Sciences de </a:t>
            </a:r>
            <a:r>
              <a:rPr lang="fr-BE" altLang="fr-FR">
                <a:solidFill>
                  <a:srgbClr val="898989"/>
                </a:solidFill>
              </a:rPr>
              <a:t>l’éducation pour l’enseignement au secondaire</a:t>
            </a:r>
            <a:r>
              <a:rPr lang="en-GB" altLang="fr-FR">
                <a:solidFill>
                  <a:srgbClr val="898989"/>
                </a:solidFill>
              </a:rPr>
              <a:t> I </a:t>
            </a:r>
            <a:r>
              <a:rPr lang="fr-FR" altLang="fr-FR">
                <a:solidFill>
                  <a:srgbClr val="898989"/>
                </a:solidFill>
              </a:rPr>
              <a:t>– </a:t>
            </a:r>
            <a:r>
              <a:rPr lang="en-GB" altLang="fr-FR">
                <a:solidFill>
                  <a:srgbClr val="898989"/>
                </a:solidFill>
              </a:rPr>
              <a:t>DAES 1 </a:t>
            </a:r>
            <a:r>
              <a:rPr lang="fr-FR" altLang="fr-FR">
                <a:solidFill>
                  <a:srgbClr val="898989"/>
                </a:solidFill>
              </a:rPr>
              <a:t>– Prof. Dr. Jean-Luc Gilles</a:t>
            </a:r>
            <a:endParaRPr lang="fr-BE" altLang="fr-FR">
              <a:solidFill>
                <a:srgbClr val="898989"/>
              </a:solidFill>
            </a:endParaRPr>
          </a:p>
        </p:txBody>
      </p:sp>
      <p:sp>
        <p:nvSpPr>
          <p:cNvPr id="11" name="Espace réservé du numéro de diapositive 2">
            <a:extLst>
              <a:ext uri="{FF2B5EF4-FFF2-40B4-BE49-F238E27FC236}">
                <a16:creationId xmlns:a16="http://schemas.microsoft.com/office/drawing/2014/main" id="{2F9B8AAB-540C-2440-97AA-20F205DBAC70}"/>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0D33B092-9745-6045-B933-9DFC0BC5693A}" type="slidenum">
              <a:rPr lang="fr-BE" altLang="fr-FR">
                <a:solidFill>
                  <a:srgbClr val="898989"/>
                </a:solidFill>
              </a:rPr>
              <a:pPr algn="ctr"/>
              <a:t>247</a:t>
            </a:fld>
            <a:endParaRPr lang="fr-BE" altLang="fr-FR">
              <a:solidFill>
                <a:srgbClr val="898989"/>
              </a:solidFill>
            </a:endParaRPr>
          </a:p>
        </p:txBody>
      </p:sp>
      <p:pic>
        <p:nvPicPr>
          <p:cNvPr id="39943" name="Picture 2">
            <a:extLst>
              <a:ext uri="{FF2B5EF4-FFF2-40B4-BE49-F238E27FC236}">
                <a16:creationId xmlns:a16="http://schemas.microsoft.com/office/drawing/2014/main" id="{6FA544B1-F57A-D248-B395-D1F4B498E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13" y="215900"/>
            <a:ext cx="5421312"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3">
            <a:extLst>
              <a:ext uri="{FF2B5EF4-FFF2-40B4-BE49-F238E27FC236}">
                <a16:creationId xmlns:a16="http://schemas.microsoft.com/office/drawing/2014/main" id="{B1106223-653A-F94B-AA08-E25AF0FDCE34}"/>
              </a:ext>
            </a:extLst>
          </p:cNvPr>
          <p:cNvSpPr txBox="1">
            <a:spLocks noChangeArrowheads="1"/>
          </p:cNvSpPr>
          <p:nvPr/>
        </p:nvSpPr>
        <p:spPr bwMode="auto">
          <a:xfrm>
            <a:off x="22225" y="46038"/>
            <a:ext cx="3811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a:t>
            </a:r>
          </a:p>
          <a:p>
            <a:pPr eaLnBrk="0" hangingPunct="0"/>
            <a:r>
              <a:rPr lang="fr-BE" altLang="fr-FR" sz="2000"/>
              <a:t>(rpbis classiques)</a:t>
            </a:r>
          </a:p>
        </p:txBody>
      </p:sp>
      <p:graphicFrame>
        <p:nvGraphicFramePr>
          <p:cNvPr id="39938" name="Object 2">
            <a:extLst>
              <a:ext uri="{FF2B5EF4-FFF2-40B4-BE49-F238E27FC236}">
                <a16:creationId xmlns:a16="http://schemas.microsoft.com/office/drawing/2014/main" id="{55279141-DB5C-8E4E-A591-4DF0718E3AF1}"/>
              </a:ext>
            </a:extLst>
          </p:cNvPr>
          <p:cNvGraphicFramePr>
            <a:graphicFrameLocks noChangeAspect="1"/>
          </p:cNvGraphicFramePr>
          <p:nvPr/>
        </p:nvGraphicFramePr>
        <p:xfrm>
          <a:off x="152400" y="1649413"/>
          <a:ext cx="2209800" cy="619125"/>
        </p:xfrm>
        <a:graphic>
          <a:graphicData uri="http://schemas.openxmlformats.org/presentationml/2006/ole">
            <mc:AlternateContent xmlns:mc="http://schemas.openxmlformats.org/markup-compatibility/2006">
              <mc:Choice xmlns:v="urn:schemas-microsoft-com:vml" Requires="v">
                <p:oleObj spid="_x0000_s28679" name="Équation" r:id="rId5" imgW="32181800" imgH="9067800" progId="Equation.3">
                  <p:embed/>
                </p:oleObj>
              </mc:Choice>
              <mc:Fallback>
                <p:oleObj name="Équation" r:id="rId5" imgW="32181800" imgH="9067800" progId="Equation.3">
                  <p:embed/>
                  <p:pic>
                    <p:nvPicPr>
                      <p:cNvPr id="39938" name="Object 2">
                        <a:extLst>
                          <a:ext uri="{FF2B5EF4-FFF2-40B4-BE49-F238E27FC236}">
                            <a16:creationId xmlns:a16="http://schemas.microsoft.com/office/drawing/2014/main" id="{55279141-DB5C-8E4E-A591-4DF0718E3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49413"/>
                        <a:ext cx="2209800" cy="619125"/>
                      </a:xfrm>
                      <a:prstGeom prst="rect">
                        <a:avLst/>
                      </a:prstGeom>
                      <a:solidFill>
                        <a:srgbClr val="FFFF99"/>
                      </a:solidFill>
                      <a:ln w="9525">
                        <a:solidFill>
                          <a:schemeClr val="tx1"/>
                        </a:solidFill>
                        <a:miter lim="800000"/>
                        <a:headEnd/>
                        <a:tailEnd/>
                      </a:ln>
                      <a:effectLst>
                        <a:outerShdw dist="107763" dir="2700000" algn="ctr" rotWithShape="0">
                          <a:srgbClr val="808080"/>
                        </a:outerShdw>
                      </a:effectLst>
                    </p:spPr>
                  </p:pic>
                </p:oleObj>
              </mc:Fallback>
            </mc:AlternateContent>
          </a:graphicData>
        </a:graphic>
      </p:graphicFrame>
      <p:graphicFrame>
        <p:nvGraphicFramePr>
          <p:cNvPr id="39939" name="Object 3">
            <a:extLst>
              <a:ext uri="{FF2B5EF4-FFF2-40B4-BE49-F238E27FC236}">
                <a16:creationId xmlns:a16="http://schemas.microsoft.com/office/drawing/2014/main" id="{409BE6AF-CFEA-924E-B644-94E5AD79D3C9}"/>
              </a:ext>
            </a:extLst>
          </p:cNvPr>
          <p:cNvGraphicFramePr>
            <a:graphicFrameLocks noChangeAspect="1"/>
          </p:cNvGraphicFramePr>
          <p:nvPr/>
        </p:nvGraphicFramePr>
        <p:xfrm>
          <a:off x="373063" y="3316288"/>
          <a:ext cx="1989137" cy="538162"/>
        </p:xfrm>
        <a:graphic>
          <a:graphicData uri="http://schemas.openxmlformats.org/presentationml/2006/ole">
            <mc:AlternateContent xmlns:mc="http://schemas.openxmlformats.org/markup-compatibility/2006">
              <mc:Choice xmlns:v="urn:schemas-microsoft-com:vml" Requires="v">
                <p:oleObj spid="_x0000_s28680" name="Equation" r:id="rId7" imgW="28968700" imgH="7899400" progId="Equation.3">
                  <p:embed/>
                </p:oleObj>
              </mc:Choice>
              <mc:Fallback>
                <p:oleObj name="Equation" r:id="rId7" imgW="28968700" imgH="7899400" progId="Equation.3">
                  <p:embed/>
                  <p:pic>
                    <p:nvPicPr>
                      <p:cNvPr id="39939" name="Object 3">
                        <a:extLst>
                          <a:ext uri="{FF2B5EF4-FFF2-40B4-BE49-F238E27FC236}">
                            <a16:creationId xmlns:a16="http://schemas.microsoft.com/office/drawing/2014/main" id="{409BE6AF-CFEA-924E-B644-94E5AD79D3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063" y="3316288"/>
                        <a:ext cx="1989137" cy="538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sp>
        <p:nvSpPr>
          <p:cNvPr id="39945" name="Line 6">
            <a:extLst>
              <a:ext uri="{FF2B5EF4-FFF2-40B4-BE49-F238E27FC236}">
                <a16:creationId xmlns:a16="http://schemas.microsoft.com/office/drawing/2014/main" id="{921D8682-D90A-B84F-A46E-74DD62688067}"/>
              </a:ext>
            </a:extLst>
          </p:cNvPr>
          <p:cNvSpPr>
            <a:spLocks noChangeShapeType="1"/>
          </p:cNvSpPr>
          <p:nvPr/>
        </p:nvSpPr>
        <p:spPr bwMode="auto">
          <a:xfrm>
            <a:off x="1409700" y="2416175"/>
            <a:ext cx="0" cy="7985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39946" name="Group 7">
            <a:extLst>
              <a:ext uri="{FF2B5EF4-FFF2-40B4-BE49-F238E27FC236}">
                <a16:creationId xmlns:a16="http://schemas.microsoft.com/office/drawing/2014/main" id="{7211AF0D-515D-C047-85F4-CBADDE52DADA}"/>
              </a:ext>
            </a:extLst>
          </p:cNvPr>
          <p:cNvGrpSpPr>
            <a:grpSpLocks/>
          </p:cNvGrpSpPr>
          <p:nvPr/>
        </p:nvGrpSpPr>
        <p:grpSpPr bwMode="auto">
          <a:xfrm>
            <a:off x="-965200" y="4343400"/>
            <a:ext cx="13182600" cy="1447800"/>
            <a:chOff x="-1200" y="2424"/>
            <a:chExt cx="8304" cy="912"/>
          </a:xfrm>
        </p:grpSpPr>
        <p:sp>
          <p:nvSpPr>
            <p:cNvPr id="103432" name="Rectangle 8">
              <a:extLst>
                <a:ext uri="{FF2B5EF4-FFF2-40B4-BE49-F238E27FC236}">
                  <a16:creationId xmlns:a16="http://schemas.microsoft.com/office/drawing/2014/main" id="{2F81EBC1-F5F1-2148-9959-072AD208843A}"/>
                </a:ext>
              </a:extLst>
            </p:cNvPr>
            <p:cNvSpPr>
              <a:spLocks noChangeArrowheads="1"/>
            </p:cNvSpPr>
            <p:nvPr/>
          </p:nvSpPr>
          <p:spPr bwMode="auto">
            <a:xfrm>
              <a:off x="832" y="2424"/>
              <a:ext cx="4248" cy="568"/>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fontAlgn="auto">
                <a:spcBef>
                  <a:spcPts val="0"/>
                </a:spcBef>
                <a:spcAft>
                  <a:spcPts val="0"/>
                </a:spcAft>
                <a:defRPr/>
              </a:pPr>
              <a:endParaRPr lang="fr-FR">
                <a:latin typeface="+mn-lt"/>
                <a:ea typeface="+mn-ea"/>
              </a:endParaRPr>
            </a:p>
          </p:txBody>
        </p:sp>
        <p:graphicFrame>
          <p:nvGraphicFramePr>
            <p:cNvPr id="39940" name="Object 4">
              <a:extLst>
                <a:ext uri="{FF2B5EF4-FFF2-40B4-BE49-F238E27FC236}">
                  <a16:creationId xmlns:a16="http://schemas.microsoft.com/office/drawing/2014/main" id="{4F5A5AE0-BB30-B840-BC66-C79BB5B7318C}"/>
                </a:ext>
              </a:extLst>
            </p:cNvPr>
            <p:cNvGraphicFramePr>
              <a:graphicFrameLocks noChangeAspect="1"/>
            </p:cNvGraphicFramePr>
            <p:nvPr/>
          </p:nvGraphicFramePr>
          <p:xfrm>
            <a:off x="-1200" y="2496"/>
            <a:ext cx="8304" cy="840"/>
          </p:xfrm>
          <a:graphic>
            <a:graphicData uri="http://schemas.openxmlformats.org/presentationml/2006/ole">
              <mc:AlternateContent xmlns:mc="http://schemas.openxmlformats.org/markup-compatibility/2006">
                <mc:Choice xmlns:v="urn:schemas-microsoft-com:vml" Requires="v">
                  <p:oleObj spid="_x0000_s28681" name="Document" r:id="rId9" imgW="18059400" imgH="1828800" progId="Word.Document.8">
                    <p:embed/>
                  </p:oleObj>
                </mc:Choice>
                <mc:Fallback>
                  <p:oleObj name="Document" r:id="rId9" imgW="18059400" imgH="1828800" progId="Word.Document.8">
                    <p:embed/>
                    <p:pic>
                      <p:nvPicPr>
                        <p:cNvPr id="39940" name="Object 4">
                          <a:extLst>
                            <a:ext uri="{FF2B5EF4-FFF2-40B4-BE49-F238E27FC236}">
                              <a16:creationId xmlns:a16="http://schemas.microsoft.com/office/drawing/2014/main" id="{4F5A5AE0-BB30-B840-BC66-C79BB5B731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0" y="2496"/>
                          <a:ext cx="8304"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946158266"/>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numéro de diapositive 2">
            <a:extLst>
              <a:ext uri="{FF2B5EF4-FFF2-40B4-BE49-F238E27FC236}">
                <a16:creationId xmlns:a16="http://schemas.microsoft.com/office/drawing/2014/main" id="{8DF59A0C-67A6-1A4E-B66B-9E38CFC6A7A8}"/>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5318FA82-966D-4445-8536-F01F0EE8296D}" type="slidenum">
              <a:rPr lang="fr-BE" altLang="fr-FR">
                <a:solidFill>
                  <a:srgbClr val="898989"/>
                </a:solidFill>
              </a:rPr>
              <a:pPr algn="ctr"/>
              <a:t>248</a:t>
            </a:fld>
            <a:endParaRPr lang="fr-BE" altLang="fr-FR">
              <a:solidFill>
                <a:srgbClr val="898989"/>
              </a:solidFill>
            </a:endParaRPr>
          </a:p>
        </p:txBody>
      </p:sp>
      <p:grpSp>
        <p:nvGrpSpPr>
          <p:cNvPr id="41988" name="Group 2">
            <a:extLst>
              <a:ext uri="{FF2B5EF4-FFF2-40B4-BE49-F238E27FC236}">
                <a16:creationId xmlns:a16="http://schemas.microsoft.com/office/drawing/2014/main" id="{7A0BE05B-7D40-FC47-A733-DAE72496CBA0}"/>
              </a:ext>
            </a:extLst>
          </p:cNvPr>
          <p:cNvGrpSpPr>
            <a:grpSpLocks/>
          </p:cNvGrpSpPr>
          <p:nvPr/>
        </p:nvGrpSpPr>
        <p:grpSpPr bwMode="auto">
          <a:xfrm>
            <a:off x="2438400" y="1241425"/>
            <a:ext cx="5867400" cy="8597900"/>
            <a:chOff x="-912" y="1448"/>
            <a:chExt cx="3696" cy="5416"/>
          </a:xfrm>
        </p:grpSpPr>
        <p:pic>
          <p:nvPicPr>
            <p:cNvPr id="41999" name="Picture 3">
              <a:extLst>
                <a:ext uri="{FF2B5EF4-FFF2-40B4-BE49-F238E27FC236}">
                  <a16:creationId xmlns:a16="http://schemas.microsoft.com/office/drawing/2014/main" id="{F633B39F-42B0-1647-8FD7-88CBE3BF8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 y="2919"/>
              <a:ext cx="3415" cy="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0" name="Group 4">
              <a:extLst>
                <a:ext uri="{FF2B5EF4-FFF2-40B4-BE49-F238E27FC236}">
                  <a16:creationId xmlns:a16="http://schemas.microsoft.com/office/drawing/2014/main" id="{CF106EA7-090D-AA46-ADDE-9A197364486B}"/>
                </a:ext>
              </a:extLst>
            </p:cNvPr>
            <p:cNvGrpSpPr>
              <a:grpSpLocks/>
            </p:cNvGrpSpPr>
            <p:nvPr/>
          </p:nvGrpSpPr>
          <p:grpSpPr bwMode="auto">
            <a:xfrm>
              <a:off x="-912" y="2911"/>
              <a:ext cx="3696" cy="3920"/>
              <a:chOff x="1104" y="368"/>
              <a:chExt cx="3696" cy="3920"/>
            </a:xfrm>
          </p:grpSpPr>
          <p:sp>
            <p:nvSpPr>
              <p:cNvPr id="42005" name="Rectangle 5">
                <a:extLst>
                  <a:ext uri="{FF2B5EF4-FFF2-40B4-BE49-F238E27FC236}">
                    <a16:creationId xmlns:a16="http://schemas.microsoft.com/office/drawing/2014/main" id="{A17F736C-A15A-3B4F-92C2-80099154288C}"/>
                  </a:ext>
                </a:extLst>
              </p:cNvPr>
              <p:cNvSpPr>
                <a:spLocks noChangeArrowheads="1"/>
              </p:cNvSpPr>
              <p:nvPr/>
            </p:nvSpPr>
            <p:spPr bwMode="auto">
              <a:xfrm>
                <a:off x="1104" y="1024"/>
                <a:ext cx="3648" cy="32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42006" name="Rectangle 6">
                <a:extLst>
                  <a:ext uri="{FF2B5EF4-FFF2-40B4-BE49-F238E27FC236}">
                    <a16:creationId xmlns:a16="http://schemas.microsoft.com/office/drawing/2014/main" id="{1CAAC04F-EACB-5F43-8EFD-082EAF62B226}"/>
                  </a:ext>
                </a:extLst>
              </p:cNvPr>
              <p:cNvSpPr>
                <a:spLocks noChangeArrowheads="1"/>
              </p:cNvSpPr>
              <p:nvPr/>
            </p:nvSpPr>
            <p:spPr bwMode="auto">
              <a:xfrm>
                <a:off x="3936" y="368"/>
                <a:ext cx="864"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fr-FR" altLang="fr-FR"/>
              </a:p>
            </p:txBody>
          </p:sp>
          <p:sp>
            <p:nvSpPr>
              <p:cNvPr id="42007" name="Line 7">
                <a:extLst>
                  <a:ext uri="{FF2B5EF4-FFF2-40B4-BE49-F238E27FC236}">
                    <a16:creationId xmlns:a16="http://schemas.microsoft.com/office/drawing/2014/main" id="{1AFBAF70-6A1E-5D4D-AF57-56719CB219F4}"/>
                  </a:ext>
                </a:extLst>
              </p:cNvPr>
              <p:cNvSpPr>
                <a:spLocks noChangeShapeType="1"/>
              </p:cNvSpPr>
              <p:nvPr/>
            </p:nvSpPr>
            <p:spPr bwMode="auto">
              <a:xfrm>
                <a:off x="2256" y="1016"/>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42001" name="Text Box 8">
              <a:extLst>
                <a:ext uri="{FF2B5EF4-FFF2-40B4-BE49-F238E27FC236}">
                  <a16:creationId xmlns:a16="http://schemas.microsoft.com/office/drawing/2014/main" id="{C217D824-2410-8C42-AFCF-45FBE37D74FA}"/>
                </a:ext>
              </a:extLst>
            </p:cNvPr>
            <p:cNvSpPr txBox="1">
              <a:spLocks noChangeArrowheads="1"/>
            </p:cNvSpPr>
            <p:nvPr/>
          </p:nvSpPr>
          <p:spPr bwMode="auto">
            <a:xfrm rot="-3344514">
              <a:off x="740" y="2332"/>
              <a:ext cx="9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2. had  /  waited</a:t>
              </a:r>
              <a:endParaRPr lang="fr-BE" altLang="fr-FR" sz="1400">
                <a:latin typeface="Comic Sans MS" panose="030F0902030302020204" pitchFamily="66" charset="0"/>
              </a:endParaRPr>
            </a:p>
          </p:txBody>
        </p:sp>
        <p:sp>
          <p:nvSpPr>
            <p:cNvPr id="42002" name="Text Box 9">
              <a:extLst>
                <a:ext uri="{FF2B5EF4-FFF2-40B4-BE49-F238E27FC236}">
                  <a16:creationId xmlns:a16="http://schemas.microsoft.com/office/drawing/2014/main" id="{C0C3BCF0-7026-A440-A6E2-F37F2F421B04}"/>
                </a:ext>
              </a:extLst>
            </p:cNvPr>
            <p:cNvSpPr txBox="1">
              <a:spLocks noChangeArrowheads="1"/>
            </p:cNvSpPr>
            <p:nvPr/>
          </p:nvSpPr>
          <p:spPr bwMode="auto">
            <a:xfrm rot="-3344514">
              <a:off x="1002" y="2222"/>
              <a:ext cx="12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3. had  /  was waiting</a:t>
              </a:r>
              <a:endParaRPr lang="fr-BE" altLang="fr-FR" sz="1400">
                <a:latin typeface="Comic Sans MS" panose="030F0902030302020204" pitchFamily="66" charset="0"/>
              </a:endParaRPr>
            </a:p>
          </p:txBody>
        </p:sp>
        <p:sp>
          <p:nvSpPr>
            <p:cNvPr id="42003" name="Text Box 10">
              <a:extLst>
                <a:ext uri="{FF2B5EF4-FFF2-40B4-BE49-F238E27FC236}">
                  <a16:creationId xmlns:a16="http://schemas.microsoft.com/office/drawing/2014/main" id="{BEEED7F8-2E47-DB40-A194-DC848628EDD9}"/>
                </a:ext>
              </a:extLst>
            </p:cNvPr>
            <p:cNvSpPr txBox="1">
              <a:spLocks noChangeArrowheads="1"/>
            </p:cNvSpPr>
            <p:nvPr/>
          </p:nvSpPr>
          <p:spPr bwMode="auto">
            <a:xfrm rot="-3344514">
              <a:off x="1337" y="2131"/>
              <a:ext cx="13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4. was having  /  waited</a:t>
              </a:r>
              <a:endParaRPr lang="fr-BE" altLang="fr-FR" sz="1400">
                <a:latin typeface="Comic Sans MS" panose="030F0902030302020204" pitchFamily="66" charset="0"/>
              </a:endParaRPr>
            </a:p>
          </p:txBody>
        </p:sp>
        <p:sp>
          <p:nvSpPr>
            <p:cNvPr id="42004" name="Text Box 11">
              <a:extLst>
                <a:ext uri="{FF2B5EF4-FFF2-40B4-BE49-F238E27FC236}">
                  <a16:creationId xmlns:a16="http://schemas.microsoft.com/office/drawing/2014/main" id="{C9BB70BF-5A5B-B64B-8A51-994C32C43B39}"/>
                </a:ext>
              </a:extLst>
            </p:cNvPr>
            <p:cNvSpPr txBox="1">
              <a:spLocks noChangeArrowheads="1"/>
            </p:cNvSpPr>
            <p:nvPr/>
          </p:nvSpPr>
          <p:spPr bwMode="auto">
            <a:xfrm rot="-3344514">
              <a:off x="385" y="2095"/>
              <a:ext cx="14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en-US" altLang="fr-FR" sz="1400">
                  <a:latin typeface="Comic Sans MS" panose="030F0902030302020204" pitchFamily="66" charset="0"/>
                </a:rPr>
                <a:t>1. was having / was waiting</a:t>
              </a:r>
              <a:endParaRPr lang="fr-BE" altLang="fr-FR" sz="1400">
                <a:latin typeface="Courier New" panose="02070309020205020404" pitchFamily="49" charset="0"/>
              </a:endParaRPr>
            </a:p>
          </p:txBody>
        </p:sp>
      </p:grpSp>
      <p:sp>
        <p:nvSpPr>
          <p:cNvPr id="41989" name="Text Box 12">
            <a:extLst>
              <a:ext uri="{FF2B5EF4-FFF2-40B4-BE49-F238E27FC236}">
                <a16:creationId xmlns:a16="http://schemas.microsoft.com/office/drawing/2014/main" id="{E7FF5240-C4C5-534A-9D3A-36C29ABAAA27}"/>
              </a:ext>
            </a:extLst>
          </p:cNvPr>
          <p:cNvSpPr txBox="1">
            <a:spLocks noChangeArrowheads="1"/>
          </p:cNvSpPr>
          <p:nvPr/>
        </p:nvSpPr>
        <p:spPr bwMode="auto">
          <a:xfrm>
            <a:off x="22225" y="46038"/>
            <a:ext cx="578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2000"/>
              <a:t>Les corrélations point bisériales (rpbis classiques)</a:t>
            </a:r>
          </a:p>
        </p:txBody>
      </p:sp>
      <p:sp>
        <p:nvSpPr>
          <p:cNvPr id="41990" name="Text Box 13">
            <a:extLst>
              <a:ext uri="{FF2B5EF4-FFF2-40B4-BE49-F238E27FC236}">
                <a16:creationId xmlns:a16="http://schemas.microsoft.com/office/drawing/2014/main" id="{3079A658-5FEB-3648-B804-C932BE8826DA}"/>
              </a:ext>
            </a:extLst>
          </p:cNvPr>
          <p:cNvSpPr txBox="1">
            <a:spLocks noChangeArrowheads="1"/>
          </p:cNvSpPr>
          <p:nvPr/>
        </p:nvSpPr>
        <p:spPr bwMode="auto">
          <a:xfrm>
            <a:off x="533400" y="762000"/>
            <a:ext cx="4572000" cy="1592263"/>
          </a:xfrm>
          <a:prstGeom prst="rect">
            <a:avLst/>
          </a:prstGeom>
          <a:solidFill>
            <a:srgbClr val="009999"/>
          </a:solidFill>
          <a:ln w="9525">
            <a:solidFill>
              <a:schemeClr val="hlink"/>
            </a:solidFill>
            <a:miter lim="800000"/>
            <a:headEnd/>
            <a:tailEnd/>
          </a:ln>
        </p:spPr>
        <p:txBody>
          <a:bodyPr lIns="91420" tIns="45711" rIns="91420" bIns="45711">
            <a:spAutoFit/>
          </a:bodyPr>
          <a:lstStyle>
            <a:lvl1pPr defTabSz="449263">
              <a:defRPr>
                <a:solidFill>
                  <a:schemeClr val="tx1"/>
                </a:solidFill>
                <a:latin typeface="Calibri" panose="020F0502020204030204" pitchFamily="34" charset="0"/>
                <a:ea typeface="ＭＳ Ｐゴシック" panose="020B0600070205080204" pitchFamily="34" charset="-128"/>
              </a:defRPr>
            </a:lvl1pPr>
            <a:lvl2pPr marL="37931725" indent="-37474525" defTabSz="449263">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FR" altLang="fr-FR" sz="1400">
                <a:solidFill>
                  <a:schemeClr val="bg1"/>
                </a:solidFill>
              </a:rPr>
              <a:t>Complétez avec les mots qui conviennent :</a:t>
            </a:r>
            <a:br>
              <a:rPr lang="fr-FR" altLang="fr-FR" sz="1400">
                <a:solidFill>
                  <a:schemeClr val="bg1"/>
                </a:solidFill>
              </a:rPr>
            </a:br>
            <a:endParaRPr lang="fr-FR" altLang="fr-FR" sz="600">
              <a:solidFill>
                <a:schemeClr val="bg1"/>
              </a:solidFill>
            </a:endParaRPr>
          </a:p>
          <a:p>
            <a:pPr eaLnBrk="0" hangingPunct="0"/>
            <a:r>
              <a:rPr lang="en-US" altLang="fr-FR" sz="1400">
                <a:solidFill>
                  <a:schemeClr val="bg1"/>
                </a:solidFill>
              </a:rPr>
              <a:t>He ……….. a heart attack while he ……….. for the bus. </a:t>
            </a:r>
          </a:p>
          <a:p>
            <a:pPr eaLnBrk="0" hangingPunct="0"/>
            <a:endParaRPr lang="en-US" altLang="fr-FR" sz="800">
              <a:solidFill>
                <a:schemeClr val="bg1"/>
              </a:solidFill>
            </a:endParaRPr>
          </a:p>
          <a:p>
            <a:pPr eaLnBrk="0" hangingPunct="0"/>
            <a:r>
              <a:rPr lang="en-US" altLang="fr-FR" sz="1400">
                <a:solidFill>
                  <a:schemeClr val="bg1"/>
                </a:solidFill>
              </a:rPr>
              <a:t>1. was having  /  was waiting </a:t>
            </a:r>
          </a:p>
          <a:p>
            <a:pPr eaLnBrk="0" hangingPunct="0"/>
            <a:r>
              <a:rPr lang="en-US" altLang="fr-FR" sz="1400">
                <a:solidFill>
                  <a:schemeClr val="bg1"/>
                </a:solidFill>
              </a:rPr>
              <a:t>2. had  /  waited </a:t>
            </a:r>
          </a:p>
          <a:p>
            <a:pPr eaLnBrk="0" hangingPunct="0"/>
            <a:r>
              <a:rPr lang="en-US" altLang="fr-FR" sz="1400">
                <a:solidFill>
                  <a:schemeClr val="bg1"/>
                </a:solidFill>
              </a:rPr>
              <a:t>3. had  /  was waiting</a:t>
            </a:r>
          </a:p>
          <a:p>
            <a:pPr eaLnBrk="0" hangingPunct="0"/>
            <a:r>
              <a:rPr lang="en-US" altLang="fr-FR" sz="1400">
                <a:solidFill>
                  <a:schemeClr val="bg1"/>
                </a:solidFill>
              </a:rPr>
              <a:t>4. was having  /  waited</a:t>
            </a:r>
            <a:endParaRPr lang="fr-BE" altLang="fr-FR" sz="1400">
              <a:solidFill>
                <a:schemeClr val="bg1"/>
              </a:solidFill>
            </a:endParaRPr>
          </a:p>
        </p:txBody>
      </p:sp>
      <p:grpSp>
        <p:nvGrpSpPr>
          <p:cNvPr id="41991" name="Group 14">
            <a:extLst>
              <a:ext uri="{FF2B5EF4-FFF2-40B4-BE49-F238E27FC236}">
                <a16:creationId xmlns:a16="http://schemas.microsoft.com/office/drawing/2014/main" id="{A5F561ED-99FF-4345-86C0-DB0DC8FAB98C}"/>
              </a:ext>
            </a:extLst>
          </p:cNvPr>
          <p:cNvGrpSpPr>
            <a:grpSpLocks/>
          </p:cNvGrpSpPr>
          <p:nvPr/>
        </p:nvGrpSpPr>
        <p:grpSpPr bwMode="auto">
          <a:xfrm>
            <a:off x="-1858963" y="5030788"/>
            <a:ext cx="13185776" cy="1444625"/>
            <a:chOff x="-1201" y="2424"/>
            <a:chExt cx="8306" cy="910"/>
          </a:xfrm>
        </p:grpSpPr>
        <p:sp>
          <p:nvSpPr>
            <p:cNvPr id="105487" name="Rectangle 15">
              <a:extLst>
                <a:ext uri="{FF2B5EF4-FFF2-40B4-BE49-F238E27FC236}">
                  <a16:creationId xmlns:a16="http://schemas.microsoft.com/office/drawing/2014/main" id="{A2DAC137-01C3-E943-9C92-134A84C7A813}"/>
                </a:ext>
              </a:extLst>
            </p:cNvPr>
            <p:cNvSpPr>
              <a:spLocks noChangeArrowheads="1"/>
            </p:cNvSpPr>
            <p:nvPr/>
          </p:nvSpPr>
          <p:spPr bwMode="auto">
            <a:xfrm>
              <a:off x="832" y="2424"/>
              <a:ext cx="4248" cy="568"/>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fontAlgn="auto">
                <a:spcBef>
                  <a:spcPts val="0"/>
                </a:spcBef>
                <a:spcAft>
                  <a:spcPts val="0"/>
                </a:spcAft>
                <a:defRPr/>
              </a:pPr>
              <a:endParaRPr lang="fr-FR">
                <a:latin typeface="+mn-lt"/>
                <a:ea typeface="+mn-ea"/>
              </a:endParaRPr>
            </a:p>
          </p:txBody>
        </p:sp>
        <p:graphicFrame>
          <p:nvGraphicFramePr>
            <p:cNvPr id="41986" name="Object 2">
              <a:extLst>
                <a:ext uri="{FF2B5EF4-FFF2-40B4-BE49-F238E27FC236}">
                  <a16:creationId xmlns:a16="http://schemas.microsoft.com/office/drawing/2014/main" id="{A08D074A-A4B2-CB49-9ED9-2663CFE64FDF}"/>
                </a:ext>
              </a:extLst>
            </p:cNvPr>
            <p:cNvGraphicFramePr>
              <a:graphicFrameLocks noChangeAspect="1"/>
            </p:cNvGraphicFramePr>
            <p:nvPr/>
          </p:nvGraphicFramePr>
          <p:xfrm>
            <a:off x="-1201" y="2497"/>
            <a:ext cx="8306" cy="837"/>
          </p:xfrm>
          <a:graphic>
            <a:graphicData uri="http://schemas.openxmlformats.org/presentationml/2006/ole">
              <mc:AlternateContent xmlns:mc="http://schemas.openxmlformats.org/markup-compatibility/2006">
                <mc:Choice xmlns:v="urn:schemas-microsoft-com:vml" Requires="v">
                  <p:oleObj spid="_x0000_s30723" name="Document" r:id="rId5" imgW="18059400" imgH="1828800" progId="Word.Document.8">
                    <p:embed/>
                  </p:oleObj>
                </mc:Choice>
                <mc:Fallback>
                  <p:oleObj name="Document" r:id="rId5" imgW="18059400" imgH="1828800" progId="Word.Document.8">
                    <p:embed/>
                    <p:pic>
                      <p:nvPicPr>
                        <p:cNvPr id="41986" name="Object 2">
                          <a:extLst>
                            <a:ext uri="{FF2B5EF4-FFF2-40B4-BE49-F238E27FC236}">
                              <a16:creationId xmlns:a16="http://schemas.microsoft.com/office/drawing/2014/main" id="{A08D074A-A4B2-CB49-9ED9-2663CFE64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 y="2497"/>
                          <a:ext cx="8306" cy="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Group 17">
            <a:extLst>
              <a:ext uri="{FF2B5EF4-FFF2-40B4-BE49-F238E27FC236}">
                <a16:creationId xmlns:a16="http://schemas.microsoft.com/office/drawing/2014/main" id="{40328056-FB3E-DE4C-AA7A-0C21AF1CC54F}"/>
              </a:ext>
            </a:extLst>
          </p:cNvPr>
          <p:cNvGrpSpPr>
            <a:grpSpLocks/>
          </p:cNvGrpSpPr>
          <p:nvPr/>
        </p:nvGrpSpPr>
        <p:grpSpPr bwMode="auto">
          <a:xfrm>
            <a:off x="4038600" y="4648200"/>
            <a:ext cx="3200400" cy="762000"/>
            <a:chOff x="2544" y="2928"/>
            <a:chExt cx="2016" cy="480"/>
          </a:xfrm>
        </p:grpSpPr>
        <p:sp>
          <p:nvSpPr>
            <p:cNvPr id="41993" name="Line 18">
              <a:extLst>
                <a:ext uri="{FF2B5EF4-FFF2-40B4-BE49-F238E27FC236}">
                  <a16:creationId xmlns:a16="http://schemas.microsoft.com/office/drawing/2014/main" id="{499039AE-D769-7F47-9683-7EECCC679855}"/>
                </a:ext>
              </a:extLst>
            </p:cNvPr>
            <p:cNvSpPr>
              <a:spLocks noChangeShapeType="1"/>
            </p:cNvSpPr>
            <p:nvPr/>
          </p:nvSpPr>
          <p:spPr bwMode="auto">
            <a:xfrm flipH="1">
              <a:off x="2544" y="2928"/>
              <a:ext cx="288" cy="48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4" name="Line 19">
              <a:extLst>
                <a:ext uri="{FF2B5EF4-FFF2-40B4-BE49-F238E27FC236}">
                  <a16:creationId xmlns:a16="http://schemas.microsoft.com/office/drawing/2014/main" id="{1AB768E7-C562-6546-8F88-3301ACA69BE5}"/>
                </a:ext>
              </a:extLst>
            </p:cNvPr>
            <p:cNvSpPr>
              <a:spLocks noChangeShapeType="1"/>
            </p:cNvSpPr>
            <p:nvPr/>
          </p:nvSpPr>
          <p:spPr bwMode="auto">
            <a:xfrm flipH="1">
              <a:off x="3072" y="2928"/>
              <a:ext cx="96" cy="48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5" name="Line 20">
              <a:extLst>
                <a:ext uri="{FF2B5EF4-FFF2-40B4-BE49-F238E27FC236}">
                  <a16:creationId xmlns:a16="http://schemas.microsoft.com/office/drawing/2014/main" id="{C539AE62-7120-2C44-ADC1-AB938D2FA821}"/>
                </a:ext>
              </a:extLst>
            </p:cNvPr>
            <p:cNvSpPr>
              <a:spLocks noChangeShapeType="1"/>
            </p:cNvSpPr>
            <p:nvPr/>
          </p:nvSpPr>
          <p:spPr bwMode="auto">
            <a:xfrm>
              <a:off x="3360" y="2928"/>
              <a:ext cx="48" cy="48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6" name="Line 21">
              <a:extLst>
                <a:ext uri="{FF2B5EF4-FFF2-40B4-BE49-F238E27FC236}">
                  <a16:creationId xmlns:a16="http://schemas.microsoft.com/office/drawing/2014/main" id="{E0E68949-20B4-6A44-892B-21EA2BCDDC39}"/>
                </a:ext>
              </a:extLst>
            </p:cNvPr>
            <p:cNvSpPr>
              <a:spLocks noChangeShapeType="1"/>
            </p:cNvSpPr>
            <p:nvPr/>
          </p:nvSpPr>
          <p:spPr bwMode="auto">
            <a:xfrm>
              <a:off x="3696" y="2928"/>
              <a:ext cx="240" cy="48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7" name="Line 22">
              <a:extLst>
                <a:ext uri="{FF2B5EF4-FFF2-40B4-BE49-F238E27FC236}">
                  <a16:creationId xmlns:a16="http://schemas.microsoft.com/office/drawing/2014/main" id="{C2E3C498-0709-E242-869B-5411D27F2549}"/>
                </a:ext>
              </a:extLst>
            </p:cNvPr>
            <p:cNvSpPr>
              <a:spLocks noChangeShapeType="1"/>
            </p:cNvSpPr>
            <p:nvPr/>
          </p:nvSpPr>
          <p:spPr bwMode="auto">
            <a:xfrm>
              <a:off x="4032" y="2928"/>
              <a:ext cx="528" cy="48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3195241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a:extLst>
              <a:ext uri="{FF2B5EF4-FFF2-40B4-BE49-F238E27FC236}">
                <a16:creationId xmlns:a16="http://schemas.microsoft.com/office/drawing/2014/main" id="{2F320A30-0519-D64C-B244-DEC93B35CF25}"/>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655BC459-133F-7344-A05E-960A6780552F}" type="slidenum">
              <a:rPr lang="fr-BE" altLang="fr-FR">
                <a:solidFill>
                  <a:srgbClr val="898989"/>
                </a:solidFill>
              </a:rPr>
              <a:pPr algn="ctr"/>
              <a:t>249</a:t>
            </a:fld>
            <a:endParaRPr lang="fr-BE" altLang="fr-FR">
              <a:solidFill>
                <a:srgbClr val="898989"/>
              </a:solidFill>
            </a:endParaRPr>
          </a:p>
        </p:txBody>
      </p:sp>
      <p:pic>
        <p:nvPicPr>
          <p:cNvPr id="44035" name="Picture 2">
            <a:extLst>
              <a:ext uri="{FF2B5EF4-FFF2-40B4-BE49-F238E27FC236}">
                <a16:creationId xmlns:a16="http://schemas.microsoft.com/office/drawing/2014/main" id="{53E6D2FF-D64F-814E-A632-19B8F45C3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18515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3">
            <a:extLst>
              <a:ext uri="{FF2B5EF4-FFF2-40B4-BE49-F238E27FC236}">
                <a16:creationId xmlns:a16="http://schemas.microsoft.com/office/drawing/2014/main" id="{09205EFA-AFD4-0549-A2C7-E9C107656CA7}"/>
              </a:ext>
            </a:extLst>
          </p:cNvPr>
          <p:cNvSpPr txBox="1">
            <a:spLocks noChangeArrowheads="1"/>
          </p:cNvSpPr>
          <p:nvPr/>
        </p:nvSpPr>
        <p:spPr bwMode="auto">
          <a:xfrm>
            <a:off x="3265488" y="163513"/>
            <a:ext cx="1343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defRPr>
                <a:solidFill>
                  <a:schemeClr val="tx1"/>
                </a:solidFill>
                <a:latin typeface="Calibri" panose="020F0502020204030204" pitchFamily="34" charset="0"/>
                <a:ea typeface="ＭＳ Ｐゴシック" panose="020B0600070205080204" pitchFamily="34" charset="-128"/>
              </a:defRPr>
            </a:lvl1pPr>
            <a:lvl2pPr marL="37931725" indent="-37474525" defTabSz="82867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hangingPunct="0">
              <a:lnSpc>
                <a:spcPct val="93000"/>
              </a:lnSpc>
              <a:buClr>
                <a:srgbClr val="000000"/>
              </a:buClr>
              <a:buSzPct val="45000"/>
              <a:buFont typeface="StarSymbol" charset="0"/>
              <a:buNone/>
            </a:pPr>
            <a:r>
              <a:rPr lang="fr-BE" altLang="fr-FR" sz="1600">
                <a:solidFill>
                  <a:schemeClr val="bg1"/>
                </a:solidFill>
                <a:latin typeface="Arial Black" panose="020B0604020202020204" pitchFamily="34" charset="0"/>
              </a:rPr>
              <a:t>EXERCICE</a:t>
            </a:r>
            <a:endParaRPr lang="fr-FR" altLang="fr-FR" sz="1600">
              <a:solidFill>
                <a:schemeClr val="bg1"/>
              </a:solidFill>
              <a:latin typeface="Arial Black" panose="020B0604020202020204" pitchFamily="34" charset="0"/>
            </a:endParaRPr>
          </a:p>
        </p:txBody>
      </p:sp>
    </p:spTree>
    <p:extLst>
      <p:ext uri="{BB962C8B-B14F-4D97-AF65-F5344CB8AC3E}">
        <p14:creationId xmlns:p14="http://schemas.microsoft.com/office/powerpoint/2010/main" val="38604844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enseignant</a:t>
            </a:r>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3743907" y="2001010"/>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Temps 2</a:t>
            </a:r>
            <a:endParaRPr lang="fr-FR" b="1" dirty="0"/>
          </a:p>
        </p:txBody>
      </p:sp>
      <p:pic>
        <p:nvPicPr>
          <p:cNvPr id="3" name="Image 2">
            <a:extLst>
              <a:ext uri="{FF2B5EF4-FFF2-40B4-BE49-F238E27FC236}">
                <a16:creationId xmlns:a16="http://schemas.microsoft.com/office/drawing/2014/main" id="{F9B0CD0D-D151-3C4B-B18C-B761609CB464}"/>
              </a:ext>
            </a:extLst>
          </p:cNvPr>
          <p:cNvPicPr>
            <a:picLocks noChangeAspect="1"/>
          </p:cNvPicPr>
          <p:nvPr/>
        </p:nvPicPr>
        <p:blipFill>
          <a:blip r:embed="rId2"/>
          <a:stretch>
            <a:fillRect/>
          </a:stretch>
        </p:blipFill>
        <p:spPr>
          <a:xfrm>
            <a:off x="2106056" y="2564904"/>
            <a:ext cx="4770199" cy="4248823"/>
          </a:xfrm>
          <a:prstGeom prst="rect">
            <a:avLst/>
          </a:prstGeom>
        </p:spPr>
      </p:pic>
    </p:spTree>
    <p:extLst>
      <p:ext uri="{BB962C8B-B14F-4D97-AF65-F5344CB8AC3E}">
        <p14:creationId xmlns:p14="http://schemas.microsoft.com/office/powerpoint/2010/main" val="356814378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2">
            <a:extLst>
              <a:ext uri="{FF2B5EF4-FFF2-40B4-BE49-F238E27FC236}">
                <a16:creationId xmlns:a16="http://schemas.microsoft.com/office/drawing/2014/main" id="{554635E5-BC61-4046-AB7D-B59197F0FB17}"/>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B289DDC4-0316-9748-82DB-F3B466DAA405}" type="slidenum">
              <a:rPr lang="fr-BE" altLang="fr-FR">
                <a:solidFill>
                  <a:srgbClr val="898989"/>
                </a:solidFill>
              </a:rPr>
              <a:pPr algn="ctr"/>
              <a:t>250</a:t>
            </a:fld>
            <a:endParaRPr lang="fr-BE" altLang="fr-FR">
              <a:solidFill>
                <a:srgbClr val="898989"/>
              </a:solidFill>
            </a:endParaRPr>
          </a:p>
        </p:txBody>
      </p:sp>
      <p:pic>
        <p:nvPicPr>
          <p:cNvPr id="46083" name="Picture 2">
            <a:extLst>
              <a:ext uri="{FF2B5EF4-FFF2-40B4-BE49-F238E27FC236}">
                <a16:creationId xmlns:a16="http://schemas.microsoft.com/office/drawing/2014/main" id="{BFC1EB1F-1CA8-EA4E-A09C-CD1FC60DA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18515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Line 3">
            <a:extLst>
              <a:ext uri="{FF2B5EF4-FFF2-40B4-BE49-F238E27FC236}">
                <a16:creationId xmlns:a16="http://schemas.microsoft.com/office/drawing/2014/main" id="{1E675B1D-0F71-004F-9E9A-A62D282B0978}"/>
              </a:ext>
            </a:extLst>
          </p:cNvPr>
          <p:cNvSpPr>
            <a:spLocks noChangeShapeType="1"/>
          </p:cNvSpPr>
          <p:nvPr/>
        </p:nvSpPr>
        <p:spPr bwMode="auto">
          <a:xfrm>
            <a:off x="4343400" y="2590800"/>
            <a:ext cx="533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085" name="Line 4">
            <a:extLst>
              <a:ext uri="{FF2B5EF4-FFF2-40B4-BE49-F238E27FC236}">
                <a16:creationId xmlns:a16="http://schemas.microsoft.com/office/drawing/2014/main" id="{08FF5AED-55E2-0A45-8356-95395FB998BB}"/>
              </a:ext>
            </a:extLst>
          </p:cNvPr>
          <p:cNvSpPr>
            <a:spLocks noChangeShapeType="1"/>
          </p:cNvSpPr>
          <p:nvPr/>
        </p:nvSpPr>
        <p:spPr bwMode="auto">
          <a:xfrm>
            <a:off x="5248275" y="3695700"/>
            <a:ext cx="533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086" name="Line 5">
            <a:extLst>
              <a:ext uri="{FF2B5EF4-FFF2-40B4-BE49-F238E27FC236}">
                <a16:creationId xmlns:a16="http://schemas.microsoft.com/office/drawing/2014/main" id="{8F58077B-376E-0447-A9B8-6A13154C9813}"/>
              </a:ext>
            </a:extLst>
          </p:cNvPr>
          <p:cNvSpPr>
            <a:spLocks noChangeShapeType="1"/>
          </p:cNvSpPr>
          <p:nvPr/>
        </p:nvSpPr>
        <p:spPr bwMode="auto">
          <a:xfrm>
            <a:off x="6991350" y="3695700"/>
            <a:ext cx="533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087" name="Line 6">
            <a:extLst>
              <a:ext uri="{FF2B5EF4-FFF2-40B4-BE49-F238E27FC236}">
                <a16:creationId xmlns:a16="http://schemas.microsoft.com/office/drawing/2014/main" id="{6CAC0597-A134-2447-B4D9-0E1D529AC925}"/>
              </a:ext>
            </a:extLst>
          </p:cNvPr>
          <p:cNvSpPr>
            <a:spLocks noChangeShapeType="1"/>
          </p:cNvSpPr>
          <p:nvPr/>
        </p:nvSpPr>
        <p:spPr bwMode="auto">
          <a:xfrm>
            <a:off x="3429000" y="5886450"/>
            <a:ext cx="533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088" name="Line 7">
            <a:extLst>
              <a:ext uri="{FF2B5EF4-FFF2-40B4-BE49-F238E27FC236}">
                <a16:creationId xmlns:a16="http://schemas.microsoft.com/office/drawing/2014/main" id="{831BA82B-BF97-534E-B21D-60B8D004E9E8}"/>
              </a:ext>
            </a:extLst>
          </p:cNvPr>
          <p:cNvSpPr>
            <a:spLocks noChangeShapeType="1"/>
          </p:cNvSpPr>
          <p:nvPr/>
        </p:nvSpPr>
        <p:spPr bwMode="auto">
          <a:xfrm>
            <a:off x="4352925" y="5895975"/>
            <a:ext cx="533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089" name="Text Box 8">
            <a:extLst>
              <a:ext uri="{FF2B5EF4-FFF2-40B4-BE49-F238E27FC236}">
                <a16:creationId xmlns:a16="http://schemas.microsoft.com/office/drawing/2014/main" id="{FD34F4B1-B30D-0649-BCFA-7C5A966F6E62}"/>
              </a:ext>
            </a:extLst>
          </p:cNvPr>
          <p:cNvSpPr txBox="1">
            <a:spLocks noChangeArrowheads="1"/>
          </p:cNvSpPr>
          <p:nvPr/>
        </p:nvSpPr>
        <p:spPr bwMode="auto">
          <a:xfrm>
            <a:off x="3265488" y="163513"/>
            <a:ext cx="353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defRPr>
                <a:solidFill>
                  <a:schemeClr val="tx1"/>
                </a:solidFill>
                <a:latin typeface="Calibri" panose="020F0502020204030204" pitchFamily="34" charset="0"/>
                <a:ea typeface="ＭＳ Ｐゴシック" panose="020B0600070205080204" pitchFamily="34" charset="-128"/>
              </a:defRPr>
            </a:lvl1pPr>
            <a:lvl2pPr marL="37931725" indent="-37474525" defTabSz="82867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hangingPunct="0">
              <a:lnSpc>
                <a:spcPct val="93000"/>
              </a:lnSpc>
              <a:buClr>
                <a:srgbClr val="000000"/>
              </a:buClr>
              <a:buSzPct val="45000"/>
              <a:buFont typeface="StarSymbol" charset="0"/>
              <a:buNone/>
            </a:pPr>
            <a:r>
              <a:rPr lang="fr-BE" altLang="fr-FR" sz="1600">
                <a:solidFill>
                  <a:schemeClr val="bg1"/>
                </a:solidFill>
                <a:latin typeface="Arial Black" panose="020B0604020202020204" pitchFamily="34" charset="0"/>
              </a:rPr>
              <a:t>CORRECTION DE L’EXERCICE</a:t>
            </a:r>
            <a:endParaRPr lang="fr-FR" altLang="fr-FR" sz="1600">
              <a:solidFill>
                <a:schemeClr val="bg1"/>
              </a:solidFill>
              <a:latin typeface="Arial Black" panose="020B0604020202020204" pitchFamily="34" charset="0"/>
            </a:endParaRPr>
          </a:p>
        </p:txBody>
      </p:sp>
    </p:spTree>
    <p:extLst>
      <p:ext uri="{BB962C8B-B14F-4D97-AF65-F5344CB8AC3E}">
        <p14:creationId xmlns:p14="http://schemas.microsoft.com/office/powerpoint/2010/main" val="317271531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1">
            <a:extLst>
              <a:ext uri="{FF2B5EF4-FFF2-40B4-BE49-F238E27FC236}">
                <a16:creationId xmlns:a16="http://schemas.microsoft.com/office/drawing/2014/main" id="{CA75B3CD-21F6-024E-89CF-0A7296A5DAB9}"/>
              </a:ext>
            </a:extLst>
          </p:cNvPr>
          <p:cNvSpPr>
            <a:spLocks noGrp="1"/>
          </p:cNvSpPr>
          <p:nvPr>
            <p:ph type="ftr" sz="quarter" idx="11"/>
          </p:nvPr>
        </p:nvSpPr>
        <p:spPr>
          <a:xfrm>
            <a:off x="457200" y="6356350"/>
            <a:ext cx="2133600" cy="365125"/>
          </a:xfrm>
        </p:spPr>
        <p:txBody>
          <a:bodyPr wrap="square" numCol="1" anchorCtr="0" compatLnSpc="1">
            <a:prstTxWarp prst="textNoShape">
              <a:avLst/>
            </a:prstTxWarp>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fontAlgn="base">
              <a:spcBef>
                <a:spcPct val="0"/>
              </a:spcBef>
              <a:spcAft>
                <a:spcPct val="0"/>
              </a:spcAft>
            </a:pPr>
            <a:r>
              <a:rPr lang="fr-FR" altLang="fr-FR">
                <a:solidFill>
                  <a:srgbClr val="898989"/>
                </a:solidFill>
              </a:rPr>
              <a:t>Université de Fribourg - </a:t>
            </a:r>
            <a:r>
              <a:rPr lang="en-GB" altLang="fr-FR">
                <a:solidFill>
                  <a:srgbClr val="898989"/>
                </a:solidFill>
              </a:rPr>
              <a:t>Master of Arts en Sciences de </a:t>
            </a:r>
            <a:r>
              <a:rPr lang="fr-BE" altLang="fr-FR">
                <a:solidFill>
                  <a:srgbClr val="898989"/>
                </a:solidFill>
              </a:rPr>
              <a:t>l’éducation pour l’enseignement au secondaire</a:t>
            </a:r>
            <a:r>
              <a:rPr lang="en-GB" altLang="fr-FR">
                <a:solidFill>
                  <a:srgbClr val="898989"/>
                </a:solidFill>
              </a:rPr>
              <a:t> I </a:t>
            </a:r>
            <a:r>
              <a:rPr lang="fr-FR" altLang="fr-FR">
                <a:solidFill>
                  <a:srgbClr val="898989"/>
                </a:solidFill>
              </a:rPr>
              <a:t>– </a:t>
            </a:r>
            <a:r>
              <a:rPr lang="en-GB" altLang="fr-FR">
                <a:solidFill>
                  <a:srgbClr val="898989"/>
                </a:solidFill>
              </a:rPr>
              <a:t>DAES 1 </a:t>
            </a:r>
            <a:r>
              <a:rPr lang="fr-FR" altLang="fr-FR">
                <a:solidFill>
                  <a:srgbClr val="898989"/>
                </a:solidFill>
              </a:rPr>
              <a:t>– Prof. Dr. Jean-Luc Gilles</a:t>
            </a:r>
            <a:endParaRPr lang="fr-BE" altLang="fr-FR">
              <a:solidFill>
                <a:srgbClr val="898989"/>
              </a:solidFill>
            </a:endParaRPr>
          </a:p>
        </p:txBody>
      </p:sp>
      <p:sp>
        <p:nvSpPr>
          <p:cNvPr id="9" name="Espace réservé du numéro de diapositive 2">
            <a:extLst>
              <a:ext uri="{FF2B5EF4-FFF2-40B4-BE49-F238E27FC236}">
                <a16:creationId xmlns:a16="http://schemas.microsoft.com/office/drawing/2014/main" id="{C3F7F582-F917-7643-BE91-52E87144F7DE}"/>
              </a:ext>
            </a:extLst>
          </p:cNvPr>
          <p:cNvSpPr>
            <a:spLocks noGrp="1"/>
          </p:cNvSpPr>
          <p:nvPr>
            <p:ph type="sldNum" sz="quarter" idx="12"/>
          </p:nvPr>
        </p:nvSpPr>
        <p:spPr>
          <a:xfrm>
            <a:off x="3124200" y="6356350"/>
            <a:ext cx="2895600" cy="365125"/>
          </a:xfr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fld id="{57572511-ECD3-B04C-AB70-52DF410508E7}" type="slidenum">
              <a:rPr lang="fr-BE" altLang="fr-FR">
                <a:solidFill>
                  <a:srgbClr val="898989"/>
                </a:solidFill>
              </a:rPr>
              <a:pPr algn="ctr"/>
              <a:t>251</a:t>
            </a:fld>
            <a:endParaRPr lang="fr-BE" altLang="fr-FR">
              <a:solidFill>
                <a:srgbClr val="898989"/>
              </a:solidFill>
            </a:endParaRPr>
          </a:p>
        </p:txBody>
      </p:sp>
      <p:pic>
        <p:nvPicPr>
          <p:cNvPr id="21506" name="Picture 2">
            <a:extLst>
              <a:ext uri="{FF2B5EF4-FFF2-40B4-BE49-F238E27FC236}">
                <a16:creationId xmlns:a16="http://schemas.microsoft.com/office/drawing/2014/main" id="{6856C2C4-4DDB-D24B-89C4-9C5D37D1C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2" b="2492"/>
          <a:stretch>
            <a:fillRect/>
          </a:stretch>
        </p:blipFill>
        <p:spPr bwMode="auto">
          <a:xfrm>
            <a:off x="209550" y="1441450"/>
            <a:ext cx="89344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714FD464-2E16-564D-9778-6A6FFB83EF04}"/>
              </a:ext>
            </a:extLst>
          </p:cNvPr>
          <p:cNvGrpSpPr>
            <a:grpSpLocks/>
          </p:cNvGrpSpPr>
          <p:nvPr/>
        </p:nvGrpSpPr>
        <p:grpSpPr bwMode="auto">
          <a:xfrm>
            <a:off x="1143000" y="1449388"/>
            <a:ext cx="6926263" cy="5183187"/>
            <a:chOff x="104" y="463"/>
            <a:chExt cx="2889" cy="1996"/>
          </a:xfrm>
        </p:grpSpPr>
        <p:pic>
          <p:nvPicPr>
            <p:cNvPr id="48136" name="Picture 4">
              <a:extLst>
                <a:ext uri="{FF2B5EF4-FFF2-40B4-BE49-F238E27FC236}">
                  <a16:creationId xmlns:a16="http://schemas.microsoft.com/office/drawing/2014/main" id="{4121E348-B9B6-D74E-9341-064BB782E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 y="463"/>
              <a:ext cx="2889" cy="199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8137" name="Text Box 5">
              <a:extLst>
                <a:ext uri="{FF2B5EF4-FFF2-40B4-BE49-F238E27FC236}">
                  <a16:creationId xmlns:a16="http://schemas.microsoft.com/office/drawing/2014/main" id="{8B9E1B84-A702-D94E-A08A-6763BC9FCFC5}"/>
                </a:ext>
              </a:extLst>
            </p:cNvPr>
            <p:cNvSpPr txBox="1">
              <a:spLocks noChangeArrowheads="1"/>
            </p:cNvSpPr>
            <p:nvPr/>
          </p:nvSpPr>
          <p:spPr bwMode="auto">
            <a:xfrm>
              <a:off x="2448" y="2320"/>
              <a:ext cx="37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fr-BE" altLang="fr-FR" sz="1000">
                  <a:latin typeface="Times New Roman" panose="02020603050405020304" pitchFamily="18" charset="0"/>
                </a:rPr>
                <a:t>(Gilles, 2002)</a:t>
              </a:r>
            </a:p>
          </p:txBody>
        </p:sp>
      </p:grpSp>
      <p:sp>
        <p:nvSpPr>
          <p:cNvPr id="48134" name="Text Box 6">
            <a:extLst>
              <a:ext uri="{FF2B5EF4-FFF2-40B4-BE49-F238E27FC236}">
                <a16:creationId xmlns:a16="http://schemas.microsoft.com/office/drawing/2014/main" id="{EF8F01B5-1B76-174D-8AA2-89BE3A3E1CE6}"/>
              </a:ext>
            </a:extLst>
          </p:cNvPr>
          <p:cNvSpPr txBox="1">
            <a:spLocks noChangeArrowheads="1"/>
          </p:cNvSpPr>
          <p:nvPr/>
        </p:nvSpPr>
        <p:spPr bwMode="auto">
          <a:xfrm>
            <a:off x="0" y="766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sz="3200">
                <a:solidFill>
                  <a:srgbClr val="990000"/>
                </a:solidFill>
                <a:latin typeface="Arial Black" panose="020B0604020202020204" pitchFamily="34" charset="0"/>
              </a:rPr>
              <a:t>6. Correction</a:t>
            </a:r>
          </a:p>
        </p:txBody>
      </p:sp>
      <p:sp>
        <p:nvSpPr>
          <p:cNvPr id="48135" name="Text Box 8">
            <a:extLst>
              <a:ext uri="{FF2B5EF4-FFF2-40B4-BE49-F238E27FC236}">
                <a16:creationId xmlns:a16="http://schemas.microsoft.com/office/drawing/2014/main" id="{002DBF34-15AF-4C4A-8026-FB0C4479A44A}"/>
              </a:ext>
            </a:extLst>
          </p:cNvPr>
          <p:cNvSpPr txBox="1">
            <a:spLocks noChangeArrowheads="1"/>
          </p:cNvSpPr>
          <p:nvPr/>
        </p:nvSpPr>
        <p:spPr bwMode="auto">
          <a:xfrm>
            <a:off x="30163" y="30163"/>
            <a:ext cx="887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fr-BE" altLang="fr-FR" b="1">
                <a:latin typeface="Arial Black" panose="020B0604020202020204" pitchFamily="34" charset="0"/>
              </a:rPr>
              <a:t>Cycle de construction et de gestion qualité des évaluations </a:t>
            </a:r>
            <a:endParaRPr lang="fr-BE" altLang="fr-FR" sz="1400" b="1"/>
          </a:p>
        </p:txBody>
      </p:sp>
    </p:spTree>
    <p:extLst>
      <p:ext uri="{BB962C8B-B14F-4D97-AF65-F5344CB8AC3E}">
        <p14:creationId xmlns:p14="http://schemas.microsoft.com/office/powerpoint/2010/main" val="2229108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Zoom sur l’étape 6 : les grilles d’évaluation</a:t>
            </a:r>
          </a:p>
        </p:txBody>
      </p:sp>
      <p:sp>
        <p:nvSpPr>
          <p:cNvPr id="4" name="Espace réservé du contenu 2">
            <a:extLst>
              <a:ext uri="{FF2B5EF4-FFF2-40B4-BE49-F238E27FC236}">
                <a16:creationId xmlns:a16="http://schemas.microsoft.com/office/drawing/2014/main" id="{F3CDF219-8EAB-4444-9F41-DA809CF3EC17}"/>
              </a:ext>
            </a:extLst>
          </p:cNvPr>
          <p:cNvSpPr>
            <a:spLocks noGrp="1"/>
          </p:cNvSpPr>
          <p:nvPr>
            <p:ph idx="1"/>
          </p:nvPr>
        </p:nvSpPr>
        <p:spPr>
          <a:xfrm>
            <a:off x="323528" y="1844824"/>
            <a:ext cx="8640959" cy="4408970"/>
          </a:xfrm>
        </p:spPr>
        <p:txBody>
          <a:bodyPr/>
          <a:lstStyle/>
          <a:p>
            <a:pPr marL="457200" lvl="1" indent="0">
              <a:buNone/>
            </a:pPr>
            <a:endParaRPr lang="fr-FR" sz="1600" dirty="0"/>
          </a:p>
          <a:p>
            <a:pPr marL="0" indent="0">
              <a:buNone/>
            </a:pPr>
            <a:endParaRPr lang="fr-FR" sz="2000" i="1" dirty="0"/>
          </a:p>
        </p:txBody>
      </p:sp>
      <p:pic>
        <p:nvPicPr>
          <p:cNvPr id="5" name="image.png">
            <a:extLst>
              <a:ext uri="{FF2B5EF4-FFF2-40B4-BE49-F238E27FC236}">
                <a16:creationId xmlns:a16="http://schemas.microsoft.com/office/drawing/2014/main" id="{FFF77460-9D2B-074D-A9C1-BF9A21E8E197}"/>
              </a:ext>
            </a:extLst>
          </p:cNvPr>
          <p:cNvPicPr/>
          <p:nvPr/>
        </p:nvPicPr>
        <p:blipFill>
          <a:blip r:embed="rId3"/>
          <a:stretch>
            <a:fillRect/>
          </a:stretch>
        </p:blipFill>
        <p:spPr>
          <a:xfrm>
            <a:off x="251520" y="1992187"/>
            <a:ext cx="3312368" cy="4730845"/>
          </a:xfrm>
          <a:prstGeom prst="rect">
            <a:avLst/>
          </a:prstGeom>
          <a:ln w="12700">
            <a:miter lim="400000"/>
          </a:ln>
        </p:spPr>
      </p:pic>
      <p:pic>
        <p:nvPicPr>
          <p:cNvPr id="6" name="image.png">
            <a:extLst>
              <a:ext uri="{FF2B5EF4-FFF2-40B4-BE49-F238E27FC236}">
                <a16:creationId xmlns:a16="http://schemas.microsoft.com/office/drawing/2014/main" id="{CD095135-CBA4-2E41-B567-3CCBA7419607}"/>
              </a:ext>
            </a:extLst>
          </p:cNvPr>
          <p:cNvPicPr/>
          <p:nvPr/>
        </p:nvPicPr>
        <p:blipFill>
          <a:blip r:embed="rId4"/>
          <a:stretch>
            <a:fillRect/>
          </a:stretch>
        </p:blipFill>
        <p:spPr>
          <a:xfrm>
            <a:off x="4093169" y="1992188"/>
            <a:ext cx="4871318" cy="2516932"/>
          </a:xfrm>
          <a:prstGeom prst="rect">
            <a:avLst/>
          </a:prstGeom>
          <a:ln w="12700">
            <a:miter lim="400000"/>
          </a:ln>
        </p:spPr>
      </p:pic>
      <p:pic>
        <p:nvPicPr>
          <p:cNvPr id="8" name="image.png">
            <a:extLst>
              <a:ext uri="{FF2B5EF4-FFF2-40B4-BE49-F238E27FC236}">
                <a16:creationId xmlns:a16="http://schemas.microsoft.com/office/drawing/2014/main" id="{B6A7A053-7D2B-4F4B-8027-67DA8B5BA8EF}"/>
              </a:ext>
            </a:extLst>
          </p:cNvPr>
          <p:cNvPicPr/>
          <p:nvPr/>
        </p:nvPicPr>
        <p:blipFill>
          <a:blip r:embed="rId5"/>
          <a:stretch>
            <a:fillRect/>
          </a:stretch>
        </p:blipFill>
        <p:spPr>
          <a:xfrm rot="21540000">
            <a:off x="4092472" y="4776367"/>
            <a:ext cx="4855496" cy="1935511"/>
          </a:xfrm>
          <a:prstGeom prst="rect">
            <a:avLst/>
          </a:prstGeom>
          <a:ln w="12700">
            <a:miter lim="400000"/>
          </a:ln>
        </p:spPr>
      </p:pic>
      <p:sp>
        <p:nvSpPr>
          <p:cNvPr id="3" name="Rectangle 2">
            <a:extLst>
              <a:ext uri="{FF2B5EF4-FFF2-40B4-BE49-F238E27FC236}">
                <a16:creationId xmlns:a16="http://schemas.microsoft.com/office/drawing/2014/main" id="{67170B23-1205-774B-9EB9-7BCC3091EEE1}"/>
              </a:ext>
            </a:extLst>
          </p:cNvPr>
          <p:cNvSpPr/>
          <p:nvPr/>
        </p:nvSpPr>
        <p:spPr>
          <a:xfrm>
            <a:off x="4075952" y="6723033"/>
            <a:ext cx="4960544" cy="12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068703D-4123-414A-B434-B4D7E164F936}"/>
              </a:ext>
            </a:extLst>
          </p:cNvPr>
          <p:cNvSpPr/>
          <p:nvPr/>
        </p:nvSpPr>
        <p:spPr>
          <a:xfrm>
            <a:off x="4003943" y="4593695"/>
            <a:ext cx="4960544" cy="234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D6B54D6-37F2-AB40-9B2F-35E74A69313C}"/>
              </a:ext>
            </a:extLst>
          </p:cNvPr>
          <p:cNvSpPr txBox="1"/>
          <p:nvPr/>
        </p:nvSpPr>
        <p:spPr>
          <a:xfrm rot="19745415">
            <a:off x="5253001" y="3117407"/>
            <a:ext cx="2827630" cy="369332"/>
          </a:xfrm>
          <a:prstGeom prst="rect">
            <a:avLst/>
          </a:prstGeom>
          <a:solidFill>
            <a:schemeClr val="bg1"/>
          </a:solidFill>
        </p:spPr>
        <p:txBody>
          <a:bodyPr wrap="none" rtlCol="0">
            <a:spAutoFit/>
          </a:bodyPr>
          <a:lstStyle/>
          <a:p>
            <a:r>
              <a:rPr lang="fr-FR" dirty="0">
                <a:solidFill>
                  <a:srgbClr val="9294C8"/>
                </a:solidFill>
              </a:rPr>
              <a:t>Echelles ordinales - </a:t>
            </a:r>
            <a:r>
              <a:rPr lang="fr-FR" dirty="0" err="1">
                <a:solidFill>
                  <a:srgbClr val="9294C8"/>
                </a:solidFill>
              </a:rPr>
              <a:t>Likert</a:t>
            </a:r>
            <a:endParaRPr lang="fr-FR" dirty="0">
              <a:solidFill>
                <a:srgbClr val="9294C8"/>
              </a:solidFill>
            </a:endParaRPr>
          </a:p>
        </p:txBody>
      </p:sp>
      <p:sp>
        <p:nvSpPr>
          <p:cNvPr id="13" name="ZoneTexte 12">
            <a:extLst>
              <a:ext uri="{FF2B5EF4-FFF2-40B4-BE49-F238E27FC236}">
                <a16:creationId xmlns:a16="http://schemas.microsoft.com/office/drawing/2014/main" id="{8B59B3D2-4577-7D45-9E24-007BC450A853}"/>
              </a:ext>
            </a:extLst>
          </p:cNvPr>
          <p:cNvSpPr txBox="1"/>
          <p:nvPr/>
        </p:nvSpPr>
        <p:spPr>
          <a:xfrm rot="19745415">
            <a:off x="423965" y="3982030"/>
            <a:ext cx="2967479" cy="369332"/>
          </a:xfrm>
          <a:prstGeom prst="rect">
            <a:avLst/>
          </a:prstGeom>
          <a:solidFill>
            <a:schemeClr val="bg1"/>
          </a:solidFill>
        </p:spPr>
        <p:txBody>
          <a:bodyPr wrap="none" rtlCol="0">
            <a:spAutoFit/>
          </a:bodyPr>
          <a:lstStyle/>
          <a:p>
            <a:r>
              <a:rPr lang="fr-FR" dirty="0">
                <a:solidFill>
                  <a:srgbClr val="9294C8"/>
                </a:solidFill>
              </a:rPr>
              <a:t>Echelles pseudo-métriques</a:t>
            </a:r>
          </a:p>
        </p:txBody>
      </p:sp>
      <p:sp>
        <p:nvSpPr>
          <p:cNvPr id="14" name="ZoneTexte 13">
            <a:extLst>
              <a:ext uri="{FF2B5EF4-FFF2-40B4-BE49-F238E27FC236}">
                <a16:creationId xmlns:a16="http://schemas.microsoft.com/office/drawing/2014/main" id="{95878616-F1BD-474D-971B-A2B460ADC803}"/>
              </a:ext>
            </a:extLst>
          </p:cNvPr>
          <p:cNvSpPr txBox="1"/>
          <p:nvPr/>
        </p:nvSpPr>
        <p:spPr>
          <a:xfrm rot="19745415">
            <a:off x="5728925" y="5494994"/>
            <a:ext cx="2339102" cy="369332"/>
          </a:xfrm>
          <a:prstGeom prst="rect">
            <a:avLst/>
          </a:prstGeom>
          <a:solidFill>
            <a:schemeClr val="bg1"/>
          </a:solidFill>
        </p:spPr>
        <p:txBody>
          <a:bodyPr wrap="none" rtlCol="0">
            <a:spAutoFit/>
          </a:bodyPr>
          <a:lstStyle/>
          <a:p>
            <a:r>
              <a:rPr lang="fr-FR" dirty="0">
                <a:solidFill>
                  <a:srgbClr val="9294C8"/>
                </a:solidFill>
              </a:rPr>
              <a:t>Echelles descriptives</a:t>
            </a:r>
          </a:p>
        </p:txBody>
      </p:sp>
    </p:spTree>
    <p:extLst>
      <p:ext uri="{BB962C8B-B14F-4D97-AF65-F5344CB8AC3E}">
        <p14:creationId xmlns:p14="http://schemas.microsoft.com/office/powerpoint/2010/main" val="214564925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échelles descriptives d’évaluation</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2000" dirty="0"/>
              <a:t>Une échelle descriptive d’évaluation est un ensemble cohérent de critères qui évaluent le travail d’un étudiant en décrivant divers niveaux de performance pour chacun de ces critères. </a:t>
            </a:r>
          </a:p>
          <a:p>
            <a:pPr algn="just"/>
            <a:r>
              <a:rPr lang="fr-FR" sz="2000" dirty="0"/>
              <a:t>Ces échelles permettent de structurer la prise d’informations, l’observation. </a:t>
            </a:r>
          </a:p>
          <a:p>
            <a:pPr algn="just"/>
            <a:r>
              <a:rPr lang="fr-FR" sz="2000" dirty="0"/>
              <a:t>L’intérêt de telles échelles, comparées à des échelles ordinales ou métriques, c’est qu’elles décrivent la performance plus qu’elles ne la jugent. </a:t>
            </a:r>
          </a:p>
          <a:p>
            <a:pPr algn="just"/>
            <a:r>
              <a:rPr lang="fr-FR" sz="2000" dirty="0"/>
              <a:t>En effet, évaluer avec une échelle descriptive, c’est vérifier l’adéquation entre la tâche de l’étudiant et la description de l’attendu à divers niveaux de l’échelle. </a:t>
            </a:r>
          </a:p>
          <a:p>
            <a:pPr marL="0" indent="0">
              <a:buNone/>
            </a:pPr>
            <a:endParaRPr lang="fr-FR" dirty="0"/>
          </a:p>
        </p:txBody>
      </p:sp>
    </p:spTree>
    <p:extLst>
      <p:ext uri="{BB962C8B-B14F-4D97-AF65-F5344CB8AC3E}">
        <p14:creationId xmlns:p14="http://schemas.microsoft.com/office/powerpoint/2010/main" val="122200721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DACC10-9BBD-0E4B-83B0-0CDD50ABDA67}"/>
              </a:ext>
            </a:extLst>
          </p:cNvPr>
          <p:cNvPicPr>
            <a:picLocks noChangeAspect="1"/>
          </p:cNvPicPr>
          <p:nvPr/>
        </p:nvPicPr>
        <p:blipFill>
          <a:blip r:embed="rId2"/>
          <a:stretch>
            <a:fillRect/>
          </a:stretch>
        </p:blipFill>
        <p:spPr>
          <a:xfrm>
            <a:off x="137894" y="1196752"/>
            <a:ext cx="9006106" cy="5112568"/>
          </a:xfrm>
          <a:prstGeom prst="rect">
            <a:avLst/>
          </a:prstGeom>
        </p:spPr>
      </p:pic>
    </p:spTree>
    <p:extLst>
      <p:ext uri="{BB962C8B-B14F-4D97-AF65-F5344CB8AC3E}">
        <p14:creationId xmlns:p14="http://schemas.microsoft.com/office/powerpoint/2010/main" val="2095965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intérêt</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1800" dirty="0"/>
              <a:t>Outre les aspects évaluatifs (formatifs et sommatifs), l’utilisation d’une échelle descriptive aide l’enseignant à concevoir son cours et son évaluation. </a:t>
            </a:r>
          </a:p>
          <a:p>
            <a:pPr algn="just"/>
            <a:r>
              <a:rPr lang="fr-FR" sz="1800" dirty="0"/>
              <a:t>La TDS peut être d’une aide précieuse pour fournir les divers critères. </a:t>
            </a:r>
          </a:p>
          <a:p>
            <a:pPr algn="just"/>
            <a:r>
              <a:rPr lang="fr-FR" sz="1800" dirty="0"/>
              <a:t>Elle permet également d’améliorer l’alignement pédagogique. </a:t>
            </a:r>
          </a:p>
          <a:p>
            <a:pPr algn="just"/>
            <a:r>
              <a:rPr lang="fr-FR" sz="1800" dirty="0"/>
              <a:t>Elle aide aussi les étudiants à apprendre, puisque les attendus sont clairement fixés par les niveaux de l’échelle. Elles peuvent, dès lors, avoir un effet retour assez intéressant.</a:t>
            </a:r>
            <a:endParaRPr lang="fr-FR" dirty="0"/>
          </a:p>
        </p:txBody>
      </p:sp>
    </p:spTree>
    <p:extLst>
      <p:ext uri="{BB962C8B-B14F-4D97-AF65-F5344CB8AC3E}">
        <p14:creationId xmlns:p14="http://schemas.microsoft.com/office/powerpoint/2010/main" val="38822419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analytiques vs. holistiques</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2000" dirty="0"/>
              <a:t>Les échelles analytiques : chacune des dimensions (critères) est évaluée séparément. Ces échelles sont diagnostiques (enseignant et étudiant), peuvent être reliées facilement à la table de spécification et sont à utiliser pour les évaluations formatives. Elles conviennent aussi pour les évaluations sommatives, mais elles prennent plus de temps de correction et de calibrage pour atteindre un niveau satisfaisant de fidélité inter-juges.</a:t>
            </a:r>
          </a:p>
          <a:p>
            <a:pPr marL="0" indent="0" algn="just">
              <a:buNone/>
            </a:pPr>
            <a:endParaRPr lang="fr-FR" sz="2000" dirty="0"/>
          </a:p>
          <a:p>
            <a:pPr algn="just"/>
            <a:r>
              <a:rPr lang="fr-FR" sz="2000" dirty="0"/>
              <a:t>Les échelles holistiques : toutes les dimensions (critères) sont évaluées simultanément. Elles conviennent pour des évaluations sommatives, permettent une fidélité inter-juges accrue, et les corrections sont plus rapides. Mais elles ne sont pas diagnostiques et donc, conviennent peu pour une évaluation formative. </a:t>
            </a:r>
          </a:p>
          <a:p>
            <a:pPr marL="0" indent="0">
              <a:buNone/>
            </a:pPr>
            <a:endParaRPr lang="fr-FR" dirty="0"/>
          </a:p>
        </p:txBody>
      </p:sp>
    </p:spTree>
    <p:extLst>
      <p:ext uri="{BB962C8B-B14F-4D97-AF65-F5344CB8AC3E}">
        <p14:creationId xmlns:p14="http://schemas.microsoft.com/office/powerpoint/2010/main" val="228381587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E97B80-7A03-6245-849D-9E855363B633}"/>
              </a:ext>
            </a:extLst>
          </p:cNvPr>
          <p:cNvPicPr>
            <a:picLocks noChangeAspect="1"/>
          </p:cNvPicPr>
          <p:nvPr/>
        </p:nvPicPr>
        <p:blipFill>
          <a:blip r:embed="rId2"/>
          <a:stretch>
            <a:fillRect/>
          </a:stretch>
        </p:blipFill>
        <p:spPr>
          <a:xfrm>
            <a:off x="611560" y="1881102"/>
            <a:ext cx="8352928" cy="4597942"/>
          </a:xfrm>
          <a:prstGeom prst="rect">
            <a:avLst/>
          </a:prstGeom>
        </p:spPr>
      </p:pic>
      <p:sp>
        <p:nvSpPr>
          <p:cNvPr id="5" name="Titre 1">
            <a:extLst>
              <a:ext uri="{FF2B5EF4-FFF2-40B4-BE49-F238E27FC236}">
                <a16:creationId xmlns:a16="http://schemas.microsoft.com/office/drawing/2014/main" id="{B3471F78-C7F3-3645-A28C-91AF7B7E4E7A}"/>
              </a:ext>
            </a:extLst>
          </p:cNvPr>
          <p:cNvSpPr>
            <a:spLocks noGrp="1"/>
          </p:cNvSpPr>
          <p:nvPr>
            <p:ph type="title"/>
          </p:nvPr>
        </p:nvSpPr>
        <p:spPr>
          <a:xfrm>
            <a:off x="457200" y="457200"/>
            <a:ext cx="8686800" cy="1371600"/>
          </a:xfrm>
        </p:spPr>
        <p:txBody>
          <a:bodyPr/>
          <a:lstStyle/>
          <a:p>
            <a:r>
              <a:rPr lang="fr-FR" sz="3200" dirty="0"/>
              <a:t>Une échelle analytique</a:t>
            </a:r>
          </a:p>
        </p:txBody>
      </p:sp>
    </p:spTree>
    <p:extLst>
      <p:ext uri="{BB962C8B-B14F-4D97-AF65-F5344CB8AC3E}">
        <p14:creationId xmlns:p14="http://schemas.microsoft.com/office/powerpoint/2010/main" val="305498127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3471F78-C7F3-3645-A28C-91AF7B7E4E7A}"/>
              </a:ext>
            </a:extLst>
          </p:cNvPr>
          <p:cNvSpPr>
            <a:spLocks noGrp="1"/>
          </p:cNvSpPr>
          <p:nvPr>
            <p:ph type="title"/>
          </p:nvPr>
        </p:nvSpPr>
        <p:spPr>
          <a:xfrm>
            <a:off x="457200" y="457200"/>
            <a:ext cx="8686800" cy="1371600"/>
          </a:xfrm>
        </p:spPr>
        <p:txBody>
          <a:bodyPr/>
          <a:lstStyle/>
          <a:p>
            <a:r>
              <a:rPr lang="fr-FR" sz="3200" dirty="0"/>
              <a:t>Une échelle holistique</a:t>
            </a:r>
          </a:p>
        </p:txBody>
      </p:sp>
      <p:pic>
        <p:nvPicPr>
          <p:cNvPr id="2" name="Image 1">
            <a:extLst>
              <a:ext uri="{FF2B5EF4-FFF2-40B4-BE49-F238E27FC236}">
                <a16:creationId xmlns:a16="http://schemas.microsoft.com/office/drawing/2014/main" id="{F4637A5E-F729-E942-955C-D80385E657DE}"/>
              </a:ext>
            </a:extLst>
          </p:cNvPr>
          <p:cNvPicPr>
            <a:picLocks noChangeAspect="1"/>
          </p:cNvPicPr>
          <p:nvPr/>
        </p:nvPicPr>
        <p:blipFill>
          <a:blip r:embed="rId2"/>
          <a:stretch>
            <a:fillRect/>
          </a:stretch>
        </p:blipFill>
        <p:spPr>
          <a:xfrm>
            <a:off x="2227275" y="1628800"/>
            <a:ext cx="5146650" cy="5146650"/>
          </a:xfrm>
          <a:prstGeom prst="rect">
            <a:avLst/>
          </a:prstGeom>
        </p:spPr>
      </p:pic>
    </p:spTree>
    <p:extLst>
      <p:ext uri="{BB962C8B-B14F-4D97-AF65-F5344CB8AC3E}">
        <p14:creationId xmlns:p14="http://schemas.microsoft.com/office/powerpoint/2010/main" val="414339410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générales vs. orientées sur la </a:t>
            </a:r>
            <a:r>
              <a:rPr lang="fr-FR" sz="3200" dirty="0" err="1"/>
              <a:t>t</a:t>
            </a:r>
            <a:r>
              <a:rPr lang="nl-BE" sz="3200" dirty="0"/>
              <a:t>âche</a:t>
            </a:r>
            <a:endParaRPr lang="fr-FR" sz="3200" dirty="0"/>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1800" dirty="0"/>
              <a:t>Les échelles générales : elles conviennent pour toutes les tâches issues de la même famille de tâches. Elles peuvent être un formidable outil de communication car elles précisent les attendus de la formation en termes opérationnels. Ces échelles peuvent aussi être utilisées de façon diachronique et développementale car elles peuvent être réutilisées pour toutes les tâches d’une même famille. Les étudiants peuvent les utiliser à des fins d’auto-évaluation et participer à leur construction sans que cela ne nuise à la correction de la tâche (par du bachotage, par exemple). </a:t>
            </a:r>
          </a:p>
          <a:p>
            <a:pPr marL="0" indent="0" algn="just">
              <a:buNone/>
            </a:pPr>
            <a:endParaRPr lang="fr-FR" sz="1800" dirty="0"/>
          </a:p>
          <a:p>
            <a:pPr algn="just"/>
            <a:r>
              <a:rPr lang="fr-FR" sz="1800" dirty="0"/>
              <a:t>Les échelles orientées sur la tâche : elles sont directement calquées sur le contenu spécifique de la tâche confiée aux étudiants. Elles sont plus faciles à construire et permettent une meilleure fidélité inter-correcteurs. Les communiquer préalablement aux étudiants leur fournirait trop d’informations sur les réponses attendues. Elles sont conceptuellement moins séduisantes, car elles portent sur la performance en lien avec l’artefact (examen) et moins sur la compétence. Par contre, elles nécessitent moins d’inférence.</a:t>
            </a:r>
          </a:p>
          <a:p>
            <a:pPr marL="0" indent="0">
              <a:buNone/>
            </a:pPr>
            <a:endParaRPr lang="fr-FR" dirty="0"/>
          </a:p>
        </p:txBody>
      </p:sp>
    </p:spTree>
    <p:extLst>
      <p:ext uri="{BB962C8B-B14F-4D97-AF65-F5344CB8AC3E}">
        <p14:creationId xmlns:p14="http://schemas.microsoft.com/office/powerpoint/2010/main" val="3479919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13FEF-8218-7141-9FFE-5B822D170A20}"/>
              </a:ext>
            </a:extLst>
          </p:cNvPr>
          <p:cNvSpPr>
            <a:spLocks noGrp="1"/>
          </p:cNvSpPr>
          <p:nvPr>
            <p:ph type="title"/>
          </p:nvPr>
        </p:nvSpPr>
        <p:spPr/>
        <p:txBody>
          <a:bodyPr/>
          <a:lstStyle/>
          <a:p>
            <a:r>
              <a:rPr lang="nl-BE" dirty="0"/>
              <a:t>Evaluation de la performance d’un enseignant</a:t>
            </a:r>
          </a:p>
        </p:txBody>
      </p:sp>
      <p:sp>
        <p:nvSpPr>
          <p:cNvPr id="7" name="Rectangle à coins arrondis 6">
            <a:extLst>
              <a:ext uri="{FF2B5EF4-FFF2-40B4-BE49-F238E27FC236}">
                <a16:creationId xmlns:a16="http://schemas.microsoft.com/office/drawing/2014/main" id="{854D42E9-85F3-0E45-B55D-D3CB5435C306}"/>
              </a:ext>
            </a:extLst>
          </p:cNvPr>
          <p:cNvSpPr/>
          <p:nvPr/>
        </p:nvSpPr>
        <p:spPr>
          <a:xfrm>
            <a:off x="3743907" y="2001010"/>
            <a:ext cx="1656184"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Arial"/>
                <a:ea typeface="+mn-ea"/>
                <a:cs typeface="+mn-cs"/>
              </a:rPr>
              <a:t>Temps 3</a:t>
            </a:r>
            <a:endParaRPr kumimoji="0" lang="fr-FR"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Image 4">
            <a:extLst>
              <a:ext uri="{FF2B5EF4-FFF2-40B4-BE49-F238E27FC236}">
                <a16:creationId xmlns:a16="http://schemas.microsoft.com/office/drawing/2014/main" id="{DE20EC30-9FF9-5444-A77A-BB8057377DCE}"/>
              </a:ext>
            </a:extLst>
          </p:cNvPr>
          <p:cNvPicPr>
            <a:picLocks noChangeAspect="1"/>
          </p:cNvPicPr>
          <p:nvPr/>
        </p:nvPicPr>
        <p:blipFill>
          <a:blip r:embed="rId2"/>
          <a:stretch>
            <a:fillRect/>
          </a:stretch>
        </p:blipFill>
        <p:spPr>
          <a:xfrm>
            <a:off x="251520" y="3729473"/>
            <a:ext cx="2386608" cy="1873994"/>
          </a:xfrm>
          <a:prstGeom prst="rect">
            <a:avLst/>
          </a:prstGeom>
        </p:spPr>
      </p:pic>
      <p:pic>
        <p:nvPicPr>
          <p:cNvPr id="6" name="Image 5">
            <a:extLst>
              <a:ext uri="{FF2B5EF4-FFF2-40B4-BE49-F238E27FC236}">
                <a16:creationId xmlns:a16="http://schemas.microsoft.com/office/drawing/2014/main" id="{DB471180-CD7C-3241-90BC-084D359C3732}"/>
              </a:ext>
            </a:extLst>
          </p:cNvPr>
          <p:cNvPicPr>
            <a:picLocks noChangeAspect="1"/>
          </p:cNvPicPr>
          <p:nvPr/>
        </p:nvPicPr>
        <p:blipFill>
          <a:blip r:embed="rId3"/>
          <a:stretch>
            <a:fillRect/>
          </a:stretch>
        </p:blipFill>
        <p:spPr>
          <a:xfrm>
            <a:off x="3635896" y="2827416"/>
            <a:ext cx="2070068" cy="1779232"/>
          </a:xfrm>
          <a:prstGeom prst="rect">
            <a:avLst/>
          </a:prstGeom>
        </p:spPr>
      </p:pic>
      <p:pic>
        <p:nvPicPr>
          <p:cNvPr id="8" name="Image 7">
            <a:extLst>
              <a:ext uri="{FF2B5EF4-FFF2-40B4-BE49-F238E27FC236}">
                <a16:creationId xmlns:a16="http://schemas.microsoft.com/office/drawing/2014/main" id="{361C5AD3-6B8B-FD49-9D19-EABF7714C897}"/>
              </a:ext>
            </a:extLst>
          </p:cNvPr>
          <p:cNvPicPr>
            <a:picLocks noChangeAspect="1"/>
          </p:cNvPicPr>
          <p:nvPr/>
        </p:nvPicPr>
        <p:blipFill>
          <a:blip r:embed="rId4"/>
          <a:stretch>
            <a:fillRect/>
          </a:stretch>
        </p:blipFill>
        <p:spPr>
          <a:xfrm>
            <a:off x="6703462" y="3767494"/>
            <a:ext cx="1900986" cy="1900986"/>
          </a:xfrm>
          <a:prstGeom prst="rect">
            <a:avLst/>
          </a:prstGeom>
        </p:spPr>
      </p:pic>
    </p:spTree>
    <p:extLst>
      <p:ext uri="{BB962C8B-B14F-4D97-AF65-F5344CB8AC3E}">
        <p14:creationId xmlns:p14="http://schemas.microsoft.com/office/powerpoint/2010/main" val="268447151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36E48-1C01-AA41-A163-05959E2B84E5}"/>
              </a:ext>
            </a:extLst>
          </p:cNvPr>
          <p:cNvSpPr>
            <a:spLocks noGrp="1"/>
          </p:cNvSpPr>
          <p:nvPr>
            <p:ph type="title"/>
          </p:nvPr>
        </p:nvSpPr>
        <p:spPr/>
        <p:txBody>
          <a:bodyPr/>
          <a:lstStyle/>
          <a:p>
            <a:r>
              <a:rPr lang="fr-FR" sz="3200" dirty="0"/>
              <a:t>Une échelle générale</a:t>
            </a:r>
          </a:p>
        </p:txBody>
      </p:sp>
      <p:pic>
        <p:nvPicPr>
          <p:cNvPr id="5" name="Image 4">
            <a:extLst>
              <a:ext uri="{FF2B5EF4-FFF2-40B4-BE49-F238E27FC236}">
                <a16:creationId xmlns:a16="http://schemas.microsoft.com/office/drawing/2014/main" id="{07028D04-16EA-2745-BCE6-5E9B05044A20}"/>
              </a:ext>
            </a:extLst>
          </p:cNvPr>
          <p:cNvPicPr>
            <a:picLocks noChangeAspect="1"/>
          </p:cNvPicPr>
          <p:nvPr/>
        </p:nvPicPr>
        <p:blipFill>
          <a:blip r:embed="rId2"/>
          <a:stretch>
            <a:fillRect/>
          </a:stretch>
        </p:blipFill>
        <p:spPr>
          <a:xfrm>
            <a:off x="1259632" y="4437112"/>
            <a:ext cx="6779669" cy="2160240"/>
          </a:xfrm>
          <a:prstGeom prst="rect">
            <a:avLst/>
          </a:prstGeom>
        </p:spPr>
      </p:pic>
      <p:pic>
        <p:nvPicPr>
          <p:cNvPr id="6" name="Image 5">
            <a:extLst>
              <a:ext uri="{FF2B5EF4-FFF2-40B4-BE49-F238E27FC236}">
                <a16:creationId xmlns:a16="http://schemas.microsoft.com/office/drawing/2014/main" id="{8E762F7C-A8BB-9E4C-818F-175336D0E815}"/>
              </a:ext>
            </a:extLst>
          </p:cNvPr>
          <p:cNvPicPr>
            <a:picLocks noChangeAspect="1"/>
          </p:cNvPicPr>
          <p:nvPr/>
        </p:nvPicPr>
        <p:blipFill>
          <a:blip r:embed="rId3"/>
          <a:stretch>
            <a:fillRect/>
          </a:stretch>
        </p:blipFill>
        <p:spPr>
          <a:xfrm>
            <a:off x="1259632" y="1598595"/>
            <a:ext cx="6779669" cy="3270565"/>
          </a:xfrm>
          <a:prstGeom prst="rect">
            <a:avLst/>
          </a:prstGeom>
        </p:spPr>
      </p:pic>
    </p:spTree>
    <p:extLst>
      <p:ext uri="{BB962C8B-B14F-4D97-AF65-F5344CB8AC3E}">
        <p14:creationId xmlns:p14="http://schemas.microsoft.com/office/powerpoint/2010/main" val="6080525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CF9D4-2BCD-D34A-B162-D1F930434BD7}"/>
              </a:ext>
            </a:extLst>
          </p:cNvPr>
          <p:cNvSpPr>
            <a:spLocks noGrp="1"/>
          </p:cNvSpPr>
          <p:nvPr>
            <p:ph type="title"/>
          </p:nvPr>
        </p:nvSpPr>
        <p:spPr/>
        <p:txBody>
          <a:bodyPr/>
          <a:lstStyle/>
          <a:p>
            <a:r>
              <a:rPr lang="fr-FR" sz="3200" dirty="0"/>
              <a:t>Une échelle orientée </a:t>
            </a:r>
            <a:r>
              <a:rPr lang="fr-FR" sz="3200" dirty="0" err="1"/>
              <a:t>t</a:t>
            </a:r>
            <a:r>
              <a:rPr lang="nl-BE" sz="3200" dirty="0"/>
              <a:t>âche</a:t>
            </a:r>
            <a:endParaRPr lang="fr-FR" sz="3200" dirty="0"/>
          </a:p>
        </p:txBody>
      </p:sp>
      <p:pic>
        <p:nvPicPr>
          <p:cNvPr id="4" name="Image 3">
            <a:extLst>
              <a:ext uri="{FF2B5EF4-FFF2-40B4-BE49-F238E27FC236}">
                <a16:creationId xmlns:a16="http://schemas.microsoft.com/office/drawing/2014/main" id="{78159631-9C45-A64B-A4F3-66B4C3982E3C}"/>
              </a:ext>
            </a:extLst>
          </p:cNvPr>
          <p:cNvPicPr>
            <a:picLocks noChangeAspect="1"/>
          </p:cNvPicPr>
          <p:nvPr/>
        </p:nvPicPr>
        <p:blipFill>
          <a:blip r:embed="rId2"/>
          <a:stretch>
            <a:fillRect/>
          </a:stretch>
        </p:blipFill>
        <p:spPr>
          <a:xfrm>
            <a:off x="2699792" y="1556792"/>
            <a:ext cx="4405530" cy="5221110"/>
          </a:xfrm>
          <a:prstGeom prst="rect">
            <a:avLst/>
          </a:prstGeom>
        </p:spPr>
      </p:pic>
    </p:spTree>
    <p:extLst>
      <p:ext uri="{BB962C8B-B14F-4D97-AF65-F5344CB8AC3E}">
        <p14:creationId xmlns:p14="http://schemas.microsoft.com/office/powerpoint/2010/main" val="39588799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27F6CF7-B197-1F47-85CE-7A4CFDD1E060}"/>
              </a:ext>
            </a:extLst>
          </p:cNvPr>
          <p:cNvPicPr>
            <a:picLocks noChangeAspect="1"/>
          </p:cNvPicPr>
          <p:nvPr/>
        </p:nvPicPr>
        <p:blipFill>
          <a:blip r:embed="rId2"/>
          <a:stretch>
            <a:fillRect/>
          </a:stretch>
        </p:blipFill>
        <p:spPr>
          <a:xfrm>
            <a:off x="2555776" y="471612"/>
            <a:ext cx="4690521" cy="6386388"/>
          </a:xfrm>
          <a:prstGeom prst="rect">
            <a:avLst/>
          </a:prstGeom>
        </p:spPr>
      </p:pic>
      <p:sp>
        <p:nvSpPr>
          <p:cNvPr id="7" name="Rectangle 6">
            <a:extLst>
              <a:ext uri="{FF2B5EF4-FFF2-40B4-BE49-F238E27FC236}">
                <a16:creationId xmlns:a16="http://schemas.microsoft.com/office/drawing/2014/main" id="{83F702C3-F975-0448-A824-F236EB38737A}"/>
              </a:ext>
            </a:extLst>
          </p:cNvPr>
          <p:cNvSpPr/>
          <p:nvPr/>
        </p:nvSpPr>
        <p:spPr>
          <a:xfrm>
            <a:off x="683568" y="4149080"/>
            <a:ext cx="6696744"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223BE89-5C38-1E42-9AA2-72B4FFF37157}"/>
              </a:ext>
            </a:extLst>
          </p:cNvPr>
          <p:cNvSpPr txBox="1"/>
          <p:nvPr/>
        </p:nvSpPr>
        <p:spPr>
          <a:xfrm>
            <a:off x="683568" y="4648490"/>
            <a:ext cx="2326278" cy="369332"/>
          </a:xfrm>
          <a:prstGeom prst="rect">
            <a:avLst/>
          </a:prstGeom>
          <a:noFill/>
        </p:spPr>
        <p:txBody>
          <a:bodyPr wrap="none" rtlCol="0">
            <a:spAutoFit/>
          </a:bodyPr>
          <a:lstStyle/>
          <a:p>
            <a:r>
              <a:rPr lang="fr-FR" dirty="0"/>
              <a:t>Orientée sur la </a:t>
            </a:r>
            <a:r>
              <a:rPr lang="fr-FR" dirty="0" err="1"/>
              <a:t>t</a:t>
            </a:r>
            <a:r>
              <a:rPr lang="nl-BE" dirty="0"/>
              <a:t>âche</a:t>
            </a:r>
            <a:endParaRPr lang="fr-FR" dirty="0"/>
          </a:p>
        </p:txBody>
      </p:sp>
    </p:spTree>
    <p:extLst>
      <p:ext uri="{BB962C8B-B14F-4D97-AF65-F5344CB8AC3E}">
        <p14:creationId xmlns:p14="http://schemas.microsoft.com/office/powerpoint/2010/main" val="12399147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quelques erreurs à éviter</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1800" dirty="0"/>
              <a:t>Confondre l’apprentissage à mesurer et la tâche à réaliser. </a:t>
            </a:r>
          </a:p>
          <a:p>
            <a:pPr marL="400050" lvl="1" indent="0" algn="just">
              <a:buNone/>
            </a:pPr>
            <a:r>
              <a:rPr lang="fr-FR" sz="1800" dirty="0"/>
              <a:t>La tâche n’a de légitimité que si elle renseigne l’enseignant sur la réalisation d’un apprentissage. </a:t>
            </a:r>
          </a:p>
          <a:p>
            <a:pPr marL="400050" lvl="1" indent="0" algn="just">
              <a:buNone/>
            </a:pPr>
            <a:r>
              <a:rPr lang="fr-FR" sz="1800" dirty="0"/>
              <a:t>Ainsi, la plupart des échelles d’évaluation présentent les défauts suivants : </a:t>
            </a:r>
          </a:p>
          <a:p>
            <a:pPr lvl="1" algn="just"/>
            <a:r>
              <a:rPr lang="fr-FR" sz="1800" dirty="0"/>
              <a:t>Avoir des critères qui ne permettent pas d’inférer les apprentissages réalisés (soin, mise en forme,…).</a:t>
            </a:r>
          </a:p>
          <a:p>
            <a:pPr lvl="1" algn="just"/>
            <a:r>
              <a:rPr lang="fr-FR" sz="1800" dirty="0"/>
              <a:t>Donner un score en fonction de la présence ou de l’absence (comptage) de certains éléments en lien avec la tâche, sans rechercher des éléments plaidant pour l’atteinte d’un certain niveau d’apprentissage. </a:t>
            </a:r>
          </a:p>
          <a:p>
            <a:pPr lvl="1" algn="just"/>
            <a:r>
              <a:rPr lang="fr-FR" sz="1800" dirty="0"/>
              <a:t>Donner un score pour le produit plutôt que pour la signification de ce produit pour l’apprentissage.</a:t>
            </a:r>
          </a:p>
          <a:p>
            <a:pPr marL="0" indent="0">
              <a:buNone/>
            </a:pPr>
            <a:endParaRPr lang="fr-FR" dirty="0"/>
          </a:p>
        </p:txBody>
      </p:sp>
    </p:spTree>
    <p:extLst>
      <p:ext uri="{BB962C8B-B14F-4D97-AF65-F5344CB8AC3E}">
        <p14:creationId xmlns:p14="http://schemas.microsoft.com/office/powerpoint/2010/main" val="198037029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quelques erreurs à éviter</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1800" dirty="0"/>
              <a:t>L’idée est donc, en observant la tâche, mais en regardant au-delà de la tâche, d’évaluer le niveau avec lequel l’apprentissage a été réalisé. Ne pas le faire a deux conséquences :</a:t>
            </a:r>
          </a:p>
          <a:p>
            <a:pPr lvl="1" algn="just"/>
            <a:r>
              <a:rPr lang="fr-FR" sz="1800" dirty="0"/>
              <a:t>Les étudiants risquent de penser que la tâche demandée exemplifie ce qu’ils doivent apprendre. Or, une tâche de ce type est un artefact qui </a:t>
            </a:r>
            <a:r>
              <a:rPr lang="nl-BE" sz="1800" dirty="0"/>
              <a:t>reflète </a:t>
            </a:r>
            <a:r>
              <a:rPr lang="fr-FR" sz="1800" dirty="0"/>
              <a:t>parfois l’apprentissage de manière approximative.</a:t>
            </a:r>
          </a:p>
          <a:p>
            <a:pPr lvl="1" algn="just"/>
            <a:r>
              <a:rPr lang="fr-FR" sz="1800" dirty="0"/>
              <a:t>Cela donne aux acteurs très peu d’informations pour réguler les apprentissages. Par exemple, corriger la qualité de la tâche sur base d’un feed-back peut s’avérer artificiel quant à l’apprentissage visé sous-jacent. </a:t>
            </a:r>
          </a:p>
          <a:p>
            <a:pPr marL="0" indent="0">
              <a:buNone/>
            </a:pPr>
            <a:endParaRPr lang="fr-FR" dirty="0"/>
          </a:p>
        </p:txBody>
      </p:sp>
    </p:spTree>
    <p:extLst>
      <p:ext uri="{BB962C8B-B14F-4D97-AF65-F5344CB8AC3E}">
        <p14:creationId xmlns:p14="http://schemas.microsoft.com/office/powerpoint/2010/main" val="310488792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critères de qualité</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700808"/>
            <a:ext cx="8229600" cy="3886200"/>
          </a:xfrm>
        </p:spPr>
        <p:txBody>
          <a:bodyPr/>
          <a:lstStyle/>
          <a:p>
            <a:pPr algn="just"/>
            <a:r>
              <a:rPr lang="fr-FR" sz="2000" dirty="0"/>
              <a:t>Chaque </a:t>
            </a:r>
            <a:r>
              <a:rPr lang="fr-FR" sz="2000" b="1" dirty="0"/>
              <a:t>critère</a:t>
            </a:r>
            <a:r>
              <a:rPr lang="fr-FR" sz="2000" dirty="0"/>
              <a:t> d’une échelle descriptive doit être :</a:t>
            </a:r>
          </a:p>
          <a:p>
            <a:pPr lvl="1" algn="just"/>
            <a:r>
              <a:rPr lang="fr-FR" sz="1800" dirty="0"/>
              <a:t>Approprié : il doit représenter un acquis d’apprentissage ou un objectif du programme.</a:t>
            </a:r>
          </a:p>
          <a:p>
            <a:pPr lvl="1" algn="just"/>
            <a:r>
              <a:rPr lang="fr-FR" sz="1800" dirty="0"/>
              <a:t>Définissable : il doit être clair et facile à comprendre.</a:t>
            </a:r>
          </a:p>
          <a:p>
            <a:pPr lvl="1" algn="just"/>
            <a:r>
              <a:rPr lang="fr-FR" sz="1800" dirty="0"/>
              <a:t>Observable : il doit être visible (ou audible) par des observateurs externes.</a:t>
            </a:r>
          </a:p>
          <a:p>
            <a:pPr lvl="1" algn="just"/>
            <a:r>
              <a:rPr lang="fr-FR" sz="1800" dirty="0"/>
              <a:t>Distinct des autres : il doit évaluer un aspect clairement différent de ceux que les autres critères évaluent. </a:t>
            </a:r>
          </a:p>
          <a:p>
            <a:pPr lvl="1" algn="just"/>
            <a:r>
              <a:rPr lang="fr-FR" sz="1800" dirty="0"/>
              <a:t>Capable de se décliner sur un continuum de performances illustrant des niveaux de qualité différents de la tâche.</a:t>
            </a:r>
          </a:p>
          <a:p>
            <a:pPr lvl="1" algn="just"/>
            <a:r>
              <a:rPr lang="fr-FR" sz="1800" dirty="0"/>
              <a:t>Partie prenante d’un ensemble complet : l’ensemble des critères doit cerner l’entièreté de la compétence évaluée.</a:t>
            </a:r>
          </a:p>
          <a:p>
            <a:pPr lvl="1" algn="just"/>
            <a:endParaRPr lang="fr-FR" sz="1800" dirty="0"/>
          </a:p>
          <a:p>
            <a:pPr marL="0" indent="0" algn="just">
              <a:buNone/>
            </a:pPr>
            <a:r>
              <a:rPr lang="fr-FR" sz="1800" dirty="0"/>
              <a:t>La question devrait être : </a:t>
            </a:r>
            <a:r>
              <a:rPr lang="fr-FR" sz="1800" i="1" dirty="0"/>
              <a:t>Quelles caractéristiques de cette tâche (et donc de la performance de l’étudiant) nous donnent des indices quant à l’acquisition des connaissances ou compétences visées par l’apprentissage définies pour ce cours ?</a:t>
            </a:r>
          </a:p>
          <a:p>
            <a:pPr marL="0" indent="0">
              <a:buNone/>
            </a:pPr>
            <a:endParaRPr lang="fr-FR" dirty="0"/>
          </a:p>
        </p:txBody>
      </p:sp>
    </p:spTree>
    <p:extLst>
      <p:ext uri="{BB962C8B-B14F-4D97-AF65-F5344CB8AC3E}">
        <p14:creationId xmlns:p14="http://schemas.microsoft.com/office/powerpoint/2010/main" val="120526985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Les échelles descriptives : niveaux pour chaque critère</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828800"/>
            <a:ext cx="8229600" cy="3886200"/>
          </a:xfrm>
        </p:spPr>
        <p:txBody>
          <a:bodyPr/>
          <a:lstStyle/>
          <a:p>
            <a:pPr marL="0" indent="0">
              <a:buNone/>
            </a:pPr>
            <a:r>
              <a:rPr lang="fr-FR" sz="2000" dirty="0"/>
              <a:t>Chaque </a:t>
            </a:r>
            <a:r>
              <a:rPr lang="fr-FR" sz="2000" b="1" dirty="0"/>
              <a:t>niveau de performance </a:t>
            </a:r>
            <a:r>
              <a:rPr lang="fr-FR" sz="2000" dirty="0"/>
              <a:t>d’une échelle descriptive doit (être) :</a:t>
            </a:r>
          </a:p>
          <a:p>
            <a:pPr lvl="1"/>
            <a:r>
              <a:rPr lang="fr-FR" sz="1800" dirty="0"/>
              <a:t>Descriptif : la performance est décrite en fonction de ce qui peut être observé dans le travail.</a:t>
            </a:r>
          </a:p>
          <a:p>
            <a:pPr lvl="1"/>
            <a:r>
              <a:rPr lang="fr-FR" sz="1800" dirty="0"/>
              <a:t>Clair : il doit être clair et facile à comprendre.</a:t>
            </a:r>
          </a:p>
          <a:p>
            <a:pPr lvl="1"/>
            <a:r>
              <a:rPr lang="fr-FR" sz="1800" dirty="0"/>
              <a:t>Couvrir l’ensemble du spectre de la performance : il doit pouvoir se référer à l’ensemble du continuum.</a:t>
            </a:r>
          </a:p>
          <a:p>
            <a:pPr lvl="1"/>
            <a:r>
              <a:rPr lang="fr-FR" sz="1800" dirty="0"/>
              <a:t>Distinctif : distinguer clairement des niveaux de performance différents. Il faut que ceux-ci soient suffisamment distincts pour pouvoir être choisis sans ambiguïté.</a:t>
            </a:r>
          </a:p>
          <a:p>
            <a:pPr lvl="1"/>
            <a:r>
              <a:rPr lang="fr-FR" sz="1800" dirty="0"/>
              <a:t>Equilibré : il doit être centré sur le niveau de performance. </a:t>
            </a:r>
          </a:p>
          <a:p>
            <a:pPr marL="0" indent="0">
              <a:buNone/>
            </a:pPr>
            <a:endParaRPr lang="fr-FR" dirty="0"/>
          </a:p>
        </p:txBody>
      </p:sp>
    </p:spTree>
    <p:extLst>
      <p:ext uri="{BB962C8B-B14F-4D97-AF65-F5344CB8AC3E}">
        <p14:creationId xmlns:p14="http://schemas.microsoft.com/office/powerpoint/2010/main" val="334288287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Des méthodes pour construire des échelles descriptives</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815108"/>
            <a:ext cx="8686800" cy="3886200"/>
          </a:xfrm>
        </p:spPr>
        <p:txBody>
          <a:bodyPr/>
          <a:lstStyle/>
          <a:p>
            <a:r>
              <a:rPr lang="fr-FR" sz="2000" dirty="0"/>
              <a:t>La méthode Top-Down</a:t>
            </a:r>
          </a:p>
          <a:p>
            <a:pPr marL="0" indent="0">
              <a:buNone/>
            </a:pPr>
            <a:r>
              <a:rPr lang="fr-FR" sz="2000" dirty="0"/>
              <a:t>Elle est déductive et part d’un cadre conceptuel de la performance (par exemple, un modèle cognitif de la compétence). Les étapes sont donc : </a:t>
            </a:r>
          </a:p>
          <a:p>
            <a:pPr lvl="1"/>
            <a:r>
              <a:rPr lang="fr-FR" sz="1800" dirty="0"/>
              <a:t>Créer un cadre conceptuel de la performance (ou utiliser un cadre existant).</a:t>
            </a:r>
          </a:p>
          <a:p>
            <a:pPr lvl="1"/>
            <a:r>
              <a:rPr lang="fr-FR" sz="1800" dirty="0"/>
              <a:t>En fonction du cadre conceptuel, décrire des niveaux de performance pour chaque critère.</a:t>
            </a:r>
          </a:p>
          <a:p>
            <a:pPr lvl="1"/>
            <a:r>
              <a:rPr lang="fr-FR" sz="1800" dirty="0"/>
              <a:t>Choisir une méthode de </a:t>
            </a:r>
            <a:r>
              <a:rPr lang="fr-FR" sz="1800" dirty="0" err="1"/>
              <a:t>scoring</a:t>
            </a:r>
            <a:r>
              <a:rPr lang="fr-FR" sz="1800" dirty="0"/>
              <a:t> pour chaque niveau.</a:t>
            </a:r>
          </a:p>
          <a:p>
            <a:pPr lvl="1"/>
            <a:r>
              <a:rPr lang="fr-FR" sz="1800" dirty="0"/>
              <a:t>Tester l’échelle sur la production d’étudiant.</a:t>
            </a:r>
          </a:p>
          <a:p>
            <a:pPr marL="0" indent="0">
              <a:buNone/>
            </a:pPr>
            <a:endParaRPr lang="fr-FR" sz="2200" dirty="0"/>
          </a:p>
          <a:p>
            <a:pPr marL="0" indent="0">
              <a:buNone/>
            </a:pPr>
            <a:endParaRPr lang="fr-FR" dirty="0"/>
          </a:p>
        </p:txBody>
      </p:sp>
    </p:spTree>
    <p:extLst>
      <p:ext uri="{BB962C8B-B14F-4D97-AF65-F5344CB8AC3E}">
        <p14:creationId xmlns:p14="http://schemas.microsoft.com/office/powerpoint/2010/main" val="322059884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Des méthodes pour construire des échelles descriptives</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815108"/>
            <a:ext cx="8686800" cy="3886200"/>
          </a:xfrm>
        </p:spPr>
        <p:txBody>
          <a:bodyPr/>
          <a:lstStyle/>
          <a:p>
            <a:r>
              <a:rPr lang="fr-FR" sz="2000" dirty="0"/>
              <a:t>La méthode </a:t>
            </a:r>
            <a:r>
              <a:rPr lang="fr-FR" sz="2000" dirty="0" err="1"/>
              <a:t>Bottom</a:t>
            </a:r>
            <a:r>
              <a:rPr lang="fr-FR" sz="2000" dirty="0"/>
              <a:t>-Up</a:t>
            </a:r>
          </a:p>
          <a:p>
            <a:pPr marL="0" indent="0">
              <a:buNone/>
            </a:pPr>
            <a:r>
              <a:rPr lang="fr-FR" sz="2000" dirty="0"/>
              <a:t>Elle est inductive et part de la production réelle des étudiants. </a:t>
            </a:r>
          </a:p>
          <a:p>
            <a:pPr marL="0" indent="0">
              <a:buNone/>
            </a:pPr>
            <a:r>
              <a:rPr lang="fr-FR" sz="2000" dirty="0"/>
              <a:t>Les étapes sont donc : </a:t>
            </a:r>
          </a:p>
          <a:p>
            <a:pPr lvl="1"/>
            <a:r>
              <a:rPr lang="fr-FR" sz="1800" dirty="0"/>
              <a:t>Analyser une dizaine de productions d’étudiants.</a:t>
            </a:r>
          </a:p>
          <a:p>
            <a:pPr lvl="1"/>
            <a:r>
              <a:rPr lang="fr-FR" sz="1800" dirty="0"/>
              <a:t>Les classer en fonction de leurs qualités perçues.</a:t>
            </a:r>
          </a:p>
          <a:p>
            <a:pPr lvl="1"/>
            <a:r>
              <a:rPr lang="fr-FR" sz="1800" dirty="0"/>
              <a:t>Tenter de repérer, pour chaque copie, pourquoi on l’a classée d’une manière ou d’une autre.</a:t>
            </a:r>
          </a:p>
          <a:p>
            <a:pPr lvl="1"/>
            <a:r>
              <a:rPr lang="fr-FR" sz="1800" dirty="0"/>
              <a:t>À partir de là, extraire des critères de qualité.</a:t>
            </a:r>
          </a:p>
          <a:p>
            <a:pPr lvl="1"/>
            <a:r>
              <a:rPr lang="fr-FR" sz="1800" dirty="0"/>
              <a:t>Écrire les différents niveaux pour chacun de ces critères.</a:t>
            </a:r>
          </a:p>
          <a:p>
            <a:pPr marL="0" indent="0">
              <a:buNone/>
            </a:pPr>
            <a:endParaRPr lang="fr-FR" sz="2000" dirty="0"/>
          </a:p>
          <a:p>
            <a:pPr marL="0" indent="0">
              <a:buNone/>
            </a:pPr>
            <a:r>
              <a:rPr lang="fr-FR" sz="2000" dirty="0"/>
              <a:t>Cela ne peut se faire que si l’on a bien en tête les apprentissages visés. En pratique, utiliser un mix des deux méthodes est souvent nécessaire.</a:t>
            </a:r>
          </a:p>
          <a:p>
            <a:pPr marL="0" indent="0">
              <a:buNone/>
            </a:pPr>
            <a:endParaRPr lang="fr-FR" sz="2200" dirty="0"/>
          </a:p>
          <a:p>
            <a:pPr marL="0" indent="0">
              <a:buNone/>
            </a:pPr>
            <a:endParaRPr lang="fr-FR" dirty="0"/>
          </a:p>
        </p:txBody>
      </p:sp>
    </p:spTree>
    <p:extLst>
      <p:ext uri="{BB962C8B-B14F-4D97-AF65-F5344CB8AC3E}">
        <p14:creationId xmlns:p14="http://schemas.microsoft.com/office/powerpoint/2010/main" val="416285745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Des méthodes pour faciliter l’utilisation des échelles descriptives</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815108"/>
            <a:ext cx="8686800" cy="3886200"/>
          </a:xfrm>
        </p:spPr>
        <p:txBody>
          <a:bodyPr/>
          <a:lstStyle/>
          <a:p>
            <a:r>
              <a:rPr lang="fr-FR" sz="2000" dirty="0"/>
              <a:t>Organiser les diverses rubriques de l’échelle descriptive de manière logique et en référence à la table de spécification.</a:t>
            </a:r>
          </a:p>
          <a:p>
            <a:r>
              <a:rPr lang="fr-FR" sz="2000" dirty="0"/>
              <a:t>Pour chaque niveau de l’échelle descriptive, décrire minutieusement les comportements attendus.</a:t>
            </a:r>
          </a:p>
          <a:p>
            <a:r>
              <a:rPr lang="fr-FR" sz="2000" dirty="0"/>
              <a:t>Travailler en collaboration pour produire les échelles descriptives. </a:t>
            </a:r>
          </a:p>
          <a:p>
            <a:r>
              <a:rPr lang="fr-FR" sz="2000" dirty="0"/>
              <a:t>Faire valider les échelles descriptives par des experts contenu.</a:t>
            </a:r>
          </a:p>
          <a:p>
            <a:r>
              <a:rPr lang="fr-FR" sz="2000" dirty="0"/>
              <a:t>Entraîner et superviser toutes les personnes qui vont utiliser les échelles descriptives.</a:t>
            </a:r>
          </a:p>
          <a:p>
            <a:r>
              <a:rPr lang="fr-FR" sz="2000" dirty="0"/>
              <a:t>Fournir des exemples issus des productions d’étudiants pour illustrer les comportements attendus.</a:t>
            </a:r>
          </a:p>
          <a:p>
            <a:r>
              <a:rPr lang="fr-FR" sz="2000" dirty="0"/>
              <a:t>Faire corriger une même copie par plusieurs correcteurs.</a:t>
            </a:r>
          </a:p>
          <a:p>
            <a:r>
              <a:rPr lang="fr-FR" sz="2000" dirty="0"/>
              <a:t>Monitorer les corrections et vérifier la fidélité intra et inter-correcteur(s).</a:t>
            </a:r>
          </a:p>
          <a:p>
            <a:pPr marL="0" indent="0">
              <a:buNone/>
            </a:pPr>
            <a:endParaRPr lang="fr-FR" sz="2200" dirty="0"/>
          </a:p>
          <a:p>
            <a:pPr marL="0" indent="0">
              <a:buNone/>
            </a:pPr>
            <a:endParaRPr lang="fr-FR" dirty="0"/>
          </a:p>
        </p:txBody>
      </p:sp>
    </p:spTree>
    <p:extLst>
      <p:ext uri="{BB962C8B-B14F-4D97-AF65-F5344CB8AC3E}">
        <p14:creationId xmlns:p14="http://schemas.microsoft.com/office/powerpoint/2010/main" val="153900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a:xfrm>
            <a:off x="457200" y="457200"/>
            <a:ext cx="8435280" cy="1371600"/>
          </a:xfrm>
        </p:spPr>
        <p:txBody>
          <a:bodyPr/>
          <a:lstStyle/>
          <a:p>
            <a:r>
              <a:rPr lang="nl-BE" dirty="0"/>
              <a:t>Evaluation à référence normative ou à référence critériée</a:t>
            </a:r>
            <a:endParaRPr lang="fr-FR"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fr-FR" sz="2000" dirty="0"/>
              <a:t>Une évaluation est normative quand elle compare les performances d’un individu aux performances des autres individus. La norme de référence est le groupe qui a passé la m</a:t>
            </a:r>
            <a:r>
              <a:rPr lang="nl-BE" sz="2000" dirty="0"/>
              <a:t>ême épreuve. Les décisions ne dépendent pas du niveau de performance de l’individu mais de son rang dans le groupe. C’est le cas des consours ou l’on sélectionne X lauréat. </a:t>
            </a:r>
          </a:p>
          <a:p>
            <a:r>
              <a:rPr lang="nl-BE" sz="2000" dirty="0"/>
              <a:t>Une évaluation est critériée lorsque la performance d’un élève est évaluée par rapport à l’objectif fixé, indépendamment du résultat des autres élèves. Elle situe donc la performance des élèves par rapport à la performance attendue fixée en amont de l’épreuve. </a:t>
            </a:r>
            <a:endParaRPr lang="fr-FR" sz="2000" dirty="0"/>
          </a:p>
          <a:p>
            <a:r>
              <a:rPr lang="nl-BE" sz="2000" dirty="0"/>
              <a:t>I</a:t>
            </a:r>
            <a:r>
              <a:rPr lang="fr-FR" sz="2000" dirty="0"/>
              <a:t>l existe aussi des évaluations </a:t>
            </a:r>
            <a:r>
              <a:rPr lang="fr-FR" sz="2000" dirty="0" err="1"/>
              <a:t>ipsatives</a:t>
            </a:r>
            <a:r>
              <a:rPr lang="fr-FR" sz="2000" dirty="0"/>
              <a:t>. Dans ce cas la performance d’un étudiant est comparée à sa performance antérieure. </a:t>
            </a:r>
            <a:endParaRPr lang="nl-BE" sz="2000" dirty="0"/>
          </a:p>
          <a:p>
            <a:pPr lvl="1"/>
            <a:endParaRPr lang="fr-FR" dirty="0"/>
          </a:p>
        </p:txBody>
      </p:sp>
    </p:spTree>
    <p:extLst>
      <p:ext uri="{BB962C8B-B14F-4D97-AF65-F5344CB8AC3E}">
        <p14:creationId xmlns:p14="http://schemas.microsoft.com/office/powerpoint/2010/main" val="81217415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a:xfrm>
            <a:off x="457200" y="457200"/>
            <a:ext cx="8686800" cy="1371600"/>
          </a:xfrm>
        </p:spPr>
        <p:txBody>
          <a:bodyPr/>
          <a:lstStyle/>
          <a:p>
            <a:r>
              <a:rPr lang="fr-FR" sz="3200" dirty="0"/>
              <a:t>Un checklist pour vérifier la qualité des échelles descriptives</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847056"/>
            <a:ext cx="8686800" cy="3886200"/>
          </a:xfrm>
        </p:spPr>
        <p:txBody>
          <a:bodyPr/>
          <a:lstStyle/>
          <a:p>
            <a:r>
              <a:rPr lang="fr-FR" sz="2000" dirty="0"/>
              <a:t>Les rubriques de l’échelle mettent-elles l’emphase sur les contenus les plus importants de la table de spécification ?</a:t>
            </a:r>
          </a:p>
          <a:p>
            <a:r>
              <a:rPr lang="fr-FR" sz="2000" dirty="0"/>
              <a:t>Les étudiants comprennent-ils les rubriques ?</a:t>
            </a:r>
          </a:p>
          <a:p>
            <a:r>
              <a:rPr lang="fr-FR" sz="2000" dirty="0"/>
              <a:t>Les rubriques et leur correction offrent-elles à l’étudiant une information et un feedback susceptibles de les amener à améliorer leur performance en lien avec les items évalués ?</a:t>
            </a:r>
          </a:p>
          <a:p>
            <a:r>
              <a:rPr lang="fr-FR" sz="2000" dirty="0"/>
              <a:t>Les échelons des différentes échelles sont-ils clairement décrits en termes de performance réellement observable ?</a:t>
            </a:r>
          </a:p>
          <a:p>
            <a:r>
              <a:rPr lang="fr-FR" sz="2000" dirty="0"/>
              <a:t>Les échelons des différentes échelles permettent-ils de distinguer les différences de niveaux entre les étudiants ?</a:t>
            </a:r>
          </a:p>
          <a:p>
            <a:pPr marL="0" indent="0">
              <a:buNone/>
            </a:pPr>
            <a:endParaRPr lang="fr-FR" sz="2200" dirty="0"/>
          </a:p>
          <a:p>
            <a:pPr marL="0" indent="0">
              <a:buNone/>
            </a:pPr>
            <a:endParaRPr lang="fr-FR" dirty="0"/>
          </a:p>
        </p:txBody>
      </p:sp>
    </p:spTree>
    <p:extLst>
      <p:ext uri="{BB962C8B-B14F-4D97-AF65-F5344CB8AC3E}">
        <p14:creationId xmlns:p14="http://schemas.microsoft.com/office/powerpoint/2010/main" val="424217463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3E975-0CD8-F24B-9AB6-F94B23EF6E10}"/>
              </a:ext>
            </a:extLst>
          </p:cNvPr>
          <p:cNvSpPr>
            <a:spLocks noGrp="1"/>
          </p:cNvSpPr>
          <p:nvPr>
            <p:ph type="title"/>
          </p:nvPr>
        </p:nvSpPr>
        <p:spPr/>
        <p:txBody>
          <a:bodyPr/>
          <a:lstStyle/>
          <a:p>
            <a:r>
              <a:rPr lang="fr-FR" sz="3200" dirty="0"/>
              <a:t>Une </a:t>
            </a:r>
            <a:r>
              <a:rPr lang="fr-FR" sz="3200" dirty="0" err="1"/>
              <a:t>métagrille</a:t>
            </a:r>
            <a:endParaRPr lang="fr-FR" sz="3200" dirty="0"/>
          </a:p>
        </p:txBody>
      </p:sp>
      <p:pic>
        <p:nvPicPr>
          <p:cNvPr id="4" name="Image 3">
            <a:extLst>
              <a:ext uri="{FF2B5EF4-FFF2-40B4-BE49-F238E27FC236}">
                <a16:creationId xmlns:a16="http://schemas.microsoft.com/office/drawing/2014/main" id="{2676DB3B-7AB1-3847-AE3E-2761C41C8EE9}"/>
              </a:ext>
            </a:extLst>
          </p:cNvPr>
          <p:cNvPicPr>
            <a:picLocks noChangeAspect="1"/>
          </p:cNvPicPr>
          <p:nvPr/>
        </p:nvPicPr>
        <p:blipFill>
          <a:blip r:embed="rId2"/>
          <a:stretch>
            <a:fillRect/>
          </a:stretch>
        </p:blipFill>
        <p:spPr>
          <a:xfrm>
            <a:off x="3491880" y="2952214"/>
            <a:ext cx="4632961" cy="3895449"/>
          </a:xfrm>
          <a:prstGeom prst="rect">
            <a:avLst/>
          </a:prstGeom>
        </p:spPr>
      </p:pic>
      <p:pic>
        <p:nvPicPr>
          <p:cNvPr id="5" name="Image 4">
            <a:extLst>
              <a:ext uri="{FF2B5EF4-FFF2-40B4-BE49-F238E27FC236}">
                <a16:creationId xmlns:a16="http://schemas.microsoft.com/office/drawing/2014/main" id="{361E3CB5-4F21-EB47-B369-EB21D86B0F7F}"/>
              </a:ext>
            </a:extLst>
          </p:cNvPr>
          <p:cNvPicPr>
            <a:picLocks noChangeAspect="1"/>
          </p:cNvPicPr>
          <p:nvPr/>
        </p:nvPicPr>
        <p:blipFill>
          <a:blip r:embed="rId3"/>
          <a:stretch>
            <a:fillRect/>
          </a:stretch>
        </p:blipFill>
        <p:spPr>
          <a:xfrm>
            <a:off x="3537601" y="396488"/>
            <a:ext cx="4587240" cy="2860280"/>
          </a:xfrm>
          <a:prstGeom prst="rect">
            <a:avLst/>
          </a:prstGeom>
        </p:spPr>
      </p:pic>
    </p:spTree>
    <p:extLst>
      <p:ext uri="{BB962C8B-B14F-4D97-AF65-F5344CB8AC3E}">
        <p14:creationId xmlns:p14="http://schemas.microsoft.com/office/powerpoint/2010/main" val="95487219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A5E6C-4FA3-AE4D-8C06-B075B7261EF1}"/>
              </a:ext>
            </a:extLst>
          </p:cNvPr>
          <p:cNvSpPr>
            <a:spLocks noGrp="1"/>
          </p:cNvSpPr>
          <p:nvPr>
            <p:ph type="title"/>
          </p:nvPr>
        </p:nvSpPr>
        <p:spPr>
          <a:xfrm>
            <a:off x="539552" y="2708920"/>
            <a:ext cx="8229600" cy="1371600"/>
          </a:xfrm>
        </p:spPr>
        <p:txBody>
          <a:bodyPr/>
          <a:lstStyle/>
          <a:p>
            <a:r>
              <a:rPr lang="fr-FR" dirty="0"/>
              <a:t>Des grilles pour la route</a:t>
            </a:r>
          </a:p>
        </p:txBody>
      </p:sp>
    </p:spTree>
    <p:extLst>
      <p:ext uri="{BB962C8B-B14F-4D97-AF65-F5344CB8AC3E}">
        <p14:creationId xmlns:p14="http://schemas.microsoft.com/office/powerpoint/2010/main" val="9545403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1B78AE8-9864-CB47-A089-CB7015CDE47F}"/>
              </a:ext>
            </a:extLst>
          </p:cNvPr>
          <p:cNvPicPr>
            <a:picLocks noChangeAspect="1"/>
          </p:cNvPicPr>
          <p:nvPr/>
        </p:nvPicPr>
        <p:blipFill>
          <a:blip r:embed="rId2"/>
          <a:stretch>
            <a:fillRect/>
          </a:stretch>
        </p:blipFill>
        <p:spPr>
          <a:xfrm>
            <a:off x="82316" y="390934"/>
            <a:ext cx="9026188" cy="6453336"/>
          </a:xfrm>
          <a:prstGeom prst="rect">
            <a:avLst/>
          </a:prstGeom>
        </p:spPr>
      </p:pic>
    </p:spTree>
    <p:extLst>
      <p:ext uri="{BB962C8B-B14F-4D97-AF65-F5344CB8AC3E}">
        <p14:creationId xmlns:p14="http://schemas.microsoft.com/office/powerpoint/2010/main" val="119807796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4B9018-D732-0B43-A2B6-9D7BACECA61E}"/>
              </a:ext>
            </a:extLst>
          </p:cNvPr>
          <p:cNvPicPr>
            <a:picLocks noChangeAspect="1"/>
          </p:cNvPicPr>
          <p:nvPr/>
        </p:nvPicPr>
        <p:blipFill>
          <a:blip r:embed="rId2"/>
          <a:stretch>
            <a:fillRect/>
          </a:stretch>
        </p:blipFill>
        <p:spPr>
          <a:xfrm>
            <a:off x="251520" y="1124744"/>
            <a:ext cx="8777876" cy="5163457"/>
          </a:xfrm>
          <a:prstGeom prst="rect">
            <a:avLst/>
          </a:prstGeom>
        </p:spPr>
      </p:pic>
    </p:spTree>
    <p:extLst>
      <p:ext uri="{BB962C8B-B14F-4D97-AF65-F5344CB8AC3E}">
        <p14:creationId xmlns:p14="http://schemas.microsoft.com/office/powerpoint/2010/main" val="410152037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966C4AE-0B32-BD43-AB2A-C719E1BB0A0A}"/>
              </a:ext>
            </a:extLst>
          </p:cNvPr>
          <p:cNvPicPr>
            <a:picLocks noChangeAspect="1"/>
          </p:cNvPicPr>
          <p:nvPr/>
        </p:nvPicPr>
        <p:blipFill>
          <a:blip r:embed="rId2"/>
          <a:stretch>
            <a:fillRect/>
          </a:stretch>
        </p:blipFill>
        <p:spPr>
          <a:xfrm>
            <a:off x="107504" y="1700808"/>
            <a:ext cx="8918951" cy="4565730"/>
          </a:xfrm>
          <a:prstGeom prst="rect">
            <a:avLst/>
          </a:prstGeom>
        </p:spPr>
      </p:pic>
    </p:spTree>
    <p:extLst>
      <p:ext uri="{BB962C8B-B14F-4D97-AF65-F5344CB8AC3E}">
        <p14:creationId xmlns:p14="http://schemas.microsoft.com/office/powerpoint/2010/main" val="181059678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Pour aller plus loin (et citer les sources) </a:t>
            </a:r>
            <a:endParaRPr lang="fr-FR" sz="3200" dirty="0"/>
          </a:p>
        </p:txBody>
      </p:sp>
      <p:pic>
        <p:nvPicPr>
          <p:cNvPr id="5" name="Espace réservé du contenu 6">
            <a:extLst>
              <a:ext uri="{FF2B5EF4-FFF2-40B4-BE49-F238E27FC236}">
                <a16:creationId xmlns:a16="http://schemas.microsoft.com/office/drawing/2014/main" id="{87FCEF83-13F5-094D-8283-F28848D94181}"/>
              </a:ext>
            </a:extLst>
          </p:cNvPr>
          <p:cNvPicPr>
            <a:picLocks noGrp="1" noChangeAspect="1"/>
          </p:cNvPicPr>
          <p:nvPr>
            <p:ph idx="1"/>
          </p:nvPr>
        </p:nvPicPr>
        <p:blipFill>
          <a:blip r:embed="rId3"/>
          <a:stretch>
            <a:fillRect/>
          </a:stretch>
        </p:blipFill>
        <p:spPr>
          <a:xfrm>
            <a:off x="5404080" y="4224091"/>
            <a:ext cx="1832216" cy="2198659"/>
          </a:xfrm>
          <a:prstGeom prst="rect">
            <a:avLst/>
          </a:prstGeom>
        </p:spPr>
      </p:pic>
      <p:pic>
        <p:nvPicPr>
          <p:cNvPr id="6" name="Image 5">
            <a:extLst>
              <a:ext uri="{FF2B5EF4-FFF2-40B4-BE49-F238E27FC236}">
                <a16:creationId xmlns:a16="http://schemas.microsoft.com/office/drawing/2014/main" id="{0C7F7CC0-5B92-AB4B-A0BF-F827614AD24B}"/>
              </a:ext>
            </a:extLst>
          </p:cNvPr>
          <p:cNvPicPr>
            <a:picLocks noChangeAspect="1"/>
          </p:cNvPicPr>
          <p:nvPr/>
        </p:nvPicPr>
        <p:blipFill>
          <a:blip r:embed="rId4"/>
          <a:stretch>
            <a:fillRect/>
          </a:stretch>
        </p:blipFill>
        <p:spPr>
          <a:xfrm>
            <a:off x="270466" y="1565963"/>
            <a:ext cx="1744967" cy="2198658"/>
          </a:xfrm>
          <a:prstGeom prst="rect">
            <a:avLst/>
          </a:prstGeom>
        </p:spPr>
      </p:pic>
      <p:pic>
        <p:nvPicPr>
          <p:cNvPr id="8" name="Image 7">
            <a:extLst>
              <a:ext uri="{FF2B5EF4-FFF2-40B4-BE49-F238E27FC236}">
                <a16:creationId xmlns:a16="http://schemas.microsoft.com/office/drawing/2014/main" id="{E179F888-52C2-2F4E-B6F2-ADAE7B56D464}"/>
              </a:ext>
            </a:extLst>
          </p:cNvPr>
          <p:cNvPicPr>
            <a:picLocks noChangeAspect="1"/>
          </p:cNvPicPr>
          <p:nvPr/>
        </p:nvPicPr>
        <p:blipFill>
          <a:blip r:embed="rId5"/>
          <a:stretch>
            <a:fillRect/>
          </a:stretch>
        </p:blipFill>
        <p:spPr>
          <a:xfrm>
            <a:off x="2241808" y="4224092"/>
            <a:ext cx="1489271" cy="2198658"/>
          </a:xfrm>
          <a:prstGeom prst="rect">
            <a:avLst/>
          </a:prstGeom>
        </p:spPr>
      </p:pic>
      <p:pic>
        <p:nvPicPr>
          <p:cNvPr id="9" name="Image 8">
            <a:extLst>
              <a:ext uri="{FF2B5EF4-FFF2-40B4-BE49-F238E27FC236}">
                <a16:creationId xmlns:a16="http://schemas.microsoft.com/office/drawing/2014/main" id="{8F729759-E88B-124C-BBE8-5EF06C0DAE9F}"/>
              </a:ext>
            </a:extLst>
          </p:cNvPr>
          <p:cNvPicPr>
            <a:picLocks noChangeAspect="1"/>
          </p:cNvPicPr>
          <p:nvPr/>
        </p:nvPicPr>
        <p:blipFill>
          <a:blip r:embed="rId6"/>
          <a:stretch>
            <a:fillRect/>
          </a:stretch>
        </p:blipFill>
        <p:spPr>
          <a:xfrm>
            <a:off x="3731079" y="1565963"/>
            <a:ext cx="1681842" cy="2196075"/>
          </a:xfrm>
          <a:prstGeom prst="rect">
            <a:avLst/>
          </a:prstGeom>
        </p:spPr>
      </p:pic>
      <p:pic>
        <p:nvPicPr>
          <p:cNvPr id="10" name="Image 9">
            <a:extLst>
              <a:ext uri="{FF2B5EF4-FFF2-40B4-BE49-F238E27FC236}">
                <a16:creationId xmlns:a16="http://schemas.microsoft.com/office/drawing/2014/main" id="{BA7201B3-5A03-E842-8C46-A0FF4C79B302}"/>
              </a:ext>
            </a:extLst>
          </p:cNvPr>
          <p:cNvPicPr>
            <a:picLocks noChangeAspect="1"/>
          </p:cNvPicPr>
          <p:nvPr/>
        </p:nvPicPr>
        <p:blipFill>
          <a:blip r:embed="rId7"/>
          <a:stretch>
            <a:fillRect/>
          </a:stretch>
        </p:blipFill>
        <p:spPr>
          <a:xfrm>
            <a:off x="7236296" y="1521582"/>
            <a:ext cx="1640964" cy="2182133"/>
          </a:xfrm>
          <a:prstGeom prst="rect">
            <a:avLst/>
          </a:prstGeom>
        </p:spPr>
      </p:pic>
    </p:spTree>
    <p:extLst>
      <p:ext uri="{BB962C8B-B14F-4D97-AF65-F5344CB8AC3E}">
        <p14:creationId xmlns:p14="http://schemas.microsoft.com/office/powerpoint/2010/main" val="321755298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417825654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title"/>
          </p:nvPr>
        </p:nvSpPr>
        <p:spPr>
          <a:xfrm>
            <a:off x="896317" y="229940"/>
            <a:ext cx="7270999" cy="1122908"/>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3375"/>
              <a:t>Etape 7 : Feedback</a:t>
            </a:r>
          </a:p>
        </p:txBody>
      </p:sp>
      <p:sp>
        <p:nvSpPr>
          <p:cNvPr id="471" name="Shape 471"/>
          <p:cNvSpPr/>
          <p:nvPr/>
        </p:nvSpPr>
        <p:spPr>
          <a:xfrm>
            <a:off x="267891" y="1352848"/>
            <a:ext cx="8253264" cy="5529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0" lvl="1" indent="160729" algn="just">
              <a:spcBef>
                <a:spcPts val="1687"/>
              </a:spcBef>
              <a:defRPr sz="1800">
                <a:uFillTx/>
              </a:defRPr>
            </a:pPr>
            <a:endParaRPr sz="2672">
              <a:solidFill>
                <a:srgbClr val="005764"/>
              </a:solidFill>
              <a:uFill>
                <a:solidFill>
                  <a:srgbClr val="005764"/>
                </a:solidFill>
              </a:uFill>
            </a:endParaRPr>
          </a:p>
          <a:p>
            <a:pPr marL="0" lvl="1" indent="160729" algn="just">
              <a:spcBef>
                <a:spcPts val="1687"/>
              </a:spcBef>
              <a:defRPr sz="1800">
                <a:uFillTx/>
              </a:defRPr>
            </a:pPr>
            <a:r>
              <a:rPr sz="2672">
                <a:solidFill>
                  <a:srgbClr val="005764"/>
                </a:solidFill>
                <a:uFill>
                  <a:solidFill>
                    <a:srgbClr val="005764"/>
                  </a:solidFill>
                </a:uFill>
              </a:rPr>
              <a:t>Donner un feedback diagnostique et complet aux étudiants sur leurs performances</a:t>
            </a:r>
          </a:p>
        </p:txBody>
      </p:sp>
    </p:spTree>
    <p:extLst>
      <p:ext uri="{BB962C8B-B14F-4D97-AF65-F5344CB8AC3E}">
        <p14:creationId xmlns:p14="http://schemas.microsoft.com/office/powerpoint/2010/main" val="3631534523"/>
      </p:ext>
    </p:extLst>
  </p:cSld>
  <p:clrMapOvr>
    <a:masterClrMapping/>
  </p:clrMapOvr>
  <p:transition spd="med"/>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C1134-0AEF-4442-999A-336B059AA1E1}"/>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0C5E4615-6D8A-B448-BA1A-9625DC063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64"/>
            <a:ext cx="9036496" cy="6777372"/>
          </a:xfrm>
        </p:spPr>
      </p:pic>
    </p:spTree>
    <p:extLst>
      <p:ext uri="{BB962C8B-B14F-4D97-AF65-F5344CB8AC3E}">
        <p14:creationId xmlns:p14="http://schemas.microsoft.com/office/powerpoint/2010/main" val="1862264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a:xfrm>
            <a:off x="457200" y="457200"/>
            <a:ext cx="8435280" cy="1371600"/>
          </a:xfrm>
        </p:spPr>
        <p:txBody>
          <a:bodyPr/>
          <a:lstStyle/>
          <a:p>
            <a:r>
              <a:rPr lang="nl-BE" dirty="0"/>
              <a:t>Evaluation à visée formative, évaluation à visée sanctionnante</a:t>
            </a:r>
            <a:endParaRPr lang="fr-FR"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nl-BE" sz="2000" dirty="0"/>
              <a:t>L’évaluation est dite formative lorsqu’il s’agit d’une évaluation intervenant, en principe, au terme (ou au cours) de chaque tâche d’apprentissage et ayant pour objet d’informer élève et enseignant du degré de maîtrise atteint et éventuellement, de découvrir où et en quoi un élève éprouve des difficultés d’apprentissage, en vue de lui faire découvrir des stratégies qui lui permettent de progresser. </a:t>
            </a:r>
          </a:p>
          <a:p>
            <a:r>
              <a:rPr lang="nl-BE" sz="2000" dirty="0"/>
              <a:t>Une évaluation est sanctionnante lorsqu’elle est au service d’ une régulation (prise de décision) extérieure à l’ apprentissage. L’évaluation peut être sanctionnante de deux grandes façons :</a:t>
            </a:r>
          </a:p>
          <a:p>
            <a:pPr lvl="1"/>
            <a:r>
              <a:rPr lang="nl-BE" sz="2000" dirty="0"/>
              <a:t>la certification (tournée vers le passé);</a:t>
            </a:r>
          </a:p>
          <a:p>
            <a:pPr lvl="1"/>
            <a:r>
              <a:rPr lang="nl-BE" sz="2000" dirty="0"/>
              <a:t>la sélection (tournée vers l’avenir, pronostique).</a:t>
            </a:r>
          </a:p>
          <a:p>
            <a:pPr lvl="1"/>
            <a:r>
              <a:rPr lang="nl-BE" sz="2000" dirty="0"/>
              <a:t>L’orientation (test de placement) – parfois moins contraignante</a:t>
            </a:r>
          </a:p>
          <a:p>
            <a:pPr lvl="1"/>
            <a:endParaRPr lang="fr-FR" dirty="0"/>
          </a:p>
        </p:txBody>
      </p:sp>
    </p:spTree>
    <p:extLst>
      <p:ext uri="{BB962C8B-B14F-4D97-AF65-F5344CB8AC3E}">
        <p14:creationId xmlns:p14="http://schemas.microsoft.com/office/powerpoint/2010/main" val="343432761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246DC-0853-6C42-BD8B-3701FCBFEB10}"/>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335BA7FD-5FD7-F446-B8BE-1905AC1DE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8108831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BAB1D-CE7C-B248-8B10-738DD7920852}"/>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601FBF4E-148F-0645-B068-536BD79261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27384"/>
            <a:ext cx="9180512" cy="6885384"/>
          </a:xfrm>
        </p:spPr>
      </p:pic>
    </p:spTree>
    <p:extLst>
      <p:ext uri="{BB962C8B-B14F-4D97-AF65-F5344CB8AC3E}">
        <p14:creationId xmlns:p14="http://schemas.microsoft.com/office/powerpoint/2010/main" val="7964544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0803D-038D-8B4D-A48A-B926EF8A84E2}"/>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22B9E330-876E-1549-BAAA-D5D36199DA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0" y="0"/>
            <a:ext cx="9138050" cy="6853538"/>
          </a:xfrm>
        </p:spPr>
      </p:pic>
    </p:spTree>
    <p:extLst>
      <p:ext uri="{BB962C8B-B14F-4D97-AF65-F5344CB8AC3E}">
        <p14:creationId xmlns:p14="http://schemas.microsoft.com/office/powerpoint/2010/main" val="61450317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3530B-C881-8C44-90CF-4338053D7F59}"/>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19713D6F-4E6C-AA48-9EC2-DA226A8206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81200"/>
            <a:ext cx="5181600" cy="3886200"/>
          </a:xfrm>
        </p:spPr>
      </p:pic>
      <p:pic>
        <p:nvPicPr>
          <p:cNvPr id="7" name="Image 6" descr="Une image contenant capture d’écran&#10;&#10;Description générée automatiquement">
            <a:extLst>
              <a:ext uri="{FF2B5EF4-FFF2-40B4-BE49-F238E27FC236}">
                <a16:creationId xmlns:a16="http://schemas.microsoft.com/office/drawing/2014/main" id="{985F88DD-D344-A74F-9533-9B1E698E5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6"/>
            <a:ext cx="9144000" cy="6858000"/>
          </a:xfrm>
          <a:prstGeom prst="rect">
            <a:avLst/>
          </a:prstGeom>
        </p:spPr>
      </p:pic>
    </p:spTree>
    <p:extLst>
      <p:ext uri="{BB962C8B-B14F-4D97-AF65-F5344CB8AC3E}">
        <p14:creationId xmlns:p14="http://schemas.microsoft.com/office/powerpoint/2010/main" val="278461407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71EBD4-FB18-8B43-A9E3-D1892F1C68BC}"/>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39D2FA1E-CB53-5B4C-92E2-2880EBBCFD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896"/>
            <a:ext cx="9144000" cy="6858000"/>
          </a:xfrm>
        </p:spPr>
      </p:pic>
    </p:spTree>
    <p:extLst>
      <p:ext uri="{BB962C8B-B14F-4D97-AF65-F5344CB8AC3E}">
        <p14:creationId xmlns:p14="http://schemas.microsoft.com/office/powerpoint/2010/main" val="290995876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18BA5E-8EDC-6247-8CF7-26EDAF6FBACC}"/>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D3BEBD0D-D685-F247-9999-341E6560EB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6720572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stretch>
            <a:fillRect/>
          </a:stretch>
        </p:blipFill>
        <p:spPr>
          <a:xfrm>
            <a:off x="245213" y="1700808"/>
            <a:ext cx="8653574" cy="4824536"/>
          </a:xfrm>
          <a:prstGeom prst="rect">
            <a:avLst/>
          </a:prstGeom>
          <a:ln w="12700">
            <a:miter lim="400000"/>
          </a:ln>
        </p:spPr>
      </p:pic>
    </p:spTree>
    <p:extLst>
      <p:ext uri="{BB962C8B-B14F-4D97-AF65-F5344CB8AC3E}">
        <p14:creationId xmlns:p14="http://schemas.microsoft.com/office/powerpoint/2010/main" val="9859722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ECE53F-76D7-6F4A-96FB-7356714535EE}"/>
              </a:ext>
            </a:extLst>
          </p:cNvPr>
          <p:cNvSpPr>
            <a:spLocks noGrp="1"/>
          </p:cNvSpPr>
          <p:nvPr>
            <p:ph type="title"/>
          </p:nvPr>
        </p:nvSpPr>
        <p:spPr/>
        <p:txBody>
          <a:bodyPr/>
          <a:lstStyle/>
          <a:p>
            <a:r>
              <a:rPr lang="fr-FR" dirty="0"/>
              <a:t>Etape 8</a:t>
            </a:r>
          </a:p>
        </p:txBody>
      </p:sp>
      <p:sp>
        <p:nvSpPr>
          <p:cNvPr id="3" name="Espace réservé du contenu 2">
            <a:extLst>
              <a:ext uri="{FF2B5EF4-FFF2-40B4-BE49-F238E27FC236}">
                <a16:creationId xmlns:a16="http://schemas.microsoft.com/office/drawing/2014/main" id="{DF3D5465-6DDB-B342-BBB8-674A20BC5C03}"/>
              </a:ext>
            </a:extLst>
          </p:cNvPr>
          <p:cNvSpPr>
            <a:spLocks noGrp="1"/>
          </p:cNvSpPr>
          <p:nvPr>
            <p:ph idx="1"/>
          </p:nvPr>
        </p:nvSpPr>
        <p:spPr/>
        <p:txBody>
          <a:bodyPr/>
          <a:lstStyle/>
          <a:p>
            <a:r>
              <a:rPr lang="fr-FR" dirty="0"/>
              <a:t>Vers une spirale qualité</a:t>
            </a:r>
          </a:p>
        </p:txBody>
      </p:sp>
    </p:spTree>
    <p:extLst>
      <p:ext uri="{BB962C8B-B14F-4D97-AF65-F5344CB8AC3E}">
        <p14:creationId xmlns:p14="http://schemas.microsoft.com/office/powerpoint/2010/main" val="284622074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24181-3829-AE46-A5B4-F77778CE7E2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C1C6CEA-AAFA-044B-A007-7C9DFDC3F0AC}"/>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38141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a:xfrm>
            <a:off x="457200" y="457200"/>
            <a:ext cx="8686800" cy="1371600"/>
          </a:xfrm>
        </p:spPr>
        <p:txBody>
          <a:bodyPr/>
          <a:lstStyle/>
          <a:p>
            <a:r>
              <a:rPr lang="nl-BE" sz="4000" dirty="0"/>
              <a:t>Evaluation centrée sur le résultat, évaluation centrée sur le processus</a:t>
            </a:r>
            <a:endParaRPr lang="fr-FR" sz="4000"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nl-BE" sz="2400" dirty="0"/>
              <a:t>L’évaluation est centrée sur le résultats quand l’évaluateur se concentre sur le produit fini, l’output, et considère le processus comme une boîte noire. Les cheminements nécessaires pour arriver au résultat final ne font pas l’objet d’analyse </a:t>
            </a:r>
          </a:p>
          <a:p>
            <a:r>
              <a:rPr lang="nl-BE" sz="2400" dirty="0"/>
              <a:t>Une évaluation centrée sur le processus se focalise sur le cheminement suivi par l’individu plus que sur le produit final. C’est le cas de l’évaluation des compétences</a:t>
            </a:r>
          </a:p>
          <a:p>
            <a:pPr marL="457200" lvl="1" indent="0">
              <a:buNone/>
            </a:pPr>
            <a:endParaRPr lang="fr-FR" dirty="0"/>
          </a:p>
        </p:txBody>
      </p:sp>
    </p:spTree>
    <p:extLst>
      <p:ext uri="{BB962C8B-B14F-4D97-AF65-F5344CB8AC3E}">
        <p14:creationId xmlns:p14="http://schemas.microsoft.com/office/powerpoint/2010/main" val="204307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Mise en bouche :</a:t>
            </a:r>
            <a:br>
              <a:rPr lang="fr-BE" sz="4000" dirty="0"/>
            </a:br>
            <a:r>
              <a:rPr lang="fr-BE" sz="4000" dirty="0"/>
              <a:t>un exercice</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95924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a:xfrm>
            <a:off x="457200" y="457200"/>
            <a:ext cx="8686800" cy="1371600"/>
          </a:xfrm>
        </p:spPr>
        <p:txBody>
          <a:bodyPr/>
          <a:lstStyle/>
          <a:p>
            <a:r>
              <a:rPr lang="nl-BE" sz="4000" dirty="0"/>
              <a:t>Agents de l’évaluation </a:t>
            </a:r>
            <a:endParaRPr lang="fr-FR" sz="4000"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nl-BE" sz="2200" dirty="0"/>
              <a:t>L’autoévaluation : L’individu porte un jugement sur sa propre compétence ou sur sa propre performance. </a:t>
            </a:r>
          </a:p>
          <a:p>
            <a:r>
              <a:rPr lang="nl-BE" sz="2200" dirty="0"/>
              <a:t>L’évaluation par des experts. Elle est de deux types </a:t>
            </a:r>
          </a:p>
          <a:p>
            <a:pPr lvl="1"/>
            <a:r>
              <a:rPr lang="nl-BE" sz="2200" dirty="0"/>
              <a:t>Évaluation interne : l’expert, dans ce cas, est celui qui a formé les étudiants (l’enseignant, par exemple)</a:t>
            </a:r>
          </a:p>
          <a:p>
            <a:pPr lvl="1"/>
            <a:r>
              <a:rPr lang="nl-BE" sz="2200" dirty="0"/>
              <a:t>Evaluation externe : l’expert ne fait pas partie de l’équipe éducative qui entretient des liens avec l’étudiant</a:t>
            </a:r>
          </a:p>
          <a:p>
            <a:pPr marL="400050" lvl="1" indent="0">
              <a:buNone/>
            </a:pPr>
            <a:r>
              <a:rPr lang="nl-BE" sz="2200" dirty="0"/>
              <a:t>L’évaluation par des experts peut impliquer un expert ou un jury d’experts. </a:t>
            </a:r>
          </a:p>
          <a:p>
            <a:r>
              <a:rPr lang="nl-BE" sz="2200" dirty="0"/>
              <a:t>L’évaluation par les pairs. Ici, ce sont les pairs qui effectuent le jugement.</a:t>
            </a:r>
          </a:p>
          <a:p>
            <a:pPr marL="457200" lvl="1" indent="0">
              <a:buNone/>
            </a:pPr>
            <a:endParaRPr lang="fr-FR" dirty="0"/>
          </a:p>
        </p:txBody>
      </p:sp>
    </p:spTree>
    <p:extLst>
      <p:ext uri="{BB962C8B-B14F-4D97-AF65-F5344CB8AC3E}">
        <p14:creationId xmlns:p14="http://schemas.microsoft.com/office/powerpoint/2010/main" val="401648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39661-2A84-D445-8AAC-AFA362E10177}"/>
              </a:ext>
            </a:extLst>
          </p:cNvPr>
          <p:cNvSpPr>
            <a:spLocks noGrp="1"/>
          </p:cNvSpPr>
          <p:nvPr>
            <p:ph type="title"/>
          </p:nvPr>
        </p:nvSpPr>
        <p:spPr/>
        <p:txBody>
          <a:bodyPr/>
          <a:lstStyle/>
          <a:p>
            <a:r>
              <a:rPr lang="nl-BE" dirty="0"/>
              <a:t>Les objets de l’évaluation</a:t>
            </a:r>
            <a:endParaRPr lang="fr-FR" dirty="0"/>
          </a:p>
        </p:txBody>
      </p:sp>
      <p:pic>
        <p:nvPicPr>
          <p:cNvPr id="4" name="Espace réservé du contenu 5">
            <a:extLst>
              <a:ext uri="{FF2B5EF4-FFF2-40B4-BE49-F238E27FC236}">
                <a16:creationId xmlns:a16="http://schemas.microsoft.com/office/drawing/2014/main" id="{939589E7-EC97-974A-AB32-B8EE03B52DE6}"/>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622" y="2060848"/>
            <a:ext cx="770075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28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p:txBody>
          <a:bodyPr/>
          <a:lstStyle/>
          <a:p>
            <a:r>
              <a:rPr lang="nl-BE" dirty="0"/>
              <a:t>Les modèles de l’évaluation</a:t>
            </a:r>
            <a:endParaRPr lang="fr-FR"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fr-FR" sz="2000" dirty="0"/>
              <a:t>L’évaluation comme mesure</a:t>
            </a:r>
          </a:p>
          <a:p>
            <a:pPr lvl="1"/>
            <a:r>
              <a:rPr lang="fr-FR" sz="2000" dirty="0"/>
              <a:t> L’études des effets, </a:t>
            </a:r>
          </a:p>
          <a:p>
            <a:pPr lvl="1"/>
            <a:r>
              <a:rPr lang="fr-FR" sz="2000" dirty="0"/>
              <a:t> La docimologie, </a:t>
            </a:r>
          </a:p>
          <a:p>
            <a:pPr lvl="1"/>
            <a:r>
              <a:rPr lang="fr-FR" sz="2000" dirty="0"/>
              <a:t> L’</a:t>
            </a:r>
            <a:r>
              <a:rPr lang="fr-FR" sz="2000" dirty="0" err="1"/>
              <a:t>édumétrie</a:t>
            </a:r>
            <a:endParaRPr lang="fr-FR" sz="2000" dirty="0"/>
          </a:p>
          <a:p>
            <a:r>
              <a:rPr lang="fr-FR" sz="2000" dirty="0"/>
              <a:t>L’évaluation comme gestion</a:t>
            </a:r>
          </a:p>
          <a:p>
            <a:pPr lvl="1"/>
            <a:r>
              <a:rPr lang="fr-FR" sz="2000" dirty="0"/>
              <a:t> Maitrise par les objectifs</a:t>
            </a:r>
          </a:p>
          <a:p>
            <a:pPr lvl="1"/>
            <a:r>
              <a:rPr lang="fr-FR" sz="2000" dirty="0"/>
              <a:t> Le structuralisme</a:t>
            </a:r>
          </a:p>
          <a:p>
            <a:pPr lvl="1"/>
            <a:r>
              <a:rPr lang="fr-FR" sz="2000" dirty="0"/>
              <a:t> Cybernétique</a:t>
            </a:r>
          </a:p>
          <a:p>
            <a:pPr lvl="1"/>
            <a:r>
              <a:rPr lang="fr-FR" sz="2000" dirty="0"/>
              <a:t> Bouclage </a:t>
            </a:r>
            <a:r>
              <a:rPr lang="fr-FR" sz="2000" dirty="0" err="1"/>
              <a:t>systémiste</a:t>
            </a:r>
            <a:endParaRPr lang="fr-FR" sz="2000" dirty="0"/>
          </a:p>
          <a:p>
            <a:r>
              <a:rPr lang="fr-FR" sz="2000" dirty="0"/>
              <a:t>L’évaluation comme problématique du sens</a:t>
            </a:r>
          </a:p>
          <a:p>
            <a:pPr marL="0" indent="0">
              <a:buNone/>
            </a:pPr>
            <a:endParaRPr lang="fr-FR" dirty="0"/>
          </a:p>
        </p:txBody>
      </p:sp>
    </p:spTree>
    <p:extLst>
      <p:ext uri="{BB962C8B-B14F-4D97-AF65-F5344CB8AC3E}">
        <p14:creationId xmlns:p14="http://schemas.microsoft.com/office/powerpoint/2010/main" val="101703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19778-49A7-0E43-85E1-92A5ECEF7C79}"/>
              </a:ext>
            </a:extLst>
          </p:cNvPr>
          <p:cNvSpPr>
            <a:spLocks noGrp="1"/>
          </p:cNvSpPr>
          <p:nvPr>
            <p:ph type="title"/>
          </p:nvPr>
        </p:nvSpPr>
        <p:spPr/>
        <p:txBody>
          <a:bodyPr/>
          <a:lstStyle/>
          <a:p>
            <a:r>
              <a:rPr lang="nl-BE" dirty="0"/>
              <a:t>Zoom sur deux modèles à articluer</a:t>
            </a:r>
            <a:endParaRPr lang="fr-FR" dirty="0"/>
          </a:p>
        </p:txBody>
      </p:sp>
      <p:sp>
        <p:nvSpPr>
          <p:cNvPr id="3" name="Espace réservé du contenu 2">
            <a:extLst>
              <a:ext uri="{FF2B5EF4-FFF2-40B4-BE49-F238E27FC236}">
                <a16:creationId xmlns:a16="http://schemas.microsoft.com/office/drawing/2014/main" id="{6DB5CA52-7ACE-6D48-A410-BCB238A9272D}"/>
              </a:ext>
            </a:extLst>
          </p:cNvPr>
          <p:cNvSpPr>
            <a:spLocks noGrp="1"/>
          </p:cNvSpPr>
          <p:nvPr>
            <p:ph idx="1"/>
          </p:nvPr>
        </p:nvSpPr>
        <p:spPr/>
        <p:txBody>
          <a:bodyPr/>
          <a:lstStyle/>
          <a:p>
            <a:r>
              <a:rPr lang="nl-BE" dirty="0"/>
              <a:t>La régulation cybernétique </a:t>
            </a:r>
          </a:p>
          <a:p>
            <a:r>
              <a:rPr lang="nl-BE" dirty="0"/>
              <a:t>la régulation systémiste</a:t>
            </a:r>
            <a:endParaRPr lang="fr-FR" dirty="0"/>
          </a:p>
        </p:txBody>
      </p:sp>
    </p:spTree>
    <p:extLst>
      <p:ext uri="{BB962C8B-B14F-4D97-AF65-F5344CB8AC3E}">
        <p14:creationId xmlns:p14="http://schemas.microsoft.com/office/powerpoint/2010/main" val="378169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Zoom sur deux modèles à articuler</a:t>
            </a:r>
          </a:p>
        </p:txBody>
      </p:sp>
      <p:sp>
        <p:nvSpPr>
          <p:cNvPr id="2" name="Rectangle 1">
            <a:extLst>
              <a:ext uri="{FF2B5EF4-FFF2-40B4-BE49-F238E27FC236}">
                <a16:creationId xmlns:a16="http://schemas.microsoft.com/office/drawing/2014/main" id="{48142232-49D8-1F46-B159-F4AD2FD78849}"/>
              </a:ext>
            </a:extLst>
          </p:cNvPr>
          <p:cNvSpPr/>
          <p:nvPr/>
        </p:nvSpPr>
        <p:spPr>
          <a:xfrm>
            <a:off x="4211960" y="4653136"/>
            <a:ext cx="4572000" cy="1384995"/>
          </a:xfrm>
          <a:prstGeom prst="rect">
            <a:avLst/>
          </a:prstGeom>
        </p:spPr>
        <p:txBody>
          <a:bodyPr>
            <a:spAutoFit/>
          </a:bodyPr>
          <a:lstStyle/>
          <a:p>
            <a:pPr algn="r"/>
            <a:r>
              <a:rPr lang="fr-BE" sz="2800" dirty="0"/>
              <a:t>La régulation cybernétique VS </a:t>
            </a:r>
          </a:p>
          <a:p>
            <a:pPr algn="r"/>
            <a:r>
              <a:rPr lang="fr-BE" sz="2800" dirty="0"/>
              <a:t>la régulation systémique</a:t>
            </a:r>
          </a:p>
        </p:txBody>
      </p:sp>
    </p:spTree>
    <p:extLst>
      <p:ext uri="{BB962C8B-B14F-4D97-AF65-F5344CB8AC3E}">
        <p14:creationId xmlns:p14="http://schemas.microsoft.com/office/powerpoint/2010/main" val="4022576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19778-49A7-0E43-85E1-92A5ECEF7C79}"/>
              </a:ext>
            </a:extLst>
          </p:cNvPr>
          <p:cNvSpPr>
            <a:spLocks noGrp="1"/>
          </p:cNvSpPr>
          <p:nvPr>
            <p:ph type="title"/>
          </p:nvPr>
        </p:nvSpPr>
        <p:spPr/>
        <p:txBody>
          <a:bodyPr/>
          <a:lstStyle/>
          <a:p>
            <a:r>
              <a:rPr lang="nl-BE" dirty="0"/>
              <a:t>La régulation cybernétique</a:t>
            </a:r>
            <a:endParaRPr lang="fr-FR" dirty="0"/>
          </a:p>
        </p:txBody>
      </p:sp>
      <p:pic>
        <p:nvPicPr>
          <p:cNvPr id="6" name="pasted-image.png">
            <a:extLst>
              <a:ext uri="{FF2B5EF4-FFF2-40B4-BE49-F238E27FC236}">
                <a16:creationId xmlns:a16="http://schemas.microsoft.com/office/drawing/2014/main" id="{D04CD943-CE86-894E-8D3D-5AF3F1B205A4}"/>
              </a:ext>
            </a:extLst>
          </p:cNvPr>
          <p:cNvPicPr/>
          <p:nvPr/>
        </p:nvPicPr>
        <p:blipFill>
          <a:blip r:embed="rId2"/>
          <a:stretch>
            <a:fillRect/>
          </a:stretch>
        </p:blipFill>
        <p:spPr>
          <a:xfrm>
            <a:off x="2197297" y="1828800"/>
            <a:ext cx="4749406" cy="5029200"/>
          </a:xfrm>
          <a:prstGeom prst="rect">
            <a:avLst/>
          </a:prstGeom>
          <a:ln w="25400">
            <a:round/>
          </a:ln>
        </p:spPr>
      </p:pic>
    </p:spTree>
    <p:extLst>
      <p:ext uri="{BB962C8B-B14F-4D97-AF65-F5344CB8AC3E}">
        <p14:creationId xmlns:p14="http://schemas.microsoft.com/office/powerpoint/2010/main" val="56202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6657C-2098-A846-A2F2-3956555B95F4}"/>
              </a:ext>
            </a:extLst>
          </p:cNvPr>
          <p:cNvSpPr>
            <a:spLocks noGrp="1"/>
          </p:cNvSpPr>
          <p:nvPr>
            <p:ph type="title"/>
          </p:nvPr>
        </p:nvSpPr>
        <p:spPr/>
        <p:txBody>
          <a:bodyPr/>
          <a:lstStyle/>
          <a:p>
            <a:r>
              <a:rPr lang="nl-BE" dirty="0"/>
              <a:t>Cybernétique en éducation</a:t>
            </a:r>
            <a:endParaRPr lang="fr-FR" dirty="0"/>
          </a:p>
        </p:txBody>
      </p:sp>
      <p:pic>
        <p:nvPicPr>
          <p:cNvPr id="4" name="pasted-image.pdf">
            <a:extLst>
              <a:ext uri="{FF2B5EF4-FFF2-40B4-BE49-F238E27FC236}">
                <a16:creationId xmlns:a16="http://schemas.microsoft.com/office/drawing/2014/main" id="{020145DF-6E5D-0D4F-94FC-4FC167DD22F8}"/>
              </a:ext>
            </a:extLst>
          </p:cNvPr>
          <p:cNvPicPr/>
          <p:nvPr/>
        </p:nvPicPr>
        <p:blipFill>
          <a:blip r:embed="rId2"/>
          <a:stretch>
            <a:fillRect/>
          </a:stretch>
        </p:blipFill>
        <p:spPr>
          <a:xfrm>
            <a:off x="434486" y="1792423"/>
            <a:ext cx="8490679" cy="5032401"/>
          </a:xfrm>
          <a:prstGeom prst="rect">
            <a:avLst/>
          </a:prstGeom>
          <a:ln w="25400">
            <a:round/>
          </a:ln>
        </p:spPr>
      </p:pic>
    </p:spTree>
    <p:extLst>
      <p:ext uri="{BB962C8B-B14F-4D97-AF65-F5344CB8AC3E}">
        <p14:creationId xmlns:p14="http://schemas.microsoft.com/office/powerpoint/2010/main" val="3862613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FE2B3-F63B-9543-A28F-BEB4EB6AF12D}"/>
              </a:ext>
            </a:extLst>
          </p:cNvPr>
          <p:cNvSpPr>
            <a:spLocks noGrp="1"/>
          </p:cNvSpPr>
          <p:nvPr>
            <p:ph type="title"/>
          </p:nvPr>
        </p:nvSpPr>
        <p:spPr/>
        <p:txBody>
          <a:bodyPr/>
          <a:lstStyle/>
          <a:p>
            <a:r>
              <a:rPr lang="nl-BE" dirty="0"/>
              <a:t>La régulation cybernétique</a:t>
            </a:r>
            <a:endParaRPr lang="fr-FR" dirty="0"/>
          </a:p>
        </p:txBody>
      </p:sp>
      <p:sp>
        <p:nvSpPr>
          <p:cNvPr id="3" name="Espace réservé du contenu 2">
            <a:extLst>
              <a:ext uri="{FF2B5EF4-FFF2-40B4-BE49-F238E27FC236}">
                <a16:creationId xmlns:a16="http://schemas.microsoft.com/office/drawing/2014/main" id="{BFAE3E27-CE35-7E4A-9345-15865023570E}"/>
              </a:ext>
            </a:extLst>
          </p:cNvPr>
          <p:cNvSpPr>
            <a:spLocks noGrp="1"/>
          </p:cNvSpPr>
          <p:nvPr>
            <p:ph idx="1"/>
          </p:nvPr>
        </p:nvSpPr>
        <p:spPr/>
        <p:txBody>
          <a:bodyPr/>
          <a:lstStyle/>
          <a:p>
            <a:r>
              <a:rPr lang="fr-FR" sz="2000" dirty="0"/>
              <a:t>Elle est nécessaire pour réguler un système par rapport à une norme de performance </a:t>
            </a:r>
            <a:r>
              <a:rPr lang="fr-FR" sz="2000" dirty="0" err="1"/>
              <a:t>pré-établie</a:t>
            </a:r>
            <a:r>
              <a:rPr lang="fr-FR" sz="2000" dirty="0"/>
              <a:t> et  par rapport à un programme standardisé, ce qui est le cas des systèmes éducatifs pour lesquels il y a des curricula à respecter</a:t>
            </a:r>
          </a:p>
          <a:p>
            <a:pPr marL="0" indent="0">
              <a:buNone/>
            </a:pPr>
            <a:endParaRPr lang="fr-FR" sz="2000" dirty="0"/>
          </a:p>
          <a:p>
            <a:r>
              <a:rPr lang="fr-FR" sz="2000" dirty="0"/>
              <a:t>Les critères de qualité à prendre en compte dans une régulation cybernétique sont : </a:t>
            </a:r>
          </a:p>
          <a:p>
            <a:pPr lvl="1"/>
            <a:r>
              <a:rPr lang="fr-FR" sz="2000" dirty="0"/>
              <a:t>La clarté des objectifs du programme</a:t>
            </a:r>
          </a:p>
          <a:p>
            <a:pPr lvl="1"/>
            <a:r>
              <a:rPr lang="fr-FR" sz="2000" dirty="0"/>
              <a:t>La qualité de la mesure de performance</a:t>
            </a:r>
          </a:p>
          <a:p>
            <a:pPr lvl="1"/>
            <a:r>
              <a:rPr lang="fr-FR" sz="2000" dirty="0"/>
              <a:t>La qualité de la comparaison objectifs-performance</a:t>
            </a:r>
          </a:p>
        </p:txBody>
      </p:sp>
    </p:spTree>
    <p:extLst>
      <p:ext uri="{BB962C8B-B14F-4D97-AF65-F5344CB8AC3E}">
        <p14:creationId xmlns:p14="http://schemas.microsoft.com/office/powerpoint/2010/main" val="4119425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FE2B3-F63B-9543-A28F-BEB4EB6AF12D}"/>
              </a:ext>
            </a:extLst>
          </p:cNvPr>
          <p:cNvSpPr>
            <a:spLocks noGrp="1"/>
          </p:cNvSpPr>
          <p:nvPr>
            <p:ph type="title"/>
          </p:nvPr>
        </p:nvSpPr>
        <p:spPr/>
        <p:txBody>
          <a:bodyPr/>
          <a:lstStyle/>
          <a:p>
            <a:r>
              <a:rPr lang="nl-BE" dirty="0"/>
              <a:t>La régulation cybernétique</a:t>
            </a:r>
            <a:endParaRPr lang="fr-FR" dirty="0"/>
          </a:p>
        </p:txBody>
      </p:sp>
      <p:sp>
        <p:nvSpPr>
          <p:cNvPr id="3" name="Espace réservé du contenu 2">
            <a:extLst>
              <a:ext uri="{FF2B5EF4-FFF2-40B4-BE49-F238E27FC236}">
                <a16:creationId xmlns:a16="http://schemas.microsoft.com/office/drawing/2014/main" id="{BFAE3E27-CE35-7E4A-9345-15865023570E}"/>
              </a:ext>
            </a:extLst>
          </p:cNvPr>
          <p:cNvSpPr>
            <a:spLocks noGrp="1"/>
          </p:cNvSpPr>
          <p:nvPr>
            <p:ph idx="1"/>
          </p:nvPr>
        </p:nvSpPr>
        <p:spPr/>
        <p:txBody>
          <a:bodyPr/>
          <a:lstStyle/>
          <a:p>
            <a:r>
              <a:rPr lang="fr-FR" sz="2400" dirty="0"/>
              <a:t>Indispensable et vertueuse, la régulation cybernétique présente un inconvénient important : il s’agit d’une régulation en système fermé. La divergence entre les objectifs et les performances sont des erreurs de l’élève que le programme scolaire doit combattre et récupérer. </a:t>
            </a:r>
          </a:p>
          <a:p>
            <a:pPr marL="0" indent="0">
              <a:buNone/>
            </a:pPr>
            <a:endParaRPr lang="fr-FR" sz="2400" dirty="0"/>
          </a:p>
          <a:p>
            <a:r>
              <a:rPr lang="fr-FR" sz="2400" dirty="0"/>
              <a:t>Elle est assez mécanique. Laisse finalement peu de place pour que tous les acteurs de l’éducation puissent s’émanciper.</a:t>
            </a:r>
          </a:p>
        </p:txBody>
      </p:sp>
    </p:spTree>
    <p:extLst>
      <p:ext uri="{BB962C8B-B14F-4D97-AF65-F5344CB8AC3E}">
        <p14:creationId xmlns:p14="http://schemas.microsoft.com/office/powerpoint/2010/main" val="1154992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3BCFA-4D45-1443-BCAF-FBE1E6C1DF54}"/>
              </a:ext>
            </a:extLst>
          </p:cNvPr>
          <p:cNvSpPr>
            <a:spLocks noGrp="1"/>
          </p:cNvSpPr>
          <p:nvPr>
            <p:ph type="title"/>
          </p:nvPr>
        </p:nvSpPr>
        <p:spPr/>
        <p:txBody>
          <a:bodyPr/>
          <a:lstStyle/>
          <a:p>
            <a:r>
              <a:rPr lang="nl-BE" dirty="0"/>
              <a:t>La régulation systémiste</a:t>
            </a:r>
            <a:endParaRPr lang="fr-FR" dirty="0"/>
          </a:p>
        </p:txBody>
      </p:sp>
      <p:sp>
        <p:nvSpPr>
          <p:cNvPr id="3" name="Espace réservé du contenu 2">
            <a:extLst>
              <a:ext uri="{FF2B5EF4-FFF2-40B4-BE49-F238E27FC236}">
                <a16:creationId xmlns:a16="http://schemas.microsoft.com/office/drawing/2014/main" id="{382A97BB-951A-7041-B5C0-E0C2A915A901}"/>
              </a:ext>
            </a:extLst>
          </p:cNvPr>
          <p:cNvSpPr>
            <a:spLocks noGrp="1"/>
          </p:cNvSpPr>
          <p:nvPr>
            <p:ph idx="1"/>
          </p:nvPr>
        </p:nvSpPr>
        <p:spPr/>
        <p:txBody>
          <a:bodyPr/>
          <a:lstStyle/>
          <a:p>
            <a:r>
              <a:rPr lang="fr-FR" sz="2400" dirty="0"/>
              <a:t>La régulation systémique articule encore des objectifs et un programme </a:t>
            </a:r>
            <a:r>
              <a:rPr lang="fr-FR" sz="2400" dirty="0" err="1"/>
              <a:t>pre</a:t>
            </a:r>
            <a:r>
              <a:rPr lang="fr-FR" sz="2400" dirty="0"/>
              <a:t>́-</a:t>
            </a:r>
            <a:r>
              <a:rPr lang="fr-FR" sz="2400" dirty="0" err="1"/>
              <a:t>déterminé</a:t>
            </a:r>
            <a:r>
              <a:rPr lang="fr-FR" sz="2400" dirty="0"/>
              <a:t> mais dans ce cas, l’erreur n’est pas faite seulement pour disparaitre, l’erreur est considérée comme un surplus de significations sur la manière dont fonctionne l’ensemble du système. </a:t>
            </a:r>
          </a:p>
          <a:p>
            <a:r>
              <a:rPr lang="fr-FR" sz="2400" dirty="0"/>
              <a:t>Il y a dans l’erreur une richesse que la régulation veut exploiter. Et pas simplement supprimer.</a:t>
            </a:r>
          </a:p>
          <a:p>
            <a:endParaRPr lang="fr-FR" dirty="0"/>
          </a:p>
        </p:txBody>
      </p:sp>
    </p:spTree>
    <p:extLst>
      <p:ext uri="{BB962C8B-B14F-4D97-AF65-F5344CB8AC3E}">
        <p14:creationId xmlns:p14="http://schemas.microsoft.com/office/powerpoint/2010/main" val="3208382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dirty="0"/>
              <a:t>Consigne</a:t>
            </a:r>
            <a:endParaRPr lang="fr-FR"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nl-BE" sz="2000" dirty="0"/>
              <a:t>Constituez des groupes de 2</a:t>
            </a:r>
          </a:p>
          <a:p>
            <a:r>
              <a:rPr lang="nl-BE" sz="2000" dirty="0"/>
              <a:t>Présentez à votre binôme une expérience négative que vous avez vécue en tant </a:t>
            </a:r>
            <a:r>
              <a:rPr lang="nl-BE" sz="2000" b="1" u="sng" dirty="0"/>
              <a:t>qu’évalué</a:t>
            </a:r>
          </a:p>
          <a:p>
            <a:r>
              <a:rPr lang="nl-BE" sz="2000" dirty="0"/>
              <a:t> Décrivez avec précision (5 minutes par personne) :</a:t>
            </a:r>
          </a:p>
          <a:p>
            <a:pPr lvl="1"/>
            <a:r>
              <a:rPr lang="nl-BE" sz="2000" dirty="0"/>
              <a:t>Le contexte,</a:t>
            </a:r>
          </a:p>
          <a:p>
            <a:pPr lvl="1"/>
            <a:r>
              <a:rPr lang="nl-BE" sz="2000" dirty="0"/>
              <a:t>Les modalités d’évaluation,</a:t>
            </a:r>
          </a:p>
          <a:p>
            <a:pPr lvl="1"/>
            <a:r>
              <a:rPr lang="nl-BE" sz="2000" dirty="0"/>
              <a:t>En quoi c’était une expérience négative,</a:t>
            </a:r>
          </a:p>
          <a:p>
            <a:pPr lvl="1"/>
            <a:r>
              <a:rPr lang="nl-BE" sz="2000" dirty="0"/>
              <a:t>Les sentiments que cette situation a engendrés chez vous</a:t>
            </a:r>
            <a:endParaRPr lang="fr-FR" sz="2000" dirty="0"/>
          </a:p>
        </p:txBody>
      </p:sp>
      <p:pic>
        <p:nvPicPr>
          <p:cNvPr id="4" name="bart-a-une-mauvaise-note-300x270.gif">
            <a:extLst>
              <a:ext uri="{FF2B5EF4-FFF2-40B4-BE49-F238E27FC236}">
                <a16:creationId xmlns:a16="http://schemas.microsoft.com/office/drawing/2014/main" id="{C2F91494-CC73-734C-85A7-B99EC4C192EA}"/>
              </a:ext>
            </a:extLst>
          </p:cNvPr>
          <p:cNvPicPr>
            <a:picLocks noChangeAspect="1"/>
          </p:cNvPicPr>
          <p:nvPr/>
        </p:nvPicPr>
        <p:blipFill>
          <a:blip r:embed="rId2"/>
          <a:stretch>
            <a:fillRect/>
          </a:stretch>
        </p:blipFill>
        <p:spPr>
          <a:xfrm>
            <a:off x="827584" y="4982611"/>
            <a:ext cx="1800200" cy="1620179"/>
          </a:xfrm>
          <a:prstGeom prst="rect">
            <a:avLst/>
          </a:prstGeom>
          <a:ln w="12700">
            <a:miter lim="400000"/>
          </a:ln>
        </p:spPr>
      </p:pic>
      <p:pic>
        <p:nvPicPr>
          <p:cNvPr id="5" name="calvin.jpg">
            <a:extLst>
              <a:ext uri="{FF2B5EF4-FFF2-40B4-BE49-F238E27FC236}">
                <a16:creationId xmlns:a16="http://schemas.microsoft.com/office/drawing/2014/main" id="{465E3590-91CC-054D-AEC9-1DDF6B34C477}"/>
              </a:ext>
            </a:extLst>
          </p:cNvPr>
          <p:cNvPicPr>
            <a:picLocks noChangeAspect="1"/>
          </p:cNvPicPr>
          <p:nvPr/>
        </p:nvPicPr>
        <p:blipFill>
          <a:blip r:embed="rId3"/>
          <a:stretch>
            <a:fillRect/>
          </a:stretch>
        </p:blipFill>
        <p:spPr>
          <a:xfrm>
            <a:off x="6732240" y="4797152"/>
            <a:ext cx="1626592" cy="1682682"/>
          </a:xfrm>
          <a:prstGeom prst="rect">
            <a:avLst/>
          </a:prstGeom>
          <a:ln w="12700">
            <a:miter lim="400000"/>
          </a:ln>
        </p:spPr>
      </p:pic>
    </p:spTree>
    <p:extLst>
      <p:ext uri="{BB962C8B-B14F-4D97-AF65-F5344CB8AC3E}">
        <p14:creationId xmlns:p14="http://schemas.microsoft.com/office/powerpoint/2010/main" val="3471561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C3FBE-E2B6-2540-93C8-B20786E2B1BD}"/>
              </a:ext>
            </a:extLst>
          </p:cNvPr>
          <p:cNvSpPr>
            <a:spLocks noGrp="1"/>
          </p:cNvSpPr>
          <p:nvPr>
            <p:ph type="title"/>
          </p:nvPr>
        </p:nvSpPr>
        <p:spPr/>
        <p:txBody>
          <a:bodyPr/>
          <a:lstStyle/>
          <a:p>
            <a:r>
              <a:rPr lang="nl-BE" dirty="0"/>
              <a:t>La régulation systémiste</a:t>
            </a:r>
            <a:endParaRPr lang="fr-FR" dirty="0"/>
          </a:p>
        </p:txBody>
      </p:sp>
      <p:sp>
        <p:nvSpPr>
          <p:cNvPr id="3" name="Espace réservé du contenu 2">
            <a:extLst>
              <a:ext uri="{FF2B5EF4-FFF2-40B4-BE49-F238E27FC236}">
                <a16:creationId xmlns:a16="http://schemas.microsoft.com/office/drawing/2014/main" id="{C0420D56-1841-B442-A711-54FC4F046959}"/>
              </a:ext>
            </a:extLst>
          </p:cNvPr>
          <p:cNvSpPr>
            <a:spLocks noGrp="1"/>
          </p:cNvSpPr>
          <p:nvPr>
            <p:ph idx="1"/>
          </p:nvPr>
        </p:nvSpPr>
        <p:spPr/>
        <p:txBody>
          <a:bodyPr/>
          <a:lstStyle/>
          <a:p>
            <a:r>
              <a:rPr lang="fr-FR" sz="2200" dirty="0"/>
              <a:t>Le moment de la régulation (comparaison objectif - performance) est le moment où on va choisir ensemble, entre acteurs impliqués dans le système, la suite du programme</a:t>
            </a:r>
          </a:p>
          <a:p>
            <a:r>
              <a:rPr lang="fr-FR" sz="2200" dirty="0"/>
              <a:t>Dans ce cas, la régulation remet en question le programme, mais aussi le référentiel à savoir les objectifs poursuivis, les normes et les valeurs du système</a:t>
            </a:r>
          </a:p>
          <a:p>
            <a:r>
              <a:rPr lang="fr-FR" sz="2200" dirty="0"/>
              <a:t>Ce modèle permet cette divergence entre objectifs et résultats parce qu'elle reste pertinente au projet dans lequel sont impliqués les acteurs (l’</a:t>
            </a:r>
            <a:r>
              <a:rPr lang="fr-FR" sz="2200" dirty="0" err="1"/>
              <a:t>élève</a:t>
            </a:r>
            <a:r>
              <a:rPr lang="fr-FR" sz="2200" dirty="0"/>
              <a:t>, l’enseignant, les directions, les parents, … ). Or, le projet est ici un élément de cohésion du système.</a:t>
            </a:r>
          </a:p>
        </p:txBody>
      </p:sp>
    </p:spTree>
    <p:extLst>
      <p:ext uri="{BB962C8B-B14F-4D97-AF65-F5344CB8AC3E}">
        <p14:creationId xmlns:p14="http://schemas.microsoft.com/office/powerpoint/2010/main" val="1997088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6B648D-ED28-134F-8646-CEA414F672FE}"/>
              </a:ext>
            </a:extLst>
          </p:cNvPr>
          <p:cNvSpPr>
            <a:spLocks noGrp="1"/>
          </p:cNvSpPr>
          <p:nvPr>
            <p:ph idx="1"/>
          </p:nvPr>
        </p:nvSpPr>
        <p:spPr/>
        <p:txBody>
          <a:bodyPr/>
          <a:lstStyle/>
          <a:p>
            <a:pPr marL="0" indent="0">
              <a:buNone/>
            </a:pPr>
            <a:r>
              <a:rPr lang="fr-FR" sz="2400" dirty="0"/>
              <a:t>Les critères de qualité sont</a:t>
            </a:r>
          </a:p>
          <a:p>
            <a:r>
              <a:rPr lang="fr-FR" sz="2400" dirty="0"/>
              <a:t>La clarté des objectifs du programme</a:t>
            </a:r>
          </a:p>
          <a:p>
            <a:r>
              <a:rPr lang="fr-FR" sz="2400" dirty="0"/>
              <a:t>La qualité de la mesure de performance</a:t>
            </a:r>
          </a:p>
          <a:p>
            <a:r>
              <a:rPr lang="fr-FR" sz="2400" dirty="0"/>
              <a:t>La qualité de la comparaison objectifs-performance</a:t>
            </a:r>
          </a:p>
          <a:p>
            <a:r>
              <a:rPr lang="fr-FR" sz="2400" dirty="0"/>
              <a:t>Mais aussi la capacité créative à se réinventer dans la relation d’apprentissage, à collaborer à un projet commun. Cela nécessite des compétences fortes</a:t>
            </a:r>
          </a:p>
          <a:p>
            <a:r>
              <a:rPr lang="fr-FR" sz="2400" dirty="0"/>
              <a:t>Il ne s’agit donc pas d’une boucle fermée, mais d’une boucle résolument ouverte dans laquelle toutes les négociations deviennent possibles</a:t>
            </a:r>
          </a:p>
        </p:txBody>
      </p:sp>
      <p:sp>
        <p:nvSpPr>
          <p:cNvPr id="4" name="Titre 1">
            <a:extLst>
              <a:ext uri="{FF2B5EF4-FFF2-40B4-BE49-F238E27FC236}">
                <a16:creationId xmlns:a16="http://schemas.microsoft.com/office/drawing/2014/main" id="{C9705FDC-1278-B74E-AD8D-470B8C9884FF}"/>
              </a:ext>
            </a:extLst>
          </p:cNvPr>
          <p:cNvSpPr>
            <a:spLocks noGrp="1"/>
          </p:cNvSpPr>
          <p:nvPr>
            <p:ph type="title"/>
          </p:nvPr>
        </p:nvSpPr>
        <p:spPr/>
        <p:txBody>
          <a:bodyPr/>
          <a:lstStyle/>
          <a:p>
            <a:r>
              <a:rPr lang="nl-BE" dirty="0"/>
              <a:t>La régulation systémiste</a:t>
            </a:r>
            <a:endParaRPr lang="fr-FR" dirty="0"/>
          </a:p>
        </p:txBody>
      </p:sp>
    </p:spTree>
    <p:extLst>
      <p:ext uri="{BB962C8B-B14F-4D97-AF65-F5344CB8AC3E}">
        <p14:creationId xmlns:p14="http://schemas.microsoft.com/office/powerpoint/2010/main" val="45164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6B648D-ED28-134F-8646-CEA414F672FE}"/>
              </a:ext>
            </a:extLst>
          </p:cNvPr>
          <p:cNvSpPr>
            <a:spLocks noGrp="1"/>
          </p:cNvSpPr>
          <p:nvPr>
            <p:ph idx="1"/>
          </p:nvPr>
        </p:nvSpPr>
        <p:spPr/>
        <p:txBody>
          <a:bodyPr/>
          <a:lstStyle/>
          <a:p>
            <a:r>
              <a:rPr lang="fr-FR" sz="2400" dirty="0"/>
              <a:t>Mais attention : la régulation systématique ne signifie pas l’absence de méthodologie, bien au contraire. </a:t>
            </a:r>
          </a:p>
          <a:p>
            <a:r>
              <a:rPr lang="fr-FR" sz="2400" dirty="0"/>
              <a:t>Il sera dès lors nécessaire de trianguler l’information en multipliant les sources et les méthodes de récolte des données. </a:t>
            </a:r>
          </a:p>
          <a:p>
            <a:r>
              <a:rPr lang="fr-FR" sz="2400" dirty="0"/>
              <a:t>Elle permet une prise en charge globale du système et des individus, mais elle doit être menée par des experts. Pas pour que ceux-ci imposent leur idée, mais pour qu’ils permettent de fédérer l’ensemble des acteurs dans une perspective d’évaluation émancipatrice. C’est un changement de paradigme. </a:t>
            </a:r>
          </a:p>
        </p:txBody>
      </p:sp>
      <p:sp>
        <p:nvSpPr>
          <p:cNvPr id="4" name="Titre 1">
            <a:extLst>
              <a:ext uri="{FF2B5EF4-FFF2-40B4-BE49-F238E27FC236}">
                <a16:creationId xmlns:a16="http://schemas.microsoft.com/office/drawing/2014/main" id="{C9705FDC-1278-B74E-AD8D-470B8C9884FF}"/>
              </a:ext>
            </a:extLst>
          </p:cNvPr>
          <p:cNvSpPr>
            <a:spLocks noGrp="1"/>
          </p:cNvSpPr>
          <p:nvPr>
            <p:ph type="title"/>
          </p:nvPr>
        </p:nvSpPr>
        <p:spPr/>
        <p:txBody>
          <a:bodyPr/>
          <a:lstStyle/>
          <a:p>
            <a:r>
              <a:rPr lang="nl-BE" dirty="0"/>
              <a:t>La régulation systémiste</a:t>
            </a:r>
            <a:endParaRPr lang="fr-FR" dirty="0"/>
          </a:p>
        </p:txBody>
      </p:sp>
    </p:spTree>
    <p:extLst>
      <p:ext uri="{BB962C8B-B14F-4D97-AF65-F5344CB8AC3E}">
        <p14:creationId xmlns:p14="http://schemas.microsoft.com/office/powerpoint/2010/main" val="385497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77008-5ED0-6147-855F-6BF3AC084FE7}"/>
              </a:ext>
            </a:extLst>
          </p:cNvPr>
          <p:cNvSpPr>
            <a:spLocks noGrp="1"/>
          </p:cNvSpPr>
          <p:nvPr>
            <p:ph type="title"/>
          </p:nvPr>
        </p:nvSpPr>
        <p:spPr/>
        <p:txBody>
          <a:bodyPr/>
          <a:lstStyle/>
          <a:p>
            <a:r>
              <a:rPr lang="nl-BE" dirty="0"/>
              <a:t>Régulation cybernétique ou systémiste</a:t>
            </a:r>
            <a:endParaRPr lang="fr-FR" dirty="0"/>
          </a:p>
        </p:txBody>
      </p:sp>
      <p:sp>
        <p:nvSpPr>
          <p:cNvPr id="3" name="Espace réservé du contenu 2">
            <a:extLst>
              <a:ext uri="{FF2B5EF4-FFF2-40B4-BE49-F238E27FC236}">
                <a16:creationId xmlns:a16="http://schemas.microsoft.com/office/drawing/2014/main" id="{32C9C9DB-0399-7C44-94A3-BF6EC0BFB505}"/>
              </a:ext>
            </a:extLst>
          </p:cNvPr>
          <p:cNvSpPr>
            <a:spLocks noGrp="1"/>
          </p:cNvSpPr>
          <p:nvPr>
            <p:ph idx="1"/>
          </p:nvPr>
        </p:nvSpPr>
        <p:spPr/>
        <p:txBody>
          <a:bodyPr/>
          <a:lstStyle/>
          <a:p>
            <a:r>
              <a:rPr lang="fr-FR" sz="2400" dirty="0"/>
              <a:t>Les deux sont nécessaires dans un système éducatif.</a:t>
            </a:r>
          </a:p>
          <a:p>
            <a:r>
              <a:rPr lang="fr-FR" sz="2400" dirty="0"/>
              <a:t>Opter pour une régulation </a:t>
            </a:r>
            <a:r>
              <a:rPr lang="fr-FR" sz="2400" dirty="0" err="1"/>
              <a:t>systémiste</a:t>
            </a:r>
            <a:r>
              <a:rPr lang="fr-FR" sz="2400" dirty="0"/>
              <a:t> ne signifie pas renoncer à la régulation cybernétique car, dans les systèmes éducatifs, les objectifs et curriculum restent centralisés. La vérification de leur atteinte reste donc une nécessité : le recueil de l’information doit rester d’une grande qualité. </a:t>
            </a:r>
          </a:p>
          <a:p>
            <a:r>
              <a:rPr lang="fr-FR" sz="2400" dirty="0"/>
              <a:t>Ces deux systèmes de régulation sont donc complémentaires et doivent être articulés. </a:t>
            </a:r>
          </a:p>
          <a:p>
            <a:endParaRPr lang="fr-FR" dirty="0"/>
          </a:p>
        </p:txBody>
      </p:sp>
    </p:spTree>
    <p:extLst>
      <p:ext uri="{BB962C8B-B14F-4D97-AF65-F5344CB8AC3E}">
        <p14:creationId xmlns:p14="http://schemas.microsoft.com/office/powerpoint/2010/main" val="2860387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B705D-6A5B-7240-A219-CB3757487C33}"/>
              </a:ext>
            </a:extLst>
          </p:cNvPr>
          <p:cNvSpPr>
            <a:spLocks noGrp="1"/>
          </p:cNvSpPr>
          <p:nvPr>
            <p:ph type="title"/>
          </p:nvPr>
        </p:nvSpPr>
        <p:spPr/>
        <p:txBody>
          <a:bodyPr/>
          <a:lstStyle/>
          <a:p>
            <a:r>
              <a:rPr lang="nl-BE" dirty="0"/>
              <a:t>Conclusion </a:t>
            </a:r>
            <a:endParaRPr lang="fr-FR" dirty="0"/>
          </a:p>
        </p:txBody>
      </p:sp>
      <p:sp>
        <p:nvSpPr>
          <p:cNvPr id="3" name="Espace réservé du contenu 2">
            <a:extLst>
              <a:ext uri="{FF2B5EF4-FFF2-40B4-BE49-F238E27FC236}">
                <a16:creationId xmlns:a16="http://schemas.microsoft.com/office/drawing/2014/main" id="{BF2294A7-3B5C-9046-A4C2-DB7BE2D7FD08}"/>
              </a:ext>
            </a:extLst>
          </p:cNvPr>
          <p:cNvSpPr>
            <a:spLocks noGrp="1"/>
          </p:cNvSpPr>
          <p:nvPr>
            <p:ph idx="1"/>
          </p:nvPr>
        </p:nvSpPr>
        <p:spPr/>
        <p:txBody>
          <a:bodyPr/>
          <a:lstStyle/>
          <a:p>
            <a:r>
              <a:rPr lang="fr-FR" sz="2400" dirty="0"/>
              <a:t>Une bonne mesure vaut l’avis de milliers d’experts. </a:t>
            </a:r>
          </a:p>
          <a:p>
            <a:r>
              <a:rPr lang="fr-FR" sz="2400" dirty="0"/>
              <a:t>Mais une bonne mesure n’est rien si les acteurs de l’éducation n’y voient pas de sens et ne se l’approprie pas.</a:t>
            </a:r>
          </a:p>
          <a:p>
            <a:r>
              <a:rPr lang="fr-FR" sz="2400" dirty="0"/>
              <a:t>Pour modifier une pratique, il faut fournir aux acteurs une information nouvelle,  qui a du sens pour eux, et qui leur permettent de voir la direction dans laquelle des efforts d’amélioration doivent être fournit. Elle est utile, elle aide à progresser.</a:t>
            </a:r>
          </a:p>
          <a:p>
            <a:endParaRPr lang="fr-FR" dirty="0"/>
          </a:p>
        </p:txBody>
      </p:sp>
    </p:spTree>
    <p:extLst>
      <p:ext uri="{BB962C8B-B14F-4D97-AF65-F5344CB8AC3E}">
        <p14:creationId xmlns:p14="http://schemas.microsoft.com/office/powerpoint/2010/main" val="3476725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L’humain est-il un bon évaluateur ?</a:t>
            </a:r>
          </a:p>
        </p:txBody>
      </p:sp>
      <p:sp>
        <p:nvSpPr>
          <p:cNvPr id="3" name="Sous-titre 2">
            <a:extLst>
              <a:ext uri="{FF2B5EF4-FFF2-40B4-BE49-F238E27FC236}">
                <a16:creationId xmlns:a16="http://schemas.microsoft.com/office/drawing/2014/main" id="{06B2FA77-CD9A-8C42-AE24-C87E06A3678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690533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1C3505-675C-D44F-8F6F-1A4CA9A4A424}"/>
              </a:ext>
            </a:extLst>
          </p:cNvPr>
          <p:cNvSpPr>
            <a:spLocks noGrp="1"/>
          </p:cNvSpPr>
          <p:nvPr>
            <p:ph type="title"/>
          </p:nvPr>
        </p:nvSpPr>
        <p:spPr/>
        <p:txBody>
          <a:bodyPr/>
          <a:lstStyle/>
          <a:p>
            <a:r>
              <a:rPr lang="nl-BE" dirty="0"/>
              <a:t>Rappelons nous</a:t>
            </a:r>
            <a:endParaRPr lang="fr-FR" dirty="0"/>
          </a:p>
        </p:txBody>
      </p:sp>
      <p:sp>
        <p:nvSpPr>
          <p:cNvPr id="3" name="Espace réservé du contenu 2">
            <a:extLst>
              <a:ext uri="{FF2B5EF4-FFF2-40B4-BE49-F238E27FC236}">
                <a16:creationId xmlns:a16="http://schemas.microsoft.com/office/drawing/2014/main" id="{74532929-6F3E-984C-8BAF-97739C574784}"/>
              </a:ext>
            </a:extLst>
          </p:cNvPr>
          <p:cNvSpPr>
            <a:spLocks noGrp="1"/>
          </p:cNvSpPr>
          <p:nvPr>
            <p:ph idx="1"/>
          </p:nvPr>
        </p:nvSpPr>
        <p:spPr/>
        <p:txBody>
          <a:bodyPr/>
          <a:lstStyle/>
          <a:p>
            <a:pPr marL="0" indent="0">
              <a:buNone/>
            </a:pPr>
            <a:r>
              <a:rPr lang="nl-BE" dirty="0"/>
              <a:t>Il y a trois temps dans l’évaluation</a:t>
            </a:r>
          </a:p>
          <a:p>
            <a:r>
              <a:rPr lang="nl-BE" dirty="0"/>
              <a:t>La prise d’information</a:t>
            </a:r>
          </a:p>
          <a:p>
            <a:r>
              <a:rPr lang="nl-BE" dirty="0"/>
              <a:t>Le jugement</a:t>
            </a:r>
          </a:p>
          <a:p>
            <a:r>
              <a:rPr lang="nl-BE" dirty="0"/>
              <a:t>La décision</a:t>
            </a:r>
          </a:p>
          <a:p>
            <a:endParaRPr lang="nl-BE" dirty="0"/>
          </a:p>
          <a:p>
            <a:pPr marL="0" indent="0">
              <a:buNone/>
            </a:pPr>
            <a:r>
              <a:rPr lang="nl-BE" dirty="0"/>
              <a:t>Que peut-on dire de la compétence de l’humain sur chacun des trois temps ?</a:t>
            </a:r>
            <a:endParaRPr lang="fr-FR" dirty="0"/>
          </a:p>
        </p:txBody>
      </p:sp>
    </p:spTree>
    <p:extLst>
      <p:ext uri="{BB962C8B-B14F-4D97-AF65-F5344CB8AC3E}">
        <p14:creationId xmlns:p14="http://schemas.microsoft.com/office/powerpoint/2010/main" val="731629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CC25B-D850-2241-A9F0-C9D29F640E43}"/>
              </a:ext>
            </a:extLst>
          </p:cNvPr>
          <p:cNvSpPr>
            <a:spLocks noGrp="1"/>
          </p:cNvSpPr>
          <p:nvPr>
            <p:ph type="title"/>
          </p:nvPr>
        </p:nvSpPr>
        <p:spPr/>
        <p:txBody>
          <a:bodyPr/>
          <a:lstStyle/>
          <a:p>
            <a:r>
              <a:rPr lang="nl-BE" dirty="0"/>
              <a:t>Temps 1 : prise d’information</a:t>
            </a:r>
            <a:endParaRPr lang="fr-FR" dirty="0"/>
          </a:p>
        </p:txBody>
      </p:sp>
      <p:pic>
        <p:nvPicPr>
          <p:cNvPr id="4" name="monkey without.mov">
            <a:extLst>
              <a:ext uri="{FF2B5EF4-FFF2-40B4-BE49-F238E27FC236}">
                <a16:creationId xmlns:a16="http://schemas.microsoft.com/office/drawing/2014/main" id="{1A896388-D55B-1A43-94D1-DB3A6DD820A4}"/>
              </a:ext>
            </a:extLst>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2132856"/>
            <a:ext cx="8784975" cy="4392488"/>
          </a:xfrm>
          <a:prstGeom prst="rect">
            <a:avLst/>
          </a:prstGeom>
        </p:spPr>
      </p:pic>
    </p:spTree>
    <p:extLst>
      <p:ext uri="{BB962C8B-B14F-4D97-AF65-F5344CB8AC3E}">
        <p14:creationId xmlns:p14="http://schemas.microsoft.com/office/powerpoint/2010/main" val="218749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Combien de passes avez-vous compté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13</a:t>
            </a:r>
          </a:p>
          <a:p>
            <a:r>
              <a:rPr lang="nl-BE" dirty="0"/>
              <a:t>14</a:t>
            </a:r>
          </a:p>
          <a:p>
            <a:r>
              <a:rPr lang="nl-BE" dirty="0"/>
              <a:t>15</a:t>
            </a:r>
          </a:p>
          <a:p>
            <a:r>
              <a:rPr lang="nl-BE" dirty="0"/>
              <a:t>16</a:t>
            </a:r>
          </a:p>
          <a:p>
            <a:r>
              <a:rPr lang="nl-BE" dirty="0"/>
              <a:t>17</a:t>
            </a:r>
          </a:p>
        </p:txBody>
      </p:sp>
    </p:spTree>
    <p:extLst>
      <p:ext uri="{BB962C8B-B14F-4D97-AF65-F5344CB8AC3E}">
        <p14:creationId xmlns:p14="http://schemas.microsoft.com/office/powerpoint/2010/main" val="3006002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gorille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319895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Débriefing de l’exercice</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2050477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rideau changer de couleur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3089423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petit chien en bas à gauche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1077126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649F1-AD56-2844-9DC6-1963A1855F13}"/>
              </a:ext>
            </a:extLst>
          </p:cNvPr>
          <p:cNvSpPr>
            <a:spLocks noGrp="1"/>
          </p:cNvSpPr>
          <p:nvPr>
            <p:ph type="title"/>
          </p:nvPr>
        </p:nvSpPr>
        <p:spPr/>
        <p:txBody>
          <a:bodyPr/>
          <a:lstStyle/>
          <a:p>
            <a:r>
              <a:rPr lang="nl-BE" dirty="0"/>
              <a:t>Temps 2 : le jugement</a:t>
            </a:r>
            <a:endParaRPr lang="fr-FR" dirty="0"/>
          </a:p>
        </p:txBody>
      </p:sp>
      <p:sp>
        <p:nvSpPr>
          <p:cNvPr id="3" name="Espace réservé du contenu 2">
            <a:extLst>
              <a:ext uri="{FF2B5EF4-FFF2-40B4-BE49-F238E27FC236}">
                <a16:creationId xmlns:a16="http://schemas.microsoft.com/office/drawing/2014/main" id="{9B62084C-C801-F344-9A89-0994C7B2F1A1}"/>
              </a:ext>
            </a:extLst>
          </p:cNvPr>
          <p:cNvSpPr>
            <a:spLocks noGrp="1"/>
          </p:cNvSpPr>
          <p:nvPr>
            <p:ph idx="1"/>
          </p:nvPr>
        </p:nvSpPr>
        <p:spPr/>
        <p:txBody>
          <a:bodyPr/>
          <a:lstStyle/>
          <a:p>
            <a:r>
              <a:rPr lang="fr-FR" sz="2000" dirty="0"/>
              <a:t>Exemple : l’égotisme implicite. Nous accordons plus d’importance et nous ressentons plus d’attraction pour les personnes, les lieux et les activités qui contiennent les lettres de notre nom et les chiffres de notre date de naissance (</a:t>
            </a:r>
            <a:r>
              <a:rPr lang="fr-FR" sz="2000" dirty="0" err="1"/>
              <a:t>Koole</a:t>
            </a:r>
            <a:r>
              <a:rPr lang="fr-FR" sz="2000" dirty="0"/>
              <a:t> et al., 2001; </a:t>
            </a:r>
            <a:r>
              <a:rPr lang="fr-FR" sz="2000" dirty="0" err="1"/>
              <a:t>Pelhal</a:t>
            </a:r>
            <a:r>
              <a:rPr lang="fr-FR" sz="2000" dirty="0"/>
              <a:t> et al., 2002 et 2011; Jones et </a:t>
            </a:r>
            <a:r>
              <a:rPr lang="fr-FR" sz="2000" dirty="0" err="1"/>
              <a:t>al.s</a:t>
            </a:r>
            <a:r>
              <a:rPr lang="fr-FR" sz="2000" dirty="0"/>
              <a:t> 2004). </a:t>
            </a:r>
          </a:p>
          <a:p>
            <a:r>
              <a:rPr lang="fr-FR" sz="2000" dirty="0"/>
              <a:t>Van der </a:t>
            </a:r>
            <a:r>
              <a:rPr lang="fr-FR" sz="2000" dirty="0" err="1"/>
              <a:t>Miesen</a:t>
            </a:r>
            <a:r>
              <a:rPr lang="fr-FR" sz="2000" dirty="0"/>
              <a:t> (2015) dans un protocole exploitant l’imagerie par résonnance magnétique (IRM) a découvert que les zones du cerveau qui se trouvent activées suite à la réception d’un feedback négatif ne sont pas identiques chez les personnes ayant une faible estime de soi et chez celles qui, à l’inverse, manifestent une forte estime de soi.</a:t>
            </a:r>
          </a:p>
          <a:p>
            <a:r>
              <a:rPr lang="fr-FR" sz="2000" dirty="0">
                <a:hlinkClick r:id="rId2"/>
              </a:rPr>
              <a:t>https://www.youtube.com/watch?v=pkM9MYiARM8</a:t>
            </a:r>
            <a:endParaRPr lang="fr-FR" sz="2000" dirty="0"/>
          </a:p>
          <a:p>
            <a:pPr marL="0" indent="0">
              <a:buNone/>
            </a:pPr>
            <a:endParaRPr lang="fr-FR" sz="2000" dirty="0"/>
          </a:p>
          <a:p>
            <a:pPr marL="0" indent="0">
              <a:buNone/>
            </a:pPr>
            <a:endParaRPr lang="fr-FR" sz="2000" dirty="0"/>
          </a:p>
          <a:p>
            <a:endParaRPr lang="fr-FR" sz="2000" dirty="0"/>
          </a:p>
        </p:txBody>
      </p:sp>
    </p:spTree>
    <p:extLst>
      <p:ext uri="{BB962C8B-B14F-4D97-AF65-F5344CB8AC3E}">
        <p14:creationId xmlns:p14="http://schemas.microsoft.com/office/powerpoint/2010/main" val="2713637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0673A-2CCB-6F49-AD10-CB0275F86D9E}"/>
              </a:ext>
            </a:extLst>
          </p:cNvPr>
          <p:cNvSpPr>
            <a:spLocks noGrp="1"/>
          </p:cNvSpPr>
          <p:nvPr>
            <p:ph type="title"/>
          </p:nvPr>
        </p:nvSpPr>
        <p:spPr/>
        <p:txBody>
          <a:bodyPr/>
          <a:lstStyle/>
          <a:p>
            <a:r>
              <a:rPr lang="nl-BE" dirty="0"/>
              <a:t>Temps 3 : la décision</a:t>
            </a:r>
            <a:endParaRPr lang="fr-FR" dirty="0"/>
          </a:p>
        </p:txBody>
      </p:sp>
      <p:pic>
        <p:nvPicPr>
          <p:cNvPr id="4" name="paquet-de-cigarette.jpg">
            <a:extLst>
              <a:ext uri="{FF2B5EF4-FFF2-40B4-BE49-F238E27FC236}">
                <a16:creationId xmlns:a16="http://schemas.microsoft.com/office/drawing/2014/main" id="{EC911B94-B631-D04D-A86B-4DF4000BBC2C}"/>
              </a:ext>
            </a:extLst>
          </p:cNvPr>
          <p:cNvPicPr/>
          <p:nvPr/>
        </p:nvPicPr>
        <p:blipFill>
          <a:blip r:embed="rId2"/>
          <a:stretch>
            <a:fillRect/>
          </a:stretch>
        </p:blipFill>
        <p:spPr>
          <a:xfrm>
            <a:off x="1979712" y="1923823"/>
            <a:ext cx="1190048" cy="1694496"/>
          </a:xfrm>
          <a:prstGeom prst="rect">
            <a:avLst/>
          </a:prstGeom>
          <a:ln w="25400">
            <a:round/>
          </a:ln>
        </p:spPr>
      </p:pic>
      <p:pic>
        <p:nvPicPr>
          <p:cNvPr id="5" name="credibility.png">
            <a:extLst>
              <a:ext uri="{FF2B5EF4-FFF2-40B4-BE49-F238E27FC236}">
                <a16:creationId xmlns:a16="http://schemas.microsoft.com/office/drawing/2014/main" id="{A32CEF0D-3565-FE45-A801-2E217B9C3E96}"/>
              </a:ext>
            </a:extLst>
          </p:cNvPr>
          <p:cNvPicPr/>
          <p:nvPr/>
        </p:nvPicPr>
        <p:blipFill>
          <a:blip r:embed="rId3"/>
          <a:stretch>
            <a:fillRect/>
          </a:stretch>
        </p:blipFill>
        <p:spPr>
          <a:xfrm>
            <a:off x="6511974" y="1760722"/>
            <a:ext cx="2151130" cy="2081188"/>
          </a:xfrm>
          <a:prstGeom prst="rect">
            <a:avLst/>
          </a:prstGeom>
          <a:ln w="25400">
            <a:round/>
          </a:ln>
        </p:spPr>
      </p:pic>
      <p:pic>
        <p:nvPicPr>
          <p:cNvPr id="6" name="images-1.jpg">
            <a:extLst>
              <a:ext uri="{FF2B5EF4-FFF2-40B4-BE49-F238E27FC236}">
                <a16:creationId xmlns:a16="http://schemas.microsoft.com/office/drawing/2014/main" id="{D106F20E-AD6F-1C4C-A9A1-9B7B404D2F3B}"/>
              </a:ext>
            </a:extLst>
          </p:cNvPr>
          <p:cNvPicPr/>
          <p:nvPr/>
        </p:nvPicPr>
        <p:blipFill>
          <a:blip r:embed="rId4"/>
          <a:stretch>
            <a:fillRect/>
          </a:stretch>
        </p:blipFill>
        <p:spPr>
          <a:xfrm>
            <a:off x="1477188" y="5039717"/>
            <a:ext cx="3130252" cy="1664791"/>
          </a:xfrm>
          <a:prstGeom prst="rect">
            <a:avLst/>
          </a:prstGeom>
          <a:ln w="25400">
            <a:round/>
          </a:ln>
        </p:spPr>
      </p:pic>
      <p:pic>
        <p:nvPicPr>
          <p:cNvPr id="7" name="fumeurs.jpg">
            <a:extLst>
              <a:ext uri="{FF2B5EF4-FFF2-40B4-BE49-F238E27FC236}">
                <a16:creationId xmlns:a16="http://schemas.microsoft.com/office/drawing/2014/main" id="{609903B5-B2E0-5A45-AF0C-75D611254E8D}"/>
              </a:ext>
            </a:extLst>
          </p:cNvPr>
          <p:cNvPicPr/>
          <p:nvPr/>
        </p:nvPicPr>
        <p:blipFill>
          <a:blip r:embed="rId5"/>
          <a:stretch>
            <a:fillRect/>
          </a:stretch>
        </p:blipFill>
        <p:spPr>
          <a:xfrm>
            <a:off x="5334360" y="5058959"/>
            <a:ext cx="2415007" cy="1660389"/>
          </a:xfrm>
          <a:prstGeom prst="rect">
            <a:avLst/>
          </a:prstGeom>
          <a:ln w="25400">
            <a:round/>
          </a:ln>
        </p:spPr>
      </p:pic>
      <p:pic>
        <p:nvPicPr>
          <p:cNvPr id="8" name="droppedImage.pdf">
            <a:extLst>
              <a:ext uri="{FF2B5EF4-FFF2-40B4-BE49-F238E27FC236}">
                <a16:creationId xmlns:a16="http://schemas.microsoft.com/office/drawing/2014/main" id="{A1FB4CD3-2276-C548-A930-B2F32F7AC1F8}"/>
              </a:ext>
            </a:extLst>
          </p:cNvPr>
          <p:cNvPicPr/>
          <p:nvPr/>
        </p:nvPicPr>
        <p:blipFill>
          <a:blip r:embed="rId6"/>
          <a:stretch>
            <a:fillRect/>
          </a:stretch>
        </p:blipFill>
        <p:spPr>
          <a:xfrm>
            <a:off x="4011468" y="2598499"/>
            <a:ext cx="2500506" cy="435346"/>
          </a:xfrm>
          <a:prstGeom prst="rect">
            <a:avLst/>
          </a:prstGeom>
          <a:ln w="25400">
            <a:round/>
          </a:ln>
        </p:spPr>
      </p:pic>
      <p:pic>
        <p:nvPicPr>
          <p:cNvPr id="9" name="droppedImage.pdf">
            <a:extLst>
              <a:ext uri="{FF2B5EF4-FFF2-40B4-BE49-F238E27FC236}">
                <a16:creationId xmlns:a16="http://schemas.microsoft.com/office/drawing/2014/main" id="{08757139-229F-A141-AB75-139998D8EAA2}"/>
              </a:ext>
            </a:extLst>
          </p:cNvPr>
          <p:cNvPicPr/>
          <p:nvPr/>
        </p:nvPicPr>
        <p:blipFill>
          <a:blip r:embed="rId7"/>
          <a:stretch>
            <a:fillRect/>
          </a:stretch>
        </p:blipFill>
        <p:spPr>
          <a:xfrm>
            <a:off x="5289979" y="3803544"/>
            <a:ext cx="1584690" cy="1255415"/>
          </a:xfrm>
          <a:prstGeom prst="rect">
            <a:avLst/>
          </a:prstGeom>
          <a:ln w="25400">
            <a:round/>
          </a:ln>
        </p:spPr>
      </p:pic>
      <p:pic>
        <p:nvPicPr>
          <p:cNvPr id="10" name="droppedImage.pdf">
            <a:extLst>
              <a:ext uri="{FF2B5EF4-FFF2-40B4-BE49-F238E27FC236}">
                <a16:creationId xmlns:a16="http://schemas.microsoft.com/office/drawing/2014/main" id="{A217BFF1-2E20-384D-A45A-342710A6581F}"/>
              </a:ext>
            </a:extLst>
          </p:cNvPr>
          <p:cNvPicPr/>
          <p:nvPr/>
        </p:nvPicPr>
        <p:blipFill>
          <a:blip r:embed="rId8"/>
          <a:stretch>
            <a:fillRect/>
          </a:stretch>
        </p:blipFill>
        <p:spPr>
          <a:xfrm>
            <a:off x="2758548" y="3713343"/>
            <a:ext cx="1615615" cy="1106622"/>
          </a:xfrm>
          <a:prstGeom prst="rect">
            <a:avLst/>
          </a:prstGeom>
          <a:ln w="25400">
            <a:round/>
          </a:ln>
        </p:spPr>
      </p:pic>
    </p:spTree>
    <p:extLst>
      <p:ext uri="{BB962C8B-B14F-4D97-AF65-F5344CB8AC3E}">
        <p14:creationId xmlns:p14="http://schemas.microsoft.com/office/powerpoint/2010/main" val="1832042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4CD3D-0FE2-194F-B39E-F71B76CDFC3A}"/>
              </a:ext>
            </a:extLst>
          </p:cNvPr>
          <p:cNvSpPr>
            <a:spLocks noGrp="1"/>
          </p:cNvSpPr>
          <p:nvPr>
            <p:ph type="title"/>
          </p:nvPr>
        </p:nvSpPr>
        <p:spPr/>
        <p:txBody>
          <a:bodyPr/>
          <a:lstStyle/>
          <a:p>
            <a:r>
              <a:rPr lang="fr-FR" dirty="0"/>
              <a:t>Est-on conscient de nos lacunes</a:t>
            </a:r>
          </a:p>
        </p:txBody>
      </p:sp>
      <p:sp>
        <p:nvSpPr>
          <p:cNvPr id="3" name="Espace réservé du contenu 2">
            <a:extLst>
              <a:ext uri="{FF2B5EF4-FFF2-40B4-BE49-F238E27FC236}">
                <a16:creationId xmlns:a16="http://schemas.microsoft.com/office/drawing/2014/main" id="{4D18B1BE-647D-F74C-85A5-FBA5D3908AA8}"/>
              </a:ext>
            </a:extLst>
          </p:cNvPr>
          <p:cNvSpPr>
            <a:spLocks noGrp="1"/>
          </p:cNvSpPr>
          <p:nvPr>
            <p:ph idx="1"/>
          </p:nvPr>
        </p:nvSpPr>
        <p:spPr/>
        <p:txBody>
          <a:bodyPr/>
          <a:lstStyle/>
          <a:p>
            <a:r>
              <a:rPr lang="fr-FR" sz="2800" dirty="0"/>
              <a:t>Nous sommes des enseignants ! </a:t>
            </a:r>
            <a:br>
              <a:rPr lang="fr-FR" sz="2800" dirty="0"/>
            </a:br>
            <a:r>
              <a:rPr lang="fr-FR" sz="2800" dirty="0"/>
              <a:t>Nous savons évaluer !</a:t>
            </a:r>
          </a:p>
          <a:p>
            <a:pPr marL="0" indent="0">
              <a:buNone/>
            </a:pPr>
            <a:endParaRPr lang="fr-FR" dirty="0"/>
          </a:p>
        </p:txBody>
      </p:sp>
      <p:pic>
        <p:nvPicPr>
          <p:cNvPr id="4" name="droppedImage.pdf">
            <a:extLst>
              <a:ext uri="{FF2B5EF4-FFF2-40B4-BE49-F238E27FC236}">
                <a16:creationId xmlns:a16="http://schemas.microsoft.com/office/drawing/2014/main" id="{F5FCD8A8-B54D-A146-BD9A-CA152977672D}"/>
              </a:ext>
            </a:extLst>
          </p:cNvPr>
          <p:cNvPicPr/>
          <p:nvPr/>
        </p:nvPicPr>
        <p:blipFill>
          <a:blip r:embed="rId2"/>
          <a:stretch>
            <a:fillRect/>
          </a:stretch>
        </p:blipFill>
        <p:spPr>
          <a:xfrm>
            <a:off x="179512" y="3429000"/>
            <a:ext cx="4143080" cy="2492829"/>
          </a:xfrm>
          <a:prstGeom prst="rect">
            <a:avLst/>
          </a:prstGeom>
          <a:ln w="12700">
            <a:miter lim="400000"/>
          </a:ln>
        </p:spPr>
      </p:pic>
      <p:pic>
        <p:nvPicPr>
          <p:cNvPr id="5" name="droppedImage.pdf">
            <a:extLst>
              <a:ext uri="{FF2B5EF4-FFF2-40B4-BE49-F238E27FC236}">
                <a16:creationId xmlns:a16="http://schemas.microsoft.com/office/drawing/2014/main" id="{17F67B4A-F758-0D4D-AEB0-DA58410F49CE}"/>
              </a:ext>
            </a:extLst>
          </p:cNvPr>
          <p:cNvPicPr/>
          <p:nvPr/>
        </p:nvPicPr>
        <p:blipFill>
          <a:blip r:embed="rId3"/>
          <a:stretch>
            <a:fillRect/>
          </a:stretch>
        </p:blipFill>
        <p:spPr>
          <a:xfrm>
            <a:off x="4726360" y="3429000"/>
            <a:ext cx="4094112" cy="2427943"/>
          </a:xfrm>
          <a:prstGeom prst="rect">
            <a:avLst/>
          </a:prstGeom>
          <a:ln w="12700">
            <a:miter lim="400000"/>
          </a:ln>
        </p:spPr>
      </p:pic>
    </p:spTree>
    <p:extLst>
      <p:ext uri="{BB962C8B-B14F-4D97-AF65-F5344CB8AC3E}">
        <p14:creationId xmlns:p14="http://schemas.microsoft.com/office/powerpoint/2010/main" val="537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F1728-AC64-994B-97A5-54AB0AD0ED19}"/>
              </a:ext>
            </a:extLst>
          </p:cNvPr>
          <p:cNvSpPr>
            <a:spLocks noGrp="1"/>
          </p:cNvSpPr>
          <p:nvPr>
            <p:ph type="title"/>
          </p:nvPr>
        </p:nvSpPr>
        <p:spPr>
          <a:ln>
            <a:solidFill>
              <a:srgbClr val="A5A7D3"/>
            </a:solidFill>
          </a:ln>
        </p:spPr>
        <p:txBody>
          <a:bodyPr/>
          <a:lstStyle/>
          <a:p>
            <a:r>
              <a:rPr lang="fr-FR" sz="4000" dirty="0"/>
              <a:t>Des biais dans NOS évaluations ?</a:t>
            </a:r>
          </a:p>
        </p:txBody>
      </p:sp>
      <p:sp>
        <p:nvSpPr>
          <p:cNvPr id="3" name="Espace réservé du contenu 2">
            <a:extLst>
              <a:ext uri="{FF2B5EF4-FFF2-40B4-BE49-F238E27FC236}">
                <a16:creationId xmlns:a16="http://schemas.microsoft.com/office/drawing/2014/main" id="{E25102DA-C83C-C546-B936-B96658153CA2}"/>
              </a:ext>
            </a:extLst>
          </p:cNvPr>
          <p:cNvSpPr>
            <a:spLocks noGrp="1"/>
          </p:cNvSpPr>
          <p:nvPr>
            <p:ph idx="1"/>
          </p:nvPr>
        </p:nvSpPr>
        <p:spPr/>
        <p:txBody>
          <a:bodyPr/>
          <a:lstStyle/>
          <a:p>
            <a:r>
              <a:rPr lang="fr-FR" sz="2400" dirty="0"/>
              <a:t>Nous sommes des enseignants universitaires ! Nous savons évaluer !</a:t>
            </a:r>
          </a:p>
          <a:p>
            <a:pPr marL="0" indent="0">
              <a:buNone/>
            </a:pPr>
            <a:endParaRPr lang="fr-FR" dirty="0"/>
          </a:p>
        </p:txBody>
      </p:sp>
      <p:graphicFrame>
        <p:nvGraphicFramePr>
          <p:cNvPr id="4" name="Table 143">
            <a:extLst>
              <a:ext uri="{FF2B5EF4-FFF2-40B4-BE49-F238E27FC236}">
                <a16:creationId xmlns:a16="http://schemas.microsoft.com/office/drawing/2014/main" id="{7BDAF545-0A5D-C444-AB04-F634C666A73B}"/>
              </a:ext>
            </a:extLst>
          </p:cNvPr>
          <p:cNvGraphicFramePr/>
          <p:nvPr/>
        </p:nvGraphicFramePr>
        <p:xfrm>
          <a:off x="457200" y="2852937"/>
          <a:ext cx="8394797" cy="3816426"/>
        </p:xfrm>
        <a:graphic>
          <a:graphicData uri="http://schemas.openxmlformats.org/drawingml/2006/table">
            <a:tbl>
              <a:tblPr firstRow="1"/>
              <a:tblGrid>
                <a:gridCol w="2484629">
                  <a:extLst>
                    <a:ext uri="{9D8B030D-6E8A-4147-A177-3AD203B41FA5}">
                      <a16:colId xmlns:a16="http://schemas.microsoft.com/office/drawing/2014/main" val="20000"/>
                    </a:ext>
                  </a:extLst>
                </a:gridCol>
                <a:gridCol w="1970056">
                  <a:extLst>
                    <a:ext uri="{9D8B030D-6E8A-4147-A177-3AD203B41FA5}">
                      <a16:colId xmlns:a16="http://schemas.microsoft.com/office/drawing/2014/main" val="20001"/>
                    </a:ext>
                  </a:extLst>
                </a:gridCol>
                <a:gridCol w="1970056">
                  <a:extLst>
                    <a:ext uri="{9D8B030D-6E8A-4147-A177-3AD203B41FA5}">
                      <a16:colId xmlns:a16="http://schemas.microsoft.com/office/drawing/2014/main" val="20002"/>
                    </a:ext>
                  </a:extLst>
                </a:gridCol>
                <a:gridCol w="1970056">
                  <a:extLst>
                    <a:ext uri="{9D8B030D-6E8A-4147-A177-3AD203B41FA5}">
                      <a16:colId xmlns:a16="http://schemas.microsoft.com/office/drawing/2014/main" val="20003"/>
                    </a:ext>
                  </a:extLst>
                </a:gridCol>
              </a:tblGrid>
              <a:tr h="1080166">
                <a:tc gridSpan="4">
                  <a:txBody>
                    <a:bodyPr/>
                    <a:lstStyle/>
                    <a:p>
                      <a:pPr marR="40639" lvl="0" algn="ctr" defTabSz="914400">
                        <a:tabLst>
                          <a:tab pos="914400" algn="l"/>
                        </a:tabLst>
                        <a:defRPr>
                          <a:uFillTx/>
                        </a:defRPr>
                      </a:pPr>
                      <a:r>
                        <a:rPr sz="2000" b="1" dirty="0" err="1">
                          <a:solidFill>
                            <a:schemeClr val="tx1"/>
                          </a:solidFill>
                          <a:uFill>
                            <a:solidFill>
                              <a:srgbClr val="FFFFFF"/>
                            </a:solidFill>
                          </a:uFill>
                          <a:latin typeface="+mn-lt"/>
                          <a:ea typeface="Gill Sans SemiBold"/>
                          <a:cs typeface="Gill Sans SemiBold"/>
                          <a:sym typeface="Gill Sans SemiBold"/>
                        </a:rPr>
                        <a:t>Agazzi</a:t>
                      </a:r>
                      <a:r>
                        <a:rPr sz="2000" b="1" dirty="0">
                          <a:solidFill>
                            <a:schemeClr val="tx1"/>
                          </a:solidFill>
                          <a:uFill>
                            <a:solidFill>
                              <a:srgbClr val="FFFFFF"/>
                            </a:solidFill>
                          </a:uFill>
                          <a:latin typeface="+mn-lt"/>
                          <a:ea typeface="Gill Sans SemiBold"/>
                          <a:cs typeface="Gill Sans SemiBold"/>
                          <a:sym typeface="Gill Sans SemiBold"/>
                        </a:rPr>
                        <a:t> (1967). Pour six </a:t>
                      </a:r>
                      <a:r>
                        <a:rPr sz="2000" b="1" dirty="0" err="1">
                          <a:solidFill>
                            <a:schemeClr val="tx1"/>
                          </a:solidFill>
                          <a:uFill>
                            <a:solidFill>
                              <a:srgbClr val="FFFFFF"/>
                            </a:solidFill>
                          </a:uFill>
                          <a:latin typeface="+mn-lt"/>
                          <a:ea typeface="Gill Sans SemiBold"/>
                          <a:cs typeface="Gill Sans SemiBold"/>
                          <a:sym typeface="Gill Sans SemiBold"/>
                        </a:rPr>
                        <a:t>domaines</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si</a:t>
                      </a:r>
                      <a:r>
                        <a:rPr lang="nl-BE" sz="2000" b="1" dirty="0">
                          <a:solidFill>
                            <a:schemeClr val="tx1"/>
                          </a:solidFill>
                          <a:uFill>
                            <a:solidFill>
                              <a:srgbClr val="FFFFFF"/>
                            </a:solidFill>
                          </a:uFill>
                          <a:latin typeface="+mn-lt"/>
                          <a:ea typeface="Gill Sans SemiBold"/>
                          <a:cs typeface="Gill Sans SemiBold"/>
                          <a:sym typeface="Gill Sans SemiBold"/>
                        </a:rPr>
                        <a:t>x</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correcteurs</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notent</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une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série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d’examen</a:t>
                      </a:r>
                      <a:r>
                        <a:rPr sz="2000" b="1" dirty="0">
                          <a:solidFill>
                            <a:schemeClr val="tx1"/>
                          </a:solidFill>
                          <a:uFill>
                            <a:solidFill>
                              <a:srgbClr val="FFFFFF"/>
                            </a:solidFill>
                          </a:uFill>
                          <a:latin typeface="+mn-lt"/>
                          <a:ea typeface="Gill Sans SemiBold"/>
                          <a:cs typeface="Gill Sans SemiBold"/>
                          <a:sym typeface="Gill Sans SemiBold"/>
                        </a:rPr>
                        <a:t> (sur 20).  Le </a:t>
                      </a:r>
                      <a:r>
                        <a:rPr sz="2000" b="1" dirty="0" err="1">
                          <a:solidFill>
                            <a:schemeClr val="tx1"/>
                          </a:solidFill>
                          <a:uFill>
                            <a:solidFill>
                              <a:srgbClr val="FFFFFF"/>
                            </a:solidFill>
                          </a:uFill>
                          <a:latin typeface="+mn-lt"/>
                          <a:ea typeface="Gill Sans SemiBold"/>
                          <a:cs typeface="Gill Sans SemiBold"/>
                          <a:sym typeface="Gill Sans SemiBold"/>
                        </a:rPr>
                        <a:t>seuil</a:t>
                      </a:r>
                      <a:r>
                        <a:rPr sz="2000" b="1" dirty="0">
                          <a:solidFill>
                            <a:schemeClr val="tx1"/>
                          </a:solidFill>
                          <a:uFill>
                            <a:solidFill>
                              <a:srgbClr val="FFFFFF"/>
                            </a:solidFill>
                          </a:uFill>
                          <a:latin typeface="+mn-lt"/>
                          <a:ea typeface="Gill Sans SemiBold"/>
                          <a:cs typeface="Gill Sans SemiBold"/>
                          <a:sym typeface="Gill Sans SemiBold"/>
                        </a:rPr>
                        <a:t> de </a:t>
                      </a:r>
                      <a:r>
                        <a:rPr sz="2000" b="1" dirty="0" err="1">
                          <a:solidFill>
                            <a:schemeClr val="tx1"/>
                          </a:solidFill>
                          <a:uFill>
                            <a:solidFill>
                              <a:srgbClr val="FFFFFF"/>
                            </a:solidFill>
                          </a:uFill>
                          <a:latin typeface="+mn-lt"/>
                          <a:ea typeface="Gill Sans SemiBold"/>
                          <a:cs typeface="Gill Sans SemiBold"/>
                          <a:sym typeface="Gill Sans SemiBold"/>
                        </a:rPr>
                        <a:t>réussite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est</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à</a:t>
                      </a:r>
                      <a:r>
                        <a:rPr sz="2000" b="1" dirty="0">
                          <a:solidFill>
                            <a:schemeClr val="tx1"/>
                          </a:solidFill>
                          <a:uFill>
                            <a:solidFill>
                              <a:srgbClr val="FFFFFF"/>
                            </a:solidFill>
                          </a:uFill>
                          <a:latin typeface="+mn-lt"/>
                          <a:ea typeface="Gill Sans SemiBold"/>
                          <a:cs typeface="Gill Sans SemiBold"/>
                          <a:sym typeface="Gill Sans SemiBold"/>
                        </a:rPr>
                        <a:t> 10. </a:t>
                      </a:r>
                      <a:r>
                        <a:rPr sz="2000" b="1" dirty="0" err="1">
                          <a:solidFill>
                            <a:schemeClr val="tx1"/>
                          </a:solidFill>
                          <a:uFill>
                            <a:solidFill>
                              <a:srgbClr val="FFFFFF"/>
                            </a:solidFill>
                          </a:uFill>
                          <a:latin typeface="+mn-lt"/>
                          <a:ea typeface="Gill Sans SemiBold"/>
                          <a:cs typeface="Gill Sans SemiBold"/>
                          <a:sym typeface="Gill Sans SemiBold"/>
                        </a:rPr>
                        <a:t>voici</a:t>
                      </a:r>
                      <a:r>
                        <a:rPr sz="2000" b="1" dirty="0">
                          <a:solidFill>
                            <a:schemeClr val="tx1"/>
                          </a:solidFill>
                          <a:uFill>
                            <a:solidFill>
                              <a:srgbClr val="FFFFFF"/>
                            </a:solidFill>
                          </a:uFill>
                          <a:latin typeface="+mn-lt"/>
                          <a:ea typeface="Gill Sans SemiBold"/>
                          <a:cs typeface="Gill Sans SemiBold"/>
                          <a:sym typeface="Gill Sans SemiBold"/>
                        </a:rPr>
                        <a:t> les </a:t>
                      </a:r>
                      <a:r>
                        <a:rPr sz="2000" b="1" dirty="0" err="1">
                          <a:solidFill>
                            <a:schemeClr val="tx1"/>
                          </a:solidFill>
                          <a:uFill>
                            <a:solidFill>
                              <a:srgbClr val="FFFFFF"/>
                            </a:solidFill>
                          </a:uFill>
                          <a:latin typeface="+mn-lt"/>
                          <a:ea typeface="Gill Sans SemiBold"/>
                          <a:cs typeface="Gill Sans SemiBold"/>
                          <a:sym typeface="Gill Sans SemiBold"/>
                        </a:rPr>
                        <a:t>résultats</a:t>
                      </a:r>
                      <a:r>
                        <a:rPr sz="2000" b="1" dirty="0">
                          <a:solidFill>
                            <a:schemeClr val="tx1"/>
                          </a:solidFill>
                          <a:uFill>
                            <a:solidFill>
                              <a:srgbClr val="FFFFFF"/>
                            </a:solidFill>
                          </a:uFill>
                          <a:latin typeface="+mn-lt"/>
                          <a:ea typeface="Gill Sans SemiBold"/>
                          <a:cs typeface="Gill Sans SemiBold"/>
                          <a:sym typeface="Gill Sans SemiBold"/>
                        </a:rPr>
                        <a:t> :</a:t>
                      </a:r>
                      <a:r>
                        <a:rPr lang="nl-BE" sz="2000" b="1" dirty="0">
                          <a:solidFill>
                            <a:schemeClr val="tx1"/>
                          </a:solidFill>
                          <a:uFill>
                            <a:solidFill>
                              <a:srgbClr val="FFFFFF"/>
                            </a:solidFill>
                          </a:uFill>
                          <a:latin typeface="+mn-lt"/>
                          <a:ea typeface="Gill Sans SemiBold"/>
                          <a:cs typeface="Gill Sans SemiBold"/>
                          <a:sym typeface="Gill Sans SemiBold"/>
                        </a:rPr>
                        <a:t> </a:t>
                      </a:r>
                      <a:endParaRPr sz="2000" b="1" dirty="0">
                        <a:solidFill>
                          <a:schemeClr val="tx1"/>
                        </a:solidFill>
                        <a:uFill>
                          <a:solidFill>
                            <a:srgbClr val="FFFFFF"/>
                          </a:solidFill>
                        </a:uFill>
                        <a:latin typeface="+mn-lt"/>
                        <a:ea typeface="Gill Sans SemiBold"/>
                        <a:cs typeface="Gill Sans SemiBold"/>
                        <a:sym typeface="Gill Sans SemiBold"/>
                      </a:endParaRPr>
                    </a:p>
                  </a:txBody>
                  <a:tcPr marL="50800" marR="50800" marT="50800" marB="50800" anchor="ctr" horzOverflow="overflow">
                    <a:lnL w="28575">
                      <a:solidFill>
                        <a:srgbClr val="000000"/>
                      </a:solidFill>
                      <a:miter lim="400000"/>
                    </a:lnL>
                    <a:lnR w="28575">
                      <a:solidFill>
                        <a:srgbClr val="000000"/>
                      </a:solidFill>
                      <a:miter lim="400000"/>
                    </a:lnR>
                    <a:solidFill>
                      <a:srgbClr val="A5A7D3"/>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48388">
                <a:tc>
                  <a:txBody>
                    <a:bodyPr/>
                    <a:lstStyle/>
                    <a:p>
                      <a:pPr marR="40639" lvl="0" algn="ctr" defTabSz="914400">
                        <a:lnSpc>
                          <a:spcPct val="58479"/>
                        </a:lnSpc>
                        <a:spcBef>
                          <a:spcPts val="2400"/>
                        </a:spcBef>
                        <a:tabLst>
                          <a:tab pos="914400" algn="l"/>
                        </a:tabLst>
                        <a:defRPr sz="2300">
                          <a:sym typeface="Gill Sans"/>
                        </a:defRPr>
                      </a:pPr>
                      <a:endParaRPr sz="1600" dirty="0">
                        <a:latin typeface="+mn-lt"/>
                      </a:endParaRP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6 notes </a:t>
                      </a:r>
                      <a:r>
                        <a:rPr sz="1600" kern="1200" dirty="0" err="1">
                          <a:solidFill>
                            <a:schemeClr val="tx1"/>
                          </a:solidFill>
                          <a:uFill>
                            <a:solidFill/>
                          </a:uFill>
                          <a:latin typeface="+mn-lt"/>
                          <a:ea typeface="+mn-ea"/>
                          <a:cs typeface="+mn-cs"/>
                          <a:sym typeface="Gill Sans"/>
                        </a:rPr>
                        <a:t>insuffisantes</a:t>
                      </a:r>
                      <a:endParaRPr sz="1600" kern="1200" dirty="0">
                        <a:solidFill>
                          <a:schemeClr val="tx1"/>
                        </a:solidFill>
                        <a:uFill>
                          <a:solidFill/>
                        </a:uFill>
                        <a:latin typeface="+mn-lt"/>
                        <a:ea typeface="+mn-ea"/>
                        <a:cs typeface="+mn-cs"/>
                        <a:sym typeface="Gill Sans"/>
                      </a:endParaRP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Avis discordant</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6 notes </a:t>
                      </a:r>
                      <a:r>
                        <a:rPr sz="1600" kern="1200" dirty="0" err="1">
                          <a:solidFill>
                            <a:schemeClr val="tx1"/>
                          </a:solidFill>
                          <a:uFill>
                            <a:solidFill/>
                          </a:uFill>
                          <a:latin typeface="+mn-lt"/>
                          <a:ea typeface="+mn-ea"/>
                          <a:cs typeface="+mn-cs"/>
                          <a:sym typeface="Gill Sans"/>
                        </a:rPr>
                        <a:t>suffisantes</a:t>
                      </a:r>
                      <a:endParaRPr sz="1600" kern="1200" dirty="0">
                        <a:solidFill>
                          <a:schemeClr val="tx1"/>
                        </a:solidFill>
                        <a:uFill>
                          <a:solidFill/>
                        </a:uFill>
                        <a:latin typeface="+mn-lt"/>
                        <a:ea typeface="+mn-ea"/>
                        <a:cs typeface="+mn-cs"/>
                        <a:sym typeface="Gill Sans"/>
                      </a:endParaRP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1"/>
                  </a:ext>
                </a:extLst>
              </a:tr>
              <a:tr h="381312">
                <a:tc>
                  <a:txBody>
                    <a:bodyPr/>
                    <a:lstStyle/>
                    <a:p>
                      <a:pPr marR="40639" lvl="0" algn="ctr" defTabSz="914400">
                        <a:lnSpc>
                          <a:spcPct val="58479"/>
                        </a:lnSpc>
                        <a:spcBef>
                          <a:spcPts val="2400"/>
                        </a:spcBef>
                        <a:tabLst>
                          <a:tab pos="914400" algn="l"/>
                        </a:tabLst>
                        <a:defRPr>
                          <a:uFillTx/>
                        </a:defRPr>
                      </a:pPr>
                      <a:r>
                        <a:rPr sz="1600" dirty="0">
                          <a:uFill>
                            <a:solidFill/>
                          </a:uFill>
                          <a:latin typeface="+mn-lt"/>
                          <a:sym typeface="Gill Sans"/>
                        </a:rPr>
                        <a:t>Version </a:t>
                      </a:r>
                      <a:r>
                        <a:rPr sz="1600" dirty="0" err="1">
                          <a:uFill>
                            <a:solidFill/>
                          </a:uFill>
                          <a:latin typeface="+mn-lt"/>
                          <a:sym typeface="Gill Sans"/>
                        </a:rPr>
                        <a:t>latine</a:t>
                      </a:r>
                      <a:endParaRPr sz="1600" dirty="0">
                        <a:uFill>
                          <a:solidFill/>
                        </a:uFill>
                        <a:latin typeface="+mn-lt"/>
                        <a:sym typeface="Gill Sans"/>
                      </a:endParaRP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0,5</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a:t>
                      </a: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2"/>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Composition Française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0,21</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0,7</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a:t>
                      </a: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3"/>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Anglais</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0,37</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0,47</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0,16</a:t>
                      </a: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4"/>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Mathématique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0,44</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0,36</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0,2</a:t>
                      </a: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5"/>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Philosophie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0,09</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0,81</a:t>
                      </a:r>
                    </a:p>
                  </a:txBody>
                  <a:tcPr marL="50800" marR="50800" marT="50800" marB="50800" anchor="ctr"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a:t>
                      </a:r>
                    </a:p>
                  </a:txBody>
                  <a:tcPr marL="50800" marR="50800" marT="50800" marB="50800" anchor="ctr" horzOverflow="overflow">
                    <a:lnR w="28575">
                      <a:solidFill>
                        <a:srgbClr val="000000"/>
                      </a:solidFill>
                      <a:miter lim="400000"/>
                    </a:lnR>
                  </a:tcPr>
                </a:tc>
                <a:extLst>
                  <a:ext uri="{0D108BD9-81ED-4DB2-BD59-A6C34878D82A}">
                    <a16:rowId xmlns:a16="http://schemas.microsoft.com/office/drawing/2014/main" val="10006"/>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Physique</a:t>
                      </a:r>
                    </a:p>
                  </a:txBody>
                  <a:tcPr marL="50800" marR="50800" marT="50800" marB="50800" anchor="ctr" horzOverflow="overflow">
                    <a:lnL w="28575">
                      <a:solidFill>
                        <a:srgbClr val="000000"/>
                      </a:solidFill>
                      <a:miter lim="400000"/>
                    </a:lnL>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0,37</a:t>
                      </a:r>
                    </a:p>
                  </a:txBody>
                  <a:tcPr marL="50800" marR="50800" marT="50800" marB="50800" anchor="ctr" horzOverflow="overflow">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0,5</a:t>
                      </a:r>
                    </a:p>
                  </a:txBody>
                  <a:tcPr marL="50800" marR="50800" marT="50800" marB="50800" anchor="ctr" horzOverflow="overflow">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0,13</a:t>
                      </a:r>
                    </a:p>
                  </a:txBody>
                  <a:tcPr marL="50800" marR="50800" marT="50800" marB="50800" anchor="ctr"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24465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E0C363-02EB-854A-AC86-8D47B1D4C3C4}"/>
              </a:ext>
            </a:extLst>
          </p:cNvPr>
          <p:cNvSpPr>
            <a:spLocks noGrp="1"/>
          </p:cNvSpPr>
          <p:nvPr>
            <p:ph type="title"/>
          </p:nvPr>
        </p:nvSpPr>
        <p:spPr/>
        <p:txBody>
          <a:bodyPr/>
          <a:lstStyle/>
          <a:p>
            <a:endParaRPr lang="fr-FR"/>
          </a:p>
        </p:txBody>
      </p:sp>
      <p:pic>
        <p:nvPicPr>
          <p:cNvPr id="5" name="Espace réservé du contenu 4" descr="Une image contenant capture d’écran&#10;&#10;Description générée automatiquement">
            <a:extLst>
              <a:ext uri="{FF2B5EF4-FFF2-40B4-BE49-F238E27FC236}">
                <a16:creationId xmlns:a16="http://schemas.microsoft.com/office/drawing/2014/main" id="{6FDCDE63-B26F-F840-8E18-86D270E480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469032"/>
            <a:ext cx="8534400" cy="6400800"/>
          </a:xfrm>
        </p:spPr>
      </p:pic>
    </p:spTree>
    <p:extLst>
      <p:ext uri="{BB962C8B-B14F-4D97-AF65-F5344CB8AC3E}">
        <p14:creationId xmlns:p14="http://schemas.microsoft.com/office/powerpoint/2010/main" val="4070943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D99117-1485-8943-8033-0A505FD09578}"/>
              </a:ext>
            </a:extLst>
          </p:cNvPr>
          <p:cNvSpPr>
            <a:spLocks noGrp="1"/>
          </p:cNvSpPr>
          <p:nvPr>
            <p:ph type="title"/>
          </p:nvPr>
        </p:nvSpPr>
        <p:spPr/>
        <p:txBody>
          <a:bodyPr/>
          <a:lstStyle/>
          <a:p>
            <a:r>
              <a:rPr lang="fr-FR" sz="4000" dirty="0"/>
              <a:t>Conclusions provisoires</a:t>
            </a:r>
          </a:p>
        </p:txBody>
      </p:sp>
      <p:sp>
        <p:nvSpPr>
          <p:cNvPr id="3" name="Espace réservé du contenu 2">
            <a:extLst>
              <a:ext uri="{FF2B5EF4-FFF2-40B4-BE49-F238E27FC236}">
                <a16:creationId xmlns:a16="http://schemas.microsoft.com/office/drawing/2014/main" id="{9784C5EC-365C-4042-B7E6-E8A9AB8C80D5}"/>
              </a:ext>
            </a:extLst>
          </p:cNvPr>
          <p:cNvSpPr>
            <a:spLocks noGrp="1"/>
          </p:cNvSpPr>
          <p:nvPr>
            <p:ph idx="1"/>
          </p:nvPr>
        </p:nvSpPr>
        <p:spPr/>
        <p:txBody>
          <a:bodyPr/>
          <a:lstStyle/>
          <a:p>
            <a:r>
              <a:rPr lang="fr-FR" sz="2000" dirty="0"/>
              <a:t>Evaluer les élèves est quelque chose de complexe qui doit être pris au sérieux et nécessite une compétence scientifique (docimologique) forte. Contrairement à notre intuition, nous sommes des évaluateurs très subjectifs, surtout quand nous sommes engagés d’un point de vue émotionnel, ce qui est le cas quand nous évaluons les étudiants qui sont nos élèves, ou quand nous évaluons nos enfants</a:t>
            </a:r>
          </a:p>
          <a:p>
            <a:pPr marL="0" indent="0">
              <a:buNone/>
            </a:pPr>
            <a:endParaRPr lang="fr-FR" sz="2000" dirty="0"/>
          </a:p>
          <a:p>
            <a:r>
              <a:rPr lang="fr-FR" sz="2000" dirty="0"/>
              <a:t>Nous avons besoin d’outils et de méthodes !</a:t>
            </a:r>
          </a:p>
          <a:p>
            <a:pPr marL="0" indent="0">
              <a:buNone/>
            </a:pPr>
            <a:endParaRPr lang="fr-FR" dirty="0"/>
          </a:p>
        </p:txBody>
      </p:sp>
    </p:spTree>
    <p:extLst>
      <p:ext uri="{BB962C8B-B14F-4D97-AF65-F5344CB8AC3E}">
        <p14:creationId xmlns:p14="http://schemas.microsoft.com/office/powerpoint/2010/main" val="3939686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 problème de la mesure</a:t>
            </a:r>
          </a:p>
        </p:txBody>
      </p:sp>
      <p:sp>
        <p:nvSpPr>
          <p:cNvPr id="3" name="Sous-titre 2">
            <a:extLst>
              <a:ext uri="{FF2B5EF4-FFF2-40B4-BE49-F238E27FC236}">
                <a16:creationId xmlns:a16="http://schemas.microsoft.com/office/drawing/2014/main" id="{06B2FA77-CD9A-8C42-AE24-C87E06A3678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020929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6FBA8F-D844-1843-8F4E-A340FB152EB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276BC16-8186-5D42-A3D1-129B81BE5E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368" y="1782552"/>
            <a:ext cx="6767264" cy="5075448"/>
          </a:xfrm>
        </p:spPr>
      </p:pic>
    </p:spTree>
    <p:extLst>
      <p:ext uri="{BB962C8B-B14F-4D97-AF65-F5344CB8AC3E}">
        <p14:creationId xmlns:p14="http://schemas.microsoft.com/office/powerpoint/2010/main" val="3637159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eu une expérience négative à relater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Oui</a:t>
            </a:r>
          </a:p>
          <a:p>
            <a:pPr marL="514350" indent="-514350">
              <a:buFont typeface="+mj-lt"/>
              <a:buAutoNum type="arabicPeriod"/>
            </a:pPr>
            <a:r>
              <a:rPr lang="nl-BE" sz="2800" dirty="0"/>
              <a:t>Non</a:t>
            </a:r>
          </a:p>
          <a:p>
            <a:pPr marL="457200" lvl="1" indent="0">
              <a:buNone/>
            </a:pPr>
            <a:endParaRPr lang="fr-FR" dirty="0"/>
          </a:p>
        </p:txBody>
      </p:sp>
    </p:spTree>
    <p:extLst>
      <p:ext uri="{BB962C8B-B14F-4D97-AF65-F5344CB8AC3E}">
        <p14:creationId xmlns:p14="http://schemas.microsoft.com/office/powerpoint/2010/main" val="3156067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282B5-4E77-6C45-9A82-BAA85FCB531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A2B3B926-9BBA-EB4D-BC3B-66292F677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27430"/>
            <a:ext cx="6840760" cy="5130570"/>
          </a:xfrm>
        </p:spPr>
      </p:pic>
    </p:spTree>
    <p:extLst>
      <p:ext uri="{BB962C8B-B14F-4D97-AF65-F5344CB8AC3E}">
        <p14:creationId xmlns:p14="http://schemas.microsoft.com/office/powerpoint/2010/main" val="1286643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Situation idéale</a:t>
            </a:r>
            <a:endParaRPr lang="fr-FR" dirty="0"/>
          </a:p>
        </p:txBody>
      </p:sp>
      <p:pic>
        <p:nvPicPr>
          <p:cNvPr id="4" name="Image 3" descr="machineAevaluerW.jpg">
            <a:extLst>
              <a:ext uri="{FF2B5EF4-FFF2-40B4-BE49-F238E27FC236}">
                <a16:creationId xmlns:a16="http://schemas.microsoft.com/office/drawing/2014/main" id="{BF5C8D0E-5479-5B41-BE8C-9E717295E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060848"/>
            <a:ext cx="6081020" cy="4299471"/>
          </a:xfrm>
          <a:prstGeom prst="rect">
            <a:avLst/>
          </a:prstGeom>
        </p:spPr>
      </p:pic>
    </p:spTree>
    <p:extLst>
      <p:ext uri="{BB962C8B-B14F-4D97-AF65-F5344CB8AC3E}">
        <p14:creationId xmlns:p14="http://schemas.microsoft.com/office/powerpoint/2010/main" val="40198340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Situation Réelle</a:t>
            </a:r>
            <a:endParaRPr lang="fr-FR" dirty="0"/>
          </a:p>
        </p:txBody>
      </p:sp>
      <p:pic>
        <p:nvPicPr>
          <p:cNvPr id="3" name="Image 2">
            <a:extLst>
              <a:ext uri="{FF2B5EF4-FFF2-40B4-BE49-F238E27FC236}">
                <a16:creationId xmlns:a16="http://schemas.microsoft.com/office/drawing/2014/main" id="{20B41CD7-6BDA-C34C-8B3C-0116BA2F992F}"/>
              </a:ext>
            </a:extLst>
          </p:cNvPr>
          <p:cNvPicPr>
            <a:picLocks noChangeAspect="1"/>
          </p:cNvPicPr>
          <p:nvPr/>
        </p:nvPicPr>
        <p:blipFill>
          <a:blip r:embed="rId2"/>
          <a:stretch>
            <a:fillRect/>
          </a:stretch>
        </p:blipFill>
        <p:spPr>
          <a:xfrm>
            <a:off x="578902" y="2137567"/>
            <a:ext cx="8093687" cy="4720433"/>
          </a:xfrm>
          <a:prstGeom prst="rect">
            <a:avLst/>
          </a:prstGeom>
        </p:spPr>
      </p:pic>
    </p:spTree>
    <p:extLst>
      <p:ext uri="{BB962C8B-B14F-4D97-AF65-F5344CB8AC3E}">
        <p14:creationId xmlns:p14="http://schemas.microsoft.com/office/powerpoint/2010/main" val="295900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Avec de nombreuses sources d’erreurs</a:t>
            </a:r>
            <a:endParaRPr lang="fr-FR" dirty="0"/>
          </a:p>
        </p:txBody>
      </p:sp>
      <p:pic>
        <p:nvPicPr>
          <p:cNvPr id="3" name="Image 2">
            <a:extLst>
              <a:ext uri="{FF2B5EF4-FFF2-40B4-BE49-F238E27FC236}">
                <a16:creationId xmlns:a16="http://schemas.microsoft.com/office/drawing/2014/main" id="{20B41CD7-6BDA-C34C-8B3C-0116BA2F992F}"/>
              </a:ext>
            </a:extLst>
          </p:cNvPr>
          <p:cNvPicPr>
            <a:picLocks noChangeAspect="1"/>
          </p:cNvPicPr>
          <p:nvPr/>
        </p:nvPicPr>
        <p:blipFill>
          <a:blip r:embed="rId2"/>
          <a:stretch>
            <a:fillRect/>
          </a:stretch>
        </p:blipFill>
        <p:spPr>
          <a:xfrm>
            <a:off x="578902" y="2137567"/>
            <a:ext cx="8093687" cy="4720433"/>
          </a:xfrm>
          <a:prstGeom prst="rect">
            <a:avLst/>
          </a:prstGeom>
        </p:spPr>
      </p:pic>
      <p:pic>
        <p:nvPicPr>
          <p:cNvPr id="4" name="Image 3">
            <a:extLst>
              <a:ext uri="{FF2B5EF4-FFF2-40B4-BE49-F238E27FC236}">
                <a16:creationId xmlns:a16="http://schemas.microsoft.com/office/drawing/2014/main" id="{905D4019-C2F8-C540-9C02-2D5A50CFB2EA}"/>
              </a:ext>
            </a:extLst>
          </p:cNvPr>
          <p:cNvPicPr>
            <a:picLocks noChangeAspect="1"/>
          </p:cNvPicPr>
          <p:nvPr/>
        </p:nvPicPr>
        <p:blipFill>
          <a:blip r:embed="rId3"/>
          <a:stretch>
            <a:fillRect/>
          </a:stretch>
        </p:blipFill>
        <p:spPr>
          <a:xfrm>
            <a:off x="3419872" y="4077072"/>
            <a:ext cx="736600" cy="647700"/>
          </a:xfrm>
          <a:prstGeom prst="rect">
            <a:avLst/>
          </a:prstGeom>
        </p:spPr>
      </p:pic>
      <p:pic>
        <p:nvPicPr>
          <p:cNvPr id="5" name="Image 4">
            <a:extLst>
              <a:ext uri="{FF2B5EF4-FFF2-40B4-BE49-F238E27FC236}">
                <a16:creationId xmlns:a16="http://schemas.microsoft.com/office/drawing/2014/main" id="{174B99D0-D39F-CE42-B71E-DF947670B596}"/>
              </a:ext>
            </a:extLst>
          </p:cNvPr>
          <p:cNvPicPr>
            <a:picLocks noChangeAspect="1"/>
          </p:cNvPicPr>
          <p:nvPr/>
        </p:nvPicPr>
        <p:blipFill>
          <a:blip r:embed="rId3"/>
          <a:stretch>
            <a:fillRect/>
          </a:stretch>
        </p:blipFill>
        <p:spPr>
          <a:xfrm>
            <a:off x="3419872" y="6210300"/>
            <a:ext cx="736600" cy="647700"/>
          </a:xfrm>
          <a:prstGeom prst="rect">
            <a:avLst/>
          </a:prstGeom>
        </p:spPr>
      </p:pic>
      <p:pic>
        <p:nvPicPr>
          <p:cNvPr id="6" name="Image 5">
            <a:extLst>
              <a:ext uri="{FF2B5EF4-FFF2-40B4-BE49-F238E27FC236}">
                <a16:creationId xmlns:a16="http://schemas.microsoft.com/office/drawing/2014/main" id="{3679548B-2B36-5F42-8556-D80278CBD7E1}"/>
              </a:ext>
            </a:extLst>
          </p:cNvPr>
          <p:cNvPicPr>
            <a:picLocks noChangeAspect="1"/>
          </p:cNvPicPr>
          <p:nvPr/>
        </p:nvPicPr>
        <p:blipFill>
          <a:blip r:embed="rId3"/>
          <a:stretch>
            <a:fillRect/>
          </a:stretch>
        </p:blipFill>
        <p:spPr>
          <a:xfrm>
            <a:off x="8532440" y="5445224"/>
            <a:ext cx="736600" cy="647700"/>
          </a:xfrm>
          <a:prstGeom prst="rect">
            <a:avLst/>
          </a:prstGeom>
        </p:spPr>
      </p:pic>
      <p:pic>
        <p:nvPicPr>
          <p:cNvPr id="7" name="Image 6">
            <a:extLst>
              <a:ext uri="{FF2B5EF4-FFF2-40B4-BE49-F238E27FC236}">
                <a16:creationId xmlns:a16="http://schemas.microsoft.com/office/drawing/2014/main" id="{991DD1FB-764D-DA42-8B9D-841DEC87675D}"/>
              </a:ext>
            </a:extLst>
          </p:cNvPr>
          <p:cNvPicPr>
            <a:picLocks noChangeAspect="1"/>
          </p:cNvPicPr>
          <p:nvPr/>
        </p:nvPicPr>
        <p:blipFill>
          <a:blip r:embed="rId3"/>
          <a:stretch>
            <a:fillRect/>
          </a:stretch>
        </p:blipFill>
        <p:spPr>
          <a:xfrm>
            <a:off x="5076056" y="1828800"/>
            <a:ext cx="736600" cy="647700"/>
          </a:xfrm>
          <a:prstGeom prst="rect">
            <a:avLst/>
          </a:prstGeom>
        </p:spPr>
      </p:pic>
    </p:spTree>
    <p:extLst>
      <p:ext uri="{BB962C8B-B14F-4D97-AF65-F5344CB8AC3E}">
        <p14:creationId xmlns:p14="http://schemas.microsoft.com/office/powerpoint/2010/main" val="1580634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D8591F-C907-3941-A104-0A7234EBCE1B}"/>
              </a:ext>
            </a:extLst>
          </p:cNvPr>
          <p:cNvSpPr>
            <a:spLocks noGrp="1"/>
          </p:cNvSpPr>
          <p:nvPr>
            <p:ph type="title"/>
          </p:nvPr>
        </p:nvSpPr>
        <p:spPr/>
        <p:txBody>
          <a:bodyPr/>
          <a:lstStyle/>
          <a:p>
            <a:r>
              <a:rPr lang="nl-BE" dirty="0"/>
              <a:t>L’objectif de l’évaluateur : réduire l’erreur</a:t>
            </a:r>
            <a:endParaRPr lang="fr-FR" dirty="0"/>
          </a:p>
        </p:txBody>
      </p:sp>
      <p:pic>
        <p:nvPicPr>
          <p:cNvPr id="4" name="Image 3">
            <a:extLst>
              <a:ext uri="{FF2B5EF4-FFF2-40B4-BE49-F238E27FC236}">
                <a16:creationId xmlns:a16="http://schemas.microsoft.com/office/drawing/2014/main" id="{5C815015-7558-8A45-8B34-A14F7EDCA5DF}"/>
              </a:ext>
            </a:extLst>
          </p:cNvPr>
          <p:cNvPicPr>
            <a:picLocks noChangeAspect="1"/>
          </p:cNvPicPr>
          <p:nvPr/>
        </p:nvPicPr>
        <p:blipFill>
          <a:blip r:embed="rId3"/>
          <a:stretch>
            <a:fillRect/>
          </a:stretch>
        </p:blipFill>
        <p:spPr>
          <a:xfrm>
            <a:off x="1691680" y="2636912"/>
            <a:ext cx="1620216" cy="2898276"/>
          </a:xfrm>
          <a:prstGeom prst="rect">
            <a:avLst/>
          </a:prstGeom>
        </p:spPr>
      </p:pic>
      <p:pic>
        <p:nvPicPr>
          <p:cNvPr id="5" name="Image 4">
            <a:extLst>
              <a:ext uri="{FF2B5EF4-FFF2-40B4-BE49-F238E27FC236}">
                <a16:creationId xmlns:a16="http://schemas.microsoft.com/office/drawing/2014/main" id="{9E9D5AEE-D9A9-8D43-BE99-6974F48397ED}"/>
              </a:ext>
            </a:extLst>
          </p:cNvPr>
          <p:cNvPicPr>
            <a:picLocks noChangeAspect="1"/>
          </p:cNvPicPr>
          <p:nvPr/>
        </p:nvPicPr>
        <p:blipFill>
          <a:blip r:embed="rId4"/>
          <a:stretch>
            <a:fillRect/>
          </a:stretch>
        </p:blipFill>
        <p:spPr>
          <a:xfrm>
            <a:off x="6084168" y="2636912"/>
            <a:ext cx="1620217" cy="2898276"/>
          </a:xfrm>
          <a:prstGeom prst="rect">
            <a:avLst/>
          </a:prstGeom>
        </p:spPr>
      </p:pic>
      <p:cxnSp>
        <p:nvCxnSpPr>
          <p:cNvPr id="6" name="Connecteur droit avec flèche 5">
            <a:extLst>
              <a:ext uri="{FF2B5EF4-FFF2-40B4-BE49-F238E27FC236}">
                <a16:creationId xmlns:a16="http://schemas.microsoft.com/office/drawing/2014/main" id="{D1A1F320-BE4B-BB4E-A1C0-14DFEAA0A7A8}"/>
              </a:ext>
            </a:extLst>
          </p:cNvPr>
          <p:cNvCxnSpPr/>
          <p:nvPr/>
        </p:nvCxnSpPr>
        <p:spPr>
          <a:xfrm>
            <a:off x="3635896" y="4221088"/>
            <a:ext cx="2105248"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36258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14C3FB-BB73-E447-A837-FE475C13DF71}"/>
              </a:ext>
            </a:extLst>
          </p:cNvPr>
          <p:cNvSpPr>
            <a:spLocks noGrp="1"/>
          </p:cNvSpPr>
          <p:nvPr>
            <p:ph type="title"/>
          </p:nvPr>
        </p:nvSpPr>
        <p:spPr/>
        <p:txBody>
          <a:bodyPr/>
          <a:lstStyle/>
          <a:p>
            <a:r>
              <a:rPr lang="nl-BE" dirty="0"/>
              <a:t>Car elle est dommageable</a:t>
            </a:r>
            <a:endParaRPr lang="fr-FR" dirty="0"/>
          </a:p>
        </p:txBody>
      </p:sp>
      <p:pic>
        <p:nvPicPr>
          <p:cNvPr id="4" name="Image 3">
            <a:extLst>
              <a:ext uri="{FF2B5EF4-FFF2-40B4-BE49-F238E27FC236}">
                <a16:creationId xmlns:a16="http://schemas.microsoft.com/office/drawing/2014/main" id="{74B18A7A-9C46-EE49-9CD9-1BAF71A5A469}"/>
              </a:ext>
            </a:extLst>
          </p:cNvPr>
          <p:cNvPicPr>
            <a:picLocks noChangeAspect="1"/>
          </p:cNvPicPr>
          <p:nvPr/>
        </p:nvPicPr>
        <p:blipFill>
          <a:blip r:embed="rId2"/>
          <a:stretch>
            <a:fillRect/>
          </a:stretch>
        </p:blipFill>
        <p:spPr>
          <a:xfrm>
            <a:off x="457200" y="1484784"/>
            <a:ext cx="8051800" cy="3572263"/>
          </a:xfrm>
          <a:prstGeom prst="rect">
            <a:avLst/>
          </a:prstGeom>
        </p:spPr>
      </p:pic>
      <p:sp>
        <p:nvSpPr>
          <p:cNvPr id="5" name="Shape 48">
            <a:extLst>
              <a:ext uri="{FF2B5EF4-FFF2-40B4-BE49-F238E27FC236}">
                <a16:creationId xmlns:a16="http://schemas.microsoft.com/office/drawing/2014/main" id="{63F48516-4548-1343-A1E7-2FA146EB1CA8}"/>
              </a:ext>
            </a:extLst>
          </p:cNvPr>
          <p:cNvSpPr>
            <a:spLocks noGrp="1"/>
          </p:cNvSpPr>
          <p:nvPr/>
        </p:nvSpPr>
        <p:spPr>
          <a:xfrm>
            <a:off x="536910" y="4871054"/>
            <a:ext cx="8070180" cy="199019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noAutofit/>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lvl="0" indent="0" algn="just" defTabSz="508254">
              <a:spcBef>
                <a:spcPts val="3600"/>
              </a:spcBef>
              <a:buSzTx/>
              <a:buNone/>
              <a:defRPr sz="1800"/>
            </a:pPr>
            <a:r>
              <a:rPr lang="fr-FR" sz="2000" dirty="0">
                <a:latin typeface="Abadi MT Condensed Light" panose="020B0306030101010103" pitchFamily="34" charset="77"/>
              </a:rPr>
              <a:t>Si on avait une mesure de la compétence qui nous permettait de déterminer la population des « compétents » et celle des « incompétents » (l’appareil magique), le croisement de cette mesure avec la performance observée représentée par le score à l’examen nous donnerait quatre profils : les compétents-performants, les compétents non-performants, les incompétents-performants, les incompétents-non-performants.</a:t>
            </a:r>
            <a:endParaRPr sz="2000" dirty="0">
              <a:latin typeface="Abadi MT Condensed Light" panose="020B0306030101010103" pitchFamily="34" charset="77"/>
            </a:endParaRPr>
          </a:p>
        </p:txBody>
      </p:sp>
    </p:spTree>
    <p:extLst>
      <p:ext uri="{BB962C8B-B14F-4D97-AF65-F5344CB8AC3E}">
        <p14:creationId xmlns:p14="http://schemas.microsoft.com/office/powerpoint/2010/main" val="2400592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400" dirty="0"/>
              <a:t>Questions d’évaluation</a:t>
            </a:r>
            <a:br>
              <a:rPr lang="fr-BE" sz="4400" dirty="0"/>
            </a:br>
            <a:endParaRPr lang="fr-BE" sz="2400" dirty="0"/>
          </a:p>
        </p:txBody>
      </p:sp>
      <p:sp>
        <p:nvSpPr>
          <p:cNvPr id="2051" name="Rectangle 3"/>
          <p:cNvSpPr>
            <a:spLocks noGrp="1" noChangeArrowheads="1"/>
          </p:cNvSpPr>
          <p:nvPr>
            <p:ph type="subTitle" idx="1"/>
          </p:nvPr>
        </p:nvSpPr>
        <p:spPr>
          <a:xfrm>
            <a:off x="5940152" y="5805264"/>
            <a:ext cx="2987824" cy="792088"/>
          </a:xfrm>
        </p:spPr>
        <p:txBody>
          <a:bodyPr/>
          <a:lstStyle/>
          <a:p>
            <a:pPr algn="r"/>
            <a:r>
              <a:rPr lang="fr-BE" sz="2000" dirty="0"/>
              <a:t>Christian Monseur</a:t>
            </a:r>
          </a:p>
          <a:p>
            <a:pPr algn="r"/>
            <a:r>
              <a:rPr lang="fr-BE" sz="2000" dirty="0"/>
              <a:t>Pascal </a:t>
            </a:r>
            <a:r>
              <a:rPr lang="fr-BE" sz="2000" dirty="0" err="1"/>
              <a:t>Detroz</a:t>
            </a:r>
            <a:endParaRPr lang="fr-BE" sz="2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3200" dirty="0"/>
              <a:t>Objectifs de la séance</a:t>
            </a:r>
          </a:p>
        </p:txBody>
      </p:sp>
      <p:sp>
        <p:nvSpPr>
          <p:cNvPr id="3" name="Espace réservé du contenu 2"/>
          <p:cNvSpPr>
            <a:spLocks noGrp="1"/>
          </p:cNvSpPr>
          <p:nvPr>
            <p:ph idx="1"/>
          </p:nvPr>
        </p:nvSpPr>
        <p:spPr/>
        <p:txBody>
          <a:bodyPr/>
          <a:lstStyle/>
          <a:p>
            <a:r>
              <a:rPr lang="nl-BE" sz="2000" dirty="0" err="1"/>
              <a:t>Connaître</a:t>
            </a:r>
            <a:r>
              <a:rPr lang="nl-BE" sz="2000" dirty="0"/>
              <a:t> et comprendre </a:t>
            </a:r>
            <a:r>
              <a:rPr lang="fr-BE" sz="2000" dirty="0"/>
              <a:t>le concept validité</a:t>
            </a:r>
          </a:p>
          <a:p>
            <a:pPr lvl="1"/>
            <a:r>
              <a:rPr lang="fr-BE" sz="1600" dirty="0"/>
              <a:t>Tel que défini par l’American </a:t>
            </a:r>
            <a:r>
              <a:rPr lang="fr-BE" sz="1600" dirty="0" err="1"/>
              <a:t>Educational</a:t>
            </a:r>
            <a:r>
              <a:rPr lang="fr-BE" sz="1600" dirty="0"/>
              <a:t> </a:t>
            </a:r>
            <a:r>
              <a:rPr lang="fr-BE" sz="1600" dirty="0" err="1"/>
              <a:t>Research</a:t>
            </a:r>
            <a:r>
              <a:rPr lang="fr-BE" sz="1600" dirty="0"/>
              <a:t> Association, le National Council on </a:t>
            </a:r>
            <a:r>
              <a:rPr lang="fr-BE" sz="1600" dirty="0" err="1"/>
              <a:t>Measurement</a:t>
            </a:r>
            <a:r>
              <a:rPr lang="fr-BE" sz="1600" dirty="0"/>
              <a:t> in Education et l’American </a:t>
            </a:r>
            <a:r>
              <a:rPr lang="fr-BE" sz="1600" dirty="0" err="1"/>
              <a:t>Psychological</a:t>
            </a:r>
            <a:r>
              <a:rPr lang="fr-BE" sz="1600" dirty="0"/>
              <a:t> Association</a:t>
            </a:r>
          </a:p>
          <a:p>
            <a:pPr lvl="1"/>
            <a:r>
              <a:rPr lang="fr-BE" sz="1600" dirty="0"/>
              <a:t>Tel que défini par Kahn</a:t>
            </a:r>
          </a:p>
          <a:p>
            <a:r>
              <a:rPr lang="fr-BE" sz="2000" dirty="0" err="1"/>
              <a:t>Conna</a:t>
            </a:r>
            <a:r>
              <a:rPr lang="nl-BE" sz="2000" dirty="0"/>
              <a:t>ître </a:t>
            </a:r>
            <a:r>
              <a:rPr lang="fr-BE" sz="2000" dirty="0"/>
              <a:t>les principaux biais liés au jugement humain</a:t>
            </a:r>
          </a:p>
          <a:p>
            <a:pPr lvl="1"/>
            <a:r>
              <a:rPr lang="fr-BE" sz="1600" dirty="0"/>
              <a:t>Portant sur la copie</a:t>
            </a:r>
          </a:p>
          <a:p>
            <a:pPr lvl="1"/>
            <a:r>
              <a:rPr lang="fr-BE" sz="1600" dirty="0"/>
              <a:t>Portant sur l’évalué</a:t>
            </a:r>
          </a:p>
          <a:p>
            <a:pPr lvl="1"/>
            <a:r>
              <a:rPr lang="fr-BE" sz="1600" dirty="0"/>
              <a:t>Portant sur l’évaluateur</a:t>
            </a:r>
          </a:p>
          <a:p>
            <a:r>
              <a:rPr lang="fr-BE" sz="2000" dirty="0"/>
              <a:t>Comprendre l’intérêt d’une démarche structurée  pour évaluer</a:t>
            </a:r>
          </a:p>
          <a:p>
            <a:pPr lvl="1"/>
            <a:r>
              <a:rPr lang="fr-BE" sz="1600" dirty="0"/>
              <a:t>Zoom sur la table de spécification</a:t>
            </a:r>
          </a:p>
          <a:p>
            <a:pPr lvl="1"/>
            <a:r>
              <a:rPr lang="fr-BE" sz="1600" dirty="0"/>
              <a:t>Zoom sur les grilles d’évaluation</a:t>
            </a:r>
          </a:p>
        </p:txBody>
      </p:sp>
    </p:spTree>
    <p:extLst>
      <p:ext uri="{BB962C8B-B14F-4D97-AF65-F5344CB8AC3E}">
        <p14:creationId xmlns:p14="http://schemas.microsoft.com/office/powerpoint/2010/main" val="1710173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 concept de validité</a:t>
            </a:r>
          </a:p>
        </p:txBody>
      </p:sp>
    </p:spTree>
    <p:extLst>
      <p:ext uri="{BB962C8B-B14F-4D97-AF65-F5344CB8AC3E}">
        <p14:creationId xmlns:p14="http://schemas.microsoft.com/office/powerpoint/2010/main" val="1676758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700808"/>
            <a:ext cx="8229600" cy="1371600"/>
          </a:xfrm>
        </p:spPr>
        <p:txBody>
          <a:bodyPr/>
          <a:lstStyle/>
          <a:p>
            <a:r>
              <a:rPr lang="fr-BE" sz="3200" dirty="0"/>
              <a:t>Avez-vous déjà entendu parler du concept de validité ?</a:t>
            </a:r>
          </a:p>
        </p:txBody>
      </p:sp>
    </p:spTree>
    <p:extLst>
      <p:ext uri="{BB962C8B-B14F-4D97-AF65-F5344CB8AC3E}">
        <p14:creationId xmlns:p14="http://schemas.microsoft.com/office/powerpoint/2010/main" val="8844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dû chercher longtemps pour penser à cette expérience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Oui</a:t>
            </a:r>
          </a:p>
          <a:p>
            <a:pPr marL="514350" indent="-514350">
              <a:buFont typeface="+mj-lt"/>
              <a:buAutoNum type="arabicPeriod"/>
            </a:pPr>
            <a:r>
              <a:rPr lang="nl-BE" sz="2800" dirty="0"/>
              <a:t>Non</a:t>
            </a:r>
          </a:p>
          <a:p>
            <a:pPr marL="457200" lvl="1" indent="0">
              <a:buNone/>
            </a:pPr>
            <a:endParaRPr lang="fr-FR" dirty="0"/>
          </a:p>
        </p:txBody>
      </p:sp>
    </p:spTree>
    <p:extLst>
      <p:ext uri="{BB962C8B-B14F-4D97-AF65-F5344CB8AC3E}">
        <p14:creationId xmlns:p14="http://schemas.microsoft.com/office/powerpoint/2010/main" val="4283589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45AE635-F60A-C84B-AF62-A202BB63BBB2}"/>
              </a:ext>
            </a:extLst>
          </p:cNvPr>
          <p:cNvSpPr txBox="1">
            <a:spLocks noGrp="1"/>
          </p:cNvSpPr>
          <p:nvPr>
            <p:ph type="title"/>
          </p:nvPr>
        </p:nvSpPr>
        <p:spPr bwMode="auto">
          <a:xfrm>
            <a:off x="467544" y="2204864"/>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BE" sz="3200" kern="0" dirty="0"/>
              <a:t>Quels sont les mots qui vous viennent à l’esprit quand on vous parle de validité </a:t>
            </a:r>
            <a:r>
              <a:rPr lang="fr-BE" sz="3200" dirty="0"/>
              <a:t>?</a:t>
            </a:r>
            <a:br>
              <a:rPr lang="fr-BE" sz="3200" dirty="0"/>
            </a:br>
            <a:br>
              <a:rPr lang="fr-BE" sz="3200" dirty="0"/>
            </a:br>
            <a:r>
              <a:rPr lang="fr-BE" sz="3200" dirty="0"/>
              <a:t>https://</a:t>
            </a:r>
            <a:r>
              <a:rPr lang="fr-BE" sz="3200" dirty="0" err="1"/>
              <a:t>answergarden.ch</a:t>
            </a:r>
            <a:r>
              <a:rPr lang="fr-BE" sz="3200" dirty="0"/>
              <a:t>/668401 </a:t>
            </a:r>
            <a:endParaRPr lang="fr-BE" sz="3200" kern="0" dirty="0"/>
          </a:p>
        </p:txBody>
      </p:sp>
    </p:spTree>
    <p:extLst>
      <p:ext uri="{BB962C8B-B14F-4D97-AF65-F5344CB8AC3E}">
        <p14:creationId xmlns:p14="http://schemas.microsoft.com/office/powerpoint/2010/main" val="3297528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La validité selon la NCME, l’APA et l’AERA</a:t>
            </a:r>
          </a:p>
        </p:txBody>
      </p:sp>
    </p:spTree>
    <p:extLst>
      <p:ext uri="{BB962C8B-B14F-4D97-AF65-F5344CB8AC3E}">
        <p14:creationId xmlns:p14="http://schemas.microsoft.com/office/powerpoint/2010/main" val="2811628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613D0-4C5F-7D4E-A8E4-EBF148A496EC}"/>
              </a:ext>
            </a:extLst>
          </p:cNvPr>
          <p:cNvSpPr/>
          <p:nvPr/>
        </p:nvSpPr>
        <p:spPr>
          <a:xfrm>
            <a:off x="611560" y="2780928"/>
            <a:ext cx="2736304" cy="360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fr-FR" sz="2000" dirty="0"/>
              <a:t>Au début du XX siècle</a:t>
            </a:r>
          </a:p>
        </p:txBody>
      </p:sp>
      <p:pic>
        <p:nvPicPr>
          <p:cNvPr id="6" name="Image 5">
            <a:extLst>
              <a:ext uri="{FF2B5EF4-FFF2-40B4-BE49-F238E27FC236}">
                <a16:creationId xmlns:a16="http://schemas.microsoft.com/office/drawing/2014/main" id="{AB7F2B63-6D17-9540-AD0C-620FC9E1CCEB}"/>
              </a:ext>
            </a:extLst>
          </p:cNvPr>
          <p:cNvPicPr>
            <a:picLocks noChangeAspect="1"/>
          </p:cNvPicPr>
          <p:nvPr/>
        </p:nvPicPr>
        <p:blipFill rotWithShape="1">
          <a:blip r:embed="rId2"/>
          <a:srcRect r="3" b="6109"/>
          <a:stretch/>
        </p:blipFill>
        <p:spPr>
          <a:xfrm>
            <a:off x="687085" y="4935229"/>
            <a:ext cx="1209175" cy="1323408"/>
          </a:xfrm>
          <a:prstGeom prst="rect">
            <a:avLst/>
          </a:prstGeom>
        </p:spPr>
      </p:pic>
      <p:pic>
        <p:nvPicPr>
          <p:cNvPr id="7" name="Image 6">
            <a:extLst>
              <a:ext uri="{FF2B5EF4-FFF2-40B4-BE49-F238E27FC236}">
                <a16:creationId xmlns:a16="http://schemas.microsoft.com/office/drawing/2014/main" id="{FD67DE93-89F1-D442-88AC-638CC71139BA}"/>
              </a:ext>
            </a:extLst>
          </p:cNvPr>
          <p:cNvPicPr>
            <a:picLocks noChangeAspect="1"/>
          </p:cNvPicPr>
          <p:nvPr/>
        </p:nvPicPr>
        <p:blipFill rotWithShape="1">
          <a:blip r:embed="rId3"/>
          <a:srcRect t="19003" b="31200"/>
          <a:stretch/>
        </p:blipFill>
        <p:spPr>
          <a:xfrm>
            <a:off x="683568" y="2852936"/>
            <a:ext cx="2561733" cy="2072961"/>
          </a:xfrm>
          <a:prstGeom prst="rect">
            <a:avLst/>
          </a:prstGeom>
        </p:spPr>
      </p:pic>
      <p:pic>
        <p:nvPicPr>
          <p:cNvPr id="8" name="Image 7">
            <a:extLst>
              <a:ext uri="{FF2B5EF4-FFF2-40B4-BE49-F238E27FC236}">
                <a16:creationId xmlns:a16="http://schemas.microsoft.com/office/drawing/2014/main" id="{FFAECC7D-B11E-A446-859E-8BA5F7AEF524}"/>
              </a:ext>
            </a:extLst>
          </p:cNvPr>
          <p:cNvPicPr>
            <a:picLocks noChangeAspect="1"/>
          </p:cNvPicPr>
          <p:nvPr/>
        </p:nvPicPr>
        <p:blipFill rotWithShape="1">
          <a:blip r:embed="rId4"/>
          <a:srcRect r="4" b="8585"/>
          <a:stretch/>
        </p:blipFill>
        <p:spPr>
          <a:xfrm>
            <a:off x="2056544" y="4935121"/>
            <a:ext cx="1211419" cy="1323418"/>
          </a:xfrm>
          <a:prstGeom prst="rect">
            <a:avLst/>
          </a:prstGeom>
        </p:spPr>
      </p:pic>
      <p:pic>
        <p:nvPicPr>
          <p:cNvPr id="13" name="Image 12">
            <a:extLst>
              <a:ext uri="{FF2B5EF4-FFF2-40B4-BE49-F238E27FC236}">
                <a16:creationId xmlns:a16="http://schemas.microsoft.com/office/drawing/2014/main" id="{F279D789-97FA-C74A-9EDE-3B48FED45380}"/>
              </a:ext>
            </a:extLst>
          </p:cNvPr>
          <p:cNvPicPr>
            <a:picLocks noChangeAspect="1"/>
          </p:cNvPicPr>
          <p:nvPr/>
        </p:nvPicPr>
        <p:blipFill>
          <a:blip r:embed="rId5"/>
          <a:stretch>
            <a:fillRect/>
          </a:stretch>
        </p:blipFill>
        <p:spPr>
          <a:xfrm>
            <a:off x="5076056" y="2789700"/>
            <a:ext cx="2870053" cy="1841618"/>
          </a:xfrm>
          <a:prstGeom prst="rect">
            <a:avLst/>
          </a:prstGeom>
        </p:spPr>
      </p:pic>
      <p:pic>
        <p:nvPicPr>
          <p:cNvPr id="14" name="Image 13">
            <a:extLst>
              <a:ext uri="{FF2B5EF4-FFF2-40B4-BE49-F238E27FC236}">
                <a16:creationId xmlns:a16="http://schemas.microsoft.com/office/drawing/2014/main" id="{B136C7B6-833F-4B49-92E0-4DA1C986F4D0}"/>
              </a:ext>
            </a:extLst>
          </p:cNvPr>
          <p:cNvPicPr>
            <a:picLocks noChangeAspect="1"/>
          </p:cNvPicPr>
          <p:nvPr/>
        </p:nvPicPr>
        <p:blipFill>
          <a:blip r:embed="rId6"/>
          <a:stretch>
            <a:fillRect/>
          </a:stretch>
        </p:blipFill>
        <p:spPr>
          <a:xfrm>
            <a:off x="4991535" y="4896104"/>
            <a:ext cx="3077771" cy="1485224"/>
          </a:xfrm>
          <a:prstGeom prst="rect">
            <a:avLst/>
          </a:prstGeom>
        </p:spPr>
      </p:pic>
    </p:spTree>
    <p:extLst>
      <p:ext uri="{BB962C8B-B14F-4D97-AF65-F5344CB8AC3E}">
        <p14:creationId xmlns:p14="http://schemas.microsoft.com/office/powerpoint/2010/main" val="3206155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fr-FR" sz="2000" dirty="0"/>
              <a:t>Au début du XX siècle</a:t>
            </a:r>
          </a:p>
          <a:p>
            <a:pPr lvl="1"/>
            <a:r>
              <a:rPr lang="nl-BE" sz="1600" dirty="0"/>
              <a:t>Pearson publie sa formule du coefficient de corrélation en 1896</a:t>
            </a:r>
            <a:endParaRPr lang="fr-FR" sz="1600" dirty="0"/>
          </a:p>
          <a:p>
            <a:pPr lvl="1"/>
            <a:r>
              <a:rPr lang="fr-FR" sz="1600" dirty="0"/>
              <a:t>La validité se définit essentiellement en terme de corrélation entre les résultats au test et certains critères censés mesurer le m</a:t>
            </a:r>
            <a:r>
              <a:rPr lang="nl-BE" sz="1600" dirty="0"/>
              <a:t>ême attribut.</a:t>
            </a:r>
          </a:p>
          <a:p>
            <a:pPr lvl="1"/>
            <a:r>
              <a:rPr lang="fr-FR" sz="1600" dirty="0"/>
              <a:t>Spearman (1904) développe les analyses factorielles</a:t>
            </a:r>
          </a:p>
          <a:p>
            <a:pPr lvl="1"/>
            <a:r>
              <a:rPr lang="fr-FR" sz="1600" dirty="0"/>
              <a:t>La validité se définit aussi, dès lors, par la structure sous-jacente (les facteurs) au test qui doit avoir du sens. </a:t>
            </a:r>
          </a:p>
          <a:p>
            <a:pPr lvl="1"/>
            <a:endParaRPr lang="nl-BE" sz="1600" dirty="0"/>
          </a:p>
          <a:p>
            <a:pPr marL="457200" lvl="1" indent="0">
              <a:buNone/>
            </a:pPr>
            <a:r>
              <a:rPr lang="nl-BE" sz="1600" dirty="0"/>
              <a:t>Guilford (1946) spécifie ”a test is valid for anything with wich it correlates” mais il ajoute le concept de validité factorielle que l’on obtient lorsque les différents facteurs émergeant du test sont des facteurs “ayant du sens, </a:t>
            </a:r>
            <a:r>
              <a:rPr lang="nl-BE" sz="1600" dirty="0" err="1"/>
              <a:t>étant</a:t>
            </a:r>
            <a:r>
              <a:rPr lang="nl-BE" sz="1600" dirty="0"/>
              <a:t> </a:t>
            </a:r>
            <a:r>
              <a:rPr lang="nl-BE" sz="1600" dirty="0" err="1"/>
              <a:t>communs</a:t>
            </a:r>
            <a:r>
              <a:rPr lang="nl-BE" sz="1600" dirty="0"/>
              <a:t> et étant de référence” pour des experts (p. 428)</a:t>
            </a:r>
          </a:p>
          <a:p>
            <a:pPr marL="457200" lvl="1" indent="0">
              <a:buNone/>
            </a:pPr>
            <a:endParaRPr lang="nl-BE" sz="1600" dirty="0"/>
          </a:p>
          <a:p>
            <a:pPr marL="457200" lvl="1" indent="0">
              <a:buNone/>
            </a:pPr>
            <a:r>
              <a:rPr lang="nl-BE" sz="1600" dirty="0"/>
              <a:t>Garret (1937), p. 324 : la validité d’un test est le degré avec lequel “un test mesure ce qu’il est censé mesurer”</a:t>
            </a:r>
          </a:p>
        </p:txBody>
      </p:sp>
    </p:spTree>
    <p:extLst>
      <p:ext uri="{BB962C8B-B14F-4D97-AF65-F5344CB8AC3E}">
        <p14:creationId xmlns:p14="http://schemas.microsoft.com/office/powerpoint/2010/main" val="841310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613D0-4C5F-7D4E-A8E4-EBF148A496EC}"/>
              </a:ext>
            </a:extLst>
          </p:cNvPr>
          <p:cNvSpPr/>
          <p:nvPr/>
        </p:nvSpPr>
        <p:spPr>
          <a:xfrm>
            <a:off x="4572000" y="2547364"/>
            <a:ext cx="3888432" cy="32388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457200" y="1981200"/>
            <a:ext cx="8229600" cy="3886200"/>
          </a:xfrm>
        </p:spPr>
        <p:txBody>
          <a:bodyPr/>
          <a:lstStyle/>
          <a:p>
            <a:r>
              <a:rPr lang="fr-FR" sz="2000" dirty="0"/>
              <a:t>A partir des années 40</a:t>
            </a:r>
          </a:p>
        </p:txBody>
      </p:sp>
      <p:pic>
        <p:nvPicPr>
          <p:cNvPr id="13" name="Image 12">
            <a:extLst>
              <a:ext uri="{FF2B5EF4-FFF2-40B4-BE49-F238E27FC236}">
                <a16:creationId xmlns:a16="http://schemas.microsoft.com/office/drawing/2014/main" id="{F279D789-97FA-C74A-9EDE-3B48FED45380}"/>
              </a:ext>
            </a:extLst>
          </p:cNvPr>
          <p:cNvPicPr>
            <a:picLocks noChangeAspect="1"/>
          </p:cNvPicPr>
          <p:nvPr/>
        </p:nvPicPr>
        <p:blipFill>
          <a:blip r:embed="rId2"/>
          <a:stretch>
            <a:fillRect/>
          </a:stretch>
        </p:blipFill>
        <p:spPr>
          <a:xfrm>
            <a:off x="624073" y="2546732"/>
            <a:ext cx="2870053" cy="1841618"/>
          </a:xfrm>
          <a:prstGeom prst="rect">
            <a:avLst/>
          </a:prstGeom>
        </p:spPr>
      </p:pic>
      <p:pic>
        <p:nvPicPr>
          <p:cNvPr id="14" name="Image 13">
            <a:extLst>
              <a:ext uri="{FF2B5EF4-FFF2-40B4-BE49-F238E27FC236}">
                <a16:creationId xmlns:a16="http://schemas.microsoft.com/office/drawing/2014/main" id="{B136C7B6-833F-4B49-92E0-4DA1C986F4D0}"/>
              </a:ext>
            </a:extLst>
          </p:cNvPr>
          <p:cNvPicPr>
            <a:picLocks noChangeAspect="1"/>
          </p:cNvPicPr>
          <p:nvPr/>
        </p:nvPicPr>
        <p:blipFill>
          <a:blip r:embed="rId3"/>
          <a:stretch>
            <a:fillRect/>
          </a:stretch>
        </p:blipFill>
        <p:spPr>
          <a:xfrm>
            <a:off x="539552" y="4653136"/>
            <a:ext cx="3077771" cy="1485224"/>
          </a:xfrm>
          <a:prstGeom prst="rect">
            <a:avLst/>
          </a:prstGeom>
        </p:spPr>
      </p:pic>
      <p:pic>
        <p:nvPicPr>
          <p:cNvPr id="10" name="Image 9">
            <a:extLst>
              <a:ext uri="{FF2B5EF4-FFF2-40B4-BE49-F238E27FC236}">
                <a16:creationId xmlns:a16="http://schemas.microsoft.com/office/drawing/2014/main" id="{8AA490BE-3301-3C46-97A6-53FD2A5086C9}"/>
              </a:ext>
            </a:extLst>
          </p:cNvPr>
          <p:cNvPicPr>
            <a:picLocks noChangeAspect="1"/>
          </p:cNvPicPr>
          <p:nvPr/>
        </p:nvPicPr>
        <p:blipFill>
          <a:blip r:embed="rId4"/>
          <a:stretch>
            <a:fillRect/>
          </a:stretch>
        </p:blipFill>
        <p:spPr>
          <a:xfrm>
            <a:off x="4742282" y="2763388"/>
            <a:ext cx="3531873" cy="2810896"/>
          </a:xfrm>
          <a:prstGeom prst="rect">
            <a:avLst/>
          </a:prstGeom>
        </p:spPr>
      </p:pic>
    </p:spTree>
    <p:extLst>
      <p:ext uri="{BB962C8B-B14F-4D97-AF65-F5344CB8AC3E}">
        <p14:creationId xmlns:p14="http://schemas.microsoft.com/office/powerpoint/2010/main" val="3735008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fr-FR" sz="2000" dirty="0"/>
              <a:t>A partir des années 40</a:t>
            </a:r>
          </a:p>
          <a:p>
            <a:pPr lvl="1"/>
            <a:endParaRPr lang="fr-FR" sz="1600" dirty="0"/>
          </a:p>
          <a:p>
            <a:pPr lvl="1"/>
            <a:r>
              <a:rPr lang="fr-FR" sz="1600" dirty="0"/>
              <a:t>Jenkins (1946) : la corrélation pose problème. Les critères auxquels l’on corrèle les résultats au test sont souvent imparfaits (au mieux) et ont souvent une validité et une fidélité questionnables.</a:t>
            </a:r>
          </a:p>
          <a:p>
            <a:pPr lvl="1"/>
            <a:r>
              <a:rPr lang="fr-FR" sz="1600" dirty="0" err="1"/>
              <a:t>Rulon</a:t>
            </a:r>
            <a:r>
              <a:rPr lang="fr-FR" sz="1600" dirty="0"/>
              <a:t> (1946, p. 292) : « </a:t>
            </a:r>
            <a:r>
              <a:rPr lang="fr-FR" sz="1600" i="1" dirty="0"/>
              <a:t>Are the </a:t>
            </a:r>
            <a:r>
              <a:rPr lang="fr-FR" sz="1600" i="1" dirty="0" err="1"/>
              <a:t>materials</a:t>
            </a:r>
            <a:r>
              <a:rPr lang="fr-FR" sz="1600" i="1" dirty="0"/>
              <a:t> on the test and the </a:t>
            </a:r>
            <a:r>
              <a:rPr lang="fr-FR" sz="1600" i="1" dirty="0" err="1"/>
              <a:t>process</a:t>
            </a:r>
            <a:r>
              <a:rPr lang="fr-FR" sz="1600" i="1" dirty="0"/>
              <a:t> </a:t>
            </a:r>
            <a:r>
              <a:rPr lang="fr-FR" sz="1600" i="1" dirty="0" err="1"/>
              <a:t>called</a:t>
            </a:r>
            <a:r>
              <a:rPr lang="fr-FR" sz="1600" i="1" dirty="0"/>
              <a:t> for on </a:t>
            </a:r>
            <a:r>
              <a:rPr lang="fr-FR" sz="1600" i="1" dirty="0" err="1"/>
              <a:t>these</a:t>
            </a:r>
            <a:r>
              <a:rPr lang="fr-FR" sz="1600" i="1" dirty="0"/>
              <a:t> </a:t>
            </a:r>
            <a:r>
              <a:rPr lang="fr-FR" sz="1600" i="1" dirty="0" err="1"/>
              <a:t>materials</a:t>
            </a:r>
            <a:r>
              <a:rPr lang="fr-FR" sz="1600" i="1" dirty="0"/>
              <a:t>, the </a:t>
            </a:r>
            <a:r>
              <a:rPr lang="fr-FR" sz="1600" i="1" dirty="0" err="1"/>
              <a:t>same</a:t>
            </a:r>
            <a:r>
              <a:rPr lang="fr-FR" sz="1600" i="1" dirty="0"/>
              <a:t> </a:t>
            </a:r>
            <a:r>
              <a:rPr lang="fr-FR" sz="1600" i="1" dirty="0" err="1"/>
              <a:t>things</a:t>
            </a:r>
            <a:r>
              <a:rPr lang="fr-FR" sz="1600" i="1" dirty="0"/>
              <a:t> and </a:t>
            </a:r>
            <a:r>
              <a:rPr lang="fr-FR" sz="1600" i="1" dirty="0" err="1"/>
              <a:t>processes</a:t>
            </a:r>
            <a:r>
              <a:rPr lang="fr-FR" sz="1600" i="1" dirty="0"/>
              <a:t> </a:t>
            </a:r>
            <a:r>
              <a:rPr lang="fr-FR" sz="1600" i="1" dirty="0" err="1"/>
              <a:t>we</a:t>
            </a:r>
            <a:r>
              <a:rPr lang="fr-FR" sz="1600" i="1" dirty="0"/>
              <a:t> are </a:t>
            </a:r>
            <a:r>
              <a:rPr lang="fr-FR" sz="1600" i="1" dirty="0" err="1"/>
              <a:t>trying</a:t>
            </a:r>
            <a:r>
              <a:rPr lang="fr-FR" sz="1600" i="1" dirty="0"/>
              <a:t> to </a:t>
            </a:r>
            <a:r>
              <a:rPr lang="fr-FR" sz="1600" i="1" dirty="0" err="1"/>
              <a:t>teach</a:t>
            </a:r>
            <a:r>
              <a:rPr lang="fr-FR" sz="1600" i="1" dirty="0"/>
              <a:t> </a:t>
            </a:r>
            <a:r>
              <a:rPr lang="fr-FR" sz="1600" i="1" dirty="0" err="1"/>
              <a:t>children</a:t>
            </a:r>
            <a:r>
              <a:rPr lang="fr-FR" sz="1600" i="1" dirty="0"/>
              <a:t> ? The </a:t>
            </a:r>
            <a:r>
              <a:rPr lang="fr-FR" sz="1600" i="1" dirty="0" err="1"/>
              <a:t>other</a:t>
            </a:r>
            <a:r>
              <a:rPr lang="fr-FR" sz="1600" i="1" dirty="0"/>
              <a:t> </a:t>
            </a:r>
            <a:r>
              <a:rPr lang="fr-FR" sz="1600" i="1" dirty="0" err="1"/>
              <a:t>is</a:t>
            </a:r>
            <a:r>
              <a:rPr lang="fr-FR" sz="1600" i="1" dirty="0"/>
              <a:t>, if </a:t>
            </a:r>
            <a:r>
              <a:rPr lang="fr-FR" sz="1600" i="1" dirty="0" err="1"/>
              <a:t>they</a:t>
            </a:r>
            <a:r>
              <a:rPr lang="fr-FR" sz="1600" i="1" dirty="0"/>
              <a:t> are not, do </a:t>
            </a:r>
            <a:r>
              <a:rPr lang="fr-FR" sz="1600" i="1" dirty="0" err="1"/>
              <a:t>we</a:t>
            </a:r>
            <a:r>
              <a:rPr lang="fr-FR" sz="1600" i="1" dirty="0"/>
              <a:t> have </a:t>
            </a:r>
            <a:r>
              <a:rPr lang="fr-FR" sz="1600" i="1" dirty="0" err="1"/>
              <a:t>evidence</a:t>
            </a:r>
            <a:r>
              <a:rPr lang="fr-FR" sz="1600" i="1" dirty="0"/>
              <a:t> </a:t>
            </a:r>
            <a:r>
              <a:rPr lang="fr-FR" sz="1600" i="1" dirty="0" err="1"/>
              <a:t>that</a:t>
            </a:r>
            <a:r>
              <a:rPr lang="fr-FR" sz="1600" i="1" dirty="0"/>
              <a:t> scores on </a:t>
            </a:r>
            <a:r>
              <a:rPr lang="fr-FR" sz="1600" i="1" dirty="0" err="1"/>
              <a:t>this</a:t>
            </a:r>
            <a:r>
              <a:rPr lang="fr-FR" sz="1600" i="1" dirty="0"/>
              <a:t> test go hand in hand </a:t>
            </a:r>
            <a:r>
              <a:rPr lang="fr-FR" sz="1600" i="1" dirty="0" err="1"/>
              <a:t>with</a:t>
            </a:r>
            <a:r>
              <a:rPr lang="fr-FR" sz="1600" i="1" dirty="0"/>
              <a:t> </a:t>
            </a:r>
            <a:r>
              <a:rPr lang="fr-FR" sz="1600" i="1" dirty="0" err="1"/>
              <a:t>those</a:t>
            </a:r>
            <a:r>
              <a:rPr lang="fr-FR" sz="1600" i="1" dirty="0"/>
              <a:t> </a:t>
            </a:r>
            <a:r>
              <a:rPr lang="fr-FR" sz="1600" i="1" dirty="0" err="1"/>
              <a:t>we</a:t>
            </a:r>
            <a:r>
              <a:rPr lang="fr-FR" sz="1600" i="1" dirty="0"/>
              <a:t> </a:t>
            </a:r>
            <a:r>
              <a:rPr lang="fr-FR" sz="1600" i="1" dirty="0" err="1"/>
              <a:t>would</a:t>
            </a:r>
            <a:r>
              <a:rPr lang="fr-FR" sz="1600" i="1" dirty="0"/>
              <a:t> </a:t>
            </a:r>
            <a:r>
              <a:rPr lang="fr-FR" sz="1600" i="1" dirty="0" err="1"/>
              <a:t>obtain</a:t>
            </a:r>
            <a:r>
              <a:rPr lang="fr-FR" sz="1600" i="1" dirty="0"/>
              <a:t> </a:t>
            </a:r>
            <a:r>
              <a:rPr lang="fr-FR" sz="1600" i="1" dirty="0" err="1"/>
              <a:t>with</a:t>
            </a:r>
            <a:r>
              <a:rPr lang="fr-FR" sz="1600" i="1" dirty="0"/>
              <a:t> a test about </a:t>
            </a:r>
            <a:r>
              <a:rPr lang="fr-FR" sz="1600" i="1" dirty="0" err="1"/>
              <a:t>which</a:t>
            </a:r>
            <a:r>
              <a:rPr lang="fr-FR" sz="1600" i="1" dirty="0"/>
              <a:t> the </a:t>
            </a:r>
            <a:r>
              <a:rPr lang="fr-FR" sz="1600" i="1" dirty="0" err="1"/>
              <a:t>answers</a:t>
            </a:r>
            <a:r>
              <a:rPr lang="fr-FR" sz="1600" i="1" dirty="0"/>
              <a:t> to </a:t>
            </a:r>
            <a:r>
              <a:rPr lang="fr-FR" sz="1600" i="1" dirty="0" err="1"/>
              <a:t>our</a:t>
            </a:r>
            <a:r>
              <a:rPr lang="fr-FR" sz="1600" i="1" dirty="0"/>
              <a:t> first questions </a:t>
            </a:r>
            <a:r>
              <a:rPr lang="fr-FR" sz="1600" i="1" dirty="0" err="1"/>
              <a:t>were</a:t>
            </a:r>
            <a:r>
              <a:rPr lang="fr-FR" sz="1600" i="1" dirty="0"/>
              <a:t> in the affirmative ?</a:t>
            </a:r>
          </a:p>
          <a:p>
            <a:pPr lvl="1"/>
            <a:r>
              <a:rPr lang="fr-FR" sz="1600" dirty="0"/>
              <a:t>Tyler (1949) : Basic </a:t>
            </a:r>
            <a:r>
              <a:rPr lang="fr-FR" sz="1600" dirty="0" err="1"/>
              <a:t>principles</a:t>
            </a:r>
            <a:r>
              <a:rPr lang="fr-FR" sz="1600" dirty="0"/>
              <a:t> of curriculum and instruction</a:t>
            </a:r>
          </a:p>
          <a:p>
            <a:pPr marL="57150" indent="0">
              <a:buNone/>
            </a:pPr>
            <a:endParaRPr lang="fr-FR" sz="2000" dirty="0"/>
          </a:p>
          <a:p>
            <a:pPr marL="57150" indent="0">
              <a:buNone/>
            </a:pPr>
            <a:r>
              <a:rPr lang="fr-FR" sz="2000" dirty="0"/>
              <a:t>La validité de contenu :</a:t>
            </a:r>
          </a:p>
          <a:p>
            <a:pPr marL="800100" lvl="1"/>
            <a:r>
              <a:rPr lang="fr-FR" sz="1600" dirty="0"/>
              <a:t>Celle-ci évalue dans quelle mesure les divers items sont représentatifs du ou des construits mesurés et de leurs différentes facettes, que les items sont représentatifs de l’univers de référence évalué.</a:t>
            </a:r>
          </a:p>
          <a:p>
            <a:pPr marL="800100" lvl="1"/>
            <a:endParaRPr lang="fr-FR" sz="1600" dirty="0"/>
          </a:p>
          <a:p>
            <a:pPr lvl="1"/>
            <a:endParaRPr lang="fr-FR" sz="1600" dirty="0"/>
          </a:p>
          <a:p>
            <a:pPr lvl="1"/>
            <a:endParaRPr lang="fr-FR" sz="1600" dirty="0"/>
          </a:p>
          <a:p>
            <a:pPr marL="457200" lvl="1" indent="0">
              <a:buNone/>
            </a:pPr>
            <a:endParaRPr lang="fr-FR" sz="1600" dirty="0"/>
          </a:p>
        </p:txBody>
      </p:sp>
    </p:spTree>
    <p:extLst>
      <p:ext uri="{BB962C8B-B14F-4D97-AF65-F5344CB8AC3E}">
        <p14:creationId xmlns:p14="http://schemas.microsoft.com/office/powerpoint/2010/main" val="1485821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fr-FR" sz="2000" dirty="0"/>
              <a:t>Au début des années 50</a:t>
            </a:r>
            <a:endParaRPr lang="fr-FR" sz="1600" dirty="0"/>
          </a:p>
          <a:p>
            <a:pPr lvl="1"/>
            <a:endParaRPr lang="fr-FR" sz="1600" dirty="0"/>
          </a:p>
          <a:p>
            <a:pPr lvl="1"/>
            <a:endParaRPr lang="fr-FR" sz="1600" dirty="0"/>
          </a:p>
          <a:p>
            <a:pPr marL="457200" lvl="1" indent="0">
              <a:buNone/>
            </a:pPr>
            <a:endParaRPr lang="fr-FR" sz="1600" dirty="0"/>
          </a:p>
        </p:txBody>
      </p:sp>
      <p:pic>
        <p:nvPicPr>
          <p:cNvPr id="5" name="Image 4">
            <a:extLst>
              <a:ext uri="{FF2B5EF4-FFF2-40B4-BE49-F238E27FC236}">
                <a16:creationId xmlns:a16="http://schemas.microsoft.com/office/drawing/2014/main" id="{D4AF8312-9385-3C47-B803-1227101B4C51}"/>
              </a:ext>
            </a:extLst>
          </p:cNvPr>
          <p:cNvPicPr>
            <a:picLocks noChangeAspect="1"/>
          </p:cNvPicPr>
          <p:nvPr/>
        </p:nvPicPr>
        <p:blipFill>
          <a:blip r:embed="rId3"/>
          <a:stretch>
            <a:fillRect/>
          </a:stretch>
        </p:blipFill>
        <p:spPr>
          <a:xfrm>
            <a:off x="624073" y="2546732"/>
            <a:ext cx="2401621" cy="1541041"/>
          </a:xfrm>
          <a:prstGeom prst="rect">
            <a:avLst/>
          </a:prstGeom>
        </p:spPr>
      </p:pic>
      <p:pic>
        <p:nvPicPr>
          <p:cNvPr id="6" name="Image 5">
            <a:extLst>
              <a:ext uri="{FF2B5EF4-FFF2-40B4-BE49-F238E27FC236}">
                <a16:creationId xmlns:a16="http://schemas.microsoft.com/office/drawing/2014/main" id="{A17C34AB-C998-834E-8421-B3741315F8F3}"/>
              </a:ext>
            </a:extLst>
          </p:cNvPr>
          <p:cNvPicPr>
            <a:picLocks noChangeAspect="1"/>
          </p:cNvPicPr>
          <p:nvPr/>
        </p:nvPicPr>
        <p:blipFill>
          <a:blip r:embed="rId4"/>
          <a:stretch>
            <a:fillRect/>
          </a:stretch>
        </p:blipFill>
        <p:spPr>
          <a:xfrm>
            <a:off x="3491880" y="2627236"/>
            <a:ext cx="3026615" cy="1460537"/>
          </a:xfrm>
          <a:prstGeom prst="rect">
            <a:avLst/>
          </a:prstGeom>
        </p:spPr>
      </p:pic>
      <p:pic>
        <p:nvPicPr>
          <p:cNvPr id="7" name="Image 6">
            <a:extLst>
              <a:ext uri="{FF2B5EF4-FFF2-40B4-BE49-F238E27FC236}">
                <a16:creationId xmlns:a16="http://schemas.microsoft.com/office/drawing/2014/main" id="{BDFA36DA-C23A-3642-A5C0-0A312A001D76}"/>
              </a:ext>
            </a:extLst>
          </p:cNvPr>
          <p:cNvPicPr>
            <a:picLocks noChangeAspect="1"/>
          </p:cNvPicPr>
          <p:nvPr/>
        </p:nvPicPr>
        <p:blipFill>
          <a:blip r:embed="rId5"/>
          <a:stretch>
            <a:fillRect/>
          </a:stretch>
        </p:blipFill>
        <p:spPr>
          <a:xfrm>
            <a:off x="6874001" y="2627236"/>
            <a:ext cx="1812799" cy="1442744"/>
          </a:xfrm>
          <a:prstGeom prst="rect">
            <a:avLst/>
          </a:prstGeom>
        </p:spPr>
      </p:pic>
      <p:pic>
        <p:nvPicPr>
          <p:cNvPr id="8" name="Image 7">
            <a:extLst>
              <a:ext uri="{FF2B5EF4-FFF2-40B4-BE49-F238E27FC236}">
                <a16:creationId xmlns:a16="http://schemas.microsoft.com/office/drawing/2014/main" id="{3635B905-0335-7244-9CA2-E0FA0893A3AD}"/>
              </a:ext>
            </a:extLst>
          </p:cNvPr>
          <p:cNvPicPr>
            <a:picLocks noChangeAspect="1"/>
          </p:cNvPicPr>
          <p:nvPr/>
        </p:nvPicPr>
        <p:blipFill>
          <a:blip r:embed="rId6"/>
          <a:stretch>
            <a:fillRect/>
          </a:stretch>
        </p:blipFill>
        <p:spPr>
          <a:xfrm>
            <a:off x="1619672" y="4754722"/>
            <a:ext cx="5760640" cy="1891078"/>
          </a:xfrm>
          <a:prstGeom prst="rect">
            <a:avLst/>
          </a:prstGeom>
        </p:spPr>
      </p:pic>
    </p:spTree>
    <p:extLst>
      <p:ext uri="{BB962C8B-B14F-4D97-AF65-F5344CB8AC3E}">
        <p14:creationId xmlns:p14="http://schemas.microsoft.com/office/powerpoint/2010/main" val="19277557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457200" y="1981200"/>
            <a:ext cx="8686800" cy="3886200"/>
          </a:xfrm>
        </p:spPr>
        <p:txBody>
          <a:bodyPr/>
          <a:lstStyle/>
          <a:p>
            <a:r>
              <a:rPr lang="fr-FR" sz="2000" dirty="0"/>
              <a:t>A partir des années 50</a:t>
            </a:r>
            <a:endParaRPr lang="fr-FR" sz="1600" dirty="0"/>
          </a:p>
          <a:p>
            <a:pPr lvl="1"/>
            <a:r>
              <a:rPr lang="fr-FR" sz="1600" dirty="0" err="1"/>
              <a:t>Cronbach</a:t>
            </a:r>
            <a:r>
              <a:rPr lang="fr-FR" sz="1600" dirty="0"/>
              <a:t> et </a:t>
            </a:r>
            <a:r>
              <a:rPr lang="fr-FR" sz="1600" dirty="0" err="1"/>
              <a:t>Meel</a:t>
            </a:r>
            <a:r>
              <a:rPr lang="fr-FR" sz="1600" dirty="0"/>
              <a:t> (1955, p. 282) : </a:t>
            </a:r>
            <a:r>
              <a:rPr lang="fr-FR" sz="1600" i="1" dirty="0" err="1"/>
              <a:t>Construct</a:t>
            </a:r>
            <a:r>
              <a:rPr lang="fr-FR" sz="1600" i="1" dirty="0"/>
              <a:t> validation </a:t>
            </a:r>
            <a:r>
              <a:rPr lang="fr-FR" sz="1600" i="1" dirty="0" err="1"/>
              <a:t>is</a:t>
            </a:r>
            <a:r>
              <a:rPr lang="fr-FR" sz="1600" i="1" dirty="0"/>
              <a:t> </a:t>
            </a:r>
            <a:r>
              <a:rPr lang="fr-FR" sz="1600" i="1" dirty="0" err="1"/>
              <a:t>involved</a:t>
            </a:r>
            <a:r>
              <a:rPr lang="fr-FR" sz="1600" i="1" dirty="0"/>
              <a:t> </a:t>
            </a:r>
            <a:r>
              <a:rPr lang="fr-FR" sz="1600" i="1" dirty="0" err="1"/>
              <a:t>whenever</a:t>
            </a:r>
            <a:r>
              <a:rPr lang="fr-FR" sz="1600" i="1" dirty="0"/>
              <a:t> a test </a:t>
            </a:r>
            <a:r>
              <a:rPr lang="fr-FR" sz="1600" i="1" dirty="0" err="1"/>
              <a:t>is</a:t>
            </a:r>
            <a:r>
              <a:rPr lang="fr-FR" sz="1600" i="1" dirty="0"/>
              <a:t> to </a:t>
            </a:r>
            <a:r>
              <a:rPr lang="fr-FR" sz="1600" i="1" dirty="0" err="1"/>
              <a:t>be</a:t>
            </a:r>
            <a:r>
              <a:rPr lang="fr-FR" sz="1600" i="1" dirty="0"/>
              <a:t> </a:t>
            </a:r>
            <a:r>
              <a:rPr lang="fr-FR" sz="1600" i="1" dirty="0" err="1"/>
              <a:t>interpreted</a:t>
            </a:r>
            <a:r>
              <a:rPr lang="fr-FR" sz="1600" i="1" dirty="0"/>
              <a:t> as a </a:t>
            </a:r>
            <a:r>
              <a:rPr lang="fr-FR" sz="1600" i="1" dirty="0" err="1"/>
              <a:t>measure</a:t>
            </a:r>
            <a:r>
              <a:rPr lang="fr-FR" sz="1600" i="1" dirty="0"/>
              <a:t> of </a:t>
            </a:r>
            <a:r>
              <a:rPr lang="fr-FR" sz="1600" i="1" dirty="0" err="1"/>
              <a:t>some</a:t>
            </a:r>
            <a:r>
              <a:rPr lang="fr-FR" sz="1600" i="1" dirty="0"/>
              <a:t> </a:t>
            </a:r>
            <a:r>
              <a:rPr lang="fr-FR" sz="1600" i="1" dirty="0" err="1"/>
              <a:t>attribute</a:t>
            </a:r>
            <a:r>
              <a:rPr lang="fr-FR" sz="1600" i="1" dirty="0"/>
              <a:t> or </a:t>
            </a:r>
            <a:r>
              <a:rPr lang="fr-FR" sz="1600" i="1" dirty="0" err="1"/>
              <a:t>quality</a:t>
            </a:r>
            <a:r>
              <a:rPr lang="fr-FR" sz="1600" i="1" dirty="0"/>
              <a:t> </a:t>
            </a:r>
            <a:r>
              <a:rPr lang="fr-FR" sz="1600" i="1" dirty="0" err="1"/>
              <a:t>which</a:t>
            </a:r>
            <a:r>
              <a:rPr lang="fr-FR" sz="1600" i="1" dirty="0"/>
              <a:t> </a:t>
            </a:r>
            <a:r>
              <a:rPr lang="fr-FR" sz="1600" i="1" dirty="0" err="1"/>
              <a:t>is</a:t>
            </a:r>
            <a:r>
              <a:rPr lang="fr-FR" sz="1600" i="1" dirty="0"/>
              <a:t> not ‘</a:t>
            </a:r>
            <a:r>
              <a:rPr lang="fr-FR" sz="1600" i="1" dirty="0" err="1"/>
              <a:t>opérationally</a:t>
            </a:r>
            <a:r>
              <a:rPr lang="fr-FR" sz="1600" i="1" dirty="0"/>
              <a:t> </a:t>
            </a:r>
            <a:r>
              <a:rPr lang="fr-FR" sz="1600" i="1" dirty="0" err="1"/>
              <a:t>defined</a:t>
            </a:r>
            <a:r>
              <a:rPr lang="fr-FR" sz="1600" i="1" dirty="0"/>
              <a:t>’. The </a:t>
            </a:r>
            <a:r>
              <a:rPr lang="fr-FR" sz="1600" i="1" dirty="0" err="1"/>
              <a:t>problem</a:t>
            </a:r>
            <a:r>
              <a:rPr lang="fr-FR" sz="1600" i="1" dirty="0"/>
              <a:t> </a:t>
            </a:r>
            <a:r>
              <a:rPr lang="fr-FR" sz="1600" i="1" dirty="0" err="1"/>
              <a:t>faced</a:t>
            </a:r>
            <a:r>
              <a:rPr lang="fr-FR" sz="1600" i="1" dirty="0"/>
              <a:t> by the </a:t>
            </a:r>
            <a:r>
              <a:rPr lang="fr-FR" sz="1600" i="1" dirty="0" err="1"/>
              <a:t>investigator</a:t>
            </a:r>
            <a:r>
              <a:rPr lang="fr-FR" sz="1600" i="1" dirty="0"/>
              <a:t> </a:t>
            </a:r>
            <a:r>
              <a:rPr lang="fr-FR" sz="1600" i="1" dirty="0" err="1"/>
              <a:t>is</a:t>
            </a:r>
            <a:r>
              <a:rPr lang="fr-FR" sz="1600" i="1" dirty="0"/>
              <a:t> « </a:t>
            </a:r>
            <a:r>
              <a:rPr lang="fr-FR" sz="1600" i="1" dirty="0" err="1"/>
              <a:t>what</a:t>
            </a:r>
            <a:r>
              <a:rPr lang="fr-FR" sz="1600" i="1" dirty="0"/>
              <a:t> </a:t>
            </a:r>
            <a:r>
              <a:rPr lang="fr-FR" sz="1600" i="1" dirty="0" err="1"/>
              <a:t>constructs</a:t>
            </a:r>
            <a:r>
              <a:rPr lang="fr-FR" sz="1600" i="1" dirty="0"/>
              <a:t> </a:t>
            </a:r>
            <a:r>
              <a:rPr lang="fr-FR" sz="1600" i="1" dirty="0" err="1"/>
              <a:t>account</a:t>
            </a:r>
            <a:r>
              <a:rPr lang="fr-FR" sz="1600" i="1" dirty="0"/>
              <a:t> for variance in test performance</a:t>
            </a:r>
            <a:r>
              <a:rPr lang="fr-FR" sz="1600" dirty="0"/>
              <a:t> ». </a:t>
            </a:r>
          </a:p>
          <a:p>
            <a:pPr lvl="1"/>
            <a:r>
              <a:rPr lang="fr-FR" sz="1600" dirty="0"/>
              <a:t>Selon </a:t>
            </a:r>
            <a:r>
              <a:rPr lang="fr-FR" sz="1600" dirty="0" err="1"/>
              <a:t>Angoff</a:t>
            </a:r>
            <a:r>
              <a:rPr lang="fr-FR" sz="1600" dirty="0"/>
              <a:t> (1988), une conception théorique du construit mesuré doit dicter la nature des données récoltées pour valider les scores du test et doit être utilisée pour </a:t>
            </a:r>
            <a:r>
              <a:rPr lang="fr-FR" sz="1600" dirty="0" err="1"/>
              <a:t>interpr</a:t>
            </a:r>
            <a:r>
              <a:rPr lang="nl-BE" sz="1600" dirty="0"/>
              <a:t>êter les résultats du test. En retour, les données récoltées lors du test servent aussi à valider, réviser ou rejeter la théorie liminaire. </a:t>
            </a:r>
            <a:endParaRPr lang="fr-FR" sz="1600" dirty="0"/>
          </a:p>
          <a:p>
            <a:pPr lvl="1"/>
            <a:endParaRPr lang="fr-FR" sz="1600" dirty="0"/>
          </a:p>
          <a:p>
            <a:pPr marL="57150" indent="0">
              <a:buNone/>
            </a:pPr>
            <a:r>
              <a:rPr lang="fr-FR" sz="2000" dirty="0"/>
              <a:t>La validité de construit ( aussi appelée validité de construction, validité théorique, validité de </a:t>
            </a:r>
            <a:r>
              <a:rPr lang="fr-FR" sz="2000" dirty="0" err="1"/>
              <a:t>construct</a:t>
            </a:r>
            <a:r>
              <a:rPr lang="fr-FR" sz="2000" dirty="0"/>
              <a:t> ou validité conceptuelle)</a:t>
            </a:r>
          </a:p>
          <a:p>
            <a:pPr marL="800100" lvl="1"/>
            <a:r>
              <a:rPr lang="nl-BE" sz="1600" dirty="0"/>
              <a:t>Elle vise à s’assurer que le test mesure le ou les </a:t>
            </a:r>
            <a:r>
              <a:rPr lang="nl-BE" sz="1600" dirty="0" err="1"/>
              <a:t>construits</a:t>
            </a:r>
            <a:r>
              <a:rPr lang="nl-BE" sz="1600" dirty="0"/>
              <a:t> </a:t>
            </a:r>
            <a:r>
              <a:rPr lang="nl-BE" sz="1600" dirty="0" err="1"/>
              <a:t>théoriques</a:t>
            </a:r>
            <a:r>
              <a:rPr lang="nl-BE" sz="1600" dirty="0"/>
              <a:t> qu’il a été conçu pour mesurer et qu’il offre ainsi une mesure réelle du modèle théorique sur base duquel il a été erigé. Dans le domaine de l’éducation, </a:t>
            </a:r>
            <a:r>
              <a:rPr lang="nl-BE" sz="1600" dirty="0" err="1"/>
              <a:t>où</a:t>
            </a:r>
            <a:r>
              <a:rPr lang="nl-BE" sz="1600" dirty="0"/>
              <a:t> les construits théoriques sont rares, elle a parfois été mise en rapport avec le niveau de performance visé par le test en lien avec une taxonomie comme celle de Bloom par exemple. </a:t>
            </a:r>
            <a:r>
              <a:rPr lang="nl-BE" sz="1200" dirty="0"/>
              <a:t> </a:t>
            </a:r>
          </a:p>
        </p:txBody>
      </p:sp>
    </p:spTree>
    <p:extLst>
      <p:ext uri="{BB962C8B-B14F-4D97-AF65-F5344CB8AC3E}">
        <p14:creationId xmlns:p14="http://schemas.microsoft.com/office/powerpoint/2010/main" val="2669241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2800" dirty="0"/>
              <a:t>L’arme de l’évaluateur : la table de </a:t>
            </a:r>
            <a:r>
              <a:rPr lang="nl-BE" sz="2800" dirty="0" err="1"/>
              <a:t>spécification</a:t>
            </a:r>
            <a:endParaRPr lang="fr-FR" sz="2800" dirty="0"/>
          </a:p>
        </p:txBody>
      </p:sp>
      <p:pic>
        <p:nvPicPr>
          <p:cNvPr id="9" name="Image 8">
            <a:extLst>
              <a:ext uri="{FF2B5EF4-FFF2-40B4-BE49-F238E27FC236}">
                <a16:creationId xmlns:a16="http://schemas.microsoft.com/office/drawing/2014/main" id="{A4CEA984-088D-4846-991C-CF90E50E5FC4}"/>
              </a:ext>
            </a:extLst>
          </p:cNvPr>
          <p:cNvPicPr>
            <a:picLocks noChangeAspect="1"/>
          </p:cNvPicPr>
          <p:nvPr/>
        </p:nvPicPr>
        <p:blipFill>
          <a:blip r:embed="rId2"/>
          <a:stretch>
            <a:fillRect/>
          </a:stretch>
        </p:blipFill>
        <p:spPr>
          <a:xfrm>
            <a:off x="827584" y="1556792"/>
            <a:ext cx="7488832" cy="5146266"/>
          </a:xfrm>
          <a:prstGeom prst="rect">
            <a:avLst/>
          </a:prstGeom>
        </p:spPr>
      </p:pic>
    </p:spTree>
    <p:extLst>
      <p:ext uri="{BB962C8B-B14F-4D97-AF65-F5344CB8AC3E}">
        <p14:creationId xmlns:p14="http://schemas.microsoft.com/office/powerpoint/2010/main" val="968413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fr-FR" sz="2000" dirty="0"/>
              <a:t>En 1954 les premiers standards définissent 4 types de validité : </a:t>
            </a:r>
          </a:p>
          <a:p>
            <a:pPr marL="800100" lvl="1"/>
            <a:r>
              <a:rPr lang="fr-FR" sz="1600" dirty="0"/>
              <a:t>la validité de construit</a:t>
            </a:r>
          </a:p>
          <a:p>
            <a:pPr marL="800100" lvl="1"/>
            <a:r>
              <a:rPr lang="fr-FR" sz="1600" dirty="0"/>
              <a:t>la validité de contenu </a:t>
            </a:r>
          </a:p>
          <a:p>
            <a:pPr marL="800100" lvl="1"/>
            <a:r>
              <a:rPr lang="fr-FR" sz="1600" dirty="0"/>
              <a:t>La validité prédictive</a:t>
            </a:r>
          </a:p>
          <a:p>
            <a:pPr marL="800100" lvl="1"/>
            <a:r>
              <a:rPr lang="fr-FR" sz="1600" dirty="0"/>
              <a:t>la validité concourante</a:t>
            </a:r>
          </a:p>
          <a:p>
            <a:pPr marL="400050"/>
            <a:r>
              <a:rPr lang="fr-FR" sz="2000" dirty="0"/>
              <a:t>En 1966, les standards définissent 3 types de validité :</a:t>
            </a:r>
          </a:p>
          <a:p>
            <a:pPr marL="800100" lvl="1"/>
            <a:r>
              <a:rPr lang="fr-FR" sz="1600" dirty="0"/>
              <a:t>La validité de contenu</a:t>
            </a:r>
          </a:p>
          <a:p>
            <a:pPr marL="800100" lvl="1"/>
            <a:r>
              <a:rPr lang="fr-FR" sz="1600" dirty="0"/>
              <a:t>La validité de construit</a:t>
            </a:r>
          </a:p>
          <a:p>
            <a:pPr marL="800100" lvl="1"/>
            <a:r>
              <a:rPr lang="fr-FR" sz="1600" dirty="0"/>
              <a:t>La validité de critère </a:t>
            </a:r>
            <a:r>
              <a:rPr lang="nl-BE" sz="1600" dirty="0"/>
              <a:t>qui comprend</a:t>
            </a:r>
          </a:p>
          <a:p>
            <a:pPr marL="1200150" lvl="2"/>
            <a:r>
              <a:rPr lang="nl-BE" sz="1600" dirty="0"/>
              <a:t>Validité concomitante</a:t>
            </a:r>
          </a:p>
          <a:p>
            <a:pPr marL="1200150" lvl="2"/>
            <a:r>
              <a:rPr lang="nl-BE" sz="1600" dirty="0"/>
              <a:t>Validité prédictive</a:t>
            </a:r>
          </a:p>
          <a:p>
            <a:pPr marL="457200" lvl="1" indent="0">
              <a:buNone/>
            </a:pPr>
            <a:endParaRPr lang="fr-FR" sz="1600" dirty="0"/>
          </a:p>
        </p:txBody>
      </p:sp>
    </p:spTree>
    <p:extLst>
      <p:ext uri="{BB962C8B-B14F-4D97-AF65-F5344CB8AC3E}">
        <p14:creationId xmlns:p14="http://schemas.microsoft.com/office/powerpoint/2010/main" val="115884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Cette expérience concernait-elle…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une évaluation formative</a:t>
            </a:r>
          </a:p>
          <a:p>
            <a:pPr marL="514350" indent="-514350">
              <a:buFont typeface="+mj-lt"/>
              <a:buAutoNum type="arabicPeriod"/>
            </a:pPr>
            <a:r>
              <a:rPr lang="nl-BE" sz="2800" dirty="0"/>
              <a:t>… une évaluation certificative</a:t>
            </a:r>
          </a:p>
          <a:p>
            <a:pPr marL="514350" indent="-514350">
              <a:buFont typeface="+mj-lt"/>
              <a:buAutoNum type="arabicPeriod"/>
            </a:pPr>
            <a:r>
              <a:rPr lang="nl-BE" sz="2800" dirty="0"/>
              <a:t>… un autre type d’évaluation</a:t>
            </a:r>
          </a:p>
          <a:p>
            <a:pPr marL="457200" lvl="1" indent="0">
              <a:buNone/>
            </a:pPr>
            <a:endParaRPr lang="fr-FR" dirty="0"/>
          </a:p>
        </p:txBody>
      </p:sp>
    </p:spTree>
    <p:extLst>
      <p:ext uri="{BB962C8B-B14F-4D97-AF65-F5344CB8AC3E}">
        <p14:creationId xmlns:p14="http://schemas.microsoft.com/office/powerpoint/2010/main" val="90277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pPr marL="400050"/>
            <a:r>
              <a:rPr lang="nl-BE" sz="2000" dirty="0"/>
              <a:t>En 1974, les standards amènent deux changements de paradigme majeurs</a:t>
            </a:r>
          </a:p>
          <a:p>
            <a:pPr marL="800100" lvl="1"/>
            <a:r>
              <a:rPr lang="nl-BE" sz="1600" dirty="0"/>
              <a:t>Le concept de validité est unifié. On </a:t>
            </a:r>
            <a:r>
              <a:rPr lang="nl-BE" sz="1600" dirty="0" err="1"/>
              <a:t>n’y</a:t>
            </a:r>
            <a:r>
              <a:rPr lang="nl-BE" sz="1600" dirty="0"/>
              <a:t> parle plus de différents types de validité, mais bien des différents “aspects de la validité”.</a:t>
            </a:r>
          </a:p>
          <a:p>
            <a:pPr marL="800100" lvl="1"/>
            <a:r>
              <a:rPr lang="nl-BE" sz="1600" dirty="0"/>
              <a:t>La validité n’est pas une propriété inhérante au test mais bien à l’interprétation qui est faite des résultats d’un test. </a:t>
            </a:r>
            <a:br>
              <a:rPr lang="nl-BE" sz="1600" dirty="0"/>
            </a:br>
            <a:r>
              <a:rPr lang="nl-BE" sz="1600" i="1" dirty="0"/>
              <a:t>No test is valid for all purpose or in all situation or for all groups of individuals. Any study of test validity is pertinent to only a few of the possible uses of or inferences from the test scores (Apa et al, 1974, p. 31)</a:t>
            </a:r>
          </a:p>
          <a:p>
            <a:pPr marL="400050"/>
            <a:r>
              <a:rPr lang="nl-BE" sz="2000" dirty="0"/>
              <a:t>En 1985, les standards renforcent ce changement de paradigme</a:t>
            </a:r>
          </a:p>
          <a:p>
            <a:pPr marL="808038" lvl="1" indent="0">
              <a:buNone/>
            </a:pPr>
            <a:r>
              <a:rPr lang="nl-BE" sz="1600" i="1" dirty="0"/>
              <a:t>Validity is an unitary concept. Although evidence may be accumulated in many ways, validity always refers to the degree to which that evidence supports the inferrences that are made from the score. The </a:t>
            </a:r>
            <a:r>
              <a:rPr lang="nl-BE" sz="1600" i="1" dirty="0" err="1"/>
              <a:t>inferences</a:t>
            </a:r>
            <a:r>
              <a:rPr lang="nl-BE" sz="1600" i="1" dirty="0"/>
              <a:t> regrading specific uses of a test are validated, not the test itself (Apa et al, 1985, p. 9)</a:t>
            </a:r>
          </a:p>
          <a:p>
            <a:pPr marL="808038" lvl="1" indent="0">
              <a:buNone/>
            </a:pPr>
            <a:endParaRPr lang="nl-BE" sz="1600" i="1" dirty="0"/>
          </a:p>
          <a:p>
            <a:pPr marL="808038" lvl="1" indent="0">
              <a:buNone/>
            </a:pPr>
            <a:r>
              <a:rPr lang="nl-BE" sz="1600" dirty="0"/>
              <a:t>On n’y parle plus de “différents aspects de la validité” mais bien de “catégorie de validité”</a:t>
            </a:r>
          </a:p>
          <a:p>
            <a:pPr marL="808038" lvl="1" indent="0">
              <a:buNone/>
            </a:pPr>
            <a:endParaRPr lang="fr-FR" sz="1600" dirty="0"/>
          </a:p>
          <a:p>
            <a:pPr marL="457200" lvl="1" indent="0">
              <a:buNone/>
            </a:pPr>
            <a:endParaRPr lang="fr-FR" sz="1600" dirty="0"/>
          </a:p>
          <a:p>
            <a:pPr marL="457200" lvl="1" indent="0">
              <a:buNone/>
            </a:pPr>
            <a:endParaRPr lang="fr-FR" sz="1600" dirty="0"/>
          </a:p>
        </p:txBody>
      </p:sp>
    </p:spTree>
    <p:extLst>
      <p:ext uri="{BB962C8B-B14F-4D97-AF65-F5344CB8AC3E}">
        <p14:creationId xmlns:p14="http://schemas.microsoft.com/office/powerpoint/2010/main" val="3826460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pic>
        <p:nvPicPr>
          <p:cNvPr id="6" name="Image 5">
            <a:extLst>
              <a:ext uri="{FF2B5EF4-FFF2-40B4-BE49-F238E27FC236}">
                <a16:creationId xmlns:a16="http://schemas.microsoft.com/office/drawing/2014/main" id="{2951E5D2-C237-7844-A6D4-70970E14D5D0}"/>
              </a:ext>
            </a:extLst>
          </p:cNvPr>
          <p:cNvPicPr>
            <a:picLocks noChangeAspect="1"/>
          </p:cNvPicPr>
          <p:nvPr/>
        </p:nvPicPr>
        <p:blipFill>
          <a:blip r:embed="rId3"/>
          <a:stretch>
            <a:fillRect/>
          </a:stretch>
        </p:blipFill>
        <p:spPr>
          <a:xfrm>
            <a:off x="340160" y="1700808"/>
            <a:ext cx="8463680" cy="4739660"/>
          </a:xfrm>
          <a:prstGeom prst="rect">
            <a:avLst/>
          </a:prstGeom>
        </p:spPr>
      </p:pic>
    </p:spTree>
    <p:extLst>
      <p:ext uri="{BB962C8B-B14F-4D97-AF65-F5344CB8AC3E}">
        <p14:creationId xmlns:p14="http://schemas.microsoft.com/office/powerpoint/2010/main" val="1847631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457200" y="1981200"/>
            <a:ext cx="8579296" cy="4616152"/>
          </a:xfrm>
        </p:spPr>
        <p:txBody>
          <a:bodyPr/>
          <a:lstStyle/>
          <a:p>
            <a:pPr marL="400050"/>
            <a:r>
              <a:rPr lang="nl-BE" sz="2000" dirty="0"/>
              <a:t>En 1999, les standards définissent la validité en ces termes </a:t>
            </a:r>
          </a:p>
          <a:p>
            <a:pPr marL="514350" lvl="1" indent="0">
              <a:buNone/>
            </a:pPr>
            <a:r>
              <a:rPr lang="nl-BE" sz="1700" dirty="0"/>
              <a:t>Validity refers to the degree to which evidence and theory support the interpretations of test score entailed by proposed uses of tests (AERA et al. 1999, p. 9) </a:t>
            </a:r>
          </a:p>
          <a:p>
            <a:pPr marL="800100" lvl="1"/>
            <a:r>
              <a:rPr lang="nl-BE" sz="1700" dirty="0"/>
              <a:t>On </a:t>
            </a:r>
            <a:r>
              <a:rPr lang="nl-BE" sz="1700" dirty="0" err="1"/>
              <a:t>n’y</a:t>
            </a:r>
            <a:r>
              <a:rPr lang="nl-BE" sz="1700" dirty="0"/>
              <a:t> parle pas de “différents aspects de la validité” ni de “catégorie de validité” mais bien de “sources de preuves” de la validité.</a:t>
            </a:r>
          </a:p>
          <a:p>
            <a:pPr marL="800100" lvl="1"/>
            <a:r>
              <a:rPr lang="nl-BE" sz="1700" dirty="0"/>
              <a:t>Il y a 5 sources de preuves. Celles basées sur…</a:t>
            </a:r>
          </a:p>
          <a:p>
            <a:pPr marL="1200150" lvl="2"/>
            <a:r>
              <a:rPr lang="nl-BE" sz="1700" dirty="0"/>
              <a:t>le contenu du test </a:t>
            </a:r>
          </a:p>
          <a:p>
            <a:pPr marL="1200150" lvl="2"/>
            <a:r>
              <a:rPr lang="nl-BE" sz="1700" dirty="0"/>
              <a:t>le processus de réponse (adéquation entre le construit  et le processus de réponse réellement mis en oeuvre par l’apprenant)</a:t>
            </a:r>
          </a:p>
          <a:p>
            <a:pPr marL="1200150" lvl="2"/>
            <a:r>
              <a:rPr lang="nl-BE" sz="1700" dirty="0"/>
              <a:t>la structure interne du test (analyse d’item, et des sous-scores pour investiguer les dimensions mesurées par le test – analyse factorielle, …)</a:t>
            </a:r>
          </a:p>
          <a:p>
            <a:pPr marL="1200150" lvl="2"/>
            <a:r>
              <a:rPr lang="nl-BE" sz="1700" dirty="0"/>
              <a:t>la relation à d’autres variables (concourrante, concomitante et prédictive)</a:t>
            </a:r>
          </a:p>
          <a:p>
            <a:pPr marL="1200150" lvl="2"/>
            <a:r>
              <a:rPr lang="nl-BE" sz="1700" dirty="0"/>
              <a:t>les conséquences du test. Celles qui sont visées, mais également celles qui </a:t>
            </a:r>
            <a:r>
              <a:rPr lang="nl-BE" sz="1700" dirty="0" err="1"/>
              <a:t>sont</a:t>
            </a:r>
            <a:r>
              <a:rPr lang="nl-BE" sz="1700" dirty="0"/>
              <a:t> </a:t>
            </a:r>
            <a:r>
              <a:rPr lang="nl-BE" sz="1700" dirty="0" err="1"/>
              <a:t>inattendues</a:t>
            </a:r>
            <a:endParaRPr lang="nl-BE" sz="1700" dirty="0"/>
          </a:p>
          <a:p>
            <a:pPr marL="400050"/>
            <a:endParaRPr lang="fr-FR" sz="2000" dirty="0"/>
          </a:p>
          <a:p>
            <a:pPr marL="457200" lvl="1" indent="0">
              <a:buNone/>
            </a:pPr>
            <a:endParaRPr lang="fr-FR" sz="1600" dirty="0"/>
          </a:p>
          <a:p>
            <a:pPr marL="457200" lvl="1" indent="0">
              <a:buNone/>
            </a:pPr>
            <a:endParaRPr lang="fr-FR" sz="1600" dirty="0"/>
          </a:p>
        </p:txBody>
      </p:sp>
    </p:spTree>
    <p:extLst>
      <p:ext uri="{BB962C8B-B14F-4D97-AF65-F5344CB8AC3E}">
        <p14:creationId xmlns:p14="http://schemas.microsoft.com/office/powerpoint/2010/main" val="337148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pic>
        <p:nvPicPr>
          <p:cNvPr id="4" name="Image 3">
            <a:extLst>
              <a:ext uri="{FF2B5EF4-FFF2-40B4-BE49-F238E27FC236}">
                <a16:creationId xmlns:a16="http://schemas.microsoft.com/office/drawing/2014/main" id="{DF45C0C1-AEE0-A44B-A8A7-9DE91B3260DD}"/>
              </a:ext>
            </a:extLst>
          </p:cNvPr>
          <p:cNvPicPr>
            <a:picLocks noChangeAspect="1"/>
          </p:cNvPicPr>
          <p:nvPr/>
        </p:nvPicPr>
        <p:blipFill>
          <a:blip r:embed="rId3"/>
          <a:stretch>
            <a:fillRect/>
          </a:stretch>
        </p:blipFill>
        <p:spPr>
          <a:xfrm>
            <a:off x="558093" y="1828800"/>
            <a:ext cx="8027814" cy="4696544"/>
          </a:xfrm>
          <a:prstGeom prst="rect">
            <a:avLst/>
          </a:prstGeom>
        </p:spPr>
      </p:pic>
    </p:spTree>
    <p:extLst>
      <p:ext uri="{BB962C8B-B14F-4D97-AF65-F5344CB8AC3E}">
        <p14:creationId xmlns:p14="http://schemas.microsoft.com/office/powerpoint/2010/main" val="793599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 une vision historique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457200" y="1981200"/>
            <a:ext cx="8579296" cy="4616152"/>
          </a:xfrm>
        </p:spPr>
        <p:txBody>
          <a:bodyPr/>
          <a:lstStyle/>
          <a:p>
            <a:pPr marL="400050"/>
            <a:r>
              <a:rPr lang="nl-BE" sz="2000" dirty="0"/>
              <a:t>En 2014, les standards définissent la validité en ces termes </a:t>
            </a:r>
          </a:p>
          <a:p>
            <a:pPr marL="514350" lvl="1" indent="0">
              <a:buNone/>
            </a:pPr>
            <a:r>
              <a:rPr lang="nl-BE" sz="1700" dirty="0"/>
              <a:t>Validity refers to the degree to which evidence and theory support the interpretation of test scores for proposed uses of tests” (AERA, 2014 p.11)</a:t>
            </a:r>
          </a:p>
          <a:p>
            <a:pPr marL="514350" lvl="1" indent="0">
              <a:buNone/>
            </a:pPr>
            <a:endParaRPr lang="nl-BE" sz="1700" dirty="0"/>
          </a:p>
          <a:p>
            <a:pPr marL="800100" lvl="1"/>
            <a:r>
              <a:rPr lang="nl-BE" sz="1700" dirty="0"/>
              <a:t>Validity evidence is required for each and every use</a:t>
            </a:r>
          </a:p>
          <a:p>
            <a:pPr marL="800100" lvl="1"/>
            <a:r>
              <a:rPr lang="nl-BE" sz="1700" dirty="0"/>
              <a:t>Validation is not an activity that occurs once the assessments are developed, but rather is an ongoing process (Messick, 1995) that is initiated at the beginning of assessment design and continues throughout development and implementation</a:t>
            </a:r>
          </a:p>
          <a:p>
            <a:pPr marL="800100" lvl="1"/>
            <a:r>
              <a:rPr lang="nl-BE" sz="1700" dirty="0"/>
              <a:t>Peu de changement sur le type de preuve sauf sur le concept de Fairness</a:t>
            </a:r>
          </a:p>
          <a:p>
            <a:pPr marL="1200150" lvl="2"/>
            <a:r>
              <a:rPr lang="fr-BE" sz="1600" dirty="0" err="1"/>
              <a:t>Fairness</a:t>
            </a:r>
            <a:r>
              <a:rPr lang="fr-BE" sz="1600" dirty="0"/>
              <a:t> </a:t>
            </a:r>
            <a:r>
              <a:rPr lang="fr-BE" sz="1600" dirty="0" err="1"/>
              <a:t>is</a:t>
            </a:r>
            <a:r>
              <a:rPr lang="fr-BE" sz="1600" dirty="0"/>
              <a:t> a </a:t>
            </a:r>
            <a:r>
              <a:rPr lang="fr-BE" sz="1600" dirty="0" err="1"/>
              <a:t>fundamental</a:t>
            </a:r>
            <a:r>
              <a:rPr lang="fr-BE" sz="1600" dirty="0"/>
              <a:t> </a:t>
            </a:r>
            <a:r>
              <a:rPr lang="fr-BE" sz="1600" dirty="0" err="1"/>
              <a:t>validity</a:t>
            </a:r>
            <a:r>
              <a:rPr lang="fr-BE" sz="1600" dirty="0"/>
              <a:t> issue and </a:t>
            </a:r>
            <a:r>
              <a:rPr lang="fr-BE" sz="1600" dirty="0" err="1"/>
              <a:t>requires</a:t>
            </a:r>
            <a:r>
              <a:rPr lang="fr-BE" sz="1600" dirty="0"/>
              <a:t> attention </a:t>
            </a:r>
            <a:r>
              <a:rPr lang="fr-BE" sz="1600" dirty="0" err="1"/>
              <a:t>throughout</a:t>
            </a:r>
            <a:r>
              <a:rPr lang="fr-BE" sz="1600" dirty="0"/>
              <a:t> all stages of test </a:t>
            </a:r>
            <a:r>
              <a:rPr lang="fr-BE" sz="1600" dirty="0" err="1"/>
              <a:t>development</a:t>
            </a:r>
            <a:r>
              <a:rPr lang="fr-BE" sz="1600" dirty="0"/>
              <a:t> and use” (</a:t>
            </a:r>
            <a:r>
              <a:rPr lang="nl-BE" sz="1600" dirty="0"/>
              <a:t>AERA, 2014 </a:t>
            </a:r>
            <a:r>
              <a:rPr lang="fr-BE" sz="1600" dirty="0"/>
              <a:t>p. 49) </a:t>
            </a:r>
          </a:p>
          <a:p>
            <a:pPr marL="1200150" lvl="2"/>
            <a:r>
              <a:rPr lang="fr-BE" sz="1600" dirty="0"/>
              <a:t>The </a:t>
            </a:r>
            <a:r>
              <a:rPr lang="fr-BE" sz="1600" dirty="0" err="1"/>
              <a:t>ultimate</a:t>
            </a:r>
            <a:r>
              <a:rPr lang="fr-BE" sz="1600" dirty="0"/>
              <a:t> question: How do </a:t>
            </a:r>
            <a:r>
              <a:rPr lang="fr-BE" sz="1600" dirty="0" err="1"/>
              <a:t>we</a:t>
            </a:r>
            <a:r>
              <a:rPr lang="fr-BE" sz="1600" dirty="0"/>
              <a:t> best </a:t>
            </a:r>
            <a:r>
              <a:rPr lang="fr-BE" sz="1600" dirty="0" err="1"/>
              <a:t>enable</a:t>
            </a:r>
            <a:r>
              <a:rPr lang="fr-BE" sz="1600" dirty="0"/>
              <a:t> ALL </a:t>
            </a:r>
            <a:r>
              <a:rPr lang="fr-BE" sz="1600" dirty="0" err="1"/>
              <a:t>students</a:t>
            </a:r>
            <a:r>
              <a:rPr lang="fr-BE" sz="1600" dirty="0"/>
              <a:t> to </a:t>
            </a:r>
            <a:r>
              <a:rPr lang="fr-BE" sz="1600" dirty="0" err="1"/>
              <a:t>demonstrate</a:t>
            </a:r>
            <a:r>
              <a:rPr lang="fr-BE" sz="1600" dirty="0"/>
              <a:t> </a:t>
            </a:r>
            <a:r>
              <a:rPr lang="fr-BE" sz="1600" dirty="0" err="1"/>
              <a:t>what</a:t>
            </a:r>
            <a:r>
              <a:rPr lang="fr-BE" sz="1600" dirty="0"/>
              <a:t> </a:t>
            </a:r>
            <a:r>
              <a:rPr lang="fr-BE" sz="1600" dirty="0" err="1"/>
              <a:t>they</a:t>
            </a:r>
            <a:r>
              <a:rPr lang="fr-BE" sz="1600" dirty="0"/>
              <a:t> know and </a:t>
            </a:r>
            <a:r>
              <a:rPr lang="fr-BE" sz="1600" dirty="0" err="1"/>
              <a:t>can</a:t>
            </a:r>
            <a:r>
              <a:rPr lang="fr-BE" sz="1600" dirty="0"/>
              <a:t> do.</a:t>
            </a:r>
          </a:p>
          <a:p>
            <a:pPr marL="1200150" lvl="2"/>
            <a:endParaRPr lang="nl-BE" sz="1300" dirty="0"/>
          </a:p>
          <a:p>
            <a:pPr marL="514350" lvl="1" indent="0">
              <a:buNone/>
            </a:pPr>
            <a:endParaRPr lang="nl-BE" sz="1700" dirty="0"/>
          </a:p>
          <a:p>
            <a:pPr marL="514350" lvl="1" indent="0">
              <a:buNone/>
            </a:pPr>
            <a:endParaRPr lang="fr-FR" sz="2000" dirty="0"/>
          </a:p>
          <a:p>
            <a:pPr marL="457200" lvl="1" indent="0">
              <a:buNone/>
            </a:pPr>
            <a:endParaRPr lang="fr-FR" sz="1600" dirty="0"/>
          </a:p>
          <a:p>
            <a:pPr marL="457200" lvl="1" indent="0">
              <a:buNone/>
            </a:pPr>
            <a:endParaRPr lang="fr-FR" sz="1600" dirty="0"/>
          </a:p>
        </p:txBody>
      </p:sp>
    </p:spTree>
    <p:extLst>
      <p:ext uri="{BB962C8B-B14F-4D97-AF65-F5344CB8AC3E}">
        <p14:creationId xmlns:p14="http://schemas.microsoft.com/office/powerpoint/2010/main" val="317501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D’autres types de validité présents dans la littérature</a:t>
            </a:r>
          </a:p>
        </p:txBody>
      </p:sp>
    </p:spTree>
    <p:extLst>
      <p:ext uri="{BB962C8B-B14F-4D97-AF65-F5344CB8AC3E}">
        <p14:creationId xmlns:p14="http://schemas.microsoft.com/office/powerpoint/2010/main" val="1603599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apparente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282352" y="1988840"/>
            <a:ext cx="8579296" cy="4616152"/>
          </a:xfrm>
        </p:spPr>
        <p:txBody>
          <a:bodyPr/>
          <a:lstStyle/>
          <a:p>
            <a:pPr marL="400050"/>
            <a:r>
              <a:rPr lang="nl-BE" sz="2000" dirty="0"/>
              <a:t>La validité apparente (ou validité de façade ou validité de conviction) est le sentiment subjectif qu’ont les évaluateurs ou les observateurs du test que celui-ci est valide, sans toutefois que ce sentiment ne s’appuie sur une quelconque preuve. Elle peut s’avérer utile à prendre en compte pour mesurer le </a:t>
            </a:r>
            <a:r>
              <a:rPr lang="nl-BE" sz="2000" dirty="0" err="1"/>
              <a:t>degré</a:t>
            </a:r>
            <a:r>
              <a:rPr lang="nl-BE" sz="2000" dirty="0"/>
              <a:t> </a:t>
            </a:r>
            <a:r>
              <a:rPr lang="nl-BE" sz="2000" dirty="0" err="1"/>
              <a:t>d’acceptabilité</a:t>
            </a:r>
            <a:r>
              <a:rPr lang="nl-BE" sz="2000" dirty="0"/>
              <a:t> d’un test. </a:t>
            </a:r>
          </a:p>
          <a:p>
            <a:pPr marL="57150" indent="0">
              <a:buNone/>
            </a:pPr>
            <a:endParaRPr lang="fr-BE" sz="1600" dirty="0"/>
          </a:p>
          <a:p>
            <a:pPr marL="1200150" lvl="2"/>
            <a:endParaRPr lang="nl-BE" sz="1300" dirty="0"/>
          </a:p>
          <a:p>
            <a:pPr marL="514350" lvl="1" indent="0">
              <a:buNone/>
            </a:pPr>
            <a:endParaRPr lang="nl-BE" sz="1700" dirty="0"/>
          </a:p>
          <a:p>
            <a:pPr marL="514350" lvl="1" indent="0">
              <a:buNone/>
            </a:pPr>
            <a:endParaRPr lang="fr-FR" sz="2000" dirty="0"/>
          </a:p>
          <a:p>
            <a:pPr marL="457200" lvl="1" indent="0">
              <a:buNone/>
            </a:pPr>
            <a:endParaRPr lang="fr-FR" sz="1600" dirty="0"/>
          </a:p>
          <a:p>
            <a:pPr marL="457200" lvl="1" indent="0">
              <a:buNone/>
            </a:pPr>
            <a:endParaRPr lang="fr-FR" sz="1600" dirty="0"/>
          </a:p>
        </p:txBody>
      </p:sp>
      <p:pic>
        <p:nvPicPr>
          <p:cNvPr id="5" name="Image 4">
            <a:extLst>
              <a:ext uri="{FF2B5EF4-FFF2-40B4-BE49-F238E27FC236}">
                <a16:creationId xmlns:a16="http://schemas.microsoft.com/office/drawing/2014/main" id="{D9029FFA-8244-6746-9B9B-5F17D04FA4D7}"/>
              </a:ext>
            </a:extLst>
          </p:cNvPr>
          <p:cNvPicPr>
            <a:picLocks noChangeAspect="1"/>
          </p:cNvPicPr>
          <p:nvPr/>
        </p:nvPicPr>
        <p:blipFill>
          <a:blip r:embed="rId3"/>
          <a:stretch>
            <a:fillRect/>
          </a:stretch>
        </p:blipFill>
        <p:spPr>
          <a:xfrm>
            <a:off x="2555776" y="3891091"/>
            <a:ext cx="4608512" cy="2713901"/>
          </a:xfrm>
          <a:prstGeom prst="rect">
            <a:avLst/>
          </a:prstGeom>
        </p:spPr>
      </p:pic>
    </p:spTree>
    <p:extLst>
      <p:ext uri="{BB962C8B-B14F-4D97-AF65-F5344CB8AC3E}">
        <p14:creationId xmlns:p14="http://schemas.microsoft.com/office/powerpoint/2010/main" val="183501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différentielle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282352" y="1988840"/>
            <a:ext cx="8579296" cy="4616152"/>
          </a:xfrm>
        </p:spPr>
        <p:txBody>
          <a:bodyPr/>
          <a:lstStyle/>
          <a:p>
            <a:pPr marL="400050"/>
            <a:r>
              <a:rPr lang="nl-BE" sz="2000" dirty="0"/>
              <a:t>Elle s’adresse à l’équivalence d’un test en fonction de la population qui le reçoit. C’était un concept important lorsque l’on considérait que la </a:t>
            </a:r>
            <a:r>
              <a:rPr lang="nl-BE" sz="2000" dirty="0" err="1"/>
              <a:t>validité</a:t>
            </a:r>
            <a:r>
              <a:rPr lang="nl-BE" sz="2000" dirty="0"/>
              <a:t> </a:t>
            </a:r>
            <a:r>
              <a:rPr lang="nl-BE" sz="2000" dirty="0" err="1"/>
              <a:t>était</a:t>
            </a:r>
            <a:r>
              <a:rPr lang="nl-BE" sz="2000" dirty="0"/>
              <a:t> une caractéristique d’un test.  Ainsi, par exemple, l’analyse de la validité différentielle pouvait permettre de mettre en évidence qu’un  test de mathématique était valide, mais uniquement pour une population n’ayant aucun déficit en lecture. Ce test fonctionnait donc de manière différentielle en fonction de ce déficit.  </a:t>
            </a:r>
          </a:p>
          <a:p>
            <a:pPr marL="57150" indent="0">
              <a:buNone/>
            </a:pPr>
            <a:endParaRPr lang="fr-BE" sz="1600" dirty="0"/>
          </a:p>
          <a:p>
            <a:pPr marL="1200150" lvl="2"/>
            <a:endParaRPr lang="nl-BE" sz="1300" dirty="0"/>
          </a:p>
          <a:p>
            <a:pPr marL="514350" lvl="1" indent="0">
              <a:buNone/>
            </a:pPr>
            <a:endParaRPr lang="nl-BE" sz="1700" dirty="0"/>
          </a:p>
          <a:p>
            <a:pPr marL="514350" lvl="1" indent="0">
              <a:buNone/>
            </a:pPr>
            <a:endParaRPr lang="fr-FR" sz="2000" dirty="0"/>
          </a:p>
          <a:p>
            <a:pPr marL="457200" lvl="1" indent="0">
              <a:buNone/>
            </a:pPr>
            <a:endParaRPr lang="fr-FR" sz="1600" dirty="0"/>
          </a:p>
          <a:p>
            <a:pPr marL="457200" lvl="1" indent="0">
              <a:buNone/>
            </a:pPr>
            <a:endParaRPr lang="fr-FR" sz="1600" dirty="0"/>
          </a:p>
        </p:txBody>
      </p:sp>
      <p:pic>
        <p:nvPicPr>
          <p:cNvPr id="5" name="Image 4">
            <a:extLst>
              <a:ext uri="{FF2B5EF4-FFF2-40B4-BE49-F238E27FC236}">
                <a16:creationId xmlns:a16="http://schemas.microsoft.com/office/drawing/2014/main" id="{E69C539B-613C-4C42-AB7D-78D141F88A02}"/>
              </a:ext>
            </a:extLst>
          </p:cNvPr>
          <p:cNvPicPr>
            <a:picLocks noChangeAspect="1"/>
          </p:cNvPicPr>
          <p:nvPr/>
        </p:nvPicPr>
        <p:blipFill>
          <a:blip r:embed="rId3"/>
          <a:stretch>
            <a:fillRect/>
          </a:stretch>
        </p:blipFill>
        <p:spPr>
          <a:xfrm>
            <a:off x="1331640" y="4293096"/>
            <a:ext cx="6616072" cy="3276228"/>
          </a:xfrm>
          <a:prstGeom prst="rect">
            <a:avLst/>
          </a:prstGeom>
        </p:spPr>
      </p:pic>
    </p:spTree>
    <p:extLst>
      <p:ext uri="{BB962C8B-B14F-4D97-AF65-F5344CB8AC3E}">
        <p14:creationId xmlns:p14="http://schemas.microsoft.com/office/powerpoint/2010/main" val="28567977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La validité incrémentielle</a:t>
            </a:r>
            <a:endParaRPr lang="fr-FR" sz="3200"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a:xfrm>
            <a:off x="282352" y="1988840"/>
            <a:ext cx="8579296" cy="4616152"/>
          </a:xfrm>
        </p:spPr>
        <p:txBody>
          <a:bodyPr/>
          <a:lstStyle/>
          <a:p>
            <a:pPr marL="400050"/>
            <a:r>
              <a:rPr lang="nl-BE" sz="2000" dirty="0"/>
              <a:t>La validité incrémentielle concerne l’apport supplémentaire d’un instrument psychométrique dans une situation donnée, le supplément d’information apporté par cet instrument.</a:t>
            </a:r>
          </a:p>
          <a:p>
            <a:pPr marL="57150" indent="0">
              <a:buNone/>
            </a:pPr>
            <a:endParaRPr lang="fr-BE" sz="1600" dirty="0"/>
          </a:p>
          <a:p>
            <a:pPr marL="1200150" lvl="2"/>
            <a:endParaRPr lang="nl-BE" sz="1300" dirty="0"/>
          </a:p>
          <a:p>
            <a:pPr marL="514350" lvl="1" indent="0">
              <a:buNone/>
            </a:pPr>
            <a:endParaRPr lang="nl-BE" sz="1700" dirty="0"/>
          </a:p>
          <a:p>
            <a:pPr marL="514350" lvl="1" indent="0">
              <a:buNone/>
            </a:pPr>
            <a:endParaRPr lang="fr-FR" sz="2000" dirty="0"/>
          </a:p>
          <a:p>
            <a:pPr marL="457200" lvl="1" indent="0">
              <a:buNone/>
            </a:pPr>
            <a:endParaRPr lang="fr-FR" sz="1600" dirty="0"/>
          </a:p>
          <a:p>
            <a:pPr marL="457200" lvl="1" indent="0">
              <a:buNone/>
            </a:pPr>
            <a:endParaRPr lang="fr-FR" sz="1600" dirty="0"/>
          </a:p>
        </p:txBody>
      </p:sp>
      <p:pic>
        <p:nvPicPr>
          <p:cNvPr id="4" name="Image 3">
            <a:extLst>
              <a:ext uri="{FF2B5EF4-FFF2-40B4-BE49-F238E27FC236}">
                <a16:creationId xmlns:a16="http://schemas.microsoft.com/office/drawing/2014/main" id="{B4CDEBF3-7420-884E-A750-002CE7B7BB75}"/>
              </a:ext>
            </a:extLst>
          </p:cNvPr>
          <p:cNvPicPr>
            <a:picLocks noChangeAspect="1"/>
          </p:cNvPicPr>
          <p:nvPr/>
        </p:nvPicPr>
        <p:blipFill>
          <a:blip r:embed="rId3"/>
          <a:stretch>
            <a:fillRect/>
          </a:stretch>
        </p:blipFill>
        <p:spPr>
          <a:xfrm>
            <a:off x="2558988" y="3323782"/>
            <a:ext cx="4026024" cy="3281210"/>
          </a:xfrm>
          <a:prstGeom prst="rect">
            <a:avLst/>
          </a:prstGeom>
        </p:spPr>
      </p:pic>
    </p:spTree>
    <p:extLst>
      <p:ext uri="{BB962C8B-B14F-4D97-AF65-F5344CB8AC3E}">
        <p14:creationId xmlns:p14="http://schemas.microsoft.com/office/powerpoint/2010/main" val="2964806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sz="3200" dirty="0"/>
              <a:t>Pour aller plus loin (et citer les sources) </a:t>
            </a:r>
            <a:endParaRPr lang="fr-FR" sz="3200" dirty="0"/>
          </a:p>
        </p:txBody>
      </p:sp>
      <p:pic>
        <p:nvPicPr>
          <p:cNvPr id="7" name="Image 6">
            <a:extLst>
              <a:ext uri="{FF2B5EF4-FFF2-40B4-BE49-F238E27FC236}">
                <a16:creationId xmlns:a16="http://schemas.microsoft.com/office/drawing/2014/main" id="{8671E766-EE45-A04A-AAE9-E1057F20B498}"/>
              </a:ext>
            </a:extLst>
          </p:cNvPr>
          <p:cNvPicPr>
            <a:picLocks noChangeAspect="1"/>
          </p:cNvPicPr>
          <p:nvPr/>
        </p:nvPicPr>
        <p:blipFill>
          <a:blip r:embed="rId3"/>
          <a:stretch>
            <a:fillRect/>
          </a:stretch>
        </p:blipFill>
        <p:spPr>
          <a:xfrm>
            <a:off x="1043608" y="2060848"/>
            <a:ext cx="2752508" cy="4124630"/>
          </a:xfrm>
          <a:prstGeom prst="rect">
            <a:avLst/>
          </a:prstGeom>
        </p:spPr>
      </p:pic>
      <p:pic>
        <p:nvPicPr>
          <p:cNvPr id="4" name="Image 3">
            <a:extLst>
              <a:ext uri="{FF2B5EF4-FFF2-40B4-BE49-F238E27FC236}">
                <a16:creationId xmlns:a16="http://schemas.microsoft.com/office/drawing/2014/main" id="{D640F68B-80DB-BF42-9B7E-4D1204214475}"/>
              </a:ext>
            </a:extLst>
          </p:cNvPr>
          <p:cNvPicPr>
            <a:picLocks noChangeAspect="1"/>
          </p:cNvPicPr>
          <p:nvPr/>
        </p:nvPicPr>
        <p:blipFill>
          <a:blip r:embed="rId4"/>
          <a:stretch>
            <a:fillRect/>
          </a:stretch>
        </p:blipFill>
        <p:spPr>
          <a:xfrm>
            <a:off x="5251606" y="2060847"/>
            <a:ext cx="2888397" cy="4124631"/>
          </a:xfrm>
          <a:prstGeom prst="rect">
            <a:avLst/>
          </a:prstGeom>
        </p:spPr>
      </p:pic>
    </p:spTree>
    <p:extLst>
      <p:ext uri="{BB962C8B-B14F-4D97-AF65-F5344CB8AC3E}">
        <p14:creationId xmlns:p14="http://schemas.microsoft.com/office/powerpoint/2010/main" val="28071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Cette expérience concernait-elle une évaluation…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orale</a:t>
            </a:r>
          </a:p>
          <a:p>
            <a:pPr marL="514350" indent="-514350">
              <a:buFont typeface="+mj-lt"/>
              <a:buAutoNum type="arabicPeriod"/>
            </a:pPr>
            <a:r>
              <a:rPr lang="nl-BE" sz="2800" dirty="0"/>
              <a:t>… standardisée (QCM, VF, …)</a:t>
            </a:r>
          </a:p>
          <a:p>
            <a:pPr marL="514350" indent="-514350">
              <a:buFont typeface="+mj-lt"/>
              <a:buAutoNum type="arabicPeriod"/>
            </a:pPr>
            <a:r>
              <a:rPr lang="nl-BE" sz="2800" dirty="0"/>
              <a:t>… écrite (réponse ouverte)</a:t>
            </a:r>
          </a:p>
          <a:p>
            <a:pPr marL="514350" indent="-514350">
              <a:buFont typeface="+mj-lt"/>
              <a:buAutoNum type="arabicPeriod"/>
            </a:pPr>
            <a:r>
              <a:rPr lang="nl-BE" sz="2800" dirty="0"/>
              <a:t>… axée sur la simulation</a:t>
            </a:r>
          </a:p>
          <a:p>
            <a:pPr marL="514350" indent="-514350">
              <a:buFont typeface="+mj-lt"/>
              <a:buAutoNum type="arabicPeriod"/>
            </a:pPr>
            <a:r>
              <a:rPr lang="nl-BE" sz="2800" dirty="0"/>
              <a:t>… axée sur des travaux</a:t>
            </a:r>
          </a:p>
          <a:p>
            <a:pPr marL="514350" indent="-514350">
              <a:buFont typeface="+mj-lt"/>
              <a:buAutoNum type="arabicPeriod"/>
            </a:pPr>
            <a:r>
              <a:rPr lang="nl-BE" sz="2800" dirty="0"/>
              <a:t>Autre </a:t>
            </a:r>
          </a:p>
          <a:p>
            <a:pPr marL="457200" lvl="1" indent="0">
              <a:buNone/>
            </a:pPr>
            <a:endParaRPr lang="fr-FR" dirty="0"/>
          </a:p>
        </p:txBody>
      </p:sp>
    </p:spTree>
    <p:extLst>
      <p:ext uri="{BB962C8B-B14F-4D97-AF65-F5344CB8AC3E}">
        <p14:creationId xmlns:p14="http://schemas.microsoft.com/office/powerpoint/2010/main" val="35330718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Les biais en évaluation : petit tour en docimologie critique</a:t>
            </a:r>
          </a:p>
        </p:txBody>
      </p:sp>
    </p:spTree>
    <p:extLst>
      <p:ext uri="{BB962C8B-B14F-4D97-AF65-F5344CB8AC3E}">
        <p14:creationId xmlns:p14="http://schemas.microsoft.com/office/powerpoint/2010/main" val="36576826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A6E85-7A52-5E44-BEB5-800C2B5836F1}"/>
              </a:ext>
            </a:extLst>
          </p:cNvPr>
          <p:cNvSpPr>
            <a:spLocks noGrp="1"/>
          </p:cNvSpPr>
          <p:nvPr>
            <p:ph type="title"/>
          </p:nvPr>
        </p:nvSpPr>
        <p:spPr/>
        <p:txBody>
          <a:bodyPr/>
          <a:lstStyle/>
          <a:p>
            <a:r>
              <a:rPr lang="fr-FR" sz="3200" dirty="0"/>
              <a:t>La docimologie critique</a:t>
            </a:r>
          </a:p>
        </p:txBody>
      </p:sp>
      <p:sp>
        <p:nvSpPr>
          <p:cNvPr id="3" name="Espace réservé du contenu 2">
            <a:extLst>
              <a:ext uri="{FF2B5EF4-FFF2-40B4-BE49-F238E27FC236}">
                <a16:creationId xmlns:a16="http://schemas.microsoft.com/office/drawing/2014/main" id="{10005E75-DECE-DC49-8A2C-3188F7721F08}"/>
              </a:ext>
            </a:extLst>
          </p:cNvPr>
          <p:cNvSpPr>
            <a:spLocks noGrp="1"/>
          </p:cNvSpPr>
          <p:nvPr>
            <p:ph idx="1"/>
          </p:nvPr>
        </p:nvSpPr>
        <p:spPr/>
        <p:txBody>
          <a:bodyPr/>
          <a:lstStyle/>
          <a:p>
            <a:r>
              <a:rPr lang="fr-FR" sz="2000" dirty="0"/>
              <a:t>La docimologie est la discipline scientifique consacrée à l'étude des examens scolaires et notamment à la façon dont sont attribuées les notes par les correcteurs. Le mot « docimologie » vient du grec </a:t>
            </a:r>
            <a:r>
              <a:rPr lang="fr-FR" sz="2000" i="1" dirty="0" err="1"/>
              <a:t>dokimé</a:t>
            </a:r>
            <a:r>
              <a:rPr lang="fr-FR" sz="2000" i="1" dirty="0"/>
              <a:t> </a:t>
            </a:r>
            <a:r>
              <a:rPr lang="fr-FR" sz="2000" dirty="0"/>
              <a:t>(épreuve) et logos ( étude).</a:t>
            </a:r>
          </a:p>
          <a:p>
            <a:r>
              <a:rPr lang="fr-FR" sz="2000" dirty="0"/>
              <a:t>Méthodologies utilisées en docimologie</a:t>
            </a:r>
          </a:p>
          <a:p>
            <a:pPr lvl="1"/>
            <a:r>
              <a:rPr lang="fr-FR" sz="1800" dirty="0"/>
              <a:t>Un même jeu de copies corrigées plusieurs fois par un même correcteur sans qu’il ne s’en rende compte</a:t>
            </a:r>
          </a:p>
          <a:p>
            <a:pPr lvl="1"/>
            <a:r>
              <a:rPr lang="fr-FR" sz="1800" dirty="0"/>
              <a:t>Un même jeu de copies corrigées par plusieurs correcteurs différents</a:t>
            </a:r>
          </a:p>
          <a:p>
            <a:pPr lvl="1"/>
            <a:r>
              <a:rPr lang="fr-FR" sz="1800" dirty="0"/>
              <a:t>Une même copie est placée dans un ensemble de copies dans des positions différentes</a:t>
            </a:r>
          </a:p>
          <a:p>
            <a:pPr lvl="1"/>
            <a:r>
              <a:rPr lang="fr-FR" sz="1800" dirty="0"/>
              <a:t>Une même copie est placée dans un ensemble de copies dont les valeurs sont plus ou moins dispersées largement</a:t>
            </a:r>
          </a:p>
          <a:p>
            <a:pPr lvl="1"/>
            <a:r>
              <a:rPr lang="fr-FR" sz="1800" dirty="0"/>
              <a:t>Une même copie est corrigée par plusieurs groupes de correcteurs auxquels on fournit des informations complémentaires différentes sur l’élève </a:t>
            </a:r>
          </a:p>
        </p:txBody>
      </p:sp>
    </p:spTree>
    <p:extLst>
      <p:ext uri="{BB962C8B-B14F-4D97-AF65-F5344CB8AC3E}">
        <p14:creationId xmlns:p14="http://schemas.microsoft.com/office/powerpoint/2010/main" val="135862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AF6D5-2D51-8B46-845E-17FB0418543D}"/>
              </a:ext>
            </a:extLst>
          </p:cNvPr>
          <p:cNvSpPr>
            <a:spLocks noGrp="1"/>
          </p:cNvSpPr>
          <p:nvPr>
            <p:ph type="title"/>
          </p:nvPr>
        </p:nvSpPr>
        <p:spPr/>
        <p:txBody>
          <a:bodyPr/>
          <a:lstStyle/>
          <a:p>
            <a:r>
              <a:rPr lang="fr-FR" sz="3200" dirty="0"/>
              <a:t>Des biais aux sources diverses</a:t>
            </a:r>
          </a:p>
        </p:txBody>
      </p:sp>
      <p:pic>
        <p:nvPicPr>
          <p:cNvPr id="3" name="Image 2">
            <a:extLst>
              <a:ext uri="{FF2B5EF4-FFF2-40B4-BE49-F238E27FC236}">
                <a16:creationId xmlns:a16="http://schemas.microsoft.com/office/drawing/2014/main" id="{A1EF6A53-68C5-AD4C-A125-F1A1DBD49DF0}"/>
              </a:ext>
            </a:extLst>
          </p:cNvPr>
          <p:cNvPicPr>
            <a:picLocks noChangeAspect="1"/>
          </p:cNvPicPr>
          <p:nvPr/>
        </p:nvPicPr>
        <p:blipFill>
          <a:blip r:embed="rId2"/>
          <a:stretch>
            <a:fillRect/>
          </a:stretch>
        </p:blipFill>
        <p:spPr>
          <a:xfrm>
            <a:off x="730128" y="1828800"/>
            <a:ext cx="7683744" cy="4835204"/>
          </a:xfrm>
          <a:prstGeom prst="rect">
            <a:avLst/>
          </a:prstGeom>
        </p:spPr>
      </p:pic>
    </p:spTree>
    <p:extLst>
      <p:ext uri="{BB962C8B-B14F-4D97-AF65-F5344CB8AC3E}">
        <p14:creationId xmlns:p14="http://schemas.microsoft.com/office/powerpoint/2010/main" val="3033884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F040119-3C47-BB4D-A657-7A130529CA57}"/>
              </a:ext>
            </a:extLst>
          </p:cNvPr>
          <p:cNvPicPr>
            <a:picLocks noChangeAspect="1"/>
          </p:cNvPicPr>
          <p:nvPr/>
        </p:nvPicPr>
        <p:blipFill>
          <a:blip r:embed="rId2"/>
          <a:stretch>
            <a:fillRect/>
          </a:stretch>
        </p:blipFill>
        <p:spPr>
          <a:xfrm>
            <a:off x="730128" y="1828800"/>
            <a:ext cx="7683744" cy="4835204"/>
          </a:xfrm>
          <a:prstGeom prst="rect">
            <a:avLst/>
          </a:prstGeom>
        </p:spPr>
      </p:pic>
      <p:sp>
        <p:nvSpPr>
          <p:cNvPr id="2" name="Titre 1">
            <a:extLst>
              <a:ext uri="{FF2B5EF4-FFF2-40B4-BE49-F238E27FC236}">
                <a16:creationId xmlns:a16="http://schemas.microsoft.com/office/drawing/2014/main" id="{BE8AF6D5-2D51-8B46-845E-17FB0418543D}"/>
              </a:ext>
            </a:extLst>
          </p:cNvPr>
          <p:cNvSpPr>
            <a:spLocks noGrp="1"/>
          </p:cNvSpPr>
          <p:nvPr>
            <p:ph type="title"/>
          </p:nvPr>
        </p:nvSpPr>
        <p:spPr>
          <a:xfrm>
            <a:off x="457200" y="457200"/>
            <a:ext cx="8229600" cy="1371600"/>
          </a:xfrm>
        </p:spPr>
        <p:txBody>
          <a:bodyPr/>
          <a:lstStyle/>
          <a:p>
            <a:r>
              <a:rPr lang="fr-FR" sz="3200" dirty="0"/>
              <a:t>Des biais aux sources diverses</a:t>
            </a:r>
          </a:p>
        </p:txBody>
      </p:sp>
      <p:sp>
        <p:nvSpPr>
          <p:cNvPr id="4" name="Rectangle 3">
            <a:extLst>
              <a:ext uri="{FF2B5EF4-FFF2-40B4-BE49-F238E27FC236}">
                <a16:creationId xmlns:a16="http://schemas.microsoft.com/office/drawing/2014/main" id="{D034903F-201A-5549-9C91-CA7713F1BE59}"/>
              </a:ext>
            </a:extLst>
          </p:cNvPr>
          <p:cNvSpPr/>
          <p:nvPr/>
        </p:nvSpPr>
        <p:spPr>
          <a:xfrm>
            <a:off x="3851920" y="2060848"/>
            <a:ext cx="1368152" cy="648072"/>
          </a:xfrm>
          <a:prstGeom prst="rect">
            <a:avLst/>
          </a:prstGeom>
          <a:solidFill>
            <a:schemeClr val="accent1">
              <a:alpha val="61000"/>
            </a:schemeClr>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4385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C076F-A4E5-084F-B075-814E27CEEE5E}"/>
              </a:ext>
            </a:extLst>
          </p:cNvPr>
          <p:cNvSpPr>
            <a:spLocks noGrp="1"/>
          </p:cNvSpPr>
          <p:nvPr>
            <p:ph type="title"/>
          </p:nvPr>
        </p:nvSpPr>
        <p:spPr/>
        <p:txBody>
          <a:bodyPr/>
          <a:lstStyle/>
          <a:p>
            <a:r>
              <a:rPr lang="fr-FR" sz="3200" dirty="0"/>
              <a:t>Les biais liés aux questions</a:t>
            </a:r>
          </a:p>
        </p:txBody>
      </p:sp>
      <p:sp>
        <p:nvSpPr>
          <p:cNvPr id="3" name="Espace réservé du contenu 2">
            <a:extLst>
              <a:ext uri="{FF2B5EF4-FFF2-40B4-BE49-F238E27FC236}">
                <a16:creationId xmlns:a16="http://schemas.microsoft.com/office/drawing/2014/main" id="{54E3403D-DC9F-2E4A-8F5D-26C1FA3328E8}"/>
              </a:ext>
            </a:extLst>
          </p:cNvPr>
          <p:cNvSpPr>
            <a:spLocks noGrp="1"/>
          </p:cNvSpPr>
          <p:nvPr>
            <p:ph idx="1"/>
          </p:nvPr>
        </p:nvSpPr>
        <p:spPr/>
        <p:txBody>
          <a:bodyPr/>
          <a:lstStyle/>
          <a:p>
            <a:r>
              <a:rPr lang="fr-FR" sz="2000" dirty="0"/>
              <a:t>C’est le cas lorsque l’on constate une différence au niveau des performances liée à une question entre deux groupes d’individus ayant pourtant le m</a:t>
            </a:r>
            <a:r>
              <a:rPr lang="nl-BE" sz="2000" dirty="0"/>
              <a:t>ême niveau de performance quant au trait mesuré par cette question. </a:t>
            </a:r>
          </a:p>
          <a:p>
            <a:r>
              <a:rPr lang="nl-BE" sz="2000" dirty="0"/>
              <a:t>Analyse du fonctionnement différentiel d’items (differential item functioning - Dif en anglais)</a:t>
            </a:r>
          </a:p>
          <a:p>
            <a:pPr marL="0" indent="0">
              <a:buNone/>
            </a:pPr>
            <a:endParaRPr lang="fr-FR" sz="2000" dirty="0"/>
          </a:p>
        </p:txBody>
      </p:sp>
      <p:pic>
        <p:nvPicPr>
          <p:cNvPr id="4" name="Image 3">
            <a:extLst>
              <a:ext uri="{FF2B5EF4-FFF2-40B4-BE49-F238E27FC236}">
                <a16:creationId xmlns:a16="http://schemas.microsoft.com/office/drawing/2014/main" id="{3E071709-01B8-4D4F-8B6A-49B7B99DB566}"/>
              </a:ext>
            </a:extLst>
          </p:cNvPr>
          <p:cNvPicPr>
            <a:picLocks noChangeAspect="1"/>
          </p:cNvPicPr>
          <p:nvPr/>
        </p:nvPicPr>
        <p:blipFill>
          <a:blip r:embed="rId2"/>
          <a:stretch>
            <a:fillRect/>
          </a:stretch>
        </p:blipFill>
        <p:spPr>
          <a:xfrm>
            <a:off x="6876256" y="612833"/>
            <a:ext cx="2098576" cy="1060333"/>
          </a:xfrm>
          <a:prstGeom prst="rect">
            <a:avLst/>
          </a:prstGeom>
        </p:spPr>
      </p:pic>
    </p:spTree>
    <p:extLst>
      <p:ext uri="{BB962C8B-B14F-4D97-AF65-F5344CB8AC3E}">
        <p14:creationId xmlns:p14="http://schemas.microsoft.com/office/powerpoint/2010/main" val="36817330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B2B51-26A9-564B-B8FF-0638C627107C}"/>
              </a:ext>
            </a:extLst>
          </p:cNvPr>
          <p:cNvSpPr>
            <a:spLocks noGrp="1"/>
          </p:cNvSpPr>
          <p:nvPr>
            <p:ph type="title"/>
          </p:nvPr>
        </p:nvSpPr>
        <p:spPr>
          <a:xfrm>
            <a:off x="457200" y="457200"/>
            <a:ext cx="8229600" cy="1371600"/>
          </a:xfrm>
        </p:spPr>
        <p:txBody>
          <a:bodyPr/>
          <a:lstStyle/>
          <a:p>
            <a:r>
              <a:rPr lang="fr-FR" sz="3200" dirty="0"/>
              <a:t>Qui a gagné la coupe du monde 2014 au Brésil (pour les filles) ?</a:t>
            </a:r>
          </a:p>
        </p:txBody>
      </p:sp>
      <p:sp>
        <p:nvSpPr>
          <p:cNvPr id="3" name="Espace réservé du contenu 2">
            <a:extLst>
              <a:ext uri="{FF2B5EF4-FFF2-40B4-BE49-F238E27FC236}">
                <a16:creationId xmlns:a16="http://schemas.microsoft.com/office/drawing/2014/main" id="{EA857A52-9E87-A048-9F86-2DDA2944E6C6}"/>
              </a:ext>
            </a:extLst>
          </p:cNvPr>
          <p:cNvSpPr>
            <a:spLocks noGrp="1"/>
          </p:cNvSpPr>
          <p:nvPr>
            <p:ph idx="1"/>
          </p:nvPr>
        </p:nvSpPr>
        <p:spPr/>
        <p:txBody>
          <a:bodyPr/>
          <a:lstStyle/>
          <a:p>
            <a:r>
              <a:rPr lang="fr-FR" dirty="0"/>
              <a:t>L’Allemagne</a:t>
            </a:r>
          </a:p>
          <a:p>
            <a:r>
              <a:rPr lang="fr-FR" dirty="0"/>
              <a:t>L’Argentine</a:t>
            </a:r>
          </a:p>
          <a:p>
            <a:r>
              <a:rPr lang="fr-FR" dirty="0"/>
              <a:t>Le Brésil </a:t>
            </a:r>
          </a:p>
          <a:p>
            <a:r>
              <a:rPr lang="fr-FR" dirty="0"/>
              <a:t>L’Espagne</a:t>
            </a:r>
          </a:p>
          <a:p>
            <a:r>
              <a:rPr lang="fr-FR" dirty="0"/>
              <a:t>L’Italie</a:t>
            </a:r>
          </a:p>
        </p:txBody>
      </p:sp>
    </p:spTree>
    <p:extLst>
      <p:ext uri="{BB962C8B-B14F-4D97-AF65-F5344CB8AC3E}">
        <p14:creationId xmlns:p14="http://schemas.microsoft.com/office/powerpoint/2010/main" val="1114066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B2B51-26A9-564B-B8FF-0638C627107C}"/>
              </a:ext>
            </a:extLst>
          </p:cNvPr>
          <p:cNvSpPr>
            <a:spLocks noGrp="1"/>
          </p:cNvSpPr>
          <p:nvPr>
            <p:ph type="title"/>
          </p:nvPr>
        </p:nvSpPr>
        <p:spPr>
          <a:xfrm>
            <a:off x="457200" y="457200"/>
            <a:ext cx="8229600" cy="1371600"/>
          </a:xfrm>
        </p:spPr>
        <p:txBody>
          <a:bodyPr/>
          <a:lstStyle/>
          <a:p>
            <a:r>
              <a:rPr lang="fr-FR" sz="3200" dirty="0"/>
              <a:t>Qui a gagné la coupe du monde 2014 au Brésil (pour les garçons) ?</a:t>
            </a:r>
          </a:p>
        </p:txBody>
      </p:sp>
      <p:sp>
        <p:nvSpPr>
          <p:cNvPr id="3" name="Espace réservé du contenu 2">
            <a:extLst>
              <a:ext uri="{FF2B5EF4-FFF2-40B4-BE49-F238E27FC236}">
                <a16:creationId xmlns:a16="http://schemas.microsoft.com/office/drawing/2014/main" id="{EA857A52-9E87-A048-9F86-2DDA2944E6C6}"/>
              </a:ext>
            </a:extLst>
          </p:cNvPr>
          <p:cNvSpPr>
            <a:spLocks noGrp="1"/>
          </p:cNvSpPr>
          <p:nvPr>
            <p:ph idx="1"/>
          </p:nvPr>
        </p:nvSpPr>
        <p:spPr/>
        <p:txBody>
          <a:bodyPr/>
          <a:lstStyle/>
          <a:p>
            <a:r>
              <a:rPr lang="fr-FR" dirty="0"/>
              <a:t>L’Allemagne</a:t>
            </a:r>
          </a:p>
          <a:p>
            <a:r>
              <a:rPr lang="fr-FR" dirty="0"/>
              <a:t>L’Argentine</a:t>
            </a:r>
          </a:p>
          <a:p>
            <a:r>
              <a:rPr lang="fr-FR" dirty="0"/>
              <a:t>Le Brésil </a:t>
            </a:r>
          </a:p>
          <a:p>
            <a:r>
              <a:rPr lang="fr-FR" dirty="0"/>
              <a:t>L’Espagne</a:t>
            </a:r>
          </a:p>
          <a:p>
            <a:r>
              <a:rPr lang="fr-FR" dirty="0"/>
              <a:t>L’Italie</a:t>
            </a:r>
          </a:p>
        </p:txBody>
      </p:sp>
    </p:spTree>
    <p:extLst>
      <p:ext uri="{BB962C8B-B14F-4D97-AF65-F5344CB8AC3E}">
        <p14:creationId xmlns:p14="http://schemas.microsoft.com/office/powerpoint/2010/main" val="7795572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790157-CFF4-D149-9929-B622FDF79BD9}"/>
              </a:ext>
            </a:extLst>
          </p:cNvPr>
          <p:cNvSpPr/>
          <p:nvPr/>
        </p:nvSpPr>
        <p:spPr>
          <a:xfrm>
            <a:off x="457200" y="3573016"/>
            <a:ext cx="8229600"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C2C076F-A4E5-084F-B075-814E27CEEE5E}"/>
              </a:ext>
            </a:extLst>
          </p:cNvPr>
          <p:cNvSpPr>
            <a:spLocks noGrp="1"/>
          </p:cNvSpPr>
          <p:nvPr>
            <p:ph type="title"/>
          </p:nvPr>
        </p:nvSpPr>
        <p:spPr/>
        <p:txBody>
          <a:bodyPr/>
          <a:lstStyle/>
          <a:p>
            <a:r>
              <a:rPr lang="fr-FR" sz="3200" dirty="0"/>
              <a:t>Les biais liés aux modalités du </a:t>
            </a:r>
            <a:br>
              <a:rPr lang="fr-FR" sz="3200" dirty="0"/>
            </a:br>
            <a:r>
              <a:rPr lang="fr-FR" sz="3200" dirty="0"/>
              <a:t>test</a:t>
            </a:r>
          </a:p>
        </p:txBody>
      </p:sp>
      <p:sp>
        <p:nvSpPr>
          <p:cNvPr id="3" name="Espace réservé du contenu 2">
            <a:extLst>
              <a:ext uri="{FF2B5EF4-FFF2-40B4-BE49-F238E27FC236}">
                <a16:creationId xmlns:a16="http://schemas.microsoft.com/office/drawing/2014/main" id="{54E3403D-DC9F-2E4A-8F5D-26C1FA3328E8}"/>
              </a:ext>
            </a:extLst>
          </p:cNvPr>
          <p:cNvSpPr>
            <a:spLocks noGrp="1"/>
          </p:cNvSpPr>
          <p:nvPr>
            <p:ph idx="1"/>
          </p:nvPr>
        </p:nvSpPr>
        <p:spPr>
          <a:xfrm>
            <a:off x="457200" y="1700719"/>
            <a:ext cx="8229600" cy="4174919"/>
          </a:xfrm>
        </p:spPr>
        <p:txBody>
          <a:bodyPr/>
          <a:lstStyle/>
          <a:p>
            <a:r>
              <a:rPr lang="fr-FR" sz="1600" dirty="0"/>
              <a:t>James (1974) a étudié la fidélité d’un examen de physique dont le contenu était des démonstrations et des manipulations de formules. Cinquante copies furent évaluées par six correcteurs. Le coefficient de corrélation entre les correcteurs est de 94 %.</a:t>
            </a:r>
          </a:p>
          <a:p>
            <a:r>
              <a:rPr lang="fr-FR" sz="1600" dirty="0"/>
              <a:t>Lucas (1971) a investigué la correction d’essais en biologie comprenant quarante-quatre copies et six correcteurs. Parmi les 44 copies, une seule a le même score (échelle de 1 à 6) chez tous les correcteurs. </a:t>
            </a:r>
          </a:p>
          <a:p>
            <a:pPr marL="0" indent="0" algn="just">
              <a:buNone/>
            </a:pPr>
            <a:endParaRPr lang="fr-FR" sz="1600" dirty="0"/>
          </a:p>
          <a:p>
            <a:pPr marL="0" indent="0" algn="just">
              <a:buNone/>
            </a:pPr>
            <a:r>
              <a:rPr lang="fr-FR" sz="1600" dirty="0"/>
              <a:t>Les différences entre ces deux études pourraient s’expliquer par des modalités de </a:t>
            </a:r>
            <a:r>
              <a:rPr lang="fr-FR" sz="1600" dirty="0" err="1"/>
              <a:t>testing</a:t>
            </a:r>
            <a:r>
              <a:rPr lang="fr-FR" sz="1600" dirty="0"/>
              <a:t> divergentes. La première présente des schémas de correction clairement identifiés, ce qui n’est pas le cas de la seconde. De manière générale, la fidélité dans la correction d’essais est difficile à atteindre.</a:t>
            </a:r>
          </a:p>
          <a:p>
            <a:endParaRPr lang="fr-FR" sz="1600" dirty="0"/>
          </a:p>
          <a:p>
            <a:r>
              <a:rPr lang="fr-FR" sz="1600" dirty="0"/>
              <a:t>Les tests standardisés présentent une excellente qualité. Ils ne permettent cependant pas d’évaluer toutes les compétences. Notons toutefois que des recherches ont montré une forte corrélation entre la correction holistique de QROL et les QCM (</a:t>
            </a:r>
            <a:r>
              <a:rPr lang="fr-FR" sz="1600" dirty="0" err="1"/>
              <a:t>Charney</a:t>
            </a:r>
            <a:r>
              <a:rPr lang="fr-FR" sz="1600" dirty="0"/>
              <a:t>, 1984). Les QCM peuvent, par ailleurs, être de très bons prédicteurs de la qualité des réponses à des QROL (</a:t>
            </a:r>
            <a:r>
              <a:rPr lang="fr-FR" sz="1600" dirty="0" err="1"/>
              <a:t>Breland</a:t>
            </a:r>
            <a:r>
              <a:rPr lang="fr-FR" sz="1600" dirty="0"/>
              <a:t>, 1977).</a:t>
            </a:r>
          </a:p>
          <a:p>
            <a:pPr marL="0" indent="0">
              <a:buNone/>
            </a:pPr>
            <a:endParaRPr lang="fr-FR" sz="1800" dirty="0"/>
          </a:p>
        </p:txBody>
      </p:sp>
      <p:pic>
        <p:nvPicPr>
          <p:cNvPr id="6" name="Image 5">
            <a:extLst>
              <a:ext uri="{FF2B5EF4-FFF2-40B4-BE49-F238E27FC236}">
                <a16:creationId xmlns:a16="http://schemas.microsoft.com/office/drawing/2014/main" id="{3AD9B0C0-82BE-BC4A-AF51-7CFC46B77E86}"/>
              </a:ext>
            </a:extLst>
          </p:cNvPr>
          <p:cNvPicPr>
            <a:picLocks noChangeAspect="1"/>
          </p:cNvPicPr>
          <p:nvPr/>
        </p:nvPicPr>
        <p:blipFill>
          <a:blip r:embed="rId2"/>
          <a:stretch>
            <a:fillRect/>
          </a:stretch>
        </p:blipFill>
        <p:spPr>
          <a:xfrm>
            <a:off x="7040612" y="457200"/>
            <a:ext cx="2103388" cy="995890"/>
          </a:xfrm>
          <a:prstGeom prst="rect">
            <a:avLst/>
          </a:prstGeom>
        </p:spPr>
      </p:pic>
    </p:spTree>
    <p:extLst>
      <p:ext uri="{BB962C8B-B14F-4D97-AF65-F5344CB8AC3E}">
        <p14:creationId xmlns:p14="http://schemas.microsoft.com/office/powerpoint/2010/main" val="16308005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C076F-A4E5-084F-B075-814E27CEEE5E}"/>
              </a:ext>
            </a:extLst>
          </p:cNvPr>
          <p:cNvSpPr>
            <a:spLocks noGrp="1"/>
          </p:cNvSpPr>
          <p:nvPr>
            <p:ph type="title"/>
          </p:nvPr>
        </p:nvSpPr>
        <p:spPr/>
        <p:txBody>
          <a:bodyPr/>
          <a:lstStyle/>
          <a:p>
            <a:r>
              <a:rPr lang="fr-FR" sz="3200" dirty="0"/>
              <a:t>Les biais liés aux modalités du </a:t>
            </a:r>
            <a:br>
              <a:rPr lang="fr-FR" sz="3200" dirty="0"/>
            </a:br>
            <a:r>
              <a:rPr lang="fr-FR" sz="3200" dirty="0"/>
              <a:t>test</a:t>
            </a:r>
          </a:p>
        </p:txBody>
      </p:sp>
      <p:sp>
        <p:nvSpPr>
          <p:cNvPr id="3" name="Espace réservé du contenu 2">
            <a:extLst>
              <a:ext uri="{FF2B5EF4-FFF2-40B4-BE49-F238E27FC236}">
                <a16:creationId xmlns:a16="http://schemas.microsoft.com/office/drawing/2014/main" id="{54E3403D-DC9F-2E4A-8F5D-26C1FA3328E8}"/>
              </a:ext>
            </a:extLst>
          </p:cNvPr>
          <p:cNvSpPr>
            <a:spLocks noGrp="1"/>
          </p:cNvSpPr>
          <p:nvPr>
            <p:ph idx="1"/>
          </p:nvPr>
        </p:nvSpPr>
        <p:spPr>
          <a:xfrm>
            <a:off x="457200" y="1700719"/>
            <a:ext cx="4690864" cy="4174919"/>
          </a:xfrm>
        </p:spPr>
        <p:txBody>
          <a:bodyPr/>
          <a:lstStyle/>
          <a:p>
            <a:r>
              <a:rPr lang="fr-FR" sz="1800" dirty="0" err="1"/>
              <a:t>Ferber</a:t>
            </a:r>
            <a:r>
              <a:rPr lang="fr-FR" sz="1800" dirty="0"/>
              <a:t>, </a:t>
            </a:r>
            <a:r>
              <a:rPr lang="fr-FR" sz="1800" dirty="0" err="1"/>
              <a:t>Birnbaum</a:t>
            </a:r>
            <a:r>
              <a:rPr lang="fr-FR" sz="1800" dirty="0"/>
              <a:t> et Green (1983) des questions ouvertes comme modalité́ de questionnement favorisent les filles, alors que les garçons semblent </a:t>
            </a:r>
            <a:r>
              <a:rPr lang="nl-BE" sz="1800" dirty="0"/>
              <a:t>être</a:t>
            </a:r>
            <a:r>
              <a:rPr lang="fr-FR" sz="1800" dirty="0"/>
              <a:t> favorisés par les QCM. </a:t>
            </a:r>
          </a:p>
          <a:p>
            <a:r>
              <a:rPr lang="fr-FR" sz="1800" dirty="0"/>
              <a:t>Petersen &amp; Livingston (1982) quelle que soit l’ethnie</a:t>
            </a:r>
          </a:p>
          <a:p>
            <a:r>
              <a:rPr lang="fr-FR" sz="1800" dirty="0" err="1"/>
              <a:t>Willingham</a:t>
            </a:r>
            <a:r>
              <a:rPr lang="fr-FR" sz="1800" dirty="0"/>
              <a:t> &amp; Cole (1997) varie en fonction du champ disciplinaire. L’effet est plus grand en sciences sociales, est plus petit mais reste important en anglais et en sciences et est presque nul en math et informatique </a:t>
            </a:r>
          </a:p>
          <a:p>
            <a:r>
              <a:rPr lang="fr-FR" sz="1800" dirty="0"/>
              <a:t>Confirmé par Pisa 2002</a:t>
            </a:r>
          </a:p>
        </p:txBody>
      </p:sp>
      <p:pic>
        <p:nvPicPr>
          <p:cNvPr id="5" name="Image 4">
            <a:extLst>
              <a:ext uri="{FF2B5EF4-FFF2-40B4-BE49-F238E27FC236}">
                <a16:creationId xmlns:a16="http://schemas.microsoft.com/office/drawing/2014/main" id="{1696BFF5-85A8-DE49-903B-D15AF792C257}"/>
              </a:ext>
            </a:extLst>
          </p:cNvPr>
          <p:cNvPicPr>
            <a:picLocks noChangeAspect="1"/>
          </p:cNvPicPr>
          <p:nvPr/>
        </p:nvPicPr>
        <p:blipFill>
          <a:blip r:embed="rId2"/>
          <a:stretch>
            <a:fillRect/>
          </a:stretch>
        </p:blipFill>
        <p:spPr>
          <a:xfrm>
            <a:off x="5482909" y="1700720"/>
            <a:ext cx="3224235" cy="4174919"/>
          </a:xfrm>
          <a:prstGeom prst="rect">
            <a:avLst/>
          </a:prstGeom>
        </p:spPr>
      </p:pic>
      <p:pic>
        <p:nvPicPr>
          <p:cNvPr id="6" name="Image 5">
            <a:extLst>
              <a:ext uri="{FF2B5EF4-FFF2-40B4-BE49-F238E27FC236}">
                <a16:creationId xmlns:a16="http://schemas.microsoft.com/office/drawing/2014/main" id="{3AD9B0C0-82BE-BC4A-AF51-7CFC46B77E86}"/>
              </a:ext>
            </a:extLst>
          </p:cNvPr>
          <p:cNvPicPr>
            <a:picLocks noChangeAspect="1"/>
          </p:cNvPicPr>
          <p:nvPr/>
        </p:nvPicPr>
        <p:blipFill>
          <a:blip r:embed="rId3"/>
          <a:stretch>
            <a:fillRect/>
          </a:stretch>
        </p:blipFill>
        <p:spPr>
          <a:xfrm>
            <a:off x="7040612" y="457200"/>
            <a:ext cx="2103388" cy="995890"/>
          </a:xfrm>
          <a:prstGeom prst="rect">
            <a:avLst/>
          </a:prstGeom>
        </p:spPr>
      </p:pic>
    </p:spTree>
    <p:extLst>
      <p:ext uri="{BB962C8B-B14F-4D97-AF65-F5344CB8AC3E}">
        <p14:creationId xmlns:p14="http://schemas.microsoft.com/office/powerpoint/2010/main" val="39177945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46DD761-12F1-004E-A5A4-8341EA99AD3A}"/>
              </a:ext>
            </a:extLst>
          </p:cNvPr>
          <p:cNvPicPr>
            <a:picLocks noChangeAspect="1"/>
          </p:cNvPicPr>
          <p:nvPr/>
        </p:nvPicPr>
        <p:blipFill>
          <a:blip r:embed="rId2"/>
          <a:stretch>
            <a:fillRect/>
          </a:stretch>
        </p:blipFill>
        <p:spPr>
          <a:xfrm>
            <a:off x="730128" y="1828800"/>
            <a:ext cx="7683744" cy="4835204"/>
          </a:xfrm>
          <a:prstGeom prst="rect">
            <a:avLst/>
          </a:prstGeom>
        </p:spPr>
      </p:pic>
      <p:sp>
        <p:nvSpPr>
          <p:cNvPr id="2" name="Titre 1">
            <a:extLst>
              <a:ext uri="{FF2B5EF4-FFF2-40B4-BE49-F238E27FC236}">
                <a16:creationId xmlns:a16="http://schemas.microsoft.com/office/drawing/2014/main" id="{BE8AF6D5-2D51-8B46-845E-17FB0418543D}"/>
              </a:ext>
            </a:extLst>
          </p:cNvPr>
          <p:cNvSpPr>
            <a:spLocks noGrp="1"/>
          </p:cNvSpPr>
          <p:nvPr>
            <p:ph type="title"/>
          </p:nvPr>
        </p:nvSpPr>
        <p:spPr/>
        <p:txBody>
          <a:bodyPr/>
          <a:lstStyle/>
          <a:p>
            <a:r>
              <a:rPr lang="fr-FR" sz="3200" dirty="0"/>
              <a:t>Des biais aux sources diverses</a:t>
            </a:r>
          </a:p>
        </p:txBody>
      </p:sp>
      <p:sp>
        <p:nvSpPr>
          <p:cNvPr id="6" name="Rectangle 5">
            <a:extLst>
              <a:ext uri="{FF2B5EF4-FFF2-40B4-BE49-F238E27FC236}">
                <a16:creationId xmlns:a16="http://schemas.microsoft.com/office/drawing/2014/main" id="{6EE15C57-3590-9347-8F39-733D7E9694CB}"/>
              </a:ext>
            </a:extLst>
          </p:cNvPr>
          <p:cNvSpPr/>
          <p:nvPr/>
        </p:nvSpPr>
        <p:spPr>
          <a:xfrm>
            <a:off x="3779912" y="3429000"/>
            <a:ext cx="1440160" cy="1800200"/>
          </a:xfrm>
          <a:prstGeom prst="rect">
            <a:avLst/>
          </a:prstGeom>
          <a:solidFill>
            <a:schemeClr val="accent1">
              <a:alpha val="61000"/>
            </a:schemeClr>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7409833"/>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16537</TotalTime>
  <Words>10845</Words>
  <Application>Microsoft Macintosh PowerPoint</Application>
  <PresentationFormat>Affichage à l'écran (4:3)</PresentationFormat>
  <Paragraphs>1547</Paragraphs>
  <Slides>288</Slides>
  <Notes>93</Notes>
  <HiddenSlides>44</HiddenSlides>
  <MMClips>1</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3</vt:i4>
      </vt:variant>
      <vt:variant>
        <vt:lpstr>Titres des diapositives</vt:lpstr>
      </vt:variant>
      <vt:variant>
        <vt:i4>288</vt:i4>
      </vt:variant>
    </vt:vector>
  </HeadingPairs>
  <TitlesOfParts>
    <vt:vector size="308" baseType="lpstr">
      <vt:lpstr>Abadi MT Condensed Light</vt:lpstr>
      <vt:lpstr>Arial</vt:lpstr>
      <vt:lpstr>Arial Black</vt:lpstr>
      <vt:lpstr>Arial Narrow</vt:lpstr>
      <vt:lpstr>Calibri</vt:lpstr>
      <vt:lpstr>Comic Sans MS</vt:lpstr>
      <vt:lpstr>Courier New</vt:lpstr>
      <vt:lpstr>Gill Sans</vt:lpstr>
      <vt:lpstr>Gill Sans SemiBold</vt:lpstr>
      <vt:lpstr>LondonBetween</vt:lpstr>
      <vt:lpstr>StarSymbol</vt:lpstr>
      <vt:lpstr>Tahoma</vt:lpstr>
      <vt:lpstr>Times New Roman</vt:lpstr>
      <vt:lpstr>Trebuchet MS</vt:lpstr>
      <vt:lpstr>Verdana</vt:lpstr>
      <vt:lpstr>Wingdings</vt:lpstr>
      <vt:lpstr>Pixel</vt:lpstr>
      <vt:lpstr>Équation</vt:lpstr>
      <vt:lpstr>Equation</vt:lpstr>
      <vt:lpstr>Document</vt:lpstr>
      <vt:lpstr>Séminaire sur l’évaluation</vt:lpstr>
      <vt:lpstr>Objectifs de la séance</vt:lpstr>
      <vt:lpstr>Mise en bouche : un exercice</vt:lpstr>
      <vt:lpstr>Consigne</vt:lpstr>
      <vt:lpstr>Débriefing de l’exercice</vt:lpstr>
      <vt:lpstr>Avez-vous eu une expérience négative à relater ?</vt:lpstr>
      <vt:lpstr>Avez-vous dû chercher longtemps pour penser à cette expérience ?</vt:lpstr>
      <vt:lpstr>Cette expérience concernait-elle…  </vt:lpstr>
      <vt:lpstr>Cette expérience concernait-elle une évaluation… </vt:lpstr>
      <vt:lpstr>Le caractère négatif de cette expérience était lié essentiellement…</vt:lpstr>
      <vt:lpstr>Diriez-vous que cette expérience a modifié votre sentiment à l’égard des évaluations scolaires ?</vt:lpstr>
      <vt:lpstr>Diriez-vous que votre vie a été modifiée suite à cette expérience</vt:lpstr>
      <vt:lpstr>Aujourd’hui quand vous repensez à cette expérience, vous êtes…</vt:lpstr>
      <vt:lpstr>Le concept d’évaluation</vt:lpstr>
      <vt:lpstr>Définitions de l’évaluation</vt:lpstr>
      <vt:lpstr>Définitions de l’évaluation</vt:lpstr>
      <vt:lpstr>Quelques exemples</vt:lpstr>
      <vt:lpstr>Quelques exemples</vt:lpstr>
      <vt:lpstr>Quelques exemples</vt:lpstr>
      <vt:lpstr>Evaluation de la performance d’un système scolaire national</vt:lpstr>
      <vt:lpstr>Evaluation de la performance d’une école</vt:lpstr>
      <vt:lpstr>Evaluation de la performance d’un élève</vt:lpstr>
      <vt:lpstr>Evaluation de la performance d’un élève</vt:lpstr>
      <vt:lpstr>Evaluation de la performance d’un enseignant</vt:lpstr>
      <vt:lpstr>Evaluation de la performance d’un enseignant</vt:lpstr>
      <vt:lpstr>Evaluation de la performance d’un enseignant</vt:lpstr>
      <vt:lpstr>Evaluation à référence normative ou à référence critériée</vt:lpstr>
      <vt:lpstr>Evaluation à visée formative, évaluation à visée sanctionnante</vt:lpstr>
      <vt:lpstr>Evaluation centrée sur le résultat, évaluation centrée sur le processus</vt:lpstr>
      <vt:lpstr>Agents de l’évaluation </vt:lpstr>
      <vt:lpstr>Les objets de l’évaluation</vt:lpstr>
      <vt:lpstr>Les modèles de l’évaluation</vt:lpstr>
      <vt:lpstr>Zoom sur deux modèles à articluer</vt:lpstr>
      <vt:lpstr>Zoom sur deux modèles à articuler</vt:lpstr>
      <vt:lpstr>La régulation cybernétique</vt:lpstr>
      <vt:lpstr>Cybernétique en éducation</vt:lpstr>
      <vt:lpstr>La régulation cybernétique</vt:lpstr>
      <vt:lpstr>La régulation cybernétique</vt:lpstr>
      <vt:lpstr>La régulation systémiste</vt:lpstr>
      <vt:lpstr>La régulation systémiste</vt:lpstr>
      <vt:lpstr>La régulation systémiste</vt:lpstr>
      <vt:lpstr>La régulation systémiste</vt:lpstr>
      <vt:lpstr>Régulation cybernétique ou systémiste</vt:lpstr>
      <vt:lpstr>Conclusion </vt:lpstr>
      <vt:lpstr>L’humain est-il un bon évaluateur ?</vt:lpstr>
      <vt:lpstr>Rappelons nous</vt:lpstr>
      <vt:lpstr>Temps 1 : prise d’information</vt:lpstr>
      <vt:lpstr>Combien de passes avez-vous compté ?</vt:lpstr>
      <vt:lpstr>Avez-vous vu le gorille ?</vt:lpstr>
      <vt:lpstr>Avez-vous vu le rideau changer de couleur ?</vt:lpstr>
      <vt:lpstr>Avez-vous vu le petit chien en bas à gauche ?</vt:lpstr>
      <vt:lpstr>Temps 2 : le jugement</vt:lpstr>
      <vt:lpstr>Temps 3 : la décision</vt:lpstr>
      <vt:lpstr>Est-on conscient de nos lacunes</vt:lpstr>
      <vt:lpstr>Des biais dans NOS évaluations ?</vt:lpstr>
      <vt:lpstr>Présentation PowerPoint</vt:lpstr>
      <vt:lpstr>Conclusions provisoires</vt:lpstr>
      <vt:lpstr>Le problème de la mesure</vt:lpstr>
      <vt:lpstr>Présentation PowerPoint</vt:lpstr>
      <vt:lpstr>Présentation PowerPoint</vt:lpstr>
      <vt:lpstr>Situation idéale</vt:lpstr>
      <vt:lpstr>Situation Réelle</vt:lpstr>
      <vt:lpstr>Avec de nombreuses sources d’erreurs</vt:lpstr>
      <vt:lpstr>L’objectif de l’évaluateur : réduire l’erreur</vt:lpstr>
      <vt:lpstr>Car elle est dommageable</vt:lpstr>
      <vt:lpstr>Questions d’évaluation </vt:lpstr>
      <vt:lpstr>Objectifs de la séance</vt:lpstr>
      <vt:lpstr>Le concept de validité</vt:lpstr>
      <vt:lpstr>Avez-vous déjà entendu parler du concept de validité ?</vt:lpstr>
      <vt:lpstr>Quels sont les mots qui vous viennent à l’esprit quand on vous parle de validité ?  https://answergarden.ch/668401 </vt:lpstr>
      <vt:lpstr>La validité selon la NCME, l’APA et l’AERA</vt:lpstr>
      <vt:lpstr>La validité : une vision historique</vt:lpstr>
      <vt:lpstr>La validité : une vision historique</vt:lpstr>
      <vt:lpstr>La validité : une vision historique</vt:lpstr>
      <vt:lpstr>La validité : une vision historique</vt:lpstr>
      <vt:lpstr>La validité : une vision historique</vt:lpstr>
      <vt:lpstr>La validité : une vision historique</vt:lpstr>
      <vt:lpstr>L’arme de l’évaluateur : la table de spécification</vt:lpstr>
      <vt:lpstr>La validité : une vision historique</vt:lpstr>
      <vt:lpstr>La validité : une vision historique</vt:lpstr>
      <vt:lpstr>La validité : une vision historique</vt:lpstr>
      <vt:lpstr>La validité : une vision historique</vt:lpstr>
      <vt:lpstr>La validité : une vision historique</vt:lpstr>
      <vt:lpstr>La validité : une vision historique</vt:lpstr>
      <vt:lpstr>D’autres types de validité présents dans la littérature</vt:lpstr>
      <vt:lpstr>La validité apparente</vt:lpstr>
      <vt:lpstr>La validité différentielle</vt:lpstr>
      <vt:lpstr>La validité incrémentielle</vt:lpstr>
      <vt:lpstr>Pour aller plus loin (et citer les sources) </vt:lpstr>
      <vt:lpstr>Les biais en évaluation : petit tour en docimologie critique</vt:lpstr>
      <vt:lpstr>La docimologie critique</vt:lpstr>
      <vt:lpstr>Des biais aux sources diverses</vt:lpstr>
      <vt:lpstr>Des biais aux sources diverses</vt:lpstr>
      <vt:lpstr>Les biais liés aux questions</vt:lpstr>
      <vt:lpstr>Qui a gagné la coupe du monde 2014 au Brésil (pour les filles) ?</vt:lpstr>
      <vt:lpstr>Qui a gagné la coupe du monde 2014 au Brésil (pour les garçons) ?</vt:lpstr>
      <vt:lpstr>Les biais liés aux modalités du  test</vt:lpstr>
      <vt:lpstr>Les biais liés aux modalités du  test</vt:lpstr>
      <vt:lpstr>Des biais aux sources diverses</vt:lpstr>
      <vt:lpstr>Biais liés à la copie</vt:lpstr>
      <vt:lpstr>Biais liés à la copie</vt:lpstr>
      <vt:lpstr>Biais liés à la copie</vt:lpstr>
      <vt:lpstr>Biais liés à la copie</vt:lpstr>
      <vt:lpstr>Les biais liés au jeu de copies</vt:lpstr>
      <vt:lpstr>Les biais liés au jeu de copies</vt:lpstr>
      <vt:lpstr>Des biais aux sources diverses</vt:lpstr>
      <vt:lpstr>Les biais liés à l’évalué</vt:lpstr>
      <vt:lpstr>Les biais liés à l’évalué</vt:lpstr>
      <vt:lpstr>Les biais liés à l’évalué</vt:lpstr>
      <vt:lpstr>Les biais liés à l’évalué</vt:lpstr>
      <vt:lpstr>Les biais liés à l’évalué</vt:lpstr>
      <vt:lpstr>Les biais liés à l’évalué</vt:lpstr>
      <vt:lpstr>Des biais aux sources diverses</vt:lpstr>
      <vt:lpstr>Les biais liés à l’évaluateur</vt:lpstr>
      <vt:lpstr>Les biais liés à l’évaluateur</vt:lpstr>
      <vt:lpstr>Les biais liés à l’évaluateur</vt:lpstr>
      <vt:lpstr>Les biais liés à l’évaluateur</vt:lpstr>
      <vt:lpstr>Les biais liés au groupe d’évaluateurs</vt:lpstr>
      <vt:lpstr>Les biais liés au groupe d’évaluateurs</vt:lpstr>
      <vt:lpstr>Un peu de docimologie positive</vt:lpstr>
      <vt:lpstr>Le cycle qualité en 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Etape 1 : Design (TDS)</vt:lpstr>
      <vt:lpstr>1. Lister les points de matière qui ont été abordés au cours</vt:lpstr>
      <vt:lpstr>2. Etablir des priorités</vt:lpstr>
      <vt:lpstr>3. Etablir des catégories de performances</vt:lpstr>
      <vt:lpstr>Présentation PowerPoint</vt:lpstr>
      <vt:lpstr>Présentation PowerPoint</vt:lpstr>
      <vt:lpstr>Etape 1 : Analyse</vt:lpstr>
      <vt:lpstr>Présentation PowerPoint</vt:lpstr>
      <vt:lpstr>Présentation PowerPoint</vt:lpstr>
      <vt:lpstr>4. Déduire les objectifs d’apprentissage/d’évaluation </vt:lpstr>
      <vt:lpstr>4 bis. Déduire les objectifs d’apprentissage/d’évaluation </vt:lpstr>
      <vt:lpstr>Etape1 : Analyse (la TDS)</vt:lpstr>
      <vt:lpstr>Exemple de TDS</vt:lpstr>
      <vt:lpstr>Exemple de TDS</vt:lpstr>
      <vt:lpstr>Exemple de TDS</vt:lpstr>
      <vt:lpstr>Exercice</vt:lpstr>
      <vt:lpstr>Le cycle qualité en évaluation</vt:lpstr>
      <vt:lpstr>Etape 2 :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Quelles options de questionnement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chaque poste, 1 grille d’évaluation construite par l’enseignant </vt:lpstr>
      <vt:lpstr>Le cycle qualité en évaluation</vt:lpstr>
      <vt:lpstr>Etape 3 : Item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Transgression de la règle 8 « proposer des phrases syntaxiquement correctes »  </vt:lpstr>
      <vt:lpstr>Présentation PowerPoint</vt:lpstr>
      <vt:lpstr>Présentation PowerPoint</vt:lpstr>
      <vt:lpstr>Présentation PowerPoint</vt:lpstr>
      <vt:lpstr>Présentation PowerPoint</vt:lpstr>
      <vt:lpstr>Présentation PowerPoint</vt:lpstr>
      <vt:lpstr>Présentation PowerPoint</vt:lpstr>
      <vt:lpstr>Transgression de la règle 14 «  les solutions proposées doivent être sémantiquement indépendantes les unes des autres » (Diamond &amp; Evans, 1972)</vt:lpstr>
      <vt:lpstr>Présentation PowerPoint</vt:lpstr>
      <vt:lpstr>Transgression de la règle 15 « même mots communs avec l’amorce » (Marshall &amp; Hales, 1971)</vt:lpstr>
      <vt:lpstr>Présentation PowerPoint</vt:lpstr>
      <vt:lpstr>Présentation PowerPoint</vt:lpstr>
      <vt:lpstr>Transgression de la règle 17 « même complexité : la solution correcte ne doit pas être systématiquement plus longue que les autres » (Diamond &amp; Evans, 1972)</vt:lpstr>
      <vt:lpstr>Présentation PowerPoint</vt:lpstr>
      <vt:lpstr>Présentation PowerPoint</vt:lpstr>
      <vt:lpstr>Transgression de la règle 19 « même niveau de généralité dans les indicateurs (temps, modificateurs …) » (Marshall &amp; Hales, 1972)</vt:lpstr>
      <vt:lpstr>Présentation PowerPoint</vt:lpstr>
      <vt:lpstr>Présentation PowerPoint</vt:lpstr>
      <vt:lpstr>Présentation PowerPoint</vt:lpstr>
      <vt:lpstr>Présentation PowerPoint</vt:lpstr>
      <vt:lpstr>Présentation PowerPoint</vt:lpstr>
      <vt:lpstr>Le cycle qualité en évaluation</vt:lpstr>
      <vt:lpstr>Etape 4 : Information</vt:lpstr>
      <vt:lpstr>Présentation PowerPoint</vt:lpstr>
      <vt:lpstr>Présentation PowerPoint</vt:lpstr>
      <vt:lpstr>Le cycle qualité en évaluation</vt:lpstr>
      <vt:lpstr>Etape 5 : testing</vt:lpstr>
      <vt:lpstr>Le cycle qualité en 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Zoom sur l’étape 6 : les grilles d’évaluation</vt:lpstr>
      <vt:lpstr>Les échelles descriptives d’évaluation</vt:lpstr>
      <vt:lpstr>Présentation PowerPoint</vt:lpstr>
      <vt:lpstr>Les échelles descriptives : intérêt</vt:lpstr>
      <vt:lpstr>Les échelles descriptives : analytiques vs. holistiques</vt:lpstr>
      <vt:lpstr>Une échelle analytique</vt:lpstr>
      <vt:lpstr>Une échelle holistique</vt:lpstr>
      <vt:lpstr>Les échelles descriptives : générales vs. orientées sur la tâche</vt:lpstr>
      <vt:lpstr>Une échelle générale</vt:lpstr>
      <vt:lpstr>Une échelle orientée tâche</vt:lpstr>
      <vt:lpstr>Présentation PowerPoint</vt:lpstr>
      <vt:lpstr>Les échelles descriptives : quelques erreurs à éviter</vt:lpstr>
      <vt:lpstr>Les échelles descriptives : quelques erreurs à éviter</vt:lpstr>
      <vt:lpstr>Les échelles descriptives : critères de qualité</vt:lpstr>
      <vt:lpstr>Les échelles descriptives : niveaux pour chaque critère</vt:lpstr>
      <vt:lpstr>Des méthodes pour construire des échelles descriptives</vt:lpstr>
      <vt:lpstr>Des méthodes pour construire des échelles descriptives</vt:lpstr>
      <vt:lpstr>Des méthodes pour faciliter l’utilisation des échelles descriptives</vt:lpstr>
      <vt:lpstr>Un checklist pour vérifier la qualité des échelles descriptives</vt:lpstr>
      <vt:lpstr>Une métagrille</vt:lpstr>
      <vt:lpstr>Des grilles pour la route</vt:lpstr>
      <vt:lpstr>Présentation PowerPoint</vt:lpstr>
      <vt:lpstr>Présentation PowerPoint</vt:lpstr>
      <vt:lpstr>Présentation PowerPoint</vt:lpstr>
      <vt:lpstr>Pour aller plus loin (et citer les sources) </vt:lpstr>
      <vt:lpstr>Le cycle qualité en évaluation</vt:lpstr>
      <vt:lpstr>Etape 7 : Feedback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cycle qualité en évaluation</vt:lpstr>
      <vt:lpstr>Etape 8</vt:lpstr>
      <vt:lpstr>Présentation PowerPoint</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surveys internationaux en Sciences de l’Education</dc:title>
  <dc:creator>MONSEUR</dc:creator>
  <cp:lastModifiedBy>Pascal Detroz</cp:lastModifiedBy>
  <cp:revision>718</cp:revision>
  <cp:lastPrinted>2016-03-10T14:05:12Z</cp:lastPrinted>
  <dcterms:created xsi:type="dcterms:W3CDTF">2006-02-13T09:48:21Z</dcterms:created>
  <dcterms:modified xsi:type="dcterms:W3CDTF">2019-08-19T13:31:05Z</dcterms:modified>
</cp:coreProperties>
</file>