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65"/>
  </p:notesMasterIdLst>
  <p:sldIdLst>
    <p:sldId id="256" r:id="rId2"/>
    <p:sldId id="362" r:id="rId3"/>
    <p:sldId id="363" r:id="rId4"/>
    <p:sldId id="368" r:id="rId5"/>
    <p:sldId id="36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60" r:id="rId21"/>
    <p:sldId id="359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8" r:id="rId33"/>
    <p:sldId id="307" r:id="rId34"/>
    <p:sldId id="308" r:id="rId35"/>
    <p:sldId id="309" r:id="rId36"/>
    <p:sldId id="310" r:id="rId37"/>
    <p:sldId id="311" r:id="rId38"/>
    <p:sldId id="312" r:id="rId39"/>
    <p:sldId id="314" r:id="rId40"/>
    <p:sldId id="313" r:id="rId41"/>
    <p:sldId id="316" r:id="rId42"/>
    <p:sldId id="329" r:id="rId43"/>
    <p:sldId id="259" r:id="rId44"/>
    <p:sldId id="260" r:id="rId45"/>
    <p:sldId id="261" r:id="rId46"/>
    <p:sldId id="262" r:id="rId47"/>
    <p:sldId id="263" r:id="rId48"/>
    <p:sldId id="264" r:id="rId49"/>
    <p:sldId id="265" r:id="rId50"/>
    <p:sldId id="257" r:id="rId51"/>
    <p:sldId id="268" r:id="rId52"/>
    <p:sldId id="266" r:id="rId53"/>
    <p:sldId id="267" r:id="rId54"/>
    <p:sldId id="270" r:id="rId55"/>
    <p:sldId id="306" r:id="rId56"/>
    <p:sldId id="271" r:id="rId57"/>
    <p:sldId id="269" r:id="rId58"/>
    <p:sldId id="304" r:id="rId59"/>
    <p:sldId id="305" r:id="rId60"/>
    <p:sldId id="258" r:id="rId61"/>
    <p:sldId id="366" r:id="rId62"/>
    <p:sldId id="365" r:id="rId63"/>
    <p:sldId id="367" r:id="rId6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87"/>
    <p:restoredTop sz="94710"/>
  </p:normalViewPr>
  <p:slideViewPr>
    <p:cSldViewPr snapToGrid="0" snapToObjects="1">
      <p:cViewPr varScale="1">
        <p:scale>
          <a:sx n="125" d="100"/>
          <a:sy n="125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57ECF-3D3F-C143-B83D-4B72914BA1F8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89F9407-0849-2346-BF02-9EFAA264BF6F}">
      <dgm:prSet phldrT="[Texte]"/>
      <dgm:spPr/>
      <dgm:t>
        <a:bodyPr/>
        <a:lstStyle/>
        <a:p>
          <a:r>
            <a:rPr lang="fr-FR" dirty="0"/>
            <a:t>Assomption</a:t>
          </a:r>
        </a:p>
      </dgm:t>
    </dgm:pt>
    <dgm:pt modelId="{491723C7-006F-FB41-BF09-327053C0C298}" type="parTrans" cxnId="{825DA496-5D6A-444A-8DAB-3279367A70CC}">
      <dgm:prSet/>
      <dgm:spPr/>
      <dgm:t>
        <a:bodyPr/>
        <a:lstStyle/>
        <a:p>
          <a:endParaRPr lang="fr-FR"/>
        </a:p>
      </dgm:t>
    </dgm:pt>
    <dgm:pt modelId="{F14250FE-218B-634B-84D7-8C651DBDA127}" type="sibTrans" cxnId="{825DA496-5D6A-444A-8DAB-3279367A70CC}">
      <dgm:prSet/>
      <dgm:spPr/>
      <dgm:t>
        <a:bodyPr/>
        <a:lstStyle/>
        <a:p>
          <a:endParaRPr lang="fr-FR"/>
        </a:p>
      </dgm:t>
    </dgm:pt>
    <dgm:pt modelId="{BA909C28-9AE4-DD42-A4B2-592A2217A9F0}">
      <dgm:prSet phldrT="[Texte]"/>
      <dgm:spPr/>
      <dgm:t>
        <a:bodyPr/>
        <a:lstStyle/>
        <a:p>
          <a:r>
            <a:rPr lang="fr-FR" dirty="0"/>
            <a:t>Intention</a:t>
          </a:r>
        </a:p>
      </dgm:t>
    </dgm:pt>
    <dgm:pt modelId="{F7656151-57F0-8F4E-987D-0D41E5515D5E}" type="parTrans" cxnId="{F351FC02-7A46-2843-B0DC-60BD29ADCDDC}">
      <dgm:prSet/>
      <dgm:spPr/>
      <dgm:t>
        <a:bodyPr/>
        <a:lstStyle/>
        <a:p>
          <a:endParaRPr lang="fr-FR"/>
        </a:p>
      </dgm:t>
    </dgm:pt>
    <dgm:pt modelId="{6FBCB533-C24C-5741-8A2C-23DFD61BE339}" type="sibTrans" cxnId="{F351FC02-7A46-2843-B0DC-60BD29ADCDDC}">
      <dgm:prSet/>
      <dgm:spPr/>
      <dgm:t>
        <a:bodyPr/>
        <a:lstStyle/>
        <a:p>
          <a:endParaRPr lang="fr-FR"/>
        </a:p>
      </dgm:t>
    </dgm:pt>
    <dgm:pt modelId="{C69E0FBB-0EA7-2D4A-B0C4-440E5B4E77C5}">
      <dgm:prSet phldrT="[Texte]"/>
      <dgm:spPr/>
      <dgm:t>
        <a:bodyPr/>
        <a:lstStyle/>
        <a:p>
          <a:r>
            <a:rPr lang="fr-FR" dirty="0"/>
            <a:t>Action</a:t>
          </a:r>
        </a:p>
      </dgm:t>
    </dgm:pt>
    <dgm:pt modelId="{60F54DF5-4E43-294F-B0FD-BF98AD460A31}" type="parTrans" cxnId="{2E88AE04-E766-2F47-ABBA-3C9F21C7ABFB}">
      <dgm:prSet/>
      <dgm:spPr/>
      <dgm:t>
        <a:bodyPr/>
        <a:lstStyle/>
        <a:p>
          <a:endParaRPr lang="fr-FR"/>
        </a:p>
      </dgm:t>
    </dgm:pt>
    <dgm:pt modelId="{DA239641-0A3B-0048-975E-A7968BF2DAE4}" type="sibTrans" cxnId="{2E88AE04-E766-2F47-ABBA-3C9F21C7ABFB}">
      <dgm:prSet/>
      <dgm:spPr/>
      <dgm:t>
        <a:bodyPr/>
        <a:lstStyle/>
        <a:p>
          <a:endParaRPr lang="fr-FR"/>
        </a:p>
      </dgm:t>
    </dgm:pt>
    <dgm:pt modelId="{37B65B2C-3ED2-6F41-AB37-812DA1319806}">
      <dgm:prSet phldrT="[Texte]"/>
      <dgm:spPr/>
      <dgm:t>
        <a:bodyPr/>
        <a:lstStyle/>
        <a:p>
          <a:r>
            <a:rPr lang="fr-FR" dirty="0"/>
            <a:t>Evaluation</a:t>
          </a:r>
        </a:p>
      </dgm:t>
    </dgm:pt>
    <dgm:pt modelId="{7E9C4A09-5C25-A542-8FA2-3D7F66A93491}" type="parTrans" cxnId="{8DEF7BCC-7C66-3949-95DD-1120C1D9FF62}">
      <dgm:prSet/>
      <dgm:spPr/>
      <dgm:t>
        <a:bodyPr/>
        <a:lstStyle/>
        <a:p>
          <a:endParaRPr lang="fr-FR"/>
        </a:p>
      </dgm:t>
    </dgm:pt>
    <dgm:pt modelId="{FDE4E7BB-0CAC-0843-A059-AD46CC2DC2FE}" type="sibTrans" cxnId="{8DEF7BCC-7C66-3949-95DD-1120C1D9FF62}">
      <dgm:prSet/>
      <dgm:spPr/>
      <dgm:t>
        <a:bodyPr/>
        <a:lstStyle/>
        <a:p>
          <a:endParaRPr lang="fr-FR"/>
        </a:p>
      </dgm:t>
    </dgm:pt>
    <dgm:pt modelId="{70824484-7D77-8C41-A4C0-18E2D7BF26FF}">
      <dgm:prSet phldrT="[Texte]"/>
      <dgm:spPr/>
      <dgm:t>
        <a:bodyPr/>
        <a:lstStyle/>
        <a:p>
          <a:r>
            <a:rPr lang="fr-FR" dirty="0"/>
            <a:t>Réflexion</a:t>
          </a:r>
        </a:p>
      </dgm:t>
    </dgm:pt>
    <dgm:pt modelId="{32A84BB2-39CB-F747-B0C2-0730063F17AA}" type="parTrans" cxnId="{C9F60CE7-C095-A641-B5D7-8EF403CA055A}">
      <dgm:prSet/>
      <dgm:spPr/>
      <dgm:t>
        <a:bodyPr/>
        <a:lstStyle/>
        <a:p>
          <a:endParaRPr lang="fr-FR"/>
        </a:p>
      </dgm:t>
    </dgm:pt>
    <dgm:pt modelId="{071392FE-EBF9-BC48-A8FD-F0C7AD4E3BED}" type="sibTrans" cxnId="{C9F60CE7-C095-A641-B5D7-8EF403CA055A}">
      <dgm:prSet/>
      <dgm:spPr/>
      <dgm:t>
        <a:bodyPr/>
        <a:lstStyle/>
        <a:p>
          <a:endParaRPr lang="fr-FR"/>
        </a:p>
      </dgm:t>
    </dgm:pt>
    <dgm:pt modelId="{205ACF35-2892-814A-9CAD-BDB97655295D}" type="pres">
      <dgm:prSet presAssocID="{29857ECF-3D3F-C143-B83D-4B72914BA1F8}" presName="cycle" presStyleCnt="0">
        <dgm:presLayoutVars>
          <dgm:dir/>
          <dgm:resizeHandles val="exact"/>
        </dgm:presLayoutVars>
      </dgm:prSet>
      <dgm:spPr/>
    </dgm:pt>
    <dgm:pt modelId="{095A30A7-9C30-4C47-B72B-51AC85B62CC0}" type="pres">
      <dgm:prSet presAssocID="{189F9407-0849-2346-BF02-9EFAA264BF6F}" presName="node" presStyleLbl="node1" presStyleIdx="0" presStyleCnt="5">
        <dgm:presLayoutVars>
          <dgm:bulletEnabled val="1"/>
        </dgm:presLayoutVars>
      </dgm:prSet>
      <dgm:spPr/>
    </dgm:pt>
    <dgm:pt modelId="{7744D706-161C-C24D-9841-3FCDB70FDF97}" type="pres">
      <dgm:prSet presAssocID="{F14250FE-218B-634B-84D7-8C651DBDA127}" presName="sibTrans" presStyleLbl="sibTrans2D1" presStyleIdx="0" presStyleCnt="5"/>
      <dgm:spPr/>
    </dgm:pt>
    <dgm:pt modelId="{E3186B55-B6A2-AB41-92CB-E89D30B6E297}" type="pres">
      <dgm:prSet presAssocID="{F14250FE-218B-634B-84D7-8C651DBDA127}" presName="connectorText" presStyleLbl="sibTrans2D1" presStyleIdx="0" presStyleCnt="5"/>
      <dgm:spPr/>
    </dgm:pt>
    <dgm:pt modelId="{05AEBC4C-C08A-5A44-AE13-9E697954920B}" type="pres">
      <dgm:prSet presAssocID="{BA909C28-9AE4-DD42-A4B2-592A2217A9F0}" presName="node" presStyleLbl="node1" presStyleIdx="1" presStyleCnt="5">
        <dgm:presLayoutVars>
          <dgm:bulletEnabled val="1"/>
        </dgm:presLayoutVars>
      </dgm:prSet>
      <dgm:spPr/>
    </dgm:pt>
    <dgm:pt modelId="{B9C0D54A-4460-8648-B984-3092E1960070}" type="pres">
      <dgm:prSet presAssocID="{6FBCB533-C24C-5741-8A2C-23DFD61BE339}" presName="sibTrans" presStyleLbl="sibTrans2D1" presStyleIdx="1" presStyleCnt="5"/>
      <dgm:spPr/>
    </dgm:pt>
    <dgm:pt modelId="{E5A14DAB-F3EC-B74C-8032-6A8D334BF20A}" type="pres">
      <dgm:prSet presAssocID="{6FBCB533-C24C-5741-8A2C-23DFD61BE339}" presName="connectorText" presStyleLbl="sibTrans2D1" presStyleIdx="1" presStyleCnt="5"/>
      <dgm:spPr/>
    </dgm:pt>
    <dgm:pt modelId="{71DDA097-0B34-F14A-B8AD-08D16B5BFA77}" type="pres">
      <dgm:prSet presAssocID="{C69E0FBB-0EA7-2D4A-B0C4-440E5B4E77C5}" presName="node" presStyleLbl="node1" presStyleIdx="2" presStyleCnt="5">
        <dgm:presLayoutVars>
          <dgm:bulletEnabled val="1"/>
        </dgm:presLayoutVars>
      </dgm:prSet>
      <dgm:spPr/>
    </dgm:pt>
    <dgm:pt modelId="{26D4DBC2-BD7E-824C-8F4E-F1E912C16D5D}" type="pres">
      <dgm:prSet presAssocID="{DA239641-0A3B-0048-975E-A7968BF2DAE4}" presName="sibTrans" presStyleLbl="sibTrans2D1" presStyleIdx="2" presStyleCnt="5"/>
      <dgm:spPr/>
    </dgm:pt>
    <dgm:pt modelId="{1857FC6B-0CA9-7A45-A707-E693C3E82737}" type="pres">
      <dgm:prSet presAssocID="{DA239641-0A3B-0048-975E-A7968BF2DAE4}" presName="connectorText" presStyleLbl="sibTrans2D1" presStyleIdx="2" presStyleCnt="5"/>
      <dgm:spPr/>
    </dgm:pt>
    <dgm:pt modelId="{E60C2941-5F0B-DD41-B583-D70BE3123875}" type="pres">
      <dgm:prSet presAssocID="{37B65B2C-3ED2-6F41-AB37-812DA1319806}" presName="node" presStyleLbl="node1" presStyleIdx="3" presStyleCnt="5">
        <dgm:presLayoutVars>
          <dgm:bulletEnabled val="1"/>
        </dgm:presLayoutVars>
      </dgm:prSet>
      <dgm:spPr/>
    </dgm:pt>
    <dgm:pt modelId="{CB621BF1-1FE5-1F41-BE1C-F1F0CE0CB7DA}" type="pres">
      <dgm:prSet presAssocID="{FDE4E7BB-0CAC-0843-A059-AD46CC2DC2FE}" presName="sibTrans" presStyleLbl="sibTrans2D1" presStyleIdx="3" presStyleCnt="5"/>
      <dgm:spPr/>
    </dgm:pt>
    <dgm:pt modelId="{D122F882-5C7B-494C-A074-6524C275AFE4}" type="pres">
      <dgm:prSet presAssocID="{FDE4E7BB-0CAC-0843-A059-AD46CC2DC2FE}" presName="connectorText" presStyleLbl="sibTrans2D1" presStyleIdx="3" presStyleCnt="5"/>
      <dgm:spPr/>
    </dgm:pt>
    <dgm:pt modelId="{B98B0C7C-EA5E-C642-974D-AF4E6A4F53CF}" type="pres">
      <dgm:prSet presAssocID="{70824484-7D77-8C41-A4C0-18E2D7BF26FF}" presName="node" presStyleLbl="node1" presStyleIdx="4" presStyleCnt="5">
        <dgm:presLayoutVars>
          <dgm:bulletEnabled val="1"/>
        </dgm:presLayoutVars>
      </dgm:prSet>
      <dgm:spPr/>
    </dgm:pt>
    <dgm:pt modelId="{995DADE0-8B93-1141-9C8E-E358C44EF701}" type="pres">
      <dgm:prSet presAssocID="{071392FE-EBF9-BC48-A8FD-F0C7AD4E3BED}" presName="sibTrans" presStyleLbl="sibTrans2D1" presStyleIdx="4" presStyleCnt="5"/>
      <dgm:spPr/>
    </dgm:pt>
    <dgm:pt modelId="{10E45D04-A80D-074E-BC5F-EF784C9CD354}" type="pres">
      <dgm:prSet presAssocID="{071392FE-EBF9-BC48-A8FD-F0C7AD4E3BED}" presName="connectorText" presStyleLbl="sibTrans2D1" presStyleIdx="4" presStyleCnt="5"/>
      <dgm:spPr/>
    </dgm:pt>
  </dgm:ptLst>
  <dgm:cxnLst>
    <dgm:cxn modelId="{F351FC02-7A46-2843-B0DC-60BD29ADCDDC}" srcId="{29857ECF-3D3F-C143-B83D-4B72914BA1F8}" destId="{BA909C28-9AE4-DD42-A4B2-592A2217A9F0}" srcOrd="1" destOrd="0" parTransId="{F7656151-57F0-8F4E-987D-0D41E5515D5E}" sibTransId="{6FBCB533-C24C-5741-8A2C-23DFD61BE339}"/>
    <dgm:cxn modelId="{2E88AE04-E766-2F47-ABBA-3C9F21C7ABFB}" srcId="{29857ECF-3D3F-C143-B83D-4B72914BA1F8}" destId="{C69E0FBB-0EA7-2D4A-B0C4-440E5B4E77C5}" srcOrd="2" destOrd="0" parTransId="{60F54DF5-4E43-294F-B0FD-BF98AD460A31}" sibTransId="{DA239641-0A3B-0048-975E-A7968BF2DAE4}"/>
    <dgm:cxn modelId="{91D75F20-3F2F-E54B-9D9F-E986BF5A0C57}" type="presOf" srcId="{189F9407-0849-2346-BF02-9EFAA264BF6F}" destId="{095A30A7-9C30-4C47-B72B-51AC85B62CC0}" srcOrd="0" destOrd="0" presId="urn:microsoft.com/office/officeart/2005/8/layout/cycle2"/>
    <dgm:cxn modelId="{05B2BC20-F1AB-514B-93C0-207BAC11B326}" type="presOf" srcId="{DA239641-0A3B-0048-975E-A7968BF2DAE4}" destId="{26D4DBC2-BD7E-824C-8F4E-F1E912C16D5D}" srcOrd="0" destOrd="0" presId="urn:microsoft.com/office/officeart/2005/8/layout/cycle2"/>
    <dgm:cxn modelId="{24EE2B32-D365-064C-BA4A-0321EE4B74AB}" type="presOf" srcId="{071392FE-EBF9-BC48-A8FD-F0C7AD4E3BED}" destId="{10E45D04-A80D-074E-BC5F-EF784C9CD354}" srcOrd="1" destOrd="0" presId="urn:microsoft.com/office/officeart/2005/8/layout/cycle2"/>
    <dgm:cxn modelId="{A1694F39-116E-E943-BDFB-27F6B9632342}" type="presOf" srcId="{DA239641-0A3B-0048-975E-A7968BF2DAE4}" destId="{1857FC6B-0CA9-7A45-A707-E693C3E82737}" srcOrd="1" destOrd="0" presId="urn:microsoft.com/office/officeart/2005/8/layout/cycle2"/>
    <dgm:cxn modelId="{FF2F464A-EFC3-E74C-85AE-4713B7165CFD}" type="presOf" srcId="{6FBCB533-C24C-5741-8A2C-23DFD61BE339}" destId="{B9C0D54A-4460-8648-B984-3092E1960070}" srcOrd="0" destOrd="0" presId="urn:microsoft.com/office/officeart/2005/8/layout/cycle2"/>
    <dgm:cxn modelId="{459D3F51-C762-9044-8502-6A8AE3BDA6DC}" type="presOf" srcId="{6FBCB533-C24C-5741-8A2C-23DFD61BE339}" destId="{E5A14DAB-F3EC-B74C-8032-6A8D334BF20A}" srcOrd="1" destOrd="0" presId="urn:microsoft.com/office/officeart/2005/8/layout/cycle2"/>
    <dgm:cxn modelId="{7827275C-BD0D-5C4C-B6A2-8CF0394FBE03}" type="presOf" srcId="{70824484-7D77-8C41-A4C0-18E2D7BF26FF}" destId="{B98B0C7C-EA5E-C642-974D-AF4E6A4F53CF}" srcOrd="0" destOrd="0" presId="urn:microsoft.com/office/officeart/2005/8/layout/cycle2"/>
    <dgm:cxn modelId="{38A9537C-1E4D-6E40-A378-547003080B87}" type="presOf" srcId="{071392FE-EBF9-BC48-A8FD-F0C7AD4E3BED}" destId="{995DADE0-8B93-1141-9C8E-E358C44EF701}" srcOrd="0" destOrd="0" presId="urn:microsoft.com/office/officeart/2005/8/layout/cycle2"/>
    <dgm:cxn modelId="{A3FAB281-8341-F744-BD8E-64EEDDA833D3}" type="presOf" srcId="{BA909C28-9AE4-DD42-A4B2-592A2217A9F0}" destId="{05AEBC4C-C08A-5A44-AE13-9E697954920B}" srcOrd="0" destOrd="0" presId="urn:microsoft.com/office/officeart/2005/8/layout/cycle2"/>
    <dgm:cxn modelId="{825DA496-5D6A-444A-8DAB-3279367A70CC}" srcId="{29857ECF-3D3F-C143-B83D-4B72914BA1F8}" destId="{189F9407-0849-2346-BF02-9EFAA264BF6F}" srcOrd="0" destOrd="0" parTransId="{491723C7-006F-FB41-BF09-327053C0C298}" sibTransId="{F14250FE-218B-634B-84D7-8C651DBDA127}"/>
    <dgm:cxn modelId="{F346E1A2-8786-3D4D-9E85-4C3DD942A858}" type="presOf" srcId="{37B65B2C-3ED2-6F41-AB37-812DA1319806}" destId="{E60C2941-5F0B-DD41-B583-D70BE3123875}" srcOrd="0" destOrd="0" presId="urn:microsoft.com/office/officeart/2005/8/layout/cycle2"/>
    <dgm:cxn modelId="{6E4F0CA4-41A2-2446-AB56-47C59B6B0306}" type="presOf" srcId="{F14250FE-218B-634B-84D7-8C651DBDA127}" destId="{7744D706-161C-C24D-9841-3FCDB70FDF97}" srcOrd="0" destOrd="0" presId="urn:microsoft.com/office/officeart/2005/8/layout/cycle2"/>
    <dgm:cxn modelId="{BF8DD7AA-C865-D24B-AA8A-CE4C04A33E02}" type="presOf" srcId="{FDE4E7BB-0CAC-0843-A059-AD46CC2DC2FE}" destId="{D122F882-5C7B-494C-A074-6524C275AFE4}" srcOrd="1" destOrd="0" presId="urn:microsoft.com/office/officeart/2005/8/layout/cycle2"/>
    <dgm:cxn modelId="{5D0703AC-F25F-4C41-BB39-0CD3981EAE4C}" type="presOf" srcId="{29857ECF-3D3F-C143-B83D-4B72914BA1F8}" destId="{205ACF35-2892-814A-9CAD-BDB97655295D}" srcOrd="0" destOrd="0" presId="urn:microsoft.com/office/officeart/2005/8/layout/cycle2"/>
    <dgm:cxn modelId="{8DEF7BCC-7C66-3949-95DD-1120C1D9FF62}" srcId="{29857ECF-3D3F-C143-B83D-4B72914BA1F8}" destId="{37B65B2C-3ED2-6F41-AB37-812DA1319806}" srcOrd="3" destOrd="0" parTransId="{7E9C4A09-5C25-A542-8FA2-3D7F66A93491}" sibTransId="{FDE4E7BB-0CAC-0843-A059-AD46CC2DC2FE}"/>
    <dgm:cxn modelId="{C9F60CE7-C095-A641-B5D7-8EF403CA055A}" srcId="{29857ECF-3D3F-C143-B83D-4B72914BA1F8}" destId="{70824484-7D77-8C41-A4C0-18E2D7BF26FF}" srcOrd="4" destOrd="0" parTransId="{32A84BB2-39CB-F747-B0C2-0730063F17AA}" sibTransId="{071392FE-EBF9-BC48-A8FD-F0C7AD4E3BED}"/>
    <dgm:cxn modelId="{02FC30E9-8B70-234F-BBD0-773D58D37BEC}" type="presOf" srcId="{FDE4E7BB-0CAC-0843-A059-AD46CC2DC2FE}" destId="{CB621BF1-1FE5-1F41-BE1C-F1F0CE0CB7DA}" srcOrd="0" destOrd="0" presId="urn:microsoft.com/office/officeart/2005/8/layout/cycle2"/>
    <dgm:cxn modelId="{8D562DF5-09CB-F649-9FDF-190A9A57AA99}" type="presOf" srcId="{C69E0FBB-0EA7-2D4A-B0C4-440E5B4E77C5}" destId="{71DDA097-0B34-F14A-B8AD-08D16B5BFA77}" srcOrd="0" destOrd="0" presId="urn:microsoft.com/office/officeart/2005/8/layout/cycle2"/>
    <dgm:cxn modelId="{4A5D63F8-A824-0548-A712-676D0A7E62CE}" type="presOf" srcId="{F14250FE-218B-634B-84D7-8C651DBDA127}" destId="{E3186B55-B6A2-AB41-92CB-E89D30B6E297}" srcOrd="1" destOrd="0" presId="urn:microsoft.com/office/officeart/2005/8/layout/cycle2"/>
    <dgm:cxn modelId="{653EA2B6-D305-8F46-A9DF-F04F0D5C98F7}" type="presParOf" srcId="{205ACF35-2892-814A-9CAD-BDB97655295D}" destId="{095A30A7-9C30-4C47-B72B-51AC85B62CC0}" srcOrd="0" destOrd="0" presId="urn:microsoft.com/office/officeart/2005/8/layout/cycle2"/>
    <dgm:cxn modelId="{D8465F67-2926-7246-B977-3C94155E70B0}" type="presParOf" srcId="{205ACF35-2892-814A-9CAD-BDB97655295D}" destId="{7744D706-161C-C24D-9841-3FCDB70FDF97}" srcOrd="1" destOrd="0" presId="urn:microsoft.com/office/officeart/2005/8/layout/cycle2"/>
    <dgm:cxn modelId="{C2F579EC-A6EC-7D49-A400-7D4DC49C0D44}" type="presParOf" srcId="{7744D706-161C-C24D-9841-3FCDB70FDF97}" destId="{E3186B55-B6A2-AB41-92CB-E89D30B6E297}" srcOrd="0" destOrd="0" presId="urn:microsoft.com/office/officeart/2005/8/layout/cycle2"/>
    <dgm:cxn modelId="{BF90D8BC-FACA-E048-91A3-D01E185A7AE0}" type="presParOf" srcId="{205ACF35-2892-814A-9CAD-BDB97655295D}" destId="{05AEBC4C-C08A-5A44-AE13-9E697954920B}" srcOrd="2" destOrd="0" presId="urn:microsoft.com/office/officeart/2005/8/layout/cycle2"/>
    <dgm:cxn modelId="{4E529582-2415-E84B-A958-8FB53FDECC9B}" type="presParOf" srcId="{205ACF35-2892-814A-9CAD-BDB97655295D}" destId="{B9C0D54A-4460-8648-B984-3092E1960070}" srcOrd="3" destOrd="0" presId="urn:microsoft.com/office/officeart/2005/8/layout/cycle2"/>
    <dgm:cxn modelId="{9E9711A6-EF3C-0940-9EAB-460946392C05}" type="presParOf" srcId="{B9C0D54A-4460-8648-B984-3092E1960070}" destId="{E5A14DAB-F3EC-B74C-8032-6A8D334BF20A}" srcOrd="0" destOrd="0" presId="urn:microsoft.com/office/officeart/2005/8/layout/cycle2"/>
    <dgm:cxn modelId="{1CD1DBD5-9F23-B54A-80F2-38759FD32FD8}" type="presParOf" srcId="{205ACF35-2892-814A-9CAD-BDB97655295D}" destId="{71DDA097-0B34-F14A-B8AD-08D16B5BFA77}" srcOrd="4" destOrd="0" presId="urn:microsoft.com/office/officeart/2005/8/layout/cycle2"/>
    <dgm:cxn modelId="{BF959C9C-D0C5-164A-9412-CAD58D4B3CDF}" type="presParOf" srcId="{205ACF35-2892-814A-9CAD-BDB97655295D}" destId="{26D4DBC2-BD7E-824C-8F4E-F1E912C16D5D}" srcOrd="5" destOrd="0" presId="urn:microsoft.com/office/officeart/2005/8/layout/cycle2"/>
    <dgm:cxn modelId="{7D5D9913-080B-274A-A44A-ABDB60694B63}" type="presParOf" srcId="{26D4DBC2-BD7E-824C-8F4E-F1E912C16D5D}" destId="{1857FC6B-0CA9-7A45-A707-E693C3E82737}" srcOrd="0" destOrd="0" presId="urn:microsoft.com/office/officeart/2005/8/layout/cycle2"/>
    <dgm:cxn modelId="{67BF4323-FA91-E34E-98EB-4573BD2663C2}" type="presParOf" srcId="{205ACF35-2892-814A-9CAD-BDB97655295D}" destId="{E60C2941-5F0B-DD41-B583-D70BE3123875}" srcOrd="6" destOrd="0" presId="urn:microsoft.com/office/officeart/2005/8/layout/cycle2"/>
    <dgm:cxn modelId="{D47E9DA3-B242-2447-B85C-D3D6091FE49C}" type="presParOf" srcId="{205ACF35-2892-814A-9CAD-BDB97655295D}" destId="{CB621BF1-1FE5-1F41-BE1C-F1F0CE0CB7DA}" srcOrd="7" destOrd="0" presId="urn:microsoft.com/office/officeart/2005/8/layout/cycle2"/>
    <dgm:cxn modelId="{03DC79DB-3A9C-0341-A0BB-78F027ADDC79}" type="presParOf" srcId="{CB621BF1-1FE5-1F41-BE1C-F1F0CE0CB7DA}" destId="{D122F882-5C7B-494C-A074-6524C275AFE4}" srcOrd="0" destOrd="0" presId="urn:microsoft.com/office/officeart/2005/8/layout/cycle2"/>
    <dgm:cxn modelId="{55A7689C-706B-E145-BECD-E2AC08008A23}" type="presParOf" srcId="{205ACF35-2892-814A-9CAD-BDB97655295D}" destId="{B98B0C7C-EA5E-C642-974D-AF4E6A4F53CF}" srcOrd="8" destOrd="0" presId="urn:microsoft.com/office/officeart/2005/8/layout/cycle2"/>
    <dgm:cxn modelId="{8F5DE9A5-36FF-3548-B72E-F0AAE23B0FB3}" type="presParOf" srcId="{205ACF35-2892-814A-9CAD-BDB97655295D}" destId="{995DADE0-8B93-1141-9C8E-E358C44EF701}" srcOrd="9" destOrd="0" presId="urn:microsoft.com/office/officeart/2005/8/layout/cycle2"/>
    <dgm:cxn modelId="{497ADAA3-021B-9444-8638-0EBE1048B8C8}" type="presParOf" srcId="{995DADE0-8B93-1141-9C8E-E358C44EF701}" destId="{10E45D04-A80D-074E-BC5F-EF784C9CD3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A30A7-9C30-4C47-B72B-51AC85B62CC0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Assomption</a:t>
          </a:r>
        </a:p>
      </dsp:txBody>
      <dsp:txXfrm>
        <a:off x="3485895" y="239992"/>
        <a:ext cx="1156208" cy="1156208"/>
      </dsp:txXfrm>
    </dsp:sp>
    <dsp:sp modelId="{7744D706-161C-C24D-9841-3FCDB70FDF97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4842728" y="1329221"/>
        <a:ext cx="305286" cy="331112"/>
      </dsp:txXfrm>
    </dsp:sp>
    <dsp:sp modelId="{05AEBC4C-C08A-5A44-AE13-9E697954920B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Intention</a:t>
          </a:r>
        </a:p>
      </dsp:txBody>
      <dsp:txXfrm>
        <a:off x="5474459" y="1684768"/>
        <a:ext cx="1156208" cy="1156208"/>
      </dsp:txXfrm>
    </dsp:sp>
    <dsp:sp modelId="{B9C0D54A-4460-8648-B984-3092E1960070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5544168" y="3192209"/>
        <a:ext cx="305286" cy="331112"/>
      </dsp:txXfrm>
    </dsp:sp>
    <dsp:sp modelId="{71DDA097-0B34-F14A-B8AD-08D16B5BFA77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Action</a:t>
          </a:r>
        </a:p>
      </dsp:txBody>
      <dsp:txXfrm>
        <a:off x="4714895" y="4022465"/>
        <a:ext cx="1156208" cy="1156208"/>
      </dsp:txXfrm>
    </dsp:sp>
    <dsp:sp modelId="{26D4DBC2-BD7E-824C-8F4E-F1E912C16D5D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3989118" y="4435013"/>
        <a:ext cx="305286" cy="331112"/>
      </dsp:txXfrm>
    </dsp:sp>
    <dsp:sp modelId="{E60C2941-5F0B-DD41-B583-D70BE3123875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Evaluation</a:t>
          </a:r>
        </a:p>
      </dsp:txBody>
      <dsp:txXfrm>
        <a:off x="2256895" y="4022465"/>
        <a:ext cx="1156208" cy="1156208"/>
      </dsp:txXfrm>
    </dsp:sp>
    <dsp:sp modelId="{CB621BF1-1FE5-1F41-BE1C-F1F0CE0CB7DA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2326604" y="3340121"/>
        <a:ext cx="305286" cy="331112"/>
      </dsp:txXfrm>
    </dsp:sp>
    <dsp:sp modelId="{B98B0C7C-EA5E-C642-974D-AF4E6A4F53CF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Réflexion</a:t>
          </a:r>
        </a:p>
      </dsp:txBody>
      <dsp:txXfrm>
        <a:off x="1497331" y="1684768"/>
        <a:ext cx="1156208" cy="1156208"/>
      </dsp:txXfrm>
    </dsp:sp>
    <dsp:sp modelId="{995DADE0-8B93-1141-9C8E-E358C44EF701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EB1B3-FB6D-1043-A68E-1312C1B1F2F5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9EC9A-BDEF-E049-A1BA-0BA590508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8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6679406" y="1384101"/>
            <a:ext cx="3952875" cy="39558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exte du titre"/>
          <p:cNvSpPr txBox="1">
            <a:spLocks noGrp="1"/>
          </p:cNvSpPr>
          <p:nvPr>
            <p:ph type="title"/>
          </p:nvPr>
        </p:nvSpPr>
        <p:spPr>
          <a:xfrm>
            <a:off x="595312" y="991195"/>
            <a:ext cx="5500688" cy="2321719"/>
          </a:xfrm>
          <a:prstGeom prst="rect">
            <a:avLst/>
          </a:prstGeom>
        </p:spPr>
        <p:txBody>
          <a:bodyPr anchor="b"/>
          <a:lstStyle>
            <a:lvl1pPr>
              <a:defRPr sz="4922"/>
            </a:lvl1pPr>
          </a:lstStyle>
          <a:p>
            <a:r>
              <a:t>Texte du titre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95312" y="3366492"/>
            <a:ext cx="5500688" cy="23217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91"/>
            </a:lvl1pPr>
            <a:lvl2pPr marL="0" indent="0" algn="ctr">
              <a:spcBef>
                <a:spcPts val="0"/>
              </a:spcBef>
              <a:buSzTx/>
              <a:buNone/>
              <a:defRPr sz="2391"/>
            </a:lvl2pPr>
            <a:lvl3pPr marL="0" indent="0" algn="ctr">
              <a:spcBef>
                <a:spcPts val="0"/>
              </a:spcBef>
              <a:buSzTx/>
              <a:buNone/>
              <a:defRPr sz="2391"/>
            </a:lvl3pPr>
            <a:lvl4pPr marL="0" indent="0" algn="ctr">
              <a:spcBef>
                <a:spcPts val="0"/>
              </a:spcBef>
              <a:buSzTx/>
              <a:buNone/>
              <a:defRPr sz="2391"/>
            </a:lvl4pPr>
            <a:lvl5pPr marL="0" indent="0" algn="ctr">
              <a:spcBef>
                <a:spcPts val="0"/>
              </a:spcBef>
              <a:buSzTx/>
              <a:buNone/>
              <a:defRPr sz="239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3662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1687"/>
              </a:spcBef>
            </a:lvl1pPr>
            <a:lvl2pPr>
              <a:spcBef>
                <a:spcPts val="1687"/>
              </a:spcBef>
            </a:lvl2pPr>
            <a:lvl3pPr>
              <a:spcBef>
                <a:spcPts val="1687"/>
              </a:spcBef>
            </a:lvl3pPr>
            <a:lvl4pPr>
              <a:spcBef>
                <a:spcPts val="1687"/>
              </a:spcBef>
            </a:lvl4pPr>
            <a:lvl5pPr>
              <a:spcBef>
                <a:spcPts val="1687"/>
              </a:spcBef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3462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7392-496B-5343-BDF9-93067C673359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8BB60A2-D085-4242-9B16-6EAB92FF96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0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3" r:id="rId12"/>
    <p:sldLayoutId id="21474839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nswergarden.ch/93548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answergarden.ch/93548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BE" sz="5400" dirty="0"/>
              <a:t>Évaluer les enseignements pour faire évoluer les pratiques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05088" y="4277075"/>
            <a:ext cx="3334512" cy="249245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20 mai 2019</a:t>
            </a:r>
          </a:p>
          <a:p>
            <a:r>
              <a:rPr lang="fr-FR" dirty="0"/>
              <a:t>Pascal Detroz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07B040-5DDB-6340-889B-80AEFCCB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277075"/>
            <a:ext cx="1981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9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0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6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6" y="0"/>
            <a:ext cx="12201386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0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2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8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488" y="0"/>
            <a:ext cx="12300487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0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/>
              <a:t>Mise en bouche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05088" y="4277075"/>
            <a:ext cx="3334512" cy="249245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29 juin 2017</a:t>
            </a:r>
          </a:p>
          <a:p>
            <a:r>
              <a:rPr lang="fr-FR" dirty="0"/>
              <a:t>Pascal Detroz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EC37E99-06F8-B541-94A0-39DCE54A2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277075"/>
            <a:ext cx="1981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8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/>
              <a:t>L’évaluation des enseignements : </a:t>
            </a:r>
            <a:endParaRPr lang="fr-FR" sz="40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9195" y="3835118"/>
            <a:ext cx="8217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i="1" dirty="0"/>
              <a:t>Deux modèles à articuler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596665-8586-3F47-9FFC-CD3BE09A8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277075"/>
            <a:ext cx="1981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2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Deux modèles de l’évaluation à articuler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fr-FR" sz="4000" dirty="0">
                <a:latin typeface="Gill Sans MT" charset="0"/>
                <a:ea typeface="Gill Sans MT" charset="0"/>
                <a:cs typeface="Gill Sans MT" charset="0"/>
                <a:sym typeface="Gill Sans SemiBold"/>
              </a:rPr>
              <a:t>la régulation cybernétique</a:t>
            </a:r>
          </a:p>
          <a:p>
            <a:r>
              <a:rPr lang="fr-FR" sz="4000" dirty="0">
                <a:latin typeface="Gill Sans MT" charset="0"/>
                <a:ea typeface="Gill Sans MT" charset="0"/>
                <a:cs typeface="Gill Sans MT" charset="0"/>
                <a:sym typeface="Gill Sans SemiBold"/>
              </a:rPr>
              <a:t> la régulation systémique</a:t>
            </a:r>
            <a:endParaRPr lang="fr-FR" sz="4000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</a:t>
            </a:r>
            <a:br>
              <a:rPr lang="fr-FR" b="1" dirty="0">
                <a:latin typeface="Gill Sans SemiBold"/>
                <a:ea typeface="Gill Sans SemiBold"/>
                <a:cs typeface="Gill Sans SemiBold"/>
                <a:sym typeface="Gill Sans SemiBold"/>
              </a:rPr>
            </a:br>
            <a:r>
              <a:rPr lang="fr-FR" b="1" dirty="0">
                <a:latin typeface="Gill Sans SemiBold"/>
                <a:ea typeface="Gill Sans SemiBold"/>
                <a:cs typeface="Gill Sans SemiBold"/>
                <a:sym typeface="Gill Sans SemiBold"/>
              </a:rPr>
              <a:t>cybernétique</a:t>
            </a:r>
            <a:endParaRPr lang="fr-FR" b="1" dirty="0"/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3737" y="0"/>
            <a:ext cx="7058263" cy="6106065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:p14="http://schemas.microsoft.com/office/powerpoint/2010/main" val="1176053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10051573" cy="1049235"/>
          </a:xfrm>
        </p:spPr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cybernétique en EEE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754"/>
            <a:ext cx="12192000" cy="50292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58" y="4612478"/>
            <a:ext cx="1509522" cy="8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cybernétique en EEE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rmAutofit/>
          </a:bodyPr>
          <a:lstStyle/>
          <a:p>
            <a:pPr marL="907236" marR="28573" lvl="1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Elle est nécessaire pour réguler un système par rapport à une norme de performance </a:t>
            </a:r>
            <a:r>
              <a:rPr lang="fr-FR" sz="2391" dirty="0" err="1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pré-établie</a:t>
            </a: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 et par rapport à un programme standardisé</a:t>
            </a:r>
          </a:p>
          <a:p>
            <a:pPr marL="907236" marR="28573" lvl="1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Les critères de qualité à prendre en compte dans une régulation cybernétique sont : </a:t>
            </a:r>
          </a:p>
          <a:p>
            <a:pPr marL="1184046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La clarté des objectifs du programme</a:t>
            </a:r>
          </a:p>
          <a:p>
            <a:pPr marL="1184046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La qualité de la mesure de performance</a:t>
            </a:r>
          </a:p>
          <a:p>
            <a:pPr marL="1184046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La qualité de la comparaison objectifs-performance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561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cybernétique en EEE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rmAutofit/>
          </a:bodyPr>
          <a:lstStyle/>
          <a:p>
            <a:pPr marL="1143000" marR="28573" lvl="1" indent="-457200">
              <a:lnSpc>
                <a:spcPct val="100000"/>
              </a:lnSpc>
              <a:spcBef>
                <a:spcPts val="1687"/>
              </a:spcBef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La régulation cybernétique est une régulation en système fermé. La divergence entre les objectifs et les performances sont des erreurs que le programme doit récupérer. </a:t>
            </a:r>
          </a:p>
          <a:p>
            <a:pPr marL="1143000" marR="28573" lvl="1" indent="-457200">
              <a:lnSpc>
                <a:spcPct val="100000"/>
              </a:lnSpc>
              <a:spcBef>
                <a:spcPts val="1687"/>
              </a:spcBef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Elle est assez mécanique. Laisse finalement peu de place pour que tous les acteurs de l’éducation puissent s’émanciper.</a:t>
            </a:r>
          </a:p>
          <a:p>
            <a:endParaRPr lang="fr-FR" dirty="0">
              <a:latin typeface="gill s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1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systémique en EEE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151"/>
            <a:ext cx="12192000" cy="38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systémique en EEE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rmAutofit lnSpcReduction="10000"/>
          </a:bodyPr>
          <a:lstStyle/>
          <a:p>
            <a:pPr marL="1021536" marR="28573" lvl="1" indent="-4572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La régulation systémique conçoit encore des objectifs et un programme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pre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́-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détermine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́ mais dans ce cas, l’erreur n’est pas faite seulement pour disparaître, l’erreur est considérée comme un surplus de significations sur la manière dont fonctionne l’ensemble du système. </a:t>
            </a:r>
          </a:p>
          <a:p>
            <a:pPr marL="1021536" marR="28573" lvl="1" indent="-4572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Il y a dans l’erreur une richesse que la régulation veut exploiter. Et pas simplement supprimer.</a:t>
            </a:r>
          </a:p>
          <a:p>
            <a:endParaRPr lang="fr-FR" dirty="0">
              <a:latin typeface="gill s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2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systémique en EEE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rmAutofit fontScale="77500" lnSpcReduction="20000"/>
          </a:bodyPr>
          <a:lstStyle/>
          <a:p>
            <a:pPr marL="1021536" marR="28573" lvl="1" indent="-4572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Le moment de la régulation (comparaison objectifs - performance) est le moment où on va choisir ensemble, entre acteurs impliqués dans le système, la suite du programme</a:t>
            </a:r>
          </a:p>
          <a:p>
            <a:pPr marL="1021536" marR="28573" lvl="1" indent="-4572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Dans ce cas, la régulation remet en question le programme, mais aussi le référentiel à savoir les objectifs poursuivis, les normes, les valeurs du système</a:t>
            </a:r>
          </a:p>
          <a:p>
            <a:pPr marL="1021536" marR="28573" lvl="1" indent="-4572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Ce modèle permet cette divergence entre objectifs et résultats parce qu'elle reste pertinente au projet dans lequel sont impliqués les acteurs (l’élève, l’enseignant, les directions, les parents, … ). Or, le projet est ici un élément de cohésion du système.</a:t>
            </a:r>
          </a:p>
          <a:p>
            <a:endParaRPr lang="fr-FR" dirty="0">
              <a:latin typeface="gill s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Wooclap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BE" sz="4000" dirty="0" err="1"/>
              <a:t>www.wooclap.com</a:t>
            </a:r>
            <a:r>
              <a:rPr lang="fr-BE" sz="4000" dirty="0"/>
              <a:t>/</a:t>
            </a:r>
            <a:r>
              <a:rPr lang="fr-BE" sz="4000" b="1" dirty="0"/>
              <a:t>NOZGXR</a:t>
            </a:r>
            <a:r>
              <a:rPr lang="fr-FR" sz="4000" dirty="0"/>
              <a:t> </a:t>
            </a:r>
          </a:p>
          <a:p>
            <a:r>
              <a:rPr lang="fr-FR" sz="4000" dirty="0"/>
              <a:t>Quels sont les questions que vous vous posez au sujet de l’évaluation des enseignements</a:t>
            </a:r>
          </a:p>
        </p:txBody>
      </p:sp>
    </p:spTree>
    <p:extLst>
      <p:ext uri="{BB962C8B-B14F-4D97-AF65-F5344CB8AC3E}">
        <p14:creationId xmlns:p14="http://schemas.microsoft.com/office/powerpoint/2010/main" val="975655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systémique en EEE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rmAutofit fontScale="85000" lnSpcReduction="20000"/>
          </a:bodyPr>
          <a:lstStyle/>
          <a:p>
            <a:pPr marL="450036" marR="28573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800" dirty="0">
                <a:uFill>
                  <a:solidFill>
                    <a:srgbClr val="005764"/>
                  </a:solidFill>
                </a:uFill>
                <a:sym typeface="Gill Sans"/>
              </a:rPr>
              <a:t>Les critères de qualité sont</a:t>
            </a:r>
          </a:p>
          <a:p>
            <a:pPr marL="1184047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800" dirty="0">
                <a:uFill>
                  <a:solidFill>
                    <a:srgbClr val="005764"/>
                  </a:solidFill>
                </a:uFill>
                <a:sym typeface="Gill Sans"/>
              </a:rPr>
              <a:t>La clarté des objectifs du programme</a:t>
            </a:r>
          </a:p>
          <a:p>
            <a:pPr marL="1184046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800" dirty="0">
                <a:uFill>
                  <a:solidFill>
                    <a:srgbClr val="005764"/>
                  </a:solidFill>
                </a:uFill>
                <a:sym typeface="Gill Sans"/>
              </a:rPr>
              <a:t>La qualité de la mesure de performance</a:t>
            </a:r>
          </a:p>
          <a:p>
            <a:pPr marL="1184046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800" dirty="0">
                <a:uFill>
                  <a:solidFill>
                    <a:srgbClr val="005764"/>
                  </a:solidFill>
                </a:uFill>
                <a:sym typeface="Gill Sans"/>
              </a:rPr>
              <a:t>La qualité de la comparaison objectifs-performance</a:t>
            </a:r>
          </a:p>
          <a:p>
            <a:pPr marL="269646" marR="28573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791" dirty="0">
                <a:uFill>
                  <a:solidFill>
                    <a:srgbClr val="005764"/>
                  </a:solidFill>
                </a:uFill>
                <a:sym typeface="Gill Sans"/>
              </a:rPr>
              <a:t>Mais ils sont aussi la capacité créative à se réinventer dans la relation d’apprentissage, à collaborer à un projet commun. Cela nécessite des compétences fortes</a:t>
            </a:r>
          </a:p>
          <a:p>
            <a:pPr marL="269646" marR="28573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791" dirty="0">
                <a:uFill>
                  <a:solidFill>
                    <a:srgbClr val="005764"/>
                  </a:solidFill>
                </a:uFill>
                <a:sym typeface="Gill Sans"/>
              </a:rPr>
              <a:t>Il ne s’agit donc pas d’une boucle fermée, mais d’une boucle résolument ouverte dans laquelle toutes les négociations deviennent possibles</a:t>
            </a:r>
          </a:p>
          <a:p>
            <a:endParaRPr lang="fr-FR" dirty="0">
              <a:latin typeface="gill s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01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Cybernétique ou systémique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Autofit/>
          </a:bodyPr>
          <a:lstStyle/>
          <a:p>
            <a:pPr marL="907236" marR="28573" lvl="1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600" dirty="0">
                <a:uFill>
                  <a:solidFill>
                    <a:srgbClr val="005764"/>
                  </a:solidFill>
                </a:uFill>
                <a:sym typeface="Gill Sans"/>
              </a:rPr>
              <a:t>Les deux sont nécessaires dans un système éducatif.</a:t>
            </a:r>
          </a:p>
          <a:p>
            <a:pPr marL="907236" marR="28573" lvl="1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600" dirty="0">
                <a:uFill>
                  <a:solidFill>
                    <a:srgbClr val="005764"/>
                  </a:solidFill>
                </a:uFill>
                <a:sym typeface="Gill Sans"/>
              </a:rPr>
              <a:t>Opter pour une régulation systémique ne signifie pas renoncer à la régulation cybernétique car, dans les systèmes éducatifs, les objectifs et curriculum restent centralisés. La vérification de leur atteinte reste donc une nécessité : le recueil de l’information doit rester d’une grande qualité. </a:t>
            </a:r>
          </a:p>
          <a:p>
            <a:pPr marL="907236" marR="28573" lvl="1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600" dirty="0">
                <a:uFill>
                  <a:solidFill>
                    <a:srgbClr val="005764"/>
                  </a:solidFill>
                </a:uFill>
                <a:sym typeface="Gill Sans"/>
              </a:rPr>
              <a:t>Ces deux systèmes de régulation sont donc complémentaires et doivent être articulés. </a:t>
            </a:r>
          </a:p>
        </p:txBody>
      </p:sp>
    </p:spTree>
    <p:extLst>
      <p:ext uri="{BB962C8B-B14F-4D97-AF65-F5344CB8AC3E}">
        <p14:creationId xmlns:p14="http://schemas.microsoft.com/office/powerpoint/2010/main" val="1504794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/>
              <a:t>La régulation cybernétique : l’EEE institutionnelle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E7DD0B-B175-4C4B-BAC6-54B97A30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277075"/>
            <a:ext cx="1981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58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etroz, P. (2009). L’évaluation des enseignements par les étudiants : état de la recherche et perspectives. Revue Française de Pédagogie, 165, 117-135."/>
          <p:cNvSpPr/>
          <p:nvPr/>
        </p:nvSpPr>
        <p:spPr>
          <a:xfrm>
            <a:off x="1700784" y="2593685"/>
            <a:ext cx="5591794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3600"/>
            </a:pPr>
            <a:r>
              <a:rPr sz="2400" dirty="0"/>
              <a:t>Detroz, P. (2009). L’évaluation des enseignements par les étudiants : état de la recherche et perspectives. </a:t>
            </a:r>
            <a:r>
              <a:rPr sz="2400" i="1" dirty="0"/>
              <a:t>Revue Française de Pédagogie</a:t>
            </a:r>
            <a:r>
              <a:rPr sz="2400" dirty="0"/>
              <a:t>, 165, 117-135.</a:t>
            </a:r>
          </a:p>
        </p:txBody>
      </p:sp>
      <p:pic>
        <p:nvPicPr>
          <p:cNvPr id="175" name="rfp.jpg" descr="rf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00" y="1875235"/>
            <a:ext cx="2232422" cy="3107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691036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BE" dirty="0"/>
              <a:t>Introduction</a:t>
            </a:r>
            <a:endParaRPr dirty="0"/>
          </a:p>
        </p:txBody>
      </p:sp>
      <p:sp>
        <p:nvSpPr>
          <p:cNvPr id="177" name="Un dispositif d’EEE qui s’étend sans nécessairement convaincre.…"/>
          <p:cNvSpPr txBox="1">
            <a:spLocks noGrp="1"/>
          </p:cNvSpPr>
          <p:nvPr>
            <p:ph type="body" idx="1"/>
          </p:nvPr>
        </p:nvSpPr>
        <p:spPr>
          <a:xfrm>
            <a:off x="1943694" y="1946672"/>
            <a:ext cx="10248306" cy="40183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200" dirty="0"/>
              <a:t>Un dispositif d’EEE qui s’étend sans nécessairement convaincre.</a:t>
            </a:r>
          </a:p>
          <a:p>
            <a:pPr marL="0" indent="0">
              <a:buNone/>
            </a:pPr>
            <a:r>
              <a:rPr sz="3200" dirty="0"/>
              <a:t>Des critiques qui portent sur :</a:t>
            </a:r>
          </a:p>
          <a:p>
            <a:pPr lvl="4"/>
            <a:r>
              <a:rPr sz="3200" dirty="0"/>
              <a:t>la fidélité,</a:t>
            </a:r>
          </a:p>
          <a:p>
            <a:pPr lvl="4"/>
            <a:r>
              <a:rPr sz="3200" dirty="0"/>
              <a:t>la validité.</a:t>
            </a:r>
          </a:p>
        </p:txBody>
      </p:sp>
    </p:spTree>
    <p:extLst>
      <p:ext uri="{BB962C8B-B14F-4D97-AF65-F5344CB8AC3E}">
        <p14:creationId xmlns:p14="http://schemas.microsoft.com/office/powerpoint/2010/main" val="65112340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BE" dirty="0"/>
              <a:t>Fidélité en EEE</a:t>
            </a:r>
            <a:endParaRPr dirty="0"/>
          </a:p>
        </p:txBody>
      </p:sp>
      <p:sp>
        <p:nvSpPr>
          <p:cNvPr id="181" name="L’EEE est une mesure de la qualité de l’enseignement.…"/>
          <p:cNvSpPr txBox="1">
            <a:spLocks noGrp="1"/>
          </p:cNvSpPr>
          <p:nvPr>
            <p:ph type="body" idx="1"/>
          </p:nvPr>
        </p:nvSpPr>
        <p:spPr>
          <a:xfrm>
            <a:off x="1782961" y="1946672"/>
            <a:ext cx="8608219" cy="401835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L’EEE est une mesure de la qualité de l’enseignement. </a:t>
            </a:r>
          </a:p>
          <a:p>
            <a:pPr marL="0" indent="0">
              <a:buNone/>
            </a:pPr>
            <a:r>
              <a:rPr dirty="0"/>
              <a:t>Elle doit être fidèle, c’est-à-dire faire preuve de ... </a:t>
            </a:r>
          </a:p>
          <a:p>
            <a:pPr lvl="2"/>
            <a:r>
              <a:rPr dirty="0"/>
              <a:t>stabilité,</a:t>
            </a:r>
          </a:p>
          <a:p>
            <a:pPr lvl="2"/>
            <a:r>
              <a:rPr dirty="0"/>
              <a:t>équivalence,</a:t>
            </a:r>
          </a:p>
          <a:p>
            <a:pPr lvl="2"/>
            <a:r>
              <a:rPr dirty="0"/>
              <a:t>consistance interne.</a:t>
            </a:r>
          </a:p>
        </p:txBody>
      </p:sp>
    </p:spTree>
    <p:extLst>
      <p:ext uri="{BB962C8B-B14F-4D97-AF65-F5344CB8AC3E}">
        <p14:creationId xmlns:p14="http://schemas.microsoft.com/office/powerpoint/2010/main" val="200186956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BE" dirty="0"/>
              <a:t>Validité de l’EEE</a:t>
            </a:r>
            <a:endParaRPr dirty="0"/>
          </a:p>
        </p:txBody>
      </p:sp>
      <p:sp>
        <p:nvSpPr>
          <p:cNvPr id="186" name="Relation entre les mesures issues de l’EEE et le construct sous-jacent évalué, à savoir la qualité de l’enseignement.…"/>
          <p:cNvSpPr txBox="1">
            <a:spLocks noGrp="1"/>
          </p:cNvSpPr>
          <p:nvPr>
            <p:ph type="body" idx="1"/>
          </p:nvPr>
        </p:nvSpPr>
        <p:spPr>
          <a:xfrm>
            <a:off x="1912441" y="1580912"/>
            <a:ext cx="8367117" cy="48488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 sz="3600"/>
            </a:pPr>
            <a:r>
              <a:rPr dirty="0"/>
              <a:t>Relation entre les mesures issues de l’EEE et le construct sous-jacent évalué, à savoir la qualité de l’enseignement.</a:t>
            </a:r>
          </a:p>
          <a:p>
            <a:pPr marL="0" indent="0">
              <a:buNone/>
              <a:defRPr sz="3600"/>
            </a:pPr>
            <a:r>
              <a:rPr dirty="0"/>
              <a:t>Difficultés méthodologiques qui mènent à 5 approches distinctes :</a:t>
            </a:r>
          </a:p>
          <a:p>
            <a:pPr lvl="1">
              <a:defRPr sz="3200"/>
            </a:pPr>
            <a:r>
              <a:rPr dirty="0"/>
              <a:t>L’approche multitrait-multiméthode,</a:t>
            </a:r>
          </a:p>
          <a:p>
            <a:pPr lvl="1">
              <a:defRPr sz="3200"/>
            </a:pPr>
            <a:r>
              <a:rPr dirty="0"/>
              <a:t>Les études multisection,</a:t>
            </a:r>
          </a:p>
          <a:p>
            <a:pPr lvl="1">
              <a:defRPr sz="3200"/>
            </a:pPr>
            <a:r>
              <a:rPr dirty="0"/>
              <a:t>Les études portant sur les biais (enseignant, étudiants, contexte),</a:t>
            </a:r>
          </a:p>
          <a:p>
            <a:pPr lvl="1">
              <a:defRPr sz="3200"/>
            </a:pPr>
            <a:r>
              <a:rPr dirty="0"/>
              <a:t>Les études de laboratoire,</a:t>
            </a:r>
          </a:p>
          <a:p>
            <a:pPr lvl="1">
              <a:defRPr sz="3200"/>
            </a:pPr>
            <a:r>
              <a:rPr dirty="0"/>
              <a:t>La structure conceptuelle de l’EEE.</a:t>
            </a:r>
          </a:p>
        </p:txBody>
      </p:sp>
    </p:spTree>
    <p:extLst>
      <p:ext uri="{BB962C8B-B14F-4D97-AF65-F5344CB8AC3E}">
        <p14:creationId xmlns:p14="http://schemas.microsoft.com/office/powerpoint/2010/main" val="79544779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ette méthode consiste à corréler les résultats obtenus par l’EEE à d’autres mesures de la qualité de l’enseignement ou à d’autres méthodes de recueil de données.…"/>
          <p:cNvSpPr txBox="1">
            <a:spLocks noGrp="1"/>
          </p:cNvSpPr>
          <p:nvPr>
            <p:ph type="body" idx="1"/>
          </p:nvPr>
        </p:nvSpPr>
        <p:spPr>
          <a:xfrm>
            <a:off x="1666875" y="1893094"/>
            <a:ext cx="8849320" cy="436661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567653" indent="-344418">
              <a:defRPr sz="3600"/>
            </a:pPr>
            <a:r>
              <a:rPr dirty="0"/>
              <a:t>Cette méthode consiste à corréler les résultats obtenus par l’EEE à d’autres mesures de la qualité de l’enseignement ou à d’autres méthodes de recueil de données.</a:t>
            </a:r>
          </a:p>
          <a:p>
            <a:pPr marL="567653" indent="-344418">
              <a:defRPr sz="3600"/>
            </a:pPr>
            <a:r>
              <a:rPr dirty="0"/>
              <a:t>Par exemple, comparaison de l’EEE avec l’autoévaluation des enseignements, l’évaluation par les pairs, l’évaluation par les </a:t>
            </a:r>
            <a:r>
              <a:rPr i="1" dirty="0"/>
              <a:t>alumni</a:t>
            </a:r>
            <a:r>
              <a:rPr dirty="0"/>
              <a:t>, la mesure des performances des étudiants, ...</a:t>
            </a:r>
          </a:p>
          <a:p>
            <a:pPr marL="567653" indent="-344418">
              <a:defRPr sz="3600"/>
            </a:pPr>
            <a:r>
              <a:rPr dirty="0"/>
              <a:t>Corrélations variables en fonction des études et des sources comparées, mais en général plaidant pour la validité de l’EEE.</a:t>
            </a:r>
          </a:p>
          <a:p>
            <a:pPr>
              <a:buClr>
                <a:srgbClr val="874600"/>
              </a:buClr>
              <a:defRPr sz="3600"/>
            </a:pPr>
            <a:r>
              <a:rPr dirty="0">
                <a:solidFill>
                  <a:srgbClr val="874600"/>
                </a:solidFill>
              </a:rPr>
              <a:t>Le souci est que ces autres mesures ne sont pas des indicateurs plus fidèles et valides que les résultats à l’EEE. </a:t>
            </a:r>
            <a:r>
              <a:rPr dirty="0"/>
              <a:t>fidèles de l’EEE</a:t>
            </a:r>
          </a:p>
        </p:txBody>
      </p:sp>
      <p:sp>
        <p:nvSpPr>
          <p:cNvPr id="4" name="Titre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Etude multitrait-multiméthode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33756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es enseignements identiques (même contenu, même matière, même note de cours) donnés à des publics en tous points similaires mais par des enseignants différents.…"/>
          <p:cNvSpPr txBox="1">
            <a:spLocks noGrp="1"/>
          </p:cNvSpPr>
          <p:nvPr>
            <p:ph type="body" idx="1"/>
          </p:nvPr>
        </p:nvSpPr>
        <p:spPr>
          <a:xfrm>
            <a:off x="1657945" y="1848445"/>
            <a:ext cx="8867180" cy="436661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567653" indent="-344418">
              <a:defRPr sz="3600"/>
            </a:pPr>
            <a:r>
              <a:t>Des enseignements identiques (même contenu, même matière, même note de cours) donnés à des publics en tous points similaires mais par des enseignants différents.</a:t>
            </a:r>
          </a:p>
          <a:p>
            <a:pPr marL="567653" indent="-344418">
              <a:defRPr sz="3600"/>
            </a:pPr>
            <a:r>
              <a:t>Observation, pour chacun des groupes, de la corrélation entre le score à l’examen (identique lui aussi) et la satisfaction des étudiants.</a:t>
            </a:r>
          </a:p>
          <a:p>
            <a:pPr marL="567653" indent="-344418">
              <a:defRPr sz="3600"/>
            </a:pPr>
            <a:r>
              <a:t>Des méta-analyses démontrent une corrélation entre score à l’examen et score à l’EEE.</a:t>
            </a:r>
          </a:p>
          <a:p>
            <a:pPr marL="567653" indent="-344418">
              <a:defRPr sz="3600">
                <a:solidFill>
                  <a:srgbClr val="874600"/>
                </a:solidFill>
              </a:defRPr>
            </a:pPr>
            <a:r>
              <a:t>Mais corrélation ne signifie pas causalité et le score à l’examen n’est pas un indicateur de qualité.</a:t>
            </a:r>
          </a:p>
        </p:txBody>
      </p:sp>
      <p:sp>
        <p:nvSpPr>
          <p:cNvPr id="4" name="Titre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Etude Multisection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8758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Elles consistent à recréer une situation d’enseignement artificielle en maîtrisant certaines variables pour en limiter l’effet.…"/>
          <p:cNvSpPr txBox="1">
            <a:spLocks noGrp="1"/>
          </p:cNvSpPr>
          <p:nvPr>
            <p:ph type="body" idx="1"/>
          </p:nvPr>
        </p:nvSpPr>
        <p:spPr>
          <a:xfrm>
            <a:off x="1657945" y="1937742"/>
            <a:ext cx="8867180" cy="403621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67653" indent="-344418">
              <a:defRPr sz="3600"/>
            </a:pPr>
            <a:r>
              <a:t>Elles consistent à recréer une situation d’enseignement artificielle en maîtrisant certaines variables pour en limiter l’effet. </a:t>
            </a:r>
          </a:p>
          <a:p>
            <a:pPr marL="567653" indent="-344418">
              <a:defRPr sz="3600"/>
            </a:pPr>
            <a:r>
              <a:t>Exemples célébres :</a:t>
            </a:r>
          </a:p>
          <a:p>
            <a:pPr marL="1192709" lvl="2" indent="-344418">
              <a:defRPr sz="3600"/>
            </a:pPr>
            <a:r>
              <a:t>Doctor Fox (Naftulin, Ware et Donelly, 1973),</a:t>
            </a:r>
          </a:p>
          <a:p>
            <a:pPr marL="1192709" lvl="2" indent="-344418">
              <a:defRPr sz="3600"/>
            </a:pPr>
            <a:r>
              <a:t>William et Cecci (1997),</a:t>
            </a:r>
          </a:p>
          <a:p>
            <a:pPr marL="1192709" lvl="2" indent="-344418">
              <a:defRPr sz="3600"/>
            </a:pPr>
            <a:r>
              <a:t>Thin slices of expressiveness (Ambady et Rosenthal, 1992).</a:t>
            </a:r>
          </a:p>
        </p:txBody>
      </p:sp>
      <p:sp>
        <p:nvSpPr>
          <p:cNvPr id="4" name="Titre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Etude de laboratoire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70257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Answergarden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hlinkClick r:id="rId2"/>
              </a:rPr>
              <a:t>https://answergarden.ch/935484</a:t>
            </a:r>
            <a:endParaRPr lang="fr-FR" sz="4000" dirty="0"/>
          </a:p>
          <a:p>
            <a:pPr marL="0" indent="0">
              <a:buNone/>
            </a:pPr>
            <a:r>
              <a:rPr lang="fr-FR" sz="4000" dirty="0"/>
              <a:t> </a:t>
            </a:r>
          </a:p>
          <a:p>
            <a:r>
              <a:rPr lang="fr-FR" sz="4000" dirty="0"/>
              <a:t>Citez 5 mots qui vous viennent à l’esprit quand on vous dit « évaluation des enseignements » </a:t>
            </a:r>
          </a:p>
        </p:txBody>
      </p:sp>
    </p:spTree>
    <p:extLst>
      <p:ext uri="{BB962C8B-B14F-4D97-AF65-F5344CB8AC3E}">
        <p14:creationId xmlns:p14="http://schemas.microsoft.com/office/powerpoint/2010/main" val="3871560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es biais sont décrits comme des facteurs influençant le score à l’EEE mais pas les apprentissages.…"/>
          <p:cNvSpPr txBox="1">
            <a:spLocks noGrp="1"/>
          </p:cNvSpPr>
          <p:nvPr>
            <p:ph type="body" idx="1"/>
          </p:nvPr>
        </p:nvSpPr>
        <p:spPr>
          <a:xfrm>
            <a:off x="1550788" y="1768078"/>
            <a:ext cx="9769483" cy="48488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 sz="3600"/>
            </a:pPr>
            <a:r>
              <a:rPr dirty="0"/>
              <a:t>Les biais sont décrits comme des facteurs influençant le score à l’EEE mais pas les apprentissages.</a:t>
            </a:r>
          </a:p>
          <a:p>
            <a:pPr lvl="2">
              <a:defRPr sz="3600"/>
            </a:pPr>
            <a:r>
              <a:rPr dirty="0"/>
              <a:t>Les biais liés à l’enseignant (ex. le genre, le statut et l’ethnie, ...).</a:t>
            </a:r>
          </a:p>
          <a:p>
            <a:pPr lvl="2">
              <a:defRPr sz="3600"/>
            </a:pPr>
            <a:r>
              <a:rPr dirty="0"/>
              <a:t>Les biais liés aux étudiants (ex. le score obtenu ou espéré, la motivation, ...).</a:t>
            </a:r>
          </a:p>
          <a:p>
            <a:pPr lvl="2">
              <a:defRPr sz="3600"/>
            </a:pPr>
            <a:r>
              <a:rPr dirty="0"/>
              <a:t>Les biais liés au variables contextuelles (ex. la taille de l’auditoire, la matière enseignée, ...).</a:t>
            </a:r>
          </a:p>
          <a:p>
            <a:pPr marL="0" indent="0">
              <a:buClr>
                <a:srgbClr val="874600"/>
              </a:buClr>
              <a:buNone/>
              <a:defRPr sz="3600">
                <a:solidFill>
                  <a:srgbClr val="874600"/>
                </a:solidFill>
              </a:defRPr>
            </a:pPr>
            <a:r>
              <a:rPr dirty="0"/>
              <a:t>Pas d’influence majeure des biais sur la mesure, mais principe de précaution à respecter.</a:t>
            </a:r>
          </a:p>
        </p:txBody>
      </p:sp>
      <p:sp>
        <p:nvSpPr>
          <p:cNvPr id="4" name="Titre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Etude sur les biais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8732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as de preuve absolue, mais un faisceau convergent plaidant pour la fidélité et la validité des dispositifs d’EEE.…"/>
          <p:cNvSpPr/>
          <p:nvPr/>
        </p:nvSpPr>
        <p:spPr>
          <a:xfrm>
            <a:off x="1961555" y="1955602"/>
            <a:ext cx="8367117" cy="483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marL="401822" indent="-401822">
              <a:spcBef>
                <a:spcPts val="1687"/>
              </a:spcBef>
              <a:buSzPct val="171000"/>
              <a:buChar char="•"/>
              <a:defRPr sz="3600"/>
            </a:pPr>
            <a:r>
              <a:rPr sz="2531"/>
              <a:t>Pas de preuve absolue, mais un faisceau convergent plaidant pour la fidélité et la validité des dispositifs d’EEE.</a:t>
            </a:r>
          </a:p>
          <a:p>
            <a:pPr marL="401822" indent="-401822">
              <a:spcBef>
                <a:spcPts val="1687"/>
              </a:spcBef>
              <a:buSzPct val="171000"/>
              <a:buChar char="•"/>
              <a:defRPr sz="3600"/>
            </a:pPr>
            <a:r>
              <a:rPr sz="2531"/>
              <a:t>Utilisation libre dans le cadre d’évaluations formatives. Dans le cadre de l’évaluation administrative =&gt; triangulation.</a:t>
            </a:r>
          </a:p>
          <a:p>
            <a:pPr marL="401822" indent="-401822">
              <a:spcBef>
                <a:spcPts val="1687"/>
              </a:spcBef>
              <a:buSzPct val="171000"/>
              <a:buChar char="•"/>
              <a:defRPr sz="3600"/>
            </a:pPr>
            <a:r>
              <a:rPr sz="2531"/>
              <a:t>La qualité de l’EEE dépend des caractéristiques de sa mise en oeuvre.</a:t>
            </a:r>
          </a:p>
          <a:p>
            <a:pPr marL="401822" indent="-401822">
              <a:spcBef>
                <a:spcPts val="1687"/>
              </a:spcBef>
              <a:buSzPct val="171000"/>
              <a:buChar char="•"/>
              <a:defRPr sz="3600">
                <a:solidFill>
                  <a:srgbClr val="058A68"/>
                </a:solidFill>
              </a:defRPr>
            </a:pPr>
            <a:r>
              <a:rPr sz="2531"/>
              <a:t>Vers une démarche de régulation ouverte de l’EEE où les conséquences du dispositif seraient systématiquement analysées.</a:t>
            </a:r>
          </a:p>
          <a:p>
            <a:pPr marL="401822" indent="-401822">
              <a:spcBef>
                <a:spcPts val="1687"/>
              </a:spcBef>
              <a:buSzPct val="171000"/>
              <a:buChar char="•"/>
              <a:defRPr sz="3600">
                <a:solidFill>
                  <a:srgbClr val="058A68"/>
                </a:solidFill>
              </a:defRPr>
            </a:pPr>
            <a:endParaRPr sz="2531"/>
          </a:p>
        </p:txBody>
      </p:sp>
      <p:sp>
        <p:nvSpPr>
          <p:cNvPr id="4" name="Titre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24957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/>
              <a:t>La régulation Systémique : l’EEE Individuelle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9F5A27E-99DE-3B47-9ECE-8E3CD459F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277075"/>
            <a:ext cx="1981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92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de mes rôles est de motiver mes étudiants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Tout à fait d’accord</a:t>
            </a:r>
          </a:p>
          <a:p>
            <a:r>
              <a:rPr lang="fr-FR" dirty="0"/>
              <a:t>D’accord</a:t>
            </a:r>
          </a:p>
          <a:p>
            <a:r>
              <a:rPr lang="fr-FR" dirty="0"/>
              <a:t>Pas d’accord</a:t>
            </a:r>
          </a:p>
          <a:p>
            <a:r>
              <a:rPr lang="fr-FR" dirty="0"/>
              <a:t>Pas du tout d’accord</a:t>
            </a:r>
          </a:p>
        </p:txBody>
      </p:sp>
    </p:spTree>
    <p:extLst>
      <p:ext uri="{BB962C8B-B14F-4D97-AF65-F5344CB8AC3E}">
        <p14:creationId xmlns:p14="http://schemas.microsoft.com/office/powerpoint/2010/main" val="267402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taux de réussite à la fin du cours me renseigne sur la qualité de mon enseignement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Tout à fait d’accord</a:t>
            </a:r>
          </a:p>
          <a:p>
            <a:r>
              <a:rPr lang="fr-FR" dirty="0"/>
              <a:t>D’accord</a:t>
            </a:r>
          </a:p>
          <a:p>
            <a:r>
              <a:rPr lang="fr-FR" dirty="0"/>
              <a:t>Pas d’accord</a:t>
            </a:r>
          </a:p>
          <a:p>
            <a:r>
              <a:rPr lang="fr-FR" dirty="0"/>
              <a:t>Pas du tout d’accord</a:t>
            </a:r>
          </a:p>
        </p:txBody>
      </p:sp>
    </p:spTree>
    <p:extLst>
      <p:ext uri="{BB962C8B-B14F-4D97-AF65-F5344CB8AC3E}">
        <p14:creationId xmlns:p14="http://schemas.microsoft.com/office/powerpoint/2010/main" val="1431762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Dans mes enseignements, j’ai pour objectif que mes étudiants s’amusent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Tout à fait d’accord</a:t>
            </a:r>
          </a:p>
          <a:p>
            <a:r>
              <a:rPr lang="fr-FR" dirty="0"/>
              <a:t>D’accord</a:t>
            </a:r>
          </a:p>
          <a:p>
            <a:r>
              <a:rPr lang="fr-FR" dirty="0"/>
              <a:t>Pas d’accord</a:t>
            </a:r>
          </a:p>
          <a:p>
            <a:r>
              <a:rPr lang="fr-FR" dirty="0"/>
              <a:t>Pas du tout d’accord</a:t>
            </a:r>
          </a:p>
        </p:txBody>
      </p:sp>
    </p:spTree>
    <p:extLst>
      <p:ext uri="{BB962C8B-B14F-4D97-AF65-F5344CB8AC3E}">
        <p14:creationId xmlns:p14="http://schemas.microsoft.com/office/powerpoint/2010/main" val="1177452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0955"/>
          </a:xfrm>
        </p:spPr>
        <p:txBody>
          <a:bodyPr>
            <a:noAutofit/>
          </a:bodyPr>
          <a:lstStyle/>
          <a:p>
            <a:r>
              <a:rPr lang="fr-FR" sz="3600" dirty="0"/>
              <a:t>Tous les problèmes que vous rencontrez dans vos enseignements peuvent être résolus. Il suffit de rechercher la solution (expert, littérature, collègues, </a:t>
            </a:r>
            <a:r>
              <a:rPr lang="mr-IN" sz="3600" dirty="0"/>
              <a:t>…</a:t>
            </a:r>
            <a:r>
              <a:rPr lang="nl-BE" sz="3600" dirty="0"/>
              <a:t>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Tout à fait d’accord</a:t>
            </a:r>
          </a:p>
          <a:p>
            <a:r>
              <a:rPr lang="fr-FR" dirty="0"/>
              <a:t>D’accord</a:t>
            </a:r>
          </a:p>
          <a:p>
            <a:r>
              <a:rPr lang="fr-FR" dirty="0"/>
              <a:t>Pas d’accord</a:t>
            </a:r>
          </a:p>
          <a:p>
            <a:r>
              <a:rPr lang="fr-FR" dirty="0"/>
              <a:t>Pas du tout d’accord</a:t>
            </a:r>
          </a:p>
        </p:txBody>
      </p:sp>
    </p:spTree>
    <p:extLst>
      <p:ext uri="{BB962C8B-B14F-4D97-AF65-F5344CB8AC3E}">
        <p14:creationId xmlns:p14="http://schemas.microsoft.com/office/powerpoint/2010/main" val="1003568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0955"/>
          </a:xfrm>
        </p:spPr>
        <p:txBody>
          <a:bodyPr>
            <a:noAutofit/>
          </a:bodyPr>
          <a:lstStyle/>
          <a:p>
            <a:r>
              <a:rPr lang="nl-BE" sz="3600" dirty="0"/>
              <a:t>Lors d’une bonne séquence de cours l’ensemble des besoins des étudiants sont pris en charge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Tout à fait d’accord</a:t>
            </a:r>
          </a:p>
          <a:p>
            <a:r>
              <a:rPr lang="fr-FR" dirty="0"/>
              <a:t>D’accord</a:t>
            </a:r>
          </a:p>
          <a:p>
            <a:r>
              <a:rPr lang="fr-FR" dirty="0"/>
              <a:t>Pas d’accord</a:t>
            </a:r>
          </a:p>
          <a:p>
            <a:r>
              <a:rPr lang="fr-FR" dirty="0"/>
              <a:t>Pas du tout d’accord</a:t>
            </a:r>
          </a:p>
        </p:txBody>
      </p:sp>
    </p:spTree>
    <p:extLst>
      <p:ext uri="{BB962C8B-B14F-4D97-AF65-F5344CB8AC3E}">
        <p14:creationId xmlns:p14="http://schemas.microsoft.com/office/powerpoint/2010/main" val="1767434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Tout travail réalisé par les étudiants doit être évalué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Tout à fait d’accord</a:t>
            </a:r>
          </a:p>
          <a:p>
            <a:r>
              <a:rPr lang="fr-FR" dirty="0"/>
              <a:t>D’accord</a:t>
            </a:r>
          </a:p>
          <a:p>
            <a:r>
              <a:rPr lang="fr-FR" dirty="0"/>
              <a:t>Pas d’accord</a:t>
            </a:r>
          </a:p>
          <a:p>
            <a:r>
              <a:rPr lang="fr-FR" dirty="0"/>
              <a:t>Pas du tout d’accord</a:t>
            </a:r>
          </a:p>
        </p:txBody>
      </p:sp>
    </p:spTree>
    <p:extLst>
      <p:ext uri="{BB962C8B-B14F-4D97-AF65-F5344CB8AC3E}">
        <p14:creationId xmlns:p14="http://schemas.microsoft.com/office/powerpoint/2010/main" val="741234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est une activité qui doit être finement planifiée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Tout à fait d’accord</a:t>
            </a:r>
          </a:p>
          <a:p>
            <a:r>
              <a:rPr lang="fr-FR" dirty="0"/>
              <a:t>D’accord</a:t>
            </a:r>
          </a:p>
          <a:p>
            <a:r>
              <a:rPr lang="fr-FR" dirty="0"/>
              <a:t>Pas d’accord</a:t>
            </a:r>
          </a:p>
          <a:p>
            <a:r>
              <a:rPr lang="fr-FR" dirty="0"/>
              <a:t>Pas du tout d’accord</a:t>
            </a:r>
          </a:p>
        </p:txBody>
      </p:sp>
    </p:spTree>
    <p:extLst>
      <p:ext uri="{BB962C8B-B14F-4D97-AF65-F5344CB8AC3E}">
        <p14:creationId xmlns:p14="http://schemas.microsoft.com/office/powerpoint/2010/main" val="3793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Plickers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4000" dirty="0"/>
          </a:p>
          <a:p>
            <a:r>
              <a:rPr lang="fr-FR" sz="4000" dirty="0"/>
              <a:t>Séance </a:t>
            </a:r>
            <a:r>
              <a:rPr lang="fr-FR" sz="4000" dirty="0" err="1"/>
              <a:t>Plickers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6266933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Nous enseignons selon des assomptions, des croyances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911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C’est une nécessité. Notre enseignement est modelé par toute une série de forces qui échappent totalement à notre contrôle : nous devons agir dans l’action</a:t>
            </a:r>
          </a:p>
          <a:p>
            <a:r>
              <a:rPr lang="fr-FR" dirty="0"/>
              <a:t>Certaines sont fondées, d’autres moins.</a:t>
            </a:r>
          </a:p>
          <a:p>
            <a:r>
              <a:rPr lang="fr-FR" dirty="0"/>
              <a:t>Peu sont tout à fait fondées ou infondées : ça dépend des circonstances</a:t>
            </a:r>
          </a:p>
          <a:p>
            <a:r>
              <a:rPr lang="fr-FR" dirty="0"/>
              <a:t>Un enseignement réflexif implique d’identifier et vérifier ces assomptions qui déterminent nos actions en tant qu’enseignant</a:t>
            </a:r>
          </a:p>
          <a:p>
            <a:r>
              <a:rPr lang="fr-FR" dirty="0"/>
              <a:t>Cela permet de prendre des décisions plus éclairées - qui permettent aux étudiants de réaliser de meilleurs apprentissages - et de prendre de meilleures décisions dans et pour l’action en fonction des circonstances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80927" y="49640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=&gt; Evaluer son enseignement, c’est recueillir de l’information susceptible d’aligner nos assomptions et les éléments qui facilitent l’apprentissage de nos étudiants </a:t>
            </a:r>
          </a:p>
        </p:txBody>
      </p:sp>
    </p:spTree>
    <p:extLst>
      <p:ext uri="{BB962C8B-B14F-4D97-AF65-F5344CB8AC3E}">
        <p14:creationId xmlns:p14="http://schemas.microsoft.com/office/powerpoint/2010/main" val="443414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623902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 vers la droite 6"/>
          <p:cNvSpPr/>
          <p:nvPr/>
        </p:nvSpPr>
        <p:spPr>
          <a:xfrm>
            <a:off x="5955957" y="4534930"/>
            <a:ext cx="494270" cy="518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>
            <a:off x="5045675" y="2891481"/>
            <a:ext cx="2158313" cy="35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 rot="2012761">
            <a:off x="4777945" y="3769227"/>
            <a:ext cx="2158313" cy="35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droite 11"/>
          <p:cNvSpPr/>
          <p:nvPr/>
        </p:nvSpPr>
        <p:spPr>
          <a:xfrm rot="3838139">
            <a:off x="3681807" y="4068871"/>
            <a:ext cx="817764" cy="35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472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: quatre sources d’information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9117"/>
          </a:xfrm>
        </p:spPr>
        <p:txBody>
          <a:bodyPr>
            <a:normAutofit/>
          </a:bodyPr>
          <a:lstStyle/>
          <a:p>
            <a:r>
              <a:rPr lang="fr-FR" dirty="0"/>
              <a:t>Les étudiants et ce qu’ils perçoivent</a:t>
            </a:r>
          </a:p>
          <a:p>
            <a:r>
              <a:rPr lang="fr-FR" dirty="0"/>
              <a:t>Les collègues et ce qu’ils perçoivent</a:t>
            </a:r>
          </a:p>
          <a:p>
            <a:r>
              <a:rPr lang="fr-FR" dirty="0"/>
              <a:t>Soi-même en tant qu’apprenant</a:t>
            </a:r>
          </a:p>
          <a:p>
            <a:r>
              <a:rPr lang="fr-FR" dirty="0"/>
              <a:t>La littérature scientifique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707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étudiants : asynchrone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/>
          </a:bodyPr>
          <a:lstStyle/>
          <a:p>
            <a:r>
              <a:rPr lang="fr-FR" dirty="0"/>
              <a:t>Le One-Minute Paper</a:t>
            </a:r>
          </a:p>
          <a:p>
            <a:pPr lvl="1"/>
            <a:r>
              <a:rPr lang="fr-FR" dirty="0"/>
              <a:t>En amont ou aval</a:t>
            </a:r>
          </a:p>
          <a:p>
            <a:pPr lvl="1"/>
            <a:r>
              <a:rPr lang="fr-FR" dirty="0"/>
              <a:t>Sur l’apprentissage</a:t>
            </a:r>
          </a:p>
          <a:p>
            <a:r>
              <a:rPr lang="fr-FR" dirty="0"/>
              <a:t>The </a:t>
            </a:r>
            <a:r>
              <a:rPr lang="fr-FR" dirty="0" err="1"/>
              <a:t>muddiest</a:t>
            </a:r>
            <a:r>
              <a:rPr lang="fr-FR" dirty="0"/>
              <a:t> point</a:t>
            </a:r>
          </a:p>
          <a:p>
            <a:pPr lvl="1"/>
            <a:r>
              <a:rPr lang="fr-FR" dirty="0"/>
              <a:t>Quelle est l’idée la plus confuse étudiée aujourd’hui ?</a:t>
            </a:r>
          </a:p>
          <a:p>
            <a:r>
              <a:rPr lang="fr-FR" dirty="0"/>
              <a:t>The </a:t>
            </a:r>
            <a:r>
              <a:rPr lang="fr-FR" dirty="0" err="1"/>
              <a:t>learning</a:t>
            </a:r>
            <a:r>
              <a:rPr lang="fr-FR" dirty="0"/>
              <a:t> audit</a:t>
            </a:r>
          </a:p>
          <a:p>
            <a:pPr lvl="1"/>
            <a:r>
              <a:rPr lang="fr-FR" dirty="0"/>
              <a:t>Que sais-je aujourd’hui que j’ignorais hier ?</a:t>
            </a:r>
          </a:p>
          <a:p>
            <a:pPr lvl="1"/>
            <a:r>
              <a:rPr lang="fr-FR" dirty="0"/>
              <a:t>Que sais-je faire aujourd’hui que je ne savais pas faire hier ?</a:t>
            </a:r>
          </a:p>
          <a:p>
            <a:pPr lvl="1"/>
            <a:r>
              <a:rPr lang="fr-FR" dirty="0"/>
              <a:t>Que pourrais-je enseigner à d’autres aujourd’hui que je n’aurais pas pu leur enseigner hier ?</a:t>
            </a:r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97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étudiants : asynchrone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/>
          </a:bodyPr>
          <a:lstStyle/>
          <a:p>
            <a:r>
              <a:rPr lang="fr-FR" dirty="0"/>
              <a:t>Le Critical Incident Questionnaire</a:t>
            </a:r>
          </a:p>
          <a:p>
            <a:pPr lvl="1"/>
            <a:r>
              <a:rPr lang="fr-FR" dirty="0"/>
              <a:t>A quel moment du cours vous êtes-vous senti le plus engagé dans ce qui se passait ?</a:t>
            </a:r>
          </a:p>
          <a:p>
            <a:pPr lvl="1"/>
            <a:r>
              <a:rPr lang="fr-FR" dirty="0"/>
              <a:t>A quel moment du cours vous êtes-vous le plus senti largué ?</a:t>
            </a:r>
          </a:p>
          <a:p>
            <a:pPr lvl="1"/>
            <a:r>
              <a:rPr lang="fr-FR" dirty="0"/>
              <a:t>Quelle intervention (faite par un pair ou par l’enseignant) avez-vous trouvée la plus utile et éclairante ?</a:t>
            </a:r>
          </a:p>
          <a:p>
            <a:pPr lvl="1"/>
            <a:r>
              <a:rPr lang="fr-FR" dirty="0"/>
              <a:t>Quelle intervention (faite par un pair ou par l’enseignant) avez-vous trouvée la moins utile et la plus confuse ?</a:t>
            </a:r>
          </a:p>
          <a:p>
            <a:pPr lvl="1"/>
            <a:r>
              <a:rPr lang="fr-FR" dirty="0"/>
              <a:t>Qu’est ce qui vous a le plus surpris dans ce cours ?</a:t>
            </a:r>
          </a:p>
          <a:p>
            <a:r>
              <a:rPr lang="fr-FR" dirty="0"/>
              <a:t>La lettre aux successeurs</a:t>
            </a:r>
          </a:p>
          <a:p>
            <a:r>
              <a:rPr lang="fr-FR" dirty="0"/>
              <a:t>Les LMS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199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étudiants : synchrone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/>
          </a:bodyPr>
          <a:lstStyle/>
          <a:p>
            <a:r>
              <a:rPr lang="fr-FR" dirty="0"/>
              <a:t>Les media sociaux</a:t>
            </a:r>
          </a:p>
          <a:p>
            <a:pPr lvl="1"/>
            <a:r>
              <a:rPr lang="fr-FR" dirty="0" err="1"/>
              <a:t>Answergarden</a:t>
            </a:r>
            <a:endParaRPr lang="fr-FR" dirty="0"/>
          </a:p>
          <a:p>
            <a:pPr lvl="1"/>
            <a:r>
              <a:rPr lang="fr-FR" dirty="0" err="1"/>
              <a:t>Todaysmeet</a:t>
            </a:r>
            <a:endParaRPr lang="fr-FR" dirty="0"/>
          </a:p>
          <a:p>
            <a:pPr lvl="1"/>
            <a:r>
              <a:rPr lang="fr-FR" dirty="0"/>
              <a:t>Twitter</a:t>
            </a:r>
          </a:p>
          <a:p>
            <a:r>
              <a:rPr lang="fr-FR" dirty="0"/>
              <a:t>Les outils interactifs synchrones</a:t>
            </a:r>
          </a:p>
          <a:p>
            <a:pPr lvl="1"/>
            <a:r>
              <a:rPr lang="fr-FR" dirty="0" err="1"/>
              <a:t>Plickers</a:t>
            </a:r>
            <a:endParaRPr lang="fr-FR" dirty="0"/>
          </a:p>
          <a:p>
            <a:pPr lvl="1"/>
            <a:r>
              <a:rPr lang="fr-FR" dirty="0"/>
              <a:t>BVE</a:t>
            </a:r>
          </a:p>
          <a:p>
            <a:pPr lvl="1"/>
            <a:r>
              <a:rPr lang="fr-FR" dirty="0" err="1"/>
              <a:t>Socrative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4755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29493" y="0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Enseignant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344380" y="0"/>
            <a:ext cx="144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Etudiant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157664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Enseignement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315328"/>
            <a:ext cx="1746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2737" y="6432884"/>
            <a:ext cx="23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Detroz </a:t>
            </a:r>
            <a:r>
              <a:rPr lang="fr-FR"/>
              <a:t>et Younes,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33" y="-144378"/>
            <a:ext cx="7892519" cy="72756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6070" y="5842199"/>
            <a:ext cx="330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Des usages multiples </a:t>
            </a:r>
          </a:p>
        </p:txBody>
      </p:sp>
    </p:spTree>
    <p:extLst>
      <p:ext uri="{BB962C8B-B14F-4D97-AF65-F5344CB8AC3E}">
        <p14:creationId xmlns:p14="http://schemas.microsoft.com/office/powerpoint/2010/main" val="1067554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collègues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L’ami bienveilllant</a:t>
            </a:r>
          </a:p>
          <a:p>
            <a:r>
              <a:rPr lang="nl-BE" dirty="0"/>
              <a:t>Groupe de réflexion</a:t>
            </a:r>
          </a:p>
          <a:p>
            <a:pPr lvl="1"/>
            <a:r>
              <a:rPr lang="nl-BE" dirty="0"/>
              <a:t>Attention, ne pas arriver trop vite avec des solutions mais instruire la question</a:t>
            </a:r>
          </a:p>
          <a:p>
            <a:pPr lvl="1"/>
            <a:r>
              <a:rPr lang="nl-BE" dirty="0"/>
              <a:t>Questionner nos assomptions</a:t>
            </a:r>
          </a:p>
          <a:p>
            <a:r>
              <a:rPr lang="nl-BE" dirty="0"/>
              <a:t>Outils :	</a:t>
            </a:r>
          </a:p>
          <a:p>
            <a:pPr lvl="1"/>
            <a:r>
              <a:rPr lang="nl-BE" dirty="0"/>
              <a:t>Phrase à complèter </a:t>
            </a:r>
          </a:p>
          <a:p>
            <a:pPr lvl="2"/>
            <a:r>
              <a:rPr lang="nl-BE" dirty="0"/>
              <a:t>J’ai fait du bon boulot d’enseignant lorsque</a:t>
            </a:r>
            <a:r>
              <a:rPr lang="mr-IN" dirty="0"/>
              <a:t>…</a:t>
            </a:r>
            <a:endParaRPr lang="nl-BE" dirty="0"/>
          </a:p>
          <a:p>
            <a:pPr lvl="2"/>
            <a:r>
              <a:rPr lang="nl-BE" dirty="0"/>
              <a:t>Si je dois donner un conseil à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jeune</a:t>
            </a:r>
            <a:r>
              <a:rPr lang="nl-BE" dirty="0"/>
              <a:t> </a:t>
            </a:r>
            <a:r>
              <a:rPr lang="nl-BE" dirty="0" err="1"/>
              <a:t>enseignant</a:t>
            </a:r>
            <a:r>
              <a:rPr lang="nl-BE" dirty="0"/>
              <a:t> dans ma discipline, c’est</a:t>
            </a:r>
            <a:r>
              <a:rPr lang="mr-IN" dirty="0"/>
              <a:t>…</a:t>
            </a:r>
            <a:endParaRPr lang="nl-BE" dirty="0"/>
          </a:p>
          <a:p>
            <a:pPr lvl="1"/>
            <a:r>
              <a:rPr lang="nl-BE" dirty="0"/>
              <a:t>L’incident critique</a:t>
            </a:r>
          </a:p>
          <a:p>
            <a:pPr lvl="2"/>
            <a:r>
              <a:rPr lang="nl-BE" dirty="0"/>
              <a:t>Se remémorer un incident critique positif ou négatif</a:t>
            </a:r>
          </a:p>
          <a:p>
            <a:pPr lvl="1"/>
            <a:r>
              <a:rPr lang="nl-BE" dirty="0"/>
              <a:t>Chalk Talk </a:t>
            </a:r>
          </a:p>
          <a:p>
            <a:pPr lvl="2"/>
            <a:r>
              <a:rPr lang="nl-BE" dirty="0" err="1"/>
              <a:t>Une</a:t>
            </a:r>
            <a:r>
              <a:rPr lang="nl-BE" dirty="0"/>
              <a:t> phrase centrale : quel problème prend toute mon energie en tant qu’enseignant ?</a:t>
            </a:r>
          </a:p>
          <a:p>
            <a:pPr lvl="1"/>
            <a:r>
              <a:rPr lang="nl-BE" dirty="0"/>
              <a:t>La méthode de réponse circulaire</a:t>
            </a:r>
          </a:p>
          <a:p>
            <a:pPr lvl="1"/>
            <a:r>
              <a:rPr lang="mr-IN" dirty="0"/>
              <a:t>…</a:t>
            </a:r>
            <a:endParaRPr lang="nl-BE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558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Soi-même en tant qu’apprenant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 fontScale="85000" lnSpcReduction="10000"/>
          </a:bodyPr>
          <a:lstStyle/>
          <a:p>
            <a:r>
              <a:rPr lang="nl-BE" dirty="0"/>
              <a:t>Les études classiques</a:t>
            </a:r>
          </a:p>
          <a:p>
            <a:r>
              <a:rPr lang="nl-BE" dirty="0"/>
              <a:t>Les formations en pédagogie universitaire</a:t>
            </a:r>
          </a:p>
          <a:p>
            <a:r>
              <a:rPr lang="nl-BE" dirty="0"/>
              <a:t>Les conférences</a:t>
            </a:r>
          </a:p>
          <a:p>
            <a:r>
              <a:rPr lang="nl-BE" dirty="0"/>
              <a:t>Les apprentissages nouveaux dans sa vie sociale (nager, par exemple)</a:t>
            </a:r>
          </a:p>
          <a:p>
            <a:endParaRPr lang="nl-BE" dirty="0"/>
          </a:p>
          <a:p>
            <a:r>
              <a:rPr lang="nl-BE" dirty="0"/>
              <a:t>Quand vous </a:t>
            </a:r>
            <a:r>
              <a:rPr lang="nl-BE" dirty="0" err="1"/>
              <a:t>notez</a:t>
            </a:r>
            <a:r>
              <a:rPr lang="nl-BE" dirty="0"/>
              <a:t> </a:t>
            </a:r>
            <a:r>
              <a:rPr lang="nl-BE" dirty="0" err="1"/>
              <a:t>quelque</a:t>
            </a:r>
            <a:r>
              <a:rPr lang="nl-BE" dirty="0"/>
              <a:t> chose qui change votre état cognitif ou émotionnel (compréhension, excitation, colère, irritation, </a:t>
            </a:r>
            <a:r>
              <a:rPr lang="nl-BE" dirty="0" err="1"/>
              <a:t>dépression</a:t>
            </a:r>
            <a:r>
              <a:rPr lang="nl-BE" dirty="0"/>
              <a:t>, ennui), </a:t>
            </a:r>
            <a:r>
              <a:rPr lang="nl-BE" dirty="0" err="1"/>
              <a:t>essayez</a:t>
            </a:r>
            <a:r>
              <a:rPr lang="nl-BE" dirty="0"/>
              <a:t> de noter les </a:t>
            </a:r>
            <a:r>
              <a:rPr lang="nl-BE" dirty="0" err="1"/>
              <a:t>éléments</a:t>
            </a:r>
            <a:r>
              <a:rPr lang="nl-BE" dirty="0"/>
              <a:t> suivants : </a:t>
            </a:r>
          </a:p>
          <a:p>
            <a:pPr lvl="1"/>
            <a:r>
              <a:rPr lang="nl-BE" dirty="0"/>
              <a:t>Quand cela s’est-il passé ? Qui était impliqué ? Pourquoi cet effet </a:t>
            </a:r>
            <a:r>
              <a:rPr lang="nl-BE" dirty="0" err="1"/>
              <a:t>sur</a:t>
            </a:r>
            <a:r>
              <a:rPr lang="nl-BE" dirty="0"/>
              <a:t> </a:t>
            </a:r>
            <a:r>
              <a:rPr lang="nl-BE" dirty="0" err="1"/>
              <a:t>vous</a:t>
            </a:r>
            <a:r>
              <a:rPr lang="nl-BE" dirty="0"/>
              <a:t> ?</a:t>
            </a:r>
          </a:p>
          <a:p>
            <a:pPr lvl="1"/>
            <a:r>
              <a:rPr lang="nl-BE" dirty="0"/>
              <a:t>Qu’est-ce qui était positif ou négatif dans l’expérience ? </a:t>
            </a:r>
          </a:p>
          <a:p>
            <a:pPr lvl="1"/>
            <a:r>
              <a:rPr lang="nl-BE" dirty="0"/>
              <a:t>Que pouvez-vous en déduire par rapport à votre propre enseignement ?</a:t>
            </a:r>
          </a:p>
          <a:p>
            <a:pPr lvl="1"/>
            <a:r>
              <a:rPr lang="nl-BE" dirty="0"/>
              <a:t>Quelle leçon en tirer pour vos </a:t>
            </a:r>
            <a:r>
              <a:rPr lang="nl-BE" dirty="0" err="1"/>
              <a:t>enseignements</a:t>
            </a:r>
            <a:r>
              <a:rPr lang="nl-BE" dirty="0"/>
              <a:t> ?</a:t>
            </a:r>
          </a:p>
          <a:p>
            <a:r>
              <a:rPr lang="nl-BE" dirty="0"/>
              <a:t>Exemple : le cercle </a:t>
            </a:r>
          </a:p>
          <a:p>
            <a:endParaRPr lang="nl-BE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835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littérature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/>
          </a:bodyPr>
          <a:lstStyle/>
          <a:p>
            <a:r>
              <a:rPr lang="nl-BE" dirty="0"/>
              <a:t>Bien choisir la littérature concernée : Le sotl ou le “narrative théorizing” ou “Scholarly Personal Narrative” parle plus aux enseignants car elle est plus contextualisée</a:t>
            </a:r>
          </a:p>
          <a:p>
            <a:r>
              <a:rPr lang="nl-BE" dirty="0"/>
              <a:t>Pourquoi lire : </a:t>
            </a:r>
          </a:p>
          <a:p>
            <a:pPr lvl="1"/>
            <a:r>
              <a:rPr lang="nl-BE" dirty="0"/>
              <a:t>Cela jette une bombe sur nos </a:t>
            </a:r>
            <a:r>
              <a:rPr lang="nl-BE" dirty="0" err="1"/>
              <a:t>pratiques</a:t>
            </a:r>
            <a:r>
              <a:rPr lang="nl-BE" dirty="0"/>
              <a:t> </a:t>
            </a:r>
            <a:r>
              <a:rPr lang="nl-BE" dirty="0" err="1"/>
              <a:t>dissonantes</a:t>
            </a:r>
            <a:endParaRPr lang="nl-BE" dirty="0"/>
          </a:p>
          <a:p>
            <a:pPr lvl="1"/>
            <a:r>
              <a:rPr lang="nl-BE" dirty="0"/>
              <a:t>Cela ouvre à de nouvelles perspectives</a:t>
            </a:r>
          </a:p>
          <a:p>
            <a:pPr lvl="1"/>
            <a:r>
              <a:rPr lang="nl-BE" dirty="0"/>
              <a:t>Cela permet de nous reconnaitre ou de reconnaitre des pratiques</a:t>
            </a:r>
          </a:p>
          <a:p>
            <a:pPr lvl="1"/>
            <a:r>
              <a:rPr lang="nl-BE" dirty="0"/>
              <a:t>Cela offre de nouveaux points de vue </a:t>
            </a:r>
            <a:r>
              <a:rPr lang="nl-BE" dirty="0" err="1"/>
              <a:t>auxquels</a:t>
            </a:r>
            <a:r>
              <a:rPr lang="nl-BE" dirty="0"/>
              <a:t> se confronter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endParaRPr lang="nl-BE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60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/>
              <a:t>L’évaluation des enseignements : </a:t>
            </a:r>
            <a:endParaRPr lang="fr-FR" sz="40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31" y="5434504"/>
            <a:ext cx="2639726" cy="1319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9195" y="3835118"/>
            <a:ext cx="82175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i="1" dirty="0"/>
              <a:t>« Passer du couteau suisse de la pédagogie universitaire à un instrument efficient »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94371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réfléchir à nos assomptions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911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Cela nous aide à prendre des décisions informées</a:t>
            </a:r>
          </a:p>
          <a:p>
            <a:r>
              <a:rPr lang="fr-FR" dirty="0"/>
              <a:t>Cela nous aide à gérer nos émotions (</a:t>
            </a:r>
            <a:r>
              <a:rPr lang="fr-FR" dirty="0" err="1"/>
              <a:t>emotional</a:t>
            </a:r>
            <a:r>
              <a:rPr lang="fr-FR" dirty="0"/>
              <a:t> roller </a:t>
            </a:r>
            <a:r>
              <a:rPr lang="fr-FR" dirty="0" err="1"/>
              <a:t>coster</a:t>
            </a:r>
            <a:r>
              <a:rPr lang="fr-FR" dirty="0"/>
              <a:t> of </a:t>
            </a:r>
            <a:r>
              <a:rPr lang="fr-FR" dirty="0" err="1"/>
              <a:t>teaching</a:t>
            </a:r>
            <a:r>
              <a:rPr lang="fr-FR" dirty="0"/>
              <a:t>)</a:t>
            </a:r>
          </a:p>
          <a:p>
            <a:r>
              <a:rPr lang="fr-FR" dirty="0"/>
              <a:t>Cela évite l’auto-flagellation</a:t>
            </a:r>
          </a:p>
          <a:p>
            <a:r>
              <a:rPr lang="fr-FR" dirty="0"/>
              <a:t>Cela peut influencer nos étudiants (isomorphisme)</a:t>
            </a:r>
          </a:p>
          <a:p>
            <a:r>
              <a:rPr lang="fr-FR" dirty="0"/>
              <a:t>Cela nous permet de rester engagé</a:t>
            </a:r>
          </a:p>
          <a:p>
            <a:r>
              <a:rPr lang="fr-FR" dirty="0"/>
              <a:t>Cela renforce une idée de la démocratie</a:t>
            </a:r>
          </a:p>
          <a:p>
            <a:r>
              <a:rPr lang="fr-FR" dirty="0"/>
              <a:t>Cela augmente la confiance des étudiants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967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/>
              <a:t>Evaluation</a:t>
            </a:r>
            <a:r>
              <a:rPr lang="mr-IN" sz="5870" dirty="0"/>
              <a:t>…</a:t>
            </a:r>
            <a:r>
              <a:rPr lang="nl-BE" sz="5870" dirty="0"/>
              <a:t>. De la conférence</a:t>
            </a:r>
            <a:endParaRPr lang="fr-FR" sz="587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224273-6397-0540-83A7-F182C266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277075"/>
            <a:ext cx="1981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52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9117"/>
          </a:xfrm>
        </p:spPr>
        <p:txBody>
          <a:bodyPr>
            <a:normAutofit/>
          </a:bodyPr>
          <a:lstStyle/>
          <a:p>
            <a:r>
              <a:rPr lang="fr-BE" sz="4000" dirty="0" err="1"/>
              <a:t>www.wooclap.com</a:t>
            </a:r>
            <a:r>
              <a:rPr lang="fr-BE" sz="4000" dirty="0"/>
              <a:t>/</a:t>
            </a:r>
            <a:r>
              <a:rPr lang="fr-BE" sz="4000" b="1" dirty="0"/>
              <a:t>NOZGXR</a:t>
            </a:r>
            <a:r>
              <a:rPr lang="fr-FR" sz="4000" dirty="0"/>
              <a:t>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5998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Answergarden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hlinkClick r:id="rId2"/>
              </a:rPr>
              <a:t>https://answergarden.ch/935486</a:t>
            </a: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r>
              <a:rPr lang="fr-FR" sz="4000" dirty="0"/>
              <a:t>Citez 5 mots qui vous viennent à l’esprit quand on vous dit « évaluation des enseignements » </a:t>
            </a:r>
          </a:p>
        </p:txBody>
      </p:sp>
    </p:spTree>
    <p:extLst>
      <p:ext uri="{BB962C8B-B14F-4D97-AF65-F5344CB8AC3E}">
        <p14:creationId xmlns:p14="http://schemas.microsoft.com/office/powerpoint/2010/main" val="149873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0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1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2976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2063</TotalTime>
  <Words>1915</Words>
  <Application>Microsoft Macintosh PowerPoint</Application>
  <PresentationFormat>Grand écran</PresentationFormat>
  <Paragraphs>248</Paragraphs>
  <Slides>63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9" baseType="lpstr">
      <vt:lpstr>Arial</vt:lpstr>
      <vt:lpstr>Calibri</vt:lpstr>
      <vt:lpstr>gill san</vt:lpstr>
      <vt:lpstr>Gill Sans MT</vt:lpstr>
      <vt:lpstr>Gill Sans SemiBold</vt:lpstr>
      <vt:lpstr>Galerie</vt:lpstr>
      <vt:lpstr>Évaluer les enseignements pour faire évoluer les pratiques</vt:lpstr>
      <vt:lpstr>Mise en bouche</vt:lpstr>
      <vt:lpstr>Wooclap</vt:lpstr>
      <vt:lpstr>Answergarden</vt:lpstr>
      <vt:lpstr>Plickers</vt:lpstr>
      <vt:lpstr>L’évaluation des enseignements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L’évaluation des enseignements : </vt:lpstr>
      <vt:lpstr>Deux modèles de l’évaluation à articuler :</vt:lpstr>
      <vt:lpstr>la régulation  cybernétique</vt:lpstr>
      <vt:lpstr>la régulation cybernétique en EEE</vt:lpstr>
      <vt:lpstr>la régulation cybernétique en EEE</vt:lpstr>
      <vt:lpstr>la régulation cybernétique en EEE</vt:lpstr>
      <vt:lpstr>la régulation systémique en EEE</vt:lpstr>
      <vt:lpstr>la régulation systémique en EEE</vt:lpstr>
      <vt:lpstr>la régulation systémique en EEE</vt:lpstr>
      <vt:lpstr>la régulation systémique en EEE</vt:lpstr>
      <vt:lpstr>Cybernétique ou systémique ?</vt:lpstr>
      <vt:lpstr>La régulation cybernétique : l’EEE institutionnelle</vt:lpstr>
      <vt:lpstr>Présentation PowerPoint</vt:lpstr>
      <vt:lpstr>Introduction</vt:lpstr>
      <vt:lpstr>Fidélité en EEE</vt:lpstr>
      <vt:lpstr>Validité de l’EEE</vt:lpstr>
      <vt:lpstr>Etude multitrait-multiméthode</vt:lpstr>
      <vt:lpstr>Etude Multisection</vt:lpstr>
      <vt:lpstr>Etude de laboratoire</vt:lpstr>
      <vt:lpstr>Etude sur les biais</vt:lpstr>
      <vt:lpstr>Conclusions</vt:lpstr>
      <vt:lpstr>La régulation Systémique : l’EEE Individuelle</vt:lpstr>
      <vt:lpstr>Un de mes rôles est de motiver mes étudiants</vt:lpstr>
      <vt:lpstr>Le taux de réussite à la fin du cours me renseigne sur la qualité de mon enseignement</vt:lpstr>
      <vt:lpstr>Dans mes enseignements, j’ai pour objectif que mes étudiants s’amusent</vt:lpstr>
      <vt:lpstr>Tous les problèmes que vous rencontrez dans vos enseignements peuvent être résolus. Il suffit de rechercher la solution (expert, littérature, collègues, …)</vt:lpstr>
      <vt:lpstr>Lors d’une bonne séquence de cours l’ensemble des besoins des étudiants sont pris en charge</vt:lpstr>
      <vt:lpstr>Tout travail réalisé par les étudiants doit être évalué</vt:lpstr>
      <vt:lpstr>L’enseignement est une activité qui doit être finement planifiée</vt:lpstr>
      <vt:lpstr>Nous enseignons selon des assomptions, des croyances </vt:lpstr>
      <vt:lpstr>Présentation PowerPoint</vt:lpstr>
      <vt:lpstr>Evaluation : quatre sources d’information </vt:lpstr>
      <vt:lpstr>Les étudiants : asynchrone</vt:lpstr>
      <vt:lpstr>Les étudiants : asynchrone</vt:lpstr>
      <vt:lpstr>Les étudiants : synchrone</vt:lpstr>
      <vt:lpstr>Présentation PowerPoint</vt:lpstr>
      <vt:lpstr>Les collègues :</vt:lpstr>
      <vt:lpstr>Soi-même en tant qu’apprenant</vt:lpstr>
      <vt:lpstr>La littérature :</vt:lpstr>
      <vt:lpstr>Pourquoi réfléchir à nos assomptions</vt:lpstr>
      <vt:lpstr>Evaluation…. De la conférence</vt:lpstr>
      <vt:lpstr>Evaluation</vt:lpstr>
      <vt:lpstr>Answergarden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 et réguler ses enseignements</dc:title>
  <dc:creator>Pascal Detroz</dc:creator>
  <cp:lastModifiedBy>Pascal Detroz</cp:lastModifiedBy>
  <cp:revision>41</cp:revision>
  <dcterms:created xsi:type="dcterms:W3CDTF">2017-05-29T07:32:28Z</dcterms:created>
  <dcterms:modified xsi:type="dcterms:W3CDTF">2019-05-13T13:31:17Z</dcterms:modified>
</cp:coreProperties>
</file>