
<file path=[Content_Types].xml><?xml version="1.0" encoding="utf-8"?>
<Types xmlns="http://schemas.openxmlformats.org/package/2006/content-types">
  <Default Extension="png" ContentType="image/png"/>
  <Default Extension="mov" ContentType="video/quicktime"/>
  <Default Extension="jpeg" ContentType="image/jpeg"/>
  <Default Extension="wmf" ContentType="image/x-w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2.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56"/>
  </p:notesMasterIdLst>
  <p:handoutMasterIdLst>
    <p:handoutMasterId r:id="rId57"/>
  </p:handoutMasterIdLst>
  <p:sldIdLst>
    <p:sldId id="498" r:id="rId2"/>
    <p:sldId id="342" r:id="rId3"/>
    <p:sldId id="396" r:id="rId4"/>
    <p:sldId id="451" r:id="rId5"/>
    <p:sldId id="448" r:id="rId6"/>
    <p:sldId id="450" r:id="rId7"/>
    <p:sldId id="449" r:id="rId8"/>
    <p:sldId id="475" r:id="rId9"/>
    <p:sldId id="457" r:id="rId10"/>
    <p:sldId id="452" r:id="rId11"/>
    <p:sldId id="453" r:id="rId12"/>
    <p:sldId id="454" r:id="rId13"/>
    <p:sldId id="456" r:id="rId14"/>
    <p:sldId id="458" r:id="rId15"/>
    <p:sldId id="459" r:id="rId16"/>
    <p:sldId id="460" r:id="rId17"/>
    <p:sldId id="461" r:id="rId18"/>
    <p:sldId id="476" r:id="rId19"/>
    <p:sldId id="462" r:id="rId20"/>
    <p:sldId id="463" r:id="rId21"/>
    <p:sldId id="464" r:id="rId22"/>
    <p:sldId id="465" r:id="rId23"/>
    <p:sldId id="466" r:id="rId24"/>
    <p:sldId id="467" r:id="rId25"/>
    <p:sldId id="472" r:id="rId26"/>
    <p:sldId id="468" r:id="rId27"/>
    <p:sldId id="470" r:id="rId28"/>
    <p:sldId id="471" r:id="rId29"/>
    <p:sldId id="473" r:id="rId30"/>
    <p:sldId id="469" r:id="rId31"/>
    <p:sldId id="474" r:id="rId32"/>
    <p:sldId id="478" r:id="rId33"/>
    <p:sldId id="477" r:id="rId34"/>
    <p:sldId id="439" r:id="rId35"/>
    <p:sldId id="479" r:id="rId36"/>
    <p:sldId id="480" r:id="rId37"/>
    <p:sldId id="481" r:id="rId38"/>
    <p:sldId id="482" r:id="rId39"/>
    <p:sldId id="483" r:id="rId40"/>
    <p:sldId id="484" r:id="rId41"/>
    <p:sldId id="485" r:id="rId42"/>
    <p:sldId id="486" r:id="rId43"/>
    <p:sldId id="487" r:id="rId44"/>
    <p:sldId id="488" r:id="rId45"/>
    <p:sldId id="489" r:id="rId46"/>
    <p:sldId id="490" r:id="rId47"/>
    <p:sldId id="491" r:id="rId48"/>
    <p:sldId id="492" r:id="rId49"/>
    <p:sldId id="493" r:id="rId50"/>
    <p:sldId id="494" r:id="rId51"/>
    <p:sldId id="495" r:id="rId52"/>
    <p:sldId id="496" r:id="rId53"/>
    <p:sldId id="497" r:id="rId54"/>
    <p:sldId id="346" r:id="rId55"/>
  </p:sldIdLst>
  <p:sldSz cx="12192000" cy="6858000"/>
  <p:notesSz cx="6797675" cy="9926638"/>
  <p:custDataLst>
    <p:tags r:id="rId58"/>
  </p:custDataLst>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0438" autoAdjust="0"/>
    <p:restoredTop sz="94591" autoAdjust="0"/>
  </p:normalViewPr>
  <p:slideViewPr>
    <p:cSldViewPr>
      <p:cViewPr varScale="1">
        <p:scale>
          <a:sx n="103" d="100"/>
          <a:sy n="103" d="100"/>
        </p:scale>
        <p:origin x="138" y="38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9" d="100"/>
          <a:sy n="69" d="100"/>
        </p:scale>
        <p:origin x="-3312" y="-9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97A0D293-D026-CD44-809C-B9AE8228A591}"/>
              </a:ext>
            </a:extLst>
          </p:cNvPr>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defRPr>
            </a:lvl1pPr>
          </a:lstStyle>
          <a:p>
            <a:pPr>
              <a:defRPr/>
            </a:pPr>
            <a:endParaRPr lang="fr-FR" altLang="fr-FR"/>
          </a:p>
        </p:txBody>
      </p:sp>
      <p:sp>
        <p:nvSpPr>
          <p:cNvPr id="56323" name="Rectangle 3">
            <a:extLst>
              <a:ext uri="{FF2B5EF4-FFF2-40B4-BE49-F238E27FC236}">
                <a16:creationId xmlns:a16="http://schemas.microsoft.com/office/drawing/2014/main" id="{BA8095E3-8D27-D342-888F-35D1BAF9E85D}"/>
              </a:ext>
            </a:extLst>
          </p:cNvPr>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900">
                <a:latin typeface="Verdana" panose="020B0604030504040204" pitchFamily="34" charset="0"/>
              </a:defRPr>
            </a:lvl1pPr>
          </a:lstStyle>
          <a:p>
            <a:pPr>
              <a:defRPr/>
            </a:pPr>
            <a:fld id="{B5803D30-1939-204F-B21D-ADB516049BC1}" type="slidenum">
              <a:rPr lang="fr-FR" altLang="fr-FR"/>
              <a:pPr>
                <a:defRPr/>
              </a:pPr>
              <a:t>‹N°›</a:t>
            </a:fld>
            <a:endParaRPr lang="fr-FR" altLang="fr-FR"/>
          </a:p>
        </p:txBody>
      </p:sp>
      <p:sp>
        <p:nvSpPr>
          <p:cNvPr id="56324" name="Rectangle 4">
            <a:extLst>
              <a:ext uri="{FF2B5EF4-FFF2-40B4-BE49-F238E27FC236}">
                <a16:creationId xmlns:a16="http://schemas.microsoft.com/office/drawing/2014/main" id="{C866D43E-342C-7243-A31E-D4496793B747}"/>
              </a:ext>
            </a:extLst>
          </p:cNvPr>
          <p:cNvSpPr>
            <a:spLocks noGrp="1" noChangeArrowheads="1"/>
          </p:cNvSpPr>
          <p:nvPr>
            <p:ph type="ftr" sz="quarter" idx="2"/>
          </p:nvPr>
        </p:nvSpPr>
        <p:spPr bwMode="auto">
          <a:xfrm>
            <a:off x="0" y="9183688"/>
            <a:ext cx="6797675"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900">
                <a:latin typeface="Verdana" panose="020B0604030504040204" pitchFamily="34" charset="0"/>
              </a:defRPr>
            </a:lvl1pPr>
          </a:lstStyle>
          <a:p>
            <a:pPr>
              <a:defRPr/>
            </a:pPr>
            <a:endParaRPr lang="fr-BE" altLang="fr-FR" sz="1200">
              <a:latin typeface="Arial" panose="020B0604020202020204" pitchFamily="34" charset="0"/>
            </a:endParaRPr>
          </a:p>
          <a:p>
            <a:pPr>
              <a:defRPr/>
            </a:pPr>
            <a:r>
              <a:rPr lang="fr-BE" altLang="fr-FR"/>
              <a:t>Présentation effectuée dans le cadre d’une soirée-débat organisée par</a:t>
            </a:r>
          </a:p>
          <a:p>
            <a:pPr>
              <a:defRPr/>
            </a:pPr>
            <a:r>
              <a:rPr lang="fr-BE" altLang="fr-FR"/>
              <a:t>l’Association des Professeurs de l’ULB, 23 mai 2012</a:t>
            </a:r>
            <a:endParaRPr lang="fr-FR" alt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C6AEF4C1-F3A2-FA47-B9DA-93F7B3432483}"/>
              </a:ext>
            </a:extLst>
          </p:cNvPr>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defRPr>
            </a:lvl1pPr>
          </a:lstStyle>
          <a:p>
            <a:pPr>
              <a:defRPr/>
            </a:pPr>
            <a:endParaRPr lang="fr-FR" altLang="fr-FR"/>
          </a:p>
        </p:txBody>
      </p:sp>
      <p:sp>
        <p:nvSpPr>
          <p:cNvPr id="65539" name="Rectangle 3">
            <a:extLst>
              <a:ext uri="{FF2B5EF4-FFF2-40B4-BE49-F238E27FC236}">
                <a16:creationId xmlns:a16="http://schemas.microsoft.com/office/drawing/2014/main" id="{3FA19D01-BE0C-4C4E-B4E1-BB07179A9105}"/>
              </a:ext>
            </a:extLst>
          </p:cNvPr>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fr-FR" altLang="fr-FR"/>
          </a:p>
        </p:txBody>
      </p:sp>
      <p:sp>
        <p:nvSpPr>
          <p:cNvPr id="5124" name="Rectangle 4">
            <a:extLst>
              <a:ext uri="{FF2B5EF4-FFF2-40B4-BE49-F238E27FC236}">
                <a16:creationId xmlns:a16="http://schemas.microsoft.com/office/drawing/2014/main" id="{445A1E9F-3F1E-164C-8F25-BD9050B285A5}"/>
              </a:ext>
            </a:extLst>
          </p:cNvPr>
          <p:cNvSpPr>
            <a:spLocks noGrp="1" noRot="1" noChangeAspect="1" noChangeArrowheads="1" noTextEdit="1"/>
          </p:cNvSpPr>
          <p:nvPr>
            <p:ph type="sldImg" idx="2"/>
          </p:nvPr>
        </p:nvSpPr>
        <p:spPr bwMode="auto">
          <a:xfrm>
            <a:off x="90488" y="744538"/>
            <a:ext cx="6616700"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 uri="{FAA26D3D-D897-4be2-8F04-BA451C77F1D7}"/>
          </a:extLst>
        </p:spPr>
      </p:sp>
      <p:sp>
        <p:nvSpPr>
          <p:cNvPr id="65541" name="Rectangle 5">
            <a:extLst>
              <a:ext uri="{FF2B5EF4-FFF2-40B4-BE49-F238E27FC236}">
                <a16:creationId xmlns:a16="http://schemas.microsoft.com/office/drawing/2014/main" id="{0A8158BF-F5FE-364F-B8C5-3267780841E5}"/>
              </a:ext>
            </a:extLst>
          </p:cNvPr>
          <p:cNvSpPr>
            <a:spLocks noGrp="1" noChangeArrowheads="1"/>
          </p:cNvSpPr>
          <p:nvPr>
            <p:ph type="body" sz="quarter" idx="3"/>
          </p:nvPr>
        </p:nvSpPr>
        <p:spPr bwMode="auto">
          <a:xfrm>
            <a:off x="679450" y="4714875"/>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noProof="0"/>
              <a:t>Cliquez pour modifier les styles du texte du masque</a:t>
            </a:r>
          </a:p>
          <a:p>
            <a:pPr lvl="1"/>
            <a:r>
              <a:rPr lang="fr-FR" altLang="fr-FR" noProof="0"/>
              <a:t>Deuxième niveau</a:t>
            </a:r>
          </a:p>
          <a:p>
            <a:pPr lvl="2"/>
            <a:r>
              <a:rPr lang="fr-FR" altLang="fr-FR" noProof="0"/>
              <a:t>Troisième niveau</a:t>
            </a:r>
          </a:p>
          <a:p>
            <a:pPr lvl="3"/>
            <a:r>
              <a:rPr lang="fr-FR" altLang="fr-FR" noProof="0"/>
              <a:t>Quatrième niveau</a:t>
            </a:r>
          </a:p>
          <a:p>
            <a:pPr lvl="4"/>
            <a:r>
              <a:rPr lang="fr-FR" altLang="fr-FR" noProof="0"/>
              <a:t>Cinquième niveau</a:t>
            </a:r>
          </a:p>
        </p:txBody>
      </p:sp>
      <p:sp>
        <p:nvSpPr>
          <p:cNvPr id="65542" name="Rectangle 6">
            <a:extLst>
              <a:ext uri="{FF2B5EF4-FFF2-40B4-BE49-F238E27FC236}">
                <a16:creationId xmlns:a16="http://schemas.microsoft.com/office/drawing/2014/main" id="{6519CD04-73A4-6B49-8E36-4235EC13587C}"/>
              </a:ext>
            </a:extLst>
          </p:cNvPr>
          <p:cNvSpPr>
            <a:spLocks noGrp="1" noChangeArrowheads="1"/>
          </p:cNvSpPr>
          <p:nvPr>
            <p:ph type="ftr" sz="quarter" idx="4"/>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pPr>
              <a:defRPr/>
            </a:pPr>
            <a:endParaRPr lang="fr-FR" altLang="fr-FR"/>
          </a:p>
        </p:txBody>
      </p:sp>
      <p:sp>
        <p:nvSpPr>
          <p:cNvPr id="65543" name="Rectangle 7">
            <a:extLst>
              <a:ext uri="{FF2B5EF4-FFF2-40B4-BE49-F238E27FC236}">
                <a16:creationId xmlns:a16="http://schemas.microsoft.com/office/drawing/2014/main" id="{6270611F-3A3C-A148-90A2-FB4D473A2D0D}"/>
              </a:ext>
            </a:extLst>
          </p:cNvPr>
          <p:cNvSpPr>
            <a:spLocks noGrp="1" noChangeArrowheads="1"/>
          </p:cNvSpPr>
          <p:nvPr>
            <p:ph type="sldNum" sz="quarter" idx="5"/>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AEBC671-7374-9A43-84FE-24FD53476136}"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2678E597-8DFE-5A48-A11E-E9185791B8D8}"/>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E310029F-EC15-B841-AA8E-950C6662726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812CA92C-0A81-124E-88BC-93539E0AE717}"/>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0BD306CC-2073-1D4C-B431-8508FF72B7AE}" type="slidenum">
              <a:rPr lang="fr-FR" altLang="fr-FR" smtClean="0"/>
              <a:pPr>
                <a:defRPr/>
              </a:pPr>
              <a:t>3</a:t>
            </a:fld>
            <a:endParaRPr lang="fr-FR" alt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4734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4582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192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2678E597-8DFE-5A48-A11E-E9185791B8D8}"/>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E310029F-EC15-B841-AA8E-950C6662726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812CA92C-0A81-124E-88BC-93539E0AE717}"/>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E1B361F2-7737-BB45-83FD-62BFD19BDFF4}" type="slidenum">
              <a:rPr lang="fr-FR" altLang="fr-FR" smtClean="0"/>
              <a:pPr>
                <a:defRPr/>
              </a:pPr>
              <a:t>17</a:t>
            </a:fld>
            <a:endParaRPr lang="fr-FR" altLang="fr-FR"/>
          </a:p>
        </p:txBody>
      </p:sp>
    </p:spTree>
    <p:extLst>
      <p:ext uri="{BB962C8B-B14F-4D97-AF65-F5344CB8AC3E}">
        <p14:creationId xmlns:p14="http://schemas.microsoft.com/office/powerpoint/2010/main" val="3259375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2678E597-8DFE-5A48-A11E-E9185791B8D8}"/>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E310029F-EC15-B841-AA8E-950C6662726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812CA92C-0A81-124E-88BC-93539E0AE717}"/>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E1B361F2-7737-BB45-83FD-62BFD19BDFF4}" type="slidenum">
              <a:rPr lang="fr-FR" altLang="fr-FR" smtClean="0"/>
              <a:pPr>
                <a:defRPr/>
              </a:pPr>
              <a:t>19</a:t>
            </a:fld>
            <a:endParaRPr lang="fr-FR" altLang="fr-FR"/>
          </a:p>
        </p:txBody>
      </p:sp>
    </p:spTree>
    <p:extLst>
      <p:ext uri="{BB962C8B-B14F-4D97-AF65-F5344CB8AC3E}">
        <p14:creationId xmlns:p14="http://schemas.microsoft.com/office/powerpoint/2010/main" val="4251142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2678E597-8DFE-5A48-A11E-E9185791B8D8}"/>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E310029F-EC15-B841-AA8E-950C6662726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812CA92C-0A81-124E-88BC-93539E0AE717}"/>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E1B361F2-7737-BB45-83FD-62BFD19BDFF4}" type="slidenum">
              <a:rPr lang="fr-FR" altLang="fr-FR" smtClean="0"/>
              <a:pPr>
                <a:defRPr/>
              </a:pPr>
              <a:t>20</a:t>
            </a:fld>
            <a:endParaRPr lang="fr-FR" altLang="fr-FR"/>
          </a:p>
        </p:txBody>
      </p:sp>
    </p:spTree>
    <p:extLst>
      <p:ext uri="{BB962C8B-B14F-4D97-AF65-F5344CB8AC3E}">
        <p14:creationId xmlns:p14="http://schemas.microsoft.com/office/powerpoint/2010/main" val="3623326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2678E597-8DFE-5A48-A11E-E9185791B8D8}"/>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E310029F-EC15-B841-AA8E-950C6662726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812CA92C-0A81-124E-88BC-93539E0AE717}"/>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E1B361F2-7737-BB45-83FD-62BFD19BDFF4}" type="slidenum">
              <a:rPr lang="fr-FR" altLang="fr-FR" smtClean="0"/>
              <a:pPr>
                <a:defRPr/>
              </a:pPr>
              <a:t>21</a:t>
            </a:fld>
            <a:endParaRPr lang="fr-FR" altLang="fr-FR"/>
          </a:p>
        </p:txBody>
      </p:sp>
    </p:spTree>
    <p:extLst>
      <p:ext uri="{BB962C8B-B14F-4D97-AF65-F5344CB8AC3E}">
        <p14:creationId xmlns:p14="http://schemas.microsoft.com/office/powerpoint/2010/main" val="2336457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2678E597-8DFE-5A48-A11E-E9185791B8D8}"/>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E310029F-EC15-B841-AA8E-950C6662726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812CA92C-0A81-124E-88BC-93539E0AE717}"/>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E1B361F2-7737-BB45-83FD-62BFD19BDFF4}" type="slidenum">
              <a:rPr lang="fr-FR" altLang="fr-FR" smtClean="0"/>
              <a:pPr>
                <a:defRPr/>
              </a:pPr>
              <a:t>22</a:t>
            </a:fld>
            <a:endParaRPr lang="fr-FR" altLang="fr-FR"/>
          </a:p>
        </p:txBody>
      </p:sp>
    </p:spTree>
    <p:extLst>
      <p:ext uri="{BB962C8B-B14F-4D97-AF65-F5344CB8AC3E}">
        <p14:creationId xmlns:p14="http://schemas.microsoft.com/office/powerpoint/2010/main" val="2538676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2678E597-8DFE-5A48-A11E-E9185791B8D8}"/>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E310029F-EC15-B841-AA8E-950C6662726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812CA92C-0A81-124E-88BC-93539E0AE717}"/>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E1B361F2-7737-BB45-83FD-62BFD19BDFF4}" type="slidenum">
              <a:rPr lang="fr-FR" altLang="fr-FR" smtClean="0"/>
              <a:pPr>
                <a:defRPr/>
              </a:pPr>
              <a:t>23</a:t>
            </a:fld>
            <a:endParaRPr lang="fr-FR" altLang="fr-FR"/>
          </a:p>
        </p:txBody>
      </p:sp>
    </p:spTree>
    <p:extLst>
      <p:ext uri="{BB962C8B-B14F-4D97-AF65-F5344CB8AC3E}">
        <p14:creationId xmlns:p14="http://schemas.microsoft.com/office/powerpoint/2010/main" val="3857923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2678E597-8DFE-5A48-A11E-E9185791B8D8}"/>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E310029F-EC15-B841-AA8E-950C6662726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812CA92C-0A81-124E-88BC-93539E0AE717}"/>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0BD306CC-2073-1D4C-B431-8508FF72B7AE}" type="slidenum">
              <a:rPr lang="fr-FR" altLang="fr-FR" smtClean="0"/>
              <a:pPr>
                <a:defRPr/>
              </a:pPr>
              <a:t>4</a:t>
            </a:fld>
            <a:endParaRPr lang="fr-FR" altLang="fr-FR"/>
          </a:p>
        </p:txBody>
      </p:sp>
    </p:spTree>
    <p:extLst>
      <p:ext uri="{BB962C8B-B14F-4D97-AF65-F5344CB8AC3E}">
        <p14:creationId xmlns:p14="http://schemas.microsoft.com/office/powerpoint/2010/main" val="2356221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2678E597-8DFE-5A48-A11E-E9185791B8D8}"/>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E310029F-EC15-B841-AA8E-950C6662726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812CA92C-0A81-124E-88BC-93539E0AE717}"/>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E1B361F2-7737-BB45-83FD-62BFD19BDFF4}" type="slidenum">
              <a:rPr lang="fr-FR" altLang="fr-FR" smtClean="0"/>
              <a:pPr>
                <a:defRPr/>
              </a:pPr>
              <a:t>24</a:t>
            </a:fld>
            <a:endParaRPr lang="fr-FR" altLang="fr-FR"/>
          </a:p>
        </p:txBody>
      </p:sp>
    </p:spTree>
    <p:extLst>
      <p:ext uri="{BB962C8B-B14F-4D97-AF65-F5344CB8AC3E}">
        <p14:creationId xmlns:p14="http://schemas.microsoft.com/office/powerpoint/2010/main" val="2876281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2678E597-8DFE-5A48-A11E-E9185791B8D8}"/>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E310029F-EC15-B841-AA8E-950C6662726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812CA92C-0A81-124E-88BC-93539E0AE717}"/>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E1B361F2-7737-BB45-83FD-62BFD19BDFF4}" type="slidenum">
              <a:rPr lang="fr-FR" altLang="fr-FR" smtClean="0"/>
              <a:pPr>
                <a:defRPr/>
              </a:pPr>
              <a:t>25</a:t>
            </a:fld>
            <a:endParaRPr lang="fr-FR" altLang="fr-FR"/>
          </a:p>
        </p:txBody>
      </p:sp>
    </p:spTree>
    <p:extLst>
      <p:ext uri="{BB962C8B-B14F-4D97-AF65-F5344CB8AC3E}">
        <p14:creationId xmlns:p14="http://schemas.microsoft.com/office/powerpoint/2010/main" val="5574558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2678E597-8DFE-5A48-A11E-E9185791B8D8}"/>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E310029F-EC15-B841-AA8E-950C6662726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812CA92C-0A81-124E-88BC-93539E0AE717}"/>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E1B361F2-7737-BB45-83FD-62BFD19BDFF4}" type="slidenum">
              <a:rPr lang="fr-FR" altLang="fr-FR" smtClean="0"/>
              <a:pPr>
                <a:defRPr/>
              </a:pPr>
              <a:t>26</a:t>
            </a:fld>
            <a:endParaRPr lang="fr-FR" altLang="fr-FR"/>
          </a:p>
        </p:txBody>
      </p:sp>
    </p:spTree>
    <p:extLst>
      <p:ext uri="{BB962C8B-B14F-4D97-AF65-F5344CB8AC3E}">
        <p14:creationId xmlns:p14="http://schemas.microsoft.com/office/powerpoint/2010/main" val="119883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2678E597-8DFE-5A48-A11E-E9185791B8D8}"/>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E310029F-EC15-B841-AA8E-950C6662726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812CA92C-0A81-124E-88BC-93539E0AE717}"/>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E1B361F2-7737-BB45-83FD-62BFD19BDFF4}" type="slidenum">
              <a:rPr lang="fr-FR" altLang="fr-FR" smtClean="0"/>
              <a:pPr>
                <a:defRPr/>
              </a:pPr>
              <a:t>27</a:t>
            </a:fld>
            <a:endParaRPr lang="fr-FR" altLang="fr-FR"/>
          </a:p>
        </p:txBody>
      </p:sp>
    </p:spTree>
    <p:extLst>
      <p:ext uri="{BB962C8B-B14F-4D97-AF65-F5344CB8AC3E}">
        <p14:creationId xmlns:p14="http://schemas.microsoft.com/office/powerpoint/2010/main" val="3379389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2678E597-8DFE-5A48-A11E-E9185791B8D8}"/>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E310029F-EC15-B841-AA8E-950C6662726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812CA92C-0A81-124E-88BC-93539E0AE717}"/>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E1B361F2-7737-BB45-83FD-62BFD19BDFF4}" type="slidenum">
              <a:rPr lang="fr-FR" altLang="fr-FR" smtClean="0"/>
              <a:pPr>
                <a:defRPr/>
              </a:pPr>
              <a:t>28</a:t>
            </a:fld>
            <a:endParaRPr lang="fr-FR" altLang="fr-FR"/>
          </a:p>
        </p:txBody>
      </p:sp>
    </p:spTree>
    <p:extLst>
      <p:ext uri="{BB962C8B-B14F-4D97-AF65-F5344CB8AC3E}">
        <p14:creationId xmlns:p14="http://schemas.microsoft.com/office/powerpoint/2010/main" val="34623329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2678E597-8DFE-5A48-A11E-E9185791B8D8}"/>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E310029F-EC15-B841-AA8E-950C6662726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812CA92C-0A81-124E-88BC-93539E0AE717}"/>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E1B361F2-7737-BB45-83FD-62BFD19BDFF4}" type="slidenum">
              <a:rPr lang="fr-FR" altLang="fr-FR" smtClean="0"/>
              <a:pPr>
                <a:defRPr/>
              </a:pPr>
              <a:t>29</a:t>
            </a:fld>
            <a:endParaRPr lang="fr-FR" altLang="fr-FR"/>
          </a:p>
        </p:txBody>
      </p:sp>
    </p:spTree>
    <p:extLst>
      <p:ext uri="{BB962C8B-B14F-4D97-AF65-F5344CB8AC3E}">
        <p14:creationId xmlns:p14="http://schemas.microsoft.com/office/powerpoint/2010/main" val="42163551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2678E597-8DFE-5A48-A11E-E9185791B8D8}"/>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E310029F-EC15-B841-AA8E-950C6662726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812CA92C-0A81-124E-88BC-93539E0AE717}"/>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E1B361F2-7737-BB45-83FD-62BFD19BDFF4}" type="slidenum">
              <a:rPr lang="fr-FR" altLang="fr-FR" smtClean="0"/>
              <a:pPr>
                <a:defRPr/>
              </a:pPr>
              <a:t>30</a:t>
            </a:fld>
            <a:endParaRPr lang="fr-FR" altLang="fr-FR"/>
          </a:p>
        </p:txBody>
      </p:sp>
    </p:spTree>
    <p:extLst>
      <p:ext uri="{BB962C8B-B14F-4D97-AF65-F5344CB8AC3E}">
        <p14:creationId xmlns:p14="http://schemas.microsoft.com/office/powerpoint/2010/main" val="15959790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2678E597-8DFE-5A48-A11E-E9185791B8D8}"/>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E310029F-EC15-B841-AA8E-950C6662726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812CA92C-0A81-124E-88BC-93539E0AE717}"/>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E1B361F2-7737-BB45-83FD-62BFD19BDFF4}" type="slidenum">
              <a:rPr lang="fr-FR" altLang="fr-FR" smtClean="0"/>
              <a:pPr>
                <a:defRPr/>
              </a:pPr>
              <a:t>31</a:t>
            </a:fld>
            <a:endParaRPr lang="fr-FR" altLang="fr-FR"/>
          </a:p>
        </p:txBody>
      </p:sp>
    </p:spTree>
    <p:extLst>
      <p:ext uri="{BB962C8B-B14F-4D97-AF65-F5344CB8AC3E}">
        <p14:creationId xmlns:p14="http://schemas.microsoft.com/office/powerpoint/2010/main" val="32176892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2678E597-8DFE-5A48-A11E-E9185791B8D8}"/>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E310029F-EC15-B841-AA8E-950C6662726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812CA92C-0A81-124E-88BC-93539E0AE717}"/>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E1B361F2-7737-BB45-83FD-62BFD19BDFF4}" type="slidenum">
              <a:rPr lang="fr-FR" altLang="fr-FR" smtClean="0"/>
              <a:pPr>
                <a:defRPr/>
              </a:pPr>
              <a:t>32</a:t>
            </a:fld>
            <a:endParaRPr lang="fr-FR" altLang="fr-FR"/>
          </a:p>
        </p:txBody>
      </p:sp>
    </p:spTree>
    <p:extLst>
      <p:ext uri="{BB962C8B-B14F-4D97-AF65-F5344CB8AC3E}">
        <p14:creationId xmlns:p14="http://schemas.microsoft.com/office/powerpoint/2010/main" val="921152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2678E597-8DFE-5A48-A11E-E9185791B8D8}"/>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E310029F-EC15-B841-AA8E-950C6662726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812CA92C-0A81-124E-88BC-93539E0AE717}"/>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E1B361F2-7737-BB45-83FD-62BFD19BDFF4}" type="slidenum">
              <a:rPr lang="fr-FR" altLang="fr-FR" smtClean="0"/>
              <a:pPr>
                <a:defRPr/>
              </a:pPr>
              <a:t>34</a:t>
            </a:fld>
            <a:endParaRPr lang="fr-FR" alt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2678E597-8DFE-5A48-A11E-E9185791B8D8}"/>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E310029F-EC15-B841-AA8E-950C6662726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812CA92C-0A81-124E-88BC-93539E0AE717}"/>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0BD306CC-2073-1D4C-B431-8508FF72B7AE}" type="slidenum">
              <a:rPr lang="fr-FR" altLang="fr-FR" smtClean="0"/>
              <a:pPr>
                <a:defRPr/>
              </a:pPr>
              <a:t>5</a:t>
            </a:fld>
            <a:endParaRPr lang="fr-FR" altLang="fr-FR"/>
          </a:p>
        </p:txBody>
      </p:sp>
    </p:spTree>
    <p:extLst>
      <p:ext uri="{BB962C8B-B14F-4D97-AF65-F5344CB8AC3E}">
        <p14:creationId xmlns:p14="http://schemas.microsoft.com/office/powerpoint/2010/main" val="4462333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2678E597-8DFE-5A48-A11E-E9185791B8D8}"/>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E310029F-EC15-B841-AA8E-950C6662726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812CA92C-0A81-124E-88BC-93539E0AE717}"/>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E1B361F2-7737-BB45-83FD-62BFD19BDFF4}" type="slidenum">
              <a:rPr lang="fr-FR" altLang="fr-FR" smtClean="0"/>
              <a:pPr>
                <a:defRPr/>
              </a:pPr>
              <a:t>35</a:t>
            </a:fld>
            <a:endParaRPr lang="fr-FR" altLang="fr-FR"/>
          </a:p>
        </p:txBody>
      </p:sp>
    </p:spTree>
    <p:extLst>
      <p:ext uri="{BB962C8B-B14F-4D97-AF65-F5344CB8AC3E}">
        <p14:creationId xmlns:p14="http://schemas.microsoft.com/office/powerpoint/2010/main" val="37056126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2678E597-8DFE-5A48-A11E-E9185791B8D8}"/>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E310029F-EC15-B841-AA8E-950C6662726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812CA92C-0A81-124E-88BC-93539E0AE717}"/>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E1B361F2-7737-BB45-83FD-62BFD19BDFF4}" type="slidenum">
              <a:rPr lang="fr-FR" altLang="fr-FR" smtClean="0"/>
              <a:pPr>
                <a:defRPr/>
              </a:pPr>
              <a:t>36</a:t>
            </a:fld>
            <a:endParaRPr lang="fr-FR" altLang="fr-FR"/>
          </a:p>
        </p:txBody>
      </p:sp>
    </p:spTree>
    <p:extLst>
      <p:ext uri="{BB962C8B-B14F-4D97-AF65-F5344CB8AC3E}">
        <p14:creationId xmlns:p14="http://schemas.microsoft.com/office/powerpoint/2010/main" val="8439021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2678E597-8DFE-5A48-A11E-E9185791B8D8}"/>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E310029F-EC15-B841-AA8E-950C6662726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812CA92C-0A81-124E-88BC-93539E0AE717}"/>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E1B361F2-7737-BB45-83FD-62BFD19BDFF4}" type="slidenum">
              <a:rPr lang="fr-FR" altLang="fr-FR" smtClean="0"/>
              <a:pPr>
                <a:defRPr/>
              </a:pPr>
              <a:t>37</a:t>
            </a:fld>
            <a:endParaRPr lang="fr-FR" altLang="fr-FR"/>
          </a:p>
        </p:txBody>
      </p:sp>
    </p:spTree>
    <p:extLst>
      <p:ext uri="{BB962C8B-B14F-4D97-AF65-F5344CB8AC3E}">
        <p14:creationId xmlns:p14="http://schemas.microsoft.com/office/powerpoint/2010/main" val="6457373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2678E597-8DFE-5A48-A11E-E9185791B8D8}"/>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E310029F-EC15-B841-AA8E-950C6662726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812CA92C-0A81-124E-88BC-93539E0AE717}"/>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E1B361F2-7737-BB45-83FD-62BFD19BDFF4}" type="slidenum">
              <a:rPr lang="fr-FR" altLang="fr-FR" smtClean="0"/>
              <a:pPr>
                <a:defRPr/>
              </a:pPr>
              <a:t>38</a:t>
            </a:fld>
            <a:endParaRPr lang="fr-FR" altLang="fr-FR"/>
          </a:p>
        </p:txBody>
      </p:sp>
    </p:spTree>
    <p:extLst>
      <p:ext uri="{BB962C8B-B14F-4D97-AF65-F5344CB8AC3E}">
        <p14:creationId xmlns:p14="http://schemas.microsoft.com/office/powerpoint/2010/main" val="24355003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2678E597-8DFE-5A48-A11E-E9185791B8D8}"/>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E310029F-EC15-B841-AA8E-950C6662726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812CA92C-0A81-124E-88BC-93539E0AE717}"/>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E1B361F2-7737-BB45-83FD-62BFD19BDFF4}" type="slidenum">
              <a:rPr lang="fr-FR" altLang="fr-FR" smtClean="0"/>
              <a:pPr>
                <a:defRPr/>
              </a:pPr>
              <a:t>39</a:t>
            </a:fld>
            <a:endParaRPr lang="fr-FR" altLang="fr-FR"/>
          </a:p>
        </p:txBody>
      </p:sp>
    </p:spTree>
    <p:extLst>
      <p:ext uri="{BB962C8B-B14F-4D97-AF65-F5344CB8AC3E}">
        <p14:creationId xmlns:p14="http://schemas.microsoft.com/office/powerpoint/2010/main" val="21174484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2678E597-8DFE-5A48-A11E-E9185791B8D8}"/>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E310029F-EC15-B841-AA8E-950C6662726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812CA92C-0A81-124E-88BC-93539E0AE717}"/>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E1B361F2-7737-BB45-83FD-62BFD19BDFF4}" type="slidenum">
              <a:rPr lang="fr-FR" altLang="fr-FR" smtClean="0"/>
              <a:pPr>
                <a:defRPr/>
              </a:pPr>
              <a:t>40</a:t>
            </a:fld>
            <a:endParaRPr lang="fr-FR" altLang="fr-FR"/>
          </a:p>
        </p:txBody>
      </p:sp>
    </p:spTree>
    <p:extLst>
      <p:ext uri="{BB962C8B-B14F-4D97-AF65-F5344CB8AC3E}">
        <p14:creationId xmlns:p14="http://schemas.microsoft.com/office/powerpoint/2010/main" val="3675555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2678E597-8DFE-5A48-A11E-E9185791B8D8}"/>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E310029F-EC15-B841-AA8E-950C6662726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812CA92C-0A81-124E-88BC-93539E0AE717}"/>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E1B361F2-7737-BB45-83FD-62BFD19BDFF4}" type="slidenum">
              <a:rPr lang="fr-FR" altLang="fr-FR" smtClean="0"/>
              <a:pPr>
                <a:defRPr/>
              </a:pPr>
              <a:t>41</a:t>
            </a:fld>
            <a:endParaRPr lang="fr-FR" altLang="fr-FR"/>
          </a:p>
        </p:txBody>
      </p:sp>
    </p:spTree>
    <p:extLst>
      <p:ext uri="{BB962C8B-B14F-4D97-AF65-F5344CB8AC3E}">
        <p14:creationId xmlns:p14="http://schemas.microsoft.com/office/powerpoint/2010/main" val="26198836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2678E597-8DFE-5A48-A11E-E9185791B8D8}"/>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E310029F-EC15-B841-AA8E-950C6662726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812CA92C-0A81-124E-88BC-93539E0AE717}"/>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E1B361F2-7737-BB45-83FD-62BFD19BDFF4}" type="slidenum">
              <a:rPr lang="fr-FR" altLang="fr-FR" smtClean="0"/>
              <a:pPr>
                <a:defRPr/>
              </a:pPr>
              <a:t>42</a:t>
            </a:fld>
            <a:endParaRPr lang="fr-FR" altLang="fr-FR"/>
          </a:p>
        </p:txBody>
      </p:sp>
    </p:spTree>
    <p:extLst>
      <p:ext uri="{BB962C8B-B14F-4D97-AF65-F5344CB8AC3E}">
        <p14:creationId xmlns:p14="http://schemas.microsoft.com/office/powerpoint/2010/main" val="18497472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2678E597-8DFE-5A48-A11E-E9185791B8D8}"/>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E310029F-EC15-B841-AA8E-950C6662726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812CA92C-0A81-124E-88BC-93539E0AE717}"/>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E1B361F2-7737-BB45-83FD-62BFD19BDFF4}" type="slidenum">
              <a:rPr lang="fr-FR" altLang="fr-FR" smtClean="0"/>
              <a:pPr>
                <a:defRPr/>
              </a:pPr>
              <a:t>44</a:t>
            </a:fld>
            <a:endParaRPr lang="fr-FR" altLang="fr-FR"/>
          </a:p>
        </p:txBody>
      </p:sp>
    </p:spTree>
    <p:extLst>
      <p:ext uri="{BB962C8B-B14F-4D97-AF65-F5344CB8AC3E}">
        <p14:creationId xmlns:p14="http://schemas.microsoft.com/office/powerpoint/2010/main" val="8337347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2678E597-8DFE-5A48-A11E-E9185791B8D8}"/>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E310029F-EC15-B841-AA8E-950C6662726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812CA92C-0A81-124E-88BC-93539E0AE717}"/>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E1B361F2-7737-BB45-83FD-62BFD19BDFF4}" type="slidenum">
              <a:rPr lang="fr-FR" altLang="fr-FR" smtClean="0"/>
              <a:pPr>
                <a:defRPr/>
              </a:pPr>
              <a:t>45</a:t>
            </a:fld>
            <a:endParaRPr lang="fr-FR" altLang="fr-FR"/>
          </a:p>
        </p:txBody>
      </p:sp>
    </p:spTree>
    <p:extLst>
      <p:ext uri="{BB962C8B-B14F-4D97-AF65-F5344CB8AC3E}">
        <p14:creationId xmlns:p14="http://schemas.microsoft.com/office/powerpoint/2010/main" val="2351357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2678E597-8DFE-5A48-A11E-E9185791B8D8}"/>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E310029F-EC15-B841-AA8E-950C6662726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812CA92C-0A81-124E-88BC-93539E0AE717}"/>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0BD306CC-2073-1D4C-B431-8508FF72B7AE}" type="slidenum">
              <a:rPr lang="fr-FR" altLang="fr-FR" smtClean="0"/>
              <a:pPr>
                <a:defRPr/>
              </a:pPr>
              <a:t>6</a:t>
            </a:fld>
            <a:endParaRPr lang="fr-FR" altLang="fr-FR"/>
          </a:p>
        </p:txBody>
      </p:sp>
    </p:spTree>
    <p:extLst>
      <p:ext uri="{BB962C8B-B14F-4D97-AF65-F5344CB8AC3E}">
        <p14:creationId xmlns:p14="http://schemas.microsoft.com/office/powerpoint/2010/main" val="23496923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2678E597-8DFE-5A48-A11E-E9185791B8D8}"/>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E310029F-EC15-B841-AA8E-950C6662726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812CA92C-0A81-124E-88BC-93539E0AE717}"/>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E1B361F2-7737-BB45-83FD-62BFD19BDFF4}" type="slidenum">
              <a:rPr lang="fr-FR" altLang="fr-FR" smtClean="0"/>
              <a:pPr>
                <a:defRPr/>
              </a:pPr>
              <a:t>46</a:t>
            </a:fld>
            <a:endParaRPr lang="fr-FR" altLang="fr-FR"/>
          </a:p>
        </p:txBody>
      </p:sp>
    </p:spTree>
    <p:extLst>
      <p:ext uri="{BB962C8B-B14F-4D97-AF65-F5344CB8AC3E}">
        <p14:creationId xmlns:p14="http://schemas.microsoft.com/office/powerpoint/2010/main" val="5273100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2678E597-8DFE-5A48-A11E-E9185791B8D8}"/>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E310029F-EC15-B841-AA8E-950C6662726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812CA92C-0A81-124E-88BC-93539E0AE717}"/>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E1B361F2-7737-BB45-83FD-62BFD19BDFF4}" type="slidenum">
              <a:rPr lang="fr-FR" altLang="fr-FR" smtClean="0"/>
              <a:pPr>
                <a:defRPr/>
              </a:pPr>
              <a:t>47</a:t>
            </a:fld>
            <a:endParaRPr lang="fr-FR" altLang="fr-FR"/>
          </a:p>
        </p:txBody>
      </p:sp>
    </p:spTree>
    <p:extLst>
      <p:ext uri="{BB962C8B-B14F-4D97-AF65-F5344CB8AC3E}">
        <p14:creationId xmlns:p14="http://schemas.microsoft.com/office/powerpoint/2010/main" val="23064226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2678E597-8DFE-5A48-A11E-E9185791B8D8}"/>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E310029F-EC15-B841-AA8E-950C6662726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812CA92C-0A81-124E-88BC-93539E0AE717}"/>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E1B361F2-7737-BB45-83FD-62BFD19BDFF4}" type="slidenum">
              <a:rPr lang="fr-FR" altLang="fr-FR" smtClean="0"/>
              <a:pPr>
                <a:defRPr/>
              </a:pPr>
              <a:t>48</a:t>
            </a:fld>
            <a:endParaRPr lang="fr-FR" altLang="fr-FR"/>
          </a:p>
        </p:txBody>
      </p:sp>
    </p:spTree>
    <p:extLst>
      <p:ext uri="{BB962C8B-B14F-4D97-AF65-F5344CB8AC3E}">
        <p14:creationId xmlns:p14="http://schemas.microsoft.com/office/powerpoint/2010/main" val="25782065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2678E597-8DFE-5A48-A11E-E9185791B8D8}"/>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E310029F-EC15-B841-AA8E-950C6662726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812CA92C-0A81-124E-88BC-93539E0AE717}"/>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E1B361F2-7737-BB45-83FD-62BFD19BDFF4}" type="slidenum">
              <a:rPr lang="fr-FR" altLang="fr-FR" smtClean="0"/>
              <a:pPr>
                <a:defRPr/>
              </a:pPr>
              <a:t>50</a:t>
            </a:fld>
            <a:endParaRPr lang="fr-FR" altLang="fr-FR"/>
          </a:p>
        </p:txBody>
      </p:sp>
    </p:spTree>
    <p:extLst>
      <p:ext uri="{BB962C8B-B14F-4D97-AF65-F5344CB8AC3E}">
        <p14:creationId xmlns:p14="http://schemas.microsoft.com/office/powerpoint/2010/main" val="35351711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2678E597-8DFE-5A48-A11E-E9185791B8D8}"/>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E310029F-EC15-B841-AA8E-950C6662726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812CA92C-0A81-124E-88BC-93539E0AE717}"/>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E1B361F2-7737-BB45-83FD-62BFD19BDFF4}" type="slidenum">
              <a:rPr lang="fr-FR" altLang="fr-FR" smtClean="0"/>
              <a:pPr>
                <a:defRPr/>
              </a:pPr>
              <a:t>51</a:t>
            </a:fld>
            <a:endParaRPr lang="fr-FR" altLang="fr-FR"/>
          </a:p>
        </p:txBody>
      </p:sp>
    </p:spTree>
    <p:extLst>
      <p:ext uri="{BB962C8B-B14F-4D97-AF65-F5344CB8AC3E}">
        <p14:creationId xmlns:p14="http://schemas.microsoft.com/office/powerpoint/2010/main" val="30624624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2678E597-8DFE-5A48-A11E-E9185791B8D8}"/>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E310029F-EC15-B841-AA8E-950C6662726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812CA92C-0A81-124E-88BC-93539E0AE717}"/>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E1B361F2-7737-BB45-83FD-62BFD19BDFF4}" type="slidenum">
              <a:rPr lang="fr-FR" altLang="fr-FR" smtClean="0"/>
              <a:pPr>
                <a:defRPr/>
              </a:pPr>
              <a:t>52</a:t>
            </a:fld>
            <a:endParaRPr lang="fr-FR" altLang="fr-FR"/>
          </a:p>
        </p:txBody>
      </p:sp>
    </p:spTree>
    <p:extLst>
      <p:ext uri="{BB962C8B-B14F-4D97-AF65-F5344CB8AC3E}">
        <p14:creationId xmlns:p14="http://schemas.microsoft.com/office/powerpoint/2010/main" val="22824426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2678E597-8DFE-5A48-A11E-E9185791B8D8}"/>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E310029F-EC15-B841-AA8E-950C6662726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812CA92C-0A81-124E-88BC-93539E0AE717}"/>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E1B361F2-7737-BB45-83FD-62BFD19BDFF4}" type="slidenum">
              <a:rPr lang="fr-FR" altLang="fr-FR" smtClean="0"/>
              <a:pPr>
                <a:defRPr/>
              </a:pPr>
              <a:t>53</a:t>
            </a:fld>
            <a:endParaRPr lang="fr-FR" altLang="fr-FR"/>
          </a:p>
        </p:txBody>
      </p:sp>
    </p:spTree>
    <p:extLst>
      <p:ext uri="{BB962C8B-B14F-4D97-AF65-F5344CB8AC3E}">
        <p14:creationId xmlns:p14="http://schemas.microsoft.com/office/powerpoint/2010/main" val="2686278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2678E597-8DFE-5A48-A11E-E9185791B8D8}"/>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E310029F-EC15-B841-AA8E-950C6662726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812CA92C-0A81-124E-88BC-93539E0AE717}"/>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0BD306CC-2073-1D4C-B431-8508FF72B7AE}" type="slidenum">
              <a:rPr lang="fr-FR" altLang="fr-FR" smtClean="0"/>
              <a:pPr>
                <a:defRPr/>
              </a:pPr>
              <a:t>7</a:t>
            </a:fld>
            <a:endParaRPr lang="fr-FR" altLang="fr-FR"/>
          </a:p>
        </p:txBody>
      </p:sp>
    </p:spTree>
    <p:extLst>
      <p:ext uri="{BB962C8B-B14F-4D97-AF65-F5344CB8AC3E}">
        <p14:creationId xmlns:p14="http://schemas.microsoft.com/office/powerpoint/2010/main" val="2491797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2678E597-8DFE-5A48-A11E-E9185791B8D8}"/>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E310029F-EC15-B841-AA8E-950C6662726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812CA92C-0A81-124E-88BC-93539E0AE717}"/>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0BD306CC-2073-1D4C-B431-8508FF72B7AE}" type="slidenum">
              <a:rPr lang="fr-FR" altLang="fr-FR" smtClean="0"/>
              <a:pPr>
                <a:defRPr/>
              </a:pPr>
              <a:t>9</a:t>
            </a:fld>
            <a:endParaRPr lang="fr-FR" altLang="fr-FR"/>
          </a:p>
        </p:txBody>
      </p:sp>
    </p:spTree>
    <p:extLst>
      <p:ext uri="{BB962C8B-B14F-4D97-AF65-F5344CB8AC3E}">
        <p14:creationId xmlns:p14="http://schemas.microsoft.com/office/powerpoint/2010/main" val="2563331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2678E597-8DFE-5A48-A11E-E9185791B8D8}"/>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E310029F-EC15-B841-AA8E-950C6662726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812CA92C-0A81-124E-88BC-93539E0AE717}"/>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0BD306CC-2073-1D4C-B431-8508FF72B7AE}" type="slidenum">
              <a:rPr lang="fr-FR" altLang="fr-FR" smtClean="0"/>
              <a:pPr>
                <a:defRPr/>
              </a:pPr>
              <a:t>10</a:t>
            </a:fld>
            <a:endParaRPr lang="fr-FR" altLang="fr-FR"/>
          </a:p>
        </p:txBody>
      </p:sp>
    </p:spTree>
    <p:extLst>
      <p:ext uri="{BB962C8B-B14F-4D97-AF65-F5344CB8AC3E}">
        <p14:creationId xmlns:p14="http://schemas.microsoft.com/office/powerpoint/2010/main" val="148965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2678E597-8DFE-5A48-A11E-E9185791B8D8}"/>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E310029F-EC15-B841-AA8E-950C6662726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812CA92C-0A81-124E-88BC-93539E0AE717}"/>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0BD306CC-2073-1D4C-B431-8508FF72B7AE}" type="slidenum">
              <a:rPr lang="fr-FR" altLang="fr-FR" smtClean="0"/>
              <a:pPr>
                <a:defRPr/>
              </a:pPr>
              <a:t>11</a:t>
            </a:fld>
            <a:endParaRPr lang="fr-FR" altLang="fr-FR"/>
          </a:p>
        </p:txBody>
      </p:sp>
    </p:spTree>
    <p:extLst>
      <p:ext uri="{BB962C8B-B14F-4D97-AF65-F5344CB8AC3E}">
        <p14:creationId xmlns:p14="http://schemas.microsoft.com/office/powerpoint/2010/main" val="2396375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D0BD7448-111F-5E4D-AB32-730CC5639A31}"/>
              </a:ext>
            </a:extLst>
          </p:cNvPr>
          <p:cNvSpPr>
            <a:spLocks noChangeArrowheads="1"/>
          </p:cNvSpPr>
          <p:nvPr/>
        </p:nvSpPr>
        <p:spPr bwMode="auto">
          <a:xfrm>
            <a:off x="812800" y="1219200"/>
            <a:ext cx="105664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 name="Line 8">
            <a:extLst>
              <a:ext uri="{FF2B5EF4-FFF2-40B4-BE49-F238E27FC236}">
                <a16:creationId xmlns:a16="http://schemas.microsoft.com/office/drawing/2014/main" id="{EEEC33A2-03FF-1344-91F6-9A01267CA57E}"/>
              </a:ext>
            </a:extLst>
          </p:cNvPr>
          <p:cNvSpPr>
            <a:spLocks noChangeShapeType="1"/>
          </p:cNvSpPr>
          <p:nvPr/>
        </p:nvSpPr>
        <p:spPr bwMode="auto">
          <a:xfrm>
            <a:off x="2641600" y="3962400"/>
            <a:ext cx="8682038"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FR">
              <a:latin typeface="Arial" charset="0"/>
            </a:endParaRPr>
          </a:p>
        </p:txBody>
      </p:sp>
      <p:sp>
        <p:nvSpPr>
          <p:cNvPr id="31746" name="Rectangle 2"/>
          <p:cNvSpPr>
            <a:spLocks noGrp="1" noChangeArrowheads="1"/>
          </p:cNvSpPr>
          <p:nvPr>
            <p:ph type="ctrTitle"/>
          </p:nvPr>
        </p:nvSpPr>
        <p:spPr>
          <a:xfrm>
            <a:off x="1219201" y="1524000"/>
            <a:ext cx="10164233" cy="1752600"/>
          </a:xfrm>
        </p:spPr>
        <p:txBody>
          <a:bodyPr/>
          <a:lstStyle>
            <a:lvl1pPr>
              <a:defRPr sz="3800"/>
            </a:lvl1pPr>
          </a:lstStyle>
          <a:p>
            <a:pPr lvl="0"/>
            <a:r>
              <a:rPr lang="fr-FR" altLang="en-US" noProof="0"/>
              <a:t>Cliquez pour modifier le style du titre</a:t>
            </a:r>
          </a:p>
        </p:txBody>
      </p:sp>
      <p:sp>
        <p:nvSpPr>
          <p:cNvPr id="31747" name="Rectangle 3"/>
          <p:cNvSpPr>
            <a:spLocks noGrp="1" noChangeArrowheads="1"/>
          </p:cNvSpPr>
          <p:nvPr>
            <p:ph type="subTitle" idx="1"/>
          </p:nvPr>
        </p:nvSpPr>
        <p:spPr>
          <a:xfrm>
            <a:off x="2641600" y="3962400"/>
            <a:ext cx="8737600" cy="1752600"/>
          </a:xfrm>
        </p:spPr>
        <p:txBody>
          <a:bodyPr/>
          <a:lstStyle>
            <a:lvl1pPr marL="0" indent="0">
              <a:buFont typeface="Wingdings" pitchFamily="2" charset="2"/>
              <a:buNone/>
              <a:defRPr sz="2800"/>
            </a:lvl1pPr>
          </a:lstStyle>
          <a:p>
            <a:pPr lvl="0"/>
            <a:r>
              <a:rPr lang="fr-FR" altLang="en-US" noProof="0"/>
              <a:t>Cliquez pour modifier le style des sous-titres du masque</a:t>
            </a:r>
          </a:p>
        </p:txBody>
      </p:sp>
      <p:sp>
        <p:nvSpPr>
          <p:cNvPr id="6" name="Rectangle 4">
            <a:extLst>
              <a:ext uri="{FF2B5EF4-FFF2-40B4-BE49-F238E27FC236}">
                <a16:creationId xmlns:a16="http://schemas.microsoft.com/office/drawing/2014/main" id="{C09C9F81-9408-6F42-AB51-E984781D7E75}"/>
              </a:ext>
            </a:extLst>
          </p:cNvPr>
          <p:cNvSpPr>
            <a:spLocks noGrp="1" noChangeArrowheads="1"/>
          </p:cNvSpPr>
          <p:nvPr>
            <p:ph type="dt" sz="half" idx="10"/>
          </p:nvPr>
        </p:nvSpPr>
        <p:spPr/>
        <p:txBody>
          <a:bodyPr/>
          <a:lstStyle>
            <a:lvl1pPr>
              <a:defRPr/>
            </a:lvl1pPr>
          </a:lstStyle>
          <a:p>
            <a:pPr>
              <a:defRPr/>
            </a:pPr>
            <a:endParaRPr lang="fr-FR" altLang="en-US"/>
          </a:p>
        </p:txBody>
      </p:sp>
      <p:sp>
        <p:nvSpPr>
          <p:cNvPr id="7" name="Rectangle 5">
            <a:extLst>
              <a:ext uri="{FF2B5EF4-FFF2-40B4-BE49-F238E27FC236}">
                <a16:creationId xmlns:a16="http://schemas.microsoft.com/office/drawing/2014/main" id="{21F19719-1A35-3C4F-B7EB-C179ADE23DD2}"/>
              </a:ext>
            </a:extLst>
          </p:cNvPr>
          <p:cNvSpPr>
            <a:spLocks noGrp="1" noChangeArrowheads="1"/>
          </p:cNvSpPr>
          <p:nvPr>
            <p:ph type="ftr" sz="quarter" idx="11"/>
          </p:nvPr>
        </p:nvSpPr>
        <p:spPr>
          <a:xfrm>
            <a:off x="4165600" y="6243638"/>
            <a:ext cx="3860800" cy="457200"/>
          </a:xfrm>
        </p:spPr>
        <p:txBody>
          <a:bodyPr/>
          <a:lstStyle>
            <a:lvl1pPr>
              <a:defRPr>
                <a:latin typeface="Garamond" panose="02020404030301010803" pitchFamily="18" charset="0"/>
              </a:defRPr>
            </a:lvl1pPr>
          </a:lstStyle>
          <a:p>
            <a:pPr>
              <a:defRPr/>
            </a:pPr>
            <a:endParaRPr lang="fr-FR" altLang="en-US"/>
          </a:p>
        </p:txBody>
      </p:sp>
      <p:sp>
        <p:nvSpPr>
          <p:cNvPr id="8" name="Rectangle 6">
            <a:extLst>
              <a:ext uri="{FF2B5EF4-FFF2-40B4-BE49-F238E27FC236}">
                <a16:creationId xmlns:a16="http://schemas.microsoft.com/office/drawing/2014/main" id="{109174F1-1FB4-D149-AD1A-CDA433B7E5FC}"/>
              </a:ext>
            </a:extLst>
          </p:cNvPr>
          <p:cNvSpPr>
            <a:spLocks noGrp="1" noChangeArrowheads="1"/>
          </p:cNvSpPr>
          <p:nvPr>
            <p:ph type="sldNum" sz="quarter" idx="12"/>
          </p:nvPr>
        </p:nvSpPr>
        <p:spPr/>
        <p:txBody>
          <a:bodyPr/>
          <a:lstStyle>
            <a:lvl1pPr>
              <a:defRPr sz="1200">
                <a:latin typeface="Garamond" panose="02020404030301010803" pitchFamily="18" charset="0"/>
              </a:defRPr>
            </a:lvl1pPr>
          </a:lstStyle>
          <a:p>
            <a:pPr>
              <a:defRPr/>
            </a:pPr>
            <a:fld id="{7F4E3857-52EB-B248-B6D5-513C9E14DF64}" type="slidenum">
              <a:rPr lang="fr-FR" altLang="en-US"/>
              <a:pPr>
                <a:defRPr/>
              </a:pPr>
              <a:t>‹N°›</a:t>
            </a:fld>
            <a:endParaRPr lang="fr-FR" altLang="en-US"/>
          </a:p>
        </p:txBody>
      </p:sp>
    </p:spTree>
    <p:extLst>
      <p:ext uri="{BB962C8B-B14F-4D97-AF65-F5344CB8AC3E}">
        <p14:creationId xmlns:p14="http://schemas.microsoft.com/office/powerpoint/2010/main" val="4154601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Rectangle 4">
            <a:extLst>
              <a:ext uri="{FF2B5EF4-FFF2-40B4-BE49-F238E27FC236}">
                <a16:creationId xmlns:a16="http://schemas.microsoft.com/office/drawing/2014/main" id="{DFAE495F-E3E1-394D-BB47-DE531EB47D4E}"/>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5" name="Rectangle 5">
            <a:extLst>
              <a:ext uri="{FF2B5EF4-FFF2-40B4-BE49-F238E27FC236}">
                <a16:creationId xmlns:a16="http://schemas.microsoft.com/office/drawing/2014/main" id="{63832F16-55C3-F542-8287-9B4E3EE1DF5F}"/>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6" name="Rectangle 6">
            <a:extLst>
              <a:ext uri="{FF2B5EF4-FFF2-40B4-BE49-F238E27FC236}">
                <a16:creationId xmlns:a16="http://schemas.microsoft.com/office/drawing/2014/main" id="{EA48F526-0663-134F-A379-B941798F1D71}"/>
              </a:ext>
            </a:extLst>
          </p:cNvPr>
          <p:cNvSpPr>
            <a:spLocks noGrp="1" noChangeArrowheads="1"/>
          </p:cNvSpPr>
          <p:nvPr>
            <p:ph type="sldNum" sz="quarter" idx="12"/>
          </p:nvPr>
        </p:nvSpPr>
        <p:spPr>
          <a:ln/>
        </p:spPr>
        <p:txBody>
          <a:bodyPr/>
          <a:lstStyle>
            <a:lvl1pPr>
              <a:defRPr/>
            </a:lvl1pPr>
          </a:lstStyle>
          <a:p>
            <a:pPr>
              <a:defRPr/>
            </a:pPr>
            <a:fld id="{6E8D9BD9-0DAE-6848-A981-C5D80E61EBCB}" type="slidenum">
              <a:rPr lang="fr-FR" altLang="en-US"/>
              <a:pPr>
                <a:defRPr/>
              </a:pPr>
              <a:t>‹N°›</a:t>
            </a:fld>
            <a:endParaRPr lang="fr-FR" altLang="en-US"/>
          </a:p>
        </p:txBody>
      </p:sp>
    </p:spTree>
    <p:extLst>
      <p:ext uri="{BB962C8B-B14F-4D97-AF65-F5344CB8AC3E}">
        <p14:creationId xmlns:p14="http://schemas.microsoft.com/office/powerpoint/2010/main" val="1326576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7813"/>
            <a:ext cx="2743200" cy="5853112"/>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609600" y="277813"/>
            <a:ext cx="8026400" cy="5853112"/>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Rectangle 4">
            <a:extLst>
              <a:ext uri="{FF2B5EF4-FFF2-40B4-BE49-F238E27FC236}">
                <a16:creationId xmlns:a16="http://schemas.microsoft.com/office/drawing/2014/main" id="{57307814-0D7B-1D49-A100-8D40AEB75BAF}"/>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5" name="Rectangle 5">
            <a:extLst>
              <a:ext uri="{FF2B5EF4-FFF2-40B4-BE49-F238E27FC236}">
                <a16:creationId xmlns:a16="http://schemas.microsoft.com/office/drawing/2014/main" id="{CBD70D7C-176D-ED4F-A70B-193F297DE097}"/>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6" name="Rectangle 6">
            <a:extLst>
              <a:ext uri="{FF2B5EF4-FFF2-40B4-BE49-F238E27FC236}">
                <a16:creationId xmlns:a16="http://schemas.microsoft.com/office/drawing/2014/main" id="{00FEB54B-ACBB-C44A-A6BB-F60B1675E4FA}"/>
              </a:ext>
            </a:extLst>
          </p:cNvPr>
          <p:cNvSpPr>
            <a:spLocks noGrp="1" noChangeArrowheads="1"/>
          </p:cNvSpPr>
          <p:nvPr>
            <p:ph type="sldNum" sz="quarter" idx="12"/>
          </p:nvPr>
        </p:nvSpPr>
        <p:spPr>
          <a:ln/>
        </p:spPr>
        <p:txBody>
          <a:bodyPr/>
          <a:lstStyle>
            <a:lvl1pPr>
              <a:defRPr/>
            </a:lvl1pPr>
          </a:lstStyle>
          <a:p>
            <a:pPr>
              <a:defRPr/>
            </a:pPr>
            <a:fld id="{42715F91-1D06-004E-9B50-E8BD7E708158}" type="slidenum">
              <a:rPr lang="fr-FR" altLang="en-US"/>
              <a:pPr>
                <a:defRPr/>
              </a:pPr>
              <a:t>‹N°›</a:t>
            </a:fld>
            <a:endParaRPr lang="fr-FR" altLang="en-US"/>
          </a:p>
        </p:txBody>
      </p:sp>
    </p:spTree>
    <p:extLst>
      <p:ext uri="{BB962C8B-B14F-4D97-AF65-F5344CB8AC3E}">
        <p14:creationId xmlns:p14="http://schemas.microsoft.com/office/powerpoint/2010/main" val="302612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277814"/>
            <a:ext cx="10972800" cy="1139825"/>
          </a:xfrm>
        </p:spPr>
        <p:txBody>
          <a:bodyPr/>
          <a:lstStyle/>
          <a:p>
            <a:r>
              <a:rPr lang="fr-FR"/>
              <a:t>Modifiez le style du titre</a:t>
            </a:r>
            <a:endParaRPr lang="fr-BE"/>
          </a:p>
        </p:txBody>
      </p:sp>
      <p:sp>
        <p:nvSpPr>
          <p:cNvPr id="3" name="Espace réservé du texte 2"/>
          <p:cNvSpPr>
            <a:spLocks noGrp="1"/>
          </p:cNvSpPr>
          <p:nvPr>
            <p:ph type="body" sz="half" idx="1"/>
          </p:nvPr>
        </p:nvSpPr>
        <p:spPr>
          <a:xfrm>
            <a:off x="609600" y="1600201"/>
            <a:ext cx="5384800" cy="453072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197600" y="1600201"/>
            <a:ext cx="5384800" cy="453072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Rectangle 4">
            <a:extLst>
              <a:ext uri="{FF2B5EF4-FFF2-40B4-BE49-F238E27FC236}">
                <a16:creationId xmlns:a16="http://schemas.microsoft.com/office/drawing/2014/main" id="{95A7EDB5-A9D1-9C41-B996-45549FA33A73}"/>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6" name="Rectangle 5">
            <a:extLst>
              <a:ext uri="{FF2B5EF4-FFF2-40B4-BE49-F238E27FC236}">
                <a16:creationId xmlns:a16="http://schemas.microsoft.com/office/drawing/2014/main" id="{6745EC48-C0B5-614C-9978-C7325725D298}"/>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7" name="Rectangle 6">
            <a:extLst>
              <a:ext uri="{FF2B5EF4-FFF2-40B4-BE49-F238E27FC236}">
                <a16:creationId xmlns:a16="http://schemas.microsoft.com/office/drawing/2014/main" id="{F738195E-550C-3947-8E93-35F223187D68}"/>
              </a:ext>
            </a:extLst>
          </p:cNvPr>
          <p:cNvSpPr>
            <a:spLocks noGrp="1" noChangeArrowheads="1"/>
          </p:cNvSpPr>
          <p:nvPr>
            <p:ph type="sldNum" sz="quarter" idx="12"/>
          </p:nvPr>
        </p:nvSpPr>
        <p:spPr>
          <a:ln/>
        </p:spPr>
        <p:txBody>
          <a:bodyPr/>
          <a:lstStyle>
            <a:lvl1pPr>
              <a:defRPr/>
            </a:lvl1pPr>
          </a:lstStyle>
          <a:p>
            <a:pPr>
              <a:defRPr/>
            </a:pPr>
            <a:fld id="{0E9354CF-24E6-5E4A-BE31-F87BAC946ABB}" type="slidenum">
              <a:rPr lang="fr-FR" altLang="en-US"/>
              <a:pPr>
                <a:defRPr/>
              </a:pPr>
              <a:t>‹N°›</a:t>
            </a:fld>
            <a:endParaRPr lang="fr-FR" altLang="en-US"/>
          </a:p>
        </p:txBody>
      </p:sp>
    </p:spTree>
    <p:extLst>
      <p:ext uri="{BB962C8B-B14F-4D97-AF65-F5344CB8AC3E}">
        <p14:creationId xmlns:p14="http://schemas.microsoft.com/office/powerpoint/2010/main" val="29896469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29947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mage, titre et conten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A8A116-84F0-B444-A645-8AE74F4F771B}"/>
              </a:ext>
            </a:extLst>
          </p:cNvPr>
          <p:cNvSpPr/>
          <p:nvPr userDrawn="1"/>
        </p:nvSpPr>
        <p:spPr>
          <a:xfrm>
            <a:off x="119063" y="115888"/>
            <a:ext cx="12072937" cy="8651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 name="Titre 1">
            <a:extLst>
              <a:ext uri="{FF2B5EF4-FFF2-40B4-BE49-F238E27FC236}">
                <a16:creationId xmlns:a16="http://schemas.microsoft.com/office/drawing/2014/main" id="{822A6558-4F70-FB43-B69F-AAC2E972AF65}"/>
              </a:ext>
            </a:extLst>
          </p:cNvPr>
          <p:cNvSpPr txBox="1">
            <a:spLocks/>
          </p:cNvSpPr>
          <p:nvPr userDrawn="1"/>
        </p:nvSpPr>
        <p:spPr bwMode="auto">
          <a:xfrm>
            <a:off x="2692400" y="187325"/>
            <a:ext cx="68246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itchFamily="34" charset="0"/>
              </a:defRPr>
            </a:lvl9pPr>
          </a:lstStyle>
          <a:p>
            <a:pPr eaLnBrk="1" hangingPunct="1">
              <a:spcBef>
                <a:spcPct val="0"/>
              </a:spcBef>
              <a:buClrTx/>
              <a:buSzTx/>
              <a:buFontTx/>
              <a:buNone/>
              <a:defRPr/>
            </a:pPr>
            <a:endParaRPr lang="fr-BE" altLang="fr-FR" sz="4000" b="1" dirty="0">
              <a:solidFill>
                <a:srgbClr val="067484"/>
              </a:solidFill>
              <a:latin typeface="Helvetica" pitchFamily="34" charset="0"/>
              <a:cs typeface="Times New Roman" pitchFamily="18" charset="0"/>
            </a:endParaRPr>
          </a:p>
        </p:txBody>
      </p:sp>
      <p:sp>
        <p:nvSpPr>
          <p:cNvPr id="4" name="Rectangle 3">
            <a:extLst>
              <a:ext uri="{FF2B5EF4-FFF2-40B4-BE49-F238E27FC236}">
                <a16:creationId xmlns:a16="http://schemas.microsoft.com/office/drawing/2014/main" id="{ECD2B0D3-21BE-774F-B2E7-80D5A8282684}"/>
              </a:ext>
            </a:extLst>
          </p:cNvPr>
          <p:cNvSpPr/>
          <p:nvPr userDrawn="1"/>
        </p:nvSpPr>
        <p:spPr>
          <a:xfrm flipV="1">
            <a:off x="2503488" y="187325"/>
            <a:ext cx="188912" cy="577850"/>
          </a:xfrm>
          <a:prstGeom prst="rect">
            <a:avLst/>
          </a:prstGeom>
          <a:solidFill>
            <a:srgbClr val="06748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dirty="0">
              <a:solidFill>
                <a:srgbClr val="067484"/>
              </a:solidFill>
            </a:endParaRPr>
          </a:p>
        </p:txBody>
      </p:sp>
      <p:pic>
        <p:nvPicPr>
          <p:cNvPr id="5" name="Image 2">
            <a:extLst>
              <a:ext uri="{FF2B5EF4-FFF2-40B4-BE49-F238E27FC236}">
                <a16:creationId xmlns:a16="http://schemas.microsoft.com/office/drawing/2014/main" id="{4FFE86E9-2A09-F24C-8FA7-26072A31CBC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9050"/>
            <a:ext cx="2443163" cy="69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045C4806-53BB-704D-8B9B-431EE360DFE0}"/>
              </a:ext>
            </a:extLst>
          </p:cNvPr>
          <p:cNvSpPr/>
          <p:nvPr userDrawn="1"/>
        </p:nvSpPr>
        <p:spPr>
          <a:xfrm>
            <a:off x="9191625" y="6299200"/>
            <a:ext cx="3000375" cy="369888"/>
          </a:xfrm>
          <a:prstGeom prst="rect">
            <a:avLst/>
          </a:prstGeom>
          <a:solidFill>
            <a:schemeClr val="bg1">
              <a:lumMod val="50000"/>
              <a:alpha val="90000"/>
            </a:schemeClr>
          </a:solidFill>
        </p:spPr>
        <p:txBody>
          <a:bodyPr>
            <a:spAutoFit/>
          </a:bodyPr>
          <a:lstStyle/>
          <a:p>
            <a:pPr marR="400">
              <a:defRPr/>
            </a:pPr>
            <a:r>
              <a:rPr lang="fr-BE" dirty="0">
                <a:solidFill>
                  <a:schemeClr val="bg1"/>
                </a:solidFill>
                <a:latin typeface="Helvetica" panose="020B0604020202020204" pitchFamily="34" charset="0"/>
              </a:rPr>
              <a:t>ADMEE 2018 - Montréal</a:t>
            </a:r>
            <a:endParaRPr lang="fr-BE" sz="1100" dirty="0">
              <a:solidFill>
                <a:schemeClr val="bg1"/>
              </a:solidFill>
            </a:endParaRPr>
          </a:p>
        </p:txBody>
      </p:sp>
    </p:spTree>
    <p:extLst>
      <p:ext uri="{BB962C8B-B14F-4D97-AF65-F5344CB8AC3E}">
        <p14:creationId xmlns:p14="http://schemas.microsoft.com/office/powerpoint/2010/main" val="3674496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Rectangle 4">
            <a:extLst>
              <a:ext uri="{FF2B5EF4-FFF2-40B4-BE49-F238E27FC236}">
                <a16:creationId xmlns:a16="http://schemas.microsoft.com/office/drawing/2014/main" id="{8F7EBE99-19C1-714F-B7E4-970DFB5AC4B3}"/>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5" name="Rectangle 5">
            <a:extLst>
              <a:ext uri="{FF2B5EF4-FFF2-40B4-BE49-F238E27FC236}">
                <a16:creationId xmlns:a16="http://schemas.microsoft.com/office/drawing/2014/main" id="{1F226C98-4B00-6A42-85F4-35861E74EF96}"/>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6" name="Rectangle 6">
            <a:extLst>
              <a:ext uri="{FF2B5EF4-FFF2-40B4-BE49-F238E27FC236}">
                <a16:creationId xmlns:a16="http://schemas.microsoft.com/office/drawing/2014/main" id="{0CFEF26B-E451-5C4A-9C47-D358648E0E57}"/>
              </a:ext>
            </a:extLst>
          </p:cNvPr>
          <p:cNvSpPr>
            <a:spLocks noGrp="1" noChangeArrowheads="1"/>
          </p:cNvSpPr>
          <p:nvPr>
            <p:ph type="sldNum" sz="quarter" idx="12"/>
          </p:nvPr>
        </p:nvSpPr>
        <p:spPr>
          <a:ln/>
        </p:spPr>
        <p:txBody>
          <a:bodyPr/>
          <a:lstStyle>
            <a:lvl1pPr>
              <a:defRPr/>
            </a:lvl1pPr>
          </a:lstStyle>
          <a:p>
            <a:pPr>
              <a:defRPr/>
            </a:pPr>
            <a:fld id="{B3FD47FB-A80A-0644-9D5D-A84784815B05}" type="slidenum">
              <a:rPr lang="fr-FR" altLang="en-US"/>
              <a:pPr>
                <a:defRPr/>
              </a:pPr>
              <a:t>‹N°›</a:t>
            </a:fld>
            <a:endParaRPr lang="fr-FR" altLang="en-US"/>
          </a:p>
        </p:txBody>
      </p:sp>
    </p:spTree>
    <p:extLst>
      <p:ext uri="{BB962C8B-B14F-4D97-AF65-F5344CB8AC3E}">
        <p14:creationId xmlns:p14="http://schemas.microsoft.com/office/powerpoint/2010/main" val="837423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lstStyle>
            <a:lvl1pPr algn="l">
              <a:defRPr sz="4000" b="1" cap="all"/>
            </a:lvl1pPr>
          </a:lstStyle>
          <a:p>
            <a:r>
              <a:rPr lang="fr-FR"/>
              <a:t>Modifiez le style du titre</a:t>
            </a:r>
            <a:endParaRPr lang="fr-BE"/>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
        <p:nvSpPr>
          <p:cNvPr id="4" name="Rectangle 4">
            <a:extLst>
              <a:ext uri="{FF2B5EF4-FFF2-40B4-BE49-F238E27FC236}">
                <a16:creationId xmlns:a16="http://schemas.microsoft.com/office/drawing/2014/main" id="{CB6CA18B-39C7-2649-82FC-885D3C7DA6E5}"/>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5" name="Rectangle 5">
            <a:extLst>
              <a:ext uri="{FF2B5EF4-FFF2-40B4-BE49-F238E27FC236}">
                <a16:creationId xmlns:a16="http://schemas.microsoft.com/office/drawing/2014/main" id="{8C68C4D1-71CE-9144-B175-F2B0819354A1}"/>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6" name="Rectangle 6">
            <a:extLst>
              <a:ext uri="{FF2B5EF4-FFF2-40B4-BE49-F238E27FC236}">
                <a16:creationId xmlns:a16="http://schemas.microsoft.com/office/drawing/2014/main" id="{67227C9C-739F-6D49-A5B1-D80FA326AC2D}"/>
              </a:ext>
            </a:extLst>
          </p:cNvPr>
          <p:cNvSpPr>
            <a:spLocks noGrp="1" noChangeArrowheads="1"/>
          </p:cNvSpPr>
          <p:nvPr>
            <p:ph type="sldNum" sz="quarter" idx="12"/>
          </p:nvPr>
        </p:nvSpPr>
        <p:spPr>
          <a:ln/>
        </p:spPr>
        <p:txBody>
          <a:bodyPr/>
          <a:lstStyle>
            <a:lvl1pPr>
              <a:defRPr/>
            </a:lvl1pPr>
          </a:lstStyle>
          <a:p>
            <a:pPr>
              <a:defRPr/>
            </a:pPr>
            <a:fld id="{AAD123F6-E0BD-244B-AB75-8DB8939C2C71}" type="slidenum">
              <a:rPr lang="fr-FR" altLang="en-US"/>
              <a:pPr>
                <a:defRPr/>
              </a:pPr>
              <a:t>‹N°›</a:t>
            </a:fld>
            <a:endParaRPr lang="fr-FR" altLang="en-US"/>
          </a:p>
        </p:txBody>
      </p:sp>
    </p:spTree>
    <p:extLst>
      <p:ext uri="{BB962C8B-B14F-4D97-AF65-F5344CB8AC3E}">
        <p14:creationId xmlns:p14="http://schemas.microsoft.com/office/powerpoint/2010/main" val="3739691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Rectangle 4">
            <a:extLst>
              <a:ext uri="{FF2B5EF4-FFF2-40B4-BE49-F238E27FC236}">
                <a16:creationId xmlns:a16="http://schemas.microsoft.com/office/drawing/2014/main" id="{E44C3CCF-E780-134D-BBDE-BEB335653D86}"/>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6" name="Rectangle 5">
            <a:extLst>
              <a:ext uri="{FF2B5EF4-FFF2-40B4-BE49-F238E27FC236}">
                <a16:creationId xmlns:a16="http://schemas.microsoft.com/office/drawing/2014/main" id="{86A02E2B-D6D9-D047-AFA8-1BB24579A7DE}"/>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7" name="Rectangle 6">
            <a:extLst>
              <a:ext uri="{FF2B5EF4-FFF2-40B4-BE49-F238E27FC236}">
                <a16:creationId xmlns:a16="http://schemas.microsoft.com/office/drawing/2014/main" id="{82AD5BFA-EA7B-E94F-901A-68E23F42851B}"/>
              </a:ext>
            </a:extLst>
          </p:cNvPr>
          <p:cNvSpPr>
            <a:spLocks noGrp="1" noChangeArrowheads="1"/>
          </p:cNvSpPr>
          <p:nvPr>
            <p:ph type="sldNum" sz="quarter" idx="12"/>
          </p:nvPr>
        </p:nvSpPr>
        <p:spPr>
          <a:ln/>
        </p:spPr>
        <p:txBody>
          <a:bodyPr/>
          <a:lstStyle>
            <a:lvl1pPr>
              <a:defRPr/>
            </a:lvl1pPr>
          </a:lstStyle>
          <a:p>
            <a:pPr>
              <a:defRPr/>
            </a:pPr>
            <a:fld id="{C1D9D0F9-E3CB-9C45-ADDA-B0CA78E1BA9B}" type="slidenum">
              <a:rPr lang="fr-FR" altLang="en-US"/>
              <a:pPr>
                <a:defRPr/>
              </a:pPr>
              <a:t>‹N°›</a:t>
            </a:fld>
            <a:endParaRPr lang="fr-FR" altLang="en-US"/>
          </a:p>
        </p:txBody>
      </p:sp>
    </p:spTree>
    <p:extLst>
      <p:ext uri="{BB962C8B-B14F-4D97-AF65-F5344CB8AC3E}">
        <p14:creationId xmlns:p14="http://schemas.microsoft.com/office/powerpoint/2010/main" val="3405270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p:spPr>
        <p:txBody>
          <a:bodyPr/>
          <a:lstStyle>
            <a:lvl1pPr>
              <a:defRPr/>
            </a:lvl1pPr>
          </a:lstStyle>
          <a:p>
            <a:r>
              <a:rPr lang="fr-FR"/>
              <a:t>Modifiez le style du titre</a:t>
            </a:r>
            <a:endParaRPr lang="fr-BE"/>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Rectangle 4">
            <a:extLst>
              <a:ext uri="{FF2B5EF4-FFF2-40B4-BE49-F238E27FC236}">
                <a16:creationId xmlns:a16="http://schemas.microsoft.com/office/drawing/2014/main" id="{A4D90C7B-AAD7-0741-8748-33AD7CCF46D7}"/>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8" name="Rectangle 5">
            <a:extLst>
              <a:ext uri="{FF2B5EF4-FFF2-40B4-BE49-F238E27FC236}">
                <a16:creationId xmlns:a16="http://schemas.microsoft.com/office/drawing/2014/main" id="{790C8BA9-6968-104E-9BD5-DF4BA245AE82}"/>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9" name="Rectangle 6">
            <a:extLst>
              <a:ext uri="{FF2B5EF4-FFF2-40B4-BE49-F238E27FC236}">
                <a16:creationId xmlns:a16="http://schemas.microsoft.com/office/drawing/2014/main" id="{285070F0-827B-9E46-8E54-38C3988C61CC}"/>
              </a:ext>
            </a:extLst>
          </p:cNvPr>
          <p:cNvSpPr>
            <a:spLocks noGrp="1" noChangeArrowheads="1"/>
          </p:cNvSpPr>
          <p:nvPr>
            <p:ph type="sldNum" sz="quarter" idx="12"/>
          </p:nvPr>
        </p:nvSpPr>
        <p:spPr>
          <a:ln/>
        </p:spPr>
        <p:txBody>
          <a:bodyPr/>
          <a:lstStyle>
            <a:lvl1pPr>
              <a:defRPr/>
            </a:lvl1pPr>
          </a:lstStyle>
          <a:p>
            <a:pPr>
              <a:defRPr/>
            </a:pPr>
            <a:fld id="{DF6E6C8E-10B0-A54B-AB19-8C4F4DD045CB}" type="slidenum">
              <a:rPr lang="fr-FR" altLang="en-US"/>
              <a:pPr>
                <a:defRPr/>
              </a:pPr>
              <a:t>‹N°›</a:t>
            </a:fld>
            <a:endParaRPr lang="fr-FR" altLang="en-US"/>
          </a:p>
        </p:txBody>
      </p:sp>
    </p:spTree>
    <p:extLst>
      <p:ext uri="{BB962C8B-B14F-4D97-AF65-F5344CB8AC3E}">
        <p14:creationId xmlns:p14="http://schemas.microsoft.com/office/powerpoint/2010/main" val="4232498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Rectangle 4">
            <a:extLst>
              <a:ext uri="{FF2B5EF4-FFF2-40B4-BE49-F238E27FC236}">
                <a16:creationId xmlns:a16="http://schemas.microsoft.com/office/drawing/2014/main" id="{EF76B89E-DCDC-934D-8FA1-6C4D66B38805}"/>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4" name="Rectangle 5">
            <a:extLst>
              <a:ext uri="{FF2B5EF4-FFF2-40B4-BE49-F238E27FC236}">
                <a16:creationId xmlns:a16="http://schemas.microsoft.com/office/drawing/2014/main" id="{E4B61C29-6F43-FC4C-A5AE-B52796F8D385}"/>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5" name="Rectangle 6">
            <a:extLst>
              <a:ext uri="{FF2B5EF4-FFF2-40B4-BE49-F238E27FC236}">
                <a16:creationId xmlns:a16="http://schemas.microsoft.com/office/drawing/2014/main" id="{0B23F934-9C18-E74F-8C07-0669A0F7F15F}"/>
              </a:ext>
            </a:extLst>
          </p:cNvPr>
          <p:cNvSpPr>
            <a:spLocks noGrp="1" noChangeArrowheads="1"/>
          </p:cNvSpPr>
          <p:nvPr>
            <p:ph type="sldNum" sz="quarter" idx="12"/>
          </p:nvPr>
        </p:nvSpPr>
        <p:spPr>
          <a:ln/>
        </p:spPr>
        <p:txBody>
          <a:bodyPr/>
          <a:lstStyle>
            <a:lvl1pPr>
              <a:defRPr/>
            </a:lvl1pPr>
          </a:lstStyle>
          <a:p>
            <a:pPr>
              <a:defRPr/>
            </a:pPr>
            <a:fld id="{5989DA15-C6AC-2343-B4A5-DF12BC96BC73}" type="slidenum">
              <a:rPr lang="fr-FR" altLang="en-US"/>
              <a:pPr>
                <a:defRPr/>
              </a:pPr>
              <a:t>‹N°›</a:t>
            </a:fld>
            <a:endParaRPr lang="fr-FR" altLang="en-US"/>
          </a:p>
        </p:txBody>
      </p:sp>
    </p:spTree>
    <p:extLst>
      <p:ext uri="{BB962C8B-B14F-4D97-AF65-F5344CB8AC3E}">
        <p14:creationId xmlns:p14="http://schemas.microsoft.com/office/powerpoint/2010/main" val="1351560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64A3948-2C47-6B4E-A0F9-81D8AB61F70D}"/>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3" name="Rectangle 5">
            <a:extLst>
              <a:ext uri="{FF2B5EF4-FFF2-40B4-BE49-F238E27FC236}">
                <a16:creationId xmlns:a16="http://schemas.microsoft.com/office/drawing/2014/main" id="{AE915DB1-1108-4746-B54E-2C32326752B8}"/>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4" name="Rectangle 6">
            <a:extLst>
              <a:ext uri="{FF2B5EF4-FFF2-40B4-BE49-F238E27FC236}">
                <a16:creationId xmlns:a16="http://schemas.microsoft.com/office/drawing/2014/main" id="{BD7C062A-5F64-D64F-AD2A-7703256AA96E}"/>
              </a:ext>
            </a:extLst>
          </p:cNvPr>
          <p:cNvSpPr>
            <a:spLocks noGrp="1" noChangeArrowheads="1"/>
          </p:cNvSpPr>
          <p:nvPr>
            <p:ph type="sldNum" sz="quarter" idx="12"/>
          </p:nvPr>
        </p:nvSpPr>
        <p:spPr>
          <a:ln/>
        </p:spPr>
        <p:txBody>
          <a:bodyPr/>
          <a:lstStyle>
            <a:lvl1pPr>
              <a:defRPr/>
            </a:lvl1pPr>
          </a:lstStyle>
          <a:p>
            <a:pPr>
              <a:defRPr/>
            </a:pPr>
            <a:fld id="{51855BE8-85CC-2C4E-9797-326F9C6466F9}" type="slidenum">
              <a:rPr lang="fr-FR" altLang="en-US"/>
              <a:pPr>
                <a:defRPr/>
              </a:pPr>
              <a:t>‹N°›</a:t>
            </a:fld>
            <a:endParaRPr lang="fr-FR" altLang="en-US"/>
          </a:p>
        </p:txBody>
      </p:sp>
    </p:spTree>
    <p:extLst>
      <p:ext uri="{BB962C8B-B14F-4D97-AF65-F5344CB8AC3E}">
        <p14:creationId xmlns:p14="http://schemas.microsoft.com/office/powerpoint/2010/main" val="3463008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Modifiez le style du titre</a:t>
            </a:r>
            <a:endParaRPr lang="fr-BE"/>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Rectangle 4">
            <a:extLst>
              <a:ext uri="{FF2B5EF4-FFF2-40B4-BE49-F238E27FC236}">
                <a16:creationId xmlns:a16="http://schemas.microsoft.com/office/drawing/2014/main" id="{8275EE15-7DBC-9C41-B4F0-E66C531F26B6}"/>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6" name="Rectangle 5">
            <a:extLst>
              <a:ext uri="{FF2B5EF4-FFF2-40B4-BE49-F238E27FC236}">
                <a16:creationId xmlns:a16="http://schemas.microsoft.com/office/drawing/2014/main" id="{1FF103FC-004D-BF40-B798-BE3AA1195A4E}"/>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7" name="Rectangle 6">
            <a:extLst>
              <a:ext uri="{FF2B5EF4-FFF2-40B4-BE49-F238E27FC236}">
                <a16:creationId xmlns:a16="http://schemas.microsoft.com/office/drawing/2014/main" id="{9417D588-0C46-4441-8C24-E079AAAFC689}"/>
              </a:ext>
            </a:extLst>
          </p:cNvPr>
          <p:cNvSpPr>
            <a:spLocks noGrp="1" noChangeArrowheads="1"/>
          </p:cNvSpPr>
          <p:nvPr>
            <p:ph type="sldNum" sz="quarter" idx="12"/>
          </p:nvPr>
        </p:nvSpPr>
        <p:spPr>
          <a:ln/>
        </p:spPr>
        <p:txBody>
          <a:bodyPr/>
          <a:lstStyle>
            <a:lvl1pPr>
              <a:defRPr/>
            </a:lvl1pPr>
          </a:lstStyle>
          <a:p>
            <a:pPr>
              <a:defRPr/>
            </a:pPr>
            <a:fld id="{947EB274-C97F-7D4C-8737-D2D00E7875E8}" type="slidenum">
              <a:rPr lang="fr-FR" altLang="en-US"/>
              <a:pPr>
                <a:defRPr/>
              </a:pPr>
              <a:t>‹N°›</a:t>
            </a:fld>
            <a:endParaRPr lang="fr-FR" altLang="en-US"/>
          </a:p>
        </p:txBody>
      </p:sp>
    </p:spTree>
    <p:extLst>
      <p:ext uri="{BB962C8B-B14F-4D97-AF65-F5344CB8AC3E}">
        <p14:creationId xmlns:p14="http://schemas.microsoft.com/office/powerpoint/2010/main" val="80133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Modifiez le style du titre</a:t>
            </a:r>
            <a:endParaRPr lang="fr-BE"/>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BE"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Rectangle 4">
            <a:extLst>
              <a:ext uri="{FF2B5EF4-FFF2-40B4-BE49-F238E27FC236}">
                <a16:creationId xmlns:a16="http://schemas.microsoft.com/office/drawing/2014/main" id="{9BB5C09F-59FA-D642-B1C9-DD63000E7683}"/>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6" name="Rectangle 5">
            <a:extLst>
              <a:ext uri="{FF2B5EF4-FFF2-40B4-BE49-F238E27FC236}">
                <a16:creationId xmlns:a16="http://schemas.microsoft.com/office/drawing/2014/main" id="{CE220066-8858-A741-B6D6-5B313C927D88}"/>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7" name="Rectangle 6">
            <a:extLst>
              <a:ext uri="{FF2B5EF4-FFF2-40B4-BE49-F238E27FC236}">
                <a16:creationId xmlns:a16="http://schemas.microsoft.com/office/drawing/2014/main" id="{778AB5BA-4F3C-D34A-87EB-225F00AF45D8}"/>
              </a:ext>
            </a:extLst>
          </p:cNvPr>
          <p:cNvSpPr>
            <a:spLocks noGrp="1" noChangeArrowheads="1"/>
          </p:cNvSpPr>
          <p:nvPr>
            <p:ph type="sldNum" sz="quarter" idx="12"/>
          </p:nvPr>
        </p:nvSpPr>
        <p:spPr>
          <a:ln/>
        </p:spPr>
        <p:txBody>
          <a:bodyPr/>
          <a:lstStyle>
            <a:lvl1pPr>
              <a:defRPr/>
            </a:lvl1pPr>
          </a:lstStyle>
          <a:p>
            <a:pPr>
              <a:defRPr/>
            </a:pPr>
            <a:fld id="{07BA2A5A-EBAC-3D4C-B0CC-ECD410405D53}" type="slidenum">
              <a:rPr lang="fr-FR" altLang="en-US"/>
              <a:pPr>
                <a:defRPr/>
              </a:pPr>
              <a:t>‹N°›</a:t>
            </a:fld>
            <a:endParaRPr lang="fr-FR" altLang="en-US"/>
          </a:p>
        </p:txBody>
      </p:sp>
    </p:spTree>
    <p:extLst>
      <p:ext uri="{BB962C8B-B14F-4D97-AF65-F5344CB8AC3E}">
        <p14:creationId xmlns:p14="http://schemas.microsoft.com/office/powerpoint/2010/main" val="1278086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BBEC9DA-F167-0E45-9BEB-C1EB5D3EA141}"/>
              </a:ext>
            </a:extLst>
          </p:cNvPr>
          <p:cNvSpPr>
            <a:spLocks noGrp="1" noChangeArrowheads="1"/>
          </p:cNvSpPr>
          <p:nvPr>
            <p:ph type="title"/>
          </p:nvPr>
        </p:nvSpPr>
        <p:spPr bwMode="auto">
          <a:xfrm>
            <a:off x="609600" y="277813"/>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fr-FR" altLang="en-US"/>
              <a:t>Cliquez pour modifier le style du titre</a:t>
            </a:r>
          </a:p>
        </p:txBody>
      </p:sp>
      <p:sp>
        <p:nvSpPr>
          <p:cNvPr id="1027" name="Rectangle 3">
            <a:extLst>
              <a:ext uri="{FF2B5EF4-FFF2-40B4-BE49-F238E27FC236}">
                <a16:creationId xmlns:a16="http://schemas.microsoft.com/office/drawing/2014/main" id="{2DF3E012-D0F3-D443-8700-F23AEF6A0341}"/>
              </a:ext>
            </a:extLst>
          </p:cNvPr>
          <p:cNvSpPr>
            <a:spLocks noGrp="1" noChangeArrowheads="1"/>
          </p:cNvSpPr>
          <p:nvPr>
            <p:ph type="body" idx="1"/>
          </p:nvPr>
        </p:nvSpPr>
        <p:spPr bwMode="auto">
          <a:xfrm>
            <a:off x="609600" y="1600200"/>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30724" name="Rectangle 4">
            <a:extLst>
              <a:ext uri="{FF2B5EF4-FFF2-40B4-BE49-F238E27FC236}">
                <a16:creationId xmlns:a16="http://schemas.microsoft.com/office/drawing/2014/main" id="{B378922D-270D-7B4F-BCC1-0D9F888981AE}"/>
              </a:ext>
            </a:extLst>
          </p:cNvPr>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Garamond" panose="02020404030301010803" pitchFamily="18" charset="0"/>
              </a:defRPr>
            </a:lvl1pPr>
          </a:lstStyle>
          <a:p>
            <a:pPr>
              <a:defRPr/>
            </a:pPr>
            <a:endParaRPr lang="fr-FR" altLang="en-US"/>
          </a:p>
        </p:txBody>
      </p:sp>
      <p:sp>
        <p:nvSpPr>
          <p:cNvPr id="30725" name="Rectangle 5">
            <a:extLst>
              <a:ext uri="{FF2B5EF4-FFF2-40B4-BE49-F238E27FC236}">
                <a16:creationId xmlns:a16="http://schemas.microsoft.com/office/drawing/2014/main" id="{E190B870-EC6B-3042-A178-CD3C680C7895}"/>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atin typeface="Verdana" panose="020B0604030504040204" pitchFamily="34" charset="0"/>
              </a:defRPr>
            </a:lvl1pPr>
          </a:lstStyle>
          <a:p>
            <a:pPr>
              <a:defRPr/>
            </a:pPr>
            <a:endParaRPr lang="fr-FR" altLang="en-US"/>
          </a:p>
        </p:txBody>
      </p:sp>
      <p:sp>
        <p:nvSpPr>
          <p:cNvPr id="30726" name="Rectangle 6">
            <a:extLst>
              <a:ext uri="{FF2B5EF4-FFF2-40B4-BE49-F238E27FC236}">
                <a16:creationId xmlns:a16="http://schemas.microsoft.com/office/drawing/2014/main" id="{B5F06A43-2605-4F48-9DE8-26C6B2FDD162}"/>
              </a:ext>
            </a:extLst>
          </p:cNvPr>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000">
                <a:latin typeface="Verdana" panose="020B0604030504040204" pitchFamily="34" charset="0"/>
              </a:defRPr>
            </a:lvl1pPr>
          </a:lstStyle>
          <a:p>
            <a:pPr>
              <a:defRPr/>
            </a:pPr>
            <a:fld id="{6BD96E0C-8D4A-644D-AB6F-5926FCF09094}" type="slidenum">
              <a:rPr lang="fr-FR" altLang="en-US"/>
              <a:pPr>
                <a:defRPr/>
              </a:pPr>
              <a:t>‹N°›</a:t>
            </a:fld>
            <a:endParaRPr lang="fr-FR" altLang="en-US"/>
          </a:p>
        </p:txBody>
      </p:sp>
      <p:sp>
        <p:nvSpPr>
          <p:cNvPr id="1031" name="Freeform 7">
            <a:extLst>
              <a:ext uri="{FF2B5EF4-FFF2-40B4-BE49-F238E27FC236}">
                <a16:creationId xmlns:a16="http://schemas.microsoft.com/office/drawing/2014/main" id="{D248D720-D8F8-9548-8F09-8F130B8CBF75}"/>
              </a:ext>
            </a:extLst>
          </p:cNvPr>
          <p:cNvSpPr>
            <a:spLocks noChangeArrowheads="1"/>
          </p:cNvSpPr>
          <p:nvPr/>
        </p:nvSpPr>
        <p:spPr bwMode="auto">
          <a:xfrm>
            <a:off x="508000" y="228600"/>
            <a:ext cx="109728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032" name="Line 8">
            <a:extLst>
              <a:ext uri="{FF2B5EF4-FFF2-40B4-BE49-F238E27FC236}">
                <a16:creationId xmlns:a16="http://schemas.microsoft.com/office/drawing/2014/main" id="{0C62EBE4-324E-C34B-914A-AF779DF43058}"/>
              </a:ext>
            </a:extLst>
          </p:cNvPr>
          <p:cNvSpPr>
            <a:spLocks noChangeShapeType="1"/>
          </p:cNvSpPr>
          <p:nvPr/>
        </p:nvSpPr>
        <p:spPr bwMode="auto">
          <a:xfrm>
            <a:off x="609600" y="6172200"/>
            <a:ext cx="109728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FR">
              <a:latin typeface="Arial" charset="0"/>
            </a:endParaRPr>
          </a:p>
        </p:txBody>
      </p:sp>
    </p:spTree>
  </p:cSld>
  <p:clrMap bg1="lt1" tx1="dk1" bg2="lt2" tx2="dk2" accent1="accent1" accent2="accent2" accent3="accent3" accent4="accent4" accent5="accent5" accent6="accent6" hlink="hlink" folHlink="folHlink"/>
  <p:sldLayoutIdLst>
    <p:sldLayoutId id="2147484758" r:id="rId1"/>
    <p:sldLayoutId id="2147484747" r:id="rId2"/>
    <p:sldLayoutId id="2147484748" r:id="rId3"/>
    <p:sldLayoutId id="2147484749" r:id="rId4"/>
    <p:sldLayoutId id="2147484750" r:id="rId5"/>
    <p:sldLayoutId id="2147484751" r:id="rId6"/>
    <p:sldLayoutId id="2147484752" r:id="rId7"/>
    <p:sldLayoutId id="2147484753" r:id="rId8"/>
    <p:sldLayoutId id="2147484754" r:id="rId9"/>
    <p:sldLayoutId id="2147484755" r:id="rId10"/>
    <p:sldLayoutId id="2147484756" r:id="rId11"/>
    <p:sldLayoutId id="2147484757" r:id="rId12"/>
    <p:sldLayoutId id="2147484759" r:id="rId13"/>
    <p:sldLayoutId id="2147484760" r:id="rId14"/>
  </p:sldLayoutIdLst>
  <p:txStyles>
    <p:titleStyle>
      <a:lvl1pPr algn="l" rtl="0" eaLnBrk="0" fontAlgn="base" hangingPunct="0">
        <a:spcBef>
          <a:spcPct val="0"/>
        </a:spcBef>
        <a:spcAft>
          <a:spcPct val="0"/>
        </a:spcAft>
        <a:defRPr sz="3000">
          <a:solidFill>
            <a:srgbClr val="008080"/>
          </a:solidFill>
          <a:latin typeface="+mj-lt"/>
          <a:ea typeface="+mj-ea"/>
          <a:cs typeface="+mj-cs"/>
        </a:defRPr>
      </a:lvl1pPr>
      <a:lvl2pPr algn="l" rtl="0" eaLnBrk="0" fontAlgn="base" hangingPunct="0">
        <a:spcBef>
          <a:spcPct val="0"/>
        </a:spcBef>
        <a:spcAft>
          <a:spcPct val="0"/>
        </a:spcAft>
        <a:defRPr sz="3000">
          <a:solidFill>
            <a:srgbClr val="008080"/>
          </a:solidFill>
          <a:latin typeface="Verdana" pitchFamily="34" charset="0"/>
        </a:defRPr>
      </a:lvl2pPr>
      <a:lvl3pPr algn="l" rtl="0" eaLnBrk="0" fontAlgn="base" hangingPunct="0">
        <a:spcBef>
          <a:spcPct val="0"/>
        </a:spcBef>
        <a:spcAft>
          <a:spcPct val="0"/>
        </a:spcAft>
        <a:defRPr sz="3000">
          <a:solidFill>
            <a:srgbClr val="008080"/>
          </a:solidFill>
          <a:latin typeface="Verdana" pitchFamily="34" charset="0"/>
        </a:defRPr>
      </a:lvl3pPr>
      <a:lvl4pPr algn="l" rtl="0" eaLnBrk="0" fontAlgn="base" hangingPunct="0">
        <a:spcBef>
          <a:spcPct val="0"/>
        </a:spcBef>
        <a:spcAft>
          <a:spcPct val="0"/>
        </a:spcAft>
        <a:defRPr sz="3000">
          <a:solidFill>
            <a:srgbClr val="008080"/>
          </a:solidFill>
          <a:latin typeface="Verdana" pitchFamily="34" charset="0"/>
        </a:defRPr>
      </a:lvl4pPr>
      <a:lvl5pPr algn="l" rtl="0" eaLnBrk="0" fontAlgn="base" hangingPunct="0">
        <a:spcBef>
          <a:spcPct val="0"/>
        </a:spcBef>
        <a:spcAft>
          <a:spcPct val="0"/>
        </a:spcAft>
        <a:defRPr sz="3000">
          <a:solidFill>
            <a:srgbClr val="008080"/>
          </a:solidFill>
          <a:latin typeface="Verdana" pitchFamily="34" charset="0"/>
        </a:defRPr>
      </a:lvl5pPr>
      <a:lvl6pPr marL="457200" algn="l" rtl="0" fontAlgn="base">
        <a:spcBef>
          <a:spcPct val="0"/>
        </a:spcBef>
        <a:spcAft>
          <a:spcPct val="0"/>
        </a:spcAft>
        <a:defRPr sz="3000">
          <a:solidFill>
            <a:srgbClr val="008080"/>
          </a:solidFill>
          <a:latin typeface="Verdana" pitchFamily="34" charset="0"/>
        </a:defRPr>
      </a:lvl6pPr>
      <a:lvl7pPr marL="914400" algn="l" rtl="0" fontAlgn="base">
        <a:spcBef>
          <a:spcPct val="0"/>
        </a:spcBef>
        <a:spcAft>
          <a:spcPct val="0"/>
        </a:spcAft>
        <a:defRPr sz="3000">
          <a:solidFill>
            <a:srgbClr val="008080"/>
          </a:solidFill>
          <a:latin typeface="Verdana" pitchFamily="34" charset="0"/>
        </a:defRPr>
      </a:lvl7pPr>
      <a:lvl8pPr marL="1371600" algn="l" rtl="0" fontAlgn="base">
        <a:spcBef>
          <a:spcPct val="0"/>
        </a:spcBef>
        <a:spcAft>
          <a:spcPct val="0"/>
        </a:spcAft>
        <a:defRPr sz="3000">
          <a:solidFill>
            <a:srgbClr val="008080"/>
          </a:solidFill>
          <a:latin typeface="Verdana" pitchFamily="34" charset="0"/>
        </a:defRPr>
      </a:lvl8pPr>
      <a:lvl9pPr marL="1828800" algn="l" rtl="0" fontAlgn="base">
        <a:spcBef>
          <a:spcPct val="0"/>
        </a:spcBef>
        <a:spcAft>
          <a:spcPct val="0"/>
        </a:spcAft>
        <a:defRPr sz="3000">
          <a:solidFill>
            <a:srgbClr val="008080"/>
          </a:solidFill>
          <a:latin typeface="Verdana" pitchFamily="34"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0.tiff"/><Relationship Id="rId7" Type="http://schemas.openxmlformats.org/officeDocument/2006/relationships/image" Target="../media/image24.tiff"/><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tiff"/></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27.wmf"/></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35.jpeg"/></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image" Target="../media/image40.jpeg"/></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1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4.xml"/><Relationship Id="rId1" Type="http://schemas.openxmlformats.org/officeDocument/2006/relationships/tags" Target="../tags/tag2.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jpe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Image 1">
            <a:extLst>
              <a:ext uri="{FF2B5EF4-FFF2-40B4-BE49-F238E27FC236}">
                <a16:creationId xmlns:a16="http://schemas.microsoft.com/office/drawing/2014/main" id="{A90A5027-1B7E-2247-B626-229BCEA1F1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451BFF4E-C96A-EC44-B4C7-3989CEFB3535}"/>
              </a:ext>
            </a:extLst>
          </p:cNvPr>
          <p:cNvSpPr/>
          <p:nvPr/>
        </p:nvSpPr>
        <p:spPr>
          <a:xfrm>
            <a:off x="0" y="5746750"/>
            <a:ext cx="12192000" cy="763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dirty="0">
              <a:solidFill>
                <a:srgbClr val="960000"/>
              </a:solidFill>
            </a:endParaRPr>
          </a:p>
        </p:txBody>
      </p:sp>
      <p:sp>
        <p:nvSpPr>
          <p:cNvPr id="17411" name="Titre 2">
            <a:extLst>
              <a:ext uri="{FF2B5EF4-FFF2-40B4-BE49-F238E27FC236}">
                <a16:creationId xmlns:a16="http://schemas.microsoft.com/office/drawing/2014/main" id="{7152E26E-DCAC-5343-8B38-080660287B2D}"/>
              </a:ext>
            </a:extLst>
          </p:cNvPr>
          <p:cNvSpPr>
            <a:spLocks/>
          </p:cNvSpPr>
          <p:nvPr/>
        </p:nvSpPr>
        <p:spPr bwMode="auto">
          <a:xfrm>
            <a:off x="0" y="5870575"/>
            <a:ext cx="12192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r>
              <a:rPr lang="fr-BE" altLang="fr-FR" sz="2400" dirty="0">
                <a:solidFill>
                  <a:srgbClr val="067484"/>
                </a:solidFill>
                <a:latin typeface="Helvetica" pitchFamily="2" charset="0"/>
                <a:ea typeface="Helvetica" pitchFamily="2" charset="0"/>
                <a:cs typeface="Helvetica" pitchFamily="2" charset="0"/>
              </a:rPr>
              <a:t>Pascal Detroz – 25 juin 2019 - Beyrouth</a:t>
            </a:r>
          </a:p>
        </p:txBody>
      </p:sp>
      <p:sp>
        <p:nvSpPr>
          <p:cNvPr id="17412" name="ZoneTexte 5">
            <a:extLst>
              <a:ext uri="{FF2B5EF4-FFF2-40B4-BE49-F238E27FC236}">
                <a16:creationId xmlns:a16="http://schemas.microsoft.com/office/drawing/2014/main" id="{8F18E3EB-A82A-3143-B418-D23B7025B461}"/>
              </a:ext>
            </a:extLst>
          </p:cNvPr>
          <p:cNvSpPr txBox="1">
            <a:spLocks noChangeArrowheads="1"/>
          </p:cNvSpPr>
          <p:nvPr/>
        </p:nvSpPr>
        <p:spPr bwMode="auto">
          <a:xfrm>
            <a:off x="5010150" y="1104900"/>
            <a:ext cx="425767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Arial" panose="020B0604020202020204" pitchFamily="34" charset="0"/>
              <a:buNone/>
            </a:pPr>
            <a:endParaRPr lang="fr-BE" altLang="fr-FR" sz="2800">
              <a:solidFill>
                <a:srgbClr val="80808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413" name="Rectangle 12">
            <a:extLst>
              <a:ext uri="{FF2B5EF4-FFF2-40B4-BE49-F238E27FC236}">
                <a16:creationId xmlns:a16="http://schemas.microsoft.com/office/drawing/2014/main" id="{20786DE5-B16B-654D-9788-15F0966DB85B}"/>
              </a:ext>
            </a:extLst>
          </p:cNvPr>
          <p:cNvSpPr>
            <a:spLocks noChangeArrowheads="1"/>
          </p:cNvSpPr>
          <p:nvPr/>
        </p:nvSpPr>
        <p:spPr bwMode="auto">
          <a:xfrm>
            <a:off x="263525" y="3554413"/>
            <a:ext cx="5480050" cy="707886"/>
          </a:xfrm>
          <a:prstGeom prst="rect">
            <a:avLst/>
          </a:prstGeom>
          <a:solidFill>
            <a:srgbClr val="06748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endParaRPr lang="fr-BE" altLang="fr-FR" sz="1200" dirty="0">
              <a:solidFill>
                <a:schemeClr val="bg1"/>
              </a:solidFill>
              <a:latin typeface="Helvetica" pitchFamily="2" charset="0"/>
            </a:endParaRPr>
          </a:p>
          <a:p>
            <a:r>
              <a:rPr lang="fr-BE" sz="2800" dirty="0">
                <a:solidFill>
                  <a:schemeClr val="bg1"/>
                </a:solidFill>
              </a:rPr>
              <a:t>Evaluation des tâches complexes</a:t>
            </a:r>
            <a:endParaRPr lang="fr-BE" altLang="fr-FR" sz="2800" b="1" dirty="0">
              <a:solidFill>
                <a:schemeClr val="bg1"/>
              </a:solidFill>
              <a:latin typeface="Helvetica" pitchFamily="2" charset="0"/>
            </a:endParaRPr>
          </a:p>
        </p:txBody>
      </p:sp>
      <p:pic>
        <p:nvPicPr>
          <p:cNvPr id="17414" name="Image 8">
            <a:extLst>
              <a:ext uri="{FF2B5EF4-FFF2-40B4-BE49-F238E27FC236}">
                <a16:creationId xmlns:a16="http://schemas.microsoft.com/office/drawing/2014/main" id="{617631B6-2BF3-7242-91E3-0692F87061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1931988" cy="987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7A5D0390-775B-9644-9A4A-A4E43249F91E}"/>
              </a:ext>
            </a:extLst>
          </p:cNvPr>
          <p:cNvPicPr>
            <a:picLocks noChangeAspect="1"/>
          </p:cNvPicPr>
          <p:nvPr/>
        </p:nvPicPr>
        <p:blipFill>
          <a:blip r:embed="rId4"/>
          <a:stretch>
            <a:fillRect/>
          </a:stretch>
        </p:blipFill>
        <p:spPr>
          <a:xfrm>
            <a:off x="9120336" y="119062"/>
            <a:ext cx="2832100" cy="863600"/>
          </a:xfrm>
          <a:prstGeom prst="rect">
            <a:avLst/>
          </a:prstGeom>
        </p:spPr>
      </p:pic>
    </p:spTree>
    <p:extLst>
      <p:ext uri="{BB962C8B-B14F-4D97-AF65-F5344CB8AC3E}">
        <p14:creationId xmlns:p14="http://schemas.microsoft.com/office/powerpoint/2010/main" val="17711933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u numéro de diapositive 7">
            <a:extLst>
              <a:ext uri="{FF2B5EF4-FFF2-40B4-BE49-F238E27FC236}">
                <a16:creationId xmlns:a16="http://schemas.microsoft.com/office/drawing/2014/main" id="{53B0D3E3-3F02-6043-AE57-3B55DAB47CEC}"/>
              </a:ext>
            </a:extLst>
          </p:cNvPr>
          <p:cNvSpPr txBox="1">
            <a:spLocks noGrp="1"/>
          </p:cNvSpPr>
          <p:nvPr/>
        </p:nvSpPr>
        <p:spPr bwMode="auto">
          <a:xfrm>
            <a:off x="10153650" y="6580188"/>
            <a:ext cx="514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1200">
              <a:solidFill>
                <a:srgbClr val="000000"/>
              </a:solidFill>
              <a:latin typeface="Helvetica" pitchFamily="2" charset="0"/>
              <a:cs typeface="Arial" panose="020B0604020202020204" pitchFamily="34" charset="0"/>
            </a:endParaRPr>
          </a:p>
        </p:txBody>
      </p:sp>
      <p:sp>
        <p:nvSpPr>
          <p:cNvPr id="18435" name="Titre 1">
            <a:extLst>
              <a:ext uri="{FF2B5EF4-FFF2-40B4-BE49-F238E27FC236}">
                <a16:creationId xmlns:a16="http://schemas.microsoft.com/office/drawing/2014/main" id="{4D058854-B214-B243-A353-823711CBB42C}"/>
              </a:ext>
            </a:extLst>
          </p:cNvPr>
          <p:cNvSpPr txBox="1">
            <a:spLocks/>
          </p:cNvSpPr>
          <p:nvPr/>
        </p:nvSpPr>
        <p:spPr bwMode="auto">
          <a:xfrm>
            <a:off x="2692400" y="187325"/>
            <a:ext cx="923624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cs typeface="Times New Roman" panose="02020603050405020304" pitchFamily="18" charset="0"/>
              </a:rPr>
              <a:t>Evaluer les performances complexes</a:t>
            </a:r>
          </a:p>
        </p:txBody>
      </p:sp>
      <p:sp>
        <p:nvSpPr>
          <p:cNvPr id="5" name="Rectangle 4">
            <a:extLst>
              <a:ext uri="{FF2B5EF4-FFF2-40B4-BE49-F238E27FC236}">
                <a16:creationId xmlns:a16="http://schemas.microsoft.com/office/drawing/2014/main" id="{A79BBFF9-95B2-7043-83D1-F0CAE98D8DA4}"/>
              </a:ext>
            </a:extLst>
          </p:cNvPr>
          <p:cNvSpPr/>
          <p:nvPr/>
        </p:nvSpPr>
        <p:spPr>
          <a:xfrm>
            <a:off x="9120188" y="6237288"/>
            <a:ext cx="3071812" cy="48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 name="ZoneTexte 7">
            <a:extLst>
              <a:ext uri="{FF2B5EF4-FFF2-40B4-BE49-F238E27FC236}">
                <a16:creationId xmlns:a16="http://schemas.microsoft.com/office/drawing/2014/main" id="{09A6DA73-03D0-0D4E-9A9F-FD7BB37C25D7}"/>
              </a:ext>
            </a:extLst>
          </p:cNvPr>
          <p:cNvSpPr txBox="1"/>
          <p:nvPr/>
        </p:nvSpPr>
        <p:spPr>
          <a:xfrm>
            <a:off x="3099593" y="1118914"/>
            <a:ext cx="8469015" cy="5693866"/>
          </a:xfrm>
          <a:prstGeom prst="rect">
            <a:avLst/>
          </a:prstGeom>
          <a:noFill/>
        </p:spPr>
        <p:txBody>
          <a:bodyPr wrap="square">
            <a:spAutoFit/>
          </a:bodyPr>
          <a:lstStyle/>
          <a:p>
            <a:pPr>
              <a:defRPr sz="4800"/>
            </a:pPr>
            <a:r>
              <a:rPr lang="fr-BE" sz="1600" b="1" dirty="0">
                <a:solidFill>
                  <a:srgbClr val="1F2521"/>
                </a:solidFill>
              </a:rPr>
              <a:t>De </a:t>
            </a:r>
            <a:r>
              <a:rPr lang="fr-BE" sz="1600" b="1" dirty="0" err="1">
                <a:solidFill>
                  <a:srgbClr val="1F2521"/>
                </a:solidFill>
              </a:rPr>
              <a:t>Ketele</a:t>
            </a:r>
            <a:r>
              <a:rPr lang="fr-BE" sz="1600" b="1" dirty="0">
                <a:solidFill>
                  <a:srgbClr val="1F2521"/>
                </a:solidFill>
              </a:rPr>
              <a:t> et </a:t>
            </a:r>
            <a:r>
              <a:rPr lang="fr-BE" sz="1600" b="1" dirty="0" err="1">
                <a:solidFill>
                  <a:srgbClr val="1F2521"/>
                </a:solidFill>
              </a:rPr>
              <a:t>Gerard</a:t>
            </a:r>
            <a:r>
              <a:rPr lang="fr-BE" sz="1600" b="1" dirty="0">
                <a:solidFill>
                  <a:srgbClr val="1F2521"/>
                </a:solidFill>
              </a:rPr>
              <a:t> (2005) La validation des épreuves d’évaluation selon l’approche par compétences</a:t>
            </a:r>
          </a:p>
          <a:p>
            <a:pPr>
              <a:defRPr sz="4800"/>
            </a:pPr>
            <a:r>
              <a:rPr lang="fr-BE" sz="1600" dirty="0">
                <a:solidFill>
                  <a:srgbClr val="1F2521"/>
                </a:solidFill>
              </a:rPr>
              <a:t/>
            </a:r>
            <a:br>
              <a:rPr lang="fr-BE" sz="1600" dirty="0">
                <a:solidFill>
                  <a:srgbClr val="1F2521"/>
                </a:solidFill>
              </a:rPr>
            </a:br>
            <a:r>
              <a:rPr lang="fr-BE" sz="1600" i="1" dirty="0">
                <a:solidFill>
                  <a:srgbClr val="1F2521"/>
                </a:solidFill>
              </a:rPr>
              <a:t>La validation d’épreuves construites en cohérence avec l’approche par compétences est loin d’être un problème résolu de façon satisfaisante.</a:t>
            </a:r>
            <a:br>
              <a:rPr lang="fr-BE" sz="1600" i="1" dirty="0">
                <a:solidFill>
                  <a:srgbClr val="1F2521"/>
                </a:solidFill>
              </a:rPr>
            </a:br>
            <a:r>
              <a:rPr lang="fr-BE" sz="1600" i="1" dirty="0">
                <a:solidFill>
                  <a:srgbClr val="1F2521"/>
                </a:solidFill>
              </a:rPr>
              <a:t/>
            </a:r>
            <a:br>
              <a:rPr lang="fr-BE" sz="1600" i="1" dirty="0">
                <a:solidFill>
                  <a:srgbClr val="1F2521"/>
                </a:solidFill>
              </a:rPr>
            </a:br>
            <a:r>
              <a:rPr lang="fr-BE" sz="1600" i="1" dirty="0">
                <a:solidFill>
                  <a:srgbClr val="1F2521"/>
                </a:solidFill>
              </a:rPr>
              <a:t>Peut-on espérer un jour disposer d’une </a:t>
            </a:r>
            <a:r>
              <a:rPr lang="fr-BE" sz="1600" i="1" dirty="0" err="1">
                <a:solidFill>
                  <a:srgbClr val="1F2521"/>
                </a:solidFill>
              </a:rPr>
              <a:t>édumétrie</a:t>
            </a:r>
            <a:r>
              <a:rPr lang="fr-BE" sz="1600" i="1" dirty="0">
                <a:solidFill>
                  <a:srgbClr val="1F2521"/>
                </a:solidFill>
              </a:rPr>
              <a:t> satisfaisante pour évaluer des </a:t>
            </a:r>
            <a:r>
              <a:rPr lang="fr-BE" sz="1600" i="1" dirty="0">
                <a:solidFill>
                  <a:srgbClr val="333A34"/>
                </a:solidFill>
              </a:rPr>
              <a:t>compétences complexes ? Rien n’est moins sûr dans l’état actuel de nos connaissances.</a:t>
            </a:r>
          </a:p>
          <a:p>
            <a:pPr>
              <a:defRPr sz="4800"/>
            </a:pPr>
            <a:endParaRPr lang="fr-BE" sz="1400" i="1" dirty="0">
              <a:solidFill>
                <a:srgbClr val="333A34"/>
              </a:solidFill>
            </a:endParaRPr>
          </a:p>
          <a:p>
            <a:pPr>
              <a:defRPr sz="4800"/>
            </a:pPr>
            <a:r>
              <a:rPr lang="fr-BE" sz="1600" b="1" dirty="0" err="1"/>
              <a:t>Scallon</a:t>
            </a:r>
            <a:r>
              <a:rPr lang="fr-BE" sz="1600" b="1" dirty="0"/>
              <a:t> (2004): L'évaluation des apprentissages dans une approche par compétences</a:t>
            </a:r>
            <a:br>
              <a:rPr lang="fr-BE" sz="1600" b="1" dirty="0"/>
            </a:br>
            <a:r>
              <a:rPr lang="fr-BE" sz="1600" b="1" dirty="0"/>
              <a:t/>
            </a:r>
            <a:br>
              <a:rPr lang="fr-BE" sz="1600" b="1" dirty="0"/>
            </a:br>
            <a:r>
              <a:rPr lang="fr-BE" sz="1600" i="1" dirty="0"/>
              <a:t>La démarche à implémenter demeure inédite </a:t>
            </a:r>
            <a:r>
              <a:rPr lang="fr-BE" sz="1600" dirty="0"/>
              <a:t/>
            </a:r>
            <a:br>
              <a:rPr lang="fr-BE" sz="1600" dirty="0"/>
            </a:br>
            <a:r>
              <a:rPr lang="fr-BE" sz="1600" i="1" dirty="0"/>
              <a:t/>
            </a:r>
            <a:br>
              <a:rPr lang="fr-BE" sz="1600" i="1" dirty="0"/>
            </a:br>
            <a:r>
              <a:rPr lang="fr-BE" sz="1600" i="1" dirty="0"/>
              <a:t>L’évaluation des apprentissages dans une approche par compétences ressemble à un chemin sinueux, un chemin qui croiserait plusieurs sentiers propices à la distraction et parfois à la confusion</a:t>
            </a:r>
          </a:p>
          <a:p>
            <a:pPr>
              <a:defRPr sz="4800"/>
            </a:pPr>
            <a:endParaRPr lang="fr-BE" sz="1600" i="1" dirty="0"/>
          </a:p>
          <a:p>
            <a:r>
              <a:rPr lang="fr-BE" sz="1600" b="1" dirty="0"/>
              <a:t>Ray, O. (2012) : Le défi de l’évaluation des compétences</a:t>
            </a:r>
          </a:p>
          <a:p>
            <a:pPr>
              <a:defRPr sz="4800"/>
            </a:pPr>
            <a:endParaRPr lang="fr-BE" sz="1600" i="1" dirty="0"/>
          </a:p>
          <a:p>
            <a:r>
              <a:rPr lang="fr-BE" sz="1600" i="1" dirty="0"/>
              <a:t>Les modalités pratiques d’une évaluation des compétences induisent de nombreux problèmes de mise en œuvre qui nourrissent les controverses.</a:t>
            </a:r>
          </a:p>
          <a:p>
            <a:pPr>
              <a:defRPr sz="4800"/>
            </a:pPr>
            <a:endParaRPr lang="fr-BE" sz="1600" i="1" dirty="0"/>
          </a:p>
          <a:p>
            <a:pPr>
              <a:defRPr sz="4800"/>
            </a:pPr>
            <a:endParaRPr lang="fr-BE" sz="1400" i="1" dirty="0">
              <a:solidFill>
                <a:srgbClr val="333A34"/>
              </a:solidFill>
            </a:endParaRPr>
          </a:p>
        </p:txBody>
      </p:sp>
    </p:spTree>
    <p:extLst>
      <p:ext uri="{BB962C8B-B14F-4D97-AF65-F5344CB8AC3E}">
        <p14:creationId xmlns:p14="http://schemas.microsoft.com/office/powerpoint/2010/main" val="1490589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u numéro de diapositive 7">
            <a:extLst>
              <a:ext uri="{FF2B5EF4-FFF2-40B4-BE49-F238E27FC236}">
                <a16:creationId xmlns:a16="http://schemas.microsoft.com/office/drawing/2014/main" id="{53B0D3E3-3F02-6043-AE57-3B55DAB47CEC}"/>
              </a:ext>
            </a:extLst>
          </p:cNvPr>
          <p:cNvSpPr txBox="1">
            <a:spLocks noGrp="1"/>
          </p:cNvSpPr>
          <p:nvPr/>
        </p:nvSpPr>
        <p:spPr bwMode="auto">
          <a:xfrm>
            <a:off x="10153650" y="6580188"/>
            <a:ext cx="514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1200">
              <a:solidFill>
                <a:srgbClr val="000000"/>
              </a:solidFill>
              <a:latin typeface="Helvetica" pitchFamily="2" charset="0"/>
              <a:cs typeface="Arial" panose="020B0604020202020204" pitchFamily="34" charset="0"/>
            </a:endParaRPr>
          </a:p>
        </p:txBody>
      </p:sp>
      <p:sp>
        <p:nvSpPr>
          <p:cNvPr id="18435" name="Titre 1">
            <a:extLst>
              <a:ext uri="{FF2B5EF4-FFF2-40B4-BE49-F238E27FC236}">
                <a16:creationId xmlns:a16="http://schemas.microsoft.com/office/drawing/2014/main" id="{4D058854-B214-B243-A353-823711CBB42C}"/>
              </a:ext>
            </a:extLst>
          </p:cNvPr>
          <p:cNvSpPr txBox="1">
            <a:spLocks/>
          </p:cNvSpPr>
          <p:nvPr/>
        </p:nvSpPr>
        <p:spPr bwMode="auto">
          <a:xfrm>
            <a:off x="2692400" y="187325"/>
            <a:ext cx="923624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cs typeface="Times New Roman" panose="02020603050405020304" pitchFamily="18" charset="0"/>
              </a:rPr>
              <a:t>Evaluer les performances complexes</a:t>
            </a:r>
          </a:p>
        </p:txBody>
      </p:sp>
      <p:sp>
        <p:nvSpPr>
          <p:cNvPr id="5" name="Rectangle 4">
            <a:extLst>
              <a:ext uri="{FF2B5EF4-FFF2-40B4-BE49-F238E27FC236}">
                <a16:creationId xmlns:a16="http://schemas.microsoft.com/office/drawing/2014/main" id="{A79BBFF9-95B2-7043-83D1-F0CAE98D8DA4}"/>
              </a:ext>
            </a:extLst>
          </p:cNvPr>
          <p:cNvSpPr/>
          <p:nvPr/>
        </p:nvSpPr>
        <p:spPr>
          <a:xfrm>
            <a:off x="9120188" y="6237288"/>
            <a:ext cx="3071812" cy="48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 name="ZoneTexte 7">
            <a:extLst>
              <a:ext uri="{FF2B5EF4-FFF2-40B4-BE49-F238E27FC236}">
                <a16:creationId xmlns:a16="http://schemas.microsoft.com/office/drawing/2014/main" id="{09A6DA73-03D0-0D4E-9A9F-FD7BB37C25D7}"/>
              </a:ext>
            </a:extLst>
          </p:cNvPr>
          <p:cNvSpPr txBox="1"/>
          <p:nvPr/>
        </p:nvSpPr>
        <p:spPr>
          <a:xfrm>
            <a:off x="3099593" y="1118914"/>
            <a:ext cx="8469015" cy="5743111"/>
          </a:xfrm>
          <a:prstGeom prst="rect">
            <a:avLst/>
          </a:prstGeom>
          <a:noFill/>
        </p:spPr>
        <p:txBody>
          <a:bodyPr wrap="square">
            <a:spAutoFit/>
          </a:bodyPr>
          <a:lstStyle/>
          <a:p>
            <a:pPr>
              <a:lnSpc>
                <a:spcPct val="120000"/>
              </a:lnSpc>
              <a:spcBef>
                <a:spcPts val="3400"/>
              </a:spcBef>
              <a:buSzPct val="60000"/>
              <a:defRPr sz="4800">
                <a:solidFill>
                  <a:srgbClr val="252B26"/>
                </a:solidFill>
              </a:defRPr>
            </a:pPr>
            <a:r>
              <a:rPr lang="fr-BE" sz="1600" b="1" dirty="0"/>
              <a:t>Tardif (2006): L’évaluation des compétences : Documenter le parcours de développement</a:t>
            </a:r>
            <a:r>
              <a:rPr lang="fr-BE" sz="1600" dirty="0"/>
              <a:t/>
            </a:r>
            <a:br>
              <a:rPr lang="fr-BE" sz="1600" dirty="0"/>
            </a:br>
            <a:r>
              <a:rPr lang="fr-BE" sz="1600" dirty="0"/>
              <a:t/>
            </a:r>
            <a:br>
              <a:rPr lang="fr-BE" sz="1600" dirty="0"/>
            </a:br>
            <a:r>
              <a:rPr lang="fr-BE" sz="1600" i="1" dirty="0"/>
              <a:t>En réalité, le choix des éléments susceptibles de remplir toutes les exigences d’une évaluation systématique et rigoureuse des compétences reste encore une tâche à terminer, voire à entreprendre (p.3)</a:t>
            </a:r>
            <a:br>
              <a:rPr lang="fr-BE" sz="1600" i="1" dirty="0"/>
            </a:br>
            <a:r>
              <a:rPr lang="fr-BE" sz="1600" i="1" dirty="0"/>
              <a:t/>
            </a:r>
            <a:br>
              <a:rPr lang="fr-BE" sz="1600" i="1" dirty="0"/>
            </a:br>
            <a:r>
              <a:rPr lang="fr-BE" sz="1600" i="1" dirty="0"/>
              <a:t>Les exigences de </a:t>
            </a:r>
            <a:r>
              <a:rPr lang="fr-BE" sz="1600" i="1" dirty="0" smtClean="0"/>
              <a:t>l’évaluation </a:t>
            </a:r>
            <a:r>
              <a:rPr lang="fr-BE" sz="1600" i="1" dirty="0"/>
              <a:t>des compétences sont nombreuses et elles posent des défis de taille. D’aucun </a:t>
            </a:r>
            <a:r>
              <a:rPr lang="fr-BE" sz="1600" i="1" dirty="0" smtClean="0"/>
              <a:t>pourrait </a:t>
            </a:r>
            <a:r>
              <a:rPr lang="fr-BE" sz="1600" i="1" dirty="0"/>
              <a:t>dès maintenant penser qu’une telle entreprise est impossible étant donné les théories et les instruments développés à ce jour dans le domaine de l’évaluation des apprentissages. (p.134)</a:t>
            </a:r>
          </a:p>
          <a:p>
            <a:pPr>
              <a:defRPr sz="4800"/>
            </a:pPr>
            <a:endParaRPr lang="fr-BE" sz="1400" i="1" dirty="0">
              <a:solidFill>
                <a:srgbClr val="333A34"/>
              </a:solidFill>
            </a:endParaRPr>
          </a:p>
          <a:p>
            <a:r>
              <a:rPr lang="fr-FR" sz="1600" b="1" dirty="0" err="1"/>
              <a:t>Vandermaren</a:t>
            </a:r>
            <a:r>
              <a:rPr lang="fr-FR" sz="1600" b="1" dirty="0"/>
              <a:t> et </a:t>
            </a:r>
            <a:r>
              <a:rPr lang="fr-FR" sz="1600" b="1" dirty="0" err="1"/>
              <a:t>Loye</a:t>
            </a:r>
            <a:r>
              <a:rPr lang="fr-FR" sz="1600" b="1" dirty="0"/>
              <a:t> (2011) : A propos de quelques difficultés de l’évaluation des compétences (p. 52)</a:t>
            </a:r>
          </a:p>
          <a:p>
            <a:r>
              <a:rPr lang="fr-FR" sz="1600" dirty="0"/>
              <a:t/>
            </a:r>
            <a:br>
              <a:rPr lang="fr-FR" sz="1600" dirty="0"/>
            </a:br>
            <a:r>
              <a:rPr lang="fr-BE" sz="1600" i="1" dirty="0">
                <a:solidFill>
                  <a:srgbClr val="252B26"/>
                </a:solidFill>
              </a:rPr>
              <a:t>Notre réflexion critique, très sinon trop critique selon certains collègues, ne fait que relever l’ampleur et la difficulté́ de leur tâche et tout le mérite qu’ils peuvent avoir dans leurs tentatives répétées, assidues, ingénieuses de relever ce défi qui, lorsque l’on combine les analyses sociologiques et psychologiques du travail scolaire, peut apparaitre parfois comme une tâche impossible à surmonter.</a:t>
            </a:r>
            <a:r>
              <a:rPr lang="fr-FR" sz="1600" i="1" dirty="0">
                <a:solidFill>
                  <a:srgbClr val="252B26"/>
                </a:solidFill>
              </a:rPr>
              <a:t> </a:t>
            </a:r>
          </a:p>
          <a:p>
            <a:pPr>
              <a:defRPr sz="4800"/>
            </a:pPr>
            <a:endParaRPr lang="fr-BE" sz="1400" i="1" dirty="0">
              <a:solidFill>
                <a:srgbClr val="333A34"/>
              </a:solidFill>
            </a:endParaRPr>
          </a:p>
        </p:txBody>
      </p:sp>
    </p:spTree>
    <p:extLst>
      <p:ext uri="{BB962C8B-B14F-4D97-AF65-F5344CB8AC3E}">
        <p14:creationId xmlns:p14="http://schemas.microsoft.com/office/powerpoint/2010/main" val="133841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u numéro de diapositive 7">
            <a:extLst>
              <a:ext uri="{FF2B5EF4-FFF2-40B4-BE49-F238E27FC236}">
                <a16:creationId xmlns:a16="http://schemas.microsoft.com/office/drawing/2014/main" id="{53B0D3E3-3F02-6043-AE57-3B55DAB47CEC}"/>
              </a:ext>
            </a:extLst>
          </p:cNvPr>
          <p:cNvSpPr txBox="1">
            <a:spLocks noGrp="1"/>
          </p:cNvSpPr>
          <p:nvPr/>
        </p:nvSpPr>
        <p:spPr bwMode="auto">
          <a:xfrm>
            <a:off x="10153650" y="6580188"/>
            <a:ext cx="514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1200">
              <a:solidFill>
                <a:srgbClr val="000000"/>
              </a:solidFill>
              <a:latin typeface="Helvetica" pitchFamily="2" charset="0"/>
              <a:cs typeface="Arial" panose="020B0604020202020204" pitchFamily="34" charset="0"/>
            </a:endParaRPr>
          </a:p>
        </p:txBody>
      </p:sp>
      <p:sp>
        <p:nvSpPr>
          <p:cNvPr id="18435" name="Titre 1">
            <a:extLst>
              <a:ext uri="{FF2B5EF4-FFF2-40B4-BE49-F238E27FC236}">
                <a16:creationId xmlns:a16="http://schemas.microsoft.com/office/drawing/2014/main" id="{4D058854-B214-B243-A353-823711CBB42C}"/>
              </a:ext>
            </a:extLst>
          </p:cNvPr>
          <p:cNvSpPr txBox="1">
            <a:spLocks/>
          </p:cNvSpPr>
          <p:nvPr/>
        </p:nvSpPr>
        <p:spPr bwMode="auto">
          <a:xfrm>
            <a:off x="2692400" y="187325"/>
            <a:ext cx="923624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cs typeface="Times New Roman" panose="02020603050405020304" pitchFamily="18" charset="0"/>
              </a:rPr>
              <a:t>Quel est le problème ?</a:t>
            </a:r>
          </a:p>
        </p:txBody>
      </p:sp>
      <p:sp>
        <p:nvSpPr>
          <p:cNvPr id="5" name="Rectangle 4">
            <a:extLst>
              <a:ext uri="{FF2B5EF4-FFF2-40B4-BE49-F238E27FC236}">
                <a16:creationId xmlns:a16="http://schemas.microsoft.com/office/drawing/2014/main" id="{A79BBFF9-95B2-7043-83D1-F0CAE98D8DA4}"/>
              </a:ext>
            </a:extLst>
          </p:cNvPr>
          <p:cNvSpPr/>
          <p:nvPr/>
        </p:nvSpPr>
        <p:spPr>
          <a:xfrm>
            <a:off x="9120188" y="6237288"/>
            <a:ext cx="3071812" cy="48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 name="ZoneTexte 7">
            <a:extLst>
              <a:ext uri="{FF2B5EF4-FFF2-40B4-BE49-F238E27FC236}">
                <a16:creationId xmlns:a16="http://schemas.microsoft.com/office/drawing/2014/main" id="{09A6DA73-03D0-0D4E-9A9F-FD7BB37C25D7}"/>
              </a:ext>
            </a:extLst>
          </p:cNvPr>
          <p:cNvSpPr txBox="1"/>
          <p:nvPr/>
        </p:nvSpPr>
        <p:spPr>
          <a:xfrm>
            <a:off x="3099593" y="1118914"/>
            <a:ext cx="8469015" cy="5372753"/>
          </a:xfrm>
          <a:prstGeom prst="rect">
            <a:avLst/>
          </a:prstGeom>
          <a:noFill/>
        </p:spPr>
        <p:txBody>
          <a:bodyPr wrap="square">
            <a:spAutoFit/>
          </a:bodyPr>
          <a:lstStyle/>
          <a:p>
            <a:pPr>
              <a:lnSpc>
                <a:spcPct val="120000"/>
              </a:lnSpc>
              <a:spcBef>
                <a:spcPts val="3400"/>
              </a:spcBef>
              <a:buSzPct val="60000"/>
              <a:defRPr sz="4300">
                <a:solidFill>
                  <a:srgbClr val="252B26"/>
                </a:solidFill>
              </a:defRPr>
            </a:pPr>
            <a:r>
              <a:rPr lang="fr-BE" sz="1600" b="1" dirty="0"/>
              <a:t>Un certain nombre de concepts sur lesquels les docimologues se reposent depuis quelques décennies ne s’appliquent pas tels quels à l’évaluation dans une approche par compétences</a:t>
            </a:r>
          </a:p>
          <a:p>
            <a:pPr>
              <a:lnSpc>
                <a:spcPct val="120000"/>
              </a:lnSpc>
              <a:spcBef>
                <a:spcPts val="3400"/>
              </a:spcBef>
              <a:buSzPct val="60000"/>
              <a:defRPr sz="4300">
                <a:solidFill>
                  <a:srgbClr val="252B26"/>
                </a:solidFill>
              </a:defRPr>
            </a:pPr>
            <a:r>
              <a:rPr lang="fr-BE" sz="1600" b="1" dirty="0"/>
              <a:t>La mobilisation est très dépendante du contexte.</a:t>
            </a:r>
          </a:p>
          <a:p>
            <a:r>
              <a:rPr lang="fr-BE" sz="1600" i="1" dirty="0"/>
              <a:t>Lorsque l’on évalue une tâche complexe, la tâche à accomplir change en revanche de nature selon la situation. Il s’agit non seulement de maîtriser</a:t>
            </a:r>
          </a:p>
          <a:p>
            <a:r>
              <a:rPr lang="fr-BE" sz="1600" i="1" dirty="0"/>
              <a:t>des connaissances ou </a:t>
            </a:r>
            <a:r>
              <a:rPr lang="fr-BE" sz="1600" i="1" dirty="0" smtClean="0"/>
              <a:t>procédures</a:t>
            </a:r>
            <a:r>
              <a:rPr lang="fr-BE" sz="1600" i="1" dirty="0"/>
              <a:t>, mais aussi d’interpréter la situation pour choisir les procédures qu’il convient d’utiliser et de savoir les combiner</a:t>
            </a:r>
          </a:p>
          <a:p>
            <a:r>
              <a:rPr lang="fr-BE" sz="1600" i="1" dirty="0"/>
              <a:t>entre elles à bon escient. </a:t>
            </a:r>
          </a:p>
          <a:p>
            <a:r>
              <a:rPr lang="fr-BE" sz="1600" i="1" dirty="0"/>
              <a:t>L’observation d’une action réussie dans une tâche à un moment et dans un contexte donné n’est pas forcément un indicateur prédictif de l’effectivité de la compétence souhaitée</a:t>
            </a:r>
          </a:p>
          <a:p>
            <a:endParaRPr lang="fr-BE" sz="1600" i="1" dirty="0">
              <a:solidFill>
                <a:srgbClr val="252B26"/>
              </a:solidFill>
            </a:endParaRPr>
          </a:p>
          <a:p>
            <a:r>
              <a:rPr lang="fr-BE" sz="1600" b="1" dirty="0">
                <a:solidFill>
                  <a:srgbClr val="252B26"/>
                </a:solidFill>
              </a:rPr>
              <a:t>L’</a:t>
            </a:r>
            <a:r>
              <a:rPr lang="fr-BE" sz="1600" b="1" dirty="0" err="1">
                <a:solidFill>
                  <a:srgbClr val="252B26"/>
                </a:solidFill>
              </a:rPr>
              <a:t>édumétrie</a:t>
            </a:r>
            <a:r>
              <a:rPr lang="fr-BE" sz="1600" b="1" dirty="0">
                <a:solidFill>
                  <a:srgbClr val="252B26"/>
                </a:solidFill>
              </a:rPr>
              <a:t> classique ne s’applique pas.</a:t>
            </a:r>
            <a:r>
              <a:rPr lang="fr-FR" sz="1600" b="1" dirty="0">
                <a:solidFill>
                  <a:srgbClr val="252B26"/>
                </a:solidFill>
              </a:rPr>
              <a:t> </a:t>
            </a:r>
          </a:p>
          <a:p>
            <a:r>
              <a:rPr lang="fr-BE" sz="1600" dirty="0"/>
              <a:t>Dans une épreuve selon les compétences, les ‘items’ n’existent pas : il n’y a qu’un nombre limité de </a:t>
            </a:r>
            <a:r>
              <a:rPr lang="fr-BE" sz="1600" dirty="0" smtClean="0"/>
              <a:t>productions complexes </a:t>
            </a:r>
            <a:r>
              <a:rPr lang="fr-BE" sz="1600" dirty="0"/>
              <a:t>(parce que cela prend du temps), qui ne constituent certainement pas un échantillon statistiquement représentatif de toutes les productions complexes possibles </a:t>
            </a:r>
            <a:r>
              <a:rPr lang="fr-BE" sz="1600" dirty="0" smtClean="0"/>
              <a:t>relatives </a:t>
            </a:r>
            <a:r>
              <a:rPr lang="fr-BE" sz="1600" dirty="0"/>
              <a:t>à la compétence</a:t>
            </a:r>
          </a:p>
          <a:p>
            <a:endParaRPr lang="fr-FR" sz="1600" b="1" dirty="0">
              <a:solidFill>
                <a:srgbClr val="252B26"/>
              </a:solidFill>
            </a:endParaRPr>
          </a:p>
          <a:p>
            <a:pPr>
              <a:defRPr sz="4800"/>
            </a:pPr>
            <a:endParaRPr lang="fr-BE" sz="1400" i="1" dirty="0">
              <a:solidFill>
                <a:srgbClr val="333A34"/>
              </a:solidFill>
            </a:endParaRPr>
          </a:p>
        </p:txBody>
      </p:sp>
    </p:spTree>
    <p:extLst>
      <p:ext uri="{BB962C8B-B14F-4D97-AF65-F5344CB8AC3E}">
        <p14:creationId xmlns:p14="http://schemas.microsoft.com/office/powerpoint/2010/main" val="1380770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u numéro de diapositive 7">
            <a:extLst>
              <a:ext uri="{FF2B5EF4-FFF2-40B4-BE49-F238E27FC236}">
                <a16:creationId xmlns:a16="http://schemas.microsoft.com/office/drawing/2014/main" id="{53B0D3E3-3F02-6043-AE57-3B55DAB47CEC}"/>
              </a:ext>
            </a:extLst>
          </p:cNvPr>
          <p:cNvSpPr txBox="1">
            <a:spLocks noGrp="1"/>
          </p:cNvSpPr>
          <p:nvPr/>
        </p:nvSpPr>
        <p:spPr bwMode="auto">
          <a:xfrm>
            <a:off x="10153650" y="6580188"/>
            <a:ext cx="514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1200">
              <a:solidFill>
                <a:srgbClr val="000000"/>
              </a:solidFill>
              <a:latin typeface="Helvetica" pitchFamily="2" charset="0"/>
              <a:cs typeface="Arial" panose="020B0604020202020204" pitchFamily="34" charset="0"/>
            </a:endParaRPr>
          </a:p>
        </p:txBody>
      </p:sp>
      <p:sp>
        <p:nvSpPr>
          <p:cNvPr id="18435" name="Titre 1">
            <a:extLst>
              <a:ext uri="{FF2B5EF4-FFF2-40B4-BE49-F238E27FC236}">
                <a16:creationId xmlns:a16="http://schemas.microsoft.com/office/drawing/2014/main" id="{4D058854-B214-B243-A353-823711CBB42C}"/>
              </a:ext>
            </a:extLst>
          </p:cNvPr>
          <p:cNvSpPr txBox="1">
            <a:spLocks/>
          </p:cNvSpPr>
          <p:nvPr/>
        </p:nvSpPr>
        <p:spPr bwMode="auto">
          <a:xfrm>
            <a:off x="2692400" y="187325"/>
            <a:ext cx="923624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cs typeface="Times New Roman" panose="02020603050405020304" pitchFamily="18" charset="0"/>
              </a:rPr>
              <a:t>Trois options s’offrent à nous</a:t>
            </a:r>
          </a:p>
        </p:txBody>
      </p:sp>
      <p:sp>
        <p:nvSpPr>
          <p:cNvPr id="5" name="Rectangle 4">
            <a:extLst>
              <a:ext uri="{FF2B5EF4-FFF2-40B4-BE49-F238E27FC236}">
                <a16:creationId xmlns:a16="http://schemas.microsoft.com/office/drawing/2014/main" id="{A79BBFF9-95B2-7043-83D1-F0CAE98D8DA4}"/>
              </a:ext>
            </a:extLst>
          </p:cNvPr>
          <p:cNvSpPr/>
          <p:nvPr/>
        </p:nvSpPr>
        <p:spPr>
          <a:xfrm>
            <a:off x="9120188" y="6237288"/>
            <a:ext cx="3071812" cy="48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 name="ZoneTexte 5">
            <a:extLst>
              <a:ext uri="{FF2B5EF4-FFF2-40B4-BE49-F238E27FC236}">
                <a16:creationId xmlns:a16="http://schemas.microsoft.com/office/drawing/2014/main" id="{1C363358-4730-E843-AA78-1D9BC761F952}"/>
              </a:ext>
            </a:extLst>
          </p:cNvPr>
          <p:cNvSpPr txBox="1"/>
          <p:nvPr/>
        </p:nvSpPr>
        <p:spPr>
          <a:xfrm>
            <a:off x="3099593" y="1118914"/>
            <a:ext cx="8469015" cy="4296561"/>
          </a:xfrm>
          <a:prstGeom prst="rect">
            <a:avLst/>
          </a:prstGeom>
          <a:noFill/>
        </p:spPr>
        <p:txBody>
          <a:bodyPr wrap="square">
            <a:spAutoFit/>
          </a:bodyPr>
          <a:lstStyle/>
          <a:p>
            <a:pPr>
              <a:lnSpc>
                <a:spcPct val="120000"/>
              </a:lnSpc>
              <a:spcBef>
                <a:spcPts val="3400"/>
              </a:spcBef>
              <a:buSzPct val="60000"/>
              <a:defRPr sz="4300">
                <a:solidFill>
                  <a:srgbClr val="252B26"/>
                </a:solidFill>
              </a:defRPr>
            </a:pPr>
            <a:r>
              <a:rPr lang="fr-BE" sz="1600" b="1" dirty="0"/>
              <a:t>1. Renoncer à la complexité</a:t>
            </a:r>
          </a:p>
          <a:p>
            <a:r>
              <a:rPr lang="fr-BE" sz="1600" i="1" dirty="0">
                <a:solidFill>
                  <a:srgbClr val="252B26"/>
                </a:solidFill>
              </a:rPr>
              <a:t>Sauf que l’école prépare à la vie et que dans la vie, il s’agit bien de mobiliser et combiner des ressources pour arriver à faire son chemin.;</a:t>
            </a:r>
          </a:p>
          <a:p>
            <a:endParaRPr lang="fr-BE" sz="1600" i="1" dirty="0">
              <a:solidFill>
                <a:srgbClr val="252B26"/>
              </a:solidFill>
            </a:endParaRPr>
          </a:p>
          <a:p>
            <a:endParaRPr lang="fr-BE" sz="1600" i="1" dirty="0">
              <a:solidFill>
                <a:srgbClr val="252B26"/>
              </a:solidFill>
            </a:endParaRPr>
          </a:p>
          <a:p>
            <a:endParaRPr lang="fr-BE" sz="1600" i="1" dirty="0">
              <a:solidFill>
                <a:srgbClr val="252B26"/>
              </a:solidFill>
            </a:endParaRPr>
          </a:p>
          <a:p>
            <a:endParaRPr lang="fr-BE" sz="1600" i="1" dirty="0">
              <a:solidFill>
                <a:srgbClr val="252B26"/>
              </a:solidFill>
            </a:endParaRPr>
          </a:p>
          <a:p>
            <a:endParaRPr lang="fr-BE" sz="1600" i="1" dirty="0">
              <a:solidFill>
                <a:srgbClr val="252B26"/>
              </a:solidFill>
            </a:endParaRPr>
          </a:p>
          <a:p>
            <a:endParaRPr lang="fr-BE" sz="1600" i="1" dirty="0">
              <a:solidFill>
                <a:srgbClr val="252B26"/>
              </a:solidFill>
            </a:endParaRPr>
          </a:p>
          <a:p>
            <a:endParaRPr lang="fr-BE" sz="1600" i="1" dirty="0">
              <a:solidFill>
                <a:srgbClr val="252B26"/>
              </a:solidFill>
            </a:endParaRPr>
          </a:p>
          <a:p>
            <a:endParaRPr lang="fr-BE" sz="1600" i="1" dirty="0">
              <a:solidFill>
                <a:srgbClr val="252B26"/>
              </a:solidFill>
            </a:endParaRPr>
          </a:p>
          <a:p>
            <a:endParaRPr lang="fr-BE" sz="1600" i="1" dirty="0">
              <a:solidFill>
                <a:srgbClr val="252B26"/>
              </a:solidFill>
            </a:endParaRPr>
          </a:p>
          <a:p>
            <a:endParaRPr lang="fr-BE" sz="1600" i="1" dirty="0">
              <a:solidFill>
                <a:srgbClr val="252B26"/>
              </a:solidFill>
            </a:endParaRPr>
          </a:p>
          <a:p>
            <a:endParaRPr lang="fr-BE" sz="1600" i="1" dirty="0">
              <a:solidFill>
                <a:srgbClr val="252B26"/>
              </a:solidFill>
            </a:endParaRPr>
          </a:p>
          <a:p>
            <a:endParaRPr lang="fr-BE" sz="1600" i="1" dirty="0">
              <a:solidFill>
                <a:srgbClr val="252B26"/>
              </a:solidFill>
            </a:endParaRPr>
          </a:p>
          <a:p>
            <a:endParaRPr lang="nl-BE" sz="1600" b="1" dirty="0">
              <a:solidFill>
                <a:srgbClr val="252B26"/>
              </a:solidFill>
            </a:endParaRPr>
          </a:p>
          <a:p>
            <a:pPr>
              <a:defRPr sz="4800"/>
            </a:pPr>
            <a:endParaRPr lang="fr-BE" sz="1400" i="1" dirty="0">
              <a:solidFill>
                <a:srgbClr val="333A34"/>
              </a:solidFill>
            </a:endParaRPr>
          </a:p>
        </p:txBody>
      </p:sp>
      <p:pic>
        <p:nvPicPr>
          <p:cNvPr id="2" name="Image 1">
            <a:extLst>
              <a:ext uri="{FF2B5EF4-FFF2-40B4-BE49-F238E27FC236}">
                <a16:creationId xmlns:a16="http://schemas.microsoft.com/office/drawing/2014/main" id="{B715D7F2-3093-C941-9AF8-9B94A4FB3BBD}"/>
              </a:ext>
            </a:extLst>
          </p:cNvPr>
          <p:cNvPicPr>
            <a:picLocks noChangeAspect="1"/>
          </p:cNvPicPr>
          <p:nvPr/>
        </p:nvPicPr>
        <p:blipFill>
          <a:blip r:embed="rId3"/>
          <a:stretch>
            <a:fillRect/>
          </a:stretch>
        </p:blipFill>
        <p:spPr>
          <a:xfrm>
            <a:off x="4276853" y="2321387"/>
            <a:ext cx="6067342" cy="3744416"/>
          </a:xfrm>
          <a:prstGeom prst="rect">
            <a:avLst/>
          </a:prstGeom>
        </p:spPr>
      </p:pic>
      <p:sp>
        <p:nvSpPr>
          <p:cNvPr id="3" name="Rectangle 2">
            <a:extLst>
              <a:ext uri="{FF2B5EF4-FFF2-40B4-BE49-F238E27FC236}">
                <a16:creationId xmlns:a16="http://schemas.microsoft.com/office/drawing/2014/main" id="{A0FDB807-5EB4-5546-A3A6-F63A9EDBFF0C}"/>
              </a:ext>
            </a:extLst>
          </p:cNvPr>
          <p:cNvSpPr/>
          <p:nvPr/>
        </p:nvSpPr>
        <p:spPr>
          <a:xfrm>
            <a:off x="8400256" y="6210856"/>
            <a:ext cx="6096000" cy="369332"/>
          </a:xfrm>
          <a:prstGeom prst="rect">
            <a:avLst/>
          </a:prstGeom>
        </p:spPr>
        <p:txBody>
          <a:bodyPr>
            <a:spAutoFit/>
          </a:bodyPr>
          <a:lstStyle/>
          <a:p>
            <a:r>
              <a:rPr lang="fr-BE" dirty="0" err="1">
                <a:latin typeface="Helvetica" pitchFamily="2" charset="0"/>
              </a:rPr>
              <a:t>Laveault</a:t>
            </a:r>
            <a:r>
              <a:rPr lang="fr-BE" dirty="0">
                <a:latin typeface="Helvetica" pitchFamily="2" charset="0"/>
              </a:rPr>
              <a:t> et Grégoire (2002)</a:t>
            </a:r>
            <a:endParaRPr lang="fr-BE" dirty="0">
              <a:effectLst/>
              <a:latin typeface="Helvetica" pitchFamily="2" charset="0"/>
            </a:endParaRPr>
          </a:p>
        </p:txBody>
      </p:sp>
    </p:spTree>
    <p:extLst>
      <p:ext uri="{BB962C8B-B14F-4D97-AF65-F5344CB8AC3E}">
        <p14:creationId xmlns:p14="http://schemas.microsoft.com/office/powerpoint/2010/main" val="4057181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u numéro de diapositive 7">
            <a:extLst>
              <a:ext uri="{FF2B5EF4-FFF2-40B4-BE49-F238E27FC236}">
                <a16:creationId xmlns:a16="http://schemas.microsoft.com/office/drawing/2014/main" id="{53B0D3E3-3F02-6043-AE57-3B55DAB47CEC}"/>
              </a:ext>
            </a:extLst>
          </p:cNvPr>
          <p:cNvSpPr txBox="1">
            <a:spLocks noGrp="1"/>
          </p:cNvSpPr>
          <p:nvPr/>
        </p:nvSpPr>
        <p:spPr bwMode="auto">
          <a:xfrm>
            <a:off x="10153650" y="6580188"/>
            <a:ext cx="514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1200">
              <a:solidFill>
                <a:srgbClr val="000000"/>
              </a:solidFill>
              <a:latin typeface="Helvetica" pitchFamily="2" charset="0"/>
              <a:cs typeface="Arial" panose="020B0604020202020204" pitchFamily="34" charset="0"/>
            </a:endParaRPr>
          </a:p>
        </p:txBody>
      </p:sp>
      <p:sp>
        <p:nvSpPr>
          <p:cNvPr id="18435" name="Titre 1">
            <a:extLst>
              <a:ext uri="{FF2B5EF4-FFF2-40B4-BE49-F238E27FC236}">
                <a16:creationId xmlns:a16="http://schemas.microsoft.com/office/drawing/2014/main" id="{4D058854-B214-B243-A353-823711CBB42C}"/>
              </a:ext>
            </a:extLst>
          </p:cNvPr>
          <p:cNvSpPr txBox="1">
            <a:spLocks/>
          </p:cNvSpPr>
          <p:nvPr/>
        </p:nvSpPr>
        <p:spPr bwMode="auto">
          <a:xfrm>
            <a:off x="2692400" y="187325"/>
            <a:ext cx="923624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cs typeface="Times New Roman" panose="02020603050405020304" pitchFamily="18" charset="0"/>
              </a:rPr>
              <a:t>Trois options s’offrent à nous</a:t>
            </a:r>
          </a:p>
        </p:txBody>
      </p:sp>
      <p:sp>
        <p:nvSpPr>
          <p:cNvPr id="5" name="Rectangle 4">
            <a:extLst>
              <a:ext uri="{FF2B5EF4-FFF2-40B4-BE49-F238E27FC236}">
                <a16:creationId xmlns:a16="http://schemas.microsoft.com/office/drawing/2014/main" id="{A79BBFF9-95B2-7043-83D1-F0CAE98D8DA4}"/>
              </a:ext>
            </a:extLst>
          </p:cNvPr>
          <p:cNvSpPr/>
          <p:nvPr/>
        </p:nvSpPr>
        <p:spPr>
          <a:xfrm>
            <a:off x="9120188" y="6237288"/>
            <a:ext cx="3071812" cy="48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 name="ZoneTexte 5">
            <a:extLst>
              <a:ext uri="{FF2B5EF4-FFF2-40B4-BE49-F238E27FC236}">
                <a16:creationId xmlns:a16="http://schemas.microsoft.com/office/drawing/2014/main" id="{1C363358-4730-E843-AA78-1D9BC761F952}"/>
              </a:ext>
            </a:extLst>
          </p:cNvPr>
          <p:cNvSpPr txBox="1"/>
          <p:nvPr/>
        </p:nvSpPr>
        <p:spPr>
          <a:xfrm>
            <a:off x="3099593" y="1118914"/>
            <a:ext cx="9003108" cy="10198689"/>
          </a:xfrm>
          <a:prstGeom prst="rect">
            <a:avLst/>
          </a:prstGeom>
          <a:noFill/>
        </p:spPr>
        <p:txBody>
          <a:bodyPr wrap="square">
            <a:spAutoFit/>
          </a:bodyPr>
          <a:lstStyle/>
          <a:p>
            <a:pPr>
              <a:lnSpc>
                <a:spcPct val="120000"/>
              </a:lnSpc>
              <a:spcBef>
                <a:spcPts val="3400"/>
              </a:spcBef>
              <a:buSzPct val="60000"/>
              <a:defRPr sz="4300">
                <a:solidFill>
                  <a:srgbClr val="252B26"/>
                </a:solidFill>
              </a:defRPr>
            </a:pPr>
            <a:r>
              <a:rPr lang="fr-BE" sz="1600" b="1" dirty="0"/>
              <a:t>2. Renoncer à l’</a:t>
            </a:r>
            <a:r>
              <a:rPr lang="fr-BE" sz="1600" b="1" dirty="0" err="1"/>
              <a:t>édumétrie</a:t>
            </a:r>
            <a:r>
              <a:rPr lang="fr-BE" sz="1600" b="1" dirty="0"/>
              <a:t> et la mesure : renoncer à la notation qui...</a:t>
            </a:r>
            <a:br>
              <a:rPr lang="fr-BE" sz="1600" b="1" dirty="0"/>
            </a:br>
            <a:r>
              <a:rPr lang="fr-BE" sz="1600" i="1" dirty="0"/>
              <a:t>a tendance à réduire l’intérêt des étudiants pour l’apprentissage en lui-même</a:t>
            </a:r>
            <a:br>
              <a:rPr lang="fr-BE" sz="1600" i="1" dirty="0"/>
            </a:br>
            <a:r>
              <a:rPr lang="fr-BE" sz="1600" i="1" dirty="0"/>
              <a:t>entraîne la préférence des étudiants pour des </a:t>
            </a:r>
            <a:r>
              <a:rPr lang="fr-BE" sz="1600" i="1" dirty="0" smtClean="0"/>
              <a:t>tâches simples</a:t>
            </a:r>
            <a:r>
              <a:rPr lang="fr-BE" sz="1600" i="1" dirty="0"/>
              <a:t/>
            </a:r>
            <a:br>
              <a:rPr lang="fr-BE" sz="1600" i="1" dirty="0"/>
            </a:br>
            <a:r>
              <a:rPr lang="fr-BE" sz="1600" i="1" dirty="0"/>
              <a:t>diminue la qualité de la pensée des étudiants</a:t>
            </a:r>
            <a:br>
              <a:rPr lang="fr-BE" sz="1600" i="1" dirty="0"/>
            </a:br>
            <a:r>
              <a:rPr lang="fr-BE" sz="1600" i="1" dirty="0"/>
              <a:t>influence le curriculum</a:t>
            </a:r>
            <a:br>
              <a:rPr lang="fr-BE" sz="1600" i="1" dirty="0"/>
            </a:br>
            <a:r>
              <a:rPr lang="fr-BE" sz="1600" i="1" dirty="0"/>
              <a:t>consume du temps qui pourrait être consacré à l’apprentissage</a:t>
            </a:r>
            <a:br>
              <a:rPr lang="fr-BE" sz="1600" i="1" dirty="0"/>
            </a:br>
            <a:r>
              <a:rPr lang="fr-BE" sz="1600" i="1" dirty="0"/>
              <a:t>encourage la tricherie</a:t>
            </a:r>
            <a:br>
              <a:rPr lang="fr-BE" sz="1600" i="1" dirty="0"/>
            </a:br>
            <a:r>
              <a:rPr lang="fr-BE" sz="1600" i="1" dirty="0"/>
              <a:t>corrompt les relations que les enseignants entretiennent avec les étudiants</a:t>
            </a:r>
            <a:br>
              <a:rPr lang="fr-BE" sz="1600" i="1" dirty="0"/>
            </a:br>
            <a:r>
              <a:rPr lang="fr-BE" sz="1600" i="1" dirty="0"/>
              <a:t/>
            </a:r>
            <a:br>
              <a:rPr lang="fr-BE" sz="1600" i="1" dirty="0"/>
            </a:br>
            <a:r>
              <a:rPr lang="fr-BE" sz="1600" i="1" dirty="0"/>
              <a:t>Mais</a:t>
            </a:r>
            <a:br>
              <a:rPr lang="fr-BE" sz="1600" i="1" dirty="0"/>
            </a:br>
            <a:r>
              <a:rPr lang="fr-BE" sz="1600" i="1" dirty="0"/>
              <a:t/>
            </a:r>
            <a:br>
              <a:rPr lang="fr-BE" sz="1600" i="1" dirty="0"/>
            </a:br>
            <a:r>
              <a:rPr lang="fr-BE" sz="1600" i="1" dirty="0"/>
              <a:t>S’intéresser aux difficultés </a:t>
            </a:r>
            <a:r>
              <a:rPr lang="fr-BE" sz="1600" i="1" dirty="0" smtClean="0"/>
              <a:t>d’apprentissage </a:t>
            </a:r>
            <a:r>
              <a:rPr lang="fr-BE" sz="1600" i="1" dirty="0"/>
              <a:t>des étudiants est une nécessité. Ne pas évaluer formellement les compétences complexes impliquerait un suivi individualisé vertueux, mais couteux en temps.</a:t>
            </a:r>
            <a:br>
              <a:rPr lang="fr-BE" sz="1600" i="1" dirty="0"/>
            </a:br>
            <a:r>
              <a:rPr lang="fr-BE" sz="1600" i="1" dirty="0"/>
              <a:t>« L’évaluateur doit être un observateur en situation qui puisse retracer le développement de la compétence dans le temps et comprendre son adaptabilité à d’autres situations. C’est en fait une véritable expertise « d’observateur professionnel des élèves au travail » (Perrenoud, 2004) qu’il faut placer au cœur du métier enseignant.</a:t>
            </a:r>
            <a:br>
              <a:rPr lang="fr-BE" sz="1600" i="1" dirty="0"/>
            </a:br>
            <a:r>
              <a:rPr lang="fr-BE" sz="1600" i="1" dirty="0"/>
              <a:t>On est aussi là pour certifier !!!</a:t>
            </a:r>
          </a:p>
          <a:p>
            <a:pPr>
              <a:lnSpc>
                <a:spcPct val="120000"/>
              </a:lnSpc>
              <a:spcBef>
                <a:spcPts val="3400"/>
              </a:spcBef>
              <a:buSzPct val="60000"/>
              <a:defRPr sz="4300">
                <a:solidFill>
                  <a:srgbClr val="252B26"/>
                </a:solidFill>
              </a:defRPr>
            </a:pPr>
            <a:r>
              <a:rPr lang="fr-BE" sz="1600" i="1" dirty="0"/>
              <a:t/>
            </a:r>
            <a:br>
              <a:rPr lang="fr-BE" sz="1600" i="1" dirty="0"/>
            </a:br>
            <a:r>
              <a:rPr lang="fr-BE" sz="1600" i="1" dirty="0"/>
              <a:t/>
            </a:r>
            <a:br>
              <a:rPr lang="fr-BE" sz="1600" i="1" dirty="0"/>
            </a:br>
            <a:endParaRPr lang="fr-BE" sz="1600" b="1" i="1" dirty="0"/>
          </a:p>
          <a:p>
            <a:endParaRPr lang="fr-BE" sz="1600" i="1" dirty="0">
              <a:solidFill>
                <a:srgbClr val="252B26"/>
              </a:solidFill>
            </a:endParaRPr>
          </a:p>
          <a:p>
            <a:endParaRPr lang="fr-BE" sz="1600" i="1" dirty="0">
              <a:solidFill>
                <a:srgbClr val="252B26"/>
              </a:solidFill>
            </a:endParaRPr>
          </a:p>
          <a:p>
            <a:endParaRPr lang="fr-BE" sz="1600" i="1" dirty="0">
              <a:solidFill>
                <a:srgbClr val="252B26"/>
              </a:solidFill>
            </a:endParaRPr>
          </a:p>
          <a:p>
            <a:endParaRPr lang="fr-BE" sz="1600" i="1" dirty="0">
              <a:solidFill>
                <a:srgbClr val="252B26"/>
              </a:solidFill>
            </a:endParaRPr>
          </a:p>
          <a:p>
            <a:endParaRPr lang="fr-BE" sz="1600" i="1" dirty="0">
              <a:solidFill>
                <a:srgbClr val="252B26"/>
              </a:solidFill>
            </a:endParaRPr>
          </a:p>
          <a:p>
            <a:endParaRPr lang="fr-BE" sz="1600" i="1" dirty="0">
              <a:solidFill>
                <a:srgbClr val="252B26"/>
              </a:solidFill>
            </a:endParaRPr>
          </a:p>
          <a:p>
            <a:endParaRPr lang="fr-BE" sz="1600" i="1" dirty="0">
              <a:solidFill>
                <a:srgbClr val="252B26"/>
              </a:solidFill>
            </a:endParaRPr>
          </a:p>
          <a:p>
            <a:endParaRPr lang="fr-BE" sz="1600" i="1" dirty="0">
              <a:solidFill>
                <a:srgbClr val="252B26"/>
              </a:solidFill>
            </a:endParaRPr>
          </a:p>
          <a:p>
            <a:endParaRPr lang="fr-BE" sz="1600" i="1" dirty="0">
              <a:solidFill>
                <a:srgbClr val="252B26"/>
              </a:solidFill>
            </a:endParaRPr>
          </a:p>
          <a:p>
            <a:endParaRPr lang="fr-BE" sz="1600" i="1" dirty="0">
              <a:solidFill>
                <a:srgbClr val="252B26"/>
              </a:solidFill>
            </a:endParaRPr>
          </a:p>
          <a:p>
            <a:endParaRPr lang="fr-BE" sz="1600" i="1" dirty="0">
              <a:solidFill>
                <a:srgbClr val="252B26"/>
              </a:solidFill>
            </a:endParaRPr>
          </a:p>
          <a:p>
            <a:endParaRPr lang="nl-BE" sz="1600" b="1" dirty="0">
              <a:solidFill>
                <a:srgbClr val="252B26"/>
              </a:solidFill>
            </a:endParaRPr>
          </a:p>
          <a:p>
            <a:pPr>
              <a:defRPr sz="4800"/>
            </a:pPr>
            <a:endParaRPr lang="fr-BE" sz="1400" i="1" dirty="0">
              <a:solidFill>
                <a:srgbClr val="333A34"/>
              </a:solidFill>
            </a:endParaRPr>
          </a:p>
        </p:txBody>
      </p:sp>
      <p:sp>
        <p:nvSpPr>
          <p:cNvPr id="3" name="Rectangle 2">
            <a:extLst>
              <a:ext uri="{FF2B5EF4-FFF2-40B4-BE49-F238E27FC236}">
                <a16:creationId xmlns:a16="http://schemas.microsoft.com/office/drawing/2014/main" id="{997C828E-9283-FB44-8020-9E16BCCF8DB5}"/>
              </a:ext>
            </a:extLst>
          </p:cNvPr>
          <p:cNvSpPr/>
          <p:nvPr/>
        </p:nvSpPr>
        <p:spPr>
          <a:xfrm>
            <a:off x="9768408" y="2195572"/>
            <a:ext cx="2334293" cy="369332"/>
          </a:xfrm>
          <a:prstGeom prst="rect">
            <a:avLst/>
          </a:prstGeom>
        </p:spPr>
        <p:txBody>
          <a:bodyPr wrap="none">
            <a:spAutoFit/>
          </a:bodyPr>
          <a:lstStyle/>
          <a:p>
            <a:r>
              <a:rPr lang="fr-BE" b="1" dirty="0">
                <a:solidFill>
                  <a:srgbClr val="A52A2A"/>
                </a:solidFill>
                <a:latin typeface="Verdana" panose="020B0604030504040204" pitchFamily="34" charset="0"/>
              </a:rPr>
              <a:t>Alfie </a:t>
            </a:r>
            <a:r>
              <a:rPr lang="fr-BE" b="1" dirty="0" err="1">
                <a:solidFill>
                  <a:srgbClr val="A52A2A"/>
                </a:solidFill>
                <a:latin typeface="Verdana" panose="020B0604030504040204" pitchFamily="34" charset="0"/>
              </a:rPr>
              <a:t>Kohn</a:t>
            </a:r>
            <a:r>
              <a:rPr lang="fr-BE" b="1" dirty="0">
                <a:solidFill>
                  <a:srgbClr val="A52A2A"/>
                </a:solidFill>
                <a:latin typeface="Verdana" panose="020B0604030504040204" pitchFamily="34" charset="0"/>
              </a:rPr>
              <a:t>, 1999</a:t>
            </a:r>
            <a:endParaRPr lang="fr-FR" dirty="0"/>
          </a:p>
        </p:txBody>
      </p:sp>
    </p:spTree>
    <p:extLst>
      <p:ext uri="{BB962C8B-B14F-4D97-AF65-F5344CB8AC3E}">
        <p14:creationId xmlns:p14="http://schemas.microsoft.com/office/powerpoint/2010/main" val="2100599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u numéro de diapositive 7">
            <a:extLst>
              <a:ext uri="{FF2B5EF4-FFF2-40B4-BE49-F238E27FC236}">
                <a16:creationId xmlns:a16="http://schemas.microsoft.com/office/drawing/2014/main" id="{53B0D3E3-3F02-6043-AE57-3B55DAB47CEC}"/>
              </a:ext>
            </a:extLst>
          </p:cNvPr>
          <p:cNvSpPr txBox="1">
            <a:spLocks noGrp="1"/>
          </p:cNvSpPr>
          <p:nvPr/>
        </p:nvSpPr>
        <p:spPr bwMode="auto">
          <a:xfrm>
            <a:off x="10153650" y="6580188"/>
            <a:ext cx="514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1200">
              <a:solidFill>
                <a:srgbClr val="000000"/>
              </a:solidFill>
              <a:latin typeface="Helvetica" pitchFamily="2" charset="0"/>
              <a:cs typeface="Arial" panose="020B0604020202020204" pitchFamily="34" charset="0"/>
            </a:endParaRPr>
          </a:p>
        </p:txBody>
      </p:sp>
      <p:sp>
        <p:nvSpPr>
          <p:cNvPr id="18435" name="Titre 1">
            <a:extLst>
              <a:ext uri="{FF2B5EF4-FFF2-40B4-BE49-F238E27FC236}">
                <a16:creationId xmlns:a16="http://schemas.microsoft.com/office/drawing/2014/main" id="{4D058854-B214-B243-A353-823711CBB42C}"/>
              </a:ext>
            </a:extLst>
          </p:cNvPr>
          <p:cNvSpPr txBox="1">
            <a:spLocks/>
          </p:cNvSpPr>
          <p:nvPr/>
        </p:nvSpPr>
        <p:spPr bwMode="auto">
          <a:xfrm>
            <a:off x="2692400" y="187325"/>
            <a:ext cx="923624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cs typeface="Times New Roman" panose="02020603050405020304" pitchFamily="18" charset="0"/>
              </a:rPr>
              <a:t>Trois options s’offrent à nous</a:t>
            </a:r>
          </a:p>
        </p:txBody>
      </p:sp>
      <p:sp>
        <p:nvSpPr>
          <p:cNvPr id="5" name="Rectangle 4">
            <a:extLst>
              <a:ext uri="{FF2B5EF4-FFF2-40B4-BE49-F238E27FC236}">
                <a16:creationId xmlns:a16="http://schemas.microsoft.com/office/drawing/2014/main" id="{A79BBFF9-95B2-7043-83D1-F0CAE98D8DA4}"/>
              </a:ext>
            </a:extLst>
          </p:cNvPr>
          <p:cNvSpPr/>
          <p:nvPr/>
        </p:nvSpPr>
        <p:spPr>
          <a:xfrm>
            <a:off x="9120188" y="6237288"/>
            <a:ext cx="3071812" cy="48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 name="ZoneTexte 5">
            <a:extLst>
              <a:ext uri="{FF2B5EF4-FFF2-40B4-BE49-F238E27FC236}">
                <a16:creationId xmlns:a16="http://schemas.microsoft.com/office/drawing/2014/main" id="{1C363358-4730-E843-AA78-1D9BC761F952}"/>
              </a:ext>
            </a:extLst>
          </p:cNvPr>
          <p:cNvSpPr txBox="1"/>
          <p:nvPr/>
        </p:nvSpPr>
        <p:spPr>
          <a:xfrm>
            <a:off x="3099593" y="1118914"/>
            <a:ext cx="9003108" cy="9874498"/>
          </a:xfrm>
          <a:prstGeom prst="rect">
            <a:avLst/>
          </a:prstGeom>
          <a:noFill/>
        </p:spPr>
        <p:txBody>
          <a:bodyPr wrap="square">
            <a:spAutoFit/>
          </a:bodyPr>
          <a:lstStyle/>
          <a:p>
            <a:pPr>
              <a:lnSpc>
                <a:spcPct val="120000"/>
              </a:lnSpc>
              <a:spcBef>
                <a:spcPts val="3400"/>
              </a:spcBef>
              <a:buSzPct val="60000"/>
              <a:defRPr sz="4300">
                <a:solidFill>
                  <a:srgbClr val="252B26"/>
                </a:solidFill>
              </a:defRPr>
            </a:pPr>
            <a:r>
              <a:rPr lang="fr-BE" sz="1600" b="1" dirty="0"/>
              <a:t>3. Choisir une posture intermédiaire</a:t>
            </a:r>
            <a:br>
              <a:rPr lang="fr-BE" sz="1600" b="1" dirty="0"/>
            </a:br>
            <a:r>
              <a:rPr lang="fr-BE" sz="1600" b="1" dirty="0"/>
              <a:t/>
            </a:r>
            <a:br>
              <a:rPr lang="fr-BE" sz="1600" b="1" dirty="0"/>
            </a:br>
            <a:r>
              <a:rPr lang="fr-BE" sz="1600" b="1" dirty="0"/>
              <a:t>Rey et Carette (2006) distinguent :</a:t>
            </a:r>
          </a:p>
          <a:p>
            <a:pPr>
              <a:lnSpc>
                <a:spcPct val="120000"/>
              </a:lnSpc>
              <a:spcBef>
                <a:spcPts val="3400"/>
              </a:spcBef>
              <a:buSzPct val="60000"/>
              <a:defRPr sz="4300">
                <a:solidFill>
                  <a:srgbClr val="252B26"/>
                </a:solidFill>
              </a:defRPr>
            </a:pPr>
            <a:r>
              <a:rPr lang="fr-BE" sz="1600" i="1" dirty="0"/>
              <a:t>Les compétences de troisième degré (« compétences complexes ») : « Savoir choisir et combiner plusieurs compétences élémentaires pour traiter une situation nouvelle et complexe » </a:t>
            </a:r>
          </a:p>
          <a:p>
            <a:pPr>
              <a:lnSpc>
                <a:spcPct val="120000"/>
              </a:lnSpc>
              <a:spcBef>
                <a:spcPts val="3400"/>
              </a:spcBef>
              <a:buSzPct val="60000"/>
              <a:defRPr sz="4300">
                <a:solidFill>
                  <a:srgbClr val="252B26"/>
                </a:solidFill>
              </a:defRPr>
            </a:pPr>
            <a:r>
              <a:rPr lang="fr-BE" sz="1600" i="1" dirty="0"/>
              <a:t>Les compétences de deuxième degré (« compétences élémentaires avec cadrage ») : « Posséder toute une gamme de ces compétences élémentaires et savoir, dans une situation inédite, choisir celle qui convient » </a:t>
            </a:r>
          </a:p>
          <a:p>
            <a:pPr>
              <a:lnSpc>
                <a:spcPct val="120000"/>
              </a:lnSpc>
              <a:spcBef>
                <a:spcPts val="3400"/>
              </a:spcBef>
              <a:buSzPct val="60000"/>
              <a:defRPr sz="4300">
                <a:solidFill>
                  <a:srgbClr val="252B26"/>
                </a:solidFill>
              </a:defRPr>
            </a:pPr>
            <a:r>
              <a:rPr lang="fr-BE" sz="1600" i="1" dirty="0"/>
              <a:t>Les compétences de premier degré (« compétences élémentaires », « procédures », « procédures élémentaires » ou « procédures automatisées ») </a:t>
            </a:r>
          </a:p>
          <a:p>
            <a:pPr>
              <a:lnSpc>
                <a:spcPct val="120000"/>
              </a:lnSpc>
              <a:spcBef>
                <a:spcPts val="3400"/>
              </a:spcBef>
              <a:buSzPct val="60000"/>
              <a:defRPr sz="4300">
                <a:solidFill>
                  <a:srgbClr val="252B26"/>
                </a:solidFill>
              </a:defRPr>
            </a:pPr>
            <a:endParaRPr lang="fr-BE" sz="1600" b="1" dirty="0"/>
          </a:p>
          <a:p>
            <a:pPr>
              <a:lnSpc>
                <a:spcPct val="120000"/>
              </a:lnSpc>
              <a:spcBef>
                <a:spcPts val="3400"/>
              </a:spcBef>
              <a:buSzPct val="60000"/>
              <a:defRPr sz="4300">
                <a:solidFill>
                  <a:srgbClr val="252B26"/>
                </a:solidFill>
              </a:defRPr>
            </a:pPr>
            <a:r>
              <a:rPr lang="fr-BE" sz="1600" b="1" dirty="0"/>
              <a:t/>
            </a:r>
            <a:br>
              <a:rPr lang="fr-BE" sz="1600" b="1" dirty="0"/>
            </a:br>
            <a:r>
              <a:rPr lang="fr-BE" sz="1600" i="1" dirty="0"/>
              <a:t/>
            </a:r>
            <a:br>
              <a:rPr lang="fr-BE" sz="1600" i="1" dirty="0"/>
            </a:br>
            <a:r>
              <a:rPr lang="fr-BE" sz="1600" i="1" dirty="0"/>
              <a:t/>
            </a:r>
            <a:br>
              <a:rPr lang="fr-BE" sz="1600" i="1" dirty="0"/>
            </a:br>
            <a:endParaRPr lang="fr-BE" sz="1600" b="1" i="1" dirty="0"/>
          </a:p>
          <a:p>
            <a:endParaRPr lang="fr-BE" sz="1600" i="1" dirty="0">
              <a:solidFill>
                <a:srgbClr val="252B26"/>
              </a:solidFill>
            </a:endParaRPr>
          </a:p>
          <a:p>
            <a:endParaRPr lang="fr-BE" sz="1600" i="1" dirty="0">
              <a:solidFill>
                <a:srgbClr val="252B26"/>
              </a:solidFill>
            </a:endParaRPr>
          </a:p>
          <a:p>
            <a:endParaRPr lang="fr-BE" sz="1600" i="1" dirty="0">
              <a:solidFill>
                <a:srgbClr val="252B26"/>
              </a:solidFill>
            </a:endParaRPr>
          </a:p>
          <a:p>
            <a:endParaRPr lang="fr-BE" sz="1600" i="1" dirty="0">
              <a:solidFill>
                <a:srgbClr val="252B26"/>
              </a:solidFill>
            </a:endParaRPr>
          </a:p>
          <a:p>
            <a:endParaRPr lang="fr-BE" sz="1600" i="1" dirty="0">
              <a:solidFill>
                <a:srgbClr val="252B26"/>
              </a:solidFill>
            </a:endParaRPr>
          </a:p>
          <a:p>
            <a:endParaRPr lang="fr-BE" sz="1600" i="1" dirty="0">
              <a:solidFill>
                <a:srgbClr val="252B26"/>
              </a:solidFill>
            </a:endParaRPr>
          </a:p>
          <a:p>
            <a:endParaRPr lang="fr-BE" sz="1600" i="1" dirty="0">
              <a:solidFill>
                <a:srgbClr val="252B26"/>
              </a:solidFill>
            </a:endParaRPr>
          </a:p>
          <a:p>
            <a:endParaRPr lang="fr-BE" sz="1600" i="1" dirty="0">
              <a:solidFill>
                <a:srgbClr val="252B26"/>
              </a:solidFill>
            </a:endParaRPr>
          </a:p>
          <a:p>
            <a:endParaRPr lang="fr-BE" sz="1600" i="1" dirty="0">
              <a:solidFill>
                <a:srgbClr val="252B26"/>
              </a:solidFill>
            </a:endParaRPr>
          </a:p>
          <a:p>
            <a:endParaRPr lang="fr-BE" sz="1600" i="1" dirty="0">
              <a:solidFill>
                <a:srgbClr val="252B26"/>
              </a:solidFill>
            </a:endParaRPr>
          </a:p>
          <a:p>
            <a:endParaRPr lang="fr-BE" sz="1600" i="1" dirty="0">
              <a:solidFill>
                <a:srgbClr val="252B26"/>
              </a:solidFill>
            </a:endParaRPr>
          </a:p>
          <a:p>
            <a:endParaRPr lang="nl-BE" sz="1600" b="1" dirty="0">
              <a:solidFill>
                <a:srgbClr val="252B26"/>
              </a:solidFill>
            </a:endParaRPr>
          </a:p>
          <a:p>
            <a:pPr>
              <a:defRPr sz="4800"/>
            </a:pPr>
            <a:endParaRPr lang="fr-BE" sz="1400" i="1" dirty="0">
              <a:solidFill>
                <a:srgbClr val="333A34"/>
              </a:solidFill>
            </a:endParaRPr>
          </a:p>
        </p:txBody>
      </p:sp>
    </p:spTree>
    <p:extLst>
      <p:ext uri="{BB962C8B-B14F-4D97-AF65-F5344CB8AC3E}">
        <p14:creationId xmlns:p14="http://schemas.microsoft.com/office/powerpoint/2010/main" val="3240968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8D7AB48-4D15-E74C-BCE7-F0391129FBA6}"/>
              </a:ext>
            </a:extLst>
          </p:cNvPr>
          <p:cNvPicPr>
            <a:picLocks noChangeAspect="1"/>
          </p:cNvPicPr>
          <p:nvPr/>
        </p:nvPicPr>
        <p:blipFill>
          <a:blip r:embed="rId3"/>
          <a:stretch>
            <a:fillRect/>
          </a:stretch>
        </p:blipFill>
        <p:spPr>
          <a:xfrm>
            <a:off x="5012271" y="3645024"/>
            <a:ext cx="4596506" cy="3375057"/>
          </a:xfrm>
          <a:prstGeom prst="rect">
            <a:avLst/>
          </a:prstGeom>
        </p:spPr>
      </p:pic>
      <p:sp>
        <p:nvSpPr>
          <p:cNvPr id="18434" name="Espace réservé du numéro de diapositive 7">
            <a:extLst>
              <a:ext uri="{FF2B5EF4-FFF2-40B4-BE49-F238E27FC236}">
                <a16:creationId xmlns:a16="http://schemas.microsoft.com/office/drawing/2014/main" id="{53B0D3E3-3F02-6043-AE57-3B55DAB47CEC}"/>
              </a:ext>
            </a:extLst>
          </p:cNvPr>
          <p:cNvSpPr txBox="1">
            <a:spLocks noGrp="1"/>
          </p:cNvSpPr>
          <p:nvPr/>
        </p:nvSpPr>
        <p:spPr bwMode="auto">
          <a:xfrm>
            <a:off x="10153650" y="6580188"/>
            <a:ext cx="514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1200">
              <a:solidFill>
                <a:srgbClr val="000000"/>
              </a:solidFill>
              <a:latin typeface="Helvetica" pitchFamily="2" charset="0"/>
              <a:cs typeface="Arial" panose="020B0604020202020204" pitchFamily="34" charset="0"/>
            </a:endParaRPr>
          </a:p>
        </p:txBody>
      </p:sp>
      <p:sp>
        <p:nvSpPr>
          <p:cNvPr id="18435" name="Titre 1">
            <a:extLst>
              <a:ext uri="{FF2B5EF4-FFF2-40B4-BE49-F238E27FC236}">
                <a16:creationId xmlns:a16="http://schemas.microsoft.com/office/drawing/2014/main" id="{4D058854-B214-B243-A353-823711CBB42C}"/>
              </a:ext>
            </a:extLst>
          </p:cNvPr>
          <p:cNvSpPr txBox="1">
            <a:spLocks/>
          </p:cNvSpPr>
          <p:nvPr/>
        </p:nvSpPr>
        <p:spPr bwMode="auto">
          <a:xfrm>
            <a:off x="2692400" y="187325"/>
            <a:ext cx="923624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cs typeface="Times New Roman" panose="02020603050405020304" pitchFamily="18" charset="0"/>
              </a:rPr>
              <a:t>Trois options s’offrent à nous</a:t>
            </a:r>
          </a:p>
        </p:txBody>
      </p:sp>
      <p:sp>
        <p:nvSpPr>
          <p:cNvPr id="5" name="Rectangle 4">
            <a:extLst>
              <a:ext uri="{FF2B5EF4-FFF2-40B4-BE49-F238E27FC236}">
                <a16:creationId xmlns:a16="http://schemas.microsoft.com/office/drawing/2014/main" id="{A79BBFF9-95B2-7043-83D1-F0CAE98D8DA4}"/>
              </a:ext>
            </a:extLst>
          </p:cNvPr>
          <p:cNvSpPr/>
          <p:nvPr/>
        </p:nvSpPr>
        <p:spPr>
          <a:xfrm>
            <a:off x="9120188" y="6237288"/>
            <a:ext cx="3071812" cy="48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 name="ZoneTexte 5">
            <a:extLst>
              <a:ext uri="{FF2B5EF4-FFF2-40B4-BE49-F238E27FC236}">
                <a16:creationId xmlns:a16="http://schemas.microsoft.com/office/drawing/2014/main" id="{1C363358-4730-E843-AA78-1D9BC761F952}"/>
              </a:ext>
            </a:extLst>
          </p:cNvPr>
          <p:cNvSpPr txBox="1"/>
          <p:nvPr/>
        </p:nvSpPr>
        <p:spPr>
          <a:xfrm>
            <a:off x="3099593" y="1118914"/>
            <a:ext cx="9003108" cy="2702278"/>
          </a:xfrm>
          <a:prstGeom prst="rect">
            <a:avLst/>
          </a:prstGeom>
          <a:noFill/>
        </p:spPr>
        <p:txBody>
          <a:bodyPr wrap="square">
            <a:spAutoFit/>
          </a:bodyPr>
          <a:lstStyle/>
          <a:p>
            <a:pPr>
              <a:lnSpc>
                <a:spcPct val="120000"/>
              </a:lnSpc>
              <a:spcBef>
                <a:spcPts val="3400"/>
              </a:spcBef>
              <a:buSzPct val="60000"/>
              <a:defRPr sz="4300">
                <a:solidFill>
                  <a:srgbClr val="252B26"/>
                </a:solidFill>
              </a:defRPr>
            </a:pPr>
            <a:r>
              <a:rPr lang="fr-BE" sz="1600" b="1" dirty="0"/>
              <a:t>3. Choisir une posture intermédiaire</a:t>
            </a:r>
            <a:br>
              <a:rPr lang="fr-BE" sz="1600" b="1" dirty="0"/>
            </a:br>
            <a:r>
              <a:rPr lang="fr-BE" sz="1600" b="1" dirty="0"/>
              <a:t/>
            </a:r>
            <a:br>
              <a:rPr lang="fr-BE" sz="1600" b="1" dirty="0"/>
            </a:br>
            <a:r>
              <a:rPr lang="fr-BE" sz="1600" b="1" dirty="0" err="1"/>
              <a:t>Fagnant</a:t>
            </a:r>
            <a:r>
              <a:rPr lang="fr-BE" sz="1600" b="1" dirty="0"/>
              <a:t> et </a:t>
            </a:r>
            <a:r>
              <a:rPr lang="fr-BE" sz="1600" b="1" dirty="0" err="1"/>
              <a:t>Dierendonck</a:t>
            </a:r>
            <a:r>
              <a:rPr lang="fr-BE" sz="1600" b="1" dirty="0"/>
              <a:t> (2010) : Réduire la complexité</a:t>
            </a:r>
          </a:p>
          <a:p>
            <a:endParaRPr lang="fr-BE" sz="1600" dirty="0"/>
          </a:p>
          <a:p>
            <a:r>
              <a:rPr lang="fr-BE" sz="1600" dirty="0"/>
              <a:t>Une tâche/une situation serait considérée comme complexe à partir du moment où elle nécessite l’identification, la mobilisation et l’intégration de plus d’une ressource et qu’elle nécessite dès lors une interprétation (ou un cadrage) de la situation et une organisation de la démarche de résolution</a:t>
            </a:r>
          </a:p>
          <a:p>
            <a:endParaRPr lang="fr-BE" sz="1600" dirty="0"/>
          </a:p>
          <a:p>
            <a:r>
              <a:rPr lang="fr-BE" sz="1600" dirty="0"/>
              <a:t>Dès lors, on peut s’assurer que les épreuves comportent suffisamment d’items.</a:t>
            </a:r>
            <a:endParaRPr lang="fr-BE" sz="1600" i="1" dirty="0">
              <a:solidFill>
                <a:srgbClr val="252B26"/>
              </a:solidFill>
            </a:endParaRPr>
          </a:p>
        </p:txBody>
      </p:sp>
    </p:spTree>
    <p:extLst>
      <p:ext uri="{BB962C8B-B14F-4D97-AF65-F5344CB8AC3E}">
        <p14:creationId xmlns:p14="http://schemas.microsoft.com/office/powerpoint/2010/main" val="780207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u numéro de diapositive 7">
            <a:extLst>
              <a:ext uri="{FF2B5EF4-FFF2-40B4-BE49-F238E27FC236}">
                <a16:creationId xmlns:a16="http://schemas.microsoft.com/office/drawing/2014/main" id="{06819719-F660-2A4B-9E03-C69C70E9E3F8}"/>
              </a:ext>
            </a:extLst>
          </p:cNvPr>
          <p:cNvSpPr txBox="1">
            <a:spLocks noGrp="1"/>
          </p:cNvSpPr>
          <p:nvPr/>
        </p:nvSpPr>
        <p:spPr bwMode="auto">
          <a:xfrm>
            <a:off x="10153650" y="6580188"/>
            <a:ext cx="514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1200">
              <a:solidFill>
                <a:srgbClr val="000000"/>
              </a:solidFill>
              <a:latin typeface="Helvetica" pitchFamily="2" charset="0"/>
              <a:cs typeface="Arial" panose="020B0604020202020204" pitchFamily="34" charset="0"/>
            </a:endParaRPr>
          </a:p>
        </p:txBody>
      </p:sp>
      <p:sp>
        <p:nvSpPr>
          <p:cNvPr id="28674" name="Titre 1">
            <a:extLst>
              <a:ext uri="{FF2B5EF4-FFF2-40B4-BE49-F238E27FC236}">
                <a16:creationId xmlns:a16="http://schemas.microsoft.com/office/drawing/2014/main" id="{8CC5E2BC-1FC5-C849-AAAD-B6257F2E4887}"/>
              </a:ext>
            </a:extLst>
          </p:cNvPr>
          <p:cNvSpPr txBox="1">
            <a:spLocks/>
          </p:cNvSpPr>
          <p:nvPr/>
        </p:nvSpPr>
        <p:spPr bwMode="auto">
          <a:xfrm>
            <a:off x="2692400" y="187325"/>
            <a:ext cx="89392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cs typeface="Times New Roman" panose="02020603050405020304" pitchFamily="18" charset="0"/>
              </a:rPr>
              <a:t>Un entre-deux intéressant: </a:t>
            </a:r>
          </a:p>
        </p:txBody>
      </p:sp>
      <p:sp>
        <p:nvSpPr>
          <p:cNvPr id="5" name="Rectangle 4">
            <a:extLst>
              <a:ext uri="{FF2B5EF4-FFF2-40B4-BE49-F238E27FC236}">
                <a16:creationId xmlns:a16="http://schemas.microsoft.com/office/drawing/2014/main" id="{A79BBFF9-95B2-7043-83D1-F0CAE98D8DA4}"/>
              </a:ext>
            </a:extLst>
          </p:cNvPr>
          <p:cNvSpPr/>
          <p:nvPr/>
        </p:nvSpPr>
        <p:spPr>
          <a:xfrm>
            <a:off x="9120188" y="6237288"/>
            <a:ext cx="3071812" cy="48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 name="ZoneTexte 1">
            <a:extLst>
              <a:ext uri="{FF2B5EF4-FFF2-40B4-BE49-F238E27FC236}">
                <a16:creationId xmlns:a16="http://schemas.microsoft.com/office/drawing/2014/main" id="{97B43399-ACBE-9443-9960-828B9F6DC9D9}"/>
              </a:ext>
            </a:extLst>
          </p:cNvPr>
          <p:cNvSpPr txBox="1"/>
          <p:nvPr/>
        </p:nvSpPr>
        <p:spPr>
          <a:xfrm>
            <a:off x="3099593" y="1118914"/>
            <a:ext cx="8124825" cy="5078313"/>
          </a:xfrm>
          <a:prstGeom prst="rect">
            <a:avLst/>
          </a:prstGeom>
          <a:noFill/>
        </p:spPr>
        <p:txBody>
          <a:bodyPr>
            <a:spAutoFit/>
          </a:bodyPr>
          <a:lstStyle/>
          <a:p>
            <a:r>
              <a:rPr lang="fr-BE" dirty="0"/>
              <a:t>Vers une autre </a:t>
            </a:r>
            <a:r>
              <a:rPr lang="fr-BE" dirty="0" err="1"/>
              <a:t>edumétrie</a:t>
            </a:r>
            <a:r>
              <a:rPr lang="fr-BE" dirty="0"/>
              <a:t> (De </a:t>
            </a:r>
            <a:r>
              <a:rPr lang="fr-BE" dirty="0" err="1"/>
              <a:t>Ketele</a:t>
            </a:r>
            <a:r>
              <a:rPr lang="fr-BE" dirty="0"/>
              <a:t> et Gérard, 2006)</a:t>
            </a:r>
          </a:p>
          <a:p>
            <a:endParaRPr lang="fr-BE" dirty="0"/>
          </a:p>
          <a:p>
            <a:r>
              <a:rPr lang="fr-BE" i="1" dirty="0"/>
              <a:t>Divers types de validation peuvent être </a:t>
            </a:r>
            <a:r>
              <a:rPr lang="fr-BE" i="1" dirty="0" smtClean="0"/>
              <a:t>envisagés </a:t>
            </a:r>
            <a:r>
              <a:rPr lang="fr-BE" i="1" dirty="0"/>
              <a:t>de façon complémentaire:</a:t>
            </a:r>
          </a:p>
          <a:p>
            <a:r>
              <a:rPr lang="fr-BE" i="1" dirty="0"/>
              <a:t>• une validation a priori, par recours à des juges</a:t>
            </a:r>
          </a:p>
          <a:p>
            <a:r>
              <a:rPr lang="fr-BE" i="1" dirty="0"/>
              <a:t>	Le paramétrage et l’habillage des situations</a:t>
            </a:r>
          </a:p>
          <a:p>
            <a:r>
              <a:rPr lang="fr-BE" i="1" dirty="0"/>
              <a:t>		L’univers de référence quant aux ressources à mobiliser.</a:t>
            </a:r>
          </a:p>
          <a:p>
            <a:r>
              <a:rPr lang="fr-BE" i="1" dirty="0"/>
              <a:t>		Le type de situations</a:t>
            </a:r>
          </a:p>
          <a:p>
            <a:r>
              <a:rPr lang="fr-BE" i="1" dirty="0"/>
              <a:t>		Le type et le nombre de supports</a:t>
            </a:r>
          </a:p>
          <a:p>
            <a:r>
              <a:rPr lang="fr-BE" i="1" dirty="0"/>
              <a:t>		Les conditions de résolution </a:t>
            </a:r>
          </a:p>
          <a:p>
            <a:r>
              <a:rPr lang="fr-BE" i="1" dirty="0"/>
              <a:t>		Le type de tâche attendue,</a:t>
            </a:r>
          </a:p>
          <a:p>
            <a:r>
              <a:rPr lang="fr-BE" i="1" dirty="0"/>
              <a:t>		Le type de critères utilisés pour évaluer la production, </a:t>
            </a:r>
          </a:p>
          <a:p>
            <a:endParaRPr lang="fr-BE" i="1" dirty="0"/>
          </a:p>
          <a:p>
            <a:r>
              <a:rPr lang="fr-BE" i="1" dirty="0"/>
              <a:t>• une validation empirique interne</a:t>
            </a:r>
          </a:p>
          <a:p>
            <a:pPr lvl="2"/>
            <a:r>
              <a:rPr lang="fr-BE" dirty="0"/>
              <a:t>La validation devrait pouvoir se fonder sur les critères d’évaluation, qui sont invariants aux situations d’une même famille, à l’inverse des indicateurs qui, pour la plupart d’entre eux, dépendent de chaque situation.</a:t>
            </a:r>
            <a:endParaRPr lang="fr-BE" i="1" dirty="0"/>
          </a:p>
          <a:p>
            <a:r>
              <a:rPr lang="fr-BE" i="1" dirty="0"/>
              <a:t>• une validation empirique externe.</a:t>
            </a:r>
          </a:p>
        </p:txBody>
      </p:sp>
    </p:spTree>
    <p:extLst>
      <p:ext uri="{BB962C8B-B14F-4D97-AF65-F5344CB8AC3E}">
        <p14:creationId xmlns:p14="http://schemas.microsoft.com/office/powerpoint/2010/main" val="2342014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Image 1">
            <a:extLst>
              <a:ext uri="{FF2B5EF4-FFF2-40B4-BE49-F238E27FC236}">
                <a16:creationId xmlns:a16="http://schemas.microsoft.com/office/drawing/2014/main" id="{A90A5027-1B7E-2247-B626-229BCEA1F1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451BFF4E-C96A-EC44-B4C7-3989CEFB3535}"/>
              </a:ext>
            </a:extLst>
          </p:cNvPr>
          <p:cNvSpPr/>
          <p:nvPr/>
        </p:nvSpPr>
        <p:spPr>
          <a:xfrm>
            <a:off x="0" y="5746750"/>
            <a:ext cx="12192000" cy="763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dirty="0">
              <a:solidFill>
                <a:srgbClr val="960000"/>
              </a:solidFill>
            </a:endParaRPr>
          </a:p>
        </p:txBody>
      </p:sp>
      <p:sp>
        <p:nvSpPr>
          <p:cNvPr id="17411" name="Titre 2">
            <a:extLst>
              <a:ext uri="{FF2B5EF4-FFF2-40B4-BE49-F238E27FC236}">
                <a16:creationId xmlns:a16="http://schemas.microsoft.com/office/drawing/2014/main" id="{7152E26E-DCAC-5343-8B38-080660287B2D}"/>
              </a:ext>
            </a:extLst>
          </p:cNvPr>
          <p:cNvSpPr>
            <a:spLocks/>
          </p:cNvSpPr>
          <p:nvPr/>
        </p:nvSpPr>
        <p:spPr bwMode="auto">
          <a:xfrm>
            <a:off x="0" y="5870575"/>
            <a:ext cx="12192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r>
              <a:rPr lang="fr-BE" altLang="fr-FR" sz="2400" dirty="0">
                <a:solidFill>
                  <a:srgbClr val="067484"/>
                </a:solidFill>
                <a:latin typeface="Helvetica" pitchFamily="2" charset="0"/>
                <a:ea typeface="Helvetica" pitchFamily="2" charset="0"/>
                <a:cs typeface="Helvetica" pitchFamily="2" charset="0"/>
              </a:rPr>
              <a:t>L’outil d’évaluation de performances complexes : les grilles d’évaluation</a:t>
            </a:r>
          </a:p>
        </p:txBody>
      </p:sp>
      <p:sp>
        <p:nvSpPr>
          <p:cNvPr id="17412" name="ZoneTexte 5">
            <a:extLst>
              <a:ext uri="{FF2B5EF4-FFF2-40B4-BE49-F238E27FC236}">
                <a16:creationId xmlns:a16="http://schemas.microsoft.com/office/drawing/2014/main" id="{8F18E3EB-A82A-3143-B418-D23B7025B461}"/>
              </a:ext>
            </a:extLst>
          </p:cNvPr>
          <p:cNvSpPr txBox="1">
            <a:spLocks noChangeArrowheads="1"/>
          </p:cNvSpPr>
          <p:nvPr/>
        </p:nvSpPr>
        <p:spPr bwMode="auto">
          <a:xfrm>
            <a:off x="5010150" y="1104900"/>
            <a:ext cx="425767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Arial" panose="020B0604020202020204" pitchFamily="34" charset="0"/>
              <a:buNone/>
            </a:pPr>
            <a:endParaRPr lang="fr-BE" altLang="fr-FR" sz="2800">
              <a:solidFill>
                <a:srgbClr val="80808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2769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u numéro de diapositive 7">
            <a:extLst>
              <a:ext uri="{FF2B5EF4-FFF2-40B4-BE49-F238E27FC236}">
                <a16:creationId xmlns:a16="http://schemas.microsoft.com/office/drawing/2014/main" id="{06819719-F660-2A4B-9E03-C69C70E9E3F8}"/>
              </a:ext>
            </a:extLst>
          </p:cNvPr>
          <p:cNvSpPr txBox="1">
            <a:spLocks noGrp="1"/>
          </p:cNvSpPr>
          <p:nvPr/>
        </p:nvSpPr>
        <p:spPr bwMode="auto">
          <a:xfrm>
            <a:off x="10153650" y="6580188"/>
            <a:ext cx="514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1200">
              <a:solidFill>
                <a:srgbClr val="000000"/>
              </a:solidFill>
              <a:latin typeface="Helvetica" pitchFamily="2" charset="0"/>
              <a:cs typeface="Arial" panose="020B0604020202020204" pitchFamily="34" charset="0"/>
            </a:endParaRPr>
          </a:p>
        </p:txBody>
      </p:sp>
      <p:sp>
        <p:nvSpPr>
          <p:cNvPr id="28674" name="Titre 1">
            <a:extLst>
              <a:ext uri="{FF2B5EF4-FFF2-40B4-BE49-F238E27FC236}">
                <a16:creationId xmlns:a16="http://schemas.microsoft.com/office/drawing/2014/main" id="{8CC5E2BC-1FC5-C849-AAAD-B6257F2E4887}"/>
              </a:ext>
            </a:extLst>
          </p:cNvPr>
          <p:cNvSpPr txBox="1">
            <a:spLocks/>
          </p:cNvSpPr>
          <p:nvPr/>
        </p:nvSpPr>
        <p:spPr bwMode="auto">
          <a:xfrm>
            <a:off x="2692400" y="187325"/>
            <a:ext cx="89392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cs typeface="Times New Roman" panose="02020603050405020304" pitchFamily="18" charset="0"/>
              </a:rPr>
              <a:t>Les grilles d’évaluation</a:t>
            </a:r>
          </a:p>
        </p:txBody>
      </p:sp>
      <p:sp>
        <p:nvSpPr>
          <p:cNvPr id="5" name="Rectangle 4">
            <a:extLst>
              <a:ext uri="{FF2B5EF4-FFF2-40B4-BE49-F238E27FC236}">
                <a16:creationId xmlns:a16="http://schemas.microsoft.com/office/drawing/2014/main" id="{A79BBFF9-95B2-7043-83D1-F0CAE98D8DA4}"/>
              </a:ext>
            </a:extLst>
          </p:cNvPr>
          <p:cNvSpPr/>
          <p:nvPr/>
        </p:nvSpPr>
        <p:spPr>
          <a:xfrm>
            <a:off x="9120188" y="6237288"/>
            <a:ext cx="3071812" cy="48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6" name="image.png">
            <a:extLst>
              <a:ext uri="{FF2B5EF4-FFF2-40B4-BE49-F238E27FC236}">
                <a16:creationId xmlns:a16="http://schemas.microsoft.com/office/drawing/2014/main" id="{2BD0CF84-3DA6-604E-A1EC-4A2265A2EFF3}"/>
              </a:ext>
            </a:extLst>
          </p:cNvPr>
          <p:cNvPicPr/>
          <p:nvPr/>
        </p:nvPicPr>
        <p:blipFill>
          <a:blip r:embed="rId3"/>
          <a:stretch>
            <a:fillRect/>
          </a:stretch>
        </p:blipFill>
        <p:spPr>
          <a:xfrm>
            <a:off x="2567608" y="1090871"/>
            <a:ext cx="3456384" cy="5008306"/>
          </a:xfrm>
          <a:prstGeom prst="rect">
            <a:avLst/>
          </a:prstGeom>
          <a:ln w="12700">
            <a:miter lim="400000"/>
          </a:ln>
        </p:spPr>
      </p:pic>
      <p:pic>
        <p:nvPicPr>
          <p:cNvPr id="7" name="image.png">
            <a:extLst>
              <a:ext uri="{FF2B5EF4-FFF2-40B4-BE49-F238E27FC236}">
                <a16:creationId xmlns:a16="http://schemas.microsoft.com/office/drawing/2014/main" id="{C19499EA-9AA9-1A48-9609-49956A42435F}"/>
              </a:ext>
            </a:extLst>
          </p:cNvPr>
          <p:cNvPicPr/>
          <p:nvPr/>
        </p:nvPicPr>
        <p:blipFill>
          <a:blip r:embed="rId4"/>
          <a:stretch>
            <a:fillRect/>
          </a:stretch>
        </p:blipFill>
        <p:spPr>
          <a:xfrm>
            <a:off x="6792125" y="1107349"/>
            <a:ext cx="4871318" cy="2516932"/>
          </a:xfrm>
          <a:prstGeom prst="rect">
            <a:avLst/>
          </a:prstGeom>
          <a:ln w="12700">
            <a:miter lim="400000"/>
          </a:ln>
        </p:spPr>
      </p:pic>
      <p:pic>
        <p:nvPicPr>
          <p:cNvPr id="8" name="image.png">
            <a:extLst>
              <a:ext uri="{FF2B5EF4-FFF2-40B4-BE49-F238E27FC236}">
                <a16:creationId xmlns:a16="http://schemas.microsoft.com/office/drawing/2014/main" id="{CF0ACDD0-AC8B-F042-87F5-044B3423A569}"/>
              </a:ext>
            </a:extLst>
          </p:cNvPr>
          <p:cNvPicPr/>
          <p:nvPr/>
        </p:nvPicPr>
        <p:blipFill>
          <a:blip r:embed="rId5"/>
          <a:stretch>
            <a:fillRect/>
          </a:stretch>
        </p:blipFill>
        <p:spPr>
          <a:xfrm rot="21540000">
            <a:off x="6808645" y="4121443"/>
            <a:ext cx="4855496" cy="1935511"/>
          </a:xfrm>
          <a:prstGeom prst="rect">
            <a:avLst/>
          </a:prstGeom>
          <a:ln w="12700">
            <a:miter lim="400000"/>
          </a:ln>
        </p:spPr>
      </p:pic>
      <p:sp>
        <p:nvSpPr>
          <p:cNvPr id="9" name="ZoneTexte 8">
            <a:extLst>
              <a:ext uri="{FF2B5EF4-FFF2-40B4-BE49-F238E27FC236}">
                <a16:creationId xmlns:a16="http://schemas.microsoft.com/office/drawing/2014/main" id="{6A61CEBC-4775-E049-9726-CA532C3EFC42}"/>
              </a:ext>
            </a:extLst>
          </p:cNvPr>
          <p:cNvSpPr txBox="1"/>
          <p:nvPr/>
        </p:nvSpPr>
        <p:spPr>
          <a:xfrm rot="19745415">
            <a:off x="7822578" y="2212178"/>
            <a:ext cx="2827630" cy="369332"/>
          </a:xfrm>
          <a:prstGeom prst="rect">
            <a:avLst/>
          </a:prstGeom>
          <a:solidFill>
            <a:schemeClr val="bg1"/>
          </a:solidFill>
        </p:spPr>
        <p:txBody>
          <a:bodyPr wrap="none" rtlCol="0">
            <a:spAutoFit/>
          </a:bodyPr>
          <a:lstStyle/>
          <a:p>
            <a:r>
              <a:rPr lang="fr-FR" dirty="0">
                <a:solidFill>
                  <a:srgbClr val="9294C8"/>
                </a:solidFill>
              </a:rPr>
              <a:t>Echelles ordinales - </a:t>
            </a:r>
            <a:r>
              <a:rPr lang="fr-FR" dirty="0" err="1">
                <a:solidFill>
                  <a:srgbClr val="9294C8"/>
                </a:solidFill>
              </a:rPr>
              <a:t>Likert</a:t>
            </a:r>
            <a:endParaRPr lang="fr-FR" dirty="0">
              <a:solidFill>
                <a:srgbClr val="9294C8"/>
              </a:solidFill>
            </a:endParaRPr>
          </a:p>
        </p:txBody>
      </p:sp>
      <p:sp>
        <p:nvSpPr>
          <p:cNvPr id="10" name="ZoneTexte 9">
            <a:extLst>
              <a:ext uri="{FF2B5EF4-FFF2-40B4-BE49-F238E27FC236}">
                <a16:creationId xmlns:a16="http://schemas.microsoft.com/office/drawing/2014/main" id="{F45D4804-EE62-A94A-881A-2C6FF739D05E}"/>
              </a:ext>
            </a:extLst>
          </p:cNvPr>
          <p:cNvSpPr txBox="1"/>
          <p:nvPr/>
        </p:nvSpPr>
        <p:spPr>
          <a:xfrm rot="19745415">
            <a:off x="2656438" y="3251342"/>
            <a:ext cx="2967479" cy="369332"/>
          </a:xfrm>
          <a:prstGeom prst="rect">
            <a:avLst/>
          </a:prstGeom>
          <a:solidFill>
            <a:schemeClr val="bg1"/>
          </a:solidFill>
        </p:spPr>
        <p:txBody>
          <a:bodyPr wrap="none" rtlCol="0">
            <a:spAutoFit/>
          </a:bodyPr>
          <a:lstStyle/>
          <a:p>
            <a:r>
              <a:rPr lang="fr-FR" dirty="0">
                <a:solidFill>
                  <a:srgbClr val="9294C8"/>
                </a:solidFill>
              </a:rPr>
              <a:t>Echelles pseudo-métriques</a:t>
            </a:r>
          </a:p>
        </p:txBody>
      </p:sp>
      <p:sp>
        <p:nvSpPr>
          <p:cNvPr id="11" name="ZoneTexte 10">
            <a:extLst>
              <a:ext uri="{FF2B5EF4-FFF2-40B4-BE49-F238E27FC236}">
                <a16:creationId xmlns:a16="http://schemas.microsoft.com/office/drawing/2014/main" id="{9B89AF01-648B-234C-A4F3-C7A5E87D9DE5}"/>
              </a:ext>
            </a:extLst>
          </p:cNvPr>
          <p:cNvSpPr txBox="1"/>
          <p:nvPr/>
        </p:nvSpPr>
        <p:spPr>
          <a:xfrm rot="19745415">
            <a:off x="8142965" y="4904533"/>
            <a:ext cx="2339102" cy="369332"/>
          </a:xfrm>
          <a:prstGeom prst="rect">
            <a:avLst/>
          </a:prstGeom>
          <a:solidFill>
            <a:schemeClr val="bg1"/>
          </a:solidFill>
        </p:spPr>
        <p:txBody>
          <a:bodyPr wrap="none" rtlCol="0">
            <a:spAutoFit/>
          </a:bodyPr>
          <a:lstStyle/>
          <a:p>
            <a:r>
              <a:rPr lang="fr-FR" dirty="0">
                <a:solidFill>
                  <a:srgbClr val="9294C8"/>
                </a:solidFill>
              </a:rPr>
              <a:t>Echelles descriptives</a:t>
            </a:r>
          </a:p>
        </p:txBody>
      </p:sp>
    </p:spTree>
    <p:extLst>
      <p:ext uri="{BB962C8B-B14F-4D97-AF65-F5344CB8AC3E}">
        <p14:creationId xmlns:p14="http://schemas.microsoft.com/office/powerpoint/2010/main" val="1253227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Image 1">
            <a:extLst>
              <a:ext uri="{FF2B5EF4-FFF2-40B4-BE49-F238E27FC236}">
                <a16:creationId xmlns:a16="http://schemas.microsoft.com/office/drawing/2014/main" id="{A90A5027-1B7E-2247-B626-229BCEA1F1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451BFF4E-C96A-EC44-B4C7-3989CEFB3535}"/>
              </a:ext>
            </a:extLst>
          </p:cNvPr>
          <p:cNvSpPr/>
          <p:nvPr/>
        </p:nvSpPr>
        <p:spPr>
          <a:xfrm>
            <a:off x="0" y="5746750"/>
            <a:ext cx="12192000" cy="763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dirty="0">
              <a:solidFill>
                <a:srgbClr val="960000"/>
              </a:solidFill>
            </a:endParaRPr>
          </a:p>
        </p:txBody>
      </p:sp>
      <p:sp>
        <p:nvSpPr>
          <p:cNvPr id="17411" name="Titre 2">
            <a:extLst>
              <a:ext uri="{FF2B5EF4-FFF2-40B4-BE49-F238E27FC236}">
                <a16:creationId xmlns:a16="http://schemas.microsoft.com/office/drawing/2014/main" id="{7152E26E-DCAC-5343-8B38-080660287B2D}"/>
              </a:ext>
            </a:extLst>
          </p:cNvPr>
          <p:cNvSpPr>
            <a:spLocks/>
          </p:cNvSpPr>
          <p:nvPr/>
        </p:nvSpPr>
        <p:spPr bwMode="auto">
          <a:xfrm>
            <a:off x="0" y="5870575"/>
            <a:ext cx="12192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r>
              <a:rPr lang="fr-BE" altLang="fr-FR" sz="2400" dirty="0">
                <a:solidFill>
                  <a:srgbClr val="067484"/>
                </a:solidFill>
                <a:latin typeface="Helvetica" pitchFamily="2" charset="0"/>
                <a:ea typeface="Helvetica" pitchFamily="2" charset="0"/>
                <a:cs typeface="Helvetica" pitchFamily="2" charset="0"/>
              </a:rPr>
              <a:t>L’évaluation de contenus ou objectifs</a:t>
            </a:r>
          </a:p>
        </p:txBody>
      </p:sp>
      <p:sp>
        <p:nvSpPr>
          <p:cNvPr id="17412" name="ZoneTexte 5">
            <a:extLst>
              <a:ext uri="{FF2B5EF4-FFF2-40B4-BE49-F238E27FC236}">
                <a16:creationId xmlns:a16="http://schemas.microsoft.com/office/drawing/2014/main" id="{8F18E3EB-A82A-3143-B418-D23B7025B461}"/>
              </a:ext>
            </a:extLst>
          </p:cNvPr>
          <p:cNvSpPr txBox="1">
            <a:spLocks noChangeArrowheads="1"/>
          </p:cNvSpPr>
          <p:nvPr/>
        </p:nvSpPr>
        <p:spPr bwMode="auto">
          <a:xfrm>
            <a:off x="5010150" y="1104900"/>
            <a:ext cx="425767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Arial" panose="020B0604020202020204" pitchFamily="34" charset="0"/>
              <a:buNone/>
            </a:pPr>
            <a:endParaRPr lang="fr-BE" altLang="fr-FR" sz="2800">
              <a:solidFill>
                <a:srgbClr val="808080"/>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u numéro de diapositive 7">
            <a:extLst>
              <a:ext uri="{FF2B5EF4-FFF2-40B4-BE49-F238E27FC236}">
                <a16:creationId xmlns:a16="http://schemas.microsoft.com/office/drawing/2014/main" id="{06819719-F660-2A4B-9E03-C69C70E9E3F8}"/>
              </a:ext>
            </a:extLst>
          </p:cNvPr>
          <p:cNvSpPr txBox="1">
            <a:spLocks noGrp="1"/>
          </p:cNvSpPr>
          <p:nvPr/>
        </p:nvSpPr>
        <p:spPr bwMode="auto">
          <a:xfrm>
            <a:off x="10153650" y="6580188"/>
            <a:ext cx="514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1200">
              <a:solidFill>
                <a:srgbClr val="000000"/>
              </a:solidFill>
              <a:latin typeface="Helvetica" pitchFamily="2" charset="0"/>
              <a:cs typeface="Arial" panose="020B0604020202020204" pitchFamily="34" charset="0"/>
            </a:endParaRPr>
          </a:p>
        </p:txBody>
      </p:sp>
      <p:sp>
        <p:nvSpPr>
          <p:cNvPr id="28674" name="Titre 1">
            <a:extLst>
              <a:ext uri="{FF2B5EF4-FFF2-40B4-BE49-F238E27FC236}">
                <a16:creationId xmlns:a16="http://schemas.microsoft.com/office/drawing/2014/main" id="{8CC5E2BC-1FC5-C849-AAAD-B6257F2E4887}"/>
              </a:ext>
            </a:extLst>
          </p:cNvPr>
          <p:cNvSpPr txBox="1">
            <a:spLocks/>
          </p:cNvSpPr>
          <p:nvPr/>
        </p:nvSpPr>
        <p:spPr bwMode="auto">
          <a:xfrm>
            <a:off x="2692400" y="187325"/>
            <a:ext cx="89392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cs typeface="Times New Roman" panose="02020603050405020304" pitchFamily="18" charset="0"/>
              </a:rPr>
              <a:t>Les échelles descriptives: </a:t>
            </a:r>
          </a:p>
        </p:txBody>
      </p:sp>
      <p:sp>
        <p:nvSpPr>
          <p:cNvPr id="5" name="Rectangle 4">
            <a:extLst>
              <a:ext uri="{FF2B5EF4-FFF2-40B4-BE49-F238E27FC236}">
                <a16:creationId xmlns:a16="http://schemas.microsoft.com/office/drawing/2014/main" id="{A79BBFF9-95B2-7043-83D1-F0CAE98D8DA4}"/>
              </a:ext>
            </a:extLst>
          </p:cNvPr>
          <p:cNvSpPr/>
          <p:nvPr/>
        </p:nvSpPr>
        <p:spPr>
          <a:xfrm>
            <a:off x="9120188" y="6237288"/>
            <a:ext cx="3071812" cy="48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 name="ZoneTexte 1">
            <a:extLst>
              <a:ext uri="{FF2B5EF4-FFF2-40B4-BE49-F238E27FC236}">
                <a16:creationId xmlns:a16="http://schemas.microsoft.com/office/drawing/2014/main" id="{97B43399-ACBE-9443-9960-828B9F6DC9D9}"/>
              </a:ext>
            </a:extLst>
          </p:cNvPr>
          <p:cNvSpPr txBox="1"/>
          <p:nvPr/>
        </p:nvSpPr>
        <p:spPr>
          <a:xfrm>
            <a:off x="3099593" y="1118914"/>
            <a:ext cx="8124825" cy="4801314"/>
          </a:xfrm>
          <a:prstGeom prst="rect">
            <a:avLst/>
          </a:prstGeom>
          <a:noFill/>
        </p:spPr>
        <p:txBody>
          <a:bodyPr>
            <a:spAutoFit/>
          </a:bodyPr>
          <a:lstStyle/>
          <a:p>
            <a:pPr marL="285750" indent="-285750" algn="just">
              <a:buFont typeface="Arial" panose="020B0604020202020204" pitchFamily="34" charset="0"/>
              <a:buChar char="•"/>
            </a:pPr>
            <a:r>
              <a:rPr lang="fr-FR" dirty="0"/>
              <a:t>Une échelle descriptive d’évaluation est un ensemble cohérent de critères qui évaluent le travail d’un étudiant en décrivant divers niveaux de performance pour chacun de ces critères. </a:t>
            </a:r>
          </a:p>
          <a:p>
            <a:pPr marL="285750" indent="-285750" algn="just">
              <a:buFont typeface="Arial" panose="020B0604020202020204" pitchFamily="34" charset="0"/>
              <a:buChar char="•"/>
            </a:pPr>
            <a:r>
              <a:rPr lang="fr-FR" dirty="0"/>
              <a:t>Ces échelles permettent de structurer la prise d’informations, l’observation. </a:t>
            </a:r>
          </a:p>
          <a:p>
            <a:pPr marL="285750" indent="-285750" algn="just">
              <a:buFont typeface="Arial" panose="020B0604020202020204" pitchFamily="34" charset="0"/>
              <a:buChar char="•"/>
            </a:pPr>
            <a:r>
              <a:rPr lang="fr-FR" dirty="0"/>
              <a:t>L’intérêt de telles échelles, comparées à des échelles ordinales ou métriques, c’est qu’elles décrivent la performance plus qu’elles ne la jugent. </a:t>
            </a:r>
          </a:p>
          <a:p>
            <a:pPr marL="285750" indent="-285750" algn="just">
              <a:buFont typeface="Arial" panose="020B0604020202020204" pitchFamily="34" charset="0"/>
              <a:buChar char="•"/>
            </a:pPr>
            <a:r>
              <a:rPr lang="fr-FR" dirty="0"/>
              <a:t>En effet, évaluer avec une échelle descriptive, c’est vérifier l’adéquation entre la tâche de l’étudiant et la description de l’attendu à divers niveaux de l’échelle. </a:t>
            </a:r>
          </a:p>
          <a:p>
            <a:pPr marL="285750" indent="-285750" algn="just">
              <a:buFont typeface="Arial" panose="020B0604020202020204" pitchFamily="34" charset="0"/>
              <a:buChar char="•"/>
            </a:pPr>
            <a:r>
              <a:rPr lang="fr-FR" dirty="0"/>
              <a:t>Outre les aspects évaluatifs (formatifs et sommatifs), l’utilisation d’une échelle descriptive aide l’enseignant à concevoir son cours et son évaluation. </a:t>
            </a:r>
          </a:p>
          <a:p>
            <a:pPr marL="285750" indent="-285750" algn="just">
              <a:buFont typeface="Arial" panose="020B0604020202020204" pitchFamily="34" charset="0"/>
              <a:buChar char="•"/>
            </a:pPr>
            <a:r>
              <a:rPr lang="fr-FR" dirty="0"/>
              <a:t>Elle aide aussi les étudiants à apprendre, puisque les attendus sont clairement fixés par les niveaux de l’échelle. Elles peuvent, dès lors, avoir un effet retour assez intéressant.</a:t>
            </a:r>
          </a:p>
          <a:p>
            <a:pPr marL="285750" indent="-285750" algn="just">
              <a:buFont typeface="Arial" panose="020B0604020202020204" pitchFamily="34" charset="0"/>
              <a:buChar char="•"/>
            </a:pPr>
            <a:endParaRPr lang="fr-FR" dirty="0"/>
          </a:p>
          <a:p>
            <a:endParaRPr lang="fr-BE" i="1" dirty="0"/>
          </a:p>
        </p:txBody>
      </p:sp>
    </p:spTree>
    <p:extLst>
      <p:ext uri="{BB962C8B-B14F-4D97-AF65-F5344CB8AC3E}">
        <p14:creationId xmlns:p14="http://schemas.microsoft.com/office/powerpoint/2010/main" val="2255882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u numéro de diapositive 7">
            <a:extLst>
              <a:ext uri="{FF2B5EF4-FFF2-40B4-BE49-F238E27FC236}">
                <a16:creationId xmlns:a16="http://schemas.microsoft.com/office/drawing/2014/main" id="{06819719-F660-2A4B-9E03-C69C70E9E3F8}"/>
              </a:ext>
            </a:extLst>
          </p:cNvPr>
          <p:cNvSpPr txBox="1">
            <a:spLocks noGrp="1"/>
          </p:cNvSpPr>
          <p:nvPr/>
        </p:nvSpPr>
        <p:spPr bwMode="auto">
          <a:xfrm>
            <a:off x="10153650" y="6580188"/>
            <a:ext cx="514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1200">
              <a:solidFill>
                <a:srgbClr val="000000"/>
              </a:solidFill>
              <a:latin typeface="Helvetica" pitchFamily="2" charset="0"/>
              <a:cs typeface="Arial" panose="020B0604020202020204" pitchFamily="34" charset="0"/>
            </a:endParaRPr>
          </a:p>
        </p:txBody>
      </p:sp>
      <p:sp>
        <p:nvSpPr>
          <p:cNvPr id="28674" name="Titre 1">
            <a:extLst>
              <a:ext uri="{FF2B5EF4-FFF2-40B4-BE49-F238E27FC236}">
                <a16:creationId xmlns:a16="http://schemas.microsoft.com/office/drawing/2014/main" id="{8CC5E2BC-1FC5-C849-AAAD-B6257F2E4887}"/>
              </a:ext>
            </a:extLst>
          </p:cNvPr>
          <p:cNvSpPr txBox="1">
            <a:spLocks/>
          </p:cNvSpPr>
          <p:nvPr/>
        </p:nvSpPr>
        <p:spPr bwMode="auto">
          <a:xfrm>
            <a:off x="2692400" y="187325"/>
            <a:ext cx="89392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cs typeface="Times New Roman" panose="02020603050405020304" pitchFamily="18" charset="0"/>
              </a:rPr>
              <a:t>Les échelles </a:t>
            </a:r>
            <a:r>
              <a:rPr lang="fr-BE" altLang="fr-FR" sz="4000" b="1" dirty="0" smtClean="0">
                <a:solidFill>
                  <a:srgbClr val="067484"/>
                </a:solidFill>
                <a:latin typeface="Helvetica" pitchFamily="2" charset="0"/>
                <a:cs typeface="Times New Roman" panose="02020603050405020304" pitchFamily="18" charset="0"/>
              </a:rPr>
              <a:t>descriptives</a:t>
            </a:r>
            <a:endParaRPr lang="fr-BE" altLang="fr-FR" sz="4000" b="1" dirty="0">
              <a:solidFill>
                <a:srgbClr val="067484"/>
              </a:solidFill>
              <a:latin typeface="Helvetica" pitchFamily="2" charset="0"/>
              <a:cs typeface="Times New Roman" panose="02020603050405020304" pitchFamily="18" charset="0"/>
            </a:endParaRPr>
          </a:p>
        </p:txBody>
      </p:sp>
      <p:sp>
        <p:nvSpPr>
          <p:cNvPr id="5" name="Rectangle 4">
            <a:extLst>
              <a:ext uri="{FF2B5EF4-FFF2-40B4-BE49-F238E27FC236}">
                <a16:creationId xmlns:a16="http://schemas.microsoft.com/office/drawing/2014/main" id="{A79BBFF9-95B2-7043-83D1-F0CAE98D8DA4}"/>
              </a:ext>
            </a:extLst>
          </p:cNvPr>
          <p:cNvSpPr/>
          <p:nvPr/>
        </p:nvSpPr>
        <p:spPr>
          <a:xfrm>
            <a:off x="9120188" y="6237288"/>
            <a:ext cx="3071812" cy="48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6" name="Image 5">
            <a:extLst>
              <a:ext uri="{FF2B5EF4-FFF2-40B4-BE49-F238E27FC236}">
                <a16:creationId xmlns:a16="http://schemas.microsoft.com/office/drawing/2014/main" id="{0DA16B8B-1859-3F48-8396-5C749C580486}"/>
              </a:ext>
            </a:extLst>
          </p:cNvPr>
          <p:cNvPicPr>
            <a:picLocks noChangeAspect="1"/>
          </p:cNvPicPr>
          <p:nvPr/>
        </p:nvPicPr>
        <p:blipFill>
          <a:blip r:embed="rId3"/>
          <a:stretch>
            <a:fillRect/>
          </a:stretch>
        </p:blipFill>
        <p:spPr>
          <a:xfrm>
            <a:off x="2999655" y="1106514"/>
            <a:ext cx="8631957" cy="4900171"/>
          </a:xfrm>
          <a:prstGeom prst="rect">
            <a:avLst/>
          </a:prstGeom>
        </p:spPr>
      </p:pic>
    </p:spTree>
    <p:extLst>
      <p:ext uri="{BB962C8B-B14F-4D97-AF65-F5344CB8AC3E}">
        <p14:creationId xmlns:p14="http://schemas.microsoft.com/office/powerpoint/2010/main" val="1197824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u numéro de diapositive 7">
            <a:extLst>
              <a:ext uri="{FF2B5EF4-FFF2-40B4-BE49-F238E27FC236}">
                <a16:creationId xmlns:a16="http://schemas.microsoft.com/office/drawing/2014/main" id="{06819719-F660-2A4B-9E03-C69C70E9E3F8}"/>
              </a:ext>
            </a:extLst>
          </p:cNvPr>
          <p:cNvSpPr txBox="1">
            <a:spLocks noGrp="1"/>
          </p:cNvSpPr>
          <p:nvPr/>
        </p:nvSpPr>
        <p:spPr bwMode="auto">
          <a:xfrm>
            <a:off x="10153650" y="6580188"/>
            <a:ext cx="514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1200">
              <a:solidFill>
                <a:srgbClr val="000000"/>
              </a:solidFill>
              <a:latin typeface="Helvetica" pitchFamily="2" charset="0"/>
              <a:cs typeface="Arial" panose="020B0604020202020204" pitchFamily="34" charset="0"/>
            </a:endParaRPr>
          </a:p>
        </p:txBody>
      </p:sp>
      <p:sp>
        <p:nvSpPr>
          <p:cNvPr id="28674" name="Titre 1">
            <a:extLst>
              <a:ext uri="{FF2B5EF4-FFF2-40B4-BE49-F238E27FC236}">
                <a16:creationId xmlns:a16="http://schemas.microsoft.com/office/drawing/2014/main" id="{8CC5E2BC-1FC5-C849-AAAD-B6257F2E4887}"/>
              </a:ext>
            </a:extLst>
          </p:cNvPr>
          <p:cNvSpPr txBox="1">
            <a:spLocks/>
          </p:cNvSpPr>
          <p:nvPr/>
        </p:nvSpPr>
        <p:spPr bwMode="auto">
          <a:xfrm>
            <a:off x="2692400" y="187325"/>
            <a:ext cx="909223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cs typeface="Times New Roman" panose="02020603050405020304" pitchFamily="18" charset="0"/>
              </a:rPr>
              <a:t>Les échelles descriptives : analytiques vs. holistiques</a:t>
            </a:r>
          </a:p>
        </p:txBody>
      </p:sp>
      <p:sp>
        <p:nvSpPr>
          <p:cNvPr id="5" name="Rectangle 4">
            <a:extLst>
              <a:ext uri="{FF2B5EF4-FFF2-40B4-BE49-F238E27FC236}">
                <a16:creationId xmlns:a16="http://schemas.microsoft.com/office/drawing/2014/main" id="{A79BBFF9-95B2-7043-83D1-F0CAE98D8DA4}"/>
              </a:ext>
            </a:extLst>
          </p:cNvPr>
          <p:cNvSpPr/>
          <p:nvPr/>
        </p:nvSpPr>
        <p:spPr>
          <a:xfrm>
            <a:off x="9120188" y="6237288"/>
            <a:ext cx="3071812" cy="48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extLst>
      <p:ext uri="{BB962C8B-B14F-4D97-AF65-F5344CB8AC3E}">
        <p14:creationId xmlns:p14="http://schemas.microsoft.com/office/powerpoint/2010/main" val="4282813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u numéro de diapositive 7">
            <a:extLst>
              <a:ext uri="{FF2B5EF4-FFF2-40B4-BE49-F238E27FC236}">
                <a16:creationId xmlns:a16="http://schemas.microsoft.com/office/drawing/2014/main" id="{06819719-F660-2A4B-9E03-C69C70E9E3F8}"/>
              </a:ext>
            </a:extLst>
          </p:cNvPr>
          <p:cNvSpPr txBox="1">
            <a:spLocks noGrp="1"/>
          </p:cNvSpPr>
          <p:nvPr/>
        </p:nvSpPr>
        <p:spPr bwMode="auto">
          <a:xfrm>
            <a:off x="10153650" y="6580188"/>
            <a:ext cx="514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1200">
              <a:solidFill>
                <a:srgbClr val="000000"/>
              </a:solidFill>
              <a:latin typeface="Helvetica" pitchFamily="2" charset="0"/>
              <a:cs typeface="Arial" panose="020B0604020202020204" pitchFamily="34" charset="0"/>
            </a:endParaRPr>
          </a:p>
        </p:txBody>
      </p:sp>
      <p:sp>
        <p:nvSpPr>
          <p:cNvPr id="5" name="Rectangle 4">
            <a:extLst>
              <a:ext uri="{FF2B5EF4-FFF2-40B4-BE49-F238E27FC236}">
                <a16:creationId xmlns:a16="http://schemas.microsoft.com/office/drawing/2014/main" id="{A79BBFF9-95B2-7043-83D1-F0CAE98D8DA4}"/>
              </a:ext>
            </a:extLst>
          </p:cNvPr>
          <p:cNvSpPr/>
          <p:nvPr/>
        </p:nvSpPr>
        <p:spPr>
          <a:xfrm>
            <a:off x="9120188" y="6237288"/>
            <a:ext cx="3071812" cy="48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 name="Titre 1">
            <a:extLst>
              <a:ext uri="{FF2B5EF4-FFF2-40B4-BE49-F238E27FC236}">
                <a16:creationId xmlns:a16="http://schemas.microsoft.com/office/drawing/2014/main" id="{A4E83D4C-AFD1-9840-9835-14365956FD8B}"/>
              </a:ext>
            </a:extLst>
          </p:cNvPr>
          <p:cNvSpPr txBox="1">
            <a:spLocks/>
          </p:cNvSpPr>
          <p:nvPr/>
        </p:nvSpPr>
        <p:spPr bwMode="auto">
          <a:xfrm>
            <a:off x="2692400" y="187325"/>
            <a:ext cx="995632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cs typeface="Times New Roman" panose="02020603050405020304" pitchFamily="18" charset="0"/>
              </a:rPr>
              <a:t>Les échelles de type analytique</a:t>
            </a:r>
          </a:p>
        </p:txBody>
      </p:sp>
      <p:pic>
        <p:nvPicPr>
          <p:cNvPr id="8" name="Image 7">
            <a:extLst>
              <a:ext uri="{FF2B5EF4-FFF2-40B4-BE49-F238E27FC236}">
                <a16:creationId xmlns:a16="http://schemas.microsoft.com/office/drawing/2014/main" id="{1B494E4B-8C69-424F-A82B-F2C4B3F4DF31}"/>
              </a:ext>
            </a:extLst>
          </p:cNvPr>
          <p:cNvPicPr>
            <a:picLocks noChangeAspect="1"/>
          </p:cNvPicPr>
          <p:nvPr/>
        </p:nvPicPr>
        <p:blipFill>
          <a:blip r:embed="rId3"/>
          <a:stretch>
            <a:fillRect/>
          </a:stretch>
        </p:blipFill>
        <p:spPr>
          <a:xfrm>
            <a:off x="2927648" y="1268760"/>
            <a:ext cx="9026159" cy="4968528"/>
          </a:xfrm>
          <a:prstGeom prst="rect">
            <a:avLst/>
          </a:prstGeom>
        </p:spPr>
      </p:pic>
    </p:spTree>
    <p:extLst>
      <p:ext uri="{BB962C8B-B14F-4D97-AF65-F5344CB8AC3E}">
        <p14:creationId xmlns:p14="http://schemas.microsoft.com/office/powerpoint/2010/main" val="1988743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u numéro de diapositive 7">
            <a:extLst>
              <a:ext uri="{FF2B5EF4-FFF2-40B4-BE49-F238E27FC236}">
                <a16:creationId xmlns:a16="http://schemas.microsoft.com/office/drawing/2014/main" id="{06819719-F660-2A4B-9E03-C69C70E9E3F8}"/>
              </a:ext>
            </a:extLst>
          </p:cNvPr>
          <p:cNvSpPr txBox="1">
            <a:spLocks noGrp="1"/>
          </p:cNvSpPr>
          <p:nvPr/>
        </p:nvSpPr>
        <p:spPr bwMode="auto">
          <a:xfrm>
            <a:off x="10153650" y="6580188"/>
            <a:ext cx="514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1200">
              <a:solidFill>
                <a:srgbClr val="000000"/>
              </a:solidFill>
              <a:latin typeface="Helvetica" pitchFamily="2" charset="0"/>
              <a:cs typeface="Arial" panose="020B0604020202020204" pitchFamily="34" charset="0"/>
            </a:endParaRPr>
          </a:p>
        </p:txBody>
      </p:sp>
      <p:sp>
        <p:nvSpPr>
          <p:cNvPr id="28674" name="Titre 1">
            <a:extLst>
              <a:ext uri="{FF2B5EF4-FFF2-40B4-BE49-F238E27FC236}">
                <a16:creationId xmlns:a16="http://schemas.microsoft.com/office/drawing/2014/main" id="{8CC5E2BC-1FC5-C849-AAAD-B6257F2E4887}"/>
              </a:ext>
            </a:extLst>
          </p:cNvPr>
          <p:cNvSpPr txBox="1">
            <a:spLocks/>
          </p:cNvSpPr>
          <p:nvPr/>
        </p:nvSpPr>
        <p:spPr bwMode="auto">
          <a:xfrm>
            <a:off x="2692400" y="187325"/>
            <a:ext cx="9499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cs typeface="Times New Roman" panose="02020603050405020304" pitchFamily="18" charset="0"/>
              </a:rPr>
              <a:t>Les échelles de type holistique</a:t>
            </a:r>
          </a:p>
        </p:txBody>
      </p:sp>
      <p:sp>
        <p:nvSpPr>
          <p:cNvPr id="5" name="Rectangle 4">
            <a:extLst>
              <a:ext uri="{FF2B5EF4-FFF2-40B4-BE49-F238E27FC236}">
                <a16:creationId xmlns:a16="http://schemas.microsoft.com/office/drawing/2014/main" id="{A79BBFF9-95B2-7043-83D1-F0CAE98D8DA4}"/>
              </a:ext>
            </a:extLst>
          </p:cNvPr>
          <p:cNvSpPr/>
          <p:nvPr/>
        </p:nvSpPr>
        <p:spPr>
          <a:xfrm>
            <a:off x="9120188" y="6237288"/>
            <a:ext cx="3071812" cy="48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7" name="Image 6">
            <a:extLst>
              <a:ext uri="{FF2B5EF4-FFF2-40B4-BE49-F238E27FC236}">
                <a16:creationId xmlns:a16="http://schemas.microsoft.com/office/drawing/2014/main" id="{C2594D04-08DF-3A42-96DC-809F19096B92}"/>
              </a:ext>
            </a:extLst>
          </p:cNvPr>
          <p:cNvPicPr>
            <a:picLocks noChangeAspect="1"/>
          </p:cNvPicPr>
          <p:nvPr/>
        </p:nvPicPr>
        <p:blipFill>
          <a:blip r:embed="rId3"/>
          <a:stretch>
            <a:fillRect/>
          </a:stretch>
        </p:blipFill>
        <p:spPr>
          <a:xfrm>
            <a:off x="4511824" y="836712"/>
            <a:ext cx="5976664" cy="5976664"/>
          </a:xfrm>
          <a:prstGeom prst="rect">
            <a:avLst/>
          </a:prstGeom>
        </p:spPr>
      </p:pic>
    </p:spTree>
    <p:extLst>
      <p:ext uri="{BB962C8B-B14F-4D97-AF65-F5344CB8AC3E}">
        <p14:creationId xmlns:p14="http://schemas.microsoft.com/office/powerpoint/2010/main" val="3342650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u numéro de diapositive 7">
            <a:extLst>
              <a:ext uri="{FF2B5EF4-FFF2-40B4-BE49-F238E27FC236}">
                <a16:creationId xmlns:a16="http://schemas.microsoft.com/office/drawing/2014/main" id="{06819719-F660-2A4B-9E03-C69C70E9E3F8}"/>
              </a:ext>
            </a:extLst>
          </p:cNvPr>
          <p:cNvSpPr txBox="1">
            <a:spLocks noGrp="1"/>
          </p:cNvSpPr>
          <p:nvPr/>
        </p:nvSpPr>
        <p:spPr bwMode="auto">
          <a:xfrm>
            <a:off x="10153650" y="6580188"/>
            <a:ext cx="514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1200">
              <a:solidFill>
                <a:srgbClr val="000000"/>
              </a:solidFill>
              <a:latin typeface="Helvetica" pitchFamily="2" charset="0"/>
              <a:cs typeface="Arial" panose="020B0604020202020204" pitchFamily="34" charset="0"/>
            </a:endParaRPr>
          </a:p>
        </p:txBody>
      </p:sp>
      <p:sp>
        <p:nvSpPr>
          <p:cNvPr id="28674" name="Titre 1">
            <a:extLst>
              <a:ext uri="{FF2B5EF4-FFF2-40B4-BE49-F238E27FC236}">
                <a16:creationId xmlns:a16="http://schemas.microsoft.com/office/drawing/2014/main" id="{8CC5E2BC-1FC5-C849-AAAD-B6257F2E4887}"/>
              </a:ext>
            </a:extLst>
          </p:cNvPr>
          <p:cNvSpPr txBox="1">
            <a:spLocks/>
          </p:cNvSpPr>
          <p:nvPr/>
        </p:nvSpPr>
        <p:spPr bwMode="auto">
          <a:xfrm>
            <a:off x="2692400" y="187325"/>
            <a:ext cx="909223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cs typeface="Times New Roman" panose="02020603050405020304" pitchFamily="18" charset="0"/>
              </a:rPr>
              <a:t>Les échelles descriptives : analytiques vs. holistiques</a:t>
            </a:r>
          </a:p>
        </p:txBody>
      </p:sp>
      <p:sp>
        <p:nvSpPr>
          <p:cNvPr id="5" name="Rectangle 4">
            <a:extLst>
              <a:ext uri="{FF2B5EF4-FFF2-40B4-BE49-F238E27FC236}">
                <a16:creationId xmlns:a16="http://schemas.microsoft.com/office/drawing/2014/main" id="{A79BBFF9-95B2-7043-83D1-F0CAE98D8DA4}"/>
              </a:ext>
            </a:extLst>
          </p:cNvPr>
          <p:cNvSpPr/>
          <p:nvPr/>
        </p:nvSpPr>
        <p:spPr>
          <a:xfrm>
            <a:off x="9120188" y="6237288"/>
            <a:ext cx="3071812" cy="48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 name="Rectangle 2">
            <a:extLst>
              <a:ext uri="{FF2B5EF4-FFF2-40B4-BE49-F238E27FC236}">
                <a16:creationId xmlns:a16="http://schemas.microsoft.com/office/drawing/2014/main" id="{7AAD7AEC-E590-F747-8B46-6659CC51898F}"/>
              </a:ext>
            </a:extLst>
          </p:cNvPr>
          <p:cNvSpPr/>
          <p:nvPr/>
        </p:nvSpPr>
        <p:spPr>
          <a:xfrm>
            <a:off x="2855640" y="1772816"/>
            <a:ext cx="8928992" cy="3416320"/>
          </a:xfrm>
          <a:prstGeom prst="rect">
            <a:avLst/>
          </a:prstGeom>
        </p:spPr>
        <p:txBody>
          <a:bodyPr wrap="square">
            <a:spAutoFit/>
          </a:bodyPr>
          <a:lstStyle/>
          <a:p>
            <a:pPr algn="just"/>
            <a:r>
              <a:rPr lang="fr-FR" b="1" dirty="0"/>
              <a:t>Les échelles analytiques : </a:t>
            </a:r>
          </a:p>
          <a:p>
            <a:pPr algn="just"/>
            <a:r>
              <a:rPr lang="fr-FR" i="1" dirty="0"/>
              <a:t>Chacune des dimensions (critères) est évaluée séparément. Ces échelles sont diagnostiques (enseignant et étudiant), peuvent être reliées facilement à la table de spécification et sont à utiliser pour les évaluations formatives. Elles conviennent aussi pour les évaluations sommatives, mais elles prennent plus de temps de correction et de calibrage pour atteindre un niveau satisfaisant de fidélité inter-juges.</a:t>
            </a:r>
          </a:p>
          <a:p>
            <a:pPr marL="0" indent="0" algn="just">
              <a:buNone/>
            </a:pPr>
            <a:endParaRPr lang="fr-FR" dirty="0"/>
          </a:p>
          <a:p>
            <a:pPr algn="just"/>
            <a:r>
              <a:rPr lang="fr-FR" b="1" dirty="0"/>
              <a:t>Les échelles holistiques : </a:t>
            </a:r>
          </a:p>
          <a:p>
            <a:pPr algn="just"/>
            <a:r>
              <a:rPr lang="fr-FR" i="1" dirty="0"/>
              <a:t>T</a:t>
            </a:r>
            <a:r>
              <a:rPr lang="fr-FR" i="1" dirty="0" smtClean="0"/>
              <a:t>outes </a:t>
            </a:r>
            <a:r>
              <a:rPr lang="fr-FR" i="1" dirty="0"/>
              <a:t>les dimensions (critères) sont évaluées simultanément. Elles conviennent pour des évaluations sommatives, permettent une fidélité inter-juges accrue, et les corrections sont plus rapides. Mais elles ne sont pas diagnostiques et donc, conviennent peu pour une évaluation formative. </a:t>
            </a:r>
          </a:p>
        </p:txBody>
      </p:sp>
    </p:spTree>
    <p:extLst>
      <p:ext uri="{BB962C8B-B14F-4D97-AF65-F5344CB8AC3E}">
        <p14:creationId xmlns:p14="http://schemas.microsoft.com/office/powerpoint/2010/main" val="1334313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u numéro de diapositive 7">
            <a:extLst>
              <a:ext uri="{FF2B5EF4-FFF2-40B4-BE49-F238E27FC236}">
                <a16:creationId xmlns:a16="http://schemas.microsoft.com/office/drawing/2014/main" id="{06819719-F660-2A4B-9E03-C69C70E9E3F8}"/>
              </a:ext>
            </a:extLst>
          </p:cNvPr>
          <p:cNvSpPr txBox="1">
            <a:spLocks noGrp="1"/>
          </p:cNvSpPr>
          <p:nvPr/>
        </p:nvSpPr>
        <p:spPr bwMode="auto">
          <a:xfrm>
            <a:off x="10153650" y="6580188"/>
            <a:ext cx="514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1200">
              <a:solidFill>
                <a:srgbClr val="000000"/>
              </a:solidFill>
              <a:latin typeface="Helvetica" pitchFamily="2" charset="0"/>
              <a:cs typeface="Arial" panose="020B0604020202020204" pitchFamily="34" charset="0"/>
            </a:endParaRPr>
          </a:p>
        </p:txBody>
      </p:sp>
      <p:sp>
        <p:nvSpPr>
          <p:cNvPr id="28674" name="Titre 1">
            <a:extLst>
              <a:ext uri="{FF2B5EF4-FFF2-40B4-BE49-F238E27FC236}">
                <a16:creationId xmlns:a16="http://schemas.microsoft.com/office/drawing/2014/main" id="{8CC5E2BC-1FC5-C849-AAAD-B6257F2E4887}"/>
              </a:ext>
            </a:extLst>
          </p:cNvPr>
          <p:cNvSpPr txBox="1">
            <a:spLocks/>
          </p:cNvSpPr>
          <p:nvPr/>
        </p:nvSpPr>
        <p:spPr bwMode="auto">
          <a:xfrm>
            <a:off x="2692400" y="187325"/>
            <a:ext cx="909223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cs typeface="Times New Roman" panose="02020603050405020304" pitchFamily="18" charset="0"/>
              </a:rPr>
              <a:t>Les échelles descriptives : générales vs. orientées sur la tâche</a:t>
            </a:r>
          </a:p>
        </p:txBody>
      </p:sp>
      <p:sp>
        <p:nvSpPr>
          <p:cNvPr id="5" name="Rectangle 4">
            <a:extLst>
              <a:ext uri="{FF2B5EF4-FFF2-40B4-BE49-F238E27FC236}">
                <a16:creationId xmlns:a16="http://schemas.microsoft.com/office/drawing/2014/main" id="{A79BBFF9-95B2-7043-83D1-F0CAE98D8DA4}"/>
              </a:ext>
            </a:extLst>
          </p:cNvPr>
          <p:cNvSpPr/>
          <p:nvPr/>
        </p:nvSpPr>
        <p:spPr>
          <a:xfrm>
            <a:off x="9120188" y="6237288"/>
            <a:ext cx="3071812" cy="48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extLst>
      <p:ext uri="{BB962C8B-B14F-4D97-AF65-F5344CB8AC3E}">
        <p14:creationId xmlns:p14="http://schemas.microsoft.com/office/powerpoint/2010/main" val="15030796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u numéro de diapositive 7">
            <a:extLst>
              <a:ext uri="{FF2B5EF4-FFF2-40B4-BE49-F238E27FC236}">
                <a16:creationId xmlns:a16="http://schemas.microsoft.com/office/drawing/2014/main" id="{06819719-F660-2A4B-9E03-C69C70E9E3F8}"/>
              </a:ext>
            </a:extLst>
          </p:cNvPr>
          <p:cNvSpPr txBox="1">
            <a:spLocks noGrp="1"/>
          </p:cNvSpPr>
          <p:nvPr/>
        </p:nvSpPr>
        <p:spPr bwMode="auto">
          <a:xfrm>
            <a:off x="10153650" y="6580188"/>
            <a:ext cx="514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1200">
              <a:solidFill>
                <a:srgbClr val="000000"/>
              </a:solidFill>
              <a:latin typeface="Helvetica" pitchFamily="2" charset="0"/>
              <a:cs typeface="Arial" panose="020B0604020202020204" pitchFamily="34" charset="0"/>
            </a:endParaRPr>
          </a:p>
        </p:txBody>
      </p:sp>
      <p:sp>
        <p:nvSpPr>
          <p:cNvPr id="28674" name="Titre 1">
            <a:extLst>
              <a:ext uri="{FF2B5EF4-FFF2-40B4-BE49-F238E27FC236}">
                <a16:creationId xmlns:a16="http://schemas.microsoft.com/office/drawing/2014/main" id="{8CC5E2BC-1FC5-C849-AAAD-B6257F2E4887}"/>
              </a:ext>
            </a:extLst>
          </p:cNvPr>
          <p:cNvSpPr txBox="1">
            <a:spLocks/>
          </p:cNvSpPr>
          <p:nvPr/>
        </p:nvSpPr>
        <p:spPr bwMode="auto">
          <a:xfrm>
            <a:off x="2692400" y="187325"/>
            <a:ext cx="909223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cs typeface="Times New Roman" panose="02020603050405020304" pitchFamily="18" charset="0"/>
              </a:rPr>
              <a:t>Les échelles descriptives générales</a:t>
            </a:r>
          </a:p>
        </p:txBody>
      </p:sp>
      <p:sp>
        <p:nvSpPr>
          <p:cNvPr id="5" name="Rectangle 4">
            <a:extLst>
              <a:ext uri="{FF2B5EF4-FFF2-40B4-BE49-F238E27FC236}">
                <a16:creationId xmlns:a16="http://schemas.microsoft.com/office/drawing/2014/main" id="{A79BBFF9-95B2-7043-83D1-F0CAE98D8DA4}"/>
              </a:ext>
            </a:extLst>
          </p:cNvPr>
          <p:cNvSpPr/>
          <p:nvPr/>
        </p:nvSpPr>
        <p:spPr>
          <a:xfrm>
            <a:off x="9120188" y="6237288"/>
            <a:ext cx="3071812" cy="48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8" name="Image 7">
            <a:extLst>
              <a:ext uri="{FF2B5EF4-FFF2-40B4-BE49-F238E27FC236}">
                <a16:creationId xmlns:a16="http://schemas.microsoft.com/office/drawing/2014/main" id="{39F70474-228A-CA43-A807-2D37DC0C824A}"/>
              </a:ext>
            </a:extLst>
          </p:cNvPr>
          <p:cNvPicPr>
            <a:picLocks noChangeAspect="1"/>
          </p:cNvPicPr>
          <p:nvPr/>
        </p:nvPicPr>
        <p:blipFill>
          <a:blip r:embed="rId3"/>
          <a:stretch>
            <a:fillRect/>
          </a:stretch>
        </p:blipFill>
        <p:spPr>
          <a:xfrm>
            <a:off x="3863752" y="4077071"/>
            <a:ext cx="7643349" cy="2435439"/>
          </a:xfrm>
          <a:prstGeom prst="rect">
            <a:avLst/>
          </a:prstGeom>
        </p:spPr>
      </p:pic>
      <p:pic>
        <p:nvPicPr>
          <p:cNvPr id="7" name="Image 6">
            <a:extLst>
              <a:ext uri="{FF2B5EF4-FFF2-40B4-BE49-F238E27FC236}">
                <a16:creationId xmlns:a16="http://schemas.microsoft.com/office/drawing/2014/main" id="{80AF7131-53F9-5C4C-9021-71EC57FA2963}"/>
              </a:ext>
            </a:extLst>
          </p:cNvPr>
          <p:cNvPicPr>
            <a:picLocks noChangeAspect="1"/>
          </p:cNvPicPr>
          <p:nvPr/>
        </p:nvPicPr>
        <p:blipFill>
          <a:blip r:embed="rId4"/>
          <a:stretch>
            <a:fillRect/>
          </a:stretch>
        </p:blipFill>
        <p:spPr>
          <a:xfrm>
            <a:off x="3847208" y="836713"/>
            <a:ext cx="7659893" cy="3695192"/>
          </a:xfrm>
          <a:prstGeom prst="rect">
            <a:avLst/>
          </a:prstGeom>
        </p:spPr>
      </p:pic>
    </p:spTree>
    <p:extLst>
      <p:ext uri="{BB962C8B-B14F-4D97-AF65-F5344CB8AC3E}">
        <p14:creationId xmlns:p14="http://schemas.microsoft.com/office/powerpoint/2010/main" val="41989538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u numéro de diapositive 7">
            <a:extLst>
              <a:ext uri="{FF2B5EF4-FFF2-40B4-BE49-F238E27FC236}">
                <a16:creationId xmlns:a16="http://schemas.microsoft.com/office/drawing/2014/main" id="{06819719-F660-2A4B-9E03-C69C70E9E3F8}"/>
              </a:ext>
            </a:extLst>
          </p:cNvPr>
          <p:cNvSpPr txBox="1">
            <a:spLocks noGrp="1"/>
          </p:cNvSpPr>
          <p:nvPr/>
        </p:nvSpPr>
        <p:spPr bwMode="auto">
          <a:xfrm>
            <a:off x="10153650" y="6580188"/>
            <a:ext cx="514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1200">
              <a:solidFill>
                <a:srgbClr val="000000"/>
              </a:solidFill>
              <a:latin typeface="Helvetica" pitchFamily="2" charset="0"/>
              <a:cs typeface="Arial" panose="020B0604020202020204" pitchFamily="34" charset="0"/>
            </a:endParaRPr>
          </a:p>
        </p:txBody>
      </p:sp>
      <p:sp>
        <p:nvSpPr>
          <p:cNvPr id="28674" name="Titre 1">
            <a:extLst>
              <a:ext uri="{FF2B5EF4-FFF2-40B4-BE49-F238E27FC236}">
                <a16:creationId xmlns:a16="http://schemas.microsoft.com/office/drawing/2014/main" id="{8CC5E2BC-1FC5-C849-AAAD-B6257F2E4887}"/>
              </a:ext>
            </a:extLst>
          </p:cNvPr>
          <p:cNvSpPr txBox="1">
            <a:spLocks/>
          </p:cNvSpPr>
          <p:nvPr/>
        </p:nvSpPr>
        <p:spPr bwMode="auto">
          <a:xfrm>
            <a:off x="2692400" y="187325"/>
            <a:ext cx="909223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cs typeface="Times New Roman" panose="02020603050405020304" pitchFamily="18" charset="0"/>
              </a:rPr>
              <a:t>Les échelles descriptives orientées sur la tâche</a:t>
            </a:r>
          </a:p>
        </p:txBody>
      </p:sp>
      <p:sp>
        <p:nvSpPr>
          <p:cNvPr id="5" name="Rectangle 4">
            <a:extLst>
              <a:ext uri="{FF2B5EF4-FFF2-40B4-BE49-F238E27FC236}">
                <a16:creationId xmlns:a16="http://schemas.microsoft.com/office/drawing/2014/main" id="{A79BBFF9-95B2-7043-83D1-F0CAE98D8DA4}"/>
              </a:ext>
            </a:extLst>
          </p:cNvPr>
          <p:cNvSpPr/>
          <p:nvPr/>
        </p:nvSpPr>
        <p:spPr>
          <a:xfrm>
            <a:off x="9120188" y="6237288"/>
            <a:ext cx="3071812" cy="48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6" name="Image 5">
            <a:extLst>
              <a:ext uri="{FF2B5EF4-FFF2-40B4-BE49-F238E27FC236}">
                <a16:creationId xmlns:a16="http://schemas.microsoft.com/office/drawing/2014/main" id="{971336AF-C758-C94C-B1EE-B62C8084E5D9}"/>
              </a:ext>
            </a:extLst>
          </p:cNvPr>
          <p:cNvPicPr>
            <a:picLocks noChangeAspect="1"/>
          </p:cNvPicPr>
          <p:nvPr/>
        </p:nvPicPr>
        <p:blipFill>
          <a:blip r:embed="rId3"/>
          <a:stretch>
            <a:fillRect/>
          </a:stretch>
        </p:blipFill>
        <p:spPr>
          <a:xfrm>
            <a:off x="5035751" y="1340768"/>
            <a:ext cx="4739262" cy="5616624"/>
          </a:xfrm>
          <a:prstGeom prst="rect">
            <a:avLst/>
          </a:prstGeom>
        </p:spPr>
      </p:pic>
    </p:spTree>
    <p:extLst>
      <p:ext uri="{BB962C8B-B14F-4D97-AF65-F5344CB8AC3E}">
        <p14:creationId xmlns:p14="http://schemas.microsoft.com/office/powerpoint/2010/main" val="34949734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u numéro de diapositive 7">
            <a:extLst>
              <a:ext uri="{FF2B5EF4-FFF2-40B4-BE49-F238E27FC236}">
                <a16:creationId xmlns:a16="http://schemas.microsoft.com/office/drawing/2014/main" id="{06819719-F660-2A4B-9E03-C69C70E9E3F8}"/>
              </a:ext>
            </a:extLst>
          </p:cNvPr>
          <p:cNvSpPr txBox="1">
            <a:spLocks noGrp="1"/>
          </p:cNvSpPr>
          <p:nvPr/>
        </p:nvSpPr>
        <p:spPr bwMode="auto">
          <a:xfrm>
            <a:off x="10153650" y="6580188"/>
            <a:ext cx="514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1200">
              <a:solidFill>
                <a:srgbClr val="000000"/>
              </a:solidFill>
              <a:latin typeface="Helvetica" pitchFamily="2" charset="0"/>
              <a:cs typeface="Arial" panose="020B0604020202020204" pitchFamily="34" charset="0"/>
            </a:endParaRPr>
          </a:p>
        </p:txBody>
      </p:sp>
      <p:sp>
        <p:nvSpPr>
          <p:cNvPr id="28674" name="Titre 1">
            <a:extLst>
              <a:ext uri="{FF2B5EF4-FFF2-40B4-BE49-F238E27FC236}">
                <a16:creationId xmlns:a16="http://schemas.microsoft.com/office/drawing/2014/main" id="{8CC5E2BC-1FC5-C849-AAAD-B6257F2E4887}"/>
              </a:ext>
            </a:extLst>
          </p:cNvPr>
          <p:cNvSpPr txBox="1">
            <a:spLocks/>
          </p:cNvSpPr>
          <p:nvPr/>
        </p:nvSpPr>
        <p:spPr bwMode="auto">
          <a:xfrm>
            <a:off x="2692400" y="187325"/>
            <a:ext cx="909223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cs typeface="Times New Roman" panose="02020603050405020304" pitchFamily="18" charset="0"/>
              </a:rPr>
              <a:t>Les échelles descriptives mixtes</a:t>
            </a:r>
          </a:p>
        </p:txBody>
      </p:sp>
      <p:sp>
        <p:nvSpPr>
          <p:cNvPr id="5" name="Rectangle 4">
            <a:extLst>
              <a:ext uri="{FF2B5EF4-FFF2-40B4-BE49-F238E27FC236}">
                <a16:creationId xmlns:a16="http://schemas.microsoft.com/office/drawing/2014/main" id="{A79BBFF9-95B2-7043-83D1-F0CAE98D8DA4}"/>
              </a:ext>
            </a:extLst>
          </p:cNvPr>
          <p:cNvSpPr/>
          <p:nvPr/>
        </p:nvSpPr>
        <p:spPr>
          <a:xfrm>
            <a:off x="9120188" y="6237288"/>
            <a:ext cx="3071812" cy="48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7" name="Image 6">
            <a:extLst>
              <a:ext uri="{FF2B5EF4-FFF2-40B4-BE49-F238E27FC236}">
                <a16:creationId xmlns:a16="http://schemas.microsoft.com/office/drawing/2014/main" id="{3CD4F8F0-6E98-9345-8E6B-AC78E4F0B2EE}"/>
              </a:ext>
            </a:extLst>
          </p:cNvPr>
          <p:cNvPicPr>
            <a:picLocks noChangeAspect="1"/>
          </p:cNvPicPr>
          <p:nvPr/>
        </p:nvPicPr>
        <p:blipFill>
          <a:blip r:embed="rId3"/>
          <a:stretch>
            <a:fillRect/>
          </a:stretch>
        </p:blipFill>
        <p:spPr>
          <a:xfrm>
            <a:off x="4727849" y="845480"/>
            <a:ext cx="4392340" cy="5980399"/>
          </a:xfrm>
          <a:prstGeom prst="rect">
            <a:avLst/>
          </a:prstGeom>
        </p:spPr>
      </p:pic>
      <p:sp>
        <p:nvSpPr>
          <p:cNvPr id="8" name="Rectangle 7">
            <a:extLst>
              <a:ext uri="{FF2B5EF4-FFF2-40B4-BE49-F238E27FC236}">
                <a16:creationId xmlns:a16="http://schemas.microsoft.com/office/drawing/2014/main" id="{D9BC334A-FA64-A443-A639-96C0299AD899}"/>
              </a:ext>
            </a:extLst>
          </p:cNvPr>
          <p:cNvSpPr/>
          <p:nvPr/>
        </p:nvSpPr>
        <p:spPr>
          <a:xfrm>
            <a:off x="2855640" y="4365104"/>
            <a:ext cx="6271025" cy="11521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3AE6015B-1570-3547-ABD5-6DDE8B4B41ED}"/>
              </a:ext>
            </a:extLst>
          </p:cNvPr>
          <p:cNvSpPr txBox="1"/>
          <p:nvPr/>
        </p:nvSpPr>
        <p:spPr>
          <a:xfrm>
            <a:off x="2855640" y="4660162"/>
            <a:ext cx="2178394" cy="646331"/>
          </a:xfrm>
          <a:prstGeom prst="rect">
            <a:avLst/>
          </a:prstGeom>
          <a:noFill/>
        </p:spPr>
        <p:txBody>
          <a:bodyPr wrap="square" rtlCol="0">
            <a:spAutoFit/>
          </a:bodyPr>
          <a:lstStyle/>
          <a:p>
            <a:r>
              <a:rPr lang="fr-FR" dirty="0"/>
              <a:t>Orientée sur la </a:t>
            </a:r>
            <a:r>
              <a:rPr lang="fr-FR" dirty="0" err="1"/>
              <a:t>t</a:t>
            </a:r>
            <a:r>
              <a:rPr lang="nl-BE" dirty="0"/>
              <a:t>âche</a:t>
            </a:r>
            <a:endParaRPr lang="fr-FR" dirty="0"/>
          </a:p>
        </p:txBody>
      </p:sp>
    </p:spTree>
    <p:extLst>
      <p:ext uri="{BB962C8B-B14F-4D97-AF65-F5344CB8AC3E}">
        <p14:creationId xmlns:p14="http://schemas.microsoft.com/office/powerpoint/2010/main" val="1603067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u numéro de diapositive 7">
            <a:extLst>
              <a:ext uri="{FF2B5EF4-FFF2-40B4-BE49-F238E27FC236}">
                <a16:creationId xmlns:a16="http://schemas.microsoft.com/office/drawing/2014/main" id="{53B0D3E3-3F02-6043-AE57-3B55DAB47CEC}"/>
              </a:ext>
            </a:extLst>
          </p:cNvPr>
          <p:cNvSpPr txBox="1">
            <a:spLocks noGrp="1"/>
          </p:cNvSpPr>
          <p:nvPr/>
        </p:nvSpPr>
        <p:spPr bwMode="auto">
          <a:xfrm>
            <a:off x="10153650" y="6580188"/>
            <a:ext cx="514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1200">
              <a:solidFill>
                <a:srgbClr val="000000"/>
              </a:solidFill>
              <a:latin typeface="Helvetica" pitchFamily="2" charset="0"/>
              <a:cs typeface="Arial" panose="020B0604020202020204" pitchFamily="34" charset="0"/>
            </a:endParaRPr>
          </a:p>
        </p:txBody>
      </p:sp>
      <p:sp>
        <p:nvSpPr>
          <p:cNvPr id="18435" name="Titre 1">
            <a:extLst>
              <a:ext uri="{FF2B5EF4-FFF2-40B4-BE49-F238E27FC236}">
                <a16:creationId xmlns:a16="http://schemas.microsoft.com/office/drawing/2014/main" id="{4D058854-B214-B243-A353-823711CBB42C}"/>
              </a:ext>
            </a:extLst>
          </p:cNvPr>
          <p:cNvSpPr txBox="1">
            <a:spLocks/>
          </p:cNvSpPr>
          <p:nvPr/>
        </p:nvSpPr>
        <p:spPr bwMode="auto">
          <a:xfrm>
            <a:off x="2692400" y="187325"/>
            <a:ext cx="89392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ea typeface="Helvetica" pitchFamily="2" charset="0"/>
                <a:cs typeface="Helvetica" pitchFamily="2" charset="0"/>
              </a:rPr>
              <a:t>L’évaluation</a:t>
            </a:r>
            <a:endParaRPr lang="fr-BE" altLang="fr-FR" sz="2000" b="1" dirty="0">
              <a:solidFill>
                <a:srgbClr val="067484"/>
              </a:solidFill>
              <a:latin typeface="Helvetica" pitchFamily="2" charset="0"/>
              <a:cs typeface="Times New Roman" panose="02020603050405020304" pitchFamily="18" charset="0"/>
            </a:endParaRPr>
          </a:p>
        </p:txBody>
      </p:sp>
      <p:sp>
        <p:nvSpPr>
          <p:cNvPr id="5" name="Rectangle 4">
            <a:extLst>
              <a:ext uri="{FF2B5EF4-FFF2-40B4-BE49-F238E27FC236}">
                <a16:creationId xmlns:a16="http://schemas.microsoft.com/office/drawing/2014/main" id="{A79BBFF9-95B2-7043-83D1-F0CAE98D8DA4}"/>
              </a:ext>
            </a:extLst>
          </p:cNvPr>
          <p:cNvSpPr/>
          <p:nvPr/>
        </p:nvSpPr>
        <p:spPr>
          <a:xfrm>
            <a:off x="9120188" y="6237288"/>
            <a:ext cx="3071812" cy="48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 name="ZoneTexte 11">
            <a:extLst>
              <a:ext uri="{FF2B5EF4-FFF2-40B4-BE49-F238E27FC236}">
                <a16:creationId xmlns:a16="http://schemas.microsoft.com/office/drawing/2014/main" id="{BA2194CF-FD8B-674B-9D9C-643A78F16DA1}"/>
              </a:ext>
            </a:extLst>
          </p:cNvPr>
          <p:cNvSpPr txBox="1"/>
          <p:nvPr/>
        </p:nvSpPr>
        <p:spPr>
          <a:xfrm>
            <a:off x="2692401" y="1118914"/>
            <a:ext cx="9346406" cy="6401753"/>
          </a:xfrm>
          <a:prstGeom prst="rect">
            <a:avLst/>
          </a:prstGeom>
          <a:noFill/>
        </p:spPr>
        <p:txBody>
          <a:bodyPr wrap="square">
            <a:spAutoFit/>
          </a:bodyPr>
          <a:lstStyle/>
          <a:p>
            <a:pPr marL="285750" indent="-285750">
              <a:buFont typeface="Arial" panose="020B0604020202020204" pitchFamily="34" charset="0"/>
              <a:buChar char="•"/>
            </a:pPr>
            <a:r>
              <a:rPr lang="fr-FR" sz="2200" dirty="0"/>
              <a:t>Evaluer c’est recueillir de l’information sur laquelle sera posée un jugement afin de prendre des décisions (</a:t>
            </a:r>
            <a:r>
              <a:rPr lang="fr-FR" sz="2200" dirty="0" err="1"/>
              <a:t>Stufflebeam</a:t>
            </a:r>
            <a:r>
              <a:rPr lang="fr-FR" sz="2200" dirty="0"/>
              <a:t>, 1981)</a:t>
            </a:r>
          </a:p>
          <a:p>
            <a:pPr marL="285750" indent="-285750">
              <a:buFont typeface="Arial" panose="020B0604020202020204" pitchFamily="34" charset="0"/>
              <a:buChar char="•"/>
            </a:pPr>
            <a:r>
              <a:rPr lang="fr-BE" sz="2200" dirty="0"/>
              <a:t>L’évaluation est le processus qui consiste à recueillir un ensemble d’informations pertinentes, valides et fiables, puis à examiner le degré d’adéquation entre cet ensemble d’informations et un ensemble de critères choisis adéquatement en vue de fonder la prise de décision (</a:t>
            </a:r>
            <a:r>
              <a:rPr lang="fr-BE" sz="2200" dirty="0" err="1"/>
              <a:t>Deketele</a:t>
            </a:r>
            <a:r>
              <a:rPr lang="fr-BE" sz="2200" dirty="0"/>
              <a:t>, 1982)</a:t>
            </a:r>
          </a:p>
          <a:p>
            <a:pPr marL="342900" indent="-342900">
              <a:buFont typeface="Arial" panose="020B0604020202020204" pitchFamily="34" charset="0"/>
              <a:buChar char="•"/>
            </a:pPr>
            <a:r>
              <a:rPr lang="fr-BE" sz="2200" dirty="0"/>
              <a:t>Evaluer, c’est mesurer puis apprécier, à l’aide de critères, l’atteinte des objectifs d’enseignement, en 3 étapes :</a:t>
            </a:r>
          </a:p>
          <a:p>
            <a:pPr marL="800100" lvl="1" indent="-342900">
              <a:buFont typeface="Arial" panose="020B0604020202020204" pitchFamily="34" charset="0"/>
              <a:buChar char="•"/>
            </a:pPr>
            <a:r>
              <a:rPr lang="fr-BE" sz="2200" dirty="0"/>
              <a:t>recueillir, de manière systématique, valide et fidèle, des informations appropriées à ses objectifs d’enseignement (observation)</a:t>
            </a:r>
          </a:p>
          <a:p>
            <a:pPr marL="800100" lvl="1" indent="-342900">
              <a:buFont typeface="Arial" panose="020B0604020202020204" pitchFamily="34" charset="0"/>
              <a:buChar char="•"/>
            </a:pPr>
            <a:r>
              <a:rPr lang="fr-BE" sz="2200" dirty="0"/>
              <a:t>interpréter ces informations à l’aide de critères (analyse)</a:t>
            </a:r>
          </a:p>
          <a:p>
            <a:pPr marL="800100" lvl="1" indent="-342900">
              <a:buFont typeface="Arial" panose="020B0604020202020204" pitchFamily="34" charset="0"/>
              <a:buChar char="•"/>
            </a:pPr>
            <a:r>
              <a:rPr lang="fr-BE" sz="2200" dirty="0"/>
              <a:t>en vue d’établir des conclusions et des décisions (certificatives) ou de poser une action régulatrice (formative) d’évaluation    (jugement et rétroaction)</a:t>
            </a:r>
          </a:p>
          <a:p>
            <a:pPr lvl="1"/>
            <a:r>
              <a:rPr lang="fr-BE" sz="2200" dirty="0"/>
              <a:t>(Romainville, 2017)</a:t>
            </a:r>
          </a:p>
          <a:p>
            <a:pPr marL="285750" indent="-285750">
              <a:buFont typeface="Arial" panose="020B0604020202020204" pitchFamily="34" charset="0"/>
              <a:buChar char="•"/>
            </a:pPr>
            <a:endParaRPr lang="fr-BE" sz="1800" dirty="0"/>
          </a:p>
          <a:p>
            <a:pPr marL="285750" indent="-285750">
              <a:buFont typeface="Arial" panose="020B0604020202020204" pitchFamily="34" charset="0"/>
              <a:buChar char="•"/>
            </a:pPr>
            <a:endParaRPr lang="fr-BE" sz="1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u numéro de diapositive 7">
            <a:extLst>
              <a:ext uri="{FF2B5EF4-FFF2-40B4-BE49-F238E27FC236}">
                <a16:creationId xmlns:a16="http://schemas.microsoft.com/office/drawing/2014/main" id="{06819719-F660-2A4B-9E03-C69C70E9E3F8}"/>
              </a:ext>
            </a:extLst>
          </p:cNvPr>
          <p:cNvSpPr txBox="1">
            <a:spLocks noGrp="1"/>
          </p:cNvSpPr>
          <p:nvPr/>
        </p:nvSpPr>
        <p:spPr bwMode="auto">
          <a:xfrm>
            <a:off x="10153650" y="6580188"/>
            <a:ext cx="514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1200">
              <a:solidFill>
                <a:srgbClr val="000000"/>
              </a:solidFill>
              <a:latin typeface="Helvetica" pitchFamily="2" charset="0"/>
              <a:cs typeface="Arial" panose="020B0604020202020204" pitchFamily="34" charset="0"/>
            </a:endParaRPr>
          </a:p>
        </p:txBody>
      </p:sp>
      <p:sp>
        <p:nvSpPr>
          <p:cNvPr id="28674" name="Titre 1">
            <a:extLst>
              <a:ext uri="{FF2B5EF4-FFF2-40B4-BE49-F238E27FC236}">
                <a16:creationId xmlns:a16="http://schemas.microsoft.com/office/drawing/2014/main" id="{8CC5E2BC-1FC5-C849-AAAD-B6257F2E4887}"/>
              </a:ext>
            </a:extLst>
          </p:cNvPr>
          <p:cNvSpPr txBox="1">
            <a:spLocks/>
          </p:cNvSpPr>
          <p:nvPr/>
        </p:nvSpPr>
        <p:spPr bwMode="auto">
          <a:xfrm>
            <a:off x="2692400" y="187325"/>
            <a:ext cx="909223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cs typeface="Times New Roman" panose="02020603050405020304" pitchFamily="18" charset="0"/>
              </a:rPr>
              <a:t>Les échelles descriptives : générales vs. orientées sur la tâche</a:t>
            </a:r>
          </a:p>
        </p:txBody>
      </p:sp>
      <p:sp>
        <p:nvSpPr>
          <p:cNvPr id="5" name="Rectangle 4">
            <a:extLst>
              <a:ext uri="{FF2B5EF4-FFF2-40B4-BE49-F238E27FC236}">
                <a16:creationId xmlns:a16="http://schemas.microsoft.com/office/drawing/2014/main" id="{A79BBFF9-95B2-7043-83D1-F0CAE98D8DA4}"/>
              </a:ext>
            </a:extLst>
          </p:cNvPr>
          <p:cNvSpPr/>
          <p:nvPr/>
        </p:nvSpPr>
        <p:spPr>
          <a:xfrm>
            <a:off x="9120188" y="6237288"/>
            <a:ext cx="3071812" cy="48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 name="Rectangle 2">
            <a:extLst>
              <a:ext uri="{FF2B5EF4-FFF2-40B4-BE49-F238E27FC236}">
                <a16:creationId xmlns:a16="http://schemas.microsoft.com/office/drawing/2014/main" id="{7AAD7AEC-E590-F747-8B46-6659CC51898F}"/>
              </a:ext>
            </a:extLst>
          </p:cNvPr>
          <p:cNvSpPr/>
          <p:nvPr/>
        </p:nvSpPr>
        <p:spPr>
          <a:xfrm>
            <a:off x="2855640" y="1772816"/>
            <a:ext cx="8928992" cy="4524315"/>
          </a:xfrm>
          <a:prstGeom prst="rect">
            <a:avLst/>
          </a:prstGeom>
        </p:spPr>
        <p:txBody>
          <a:bodyPr wrap="square">
            <a:spAutoFit/>
          </a:bodyPr>
          <a:lstStyle/>
          <a:p>
            <a:pPr algn="just"/>
            <a:r>
              <a:rPr lang="fr-FR" b="1" dirty="0"/>
              <a:t>Les échelles générales : </a:t>
            </a:r>
          </a:p>
          <a:p>
            <a:pPr algn="just"/>
            <a:r>
              <a:rPr lang="fr-FR" i="1" dirty="0"/>
              <a:t>Elles conviennent pour toutes les tâches issues de la même famille de tâches. Elles peuvent être un formidable outil de communication car elles précisent les attendus de la formation en termes opérationnels. Ces échelles peuvent aussi être utilisées de façon diachronique et développementale car elles peuvent être réutilisées pour toutes les tâches d’une même famille. Les étudiants peuvent les utiliser à des fins d’auto-évaluation et participer à leur construction sans que cela ne nuise à la correction de la tâche (par du bachotage, par exemple). </a:t>
            </a:r>
          </a:p>
          <a:p>
            <a:pPr marL="0" indent="0" algn="just">
              <a:buNone/>
            </a:pPr>
            <a:endParaRPr lang="fr-FR" dirty="0"/>
          </a:p>
          <a:p>
            <a:pPr algn="just"/>
            <a:r>
              <a:rPr lang="fr-FR" b="1" dirty="0"/>
              <a:t>Les échelles orientées sur la tâche : </a:t>
            </a:r>
          </a:p>
          <a:p>
            <a:pPr algn="just"/>
            <a:r>
              <a:rPr lang="fr-FR" i="1" dirty="0"/>
              <a:t>Elles sont directement calquées sur le contenu spécifique de la tâche confiée aux étudiants. Elles sont plus faciles à construire et permettent une meilleure fidélité inter-correcteurs. Les communiquer préalablement aux étudiants leur fournirait trop d’informations sur les réponses attendues. Elles sont conceptuellement moins séduisantes, car elles portent sur la performance en lien avec l’artefact (examen) et moins sur la compétence. Par contre, elles nécessitent moins d’inférence.</a:t>
            </a:r>
          </a:p>
        </p:txBody>
      </p:sp>
    </p:spTree>
    <p:extLst>
      <p:ext uri="{BB962C8B-B14F-4D97-AF65-F5344CB8AC3E}">
        <p14:creationId xmlns:p14="http://schemas.microsoft.com/office/powerpoint/2010/main" val="9818741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u numéro de diapositive 7">
            <a:extLst>
              <a:ext uri="{FF2B5EF4-FFF2-40B4-BE49-F238E27FC236}">
                <a16:creationId xmlns:a16="http://schemas.microsoft.com/office/drawing/2014/main" id="{06819719-F660-2A4B-9E03-C69C70E9E3F8}"/>
              </a:ext>
            </a:extLst>
          </p:cNvPr>
          <p:cNvSpPr txBox="1">
            <a:spLocks noGrp="1"/>
          </p:cNvSpPr>
          <p:nvPr/>
        </p:nvSpPr>
        <p:spPr bwMode="auto">
          <a:xfrm>
            <a:off x="10153650" y="6580188"/>
            <a:ext cx="514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1200">
              <a:solidFill>
                <a:srgbClr val="000000"/>
              </a:solidFill>
              <a:latin typeface="Helvetica" pitchFamily="2" charset="0"/>
              <a:cs typeface="Arial" panose="020B0604020202020204" pitchFamily="34" charset="0"/>
            </a:endParaRPr>
          </a:p>
        </p:txBody>
      </p:sp>
      <p:sp>
        <p:nvSpPr>
          <p:cNvPr id="28674" name="Titre 1">
            <a:extLst>
              <a:ext uri="{FF2B5EF4-FFF2-40B4-BE49-F238E27FC236}">
                <a16:creationId xmlns:a16="http://schemas.microsoft.com/office/drawing/2014/main" id="{8CC5E2BC-1FC5-C849-AAAD-B6257F2E4887}"/>
              </a:ext>
            </a:extLst>
          </p:cNvPr>
          <p:cNvSpPr txBox="1">
            <a:spLocks/>
          </p:cNvSpPr>
          <p:nvPr/>
        </p:nvSpPr>
        <p:spPr bwMode="auto">
          <a:xfrm>
            <a:off x="2692400" y="187325"/>
            <a:ext cx="909223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cs typeface="Times New Roman" panose="02020603050405020304" pitchFamily="18" charset="0"/>
              </a:rPr>
              <a:t>Les échelles descriptives : </a:t>
            </a:r>
            <a:br>
              <a:rPr lang="fr-BE" altLang="fr-FR" sz="4000" b="1" dirty="0">
                <a:solidFill>
                  <a:srgbClr val="067484"/>
                </a:solidFill>
                <a:latin typeface="Helvetica" pitchFamily="2" charset="0"/>
                <a:cs typeface="Times New Roman" panose="02020603050405020304" pitchFamily="18" charset="0"/>
              </a:rPr>
            </a:br>
            <a:r>
              <a:rPr lang="fr-BE" altLang="fr-FR" sz="4000" b="1" dirty="0">
                <a:solidFill>
                  <a:srgbClr val="067484"/>
                </a:solidFill>
                <a:latin typeface="Helvetica" pitchFamily="2" charset="0"/>
                <a:cs typeface="Times New Roman" panose="02020603050405020304" pitchFamily="18" charset="0"/>
              </a:rPr>
              <a:t>critères de qualité</a:t>
            </a:r>
          </a:p>
        </p:txBody>
      </p:sp>
      <p:sp>
        <p:nvSpPr>
          <p:cNvPr id="5" name="Rectangle 4">
            <a:extLst>
              <a:ext uri="{FF2B5EF4-FFF2-40B4-BE49-F238E27FC236}">
                <a16:creationId xmlns:a16="http://schemas.microsoft.com/office/drawing/2014/main" id="{A79BBFF9-95B2-7043-83D1-F0CAE98D8DA4}"/>
              </a:ext>
            </a:extLst>
          </p:cNvPr>
          <p:cNvSpPr/>
          <p:nvPr/>
        </p:nvSpPr>
        <p:spPr>
          <a:xfrm>
            <a:off x="9120188" y="6237288"/>
            <a:ext cx="3071812" cy="48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 name="Rectangle 2">
            <a:extLst>
              <a:ext uri="{FF2B5EF4-FFF2-40B4-BE49-F238E27FC236}">
                <a16:creationId xmlns:a16="http://schemas.microsoft.com/office/drawing/2014/main" id="{7AAD7AEC-E590-F747-8B46-6659CC51898F}"/>
              </a:ext>
            </a:extLst>
          </p:cNvPr>
          <p:cNvSpPr/>
          <p:nvPr/>
        </p:nvSpPr>
        <p:spPr>
          <a:xfrm>
            <a:off x="2855640" y="1772816"/>
            <a:ext cx="8928992" cy="3170099"/>
          </a:xfrm>
          <a:prstGeom prst="rect">
            <a:avLst/>
          </a:prstGeom>
        </p:spPr>
        <p:txBody>
          <a:bodyPr wrap="square">
            <a:spAutoFit/>
          </a:bodyPr>
          <a:lstStyle/>
          <a:p>
            <a:pPr algn="just"/>
            <a:r>
              <a:rPr lang="fr-FR" b="1" dirty="0"/>
              <a:t>Chaque critère d’une échelle descriptive doit être :</a:t>
            </a:r>
          </a:p>
          <a:p>
            <a:pPr marL="742950" lvl="1" indent="-285750" algn="just">
              <a:buFont typeface="Arial" panose="020B0604020202020204" pitchFamily="34" charset="0"/>
              <a:buChar char="•"/>
            </a:pPr>
            <a:r>
              <a:rPr lang="fr-FR" i="1" dirty="0"/>
              <a:t>Approprié : il doit représenter un acquis d’apprentissage ou un objectif du programme.</a:t>
            </a:r>
          </a:p>
          <a:p>
            <a:pPr marL="742950" lvl="1" indent="-285750" algn="just">
              <a:buFont typeface="Arial" panose="020B0604020202020204" pitchFamily="34" charset="0"/>
              <a:buChar char="•"/>
            </a:pPr>
            <a:r>
              <a:rPr lang="fr-FR" i="1" dirty="0"/>
              <a:t>Définissable : il doit être clair et facile à comprendre.</a:t>
            </a:r>
          </a:p>
          <a:p>
            <a:pPr marL="742950" lvl="1" indent="-285750" algn="just">
              <a:buFont typeface="Arial" panose="020B0604020202020204" pitchFamily="34" charset="0"/>
              <a:buChar char="•"/>
            </a:pPr>
            <a:r>
              <a:rPr lang="fr-FR" i="1" dirty="0"/>
              <a:t>Observable : il doit être visible (ou audible) par des observateurs externes.</a:t>
            </a:r>
          </a:p>
          <a:p>
            <a:pPr marL="742950" lvl="1" indent="-285750" algn="just">
              <a:buFont typeface="Arial" panose="020B0604020202020204" pitchFamily="34" charset="0"/>
              <a:buChar char="•"/>
            </a:pPr>
            <a:r>
              <a:rPr lang="fr-FR" i="1" dirty="0"/>
              <a:t>Distinct des autres : il doit évaluer un aspect clairement différent de ceux que les autres critères évaluent. </a:t>
            </a:r>
          </a:p>
          <a:p>
            <a:pPr marL="742950" lvl="1" indent="-285750" algn="just">
              <a:buFont typeface="Arial" panose="020B0604020202020204" pitchFamily="34" charset="0"/>
              <a:buChar char="•"/>
            </a:pPr>
            <a:r>
              <a:rPr lang="fr-FR" i="1" dirty="0"/>
              <a:t>Capable de se décliner sur un continuum de performances illustrant des niveaux de qualité différents de la tâche.</a:t>
            </a:r>
          </a:p>
          <a:p>
            <a:pPr marL="742950" lvl="1" indent="-285750" algn="just">
              <a:buFont typeface="Arial" panose="020B0604020202020204" pitchFamily="34" charset="0"/>
              <a:buChar char="•"/>
            </a:pPr>
            <a:r>
              <a:rPr lang="fr-FR" i="1" dirty="0"/>
              <a:t>Partie prenante d’un ensemble complet : l’ensemble des critères doit cerner l’entièreté de la compétence évaluée.</a:t>
            </a:r>
          </a:p>
        </p:txBody>
      </p:sp>
      <p:sp>
        <p:nvSpPr>
          <p:cNvPr id="2" name="Rectangle 1">
            <a:extLst>
              <a:ext uri="{FF2B5EF4-FFF2-40B4-BE49-F238E27FC236}">
                <a16:creationId xmlns:a16="http://schemas.microsoft.com/office/drawing/2014/main" id="{C771447C-BB2F-5547-898D-905833BF4BE5}"/>
              </a:ext>
            </a:extLst>
          </p:cNvPr>
          <p:cNvSpPr/>
          <p:nvPr/>
        </p:nvSpPr>
        <p:spPr>
          <a:xfrm>
            <a:off x="3053786" y="5102860"/>
            <a:ext cx="8730846" cy="923330"/>
          </a:xfrm>
          <a:prstGeom prst="rect">
            <a:avLst/>
          </a:prstGeom>
        </p:spPr>
        <p:txBody>
          <a:bodyPr wrap="square">
            <a:spAutoFit/>
          </a:bodyPr>
          <a:lstStyle/>
          <a:p>
            <a:pPr marL="0" indent="0" algn="just">
              <a:buNone/>
            </a:pPr>
            <a:r>
              <a:rPr lang="fr-FR" dirty="0"/>
              <a:t>La question devrait être : </a:t>
            </a:r>
            <a:r>
              <a:rPr lang="fr-FR" i="1" dirty="0"/>
              <a:t>Quelles caractéristiques de cette tâche (et donc de la performance de l’étudiant) nous donnent des indices quant à l’acquisition des connaissances ou compétences visées par l’apprentissage définies pour ce cours ?</a:t>
            </a:r>
          </a:p>
        </p:txBody>
      </p:sp>
    </p:spTree>
    <p:extLst>
      <p:ext uri="{BB962C8B-B14F-4D97-AF65-F5344CB8AC3E}">
        <p14:creationId xmlns:p14="http://schemas.microsoft.com/office/powerpoint/2010/main" val="36709546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u numéro de diapositive 7">
            <a:extLst>
              <a:ext uri="{FF2B5EF4-FFF2-40B4-BE49-F238E27FC236}">
                <a16:creationId xmlns:a16="http://schemas.microsoft.com/office/drawing/2014/main" id="{06819719-F660-2A4B-9E03-C69C70E9E3F8}"/>
              </a:ext>
            </a:extLst>
          </p:cNvPr>
          <p:cNvSpPr txBox="1">
            <a:spLocks noGrp="1"/>
          </p:cNvSpPr>
          <p:nvPr/>
        </p:nvSpPr>
        <p:spPr bwMode="auto">
          <a:xfrm>
            <a:off x="10153650" y="6580188"/>
            <a:ext cx="514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1200">
              <a:solidFill>
                <a:srgbClr val="000000"/>
              </a:solidFill>
              <a:latin typeface="Helvetica" pitchFamily="2" charset="0"/>
              <a:cs typeface="Arial" panose="020B0604020202020204" pitchFamily="34" charset="0"/>
            </a:endParaRPr>
          </a:p>
        </p:txBody>
      </p:sp>
      <p:sp>
        <p:nvSpPr>
          <p:cNvPr id="5" name="Rectangle 4">
            <a:extLst>
              <a:ext uri="{FF2B5EF4-FFF2-40B4-BE49-F238E27FC236}">
                <a16:creationId xmlns:a16="http://schemas.microsoft.com/office/drawing/2014/main" id="{A79BBFF9-95B2-7043-83D1-F0CAE98D8DA4}"/>
              </a:ext>
            </a:extLst>
          </p:cNvPr>
          <p:cNvSpPr/>
          <p:nvPr/>
        </p:nvSpPr>
        <p:spPr>
          <a:xfrm>
            <a:off x="9120188" y="6237288"/>
            <a:ext cx="3071812" cy="48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7" name="Espace réservé du contenu 6">
            <a:extLst>
              <a:ext uri="{FF2B5EF4-FFF2-40B4-BE49-F238E27FC236}">
                <a16:creationId xmlns:a16="http://schemas.microsoft.com/office/drawing/2014/main" id="{530102CF-959F-A84C-9A6F-9A4F2C652F35}"/>
              </a:ext>
            </a:extLst>
          </p:cNvPr>
          <p:cNvPicPr>
            <a:picLocks noChangeAspect="1"/>
          </p:cNvPicPr>
          <p:nvPr/>
        </p:nvPicPr>
        <p:blipFill>
          <a:blip r:embed="rId3"/>
          <a:stretch>
            <a:fillRect/>
          </a:stretch>
        </p:blipFill>
        <p:spPr>
          <a:xfrm>
            <a:off x="8129041" y="3363752"/>
            <a:ext cx="2121476" cy="2545771"/>
          </a:xfrm>
          <a:prstGeom prst="rect">
            <a:avLst/>
          </a:prstGeom>
        </p:spPr>
      </p:pic>
      <p:pic>
        <p:nvPicPr>
          <p:cNvPr id="8" name="Image 7">
            <a:extLst>
              <a:ext uri="{FF2B5EF4-FFF2-40B4-BE49-F238E27FC236}">
                <a16:creationId xmlns:a16="http://schemas.microsoft.com/office/drawing/2014/main" id="{C96377FA-4B52-9846-BB94-3E45C00A70FE}"/>
              </a:ext>
            </a:extLst>
          </p:cNvPr>
          <p:cNvPicPr>
            <a:picLocks noChangeAspect="1"/>
          </p:cNvPicPr>
          <p:nvPr/>
        </p:nvPicPr>
        <p:blipFill>
          <a:blip r:embed="rId4"/>
          <a:stretch>
            <a:fillRect/>
          </a:stretch>
        </p:blipFill>
        <p:spPr>
          <a:xfrm>
            <a:off x="2995427" y="705624"/>
            <a:ext cx="2020453" cy="2545770"/>
          </a:xfrm>
          <a:prstGeom prst="rect">
            <a:avLst/>
          </a:prstGeom>
        </p:spPr>
      </p:pic>
      <p:pic>
        <p:nvPicPr>
          <p:cNvPr id="9" name="Image 8">
            <a:extLst>
              <a:ext uri="{FF2B5EF4-FFF2-40B4-BE49-F238E27FC236}">
                <a16:creationId xmlns:a16="http://schemas.microsoft.com/office/drawing/2014/main" id="{62A12849-6601-E846-A08F-B198B9DE2C3D}"/>
              </a:ext>
            </a:extLst>
          </p:cNvPr>
          <p:cNvPicPr>
            <a:picLocks noChangeAspect="1"/>
          </p:cNvPicPr>
          <p:nvPr/>
        </p:nvPicPr>
        <p:blipFill>
          <a:blip r:embed="rId5"/>
          <a:stretch>
            <a:fillRect/>
          </a:stretch>
        </p:blipFill>
        <p:spPr>
          <a:xfrm>
            <a:off x="4966769" y="3363753"/>
            <a:ext cx="1724389" cy="2545770"/>
          </a:xfrm>
          <a:prstGeom prst="rect">
            <a:avLst/>
          </a:prstGeom>
        </p:spPr>
      </p:pic>
      <p:pic>
        <p:nvPicPr>
          <p:cNvPr id="10" name="Image 9">
            <a:extLst>
              <a:ext uri="{FF2B5EF4-FFF2-40B4-BE49-F238E27FC236}">
                <a16:creationId xmlns:a16="http://schemas.microsoft.com/office/drawing/2014/main" id="{30EA6CFC-AB0C-844C-B4D2-F211CE920441}"/>
              </a:ext>
            </a:extLst>
          </p:cNvPr>
          <p:cNvPicPr>
            <a:picLocks noChangeAspect="1"/>
          </p:cNvPicPr>
          <p:nvPr/>
        </p:nvPicPr>
        <p:blipFill>
          <a:blip r:embed="rId6"/>
          <a:stretch>
            <a:fillRect/>
          </a:stretch>
        </p:blipFill>
        <p:spPr>
          <a:xfrm>
            <a:off x="6456040" y="706032"/>
            <a:ext cx="1947362" cy="2542779"/>
          </a:xfrm>
          <a:prstGeom prst="rect">
            <a:avLst/>
          </a:prstGeom>
        </p:spPr>
      </p:pic>
      <p:pic>
        <p:nvPicPr>
          <p:cNvPr id="11" name="Image 10">
            <a:extLst>
              <a:ext uri="{FF2B5EF4-FFF2-40B4-BE49-F238E27FC236}">
                <a16:creationId xmlns:a16="http://schemas.microsoft.com/office/drawing/2014/main" id="{30A727D6-3F28-7A44-A9CE-9C194F556925}"/>
              </a:ext>
            </a:extLst>
          </p:cNvPr>
          <p:cNvPicPr>
            <a:picLocks noChangeAspect="1"/>
          </p:cNvPicPr>
          <p:nvPr/>
        </p:nvPicPr>
        <p:blipFill>
          <a:blip r:embed="rId7"/>
          <a:stretch>
            <a:fillRect/>
          </a:stretch>
        </p:blipFill>
        <p:spPr>
          <a:xfrm>
            <a:off x="9961256" y="663851"/>
            <a:ext cx="1900031" cy="2526637"/>
          </a:xfrm>
          <a:prstGeom prst="rect">
            <a:avLst/>
          </a:prstGeom>
        </p:spPr>
      </p:pic>
    </p:spTree>
    <p:extLst>
      <p:ext uri="{BB962C8B-B14F-4D97-AF65-F5344CB8AC3E}">
        <p14:creationId xmlns:p14="http://schemas.microsoft.com/office/powerpoint/2010/main" val="9806496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Image 1">
            <a:extLst>
              <a:ext uri="{FF2B5EF4-FFF2-40B4-BE49-F238E27FC236}">
                <a16:creationId xmlns:a16="http://schemas.microsoft.com/office/drawing/2014/main" id="{A90A5027-1B7E-2247-B626-229BCEA1F1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451BFF4E-C96A-EC44-B4C7-3989CEFB3535}"/>
              </a:ext>
            </a:extLst>
          </p:cNvPr>
          <p:cNvSpPr/>
          <p:nvPr/>
        </p:nvSpPr>
        <p:spPr>
          <a:xfrm>
            <a:off x="0" y="5746750"/>
            <a:ext cx="12192000" cy="763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dirty="0">
              <a:solidFill>
                <a:srgbClr val="960000"/>
              </a:solidFill>
            </a:endParaRPr>
          </a:p>
        </p:txBody>
      </p:sp>
      <p:sp>
        <p:nvSpPr>
          <p:cNvPr id="17411" name="Titre 2">
            <a:extLst>
              <a:ext uri="{FF2B5EF4-FFF2-40B4-BE49-F238E27FC236}">
                <a16:creationId xmlns:a16="http://schemas.microsoft.com/office/drawing/2014/main" id="{7152E26E-DCAC-5343-8B38-080660287B2D}"/>
              </a:ext>
            </a:extLst>
          </p:cNvPr>
          <p:cNvSpPr>
            <a:spLocks/>
          </p:cNvSpPr>
          <p:nvPr/>
        </p:nvSpPr>
        <p:spPr bwMode="auto">
          <a:xfrm>
            <a:off x="0" y="5870575"/>
            <a:ext cx="12192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r>
              <a:rPr lang="fr-BE" altLang="fr-FR" sz="2400" dirty="0">
                <a:solidFill>
                  <a:srgbClr val="067484"/>
                </a:solidFill>
                <a:latin typeface="Helvetica" pitchFamily="2" charset="0"/>
                <a:ea typeface="Helvetica" pitchFamily="2" charset="0"/>
                <a:cs typeface="Helvetica" pitchFamily="2" charset="0"/>
              </a:rPr>
              <a:t>Une manière intéressante d’évaluer les compétences : les ECOS</a:t>
            </a:r>
          </a:p>
        </p:txBody>
      </p:sp>
      <p:sp>
        <p:nvSpPr>
          <p:cNvPr id="17412" name="ZoneTexte 5">
            <a:extLst>
              <a:ext uri="{FF2B5EF4-FFF2-40B4-BE49-F238E27FC236}">
                <a16:creationId xmlns:a16="http://schemas.microsoft.com/office/drawing/2014/main" id="{8F18E3EB-A82A-3143-B418-D23B7025B461}"/>
              </a:ext>
            </a:extLst>
          </p:cNvPr>
          <p:cNvSpPr txBox="1">
            <a:spLocks noChangeArrowheads="1"/>
          </p:cNvSpPr>
          <p:nvPr/>
        </p:nvSpPr>
        <p:spPr bwMode="auto">
          <a:xfrm>
            <a:off x="5010150" y="1104900"/>
            <a:ext cx="425767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Arial" panose="020B0604020202020204" pitchFamily="34" charset="0"/>
              <a:buNone/>
            </a:pPr>
            <a:endParaRPr lang="fr-BE" altLang="fr-FR" sz="2800">
              <a:solidFill>
                <a:srgbClr val="80808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28558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u numéro de diapositive 7">
            <a:extLst>
              <a:ext uri="{FF2B5EF4-FFF2-40B4-BE49-F238E27FC236}">
                <a16:creationId xmlns:a16="http://schemas.microsoft.com/office/drawing/2014/main" id="{06819719-F660-2A4B-9E03-C69C70E9E3F8}"/>
              </a:ext>
            </a:extLst>
          </p:cNvPr>
          <p:cNvSpPr txBox="1">
            <a:spLocks noGrp="1"/>
          </p:cNvSpPr>
          <p:nvPr/>
        </p:nvSpPr>
        <p:spPr bwMode="auto">
          <a:xfrm>
            <a:off x="10153650" y="6580188"/>
            <a:ext cx="514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1200">
              <a:solidFill>
                <a:srgbClr val="000000"/>
              </a:solidFill>
              <a:latin typeface="Helvetica" pitchFamily="2" charset="0"/>
              <a:cs typeface="Arial" panose="020B0604020202020204" pitchFamily="34" charset="0"/>
            </a:endParaRPr>
          </a:p>
        </p:txBody>
      </p:sp>
      <p:sp>
        <p:nvSpPr>
          <p:cNvPr id="28674" name="Titre 1">
            <a:extLst>
              <a:ext uri="{FF2B5EF4-FFF2-40B4-BE49-F238E27FC236}">
                <a16:creationId xmlns:a16="http://schemas.microsoft.com/office/drawing/2014/main" id="{8CC5E2BC-1FC5-C849-AAAD-B6257F2E4887}"/>
              </a:ext>
            </a:extLst>
          </p:cNvPr>
          <p:cNvSpPr txBox="1">
            <a:spLocks/>
          </p:cNvSpPr>
          <p:nvPr/>
        </p:nvSpPr>
        <p:spPr bwMode="auto">
          <a:xfrm>
            <a:off x="2692400" y="187325"/>
            <a:ext cx="89392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cs typeface="Times New Roman" panose="02020603050405020304" pitchFamily="18" charset="0"/>
              </a:rPr>
              <a:t>Un modèle intéressant : les ECOS</a:t>
            </a:r>
          </a:p>
        </p:txBody>
      </p:sp>
      <p:sp>
        <p:nvSpPr>
          <p:cNvPr id="5" name="Rectangle 4">
            <a:extLst>
              <a:ext uri="{FF2B5EF4-FFF2-40B4-BE49-F238E27FC236}">
                <a16:creationId xmlns:a16="http://schemas.microsoft.com/office/drawing/2014/main" id="{A79BBFF9-95B2-7043-83D1-F0CAE98D8DA4}"/>
              </a:ext>
            </a:extLst>
          </p:cNvPr>
          <p:cNvSpPr/>
          <p:nvPr/>
        </p:nvSpPr>
        <p:spPr>
          <a:xfrm>
            <a:off x="9120188" y="6237288"/>
            <a:ext cx="3071812" cy="48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3" name="Image 2">
            <a:extLst>
              <a:ext uri="{FF2B5EF4-FFF2-40B4-BE49-F238E27FC236}">
                <a16:creationId xmlns:a16="http://schemas.microsoft.com/office/drawing/2014/main" id="{6B4EFC47-651A-0546-A2A9-D8EEEB5D6021}"/>
              </a:ext>
            </a:extLst>
          </p:cNvPr>
          <p:cNvPicPr>
            <a:picLocks noChangeAspect="1"/>
          </p:cNvPicPr>
          <p:nvPr/>
        </p:nvPicPr>
        <p:blipFill>
          <a:blip r:embed="rId3"/>
          <a:stretch>
            <a:fillRect/>
          </a:stretch>
        </p:blipFill>
        <p:spPr>
          <a:xfrm>
            <a:off x="6268099" y="972187"/>
            <a:ext cx="5363514" cy="5782022"/>
          </a:xfrm>
          <a:prstGeom prst="rect">
            <a:avLst/>
          </a:prstGeom>
        </p:spPr>
      </p:pic>
      <p:sp>
        <p:nvSpPr>
          <p:cNvPr id="7" name="Rectangle 6">
            <a:extLst>
              <a:ext uri="{FF2B5EF4-FFF2-40B4-BE49-F238E27FC236}">
                <a16:creationId xmlns:a16="http://schemas.microsoft.com/office/drawing/2014/main" id="{B8D869BE-F00D-184E-8B03-45A459F28300}"/>
              </a:ext>
            </a:extLst>
          </p:cNvPr>
          <p:cNvSpPr/>
          <p:nvPr/>
        </p:nvSpPr>
        <p:spPr>
          <a:xfrm>
            <a:off x="2857973" y="3386144"/>
            <a:ext cx="3244554" cy="1815882"/>
          </a:xfrm>
          <a:prstGeom prst="rect">
            <a:avLst/>
          </a:prstGeom>
        </p:spPr>
        <p:txBody>
          <a:bodyPr wrap="square">
            <a:spAutoFit/>
          </a:bodyPr>
          <a:lstStyle/>
          <a:p>
            <a:pPr algn="ctr"/>
            <a:r>
              <a:rPr lang="fr-FR" sz="2800" b="1" dirty="0"/>
              <a:t>Examen clinique </a:t>
            </a:r>
          </a:p>
          <a:p>
            <a:pPr algn="ctr"/>
            <a:r>
              <a:rPr lang="fr-FR" sz="2800" b="1" dirty="0"/>
              <a:t>objectif </a:t>
            </a:r>
            <a:r>
              <a:rPr lang="fr-FR" sz="2800" b="1" dirty="0" smtClean="0"/>
              <a:t>structuré</a:t>
            </a:r>
            <a:endParaRPr lang="fr-FR" sz="2800" b="1" dirty="0"/>
          </a:p>
          <a:p>
            <a:pPr algn="ctr"/>
            <a:endParaRPr lang="fr-FR" sz="2800" b="1" i="1" dirty="0"/>
          </a:p>
          <a:p>
            <a:pPr algn="ctr"/>
            <a:r>
              <a:rPr lang="fr-FR" sz="2800" b="1" i="1" dirty="0"/>
              <a:t>DUMG Liège</a:t>
            </a:r>
            <a:endParaRPr lang="fr-FR" sz="2800" i="1"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u numéro de diapositive 7">
            <a:extLst>
              <a:ext uri="{FF2B5EF4-FFF2-40B4-BE49-F238E27FC236}">
                <a16:creationId xmlns:a16="http://schemas.microsoft.com/office/drawing/2014/main" id="{06819719-F660-2A4B-9E03-C69C70E9E3F8}"/>
              </a:ext>
            </a:extLst>
          </p:cNvPr>
          <p:cNvSpPr txBox="1">
            <a:spLocks noGrp="1"/>
          </p:cNvSpPr>
          <p:nvPr/>
        </p:nvSpPr>
        <p:spPr bwMode="auto">
          <a:xfrm>
            <a:off x="10153650" y="6580188"/>
            <a:ext cx="514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1200">
              <a:solidFill>
                <a:srgbClr val="000000"/>
              </a:solidFill>
              <a:latin typeface="Helvetica" pitchFamily="2" charset="0"/>
              <a:cs typeface="Arial" panose="020B0604020202020204" pitchFamily="34" charset="0"/>
            </a:endParaRPr>
          </a:p>
        </p:txBody>
      </p:sp>
      <p:sp>
        <p:nvSpPr>
          <p:cNvPr id="28674" name="Titre 1">
            <a:extLst>
              <a:ext uri="{FF2B5EF4-FFF2-40B4-BE49-F238E27FC236}">
                <a16:creationId xmlns:a16="http://schemas.microsoft.com/office/drawing/2014/main" id="{8CC5E2BC-1FC5-C849-AAAD-B6257F2E4887}"/>
              </a:ext>
            </a:extLst>
          </p:cNvPr>
          <p:cNvSpPr txBox="1">
            <a:spLocks/>
          </p:cNvSpPr>
          <p:nvPr/>
        </p:nvSpPr>
        <p:spPr bwMode="auto">
          <a:xfrm>
            <a:off x="2692400" y="187325"/>
            <a:ext cx="89392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cs typeface="Times New Roman" panose="02020603050405020304" pitchFamily="18" charset="0"/>
              </a:rPr>
              <a:t>Un modèle intéressant : les ECOS</a:t>
            </a:r>
          </a:p>
        </p:txBody>
      </p:sp>
      <p:sp>
        <p:nvSpPr>
          <p:cNvPr id="5" name="Rectangle 4">
            <a:extLst>
              <a:ext uri="{FF2B5EF4-FFF2-40B4-BE49-F238E27FC236}">
                <a16:creationId xmlns:a16="http://schemas.microsoft.com/office/drawing/2014/main" id="{A79BBFF9-95B2-7043-83D1-F0CAE98D8DA4}"/>
              </a:ext>
            </a:extLst>
          </p:cNvPr>
          <p:cNvSpPr/>
          <p:nvPr/>
        </p:nvSpPr>
        <p:spPr>
          <a:xfrm>
            <a:off x="9120188" y="6237288"/>
            <a:ext cx="3071812" cy="48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8" name="Picture 5" descr="P6076846">
            <a:extLst>
              <a:ext uri="{FF2B5EF4-FFF2-40B4-BE49-F238E27FC236}">
                <a16:creationId xmlns:a16="http://schemas.microsoft.com/office/drawing/2014/main" id="{53BC658A-FB21-4D40-9B70-DA102FFCFD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6015" y="1111250"/>
            <a:ext cx="8538335" cy="5567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0" name="Group 5">
            <a:extLst>
              <a:ext uri="{FF2B5EF4-FFF2-40B4-BE49-F238E27FC236}">
                <a16:creationId xmlns:a16="http://schemas.microsoft.com/office/drawing/2014/main" id="{1E331822-EE51-0D43-BF32-4721DD457E31}"/>
              </a:ext>
            </a:extLst>
          </p:cNvPr>
          <p:cNvGrpSpPr>
            <a:grpSpLocks/>
          </p:cNvGrpSpPr>
          <p:nvPr/>
        </p:nvGrpSpPr>
        <p:grpSpPr bwMode="auto">
          <a:xfrm>
            <a:off x="4318607" y="2375663"/>
            <a:ext cx="6153150" cy="3109913"/>
            <a:chOff x="1281" y="1819"/>
            <a:chExt cx="3876" cy="1959"/>
          </a:xfrm>
        </p:grpSpPr>
        <p:sp>
          <p:nvSpPr>
            <p:cNvPr id="11" name="Text Box 6">
              <a:extLst>
                <a:ext uri="{FF2B5EF4-FFF2-40B4-BE49-F238E27FC236}">
                  <a16:creationId xmlns:a16="http://schemas.microsoft.com/office/drawing/2014/main" id="{7AE8FD20-19C1-1046-94D2-713D8A1007EE}"/>
                </a:ext>
              </a:extLst>
            </p:cNvPr>
            <p:cNvSpPr txBox="1">
              <a:spLocks noChangeArrowheads="1"/>
            </p:cNvSpPr>
            <p:nvPr/>
          </p:nvSpPr>
          <p:spPr bwMode="auto">
            <a:xfrm rot="20672760">
              <a:off x="1281" y="1819"/>
              <a:ext cx="2880" cy="1517"/>
            </a:xfrm>
            <a:prstGeom prst="rect">
              <a:avLst/>
            </a:prstGeom>
            <a:solidFill>
              <a:srgbClr val="6699FF"/>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fr-BE" sz="1969" b="1" dirty="0">
                <a:latin typeface="Tahoma" charset="0"/>
              </a:endParaRPr>
            </a:p>
            <a:p>
              <a:pPr algn="ctr">
                <a:spcBef>
                  <a:spcPct val="50000"/>
                </a:spcBef>
              </a:pPr>
              <a:r>
                <a:rPr lang="fr-BE" sz="4219" b="1" dirty="0">
                  <a:latin typeface="Tahoma" charset="0"/>
                </a:rPr>
                <a:t>durée 7 ou 15 minutes</a:t>
              </a:r>
            </a:p>
            <a:p>
              <a:pPr algn="ctr">
                <a:spcBef>
                  <a:spcPct val="50000"/>
                </a:spcBef>
              </a:pPr>
              <a:endParaRPr lang="fr-FR" sz="1687" b="1" dirty="0">
                <a:latin typeface="Tahoma" charset="0"/>
              </a:endParaRPr>
            </a:p>
          </p:txBody>
        </p:sp>
        <p:pic>
          <p:nvPicPr>
            <p:cNvPr id="12" name="Picture 7">
              <a:extLst>
                <a:ext uri="{FF2B5EF4-FFF2-40B4-BE49-F238E27FC236}">
                  <a16:creationId xmlns:a16="http://schemas.microsoft.com/office/drawing/2014/main" id="{D8AC2AD1-B565-204A-9F38-B0289BF686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8" y="2160"/>
              <a:ext cx="789" cy="1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71921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u numéro de diapositive 7">
            <a:extLst>
              <a:ext uri="{FF2B5EF4-FFF2-40B4-BE49-F238E27FC236}">
                <a16:creationId xmlns:a16="http://schemas.microsoft.com/office/drawing/2014/main" id="{06819719-F660-2A4B-9E03-C69C70E9E3F8}"/>
              </a:ext>
            </a:extLst>
          </p:cNvPr>
          <p:cNvSpPr txBox="1">
            <a:spLocks noGrp="1"/>
          </p:cNvSpPr>
          <p:nvPr/>
        </p:nvSpPr>
        <p:spPr bwMode="auto">
          <a:xfrm>
            <a:off x="10153650" y="6580188"/>
            <a:ext cx="514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1200">
              <a:solidFill>
                <a:srgbClr val="000000"/>
              </a:solidFill>
              <a:latin typeface="Helvetica" pitchFamily="2" charset="0"/>
              <a:cs typeface="Arial" panose="020B0604020202020204" pitchFamily="34" charset="0"/>
            </a:endParaRPr>
          </a:p>
        </p:txBody>
      </p:sp>
      <p:sp>
        <p:nvSpPr>
          <p:cNvPr id="28674" name="Titre 1">
            <a:extLst>
              <a:ext uri="{FF2B5EF4-FFF2-40B4-BE49-F238E27FC236}">
                <a16:creationId xmlns:a16="http://schemas.microsoft.com/office/drawing/2014/main" id="{8CC5E2BC-1FC5-C849-AAAD-B6257F2E4887}"/>
              </a:ext>
            </a:extLst>
          </p:cNvPr>
          <p:cNvSpPr txBox="1">
            <a:spLocks/>
          </p:cNvSpPr>
          <p:nvPr/>
        </p:nvSpPr>
        <p:spPr bwMode="auto">
          <a:xfrm>
            <a:off x="2692400" y="187325"/>
            <a:ext cx="89392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cs typeface="Times New Roman" panose="02020603050405020304" pitchFamily="18" charset="0"/>
              </a:rPr>
              <a:t>Un modèle intéressant : les ECOS</a:t>
            </a:r>
          </a:p>
        </p:txBody>
      </p:sp>
      <p:sp>
        <p:nvSpPr>
          <p:cNvPr id="5" name="Rectangle 4">
            <a:extLst>
              <a:ext uri="{FF2B5EF4-FFF2-40B4-BE49-F238E27FC236}">
                <a16:creationId xmlns:a16="http://schemas.microsoft.com/office/drawing/2014/main" id="{A79BBFF9-95B2-7043-83D1-F0CAE98D8DA4}"/>
              </a:ext>
            </a:extLst>
          </p:cNvPr>
          <p:cNvSpPr/>
          <p:nvPr/>
        </p:nvSpPr>
        <p:spPr>
          <a:xfrm>
            <a:off x="9120188" y="6237288"/>
            <a:ext cx="3071812" cy="48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9" name="Picture 8">
            <a:extLst>
              <a:ext uri="{FF2B5EF4-FFF2-40B4-BE49-F238E27FC236}">
                <a16:creationId xmlns:a16="http://schemas.microsoft.com/office/drawing/2014/main" id="{01E8EF21-3CD6-A349-A6A3-16A53FB79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449" t="14771" r="20859" b="20021"/>
          <a:stretch>
            <a:fillRect/>
          </a:stretch>
        </p:blipFill>
        <p:spPr bwMode="auto">
          <a:xfrm>
            <a:off x="4007768" y="934848"/>
            <a:ext cx="8055893" cy="5791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13" name="Rectangle 12">
            <a:extLst>
              <a:ext uri="{FF2B5EF4-FFF2-40B4-BE49-F238E27FC236}">
                <a16:creationId xmlns:a16="http://schemas.microsoft.com/office/drawing/2014/main" id="{0A11F3E5-7A70-2044-AC6B-B0074FB2F634}"/>
              </a:ext>
            </a:extLst>
          </p:cNvPr>
          <p:cNvSpPr/>
          <p:nvPr/>
        </p:nvSpPr>
        <p:spPr>
          <a:xfrm rot="16200000">
            <a:off x="1240335" y="3595009"/>
            <a:ext cx="3609255" cy="523220"/>
          </a:xfrm>
          <a:prstGeom prst="rect">
            <a:avLst/>
          </a:prstGeom>
        </p:spPr>
        <p:txBody>
          <a:bodyPr wrap="square">
            <a:spAutoFit/>
          </a:bodyPr>
          <a:lstStyle/>
          <a:p>
            <a:pPr algn="ctr"/>
            <a:r>
              <a:rPr lang="fr-FR" sz="2800" b="1" dirty="0"/>
              <a:t>Un scénario pensé </a:t>
            </a:r>
            <a:endParaRPr lang="fr-FR" sz="2800" i="1" dirty="0"/>
          </a:p>
        </p:txBody>
      </p:sp>
    </p:spTree>
    <p:extLst>
      <p:ext uri="{BB962C8B-B14F-4D97-AF65-F5344CB8AC3E}">
        <p14:creationId xmlns:p14="http://schemas.microsoft.com/office/powerpoint/2010/main" val="33726054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u numéro de diapositive 7">
            <a:extLst>
              <a:ext uri="{FF2B5EF4-FFF2-40B4-BE49-F238E27FC236}">
                <a16:creationId xmlns:a16="http://schemas.microsoft.com/office/drawing/2014/main" id="{06819719-F660-2A4B-9E03-C69C70E9E3F8}"/>
              </a:ext>
            </a:extLst>
          </p:cNvPr>
          <p:cNvSpPr txBox="1">
            <a:spLocks noGrp="1"/>
          </p:cNvSpPr>
          <p:nvPr/>
        </p:nvSpPr>
        <p:spPr bwMode="auto">
          <a:xfrm>
            <a:off x="10153650" y="6580188"/>
            <a:ext cx="514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1200">
              <a:solidFill>
                <a:srgbClr val="000000"/>
              </a:solidFill>
              <a:latin typeface="Helvetica" pitchFamily="2" charset="0"/>
              <a:cs typeface="Arial" panose="020B0604020202020204" pitchFamily="34" charset="0"/>
            </a:endParaRPr>
          </a:p>
        </p:txBody>
      </p:sp>
      <p:sp>
        <p:nvSpPr>
          <p:cNvPr id="28674" name="Titre 1">
            <a:extLst>
              <a:ext uri="{FF2B5EF4-FFF2-40B4-BE49-F238E27FC236}">
                <a16:creationId xmlns:a16="http://schemas.microsoft.com/office/drawing/2014/main" id="{8CC5E2BC-1FC5-C849-AAAD-B6257F2E4887}"/>
              </a:ext>
            </a:extLst>
          </p:cNvPr>
          <p:cNvSpPr txBox="1">
            <a:spLocks/>
          </p:cNvSpPr>
          <p:nvPr/>
        </p:nvSpPr>
        <p:spPr bwMode="auto">
          <a:xfrm>
            <a:off x="2692400" y="187325"/>
            <a:ext cx="89392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cs typeface="Times New Roman" panose="02020603050405020304" pitchFamily="18" charset="0"/>
              </a:rPr>
              <a:t>Un modèle intéressant : les ECOS</a:t>
            </a:r>
          </a:p>
        </p:txBody>
      </p:sp>
      <p:sp>
        <p:nvSpPr>
          <p:cNvPr id="5" name="Rectangle 4">
            <a:extLst>
              <a:ext uri="{FF2B5EF4-FFF2-40B4-BE49-F238E27FC236}">
                <a16:creationId xmlns:a16="http://schemas.microsoft.com/office/drawing/2014/main" id="{A79BBFF9-95B2-7043-83D1-F0CAE98D8DA4}"/>
              </a:ext>
            </a:extLst>
          </p:cNvPr>
          <p:cNvSpPr/>
          <p:nvPr/>
        </p:nvSpPr>
        <p:spPr>
          <a:xfrm>
            <a:off x="9120188" y="6237288"/>
            <a:ext cx="3071812" cy="48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3" name="Rectangle 12">
            <a:extLst>
              <a:ext uri="{FF2B5EF4-FFF2-40B4-BE49-F238E27FC236}">
                <a16:creationId xmlns:a16="http://schemas.microsoft.com/office/drawing/2014/main" id="{0A11F3E5-7A70-2044-AC6B-B0074FB2F634}"/>
              </a:ext>
            </a:extLst>
          </p:cNvPr>
          <p:cNvSpPr/>
          <p:nvPr/>
        </p:nvSpPr>
        <p:spPr>
          <a:xfrm rot="16200000">
            <a:off x="1422685" y="3412659"/>
            <a:ext cx="3244554" cy="523220"/>
          </a:xfrm>
          <a:prstGeom prst="rect">
            <a:avLst/>
          </a:prstGeom>
        </p:spPr>
        <p:txBody>
          <a:bodyPr wrap="square">
            <a:spAutoFit/>
          </a:bodyPr>
          <a:lstStyle/>
          <a:p>
            <a:pPr algn="ctr"/>
            <a:r>
              <a:rPr lang="fr-FR" sz="2800" b="1" dirty="0"/>
              <a:t>Une tâche</a:t>
            </a:r>
            <a:endParaRPr lang="fr-FR" sz="2800" i="1" dirty="0"/>
          </a:p>
        </p:txBody>
      </p:sp>
      <p:pic>
        <p:nvPicPr>
          <p:cNvPr id="7" name="Picture 9">
            <a:extLst>
              <a:ext uri="{FF2B5EF4-FFF2-40B4-BE49-F238E27FC236}">
                <a16:creationId xmlns:a16="http://schemas.microsoft.com/office/drawing/2014/main" id="{29D33B52-32B2-9D4F-9AC4-EE2FA93E0D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0261" y="3429000"/>
            <a:ext cx="8121352" cy="92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12174650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u numéro de diapositive 7">
            <a:extLst>
              <a:ext uri="{FF2B5EF4-FFF2-40B4-BE49-F238E27FC236}">
                <a16:creationId xmlns:a16="http://schemas.microsoft.com/office/drawing/2014/main" id="{06819719-F660-2A4B-9E03-C69C70E9E3F8}"/>
              </a:ext>
            </a:extLst>
          </p:cNvPr>
          <p:cNvSpPr txBox="1">
            <a:spLocks noGrp="1"/>
          </p:cNvSpPr>
          <p:nvPr/>
        </p:nvSpPr>
        <p:spPr bwMode="auto">
          <a:xfrm>
            <a:off x="10153650" y="6580188"/>
            <a:ext cx="514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1200">
              <a:solidFill>
                <a:srgbClr val="000000"/>
              </a:solidFill>
              <a:latin typeface="Helvetica" pitchFamily="2" charset="0"/>
              <a:cs typeface="Arial" panose="020B0604020202020204" pitchFamily="34" charset="0"/>
            </a:endParaRPr>
          </a:p>
        </p:txBody>
      </p:sp>
      <p:sp>
        <p:nvSpPr>
          <p:cNvPr id="28674" name="Titre 1">
            <a:extLst>
              <a:ext uri="{FF2B5EF4-FFF2-40B4-BE49-F238E27FC236}">
                <a16:creationId xmlns:a16="http://schemas.microsoft.com/office/drawing/2014/main" id="{8CC5E2BC-1FC5-C849-AAAD-B6257F2E4887}"/>
              </a:ext>
            </a:extLst>
          </p:cNvPr>
          <p:cNvSpPr txBox="1">
            <a:spLocks/>
          </p:cNvSpPr>
          <p:nvPr/>
        </p:nvSpPr>
        <p:spPr bwMode="auto">
          <a:xfrm>
            <a:off x="2692400" y="187325"/>
            <a:ext cx="89392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cs typeface="Times New Roman" panose="02020603050405020304" pitchFamily="18" charset="0"/>
              </a:rPr>
              <a:t>Un modèle intéressant : les ECOS</a:t>
            </a:r>
          </a:p>
        </p:txBody>
      </p:sp>
      <p:sp>
        <p:nvSpPr>
          <p:cNvPr id="5" name="Rectangle 4">
            <a:extLst>
              <a:ext uri="{FF2B5EF4-FFF2-40B4-BE49-F238E27FC236}">
                <a16:creationId xmlns:a16="http://schemas.microsoft.com/office/drawing/2014/main" id="{A79BBFF9-95B2-7043-83D1-F0CAE98D8DA4}"/>
              </a:ext>
            </a:extLst>
          </p:cNvPr>
          <p:cNvSpPr/>
          <p:nvPr/>
        </p:nvSpPr>
        <p:spPr>
          <a:xfrm>
            <a:off x="9120188" y="6237288"/>
            <a:ext cx="3071812" cy="48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3" name="Rectangle 12">
            <a:extLst>
              <a:ext uri="{FF2B5EF4-FFF2-40B4-BE49-F238E27FC236}">
                <a16:creationId xmlns:a16="http://schemas.microsoft.com/office/drawing/2014/main" id="{0A11F3E5-7A70-2044-AC6B-B0074FB2F634}"/>
              </a:ext>
            </a:extLst>
          </p:cNvPr>
          <p:cNvSpPr/>
          <p:nvPr/>
        </p:nvSpPr>
        <p:spPr>
          <a:xfrm rot="16200000">
            <a:off x="668699" y="3455421"/>
            <a:ext cx="4752527" cy="523220"/>
          </a:xfrm>
          <a:prstGeom prst="rect">
            <a:avLst/>
          </a:prstGeom>
        </p:spPr>
        <p:txBody>
          <a:bodyPr wrap="square">
            <a:spAutoFit/>
          </a:bodyPr>
          <a:lstStyle/>
          <a:p>
            <a:pPr algn="ctr"/>
            <a:r>
              <a:rPr lang="fr-FR" sz="2800" b="1" dirty="0"/>
              <a:t>Une grille d’évaluation</a:t>
            </a:r>
            <a:endParaRPr lang="fr-FR" sz="2800" i="1" dirty="0"/>
          </a:p>
        </p:txBody>
      </p:sp>
      <p:pic>
        <p:nvPicPr>
          <p:cNvPr id="8" name="Picture 5">
            <a:extLst>
              <a:ext uri="{FF2B5EF4-FFF2-40B4-BE49-F238E27FC236}">
                <a16:creationId xmlns:a16="http://schemas.microsoft.com/office/drawing/2014/main" id="{D33C2601-2ADD-B84A-8F8C-E60C5AD457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263" t="13812" r="20859" b="10979"/>
          <a:stretch>
            <a:fillRect/>
          </a:stretch>
        </p:blipFill>
        <p:spPr bwMode="auto">
          <a:xfrm>
            <a:off x="4007768" y="916560"/>
            <a:ext cx="6983712" cy="5671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14285967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u numéro de diapositive 7">
            <a:extLst>
              <a:ext uri="{FF2B5EF4-FFF2-40B4-BE49-F238E27FC236}">
                <a16:creationId xmlns:a16="http://schemas.microsoft.com/office/drawing/2014/main" id="{06819719-F660-2A4B-9E03-C69C70E9E3F8}"/>
              </a:ext>
            </a:extLst>
          </p:cNvPr>
          <p:cNvSpPr txBox="1">
            <a:spLocks noGrp="1"/>
          </p:cNvSpPr>
          <p:nvPr/>
        </p:nvSpPr>
        <p:spPr bwMode="auto">
          <a:xfrm>
            <a:off x="10153650" y="6580188"/>
            <a:ext cx="514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1200">
              <a:solidFill>
                <a:srgbClr val="000000"/>
              </a:solidFill>
              <a:latin typeface="Helvetica" pitchFamily="2" charset="0"/>
              <a:cs typeface="Arial" panose="020B0604020202020204" pitchFamily="34" charset="0"/>
            </a:endParaRPr>
          </a:p>
        </p:txBody>
      </p:sp>
      <p:sp>
        <p:nvSpPr>
          <p:cNvPr id="28674" name="Titre 1">
            <a:extLst>
              <a:ext uri="{FF2B5EF4-FFF2-40B4-BE49-F238E27FC236}">
                <a16:creationId xmlns:a16="http://schemas.microsoft.com/office/drawing/2014/main" id="{8CC5E2BC-1FC5-C849-AAAD-B6257F2E4887}"/>
              </a:ext>
            </a:extLst>
          </p:cNvPr>
          <p:cNvSpPr txBox="1">
            <a:spLocks/>
          </p:cNvSpPr>
          <p:nvPr/>
        </p:nvSpPr>
        <p:spPr bwMode="auto">
          <a:xfrm>
            <a:off x="2692400" y="187325"/>
            <a:ext cx="89392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cs typeface="Times New Roman" panose="02020603050405020304" pitchFamily="18" charset="0"/>
              </a:rPr>
              <a:t>Un modèle intéressant : les ECOS</a:t>
            </a:r>
          </a:p>
        </p:txBody>
      </p:sp>
      <p:sp>
        <p:nvSpPr>
          <p:cNvPr id="5" name="Rectangle 4">
            <a:extLst>
              <a:ext uri="{FF2B5EF4-FFF2-40B4-BE49-F238E27FC236}">
                <a16:creationId xmlns:a16="http://schemas.microsoft.com/office/drawing/2014/main" id="{A79BBFF9-95B2-7043-83D1-F0CAE98D8DA4}"/>
              </a:ext>
            </a:extLst>
          </p:cNvPr>
          <p:cNvSpPr/>
          <p:nvPr/>
        </p:nvSpPr>
        <p:spPr>
          <a:xfrm>
            <a:off x="9120188" y="6237288"/>
            <a:ext cx="3071812" cy="48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7" name="Picture 5" descr="Ems 2">
            <a:extLst>
              <a:ext uri="{FF2B5EF4-FFF2-40B4-BE49-F238E27FC236}">
                <a16:creationId xmlns:a16="http://schemas.microsoft.com/office/drawing/2014/main" id="{408075A7-6DF4-1F4F-8AEE-E837992F0C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7073" y="1908546"/>
            <a:ext cx="7589866" cy="4810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 name="Connecteur droit avec flèche 2">
            <a:extLst>
              <a:ext uri="{FF2B5EF4-FFF2-40B4-BE49-F238E27FC236}">
                <a16:creationId xmlns:a16="http://schemas.microsoft.com/office/drawing/2014/main" id="{DD3AC6AA-50EC-D546-A9CC-EDDC67ED8060}"/>
              </a:ext>
            </a:extLst>
          </p:cNvPr>
          <p:cNvCxnSpPr/>
          <p:nvPr/>
        </p:nvCxnSpPr>
        <p:spPr>
          <a:xfrm flipH="1" flipV="1">
            <a:off x="4655840" y="1268995"/>
            <a:ext cx="432048" cy="863861"/>
          </a:xfrm>
          <a:prstGeom prst="straightConnector1">
            <a:avLst/>
          </a:prstGeom>
          <a:ln w="79375" cap="rnd">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0B5D1C28-7574-ED47-86AF-AF4926B44A95}"/>
              </a:ext>
            </a:extLst>
          </p:cNvPr>
          <p:cNvCxnSpPr>
            <a:cxnSpLocks/>
          </p:cNvCxnSpPr>
          <p:nvPr/>
        </p:nvCxnSpPr>
        <p:spPr>
          <a:xfrm flipH="1" flipV="1">
            <a:off x="8400256" y="1268995"/>
            <a:ext cx="643278" cy="1472658"/>
          </a:xfrm>
          <a:prstGeom prst="straightConnector1">
            <a:avLst/>
          </a:prstGeom>
          <a:ln w="79375" cap="rnd">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B4B869F7-0D9B-4C41-81C6-7CCD2AADB5B3}"/>
              </a:ext>
            </a:extLst>
          </p:cNvPr>
          <p:cNvCxnSpPr>
            <a:cxnSpLocks/>
          </p:cNvCxnSpPr>
          <p:nvPr/>
        </p:nvCxnSpPr>
        <p:spPr>
          <a:xfrm flipV="1">
            <a:off x="10249394" y="1268995"/>
            <a:ext cx="418606" cy="1291553"/>
          </a:xfrm>
          <a:prstGeom prst="straightConnector1">
            <a:avLst/>
          </a:prstGeom>
          <a:ln w="79375" cap="rnd">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8D0A8FDE-F38F-8A46-AB63-22BECABB9EC9}"/>
              </a:ext>
            </a:extLst>
          </p:cNvPr>
          <p:cNvSpPr txBox="1"/>
          <p:nvPr/>
        </p:nvSpPr>
        <p:spPr>
          <a:xfrm>
            <a:off x="3719736" y="807095"/>
            <a:ext cx="2119491" cy="461665"/>
          </a:xfrm>
          <a:prstGeom prst="rect">
            <a:avLst/>
          </a:prstGeom>
          <a:noFill/>
        </p:spPr>
        <p:txBody>
          <a:bodyPr wrap="none" rtlCol="0">
            <a:spAutoFit/>
          </a:bodyPr>
          <a:lstStyle/>
          <a:p>
            <a:r>
              <a:rPr lang="fr-FR" sz="2400" dirty="0"/>
              <a:t>Patient simulé</a:t>
            </a:r>
          </a:p>
        </p:txBody>
      </p:sp>
      <p:sp>
        <p:nvSpPr>
          <p:cNvPr id="16" name="ZoneTexte 15">
            <a:extLst>
              <a:ext uri="{FF2B5EF4-FFF2-40B4-BE49-F238E27FC236}">
                <a16:creationId xmlns:a16="http://schemas.microsoft.com/office/drawing/2014/main" id="{6801D322-43CE-514D-924C-2D61EC306735}"/>
              </a:ext>
            </a:extLst>
          </p:cNvPr>
          <p:cNvSpPr txBox="1"/>
          <p:nvPr/>
        </p:nvSpPr>
        <p:spPr>
          <a:xfrm>
            <a:off x="7615819" y="807095"/>
            <a:ext cx="1657826" cy="461665"/>
          </a:xfrm>
          <a:prstGeom prst="rect">
            <a:avLst/>
          </a:prstGeom>
          <a:noFill/>
        </p:spPr>
        <p:txBody>
          <a:bodyPr wrap="none" rtlCol="0">
            <a:spAutoFit/>
          </a:bodyPr>
          <a:lstStyle/>
          <a:p>
            <a:r>
              <a:rPr lang="fr-FR" sz="2400" dirty="0"/>
              <a:t>Evaluateur</a:t>
            </a:r>
          </a:p>
        </p:txBody>
      </p:sp>
      <p:sp>
        <p:nvSpPr>
          <p:cNvPr id="17" name="ZoneTexte 16">
            <a:extLst>
              <a:ext uri="{FF2B5EF4-FFF2-40B4-BE49-F238E27FC236}">
                <a16:creationId xmlns:a16="http://schemas.microsoft.com/office/drawing/2014/main" id="{EB84AC78-5014-B146-B156-2CB2AD112F9D}"/>
              </a:ext>
            </a:extLst>
          </p:cNvPr>
          <p:cNvSpPr txBox="1"/>
          <p:nvPr/>
        </p:nvSpPr>
        <p:spPr>
          <a:xfrm>
            <a:off x="9890032" y="805547"/>
            <a:ext cx="1486304" cy="461665"/>
          </a:xfrm>
          <a:prstGeom prst="rect">
            <a:avLst/>
          </a:prstGeom>
          <a:noFill/>
        </p:spPr>
        <p:txBody>
          <a:bodyPr wrap="none" rtlCol="0">
            <a:spAutoFit/>
          </a:bodyPr>
          <a:lstStyle/>
          <a:p>
            <a:r>
              <a:rPr lang="fr-FR" sz="2400" dirty="0"/>
              <a:t>Etudiante</a:t>
            </a:r>
          </a:p>
        </p:txBody>
      </p:sp>
    </p:spTree>
    <p:extLst>
      <p:ext uri="{BB962C8B-B14F-4D97-AF65-F5344CB8AC3E}">
        <p14:creationId xmlns:p14="http://schemas.microsoft.com/office/powerpoint/2010/main" val="555486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u numéro de diapositive 7">
            <a:extLst>
              <a:ext uri="{FF2B5EF4-FFF2-40B4-BE49-F238E27FC236}">
                <a16:creationId xmlns:a16="http://schemas.microsoft.com/office/drawing/2014/main" id="{53B0D3E3-3F02-6043-AE57-3B55DAB47CEC}"/>
              </a:ext>
            </a:extLst>
          </p:cNvPr>
          <p:cNvSpPr txBox="1">
            <a:spLocks noGrp="1"/>
          </p:cNvSpPr>
          <p:nvPr/>
        </p:nvSpPr>
        <p:spPr bwMode="auto">
          <a:xfrm>
            <a:off x="10153650" y="6580188"/>
            <a:ext cx="514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1200">
              <a:solidFill>
                <a:srgbClr val="000000"/>
              </a:solidFill>
              <a:latin typeface="Helvetica" pitchFamily="2" charset="0"/>
              <a:cs typeface="Arial" panose="020B0604020202020204" pitchFamily="34" charset="0"/>
            </a:endParaRPr>
          </a:p>
        </p:txBody>
      </p:sp>
      <p:sp>
        <p:nvSpPr>
          <p:cNvPr id="18435" name="Titre 1">
            <a:extLst>
              <a:ext uri="{FF2B5EF4-FFF2-40B4-BE49-F238E27FC236}">
                <a16:creationId xmlns:a16="http://schemas.microsoft.com/office/drawing/2014/main" id="{4D058854-B214-B243-A353-823711CBB42C}"/>
              </a:ext>
            </a:extLst>
          </p:cNvPr>
          <p:cNvSpPr txBox="1">
            <a:spLocks/>
          </p:cNvSpPr>
          <p:nvPr/>
        </p:nvSpPr>
        <p:spPr bwMode="auto">
          <a:xfrm>
            <a:off x="2692400" y="187325"/>
            <a:ext cx="89392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ea typeface="Helvetica" pitchFamily="2" charset="0"/>
                <a:cs typeface="Helvetica" pitchFamily="2" charset="0"/>
              </a:rPr>
              <a:t>Situation idéale : l’</a:t>
            </a:r>
            <a:r>
              <a:rPr lang="fr-BE" altLang="fr-FR" sz="4000" b="1" dirty="0" err="1">
                <a:solidFill>
                  <a:srgbClr val="067484"/>
                </a:solidFill>
                <a:latin typeface="Helvetica" pitchFamily="2" charset="0"/>
                <a:ea typeface="Helvetica" pitchFamily="2" charset="0"/>
                <a:cs typeface="Helvetica" pitchFamily="2" charset="0"/>
              </a:rPr>
              <a:t>evaluator</a:t>
            </a:r>
            <a:r>
              <a:rPr lang="fr-BE" altLang="fr-FR" sz="4000" b="1" dirty="0">
                <a:solidFill>
                  <a:srgbClr val="067484"/>
                </a:solidFill>
                <a:latin typeface="Helvetica" pitchFamily="2" charset="0"/>
                <a:ea typeface="Helvetica" pitchFamily="2" charset="0"/>
                <a:cs typeface="Helvetica" pitchFamily="2" charset="0"/>
              </a:rPr>
              <a:t> 2.0.</a:t>
            </a:r>
            <a:endParaRPr lang="fr-BE" altLang="fr-FR" sz="2000" b="1" dirty="0">
              <a:solidFill>
                <a:srgbClr val="067484"/>
              </a:solidFill>
              <a:latin typeface="Helvetica" pitchFamily="2" charset="0"/>
              <a:cs typeface="Times New Roman" panose="02020603050405020304" pitchFamily="18" charset="0"/>
            </a:endParaRPr>
          </a:p>
        </p:txBody>
      </p:sp>
      <p:sp>
        <p:nvSpPr>
          <p:cNvPr id="5" name="Rectangle 4">
            <a:extLst>
              <a:ext uri="{FF2B5EF4-FFF2-40B4-BE49-F238E27FC236}">
                <a16:creationId xmlns:a16="http://schemas.microsoft.com/office/drawing/2014/main" id="{A79BBFF9-95B2-7043-83D1-F0CAE98D8DA4}"/>
              </a:ext>
            </a:extLst>
          </p:cNvPr>
          <p:cNvSpPr/>
          <p:nvPr/>
        </p:nvSpPr>
        <p:spPr>
          <a:xfrm>
            <a:off x="9120188" y="6237288"/>
            <a:ext cx="3071812" cy="48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0" name="Image 9" descr="machineAevaluerW.jpg">
            <a:extLst>
              <a:ext uri="{FF2B5EF4-FFF2-40B4-BE49-F238E27FC236}">
                <a16:creationId xmlns:a16="http://schemas.microsoft.com/office/drawing/2014/main" id="{76396C87-4B98-3346-8FA9-F65771702C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0523" y="1150863"/>
            <a:ext cx="7682966" cy="5432097"/>
          </a:xfrm>
          <a:prstGeom prst="rect">
            <a:avLst/>
          </a:prstGeom>
        </p:spPr>
      </p:pic>
    </p:spTree>
    <p:extLst>
      <p:ext uri="{BB962C8B-B14F-4D97-AF65-F5344CB8AC3E}">
        <p14:creationId xmlns:p14="http://schemas.microsoft.com/office/powerpoint/2010/main" val="895041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u numéro de diapositive 7">
            <a:extLst>
              <a:ext uri="{FF2B5EF4-FFF2-40B4-BE49-F238E27FC236}">
                <a16:creationId xmlns:a16="http://schemas.microsoft.com/office/drawing/2014/main" id="{06819719-F660-2A4B-9E03-C69C70E9E3F8}"/>
              </a:ext>
            </a:extLst>
          </p:cNvPr>
          <p:cNvSpPr txBox="1">
            <a:spLocks noGrp="1"/>
          </p:cNvSpPr>
          <p:nvPr/>
        </p:nvSpPr>
        <p:spPr bwMode="auto">
          <a:xfrm>
            <a:off x="10153650" y="6580188"/>
            <a:ext cx="514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1200">
              <a:solidFill>
                <a:srgbClr val="000000"/>
              </a:solidFill>
              <a:latin typeface="Helvetica" pitchFamily="2" charset="0"/>
              <a:cs typeface="Arial" panose="020B0604020202020204" pitchFamily="34" charset="0"/>
            </a:endParaRPr>
          </a:p>
        </p:txBody>
      </p:sp>
      <p:sp>
        <p:nvSpPr>
          <p:cNvPr id="28674" name="Titre 1">
            <a:extLst>
              <a:ext uri="{FF2B5EF4-FFF2-40B4-BE49-F238E27FC236}">
                <a16:creationId xmlns:a16="http://schemas.microsoft.com/office/drawing/2014/main" id="{8CC5E2BC-1FC5-C849-AAAD-B6257F2E4887}"/>
              </a:ext>
            </a:extLst>
          </p:cNvPr>
          <p:cNvSpPr txBox="1">
            <a:spLocks/>
          </p:cNvSpPr>
          <p:nvPr/>
        </p:nvSpPr>
        <p:spPr bwMode="auto">
          <a:xfrm>
            <a:off x="2692400" y="187325"/>
            <a:ext cx="89392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cs typeface="Times New Roman" panose="02020603050405020304" pitchFamily="18" charset="0"/>
              </a:rPr>
              <a:t>Un modèle intéressant : les ECOS</a:t>
            </a:r>
          </a:p>
        </p:txBody>
      </p:sp>
      <p:sp>
        <p:nvSpPr>
          <p:cNvPr id="5" name="Rectangle 4">
            <a:extLst>
              <a:ext uri="{FF2B5EF4-FFF2-40B4-BE49-F238E27FC236}">
                <a16:creationId xmlns:a16="http://schemas.microsoft.com/office/drawing/2014/main" id="{A79BBFF9-95B2-7043-83D1-F0CAE98D8DA4}"/>
              </a:ext>
            </a:extLst>
          </p:cNvPr>
          <p:cNvSpPr/>
          <p:nvPr/>
        </p:nvSpPr>
        <p:spPr>
          <a:xfrm>
            <a:off x="9120188" y="6237288"/>
            <a:ext cx="3071812" cy="48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1" name="ZoneTexte 10">
            <a:extLst>
              <a:ext uri="{FF2B5EF4-FFF2-40B4-BE49-F238E27FC236}">
                <a16:creationId xmlns:a16="http://schemas.microsoft.com/office/drawing/2014/main" id="{8D0A8FDE-F38F-8A46-AB63-22BECABB9EC9}"/>
              </a:ext>
            </a:extLst>
          </p:cNvPr>
          <p:cNvSpPr txBox="1"/>
          <p:nvPr/>
        </p:nvSpPr>
        <p:spPr>
          <a:xfrm>
            <a:off x="2604876" y="4830251"/>
            <a:ext cx="1228221" cy="830997"/>
          </a:xfrm>
          <a:prstGeom prst="rect">
            <a:avLst/>
          </a:prstGeom>
          <a:noFill/>
        </p:spPr>
        <p:txBody>
          <a:bodyPr wrap="none" rtlCol="0">
            <a:spAutoFit/>
          </a:bodyPr>
          <a:lstStyle/>
          <a:p>
            <a:r>
              <a:rPr lang="fr-FR" sz="2400" dirty="0"/>
              <a:t>Patient </a:t>
            </a:r>
          </a:p>
          <a:p>
            <a:r>
              <a:rPr lang="fr-FR" sz="2400" dirty="0"/>
              <a:t>simulé</a:t>
            </a:r>
          </a:p>
        </p:txBody>
      </p:sp>
      <p:sp>
        <p:nvSpPr>
          <p:cNvPr id="16" name="ZoneTexte 15">
            <a:extLst>
              <a:ext uri="{FF2B5EF4-FFF2-40B4-BE49-F238E27FC236}">
                <a16:creationId xmlns:a16="http://schemas.microsoft.com/office/drawing/2014/main" id="{6801D322-43CE-514D-924C-2D61EC306735}"/>
              </a:ext>
            </a:extLst>
          </p:cNvPr>
          <p:cNvSpPr txBox="1"/>
          <p:nvPr/>
        </p:nvSpPr>
        <p:spPr>
          <a:xfrm>
            <a:off x="3862931" y="899191"/>
            <a:ext cx="1657826" cy="461665"/>
          </a:xfrm>
          <a:prstGeom prst="rect">
            <a:avLst/>
          </a:prstGeom>
          <a:noFill/>
        </p:spPr>
        <p:txBody>
          <a:bodyPr wrap="none" rtlCol="0">
            <a:spAutoFit/>
          </a:bodyPr>
          <a:lstStyle/>
          <a:p>
            <a:r>
              <a:rPr lang="fr-FR" sz="2400" dirty="0"/>
              <a:t>Evaluateur</a:t>
            </a:r>
          </a:p>
        </p:txBody>
      </p:sp>
      <p:sp>
        <p:nvSpPr>
          <p:cNvPr id="17" name="ZoneTexte 16">
            <a:extLst>
              <a:ext uri="{FF2B5EF4-FFF2-40B4-BE49-F238E27FC236}">
                <a16:creationId xmlns:a16="http://schemas.microsoft.com/office/drawing/2014/main" id="{EB84AC78-5014-B146-B156-2CB2AD112F9D}"/>
              </a:ext>
            </a:extLst>
          </p:cNvPr>
          <p:cNvSpPr txBox="1"/>
          <p:nvPr/>
        </p:nvSpPr>
        <p:spPr>
          <a:xfrm>
            <a:off x="9890032" y="805547"/>
            <a:ext cx="1486304" cy="461665"/>
          </a:xfrm>
          <a:prstGeom prst="rect">
            <a:avLst/>
          </a:prstGeom>
          <a:noFill/>
        </p:spPr>
        <p:txBody>
          <a:bodyPr wrap="none" rtlCol="0">
            <a:spAutoFit/>
          </a:bodyPr>
          <a:lstStyle/>
          <a:p>
            <a:r>
              <a:rPr lang="fr-FR" sz="2400" dirty="0"/>
              <a:t>Etudiante</a:t>
            </a:r>
          </a:p>
        </p:txBody>
      </p:sp>
      <p:pic>
        <p:nvPicPr>
          <p:cNvPr id="13" name="Picture 4" descr="P6076865">
            <a:extLst>
              <a:ext uri="{FF2B5EF4-FFF2-40B4-BE49-F238E27FC236}">
                <a16:creationId xmlns:a16="http://schemas.microsoft.com/office/drawing/2014/main" id="{968F548A-38F6-004B-A643-C2EAE833E8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784" y="1436771"/>
            <a:ext cx="7224552" cy="54212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 name="Connecteur droit avec flèche 2">
            <a:extLst>
              <a:ext uri="{FF2B5EF4-FFF2-40B4-BE49-F238E27FC236}">
                <a16:creationId xmlns:a16="http://schemas.microsoft.com/office/drawing/2014/main" id="{DD3AC6AA-50EC-D546-A9CC-EDDC67ED8060}"/>
              </a:ext>
            </a:extLst>
          </p:cNvPr>
          <p:cNvCxnSpPr>
            <a:cxnSpLocks/>
          </p:cNvCxnSpPr>
          <p:nvPr/>
        </p:nvCxnSpPr>
        <p:spPr>
          <a:xfrm flipH="1" flipV="1">
            <a:off x="3719736" y="5229200"/>
            <a:ext cx="3325352" cy="432048"/>
          </a:xfrm>
          <a:prstGeom prst="straightConnector1">
            <a:avLst/>
          </a:prstGeom>
          <a:ln w="79375" cap="rnd">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0B5D1C28-7574-ED47-86AF-AF4926B44A95}"/>
              </a:ext>
            </a:extLst>
          </p:cNvPr>
          <p:cNvCxnSpPr>
            <a:cxnSpLocks/>
          </p:cNvCxnSpPr>
          <p:nvPr/>
        </p:nvCxnSpPr>
        <p:spPr>
          <a:xfrm flipH="1" flipV="1">
            <a:off x="4871864" y="1344396"/>
            <a:ext cx="1296144" cy="2084604"/>
          </a:xfrm>
          <a:prstGeom prst="straightConnector1">
            <a:avLst/>
          </a:prstGeom>
          <a:ln w="79375" cap="rnd">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B4B869F7-0D9B-4C41-81C6-7CCD2AADB5B3}"/>
              </a:ext>
            </a:extLst>
          </p:cNvPr>
          <p:cNvCxnSpPr>
            <a:cxnSpLocks/>
          </p:cNvCxnSpPr>
          <p:nvPr/>
        </p:nvCxnSpPr>
        <p:spPr>
          <a:xfrm flipV="1">
            <a:off x="9120188" y="1268996"/>
            <a:ext cx="1547812" cy="2160004"/>
          </a:xfrm>
          <a:prstGeom prst="straightConnector1">
            <a:avLst/>
          </a:prstGeom>
          <a:ln w="79375" cap="rnd">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36255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P6076848">
            <a:extLst>
              <a:ext uri="{FF2B5EF4-FFF2-40B4-BE49-F238E27FC236}">
                <a16:creationId xmlns:a16="http://schemas.microsoft.com/office/drawing/2014/main" id="{B8FFB633-E2A7-8647-A64B-DAB1E2B047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9277" y="2204863"/>
            <a:ext cx="7017060" cy="4597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3" name="Espace réservé du numéro de diapositive 7">
            <a:extLst>
              <a:ext uri="{FF2B5EF4-FFF2-40B4-BE49-F238E27FC236}">
                <a16:creationId xmlns:a16="http://schemas.microsoft.com/office/drawing/2014/main" id="{06819719-F660-2A4B-9E03-C69C70E9E3F8}"/>
              </a:ext>
            </a:extLst>
          </p:cNvPr>
          <p:cNvSpPr txBox="1">
            <a:spLocks noGrp="1"/>
          </p:cNvSpPr>
          <p:nvPr/>
        </p:nvSpPr>
        <p:spPr bwMode="auto">
          <a:xfrm>
            <a:off x="10153650" y="6580188"/>
            <a:ext cx="514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1200">
              <a:solidFill>
                <a:srgbClr val="000000"/>
              </a:solidFill>
              <a:latin typeface="Helvetica" pitchFamily="2" charset="0"/>
              <a:cs typeface="Arial" panose="020B0604020202020204" pitchFamily="34" charset="0"/>
            </a:endParaRPr>
          </a:p>
        </p:txBody>
      </p:sp>
      <p:sp>
        <p:nvSpPr>
          <p:cNvPr id="28674" name="Titre 1">
            <a:extLst>
              <a:ext uri="{FF2B5EF4-FFF2-40B4-BE49-F238E27FC236}">
                <a16:creationId xmlns:a16="http://schemas.microsoft.com/office/drawing/2014/main" id="{8CC5E2BC-1FC5-C849-AAAD-B6257F2E4887}"/>
              </a:ext>
            </a:extLst>
          </p:cNvPr>
          <p:cNvSpPr txBox="1">
            <a:spLocks/>
          </p:cNvSpPr>
          <p:nvPr/>
        </p:nvSpPr>
        <p:spPr bwMode="auto">
          <a:xfrm>
            <a:off x="2692400" y="187325"/>
            <a:ext cx="89392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cs typeface="Times New Roman" panose="02020603050405020304" pitchFamily="18" charset="0"/>
              </a:rPr>
              <a:t>Un modèle intéressant : les ECOS</a:t>
            </a:r>
          </a:p>
        </p:txBody>
      </p:sp>
      <p:sp>
        <p:nvSpPr>
          <p:cNvPr id="5" name="Rectangle 4">
            <a:extLst>
              <a:ext uri="{FF2B5EF4-FFF2-40B4-BE49-F238E27FC236}">
                <a16:creationId xmlns:a16="http://schemas.microsoft.com/office/drawing/2014/main" id="{A79BBFF9-95B2-7043-83D1-F0CAE98D8DA4}"/>
              </a:ext>
            </a:extLst>
          </p:cNvPr>
          <p:cNvSpPr/>
          <p:nvPr/>
        </p:nvSpPr>
        <p:spPr>
          <a:xfrm>
            <a:off x="9120188" y="6237288"/>
            <a:ext cx="3071812" cy="48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1" name="ZoneTexte 10">
            <a:extLst>
              <a:ext uri="{FF2B5EF4-FFF2-40B4-BE49-F238E27FC236}">
                <a16:creationId xmlns:a16="http://schemas.microsoft.com/office/drawing/2014/main" id="{8D0A8FDE-F38F-8A46-AB63-22BECABB9EC9}"/>
              </a:ext>
            </a:extLst>
          </p:cNvPr>
          <p:cNvSpPr txBox="1"/>
          <p:nvPr/>
        </p:nvSpPr>
        <p:spPr>
          <a:xfrm>
            <a:off x="10531030" y="620880"/>
            <a:ext cx="1228221" cy="830997"/>
          </a:xfrm>
          <a:prstGeom prst="rect">
            <a:avLst/>
          </a:prstGeom>
          <a:noFill/>
        </p:spPr>
        <p:txBody>
          <a:bodyPr wrap="none" rtlCol="0">
            <a:spAutoFit/>
          </a:bodyPr>
          <a:lstStyle/>
          <a:p>
            <a:r>
              <a:rPr lang="fr-FR" sz="2400" dirty="0"/>
              <a:t>Patient </a:t>
            </a:r>
          </a:p>
          <a:p>
            <a:r>
              <a:rPr lang="fr-FR" sz="2400" dirty="0"/>
              <a:t>simulé</a:t>
            </a:r>
          </a:p>
        </p:txBody>
      </p:sp>
      <p:sp>
        <p:nvSpPr>
          <p:cNvPr id="16" name="ZoneTexte 15">
            <a:extLst>
              <a:ext uri="{FF2B5EF4-FFF2-40B4-BE49-F238E27FC236}">
                <a16:creationId xmlns:a16="http://schemas.microsoft.com/office/drawing/2014/main" id="{6801D322-43CE-514D-924C-2D61EC306735}"/>
              </a:ext>
            </a:extLst>
          </p:cNvPr>
          <p:cNvSpPr txBox="1"/>
          <p:nvPr/>
        </p:nvSpPr>
        <p:spPr>
          <a:xfrm>
            <a:off x="3862931" y="899191"/>
            <a:ext cx="1314784" cy="461665"/>
          </a:xfrm>
          <a:prstGeom prst="rect">
            <a:avLst/>
          </a:prstGeom>
          <a:noFill/>
        </p:spPr>
        <p:txBody>
          <a:bodyPr wrap="none" rtlCol="0">
            <a:spAutoFit/>
          </a:bodyPr>
          <a:lstStyle/>
          <a:p>
            <a:r>
              <a:rPr lang="fr-FR" sz="2400" dirty="0"/>
              <a:t>Etudiant</a:t>
            </a:r>
          </a:p>
        </p:txBody>
      </p:sp>
      <p:cxnSp>
        <p:nvCxnSpPr>
          <p:cNvPr id="3" name="Connecteur droit avec flèche 2">
            <a:extLst>
              <a:ext uri="{FF2B5EF4-FFF2-40B4-BE49-F238E27FC236}">
                <a16:creationId xmlns:a16="http://schemas.microsoft.com/office/drawing/2014/main" id="{DD3AC6AA-50EC-D546-A9CC-EDDC67ED8060}"/>
              </a:ext>
            </a:extLst>
          </p:cNvPr>
          <p:cNvCxnSpPr>
            <a:cxnSpLocks/>
          </p:cNvCxnSpPr>
          <p:nvPr/>
        </p:nvCxnSpPr>
        <p:spPr>
          <a:xfrm flipH="1">
            <a:off x="3719736" y="4748761"/>
            <a:ext cx="2808312" cy="480439"/>
          </a:xfrm>
          <a:prstGeom prst="straightConnector1">
            <a:avLst/>
          </a:prstGeom>
          <a:ln w="79375" cap="rnd">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0B5D1C28-7574-ED47-86AF-AF4926B44A95}"/>
              </a:ext>
            </a:extLst>
          </p:cNvPr>
          <p:cNvCxnSpPr>
            <a:cxnSpLocks/>
          </p:cNvCxnSpPr>
          <p:nvPr/>
        </p:nvCxnSpPr>
        <p:spPr>
          <a:xfrm flipH="1" flipV="1">
            <a:off x="4871864" y="1344396"/>
            <a:ext cx="1296144" cy="2084604"/>
          </a:xfrm>
          <a:prstGeom prst="straightConnector1">
            <a:avLst/>
          </a:prstGeom>
          <a:ln w="79375" cap="rnd">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B4B869F7-0D9B-4C41-81C6-7CCD2AADB5B3}"/>
              </a:ext>
            </a:extLst>
          </p:cNvPr>
          <p:cNvCxnSpPr>
            <a:cxnSpLocks/>
          </p:cNvCxnSpPr>
          <p:nvPr/>
        </p:nvCxnSpPr>
        <p:spPr>
          <a:xfrm flipV="1">
            <a:off x="8472264" y="1268996"/>
            <a:ext cx="2195736" cy="2952092"/>
          </a:xfrm>
          <a:prstGeom prst="straightConnector1">
            <a:avLst/>
          </a:prstGeom>
          <a:ln w="79375" cap="rnd">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3812BD60-DD16-EB45-BD54-D83B28F83F6C}"/>
              </a:ext>
            </a:extLst>
          </p:cNvPr>
          <p:cNvSpPr txBox="1"/>
          <p:nvPr/>
        </p:nvSpPr>
        <p:spPr>
          <a:xfrm>
            <a:off x="2567608" y="4536702"/>
            <a:ext cx="1657826" cy="461665"/>
          </a:xfrm>
          <a:prstGeom prst="rect">
            <a:avLst/>
          </a:prstGeom>
          <a:noFill/>
        </p:spPr>
        <p:txBody>
          <a:bodyPr wrap="none" rtlCol="0">
            <a:spAutoFit/>
          </a:bodyPr>
          <a:lstStyle/>
          <a:p>
            <a:r>
              <a:rPr lang="fr-FR" sz="2400" dirty="0"/>
              <a:t>Evaluateur</a:t>
            </a:r>
          </a:p>
        </p:txBody>
      </p:sp>
    </p:spTree>
    <p:extLst>
      <p:ext uri="{BB962C8B-B14F-4D97-AF65-F5344CB8AC3E}">
        <p14:creationId xmlns:p14="http://schemas.microsoft.com/office/powerpoint/2010/main" val="21608324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descr="MCj04359810000[1]">
            <a:extLst>
              <a:ext uri="{FF2B5EF4-FFF2-40B4-BE49-F238E27FC236}">
                <a16:creationId xmlns:a16="http://schemas.microsoft.com/office/drawing/2014/main" id="{0070BCD0-025D-1F4C-89BE-4D640F88AA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3575" y="2565853"/>
            <a:ext cx="2195512" cy="166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5" descr="P6076813">
            <a:extLst>
              <a:ext uri="{FF2B5EF4-FFF2-40B4-BE49-F238E27FC236}">
                <a16:creationId xmlns:a16="http://schemas.microsoft.com/office/drawing/2014/main" id="{881F9FFC-F188-B34D-B436-69812BFBC2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1813" y="1918152"/>
            <a:ext cx="6048375" cy="453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3" name="Espace réservé du numéro de diapositive 7">
            <a:extLst>
              <a:ext uri="{FF2B5EF4-FFF2-40B4-BE49-F238E27FC236}">
                <a16:creationId xmlns:a16="http://schemas.microsoft.com/office/drawing/2014/main" id="{06819719-F660-2A4B-9E03-C69C70E9E3F8}"/>
              </a:ext>
            </a:extLst>
          </p:cNvPr>
          <p:cNvSpPr txBox="1">
            <a:spLocks noGrp="1"/>
          </p:cNvSpPr>
          <p:nvPr/>
        </p:nvSpPr>
        <p:spPr bwMode="auto">
          <a:xfrm>
            <a:off x="10153650" y="6580188"/>
            <a:ext cx="514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1200">
              <a:solidFill>
                <a:srgbClr val="000000"/>
              </a:solidFill>
              <a:latin typeface="Helvetica" pitchFamily="2" charset="0"/>
              <a:cs typeface="Arial" panose="020B0604020202020204" pitchFamily="34" charset="0"/>
            </a:endParaRPr>
          </a:p>
        </p:txBody>
      </p:sp>
      <p:sp>
        <p:nvSpPr>
          <p:cNvPr id="28674" name="Titre 1">
            <a:extLst>
              <a:ext uri="{FF2B5EF4-FFF2-40B4-BE49-F238E27FC236}">
                <a16:creationId xmlns:a16="http://schemas.microsoft.com/office/drawing/2014/main" id="{8CC5E2BC-1FC5-C849-AAAD-B6257F2E4887}"/>
              </a:ext>
            </a:extLst>
          </p:cNvPr>
          <p:cNvSpPr txBox="1">
            <a:spLocks/>
          </p:cNvSpPr>
          <p:nvPr/>
        </p:nvSpPr>
        <p:spPr bwMode="auto">
          <a:xfrm>
            <a:off x="2692400" y="187325"/>
            <a:ext cx="89392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cs typeface="Times New Roman" panose="02020603050405020304" pitchFamily="18" charset="0"/>
              </a:rPr>
              <a:t>Un modèle intéressant : les ECOS</a:t>
            </a:r>
          </a:p>
        </p:txBody>
      </p:sp>
      <p:sp>
        <p:nvSpPr>
          <p:cNvPr id="5" name="Rectangle 4">
            <a:extLst>
              <a:ext uri="{FF2B5EF4-FFF2-40B4-BE49-F238E27FC236}">
                <a16:creationId xmlns:a16="http://schemas.microsoft.com/office/drawing/2014/main" id="{A79BBFF9-95B2-7043-83D1-F0CAE98D8DA4}"/>
              </a:ext>
            </a:extLst>
          </p:cNvPr>
          <p:cNvSpPr/>
          <p:nvPr/>
        </p:nvSpPr>
        <p:spPr>
          <a:xfrm>
            <a:off x="9120188" y="6237288"/>
            <a:ext cx="3071812" cy="48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1" name="ZoneTexte 10">
            <a:extLst>
              <a:ext uri="{FF2B5EF4-FFF2-40B4-BE49-F238E27FC236}">
                <a16:creationId xmlns:a16="http://schemas.microsoft.com/office/drawing/2014/main" id="{8D0A8FDE-F38F-8A46-AB63-22BECABB9EC9}"/>
              </a:ext>
            </a:extLst>
          </p:cNvPr>
          <p:cNvSpPr txBox="1"/>
          <p:nvPr/>
        </p:nvSpPr>
        <p:spPr>
          <a:xfrm>
            <a:off x="9993939" y="844241"/>
            <a:ext cx="1314784" cy="461665"/>
          </a:xfrm>
          <a:prstGeom prst="rect">
            <a:avLst/>
          </a:prstGeom>
          <a:noFill/>
        </p:spPr>
        <p:txBody>
          <a:bodyPr wrap="none" rtlCol="0">
            <a:spAutoFit/>
          </a:bodyPr>
          <a:lstStyle/>
          <a:p>
            <a:r>
              <a:rPr lang="fr-FR" sz="2400" dirty="0"/>
              <a:t>Etudiant</a:t>
            </a:r>
          </a:p>
        </p:txBody>
      </p:sp>
      <p:sp>
        <p:nvSpPr>
          <p:cNvPr id="16" name="ZoneTexte 15">
            <a:extLst>
              <a:ext uri="{FF2B5EF4-FFF2-40B4-BE49-F238E27FC236}">
                <a16:creationId xmlns:a16="http://schemas.microsoft.com/office/drawing/2014/main" id="{6801D322-43CE-514D-924C-2D61EC306735}"/>
              </a:ext>
            </a:extLst>
          </p:cNvPr>
          <p:cNvSpPr txBox="1"/>
          <p:nvPr/>
        </p:nvSpPr>
        <p:spPr>
          <a:xfrm>
            <a:off x="4836366" y="746913"/>
            <a:ext cx="2119491" cy="461665"/>
          </a:xfrm>
          <a:prstGeom prst="rect">
            <a:avLst/>
          </a:prstGeom>
          <a:noFill/>
        </p:spPr>
        <p:txBody>
          <a:bodyPr wrap="none" rtlCol="0">
            <a:spAutoFit/>
          </a:bodyPr>
          <a:lstStyle/>
          <a:p>
            <a:r>
              <a:rPr lang="fr-FR" sz="2400" dirty="0"/>
              <a:t>Patient simulé</a:t>
            </a:r>
          </a:p>
        </p:txBody>
      </p:sp>
      <p:cxnSp>
        <p:nvCxnSpPr>
          <p:cNvPr id="3" name="Connecteur droit avec flèche 2">
            <a:extLst>
              <a:ext uri="{FF2B5EF4-FFF2-40B4-BE49-F238E27FC236}">
                <a16:creationId xmlns:a16="http://schemas.microsoft.com/office/drawing/2014/main" id="{DD3AC6AA-50EC-D546-A9CC-EDDC67ED8060}"/>
              </a:ext>
            </a:extLst>
          </p:cNvPr>
          <p:cNvCxnSpPr>
            <a:cxnSpLocks/>
          </p:cNvCxnSpPr>
          <p:nvPr/>
        </p:nvCxnSpPr>
        <p:spPr>
          <a:xfrm flipH="1" flipV="1">
            <a:off x="3503712" y="1768167"/>
            <a:ext cx="647968" cy="2020873"/>
          </a:xfrm>
          <a:prstGeom prst="straightConnector1">
            <a:avLst/>
          </a:prstGeom>
          <a:ln w="79375" cap="rnd">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0B5D1C28-7574-ED47-86AF-AF4926B44A95}"/>
              </a:ext>
            </a:extLst>
          </p:cNvPr>
          <p:cNvCxnSpPr>
            <a:cxnSpLocks/>
          </p:cNvCxnSpPr>
          <p:nvPr/>
        </p:nvCxnSpPr>
        <p:spPr>
          <a:xfrm flipH="1" flipV="1">
            <a:off x="5699492" y="1148185"/>
            <a:ext cx="1296144" cy="2084604"/>
          </a:xfrm>
          <a:prstGeom prst="straightConnector1">
            <a:avLst/>
          </a:prstGeom>
          <a:ln w="79375" cap="rnd">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B4B869F7-0D9B-4C41-81C6-7CCD2AADB5B3}"/>
              </a:ext>
            </a:extLst>
          </p:cNvPr>
          <p:cNvCxnSpPr>
            <a:cxnSpLocks/>
          </p:cNvCxnSpPr>
          <p:nvPr/>
        </p:nvCxnSpPr>
        <p:spPr>
          <a:xfrm flipH="1" flipV="1">
            <a:off x="10668000" y="1268996"/>
            <a:ext cx="30977" cy="1296857"/>
          </a:xfrm>
          <a:prstGeom prst="straightConnector1">
            <a:avLst/>
          </a:prstGeom>
          <a:ln w="79375" cap="rnd">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3812BD60-DD16-EB45-BD54-D83B28F83F6C}"/>
              </a:ext>
            </a:extLst>
          </p:cNvPr>
          <p:cNvSpPr txBox="1"/>
          <p:nvPr/>
        </p:nvSpPr>
        <p:spPr>
          <a:xfrm>
            <a:off x="3013568" y="1225875"/>
            <a:ext cx="1657826" cy="461665"/>
          </a:xfrm>
          <a:prstGeom prst="rect">
            <a:avLst/>
          </a:prstGeom>
          <a:noFill/>
        </p:spPr>
        <p:txBody>
          <a:bodyPr wrap="none" rtlCol="0">
            <a:spAutoFit/>
          </a:bodyPr>
          <a:lstStyle/>
          <a:p>
            <a:r>
              <a:rPr lang="fr-FR" sz="2400" dirty="0"/>
              <a:t>Evaluateur</a:t>
            </a:r>
          </a:p>
        </p:txBody>
      </p:sp>
    </p:spTree>
    <p:extLst>
      <p:ext uri="{BB962C8B-B14F-4D97-AF65-F5344CB8AC3E}">
        <p14:creationId xmlns:p14="http://schemas.microsoft.com/office/powerpoint/2010/main" val="19447590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Image 1">
            <a:extLst>
              <a:ext uri="{FF2B5EF4-FFF2-40B4-BE49-F238E27FC236}">
                <a16:creationId xmlns:a16="http://schemas.microsoft.com/office/drawing/2014/main" id="{A90A5027-1B7E-2247-B626-229BCEA1F1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451BFF4E-C96A-EC44-B4C7-3989CEFB3535}"/>
              </a:ext>
            </a:extLst>
          </p:cNvPr>
          <p:cNvSpPr/>
          <p:nvPr/>
        </p:nvSpPr>
        <p:spPr>
          <a:xfrm>
            <a:off x="0" y="5746750"/>
            <a:ext cx="12192000" cy="763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dirty="0">
              <a:solidFill>
                <a:srgbClr val="960000"/>
              </a:solidFill>
            </a:endParaRPr>
          </a:p>
        </p:txBody>
      </p:sp>
      <p:sp>
        <p:nvSpPr>
          <p:cNvPr id="17411" name="Titre 2">
            <a:extLst>
              <a:ext uri="{FF2B5EF4-FFF2-40B4-BE49-F238E27FC236}">
                <a16:creationId xmlns:a16="http://schemas.microsoft.com/office/drawing/2014/main" id="{7152E26E-DCAC-5343-8B38-080660287B2D}"/>
              </a:ext>
            </a:extLst>
          </p:cNvPr>
          <p:cNvSpPr>
            <a:spLocks/>
          </p:cNvSpPr>
          <p:nvPr/>
        </p:nvSpPr>
        <p:spPr bwMode="auto">
          <a:xfrm>
            <a:off x="0" y="5870575"/>
            <a:ext cx="12192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r>
              <a:rPr lang="fr-BE" altLang="fr-FR" sz="2400" dirty="0">
                <a:solidFill>
                  <a:srgbClr val="067484"/>
                </a:solidFill>
                <a:latin typeface="Helvetica" pitchFamily="2" charset="0"/>
                <a:ea typeface="Helvetica" pitchFamily="2" charset="0"/>
                <a:cs typeface="Helvetica" pitchFamily="2" charset="0"/>
              </a:rPr>
              <a:t>Une manière intéressante d’évaluer les compétences : le portfolio</a:t>
            </a:r>
          </a:p>
        </p:txBody>
      </p:sp>
      <p:sp>
        <p:nvSpPr>
          <p:cNvPr id="17412" name="ZoneTexte 5">
            <a:extLst>
              <a:ext uri="{FF2B5EF4-FFF2-40B4-BE49-F238E27FC236}">
                <a16:creationId xmlns:a16="http://schemas.microsoft.com/office/drawing/2014/main" id="{8F18E3EB-A82A-3143-B418-D23B7025B461}"/>
              </a:ext>
            </a:extLst>
          </p:cNvPr>
          <p:cNvSpPr txBox="1">
            <a:spLocks noChangeArrowheads="1"/>
          </p:cNvSpPr>
          <p:nvPr/>
        </p:nvSpPr>
        <p:spPr bwMode="auto">
          <a:xfrm>
            <a:off x="5010150" y="1104900"/>
            <a:ext cx="425767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Arial" panose="020B0604020202020204" pitchFamily="34" charset="0"/>
              <a:buNone/>
            </a:pPr>
            <a:endParaRPr lang="fr-BE" altLang="fr-FR" sz="2800">
              <a:solidFill>
                <a:srgbClr val="80808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64672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u numéro de diapositive 7">
            <a:extLst>
              <a:ext uri="{FF2B5EF4-FFF2-40B4-BE49-F238E27FC236}">
                <a16:creationId xmlns:a16="http://schemas.microsoft.com/office/drawing/2014/main" id="{06819719-F660-2A4B-9E03-C69C70E9E3F8}"/>
              </a:ext>
            </a:extLst>
          </p:cNvPr>
          <p:cNvSpPr txBox="1">
            <a:spLocks noGrp="1"/>
          </p:cNvSpPr>
          <p:nvPr/>
        </p:nvSpPr>
        <p:spPr bwMode="auto">
          <a:xfrm>
            <a:off x="10153650" y="6580188"/>
            <a:ext cx="514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1200">
              <a:solidFill>
                <a:srgbClr val="000000"/>
              </a:solidFill>
              <a:latin typeface="Helvetica" pitchFamily="2" charset="0"/>
              <a:cs typeface="Arial" panose="020B0604020202020204" pitchFamily="34" charset="0"/>
            </a:endParaRPr>
          </a:p>
        </p:txBody>
      </p:sp>
      <p:sp>
        <p:nvSpPr>
          <p:cNvPr id="28674" name="Titre 1">
            <a:extLst>
              <a:ext uri="{FF2B5EF4-FFF2-40B4-BE49-F238E27FC236}">
                <a16:creationId xmlns:a16="http://schemas.microsoft.com/office/drawing/2014/main" id="{8CC5E2BC-1FC5-C849-AAAD-B6257F2E4887}"/>
              </a:ext>
            </a:extLst>
          </p:cNvPr>
          <p:cNvSpPr txBox="1">
            <a:spLocks/>
          </p:cNvSpPr>
          <p:nvPr/>
        </p:nvSpPr>
        <p:spPr bwMode="auto">
          <a:xfrm>
            <a:off x="2692400" y="187325"/>
            <a:ext cx="909223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cs typeface="Times New Roman" panose="02020603050405020304" pitchFamily="18" charset="0"/>
              </a:rPr>
              <a:t>Le portfolio</a:t>
            </a:r>
          </a:p>
        </p:txBody>
      </p:sp>
      <p:sp>
        <p:nvSpPr>
          <p:cNvPr id="5" name="Rectangle 4">
            <a:extLst>
              <a:ext uri="{FF2B5EF4-FFF2-40B4-BE49-F238E27FC236}">
                <a16:creationId xmlns:a16="http://schemas.microsoft.com/office/drawing/2014/main" id="{A79BBFF9-95B2-7043-83D1-F0CAE98D8DA4}"/>
              </a:ext>
            </a:extLst>
          </p:cNvPr>
          <p:cNvSpPr/>
          <p:nvPr/>
        </p:nvSpPr>
        <p:spPr>
          <a:xfrm>
            <a:off x="9120188" y="6237288"/>
            <a:ext cx="3071812" cy="48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 name="Rectangle 1">
            <a:extLst>
              <a:ext uri="{FF2B5EF4-FFF2-40B4-BE49-F238E27FC236}">
                <a16:creationId xmlns:a16="http://schemas.microsoft.com/office/drawing/2014/main" id="{C771447C-BB2F-5547-898D-905833BF4BE5}"/>
              </a:ext>
            </a:extLst>
          </p:cNvPr>
          <p:cNvSpPr/>
          <p:nvPr/>
        </p:nvSpPr>
        <p:spPr>
          <a:xfrm>
            <a:off x="2681728" y="980368"/>
            <a:ext cx="9102903" cy="5355312"/>
          </a:xfrm>
          <a:prstGeom prst="rect">
            <a:avLst/>
          </a:prstGeom>
        </p:spPr>
        <p:txBody>
          <a:bodyPr wrap="square">
            <a:spAutoFit/>
          </a:bodyPr>
          <a:lstStyle/>
          <a:p>
            <a:pPr marL="0" indent="0" algn="just">
              <a:buNone/>
            </a:pPr>
            <a:r>
              <a:rPr lang="fr-FR" dirty="0"/>
              <a:t>« Le portfolio est un échantillon de preuves, sélectionnées par l’étudiant pour rendre compte de ses apprentissages » (Tardif, 2006)</a:t>
            </a:r>
          </a:p>
          <a:p>
            <a:pPr marL="0" indent="0" algn="just">
              <a:buNone/>
            </a:pPr>
            <a:endParaRPr lang="fr-FR" dirty="0"/>
          </a:p>
          <a:p>
            <a:pPr marL="0" indent="0" algn="just">
              <a:buNone/>
            </a:pPr>
            <a:r>
              <a:rPr lang="fr-FR" dirty="0"/>
              <a:t>Il s’agit donc d’un outil (classeur, blog, site…) qui permet de sélectionner et de collectionner des traces (écrits, photos, références, schémas, cartes conceptuelles, …) qui témoignent d’un apprentissage, d’un développement, d’un projet...</a:t>
            </a:r>
          </a:p>
          <a:p>
            <a:pPr marL="0" indent="0" algn="just">
              <a:buNone/>
            </a:pPr>
            <a:endParaRPr lang="fr-FR" dirty="0"/>
          </a:p>
          <a:p>
            <a:pPr marL="0" indent="0" algn="just">
              <a:buNone/>
            </a:pPr>
            <a:r>
              <a:rPr lang="fr-FR" dirty="0"/>
              <a:t>D’une vision traditionnellement photographique de l’apprentissage vers une vision vidéographique</a:t>
            </a:r>
          </a:p>
          <a:p>
            <a:pPr marL="0" indent="0" algn="just">
              <a:buNone/>
            </a:pPr>
            <a:endParaRPr lang="fr-FR" dirty="0"/>
          </a:p>
          <a:p>
            <a:pPr marL="0" indent="0" algn="just">
              <a:buNone/>
            </a:pPr>
            <a:r>
              <a:rPr lang="fr-FR" dirty="0"/>
              <a:t>Le portfolio n’est donc pas une finalité en soi mais un moyen pour..... 	</a:t>
            </a:r>
          </a:p>
          <a:p>
            <a:pPr algn="just"/>
            <a:r>
              <a:rPr lang="fr-FR" dirty="0"/>
              <a:t>	- Se situer par rapport aux compétences qu’il doit développer dans son cursus 	de formation </a:t>
            </a:r>
          </a:p>
          <a:p>
            <a:pPr algn="just"/>
            <a:r>
              <a:rPr lang="fr-FR" dirty="0"/>
              <a:t>	- Documenter sa progression dans les apprentissages</a:t>
            </a:r>
          </a:p>
          <a:p>
            <a:pPr algn="just"/>
            <a:r>
              <a:rPr lang="fr-FR" dirty="0"/>
              <a:t>	- Illustrer et mettre en valeur ses compétences</a:t>
            </a:r>
          </a:p>
          <a:p>
            <a:pPr algn="just"/>
            <a:r>
              <a:rPr lang="fr-FR" dirty="0"/>
              <a:t>	- Développer une pensée réflexive sur ses compétences</a:t>
            </a:r>
          </a:p>
          <a:p>
            <a:pPr algn="just"/>
            <a:r>
              <a:rPr lang="fr-FR" dirty="0"/>
              <a:t>	- Rendre compte de ses compétences</a:t>
            </a:r>
          </a:p>
          <a:p>
            <a:pPr marL="0" indent="0" algn="just">
              <a:buNone/>
            </a:pPr>
            <a:endParaRPr lang="fr-FR" dirty="0"/>
          </a:p>
          <a:p>
            <a:pPr marL="0" indent="0" algn="just">
              <a:buNone/>
            </a:pPr>
            <a:endParaRPr lang="fr-FR" dirty="0"/>
          </a:p>
        </p:txBody>
      </p:sp>
    </p:spTree>
    <p:extLst>
      <p:ext uri="{BB962C8B-B14F-4D97-AF65-F5344CB8AC3E}">
        <p14:creationId xmlns:p14="http://schemas.microsoft.com/office/powerpoint/2010/main" val="36456908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u numéro de diapositive 7">
            <a:extLst>
              <a:ext uri="{FF2B5EF4-FFF2-40B4-BE49-F238E27FC236}">
                <a16:creationId xmlns:a16="http://schemas.microsoft.com/office/drawing/2014/main" id="{06819719-F660-2A4B-9E03-C69C70E9E3F8}"/>
              </a:ext>
            </a:extLst>
          </p:cNvPr>
          <p:cNvSpPr txBox="1">
            <a:spLocks noGrp="1"/>
          </p:cNvSpPr>
          <p:nvPr/>
        </p:nvSpPr>
        <p:spPr bwMode="auto">
          <a:xfrm>
            <a:off x="10153650" y="6580188"/>
            <a:ext cx="514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1200">
              <a:solidFill>
                <a:srgbClr val="000000"/>
              </a:solidFill>
              <a:latin typeface="Helvetica" pitchFamily="2" charset="0"/>
              <a:cs typeface="Arial" panose="020B0604020202020204" pitchFamily="34" charset="0"/>
            </a:endParaRPr>
          </a:p>
        </p:txBody>
      </p:sp>
      <p:sp>
        <p:nvSpPr>
          <p:cNvPr id="28674" name="Titre 1">
            <a:extLst>
              <a:ext uri="{FF2B5EF4-FFF2-40B4-BE49-F238E27FC236}">
                <a16:creationId xmlns:a16="http://schemas.microsoft.com/office/drawing/2014/main" id="{8CC5E2BC-1FC5-C849-AAAD-B6257F2E4887}"/>
              </a:ext>
            </a:extLst>
          </p:cNvPr>
          <p:cNvSpPr txBox="1">
            <a:spLocks/>
          </p:cNvSpPr>
          <p:nvPr/>
        </p:nvSpPr>
        <p:spPr bwMode="auto">
          <a:xfrm>
            <a:off x="2692400" y="187325"/>
            <a:ext cx="909223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cs typeface="Times New Roman" panose="02020603050405020304" pitchFamily="18" charset="0"/>
              </a:rPr>
              <a:t>Le portfolio</a:t>
            </a:r>
          </a:p>
        </p:txBody>
      </p:sp>
      <p:sp>
        <p:nvSpPr>
          <p:cNvPr id="5" name="Rectangle 4">
            <a:extLst>
              <a:ext uri="{FF2B5EF4-FFF2-40B4-BE49-F238E27FC236}">
                <a16:creationId xmlns:a16="http://schemas.microsoft.com/office/drawing/2014/main" id="{A79BBFF9-95B2-7043-83D1-F0CAE98D8DA4}"/>
              </a:ext>
            </a:extLst>
          </p:cNvPr>
          <p:cNvSpPr/>
          <p:nvPr/>
        </p:nvSpPr>
        <p:spPr>
          <a:xfrm>
            <a:off x="9120188" y="6237288"/>
            <a:ext cx="3071812" cy="48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3" name="Image 2">
            <a:extLst>
              <a:ext uri="{FF2B5EF4-FFF2-40B4-BE49-F238E27FC236}">
                <a16:creationId xmlns:a16="http://schemas.microsoft.com/office/drawing/2014/main" id="{77A8D64C-1E54-6A41-A4D4-E80B755640E4}"/>
              </a:ext>
            </a:extLst>
          </p:cNvPr>
          <p:cNvPicPr>
            <a:picLocks noChangeAspect="1"/>
          </p:cNvPicPr>
          <p:nvPr/>
        </p:nvPicPr>
        <p:blipFill>
          <a:blip r:embed="rId3"/>
          <a:stretch>
            <a:fillRect/>
          </a:stretch>
        </p:blipFill>
        <p:spPr>
          <a:xfrm>
            <a:off x="2640632" y="1366838"/>
            <a:ext cx="9144000" cy="5041900"/>
          </a:xfrm>
          <a:prstGeom prst="rect">
            <a:avLst/>
          </a:prstGeom>
        </p:spPr>
      </p:pic>
      <p:sp>
        <p:nvSpPr>
          <p:cNvPr id="4" name="Rectangle 3">
            <a:extLst>
              <a:ext uri="{FF2B5EF4-FFF2-40B4-BE49-F238E27FC236}">
                <a16:creationId xmlns:a16="http://schemas.microsoft.com/office/drawing/2014/main" id="{D7A43F24-AF8F-E14F-A285-F8835AAB2571}"/>
              </a:ext>
            </a:extLst>
          </p:cNvPr>
          <p:cNvSpPr/>
          <p:nvPr/>
        </p:nvSpPr>
        <p:spPr>
          <a:xfrm>
            <a:off x="3338252" y="6488668"/>
            <a:ext cx="7800528" cy="369332"/>
          </a:xfrm>
          <a:prstGeom prst="rect">
            <a:avLst/>
          </a:prstGeom>
        </p:spPr>
        <p:txBody>
          <a:bodyPr wrap="square">
            <a:spAutoFit/>
          </a:bodyPr>
          <a:lstStyle/>
          <a:p>
            <a:r>
              <a:rPr lang="fr-FR" dirty="0"/>
              <a:t>https://</a:t>
            </a:r>
            <a:r>
              <a:rPr lang="fr-FR" dirty="0" err="1"/>
              <a:t>openclassrooms.com</a:t>
            </a:r>
            <a:r>
              <a:rPr lang="fr-FR" dirty="0"/>
              <a:t>/</a:t>
            </a:r>
            <a:r>
              <a:rPr lang="fr-FR" dirty="0" err="1"/>
              <a:t>fr</a:t>
            </a:r>
            <a:r>
              <a:rPr lang="fr-FR" dirty="0"/>
              <a:t>/courses/3811216-composer-son-eportfolio</a:t>
            </a:r>
          </a:p>
        </p:txBody>
      </p:sp>
    </p:spTree>
    <p:extLst>
      <p:ext uri="{BB962C8B-B14F-4D97-AF65-F5344CB8AC3E}">
        <p14:creationId xmlns:p14="http://schemas.microsoft.com/office/powerpoint/2010/main" val="29546110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u numéro de diapositive 7">
            <a:extLst>
              <a:ext uri="{FF2B5EF4-FFF2-40B4-BE49-F238E27FC236}">
                <a16:creationId xmlns:a16="http://schemas.microsoft.com/office/drawing/2014/main" id="{06819719-F660-2A4B-9E03-C69C70E9E3F8}"/>
              </a:ext>
            </a:extLst>
          </p:cNvPr>
          <p:cNvSpPr txBox="1">
            <a:spLocks noGrp="1"/>
          </p:cNvSpPr>
          <p:nvPr/>
        </p:nvSpPr>
        <p:spPr bwMode="auto">
          <a:xfrm>
            <a:off x="10153650" y="6580188"/>
            <a:ext cx="514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1200">
              <a:solidFill>
                <a:srgbClr val="000000"/>
              </a:solidFill>
              <a:latin typeface="Helvetica" pitchFamily="2" charset="0"/>
              <a:cs typeface="Arial" panose="020B0604020202020204" pitchFamily="34" charset="0"/>
            </a:endParaRPr>
          </a:p>
        </p:txBody>
      </p:sp>
      <p:sp>
        <p:nvSpPr>
          <p:cNvPr id="28674" name="Titre 1">
            <a:extLst>
              <a:ext uri="{FF2B5EF4-FFF2-40B4-BE49-F238E27FC236}">
                <a16:creationId xmlns:a16="http://schemas.microsoft.com/office/drawing/2014/main" id="{8CC5E2BC-1FC5-C849-AAAD-B6257F2E4887}"/>
              </a:ext>
            </a:extLst>
          </p:cNvPr>
          <p:cNvSpPr txBox="1">
            <a:spLocks/>
          </p:cNvSpPr>
          <p:nvPr/>
        </p:nvSpPr>
        <p:spPr bwMode="auto">
          <a:xfrm>
            <a:off x="2692400" y="187325"/>
            <a:ext cx="909223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cs typeface="Times New Roman" panose="02020603050405020304" pitchFamily="18" charset="0"/>
              </a:rPr>
              <a:t>Le portfolio</a:t>
            </a:r>
          </a:p>
        </p:txBody>
      </p:sp>
      <p:sp>
        <p:nvSpPr>
          <p:cNvPr id="5" name="Rectangle 4">
            <a:extLst>
              <a:ext uri="{FF2B5EF4-FFF2-40B4-BE49-F238E27FC236}">
                <a16:creationId xmlns:a16="http://schemas.microsoft.com/office/drawing/2014/main" id="{A79BBFF9-95B2-7043-83D1-F0CAE98D8DA4}"/>
              </a:ext>
            </a:extLst>
          </p:cNvPr>
          <p:cNvSpPr/>
          <p:nvPr/>
        </p:nvSpPr>
        <p:spPr>
          <a:xfrm>
            <a:off x="9120188" y="6237288"/>
            <a:ext cx="3071812" cy="48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2" name="Image 1">
            <a:extLst>
              <a:ext uri="{FF2B5EF4-FFF2-40B4-BE49-F238E27FC236}">
                <a16:creationId xmlns:a16="http://schemas.microsoft.com/office/drawing/2014/main" id="{B51648B8-DC6D-5946-AE07-763B850D724D}"/>
              </a:ext>
            </a:extLst>
          </p:cNvPr>
          <p:cNvPicPr>
            <a:picLocks noChangeAspect="1"/>
          </p:cNvPicPr>
          <p:nvPr/>
        </p:nvPicPr>
        <p:blipFill>
          <a:blip r:embed="rId3"/>
          <a:stretch>
            <a:fillRect/>
          </a:stretch>
        </p:blipFill>
        <p:spPr>
          <a:xfrm>
            <a:off x="2999656" y="1261558"/>
            <a:ext cx="8640960" cy="5367841"/>
          </a:xfrm>
          <a:prstGeom prst="rect">
            <a:avLst/>
          </a:prstGeom>
        </p:spPr>
      </p:pic>
      <p:sp>
        <p:nvSpPr>
          <p:cNvPr id="7" name="Rectangle 6">
            <a:extLst>
              <a:ext uri="{FF2B5EF4-FFF2-40B4-BE49-F238E27FC236}">
                <a16:creationId xmlns:a16="http://schemas.microsoft.com/office/drawing/2014/main" id="{F8058390-A9C0-2645-B2B5-30DB04BACACA}"/>
              </a:ext>
            </a:extLst>
          </p:cNvPr>
          <p:cNvSpPr/>
          <p:nvPr/>
        </p:nvSpPr>
        <p:spPr>
          <a:xfrm>
            <a:off x="3647728" y="6513789"/>
            <a:ext cx="7800528" cy="369332"/>
          </a:xfrm>
          <a:prstGeom prst="rect">
            <a:avLst/>
          </a:prstGeom>
        </p:spPr>
        <p:txBody>
          <a:bodyPr wrap="square">
            <a:spAutoFit/>
          </a:bodyPr>
          <a:lstStyle/>
          <a:p>
            <a:r>
              <a:rPr lang="fr-FR" dirty="0"/>
              <a:t>https://</a:t>
            </a:r>
            <a:r>
              <a:rPr lang="fr-FR" dirty="0" err="1"/>
              <a:t>openclassrooms.com</a:t>
            </a:r>
            <a:r>
              <a:rPr lang="fr-FR" dirty="0"/>
              <a:t>/</a:t>
            </a:r>
            <a:r>
              <a:rPr lang="fr-FR" dirty="0" err="1"/>
              <a:t>fr</a:t>
            </a:r>
            <a:r>
              <a:rPr lang="fr-FR" dirty="0"/>
              <a:t>/courses/3811216-composer-son-eportfolio</a:t>
            </a:r>
          </a:p>
        </p:txBody>
      </p:sp>
    </p:spTree>
    <p:extLst>
      <p:ext uri="{BB962C8B-B14F-4D97-AF65-F5344CB8AC3E}">
        <p14:creationId xmlns:p14="http://schemas.microsoft.com/office/powerpoint/2010/main" val="34769735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u numéro de diapositive 7">
            <a:extLst>
              <a:ext uri="{FF2B5EF4-FFF2-40B4-BE49-F238E27FC236}">
                <a16:creationId xmlns:a16="http://schemas.microsoft.com/office/drawing/2014/main" id="{06819719-F660-2A4B-9E03-C69C70E9E3F8}"/>
              </a:ext>
            </a:extLst>
          </p:cNvPr>
          <p:cNvSpPr txBox="1">
            <a:spLocks noGrp="1"/>
          </p:cNvSpPr>
          <p:nvPr/>
        </p:nvSpPr>
        <p:spPr bwMode="auto">
          <a:xfrm>
            <a:off x="10153650" y="6580188"/>
            <a:ext cx="514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1200">
              <a:solidFill>
                <a:srgbClr val="000000"/>
              </a:solidFill>
              <a:latin typeface="Helvetica" pitchFamily="2" charset="0"/>
              <a:cs typeface="Arial" panose="020B0604020202020204" pitchFamily="34" charset="0"/>
            </a:endParaRPr>
          </a:p>
        </p:txBody>
      </p:sp>
      <p:sp>
        <p:nvSpPr>
          <p:cNvPr id="28674" name="Titre 1">
            <a:extLst>
              <a:ext uri="{FF2B5EF4-FFF2-40B4-BE49-F238E27FC236}">
                <a16:creationId xmlns:a16="http://schemas.microsoft.com/office/drawing/2014/main" id="{8CC5E2BC-1FC5-C849-AAAD-B6257F2E4887}"/>
              </a:ext>
            </a:extLst>
          </p:cNvPr>
          <p:cNvSpPr txBox="1">
            <a:spLocks/>
          </p:cNvSpPr>
          <p:nvPr/>
        </p:nvSpPr>
        <p:spPr bwMode="auto">
          <a:xfrm>
            <a:off x="2692400" y="187325"/>
            <a:ext cx="909223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cs typeface="Times New Roman" panose="02020603050405020304" pitchFamily="18" charset="0"/>
              </a:rPr>
              <a:t>Le portfolio</a:t>
            </a:r>
          </a:p>
        </p:txBody>
      </p:sp>
      <p:sp>
        <p:nvSpPr>
          <p:cNvPr id="5" name="Rectangle 4">
            <a:extLst>
              <a:ext uri="{FF2B5EF4-FFF2-40B4-BE49-F238E27FC236}">
                <a16:creationId xmlns:a16="http://schemas.microsoft.com/office/drawing/2014/main" id="{A79BBFF9-95B2-7043-83D1-F0CAE98D8DA4}"/>
              </a:ext>
            </a:extLst>
          </p:cNvPr>
          <p:cNvSpPr/>
          <p:nvPr/>
        </p:nvSpPr>
        <p:spPr>
          <a:xfrm>
            <a:off x="9120188" y="6237288"/>
            <a:ext cx="3071812" cy="48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0" name="Picture 2">
            <a:extLst>
              <a:ext uri="{FF2B5EF4-FFF2-40B4-BE49-F238E27FC236}">
                <a16:creationId xmlns:a16="http://schemas.microsoft.com/office/drawing/2014/main" id="{E28949F5-4C7C-AB4B-ABDD-244FD0EE3D80}"/>
              </a:ext>
            </a:extLst>
          </p:cNvPr>
          <p:cNvPicPr>
            <a:picLocks noChangeAspect="1" noChangeArrowheads="1"/>
          </p:cNvPicPr>
          <p:nvPr/>
        </p:nvPicPr>
        <p:blipFill>
          <a:blip r:embed="rId3" cstate="print"/>
          <a:srcRect/>
          <a:stretch>
            <a:fillRect/>
          </a:stretch>
        </p:blipFill>
        <p:spPr bwMode="auto">
          <a:xfrm>
            <a:off x="3098056" y="1057700"/>
            <a:ext cx="8280920" cy="5682984"/>
          </a:xfrm>
          <a:prstGeom prst="rect">
            <a:avLst/>
          </a:prstGeom>
          <a:noFill/>
          <a:ln w="9525">
            <a:noFill/>
            <a:miter lim="800000"/>
            <a:headEnd/>
            <a:tailEnd/>
          </a:ln>
        </p:spPr>
      </p:pic>
    </p:spTree>
    <p:extLst>
      <p:ext uri="{BB962C8B-B14F-4D97-AF65-F5344CB8AC3E}">
        <p14:creationId xmlns:p14="http://schemas.microsoft.com/office/powerpoint/2010/main" val="8277310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u numéro de diapositive 7">
            <a:extLst>
              <a:ext uri="{FF2B5EF4-FFF2-40B4-BE49-F238E27FC236}">
                <a16:creationId xmlns:a16="http://schemas.microsoft.com/office/drawing/2014/main" id="{06819719-F660-2A4B-9E03-C69C70E9E3F8}"/>
              </a:ext>
            </a:extLst>
          </p:cNvPr>
          <p:cNvSpPr txBox="1">
            <a:spLocks noGrp="1"/>
          </p:cNvSpPr>
          <p:nvPr/>
        </p:nvSpPr>
        <p:spPr bwMode="auto">
          <a:xfrm>
            <a:off x="10153650" y="6580188"/>
            <a:ext cx="514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1200">
              <a:solidFill>
                <a:srgbClr val="000000"/>
              </a:solidFill>
              <a:latin typeface="Helvetica" pitchFamily="2" charset="0"/>
              <a:cs typeface="Arial" panose="020B0604020202020204" pitchFamily="34" charset="0"/>
            </a:endParaRPr>
          </a:p>
        </p:txBody>
      </p:sp>
      <p:sp>
        <p:nvSpPr>
          <p:cNvPr id="28674" name="Titre 1">
            <a:extLst>
              <a:ext uri="{FF2B5EF4-FFF2-40B4-BE49-F238E27FC236}">
                <a16:creationId xmlns:a16="http://schemas.microsoft.com/office/drawing/2014/main" id="{8CC5E2BC-1FC5-C849-AAAD-B6257F2E4887}"/>
              </a:ext>
            </a:extLst>
          </p:cNvPr>
          <p:cNvSpPr txBox="1">
            <a:spLocks/>
          </p:cNvSpPr>
          <p:nvPr/>
        </p:nvSpPr>
        <p:spPr bwMode="auto">
          <a:xfrm>
            <a:off x="2692400" y="187325"/>
            <a:ext cx="909223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cs typeface="Times New Roman" panose="02020603050405020304" pitchFamily="18" charset="0"/>
              </a:rPr>
              <a:t>Le portfolio</a:t>
            </a:r>
          </a:p>
        </p:txBody>
      </p:sp>
      <p:sp>
        <p:nvSpPr>
          <p:cNvPr id="5" name="Rectangle 4">
            <a:extLst>
              <a:ext uri="{FF2B5EF4-FFF2-40B4-BE49-F238E27FC236}">
                <a16:creationId xmlns:a16="http://schemas.microsoft.com/office/drawing/2014/main" id="{A79BBFF9-95B2-7043-83D1-F0CAE98D8DA4}"/>
              </a:ext>
            </a:extLst>
          </p:cNvPr>
          <p:cNvSpPr/>
          <p:nvPr/>
        </p:nvSpPr>
        <p:spPr>
          <a:xfrm>
            <a:off x="9120188" y="6237288"/>
            <a:ext cx="3071812" cy="48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8" name="Picture 2">
            <a:extLst>
              <a:ext uri="{FF2B5EF4-FFF2-40B4-BE49-F238E27FC236}">
                <a16:creationId xmlns:a16="http://schemas.microsoft.com/office/drawing/2014/main" id="{44003A25-2152-8D4A-9C0E-075661F7CF65}"/>
              </a:ext>
            </a:extLst>
          </p:cNvPr>
          <p:cNvPicPr>
            <a:picLocks noChangeAspect="1" noChangeArrowheads="1"/>
          </p:cNvPicPr>
          <p:nvPr/>
        </p:nvPicPr>
        <p:blipFill>
          <a:blip r:embed="rId3" cstate="print"/>
          <a:srcRect/>
          <a:stretch>
            <a:fillRect/>
          </a:stretch>
        </p:blipFill>
        <p:spPr bwMode="auto">
          <a:xfrm>
            <a:off x="2567608" y="1196752"/>
            <a:ext cx="4514999" cy="5127838"/>
          </a:xfrm>
          <a:prstGeom prst="rect">
            <a:avLst/>
          </a:prstGeom>
          <a:noFill/>
          <a:ln w="9525">
            <a:noFill/>
            <a:miter lim="800000"/>
            <a:headEnd/>
            <a:tailEnd/>
          </a:ln>
        </p:spPr>
      </p:pic>
      <p:pic>
        <p:nvPicPr>
          <p:cNvPr id="6" name="Picture 2" descr="graphique_complete">
            <a:extLst>
              <a:ext uri="{FF2B5EF4-FFF2-40B4-BE49-F238E27FC236}">
                <a16:creationId xmlns:a16="http://schemas.microsoft.com/office/drawing/2014/main" id="{52A855D2-9E41-044F-A444-2D3F5C0FA243}"/>
              </a:ext>
            </a:extLst>
          </p:cNvPr>
          <p:cNvPicPr>
            <a:picLocks noChangeAspect="1" noChangeArrowheads="1"/>
          </p:cNvPicPr>
          <p:nvPr/>
        </p:nvPicPr>
        <p:blipFill>
          <a:blip r:embed="rId4" cstate="print"/>
          <a:srcRect/>
          <a:stretch>
            <a:fillRect/>
          </a:stretch>
        </p:blipFill>
        <p:spPr bwMode="auto">
          <a:xfrm>
            <a:off x="7254148" y="2810173"/>
            <a:ext cx="4812205" cy="1728192"/>
          </a:xfrm>
          <a:prstGeom prst="rect">
            <a:avLst/>
          </a:prstGeom>
          <a:noFill/>
          <a:ln w="9525">
            <a:solidFill>
              <a:srgbClr val="000000"/>
            </a:solidFill>
            <a:miter lim="800000"/>
            <a:headEnd/>
            <a:tailEnd/>
          </a:ln>
        </p:spPr>
      </p:pic>
    </p:spTree>
    <p:extLst>
      <p:ext uri="{BB962C8B-B14F-4D97-AF65-F5344CB8AC3E}">
        <p14:creationId xmlns:p14="http://schemas.microsoft.com/office/powerpoint/2010/main" val="4990523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Image 1">
            <a:extLst>
              <a:ext uri="{FF2B5EF4-FFF2-40B4-BE49-F238E27FC236}">
                <a16:creationId xmlns:a16="http://schemas.microsoft.com/office/drawing/2014/main" id="{A90A5027-1B7E-2247-B626-229BCEA1F1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451BFF4E-C96A-EC44-B4C7-3989CEFB3535}"/>
              </a:ext>
            </a:extLst>
          </p:cNvPr>
          <p:cNvSpPr/>
          <p:nvPr/>
        </p:nvSpPr>
        <p:spPr>
          <a:xfrm>
            <a:off x="0" y="5746750"/>
            <a:ext cx="12192000" cy="763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dirty="0">
              <a:solidFill>
                <a:srgbClr val="960000"/>
              </a:solidFill>
            </a:endParaRPr>
          </a:p>
        </p:txBody>
      </p:sp>
      <p:sp>
        <p:nvSpPr>
          <p:cNvPr id="17411" name="Titre 2">
            <a:extLst>
              <a:ext uri="{FF2B5EF4-FFF2-40B4-BE49-F238E27FC236}">
                <a16:creationId xmlns:a16="http://schemas.microsoft.com/office/drawing/2014/main" id="{7152E26E-DCAC-5343-8B38-080660287B2D}"/>
              </a:ext>
            </a:extLst>
          </p:cNvPr>
          <p:cNvSpPr>
            <a:spLocks/>
          </p:cNvSpPr>
          <p:nvPr/>
        </p:nvSpPr>
        <p:spPr bwMode="auto">
          <a:xfrm>
            <a:off x="0" y="5870575"/>
            <a:ext cx="12192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r>
              <a:rPr lang="fr-BE" altLang="fr-FR" sz="2400" dirty="0">
                <a:solidFill>
                  <a:srgbClr val="067484"/>
                </a:solidFill>
                <a:latin typeface="Helvetica" pitchFamily="2" charset="0"/>
                <a:ea typeface="Helvetica" pitchFamily="2" charset="0"/>
                <a:cs typeface="Helvetica" pitchFamily="2" charset="0"/>
              </a:rPr>
              <a:t>Une manière intéressante d’évaluer les compétences : Les cartes conceptuelles</a:t>
            </a:r>
          </a:p>
        </p:txBody>
      </p:sp>
      <p:sp>
        <p:nvSpPr>
          <p:cNvPr id="17412" name="ZoneTexte 5">
            <a:extLst>
              <a:ext uri="{FF2B5EF4-FFF2-40B4-BE49-F238E27FC236}">
                <a16:creationId xmlns:a16="http://schemas.microsoft.com/office/drawing/2014/main" id="{8F18E3EB-A82A-3143-B418-D23B7025B461}"/>
              </a:ext>
            </a:extLst>
          </p:cNvPr>
          <p:cNvSpPr txBox="1">
            <a:spLocks noChangeArrowheads="1"/>
          </p:cNvSpPr>
          <p:nvPr/>
        </p:nvSpPr>
        <p:spPr bwMode="auto">
          <a:xfrm>
            <a:off x="5010150" y="1104900"/>
            <a:ext cx="425767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Arial" panose="020B0604020202020204" pitchFamily="34" charset="0"/>
              <a:buNone/>
            </a:pPr>
            <a:endParaRPr lang="fr-BE" altLang="fr-FR" sz="2800">
              <a:solidFill>
                <a:srgbClr val="80808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81902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u numéro de diapositive 7">
            <a:extLst>
              <a:ext uri="{FF2B5EF4-FFF2-40B4-BE49-F238E27FC236}">
                <a16:creationId xmlns:a16="http://schemas.microsoft.com/office/drawing/2014/main" id="{53B0D3E3-3F02-6043-AE57-3B55DAB47CEC}"/>
              </a:ext>
            </a:extLst>
          </p:cNvPr>
          <p:cNvSpPr txBox="1">
            <a:spLocks noGrp="1"/>
          </p:cNvSpPr>
          <p:nvPr/>
        </p:nvSpPr>
        <p:spPr bwMode="auto">
          <a:xfrm>
            <a:off x="10153650" y="6580188"/>
            <a:ext cx="514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1200">
              <a:solidFill>
                <a:srgbClr val="000000"/>
              </a:solidFill>
              <a:latin typeface="Helvetica" pitchFamily="2" charset="0"/>
              <a:cs typeface="Arial" panose="020B0604020202020204" pitchFamily="34" charset="0"/>
            </a:endParaRPr>
          </a:p>
        </p:txBody>
      </p:sp>
      <p:sp>
        <p:nvSpPr>
          <p:cNvPr id="18435" name="Titre 1">
            <a:extLst>
              <a:ext uri="{FF2B5EF4-FFF2-40B4-BE49-F238E27FC236}">
                <a16:creationId xmlns:a16="http://schemas.microsoft.com/office/drawing/2014/main" id="{4D058854-B214-B243-A353-823711CBB42C}"/>
              </a:ext>
            </a:extLst>
          </p:cNvPr>
          <p:cNvSpPr txBox="1">
            <a:spLocks/>
          </p:cNvSpPr>
          <p:nvPr/>
        </p:nvSpPr>
        <p:spPr bwMode="auto">
          <a:xfrm>
            <a:off x="2692400" y="187325"/>
            <a:ext cx="9308256"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ea typeface="Helvetica" pitchFamily="2" charset="0"/>
                <a:cs typeface="Helvetica" pitchFamily="2" charset="0"/>
              </a:rPr>
              <a:t>L’évaluation par contenu ou objectifs</a:t>
            </a:r>
            <a:endParaRPr lang="fr-BE" altLang="fr-FR" sz="4000" b="1" dirty="0">
              <a:solidFill>
                <a:srgbClr val="067484"/>
              </a:solidFill>
              <a:latin typeface="Helvetica" pitchFamily="2" charset="0"/>
              <a:cs typeface="Times New Roman" panose="02020603050405020304" pitchFamily="18" charset="0"/>
            </a:endParaRPr>
          </a:p>
        </p:txBody>
      </p:sp>
      <p:sp>
        <p:nvSpPr>
          <p:cNvPr id="5" name="Rectangle 4">
            <a:extLst>
              <a:ext uri="{FF2B5EF4-FFF2-40B4-BE49-F238E27FC236}">
                <a16:creationId xmlns:a16="http://schemas.microsoft.com/office/drawing/2014/main" id="{A79BBFF9-95B2-7043-83D1-F0CAE98D8DA4}"/>
              </a:ext>
            </a:extLst>
          </p:cNvPr>
          <p:cNvSpPr/>
          <p:nvPr/>
        </p:nvSpPr>
        <p:spPr>
          <a:xfrm>
            <a:off x="9120188" y="6237288"/>
            <a:ext cx="3071812" cy="48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 name="ZoneTexte 7">
            <a:extLst>
              <a:ext uri="{FF2B5EF4-FFF2-40B4-BE49-F238E27FC236}">
                <a16:creationId xmlns:a16="http://schemas.microsoft.com/office/drawing/2014/main" id="{09A6DA73-03D0-0D4E-9A9F-FD7BB37C25D7}"/>
              </a:ext>
            </a:extLst>
          </p:cNvPr>
          <p:cNvSpPr txBox="1"/>
          <p:nvPr/>
        </p:nvSpPr>
        <p:spPr>
          <a:xfrm>
            <a:off x="3099593" y="1118914"/>
            <a:ext cx="8124825" cy="6186309"/>
          </a:xfrm>
          <a:prstGeom prst="rect">
            <a:avLst/>
          </a:prstGeom>
          <a:noFill/>
        </p:spPr>
        <p:txBody>
          <a:bodyPr>
            <a:spAutoFit/>
          </a:bodyPr>
          <a:lstStyle/>
          <a:p>
            <a:r>
              <a:rPr lang="fr-BE" dirty="0"/>
              <a:t>Au cœur de l’évaluation, et particulièrement de l’évaluation certificative, le souci est de pouvoir prédire qu’un individu sera capable de répéter à l’avenir le type d’opération qu’on l’a vu accomplir une ou plusieurs fois en situation d’évaluation (examen, épreuve, interrogation).</a:t>
            </a:r>
          </a:p>
          <a:p>
            <a:endParaRPr lang="fr-BE" dirty="0"/>
          </a:p>
          <a:p>
            <a:r>
              <a:rPr lang="fr-BE" dirty="0"/>
              <a:t>Dans l’évaluation des contenus ou par objectifs, les opérations visées restent les mêmes en toutes situations et peuvent être assimilées à des procédures automatisables qui permettent de garantir de façon assez robuste leur reproductibilité.</a:t>
            </a:r>
          </a:p>
          <a:p>
            <a:endParaRPr lang="fr-BE" dirty="0"/>
          </a:p>
          <a:p>
            <a:r>
              <a:rPr lang="fr-BE" dirty="0"/>
              <a:t>L’</a:t>
            </a:r>
            <a:r>
              <a:rPr lang="fr-BE" dirty="0" err="1"/>
              <a:t>édumétrie</a:t>
            </a:r>
            <a:r>
              <a:rPr lang="fr-BE" dirty="0"/>
              <a:t> s’est donc constituée en prenant comme unités d’analyse les « items ». Dans le cadre d’une approche par contenu ou objectif, l’évaluateur prélève un échantillon de contenus ou d’objectifs dans l’univers de référence. L’</a:t>
            </a:r>
            <a:r>
              <a:rPr lang="fr-BE" dirty="0" err="1"/>
              <a:t>édumétrie</a:t>
            </a:r>
            <a:r>
              <a:rPr lang="fr-BE" dirty="0"/>
              <a:t> s’intéresse au caractère représentatif de cet échantillon via la validité de contenu ou de </a:t>
            </a:r>
            <a:r>
              <a:rPr lang="fr-BE" dirty="0" err="1"/>
              <a:t>construct</a:t>
            </a:r>
            <a:r>
              <a:rPr lang="fr-BE" dirty="0"/>
              <a:t>.</a:t>
            </a:r>
          </a:p>
          <a:p>
            <a:endParaRPr lang="fr-BE" dirty="0"/>
          </a:p>
          <a:p>
            <a:r>
              <a:rPr lang="fr-BE" dirty="0" smtClean="0"/>
              <a:t>Une </a:t>
            </a:r>
            <a:r>
              <a:rPr lang="fr-BE" dirty="0"/>
              <a:t>triple concordance entre Objectifs d’apprentissages – Méthodes – Evaluation est nécessaire </a:t>
            </a:r>
          </a:p>
          <a:p>
            <a:endParaRPr lang="fr-BE" dirty="0"/>
          </a:p>
          <a:p>
            <a:r>
              <a:rPr lang="fr-BE" dirty="0"/>
              <a:t/>
            </a:r>
            <a:br>
              <a:rPr lang="fr-BE" dirty="0"/>
            </a:br>
            <a:endParaRPr lang="fr-BE" dirty="0"/>
          </a:p>
          <a:p>
            <a:endParaRPr lang="fr-BE" dirty="0">
              <a:effectLst/>
            </a:endParaRPr>
          </a:p>
        </p:txBody>
      </p:sp>
    </p:spTree>
    <p:extLst>
      <p:ext uri="{BB962C8B-B14F-4D97-AF65-F5344CB8AC3E}">
        <p14:creationId xmlns:p14="http://schemas.microsoft.com/office/powerpoint/2010/main" val="19097702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u numéro de diapositive 7">
            <a:extLst>
              <a:ext uri="{FF2B5EF4-FFF2-40B4-BE49-F238E27FC236}">
                <a16:creationId xmlns:a16="http://schemas.microsoft.com/office/drawing/2014/main" id="{06819719-F660-2A4B-9E03-C69C70E9E3F8}"/>
              </a:ext>
            </a:extLst>
          </p:cNvPr>
          <p:cNvSpPr txBox="1">
            <a:spLocks noGrp="1"/>
          </p:cNvSpPr>
          <p:nvPr/>
        </p:nvSpPr>
        <p:spPr bwMode="auto">
          <a:xfrm>
            <a:off x="10153650" y="6580188"/>
            <a:ext cx="514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1200">
              <a:solidFill>
                <a:srgbClr val="000000"/>
              </a:solidFill>
              <a:latin typeface="Helvetica" pitchFamily="2" charset="0"/>
              <a:cs typeface="Arial" panose="020B0604020202020204" pitchFamily="34" charset="0"/>
            </a:endParaRPr>
          </a:p>
        </p:txBody>
      </p:sp>
      <p:sp>
        <p:nvSpPr>
          <p:cNvPr id="28674" name="Titre 1">
            <a:extLst>
              <a:ext uri="{FF2B5EF4-FFF2-40B4-BE49-F238E27FC236}">
                <a16:creationId xmlns:a16="http://schemas.microsoft.com/office/drawing/2014/main" id="{8CC5E2BC-1FC5-C849-AAAD-B6257F2E4887}"/>
              </a:ext>
            </a:extLst>
          </p:cNvPr>
          <p:cNvSpPr txBox="1">
            <a:spLocks/>
          </p:cNvSpPr>
          <p:nvPr/>
        </p:nvSpPr>
        <p:spPr bwMode="auto">
          <a:xfrm>
            <a:off x="2692400" y="187325"/>
            <a:ext cx="909223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cs typeface="Times New Roman" panose="02020603050405020304" pitchFamily="18" charset="0"/>
              </a:rPr>
              <a:t>Les cartes conceptuelles</a:t>
            </a:r>
          </a:p>
        </p:txBody>
      </p:sp>
      <p:sp>
        <p:nvSpPr>
          <p:cNvPr id="5" name="Rectangle 4">
            <a:extLst>
              <a:ext uri="{FF2B5EF4-FFF2-40B4-BE49-F238E27FC236}">
                <a16:creationId xmlns:a16="http://schemas.microsoft.com/office/drawing/2014/main" id="{A79BBFF9-95B2-7043-83D1-F0CAE98D8DA4}"/>
              </a:ext>
            </a:extLst>
          </p:cNvPr>
          <p:cNvSpPr/>
          <p:nvPr/>
        </p:nvSpPr>
        <p:spPr>
          <a:xfrm>
            <a:off x="9120188" y="6156548"/>
            <a:ext cx="3071812" cy="584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fr-BE" dirty="0"/>
          </a:p>
        </p:txBody>
      </p:sp>
      <p:pic>
        <p:nvPicPr>
          <p:cNvPr id="2" name="Image 1">
            <a:extLst>
              <a:ext uri="{FF2B5EF4-FFF2-40B4-BE49-F238E27FC236}">
                <a16:creationId xmlns:a16="http://schemas.microsoft.com/office/drawing/2014/main" id="{A85B3E50-2219-E94E-9578-A9566D18F23B}"/>
              </a:ext>
            </a:extLst>
          </p:cNvPr>
          <p:cNvPicPr>
            <a:picLocks noChangeAspect="1"/>
          </p:cNvPicPr>
          <p:nvPr/>
        </p:nvPicPr>
        <p:blipFill>
          <a:blip r:embed="rId3"/>
          <a:stretch>
            <a:fillRect/>
          </a:stretch>
        </p:blipFill>
        <p:spPr>
          <a:xfrm>
            <a:off x="3276580" y="1030449"/>
            <a:ext cx="7923872" cy="5801407"/>
          </a:xfrm>
          <a:prstGeom prst="rect">
            <a:avLst/>
          </a:prstGeom>
        </p:spPr>
      </p:pic>
      <p:sp>
        <p:nvSpPr>
          <p:cNvPr id="4" name="ZoneTexte 3">
            <a:extLst>
              <a:ext uri="{FF2B5EF4-FFF2-40B4-BE49-F238E27FC236}">
                <a16:creationId xmlns:a16="http://schemas.microsoft.com/office/drawing/2014/main" id="{53F51F5C-53CE-0749-9431-5A5BB6B1BA15}"/>
              </a:ext>
            </a:extLst>
          </p:cNvPr>
          <p:cNvSpPr txBox="1"/>
          <p:nvPr/>
        </p:nvSpPr>
        <p:spPr>
          <a:xfrm>
            <a:off x="8642841" y="6370191"/>
            <a:ext cx="3535968" cy="923330"/>
          </a:xfrm>
          <a:prstGeom prst="rect">
            <a:avLst/>
          </a:prstGeom>
          <a:noFill/>
        </p:spPr>
        <p:txBody>
          <a:bodyPr wrap="none" rtlCol="0">
            <a:spAutoFit/>
          </a:bodyPr>
          <a:lstStyle/>
          <a:p>
            <a:r>
              <a:rPr lang="fr-FR" dirty="0" err="1"/>
              <a:t>Trébucq</a:t>
            </a:r>
            <a:r>
              <a:rPr lang="fr-FR" dirty="0"/>
              <a:t> et Noël-Lemaître (2006)</a:t>
            </a:r>
          </a:p>
          <a:p>
            <a:endParaRPr lang="fr-FR" dirty="0"/>
          </a:p>
          <a:p>
            <a:endParaRPr lang="fr-FR" dirty="0"/>
          </a:p>
        </p:txBody>
      </p:sp>
    </p:spTree>
    <p:extLst>
      <p:ext uri="{BB962C8B-B14F-4D97-AF65-F5344CB8AC3E}">
        <p14:creationId xmlns:p14="http://schemas.microsoft.com/office/powerpoint/2010/main" val="27093354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u numéro de diapositive 7">
            <a:extLst>
              <a:ext uri="{FF2B5EF4-FFF2-40B4-BE49-F238E27FC236}">
                <a16:creationId xmlns:a16="http://schemas.microsoft.com/office/drawing/2014/main" id="{06819719-F660-2A4B-9E03-C69C70E9E3F8}"/>
              </a:ext>
            </a:extLst>
          </p:cNvPr>
          <p:cNvSpPr txBox="1">
            <a:spLocks noGrp="1"/>
          </p:cNvSpPr>
          <p:nvPr/>
        </p:nvSpPr>
        <p:spPr bwMode="auto">
          <a:xfrm>
            <a:off x="10153650" y="6580188"/>
            <a:ext cx="514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1200">
              <a:solidFill>
                <a:srgbClr val="000000"/>
              </a:solidFill>
              <a:latin typeface="Helvetica" pitchFamily="2" charset="0"/>
              <a:cs typeface="Arial" panose="020B0604020202020204" pitchFamily="34" charset="0"/>
            </a:endParaRPr>
          </a:p>
        </p:txBody>
      </p:sp>
      <p:sp>
        <p:nvSpPr>
          <p:cNvPr id="28674" name="Titre 1">
            <a:extLst>
              <a:ext uri="{FF2B5EF4-FFF2-40B4-BE49-F238E27FC236}">
                <a16:creationId xmlns:a16="http://schemas.microsoft.com/office/drawing/2014/main" id="{8CC5E2BC-1FC5-C849-AAAD-B6257F2E4887}"/>
              </a:ext>
            </a:extLst>
          </p:cNvPr>
          <p:cNvSpPr txBox="1">
            <a:spLocks/>
          </p:cNvSpPr>
          <p:nvPr/>
        </p:nvSpPr>
        <p:spPr bwMode="auto">
          <a:xfrm>
            <a:off x="2692400" y="187325"/>
            <a:ext cx="909223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cs typeface="Times New Roman" panose="02020603050405020304" pitchFamily="18" charset="0"/>
              </a:rPr>
              <a:t>Les cartes conceptuelles</a:t>
            </a:r>
          </a:p>
        </p:txBody>
      </p:sp>
      <p:sp>
        <p:nvSpPr>
          <p:cNvPr id="5" name="Rectangle 4">
            <a:extLst>
              <a:ext uri="{FF2B5EF4-FFF2-40B4-BE49-F238E27FC236}">
                <a16:creationId xmlns:a16="http://schemas.microsoft.com/office/drawing/2014/main" id="{A79BBFF9-95B2-7043-83D1-F0CAE98D8DA4}"/>
              </a:ext>
            </a:extLst>
          </p:cNvPr>
          <p:cNvSpPr/>
          <p:nvPr/>
        </p:nvSpPr>
        <p:spPr>
          <a:xfrm>
            <a:off x="9120188" y="6156548"/>
            <a:ext cx="3071812" cy="584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fr-BE" dirty="0"/>
          </a:p>
        </p:txBody>
      </p:sp>
      <p:sp>
        <p:nvSpPr>
          <p:cNvPr id="4" name="ZoneTexte 3">
            <a:extLst>
              <a:ext uri="{FF2B5EF4-FFF2-40B4-BE49-F238E27FC236}">
                <a16:creationId xmlns:a16="http://schemas.microsoft.com/office/drawing/2014/main" id="{53F51F5C-53CE-0749-9431-5A5BB6B1BA15}"/>
              </a:ext>
            </a:extLst>
          </p:cNvPr>
          <p:cNvSpPr txBox="1"/>
          <p:nvPr/>
        </p:nvSpPr>
        <p:spPr>
          <a:xfrm>
            <a:off x="8642841" y="6370191"/>
            <a:ext cx="1838965" cy="923330"/>
          </a:xfrm>
          <a:prstGeom prst="rect">
            <a:avLst/>
          </a:prstGeom>
          <a:noFill/>
        </p:spPr>
        <p:txBody>
          <a:bodyPr wrap="none" rtlCol="0">
            <a:spAutoFit/>
          </a:bodyPr>
          <a:lstStyle/>
          <a:p>
            <a:r>
              <a:rPr lang="fr-FR" dirty="0"/>
              <a:t>Laflamme, 2006</a:t>
            </a:r>
          </a:p>
          <a:p>
            <a:endParaRPr lang="fr-FR" dirty="0"/>
          </a:p>
          <a:p>
            <a:endParaRPr lang="fr-FR" dirty="0"/>
          </a:p>
        </p:txBody>
      </p:sp>
      <p:pic>
        <p:nvPicPr>
          <p:cNvPr id="7" name="Picture 5">
            <a:extLst>
              <a:ext uri="{FF2B5EF4-FFF2-40B4-BE49-F238E27FC236}">
                <a16:creationId xmlns:a16="http://schemas.microsoft.com/office/drawing/2014/main" id="{E19793A4-89E8-194D-BCB3-B8117EA292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0416" y="2276872"/>
            <a:ext cx="2246771" cy="269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pic>
      <p:pic>
        <p:nvPicPr>
          <p:cNvPr id="8" name="Picture 8">
            <a:extLst>
              <a:ext uri="{FF2B5EF4-FFF2-40B4-BE49-F238E27FC236}">
                <a16:creationId xmlns:a16="http://schemas.microsoft.com/office/drawing/2014/main" id="{30A55A16-0BD2-8B4D-AE2E-1ECD7744A2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2144" y="2294801"/>
            <a:ext cx="2261828" cy="2714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a:extLst>
              <a:ext uri="{FF2B5EF4-FFF2-40B4-BE49-F238E27FC236}">
                <a16:creationId xmlns:a16="http://schemas.microsoft.com/office/drawing/2014/main" id="{54F4ADB2-B1C1-3148-8E96-1834341586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9248" y="2302964"/>
            <a:ext cx="2246452" cy="269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a:extLst>
              <a:ext uri="{FF2B5EF4-FFF2-40B4-BE49-F238E27FC236}">
                <a16:creationId xmlns:a16="http://schemas.microsoft.com/office/drawing/2014/main" id="{1F0B4B98-B472-8C4A-BBB6-79BD501A50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1698" y="2276872"/>
            <a:ext cx="2289934" cy="2748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47583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u numéro de diapositive 7">
            <a:extLst>
              <a:ext uri="{FF2B5EF4-FFF2-40B4-BE49-F238E27FC236}">
                <a16:creationId xmlns:a16="http://schemas.microsoft.com/office/drawing/2014/main" id="{06819719-F660-2A4B-9E03-C69C70E9E3F8}"/>
              </a:ext>
            </a:extLst>
          </p:cNvPr>
          <p:cNvSpPr txBox="1">
            <a:spLocks noGrp="1"/>
          </p:cNvSpPr>
          <p:nvPr/>
        </p:nvSpPr>
        <p:spPr bwMode="auto">
          <a:xfrm>
            <a:off x="10153650" y="6580188"/>
            <a:ext cx="514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1200">
              <a:solidFill>
                <a:srgbClr val="000000"/>
              </a:solidFill>
              <a:latin typeface="Helvetica" pitchFamily="2" charset="0"/>
              <a:cs typeface="Arial" panose="020B0604020202020204" pitchFamily="34" charset="0"/>
            </a:endParaRPr>
          </a:p>
        </p:txBody>
      </p:sp>
      <p:sp>
        <p:nvSpPr>
          <p:cNvPr id="28674" name="Titre 1">
            <a:extLst>
              <a:ext uri="{FF2B5EF4-FFF2-40B4-BE49-F238E27FC236}">
                <a16:creationId xmlns:a16="http://schemas.microsoft.com/office/drawing/2014/main" id="{8CC5E2BC-1FC5-C849-AAAD-B6257F2E4887}"/>
              </a:ext>
            </a:extLst>
          </p:cNvPr>
          <p:cNvSpPr txBox="1">
            <a:spLocks/>
          </p:cNvSpPr>
          <p:nvPr/>
        </p:nvSpPr>
        <p:spPr bwMode="auto">
          <a:xfrm>
            <a:off x="2692400" y="187325"/>
            <a:ext cx="909223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cs typeface="Times New Roman" panose="02020603050405020304" pitchFamily="18" charset="0"/>
              </a:rPr>
              <a:t>Les cartes conceptuelles</a:t>
            </a:r>
          </a:p>
        </p:txBody>
      </p:sp>
      <p:sp>
        <p:nvSpPr>
          <p:cNvPr id="5" name="Rectangle 4">
            <a:extLst>
              <a:ext uri="{FF2B5EF4-FFF2-40B4-BE49-F238E27FC236}">
                <a16:creationId xmlns:a16="http://schemas.microsoft.com/office/drawing/2014/main" id="{A79BBFF9-95B2-7043-83D1-F0CAE98D8DA4}"/>
              </a:ext>
            </a:extLst>
          </p:cNvPr>
          <p:cNvSpPr/>
          <p:nvPr/>
        </p:nvSpPr>
        <p:spPr>
          <a:xfrm>
            <a:off x="9120188" y="6156548"/>
            <a:ext cx="3071812" cy="584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fr-BE" dirty="0"/>
          </a:p>
        </p:txBody>
      </p:sp>
      <p:sp>
        <p:nvSpPr>
          <p:cNvPr id="4" name="ZoneTexte 3">
            <a:extLst>
              <a:ext uri="{FF2B5EF4-FFF2-40B4-BE49-F238E27FC236}">
                <a16:creationId xmlns:a16="http://schemas.microsoft.com/office/drawing/2014/main" id="{53F51F5C-53CE-0749-9431-5A5BB6B1BA15}"/>
              </a:ext>
            </a:extLst>
          </p:cNvPr>
          <p:cNvSpPr txBox="1"/>
          <p:nvPr/>
        </p:nvSpPr>
        <p:spPr>
          <a:xfrm>
            <a:off x="8642841" y="6370191"/>
            <a:ext cx="2544286" cy="646331"/>
          </a:xfrm>
          <a:prstGeom prst="rect">
            <a:avLst/>
          </a:prstGeom>
          <a:noFill/>
        </p:spPr>
        <p:txBody>
          <a:bodyPr wrap="none" rtlCol="0">
            <a:spAutoFit/>
          </a:bodyPr>
          <a:lstStyle/>
          <a:p>
            <a:r>
              <a:rPr lang="fr-CA" altLang="fr-FR" dirty="0"/>
              <a:t>Novak et </a:t>
            </a:r>
            <a:r>
              <a:rPr lang="fr-CA" altLang="fr-FR" dirty="0" err="1"/>
              <a:t>Gowin</a:t>
            </a:r>
            <a:r>
              <a:rPr lang="fr-CA" altLang="fr-FR" dirty="0"/>
              <a:t> (1984)</a:t>
            </a:r>
            <a:endParaRPr lang="fr-FR" dirty="0"/>
          </a:p>
          <a:p>
            <a:endParaRPr lang="fr-FR" dirty="0"/>
          </a:p>
        </p:txBody>
      </p:sp>
      <p:graphicFrame>
        <p:nvGraphicFramePr>
          <p:cNvPr id="11" name="Group 118">
            <a:extLst>
              <a:ext uri="{FF2B5EF4-FFF2-40B4-BE49-F238E27FC236}">
                <a16:creationId xmlns:a16="http://schemas.microsoft.com/office/drawing/2014/main" id="{0529B1C3-A332-834B-BEB1-D9DFBE675AE5}"/>
              </a:ext>
            </a:extLst>
          </p:cNvPr>
          <p:cNvGraphicFramePr>
            <a:graphicFrameLocks/>
          </p:cNvGraphicFramePr>
          <p:nvPr>
            <p:custDataLst>
              <p:tags r:id="rId1"/>
            </p:custDataLst>
            <p:extLst>
              <p:ext uri="{D42A27DB-BD31-4B8C-83A1-F6EECF244321}">
                <p14:modId xmlns:p14="http://schemas.microsoft.com/office/powerpoint/2010/main" val="4084031938"/>
              </p:ext>
            </p:extLst>
          </p:nvPr>
        </p:nvGraphicFramePr>
        <p:xfrm>
          <a:off x="2692400" y="1534890"/>
          <a:ext cx="9308257" cy="4399780"/>
        </p:xfrm>
        <a:graphic>
          <a:graphicData uri="http://schemas.openxmlformats.org/drawingml/2006/table">
            <a:tbl>
              <a:tblPr/>
              <a:tblGrid>
                <a:gridCol w="2154262">
                  <a:extLst>
                    <a:ext uri="{9D8B030D-6E8A-4147-A177-3AD203B41FA5}">
                      <a16:colId xmlns:a16="http://schemas.microsoft.com/office/drawing/2014/main" val="20000"/>
                    </a:ext>
                  </a:extLst>
                </a:gridCol>
                <a:gridCol w="5660219">
                  <a:extLst>
                    <a:ext uri="{9D8B030D-6E8A-4147-A177-3AD203B41FA5}">
                      <a16:colId xmlns:a16="http://schemas.microsoft.com/office/drawing/2014/main" val="20001"/>
                    </a:ext>
                  </a:extLst>
                </a:gridCol>
                <a:gridCol w="1493776">
                  <a:extLst>
                    <a:ext uri="{9D8B030D-6E8A-4147-A177-3AD203B41FA5}">
                      <a16:colId xmlns:a16="http://schemas.microsoft.com/office/drawing/2014/main" val="20002"/>
                    </a:ext>
                  </a:extLst>
                </a:gridCol>
              </a:tblGrid>
              <a:tr h="720284">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fr-CA" sz="1100" b="1" i="0" u="none" strike="noStrike" cap="none" normalizeH="0" baseline="0">
                          <a:ln>
                            <a:noFill/>
                          </a:ln>
                          <a:solidFill>
                            <a:schemeClr val="tx1"/>
                          </a:solidFill>
                          <a:effectLst/>
                          <a:latin typeface="Tahoma" pitchFamily="34" charset="0"/>
                          <a:ea typeface="Times New Roman" pitchFamily="18" charset="0"/>
                          <a:cs typeface="Tahoma" pitchFamily="34" charset="0"/>
                        </a:rPr>
                        <a:t>Élément constitutif</a:t>
                      </a:r>
                      <a:endParaRPr kumimoji="0" lang="fr-CA" sz="1800" b="0" i="0" u="none" strike="noStrike" cap="none" normalizeH="0" baseline="0">
                        <a:ln>
                          <a:noFill/>
                        </a:ln>
                        <a:solidFill>
                          <a:schemeClr val="tx1"/>
                        </a:solidFill>
                        <a:effectLst/>
                        <a:latin typeface="Arial" charset="0"/>
                        <a:ea typeface="Times New Roman" pitchFamily="18" charset="0"/>
                        <a:cs typeface="Tahoma" pitchFamily="34" charset="0"/>
                      </a:endParaRPr>
                    </a:p>
                  </a:txBody>
                  <a:tcPr marT="45712" marB="45712"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fr-CA" sz="1100" b="1" i="0" u="none" strike="noStrike" cap="none" normalizeH="0" baseline="0" dirty="0">
                          <a:ln>
                            <a:noFill/>
                          </a:ln>
                          <a:solidFill>
                            <a:schemeClr val="tx1"/>
                          </a:solidFill>
                          <a:effectLst/>
                          <a:latin typeface="Tahoma" pitchFamily="34" charset="0"/>
                          <a:ea typeface="Times New Roman" pitchFamily="18" charset="0"/>
                          <a:cs typeface="Tahoma" pitchFamily="34" charset="0"/>
                        </a:rPr>
                        <a:t>Évaluation</a:t>
                      </a:r>
                      <a:endParaRPr kumimoji="0" lang="fr-CA" sz="1800" b="0" i="0" u="none" strike="noStrike" cap="none" normalizeH="0" baseline="0" dirty="0">
                        <a:ln>
                          <a:noFill/>
                        </a:ln>
                        <a:solidFill>
                          <a:schemeClr val="tx1"/>
                        </a:solidFill>
                        <a:effectLst/>
                        <a:latin typeface="Arial" charset="0"/>
                        <a:ea typeface="Times New Roman" pitchFamily="18" charset="0"/>
                        <a:cs typeface="Tahoma" pitchFamily="34" charset="0"/>
                      </a:endParaRPr>
                    </a:p>
                  </a:txBody>
                  <a:tcPr marT="45712" marB="4571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fr-CA" sz="1100" b="1" i="0" u="none" strike="noStrike" cap="none" normalizeH="0" baseline="0" dirty="0">
                          <a:ln>
                            <a:noFill/>
                          </a:ln>
                          <a:solidFill>
                            <a:schemeClr val="tx1"/>
                          </a:solidFill>
                          <a:effectLst/>
                          <a:latin typeface="Tahoma" pitchFamily="34" charset="0"/>
                          <a:ea typeface="Times New Roman" pitchFamily="18" charset="0"/>
                          <a:cs typeface="Tahoma" pitchFamily="34" charset="0"/>
                        </a:rPr>
                        <a:t>Valeur relative</a:t>
                      </a:r>
                      <a:endParaRPr kumimoji="0" lang="fr-CA" sz="1800" b="0" i="0" u="none" strike="noStrike" cap="none" normalizeH="0" baseline="0" dirty="0">
                        <a:ln>
                          <a:noFill/>
                        </a:ln>
                        <a:solidFill>
                          <a:schemeClr val="tx1"/>
                        </a:solidFill>
                        <a:effectLst/>
                        <a:latin typeface="Arial" charset="0"/>
                        <a:ea typeface="Times New Roman" pitchFamily="18" charset="0"/>
                        <a:cs typeface="Tahoma" pitchFamily="34" charset="0"/>
                      </a:endParaRPr>
                    </a:p>
                  </a:txBody>
                  <a:tcPr marT="45712" marB="45712"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1830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fr-CA" sz="1100" b="0" i="0" u="none" strike="noStrike" cap="none" normalizeH="0" baseline="0">
                          <a:ln>
                            <a:noFill/>
                          </a:ln>
                          <a:solidFill>
                            <a:schemeClr val="tx1"/>
                          </a:solidFill>
                          <a:effectLst/>
                          <a:latin typeface="Tahoma" pitchFamily="34" charset="0"/>
                          <a:ea typeface="Times New Roman" pitchFamily="18" charset="0"/>
                          <a:cs typeface="Tahoma" pitchFamily="34" charset="0"/>
                        </a:rPr>
                        <a:t>Proposition</a:t>
                      </a:r>
                      <a:endParaRPr kumimoji="0" lang="fr-CA" sz="1800" b="0" i="0" u="none" strike="noStrike" cap="none" normalizeH="0" baseline="0">
                        <a:ln>
                          <a:noFill/>
                        </a:ln>
                        <a:solidFill>
                          <a:schemeClr val="tx1"/>
                        </a:solidFill>
                        <a:effectLst/>
                        <a:latin typeface="Arial" charset="0"/>
                        <a:ea typeface="Times New Roman" pitchFamily="18" charset="0"/>
                        <a:cs typeface="Tahoma" pitchFamily="34" charset="0"/>
                      </a:endParaRPr>
                    </a:p>
                  </a:txBody>
                  <a:tcPr marT="45712" marB="45712"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fr-CA" sz="1100" b="0" i="0" u="none" strike="noStrike" cap="none" normalizeH="0" baseline="0" dirty="0">
                          <a:ln>
                            <a:noFill/>
                          </a:ln>
                          <a:solidFill>
                            <a:schemeClr val="tx1"/>
                          </a:solidFill>
                          <a:effectLst/>
                          <a:latin typeface="Tahoma" pitchFamily="34" charset="0"/>
                          <a:ea typeface="Times New Roman" pitchFamily="18" charset="0"/>
                          <a:cs typeface="Tahoma" pitchFamily="34" charset="0"/>
                        </a:rPr>
                        <a:t>La relation entre deux concepts (liaison proche) est valide (pertinence du qualificatif)</a:t>
                      </a:r>
                      <a:endParaRPr kumimoji="0" lang="fr-CA" sz="1800" b="0" i="0" u="none" strike="noStrike" cap="none" normalizeH="0" baseline="0" dirty="0">
                        <a:ln>
                          <a:noFill/>
                        </a:ln>
                        <a:solidFill>
                          <a:schemeClr val="tx1"/>
                        </a:solidFill>
                        <a:effectLst/>
                        <a:latin typeface="Arial" charset="0"/>
                        <a:ea typeface="Times New Roman" pitchFamily="18" charset="0"/>
                        <a:cs typeface="Tahoma" pitchFamily="34" charset="0"/>
                      </a:endParaRPr>
                    </a:p>
                  </a:txBody>
                  <a:tcPr marT="45712" marB="4571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fr-CA" sz="1100" b="0" i="0" u="none" strike="noStrike" cap="none" normalizeH="0" baseline="0">
                          <a:ln>
                            <a:noFill/>
                          </a:ln>
                          <a:solidFill>
                            <a:schemeClr val="tx1"/>
                          </a:solidFill>
                          <a:effectLst/>
                          <a:latin typeface="Tahoma" pitchFamily="34" charset="0"/>
                          <a:ea typeface="Times New Roman" pitchFamily="18" charset="0"/>
                          <a:cs typeface="Tahoma" pitchFamily="34" charset="0"/>
                        </a:rPr>
                        <a:t>1</a:t>
                      </a:r>
                      <a:endParaRPr kumimoji="0" lang="fr-CA" sz="1800" b="0" i="0" u="none" strike="noStrike" cap="none" normalizeH="0" baseline="0">
                        <a:ln>
                          <a:noFill/>
                        </a:ln>
                        <a:solidFill>
                          <a:schemeClr val="tx1"/>
                        </a:solidFill>
                        <a:effectLst/>
                        <a:latin typeface="Arial" charset="0"/>
                        <a:ea typeface="Times New Roman" pitchFamily="18" charset="0"/>
                        <a:cs typeface="Tahoma" pitchFamily="34" charset="0"/>
                      </a:endParaRPr>
                    </a:p>
                  </a:txBody>
                  <a:tcPr marT="45712" marB="45712"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20284">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fr-CA" sz="1100" b="0" i="0" u="none" strike="noStrike" cap="none" normalizeH="0" baseline="0">
                          <a:ln>
                            <a:noFill/>
                          </a:ln>
                          <a:solidFill>
                            <a:schemeClr val="tx1"/>
                          </a:solidFill>
                          <a:effectLst/>
                          <a:latin typeface="Tahoma" pitchFamily="34" charset="0"/>
                          <a:ea typeface="Times New Roman" pitchFamily="18" charset="0"/>
                          <a:cs typeface="Tahoma" pitchFamily="34" charset="0"/>
                        </a:rPr>
                        <a:t>Hiérarchie</a:t>
                      </a:r>
                      <a:endParaRPr kumimoji="0" lang="fr-CA" sz="1800" b="0" i="0" u="none" strike="noStrike" cap="none" normalizeH="0" baseline="0">
                        <a:ln>
                          <a:noFill/>
                        </a:ln>
                        <a:solidFill>
                          <a:schemeClr val="tx1"/>
                        </a:solidFill>
                        <a:effectLst/>
                        <a:latin typeface="Arial" charset="0"/>
                        <a:ea typeface="Times New Roman" pitchFamily="18" charset="0"/>
                        <a:cs typeface="Tahoma" pitchFamily="34" charset="0"/>
                      </a:endParaRPr>
                    </a:p>
                  </a:txBody>
                  <a:tcPr marT="45712" marB="45712"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fr-CA" sz="1100" b="0" i="0" u="none" strike="noStrike" cap="none" normalizeH="0" baseline="0">
                          <a:ln>
                            <a:noFill/>
                          </a:ln>
                          <a:solidFill>
                            <a:schemeClr val="tx1"/>
                          </a:solidFill>
                          <a:effectLst/>
                          <a:latin typeface="Tahoma" pitchFamily="34" charset="0"/>
                          <a:ea typeface="Times New Roman" pitchFamily="18" charset="0"/>
                          <a:cs typeface="Tahoma" pitchFamily="34" charset="0"/>
                        </a:rPr>
                        <a:t>Les concepts « généraux » sont détaillés par des concepts plus « spécifiques » (pertinence hiérarchique)</a:t>
                      </a:r>
                      <a:endParaRPr kumimoji="0" lang="fr-CA" sz="1800" b="0" i="0" u="none" strike="noStrike" cap="none" normalizeH="0" baseline="0">
                        <a:ln>
                          <a:noFill/>
                        </a:ln>
                        <a:solidFill>
                          <a:schemeClr val="tx1"/>
                        </a:solidFill>
                        <a:effectLst/>
                        <a:latin typeface="Arial" charset="0"/>
                        <a:ea typeface="Times New Roman" pitchFamily="18" charset="0"/>
                        <a:cs typeface="Tahoma" pitchFamily="34" charset="0"/>
                      </a:endParaRPr>
                    </a:p>
                  </a:txBody>
                  <a:tcPr marT="45712" marB="4571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fr-CA" sz="1100" b="0" i="0" u="none" strike="noStrike" cap="none" normalizeH="0" baseline="0">
                          <a:ln>
                            <a:noFill/>
                          </a:ln>
                          <a:solidFill>
                            <a:schemeClr val="tx1"/>
                          </a:solidFill>
                          <a:effectLst/>
                          <a:latin typeface="Tahoma" pitchFamily="34" charset="0"/>
                          <a:ea typeface="Times New Roman" pitchFamily="18" charset="0"/>
                          <a:cs typeface="Tahoma" pitchFamily="34" charset="0"/>
                        </a:rPr>
                        <a:t>5</a:t>
                      </a:r>
                      <a:endParaRPr kumimoji="0" lang="fr-CA" sz="1800" b="0" i="0" u="none" strike="noStrike" cap="none" normalizeH="0" baseline="0">
                        <a:ln>
                          <a:noFill/>
                        </a:ln>
                        <a:solidFill>
                          <a:schemeClr val="tx1"/>
                        </a:solidFill>
                        <a:effectLst/>
                        <a:latin typeface="Arial" charset="0"/>
                        <a:ea typeface="Times New Roman" pitchFamily="18" charset="0"/>
                        <a:cs typeface="Tahoma" pitchFamily="34" charset="0"/>
                      </a:endParaRPr>
                    </a:p>
                  </a:txBody>
                  <a:tcPr marT="45712" marB="45712"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40976">
                <a:tc rowSpan="2">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fr-CA" sz="1100" b="0" i="0" u="none" strike="noStrike" cap="none" normalizeH="0" baseline="0">
                          <a:ln>
                            <a:noFill/>
                          </a:ln>
                          <a:solidFill>
                            <a:schemeClr val="tx1"/>
                          </a:solidFill>
                          <a:effectLst/>
                          <a:latin typeface="Tahoma" pitchFamily="34" charset="0"/>
                          <a:ea typeface="Times New Roman" pitchFamily="18" charset="0"/>
                          <a:cs typeface="Tahoma" pitchFamily="34" charset="0"/>
                        </a:rPr>
                        <a:t>Relations</a:t>
                      </a:r>
                      <a:endParaRPr kumimoji="0" lang="fr-CA" sz="1800" b="0" i="0" u="none" strike="noStrike" cap="none" normalizeH="0" baseline="0">
                        <a:ln>
                          <a:noFill/>
                        </a:ln>
                        <a:solidFill>
                          <a:schemeClr val="tx1"/>
                        </a:solidFill>
                        <a:effectLst/>
                        <a:latin typeface="Arial" charset="0"/>
                        <a:ea typeface="Times New Roman" pitchFamily="18" charset="0"/>
                        <a:cs typeface="Tahoma" pitchFamily="34" charset="0"/>
                      </a:endParaRPr>
                    </a:p>
                  </a:txBody>
                  <a:tcPr marT="45712" marB="45712"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fr-CA" sz="1100" b="0" i="0" u="none" strike="noStrike" cap="none" normalizeH="0" baseline="0">
                          <a:ln>
                            <a:noFill/>
                          </a:ln>
                          <a:solidFill>
                            <a:schemeClr val="tx1"/>
                          </a:solidFill>
                          <a:effectLst/>
                          <a:latin typeface="Tahoma" pitchFamily="34" charset="0"/>
                          <a:ea typeface="Times New Roman" pitchFamily="18" charset="0"/>
                          <a:cs typeface="Tahoma" pitchFamily="34" charset="0"/>
                        </a:rPr>
                        <a:t>La relation entre deux concepts (liaison éloignée ou croisée) est valide (pertinence du qualificatif) et illustre une synthèse entre deux concepts ou propositions</a:t>
                      </a:r>
                      <a:endParaRPr kumimoji="0" lang="fr-CA" sz="1800" b="0" i="0" u="none" strike="noStrike" cap="none" normalizeH="0" baseline="0">
                        <a:ln>
                          <a:noFill/>
                        </a:ln>
                        <a:solidFill>
                          <a:schemeClr val="tx1"/>
                        </a:solidFill>
                        <a:effectLst/>
                        <a:latin typeface="Arial" charset="0"/>
                        <a:ea typeface="Times New Roman" pitchFamily="18" charset="0"/>
                        <a:cs typeface="Tahoma" pitchFamily="34" charset="0"/>
                      </a:endParaRPr>
                    </a:p>
                  </a:txBody>
                  <a:tcPr marT="45712" marB="4571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fr-CA" sz="1100" b="0" i="0" u="none" strike="noStrike" cap="none" normalizeH="0" baseline="0">
                          <a:ln>
                            <a:noFill/>
                          </a:ln>
                          <a:solidFill>
                            <a:schemeClr val="tx1"/>
                          </a:solidFill>
                          <a:effectLst/>
                          <a:latin typeface="Tahoma" pitchFamily="34" charset="0"/>
                          <a:ea typeface="Times New Roman" pitchFamily="18" charset="0"/>
                          <a:cs typeface="Tahoma" pitchFamily="34" charset="0"/>
                        </a:rPr>
                        <a:t>10</a:t>
                      </a:r>
                      <a:endParaRPr kumimoji="0" lang="fr-CA" sz="1800" b="0" i="0" u="none" strike="noStrike" cap="none" normalizeH="0" baseline="0">
                        <a:ln>
                          <a:noFill/>
                        </a:ln>
                        <a:solidFill>
                          <a:schemeClr val="tx1"/>
                        </a:solidFill>
                        <a:effectLst/>
                        <a:latin typeface="Arial" charset="0"/>
                        <a:ea typeface="Times New Roman" pitchFamily="18" charset="0"/>
                        <a:cs typeface="Tahoma" pitchFamily="34" charset="0"/>
                      </a:endParaRPr>
                    </a:p>
                  </a:txBody>
                  <a:tcPr marT="45712" marB="45712"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79647">
                <a:tc vMerge="1">
                  <a:txBody>
                    <a:bodyPr/>
                    <a:lstStyle/>
                    <a:p>
                      <a:endParaRPr lang="fr-CA"/>
                    </a:p>
                  </a:txBody>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fr-CA" sz="1100" b="0" i="0" u="none" strike="noStrike" cap="none" normalizeH="0" baseline="0">
                          <a:ln>
                            <a:noFill/>
                          </a:ln>
                          <a:solidFill>
                            <a:schemeClr val="tx1"/>
                          </a:solidFill>
                          <a:effectLst/>
                          <a:latin typeface="Tahoma" pitchFamily="34" charset="0"/>
                          <a:ea typeface="Times New Roman" pitchFamily="18" charset="0"/>
                          <a:cs typeface="Tahoma" pitchFamily="34" charset="0"/>
                        </a:rPr>
                        <a:t>La relation entre deux concepts (liaison éloignée ou croisée) est valide (pertinence du qualificatif) mais n’illustre pas une synthèse entre deux concepts ou propositions</a:t>
                      </a:r>
                      <a:endParaRPr kumimoji="0" lang="fr-CA" sz="1800" b="0" i="0" u="none" strike="noStrike" cap="none" normalizeH="0" baseline="0">
                        <a:ln>
                          <a:noFill/>
                        </a:ln>
                        <a:solidFill>
                          <a:schemeClr val="tx1"/>
                        </a:solidFill>
                        <a:effectLst/>
                        <a:latin typeface="Arial" charset="0"/>
                        <a:ea typeface="Times New Roman" pitchFamily="18" charset="0"/>
                        <a:cs typeface="Tahoma" pitchFamily="34" charset="0"/>
                      </a:endParaRPr>
                    </a:p>
                  </a:txBody>
                  <a:tcPr marT="45712" marB="45712"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fr-CA" sz="1100" b="0" i="0" u="none" strike="noStrike" cap="none" normalizeH="0" baseline="0">
                          <a:ln>
                            <a:noFill/>
                          </a:ln>
                          <a:solidFill>
                            <a:schemeClr val="tx1"/>
                          </a:solidFill>
                          <a:effectLst/>
                          <a:latin typeface="Tahoma" pitchFamily="34" charset="0"/>
                          <a:ea typeface="Times New Roman" pitchFamily="18" charset="0"/>
                          <a:cs typeface="Tahoma" pitchFamily="34" charset="0"/>
                        </a:rPr>
                        <a:t>2</a:t>
                      </a:r>
                      <a:endParaRPr kumimoji="0" lang="fr-CA" sz="1800" b="0" i="0" u="none" strike="noStrike" cap="none" normalizeH="0" baseline="0">
                        <a:ln>
                          <a:noFill/>
                        </a:ln>
                        <a:solidFill>
                          <a:schemeClr val="tx1"/>
                        </a:solidFill>
                        <a:effectLst/>
                        <a:latin typeface="Arial" charset="0"/>
                        <a:ea typeface="Times New Roman" pitchFamily="18" charset="0"/>
                        <a:cs typeface="Tahoma" pitchFamily="34" charset="0"/>
                      </a:endParaRPr>
                    </a:p>
                  </a:txBody>
                  <a:tcPr marT="45712" marB="45712"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20284">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fr-CA" sz="1100" b="0" i="0" u="none" strike="noStrike" cap="none" normalizeH="0" baseline="0">
                          <a:ln>
                            <a:noFill/>
                          </a:ln>
                          <a:solidFill>
                            <a:schemeClr val="tx1"/>
                          </a:solidFill>
                          <a:effectLst/>
                          <a:latin typeface="Tahoma" pitchFamily="34" charset="0"/>
                          <a:ea typeface="Times New Roman" pitchFamily="18" charset="0"/>
                          <a:cs typeface="Tahoma" pitchFamily="34" charset="0"/>
                        </a:rPr>
                        <a:t>Exemples</a:t>
                      </a:r>
                      <a:endParaRPr kumimoji="0" lang="fr-CA" sz="1800" b="0" i="0" u="none" strike="noStrike" cap="none" normalizeH="0" baseline="0">
                        <a:ln>
                          <a:noFill/>
                        </a:ln>
                        <a:solidFill>
                          <a:schemeClr val="tx1"/>
                        </a:solidFill>
                        <a:effectLst/>
                        <a:latin typeface="Arial" charset="0"/>
                        <a:ea typeface="Times New Roman" pitchFamily="18" charset="0"/>
                        <a:cs typeface="Tahoma" pitchFamily="34" charset="0"/>
                      </a:endParaRPr>
                    </a:p>
                  </a:txBody>
                  <a:tcPr marT="45712" marB="45712"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fr-CA" sz="1100" b="0" i="0" u="none" strike="noStrike" cap="none" normalizeH="0" baseline="0">
                          <a:ln>
                            <a:noFill/>
                          </a:ln>
                          <a:solidFill>
                            <a:schemeClr val="tx1"/>
                          </a:solidFill>
                          <a:effectLst/>
                          <a:latin typeface="Tahoma" pitchFamily="34" charset="0"/>
                          <a:ea typeface="Times New Roman" pitchFamily="18" charset="0"/>
                          <a:cs typeface="Tahoma" pitchFamily="34" charset="0"/>
                        </a:rPr>
                        <a:t>Les concepts (ou les propositions) sont instanciés dans des faits sous formes d’exemples.</a:t>
                      </a:r>
                      <a:endParaRPr kumimoji="0" lang="fr-CA" sz="1800" b="0" i="0" u="none" strike="noStrike" cap="none" normalizeH="0" baseline="0">
                        <a:ln>
                          <a:noFill/>
                        </a:ln>
                        <a:solidFill>
                          <a:schemeClr val="tx1"/>
                        </a:solidFill>
                        <a:effectLst/>
                        <a:latin typeface="Arial" charset="0"/>
                        <a:ea typeface="Times New Roman" pitchFamily="18" charset="0"/>
                        <a:cs typeface="Tahoma" pitchFamily="34" charset="0"/>
                      </a:endParaRPr>
                    </a:p>
                  </a:txBody>
                  <a:tcPr marT="45712" marB="4571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fr-CA" sz="1100" b="0" i="0" u="none" strike="noStrike" cap="none" normalizeH="0" baseline="0" dirty="0">
                          <a:ln>
                            <a:noFill/>
                          </a:ln>
                          <a:solidFill>
                            <a:schemeClr val="tx1"/>
                          </a:solidFill>
                          <a:effectLst/>
                          <a:latin typeface="Tahoma" pitchFamily="34" charset="0"/>
                          <a:ea typeface="Times New Roman" pitchFamily="18" charset="0"/>
                          <a:cs typeface="Tahoma" pitchFamily="34" charset="0"/>
                        </a:rPr>
                        <a:t>1</a:t>
                      </a:r>
                      <a:endParaRPr kumimoji="0" lang="fr-CA" sz="1800" b="0" i="0" u="none" strike="noStrike" cap="none" normalizeH="0" baseline="0" dirty="0">
                        <a:ln>
                          <a:noFill/>
                        </a:ln>
                        <a:solidFill>
                          <a:schemeClr val="tx1"/>
                        </a:solidFill>
                        <a:effectLst/>
                        <a:latin typeface="Arial" charset="0"/>
                        <a:ea typeface="Times New Roman" pitchFamily="18" charset="0"/>
                        <a:cs typeface="Tahoma" pitchFamily="34" charset="0"/>
                      </a:endParaRPr>
                    </a:p>
                  </a:txBody>
                  <a:tcPr marT="45712" marB="45712"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7818349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528E4EC-7468-254B-A74B-FF92ECE45B2C}"/>
              </a:ext>
            </a:extLst>
          </p:cNvPr>
          <p:cNvPicPr>
            <a:picLocks noChangeAspect="1"/>
          </p:cNvPicPr>
          <p:nvPr/>
        </p:nvPicPr>
        <p:blipFill>
          <a:blip r:embed="rId3"/>
          <a:stretch>
            <a:fillRect/>
          </a:stretch>
        </p:blipFill>
        <p:spPr>
          <a:xfrm>
            <a:off x="3143669" y="804024"/>
            <a:ext cx="8043458" cy="5888960"/>
          </a:xfrm>
          <a:prstGeom prst="rect">
            <a:avLst/>
          </a:prstGeom>
        </p:spPr>
      </p:pic>
      <p:sp>
        <p:nvSpPr>
          <p:cNvPr id="28673" name="Espace réservé du numéro de diapositive 7">
            <a:extLst>
              <a:ext uri="{FF2B5EF4-FFF2-40B4-BE49-F238E27FC236}">
                <a16:creationId xmlns:a16="http://schemas.microsoft.com/office/drawing/2014/main" id="{06819719-F660-2A4B-9E03-C69C70E9E3F8}"/>
              </a:ext>
            </a:extLst>
          </p:cNvPr>
          <p:cNvSpPr txBox="1">
            <a:spLocks noGrp="1"/>
          </p:cNvSpPr>
          <p:nvPr/>
        </p:nvSpPr>
        <p:spPr bwMode="auto">
          <a:xfrm>
            <a:off x="10153650" y="6580188"/>
            <a:ext cx="514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1200">
              <a:solidFill>
                <a:srgbClr val="000000"/>
              </a:solidFill>
              <a:latin typeface="Helvetica" pitchFamily="2" charset="0"/>
              <a:cs typeface="Arial" panose="020B0604020202020204" pitchFamily="34" charset="0"/>
            </a:endParaRPr>
          </a:p>
        </p:txBody>
      </p:sp>
      <p:sp>
        <p:nvSpPr>
          <p:cNvPr id="28674" name="Titre 1">
            <a:extLst>
              <a:ext uri="{FF2B5EF4-FFF2-40B4-BE49-F238E27FC236}">
                <a16:creationId xmlns:a16="http://schemas.microsoft.com/office/drawing/2014/main" id="{8CC5E2BC-1FC5-C849-AAAD-B6257F2E4887}"/>
              </a:ext>
            </a:extLst>
          </p:cNvPr>
          <p:cNvSpPr txBox="1">
            <a:spLocks/>
          </p:cNvSpPr>
          <p:nvPr/>
        </p:nvSpPr>
        <p:spPr bwMode="auto">
          <a:xfrm>
            <a:off x="2692400" y="187325"/>
            <a:ext cx="909223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cs typeface="Times New Roman" panose="02020603050405020304" pitchFamily="18" charset="0"/>
              </a:rPr>
              <a:t>Les cartes conceptuelles</a:t>
            </a:r>
          </a:p>
        </p:txBody>
      </p:sp>
      <p:sp>
        <p:nvSpPr>
          <p:cNvPr id="5" name="Rectangle 4">
            <a:extLst>
              <a:ext uri="{FF2B5EF4-FFF2-40B4-BE49-F238E27FC236}">
                <a16:creationId xmlns:a16="http://schemas.microsoft.com/office/drawing/2014/main" id="{A79BBFF9-95B2-7043-83D1-F0CAE98D8DA4}"/>
              </a:ext>
            </a:extLst>
          </p:cNvPr>
          <p:cNvSpPr/>
          <p:nvPr/>
        </p:nvSpPr>
        <p:spPr>
          <a:xfrm>
            <a:off x="9120188" y="6156548"/>
            <a:ext cx="3071812" cy="584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fr-BE" dirty="0"/>
          </a:p>
        </p:txBody>
      </p:sp>
      <p:sp>
        <p:nvSpPr>
          <p:cNvPr id="4" name="ZoneTexte 3">
            <a:extLst>
              <a:ext uri="{FF2B5EF4-FFF2-40B4-BE49-F238E27FC236}">
                <a16:creationId xmlns:a16="http://schemas.microsoft.com/office/drawing/2014/main" id="{53F51F5C-53CE-0749-9431-5A5BB6B1BA15}"/>
              </a:ext>
            </a:extLst>
          </p:cNvPr>
          <p:cNvSpPr txBox="1"/>
          <p:nvPr/>
        </p:nvSpPr>
        <p:spPr>
          <a:xfrm>
            <a:off x="8642841" y="6370191"/>
            <a:ext cx="2544286" cy="646331"/>
          </a:xfrm>
          <a:prstGeom prst="rect">
            <a:avLst/>
          </a:prstGeom>
          <a:noFill/>
        </p:spPr>
        <p:txBody>
          <a:bodyPr wrap="none" rtlCol="0">
            <a:spAutoFit/>
          </a:bodyPr>
          <a:lstStyle/>
          <a:p>
            <a:r>
              <a:rPr lang="fr-CA" altLang="fr-FR" dirty="0"/>
              <a:t>Novak et </a:t>
            </a:r>
            <a:r>
              <a:rPr lang="fr-CA" altLang="fr-FR" dirty="0" err="1"/>
              <a:t>Gowin</a:t>
            </a:r>
            <a:r>
              <a:rPr lang="fr-CA" altLang="fr-FR" dirty="0"/>
              <a:t> (1984)</a:t>
            </a:r>
            <a:endParaRPr lang="fr-FR" dirty="0"/>
          </a:p>
          <a:p>
            <a:endParaRPr lang="fr-FR" dirty="0"/>
          </a:p>
        </p:txBody>
      </p:sp>
    </p:spTree>
    <p:extLst>
      <p:ext uri="{BB962C8B-B14F-4D97-AF65-F5344CB8AC3E}">
        <p14:creationId xmlns:p14="http://schemas.microsoft.com/office/powerpoint/2010/main" val="6778314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Image 2">
            <a:extLst>
              <a:ext uri="{FF2B5EF4-FFF2-40B4-BE49-F238E27FC236}">
                <a16:creationId xmlns:a16="http://schemas.microsoft.com/office/drawing/2014/main" id="{6284E29B-F208-2245-96B7-BC78E52708D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0"/>
            <a:ext cx="12192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7">
            <a:extLst>
              <a:ext uri="{FF2B5EF4-FFF2-40B4-BE49-F238E27FC236}">
                <a16:creationId xmlns:a16="http://schemas.microsoft.com/office/drawing/2014/main" id="{D5C484A4-3817-CD45-B333-30BADE6D2605}"/>
              </a:ext>
            </a:extLst>
          </p:cNvPr>
          <p:cNvSpPr>
            <a:spLocks noChangeArrowheads="1"/>
          </p:cNvSpPr>
          <p:nvPr/>
        </p:nvSpPr>
        <p:spPr bwMode="auto">
          <a:xfrm>
            <a:off x="33338" y="3011488"/>
            <a:ext cx="7669212" cy="3324225"/>
          </a:xfrm>
          <a:prstGeom prst="rect">
            <a:avLst/>
          </a:prstGeom>
          <a:solidFill>
            <a:schemeClr val="tx2">
              <a:lumMod val="95000"/>
              <a:lumOff val="5000"/>
              <a:alpha val="55000"/>
            </a:schemeClr>
          </a:solid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p:txBody>
      </p:sp>
      <p:sp>
        <p:nvSpPr>
          <p:cNvPr id="45059" name="Titre 2">
            <a:extLst>
              <a:ext uri="{FF2B5EF4-FFF2-40B4-BE49-F238E27FC236}">
                <a16:creationId xmlns:a16="http://schemas.microsoft.com/office/drawing/2014/main" id="{6E30C068-BFD6-554A-843B-44D6F20ED877}"/>
              </a:ext>
            </a:extLst>
          </p:cNvPr>
          <p:cNvSpPr>
            <a:spLocks/>
          </p:cNvSpPr>
          <p:nvPr/>
        </p:nvSpPr>
        <p:spPr bwMode="auto">
          <a:xfrm>
            <a:off x="0" y="5870575"/>
            <a:ext cx="12192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2800">
              <a:solidFill>
                <a:srgbClr val="960000"/>
              </a:solidFill>
              <a:latin typeface="Helvetica" pitchFamily="2" charset="0"/>
              <a:ea typeface="Helvetica" pitchFamily="2" charset="0"/>
              <a:cs typeface="Helvetica" pitchFamily="2" charset="0"/>
            </a:endParaRPr>
          </a:p>
        </p:txBody>
      </p:sp>
      <p:sp>
        <p:nvSpPr>
          <p:cNvPr id="45060" name="ZoneTexte 5">
            <a:extLst>
              <a:ext uri="{FF2B5EF4-FFF2-40B4-BE49-F238E27FC236}">
                <a16:creationId xmlns:a16="http://schemas.microsoft.com/office/drawing/2014/main" id="{EF31A4E4-653F-D94A-85D0-B4BBC2251DF8}"/>
              </a:ext>
            </a:extLst>
          </p:cNvPr>
          <p:cNvSpPr txBox="1">
            <a:spLocks noChangeArrowheads="1"/>
          </p:cNvSpPr>
          <p:nvPr/>
        </p:nvSpPr>
        <p:spPr bwMode="auto">
          <a:xfrm>
            <a:off x="5010150" y="1104900"/>
            <a:ext cx="425767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Arial" panose="020B0604020202020204" pitchFamily="34" charset="0"/>
              <a:buNone/>
            </a:pPr>
            <a:endParaRPr lang="fr-BE" altLang="fr-FR" sz="2800">
              <a:solidFill>
                <a:srgbClr val="80808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0726" name="Rectangle 7">
            <a:extLst>
              <a:ext uri="{FF2B5EF4-FFF2-40B4-BE49-F238E27FC236}">
                <a16:creationId xmlns:a16="http://schemas.microsoft.com/office/drawing/2014/main" id="{B10C717C-652A-8841-97B7-5E0CD7515A88}"/>
              </a:ext>
            </a:extLst>
          </p:cNvPr>
          <p:cNvSpPr>
            <a:spLocks noChangeArrowheads="1"/>
          </p:cNvSpPr>
          <p:nvPr/>
        </p:nvSpPr>
        <p:spPr bwMode="auto">
          <a:xfrm>
            <a:off x="7900988" y="3179763"/>
            <a:ext cx="4257675" cy="1016000"/>
          </a:xfrm>
          <a:prstGeom prst="rect">
            <a:avLst/>
          </a:prstGeom>
          <a:solidFill>
            <a:srgbClr val="067484">
              <a:alpha val="9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fr-BE" altLang="fr-FR" b="1" dirty="0">
              <a:solidFill>
                <a:schemeClr val="bg1">
                  <a:lumMod val="95000"/>
                </a:schemeClr>
              </a:solidFill>
              <a:latin typeface="Helvetica" pitchFamily="34" charset="0"/>
            </a:endParaRPr>
          </a:p>
          <a:p>
            <a:pPr>
              <a:defRPr/>
            </a:pPr>
            <a:r>
              <a:rPr lang="fr-BE" altLang="fr-FR" sz="2400" b="1" dirty="0" err="1">
                <a:solidFill>
                  <a:schemeClr val="bg1"/>
                </a:solidFill>
                <a:latin typeface="Helvetica" pitchFamily="34" charset="0"/>
              </a:rPr>
              <a:t>p.detroz@uliege.be</a:t>
            </a:r>
            <a:endParaRPr lang="fr-BE" altLang="fr-FR" sz="2400" b="1" dirty="0">
              <a:solidFill>
                <a:schemeClr val="bg1"/>
              </a:solidFill>
              <a:latin typeface="Helvetica" pitchFamily="34" charset="0"/>
            </a:endParaRPr>
          </a:p>
          <a:p>
            <a:pPr>
              <a:defRPr/>
            </a:pPr>
            <a:endParaRPr lang="fr-BE" altLang="fr-FR" dirty="0">
              <a:solidFill>
                <a:schemeClr val="bg1"/>
              </a:solidFill>
            </a:endParaRPr>
          </a:p>
        </p:txBody>
      </p:sp>
      <p:sp>
        <p:nvSpPr>
          <p:cNvPr id="2" name="Rectangle 1">
            <a:extLst>
              <a:ext uri="{FF2B5EF4-FFF2-40B4-BE49-F238E27FC236}">
                <a16:creationId xmlns:a16="http://schemas.microsoft.com/office/drawing/2014/main" id="{D21BB289-20EE-CB46-B758-FFEBD31B131C}"/>
              </a:ext>
            </a:extLst>
          </p:cNvPr>
          <p:cNvSpPr/>
          <p:nvPr/>
        </p:nvSpPr>
        <p:spPr>
          <a:xfrm>
            <a:off x="514350" y="3476625"/>
            <a:ext cx="6897688" cy="2801938"/>
          </a:xfrm>
          <a:prstGeom prst="rect">
            <a:avLst/>
          </a:prstGeom>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fr-BE" altLang="fr-FR" sz="4400">
                <a:solidFill>
                  <a:schemeClr val="bg1"/>
                </a:solidFill>
                <a:effectLst>
                  <a:outerShdw blurRad="38100" dist="38100" dir="2700000" algn="tl">
                    <a:srgbClr val="C0C0C0"/>
                  </a:outerShdw>
                </a:effectLst>
                <a:latin typeface="Helvetica" pitchFamily="2" charset="0"/>
                <a:ea typeface="Helvetica" pitchFamily="2" charset="0"/>
                <a:cs typeface="Helvetica" pitchFamily="2" charset="0"/>
              </a:rPr>
              <a:t>Merci pour votre présence, </a:t>
            </a:r>
            <a:br>
              <a:rPr lang="fr-BE" altLang="fr-FR" sz="4400">
                <a:solidFill>
                  <a:schemeClr val="bg1"/>
                </a:solidFill>
                <a:effectLst>
                  <a:outerShdw blurRad="38100" dist="38100" dir="2700000" algn="tl">
                    <a:srgbClr val="C0C0C0"/>
                  </a:outerShdw>
                </a:effectLst>
                <a:latin typeface="Helvetica" pitchFamily="2" charset="0"/>
                <a:ea typeface="Helvetica" pitchFamily="2" charset="0"/>
                <a:cs typeface="Helvetica" pitchFamily="2" charset="0"/>
              </a:rPr>
            </a:br>
            <a:r>
              <a:rPr lang="fr-BE" altLang="fr-FR" sz="4400">
                <a:solidFill>
                  <a:schemeClr val="bg1"/>
                </a:solidFill>
                <a:effectLst>
                  <a:outerShdw blurRad="38100" dist="38100" dir="2700000" algn="tl">
                    <a:srgbClr val="C0C0C0"/>
                  </a:outerShdw>
                </a:effectLst>
                <a:latin typeface="Helvetica" pitchFamily="2" charset="0"/>
                <a:ea typeface="Helvetica" pitchFamily="2" charset="0"/>
                <a:cs typeface="Helvetica" pitchFamily="2" charset="0"/>
              </a:rPr>
              <a:t>votre écoute</a:t>
            </a:r>
            <a:br>
              <a:rPr lang="fr-BE" altLang="fr-FR" sz="4400">
                <a:solidFill>
                  <a:schemeClr val="bg1"/>
                </a:solidFill>
                <a:effectLst>
                  <a:outerShdw blurRad="38100" dist="38100" dir="2700000" algn="tl">
                    <a:srgbClr val="C0C0C0"/>
                  </a:outerShdw>
                </a:effectLst>
                <a:latin typeface="Helvetica" pitchFamily="2" charset="0"/>
                <a:ea typeface="Helvetica" pitchFamily="2" charset="0"/>
                <a:cs typeface="Helvetica" pitchFamily="2" charset="0"/>
              </a:rPr>
            </a:br>
            <a:r>
              <a:rPr lang="fr-BE" altLang="fr-FR" sz="4400">
                <a:solidFill>
                  <a:schemeClr val="bg1"/>
                </a:solidFill>
                <a:effectLst>
                  <a:outerShdw blurRad="38100" dist="38100" dir="2700000" algn="tl">
                    <a:srgbClr val="C0C0C0"/>
                  </a:outerShdw>
                </a:effectLst>
                <a:latin typeface="Helvetica" pitchFamily="2" charset="0"/>
                <a:ea typeface="Helvetica" pitchFamily="2" charset="0"/>
                <a:cs typeface="Helvetica" pitchFamily="2" charset="0"/>
              </a:rPr>
              <a:t/>
            </a:r>
            <a:br>
              <a:rPr lang="fr-BE" altLang="fr-FR" sz="4400">
                <a:solidFill>
                  <a:schemeClr val="bg1"/>
                </a:solidFill>
                <a:effectLst>
                  <a:outerShdw blurRad="38100" dist="38100" dir="2700000" algn="tl">
                    <a:srgbClr val="C0C0C0"/>
                  </a:outerShdw>
                </a:effectLst>
                <a:latin typeface="Helvetica" pitchFamily="2" charset="0"/>
                <a:ea typeface="Helvetica" pitchFamily="2" charset="0"/>
                <a:cs typeface="Helvetica" pitchFamily="2" charset="0"/>
              </a:rPr>
            </a:br>
            <a:r>
              <a:rPr lang="fr-BE" altLang="fr-FR" sz="4400">
                <a:solidFill>
                  <a:schemeClr val="bg1"/>
                </a:solidFill>
                <a:effectLst>
                  <a:outerShdw blurRad="38100" dist="38100" dir="2700000" algn="tl">
                    <a:srgbClr val="C0C0C0"/>
                  </a:outerShdw>
                </a:effectLst>
                <a:latin typeface="Helvetica" pitchFamily="2" charset="0"/>
                <a:ea typeface="Helvetica" pitchFamily="2" charset="0"/>
                <a:cs typeface="Helvetica" pitchFamily="2" charset="0"/>
              </a:rPr>
              <a:t>Merci pour vos questions</a:t>
            </a:r>
          </a:p>
        </p:txBody>
      </p:sp>
      <p:pic>
        <p:nvPicPr>
          <p:cNvPr id="45063" name="Image 8">
            <a:extLst>
              <a:ext uri="{FF2B5EF4-FFF2-40B4-BE49-F238E27FC236}">
                <a16:creationId xmlns:a16="http://schemas.microsoft.com/office/drawing/2014/main" id="{46D83D7C-1B52-EC42-8173-E9D132183B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3888" y="117475"/>
            <a:ext cx="1931987" cy="987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3EDEA05F-9DEA-D74E-94D0-AABB30D13ACA}"/>
              </a:ext>
            </a:extLst>
          </p:cNvPr>
          <p:cNvPicPr>
            <a:picLocks noChangeAspect="1"/>
          </p:cNvPicPr>
          <p:nvPr/>
        </p:nvPicPr>
        <p:blipFill>
          <a:blip r:embed="rId4"/>
          <a:stretch>
            <a:fillRect/>
          </a:stretch>
        </p:blipFill>
        <p:spPr>
          <a:xfrm>
            <a:off x="9120336" y="119062"/>
            <a:ext cx="2832100" cy="863600"/>
          </a:xfrm>
          <a:prstGeom prst="rect">
            <a:avLst/>
          </a:prstGeom>
        </p:spPr>
      </p:pic>
    </p:spTree>
    <p:extLst>
      <p:ext uri="{BB962C8B-B14F-4D97-AF65-F5344CB8AC3E}">
        <p14:creationId xmlns:p14="http://schemas.microsoft.com/office/powerpoint/2010/main" val="2521780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u numéro de diapositive 7">
            <a:extLst>
              <a:ext uri="{FF2B5EF4-FFF2-40B4-BE49-F238E27FC236}">
                <a16:creationId xmlns:a16="http://schemas.microsoft.com/office/drawing/2014/main" id="{53B0D3E3-3F02-6043-AE57-3B55DAB47CEC}"/>
              </a:ext>
            </a:extLst>
          </p:cNvPr>
          <p:cNvSpPr txBox="1">
            <a:spLocks noGrp="1"/>
          </p:cNvSpPr>
          <p:nvPr/>
        </p:nvSpPr>
        <p:spPr bwMode="auto">
          <a:xfrm>
            <a:off x="10153650" y="6580188"/>
            <a:ext cx="514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1200">
              <a:solidFill>
                <a:srgbClr val="000000"/>
              </a:solidFill>
              <a:latin typeface="Helvetica" pitchFamily="2" charset="0"/>
              <a:cs typeface="Arial" panose="020B0604020202020204" pitchFamily="34" charset="0"/>
            </a:endParaRPr>
          </a:p>
        </p:txBody>
      </p:sp>
      <p:sp>
        <p:nvSpPr>
          <p:cNvPr id="18435" name="Titre 1">
            <a:extLst>
              <a:ext uri="{FF2B5EF4-FFF2-40B4-BE49-F238E27FC236}">
                <a16:creationId xmlns:a16="http://schemas.microsoft.com/office/drawing/2014/main" id="{4D058854-B214-B243-A353-823711CBB42C}"/>
              </a:ext>
            </a:extLst>
          </p:cNvPr>
          <p:cNvSpPr txBox="1">
            <a:spLocks/>
          </p:cNvSpPr>
          <p:nvPr/>
        </p:nvSpPr>
        <p:spPr bwMode="auto">
          <a:xfrm>
            <a:off x="2692400" y="187325"/>
            <a:ext cx="89392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fr-BE" altLang="fr-FR" sz="2000" b="1" dirty="0">
              <a:solidFill>
                <a:srgbClr val="067484"/>
              </a:solidFill>
              <a:latin typeface="Helvetica" pitchFamily="2" charset="0"/>
              <a:cs typeface="Times New Roman" panose="02020603050405020304" pitchFamily="18" charset="0"/>
            </a:endParaRPr>
          </a:p>
        </p:txBody>
      </p:sp>
      <p:sp>
        <p:nvSpPr>
          <p:cNvPr id="5" name="Rectangle 4">
            <a:extLst>
              <a:ext uri="{FF2B5EF4-FFF2-40B4-BE49-F238E27FC236}">
                <a16:creationId xmlns:a16="http://schemas.microsoft.com/office/drawing/2014/main" id="{A79BBFF9-95B2-7043-83D1-F0CAE98D8DA4}"/>
              </a:ext>
            </a:extLst>
          </p:cNvPr>
          <p:cNvSpPr/>
          <p:nvPr/>
        </p:nvSpPr>
        <p:spPr>
          <a:xfrm>
            <a:off x="9120188" y="6237288"/>
            <a:ext cx="3071812" cy="48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2" name="Image 1">
            <a:extLst>
              <a:ext uri="{FF2B5EF4-FFF2-40B4-BE49-F238E27FC236}">
                <a16:creationId xmlns:a16="http://schemas.microsoft.com/office/drawing/2014/main" id="{A8CA6D7F-F47C-0449-8FE8-13EDCDF4AE91}"/>
              </a:ext>
            </a:extLst>
          </p:cNvPr>
          <p:cNvPicPr>
            <a:picLocks noChangeAspect="1"/>
          </p:cNvPicPr>
          <p:nvPr/>
        </p:nvPicPr>
        <p:blipFill>
          <a:blip r:embed="rId3"/>
          <a:stretch>
            <a:fillRect/>
          </a:stretch>
        </p:blipFill>
        <p:spPr>
          <a:xfrm>
            <a:off x="3270140" y="1111250"/>
            <a:ext cx="7783731" cy="5497518"/>
          </a:xfrm>
          <a:prstGeom prst="rect">
            <a:avLst/>
          </a:prstGeom>
        </p:spPr>
      </p:pic>
      <p:sp>
        <p:nvSpPr>
          <p:cNvPr id="7" name="Titre 1">
            <a:extLst>
              <a:ext uri="{FF2B5EF4-FFF2-40B4-BE49-F238E27FC236}">
                <a16:creationId xmlns:a16="http://schemas.microsoft.com/office/drawing/2014/main" id="{5DDD11F2-0D45-7F44-BAA4-C29E04BD6BD0}"/>
              </a:ext>
            </a:extLst>
          </p:cNvPr>
          <p:cNvSpPr txBox="1">
            <a:spLocks/>
          </p:cNvSpPr>
          <p:nvPr/>
        </p:nvSpPr>
        <p:spPr bwMode="auto">
          <a:xfrm>
            <a:off x="2844800" y="339725"/>
            <a:ext cx="89392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ea typeface="Helvetica" pitchFamily="2" charset="0"/>
                <a:cs typeface="Helvetica" pitchFamily="2" charset="0"/>
              </a:rPr>
              <a:t>Situation réelle</a:t>
            </a:r>
            <a:endParaRPr lang="fr-BE" altLang="fr-FR" sz="2000" b="1" dirty="0">
              <a:solidFill>
                <a:srgbClr val="067484"/>
              </a:solidFill>
              <a:latin typeface="Helvetica" pitchFamily="2" charset="0"/>
              <a:cs typeface="Times New Roman" panose="02020603050405020304" pitchFamily="18" charset="0"/>
            </a:endParaRPr>
          </a:p>
        </p:txBody>
      </p:sp>
    </p:spTree>
    <p:extLst>
      <p:ext uri="{BB962C8B-B14F-4D97-AF65-F5344CB8AC3E}">
        <p14:creationId xmlns:p14="http://schemas.microsoft.com/office/powerpoint/2010/main" val="3910238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u numéro de diapositive 7">
            <a:extLst>
              <a:ext uri="{FF2B5EF4-FFF2-40B4-BE49-F238E27FC236}">
                <a16:creationId xmlns:a16="http://schemas.microsoft.com/office/drawing/2014/main" id="{53B0D3E3-3F02-6043-AE57-3B55DAB47CEC}"/>
              </a:ext>
            </a:extLst>
          </p:cNvPr>
          <p:cNvSpPr txBox="1">
            <a:spLocks noGrp="1"/>
          </p:cNvSpPr>
          <p:nvPr/>
        </p:nvSpPr>
        <p:spPr bwMode="auto">
          <a:xfrm>
            <a:off x="10153650" y="6580188"/>
            <a:ext cx="514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1200">
              <a:solidFill>
                <a:srgbClr val="000000"/>
              </a:solidFill>
              <a:latin typeface="Helvetica" pitchFamily="2" charset="0"/>
              <a:cs typeface="Arial" panose="020B0604020202020204" pitchFamily="34" charset="0"/>
            </a:endParaRPr>
          </a:p>
        </p:txBody>
      </p:sp>
      <p:sp>
        <p:nvSpPr>
          <p:cNvPr id="18435" name="Titre 1">
            <a:extLst>
              <a:ext uri="{FF2B5EF4-FFF2-40B4-BE49-F238E27FC236}">
                <a16:creationId xmlns:a16="http://schemas.microsoft.com/office/drawing/2014/main" id="{4D058854-B214-B243-A353-823711CBB42C}"/>
              </a:ext>
            </a:extLst>
          </p:cNvPr>
          <p:cNvSpPr txBox="1">
            <a:spLocks/>
          </p:cNvSpPr>
          <p:nvPr/>
        </p:nvSpPr>
        <p:spPr bwMode="auto">
          <a:xfrm>
            <a:off x="2692400" y="187325"/>
            <a:ext cx="89392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ea typeface="Helvetica" pitchFamily="2" charset="0"/>
                <a:cs typeface="Helvetica" pitchFamily="2" charset="0"/>
              </a:rPr>
              <a:t>L’humain, un bon évaluateur ?</a:t>
            </a:r>
            <a:endParaRPr lang="fr-BE" altLang="fr-FR" sz="2000" b="1" dirty="0">
              <a:solidFill>
                <a:srgbClr val="067484"/>
              </a:solidFill>
              <a:latin typeface="Helvetica" pitchFamily="2" charset="0"/>
              <a:cs typeface="Times New Roman" panose="02020603050405020304" pitchFamily="18" charset="0"/>
            </a:endParaRPr>
          </a:p>
        </p:txBody>
      </p:sp>
      <p:sp>
        <p:nvSpPr>
          <p:cNvPr id="5" name="Rectangle 4">
            <a:extLst>
              <a:ext uri="{FF2B5EF4-FFF2-40B4-BE49-F238E27FC236}">
                <a16:creationId xmlns:a16="http://schemas.microsoft.com/office/drawing/2014/main" id="{A79BBFF9-95B2-7043-83D1-F0CAE98D8DA4}"/>
              </a:ext>
            </a:extLst>
          </p:cNvPr>
          <p:cNvSpPr/>
          <p:nvPr/>
        </p:nvSpPr>
        <p:spPr>
          <a:xfrm>
            <a:off x="9120188" y="6237288"/>
            <a:ext cx="3071812" cy="48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6" name="monkey without.mov">
            <a:extLst>
              <a:ext uri="{FF2B5EF4-FFF2-40B4-BE49-F238E27FC236}">
                <a16:creationId xmlns:a16="http://schemas.microsoft.com/office/drawing/2014/main" id="{7BD48813-C439-924D-9424-5AB6AC4F3D52}"/>
              </a:ext>
            </a:extLst>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2692400" y="980728"/>
            <a:ext cx="9246469" cy="4856038"/>
          </a:xfrm>
          <a:prstGeom prst="rect">
            <a:avLst/>
          </a:prstGeom>
        </p:spPr>
      </p:pic>
    </p:spTree>
    <p:extLst>
      <p:ext uri="{BB962C8B-B14F-4D97-AF65-F5344CB8AC3E}">
        <p14:creationId xmlns:p14="http://schemas.microsoft.com/office/powerpoint/2010/main" val="192806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9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Image 1">
            <a:extLst>
              <a:ext uri="{FF2B5EF4-FFF2-40B4-BE49-F238E27FC236}">
                <a16:creationId xmlns:a16="http://schemas.microsoft.com/office/drawing/2014/main" id="{A90A5027-1B7E-2247-B626-229BCEA1F1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451BFF4E-C96A-EC44-B4C7-3989CEFB3535}"/>
              </a:ext>
            </a:extLst>
          </p:cNvPr>
          <p:cNvSpPr/>
          <p:nvPr/>
        </p:nvSpPr>
        <p:spPr>
          <a:xfrm>
            <a:off x="0" y="5746750"/>
            <a:ext cx="12192000" cy="763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dirty="0">
              <a:solidFill>
                <a:srgbClr val="960000"/>
              </a:solidFill>
            </a:endParaRPr>
          </a:p>
        </p:txBody>
      </p:sp>
      <p:sp>
        <p:nvSpPr>
          <p:cNvPr id="17411" name="Titre 2">
            <a:extLst>
              <a:ext uri="{FF2B5EF4-FFF2-40B4-BE49-F238E27FC236}">
                <a16:creationId xmlns:a16="http://schemas.microsoft.com/office/drawing/2014/main" id="{7152E26E-DCAC-5343-8B38-080660287B2D}"/>
              </a:ext>
            </a:extLst>
          </p:cNvPr>
          <p:cNvSpPr>
            <a:spLocks/>
          </p:cNvSpPr>
          <p:nvPr/>
        </p:nvSpPr>
        <p:spPr bwMode="auto">
          <a:xfrm>
            <a:off x="0" y="5870575"/>
            <a:ext cx="12192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r>
              <a:rPr lang="fr-BE" altLang="fr-FR" sz="2400" dirty="0">
                <a:solidFill>
                  <a:srgbClr val="067484"/>
                </a:solidFill>
                <a:latin typeface="Helvetica" pitchFamily="2" charset="0"/>
                <a:ea typeface="Helvetica" pitchFamily="2" charset="0"/>
                <a:cs typeface="Helvetica" pitchFamily="2" charset="0"/>
              </a:rPr>
              <a:t>L’évaluation de performances complexes</a:t>
            </a:r>
          </a:p>
        </p:txBody>
      </p:sp>
      <p:sp>
        <p:nvSpPr>
          <p:cNvPr id="17412" name="ZoneTexte 5">
            <a:extLst>
              <a:ext uri="{FF2B5EF4-FFF2-40B4-BE49-F238E27FC236}">
                <a16:creationId xmlns:a16="http://schemas.microsoft.com/office/drawing/2014/main" id="{8F18E3EB-A82A-3143-B418-D23B7025B461}"/>
              </a:ext>
            </a:extLst>
          </p:cNvPr>
          <p:cNvSpPr txBox="1">
            <a:spLocks noChangeArrowheads="1"/>
          </p:cNvSpPr>
          <p:nvPr/>
        </p:nvSpPr>
        <p:spPr bwMode="auto">
          <a:xfrm>
            <a:off x="5010150" y="1104900"/>
            <a:ext cx="425767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Arial" panose="020B0604020202020204" pitchFamily="34" charset="0"/>
              <a:buNone/>
            </a:pPr>
            <a:endParaRPr lang="fr-BE" altLang="fr-FR" sz="2800">
              <a:solidFill>
                <a:srgbClr val="80808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4639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u numéro de diapositive 7">
            <a:extLst>
              <a:ext uri="{FF2B5EF4-FFF2-40B4-BE49-F238E27FC236}">
                <a16:creationId xmlns:a16="http://schemas.microsoft.com/office/drawing/2014/main" id="{53B0D3E3-3F02-6043-AE57-3B55DAB47CEC}"/>
              </a:ext>
            </a:extLst>
          </p:cNvPr>
          <p:cNvSpPr txBox="1">
            <a:spLocks noGrp="1"/>
          </p:cNvSpPr>
          <p:nvPr/>
        </p:nvSpPr>
        <p:spPr bwMode="auto">
          <a:xfrm>
            <a:off x="10153650" y="6580188"/>
            <a:ext cx="514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1200">
              <a:solidFill>
                <a:srgbClr val="000000"/>
              </a:solidFill>
              <a:latin typeface="Helvetica" pitchFamily="2" charset="0"/>
              <a:cs typeface="Arial" panose="020B0604020202020204" pitchFamily="34" charset="0"/>
            </a:endParaRPr>
          </a:p>
        </p:txBody>
      </p:sp>
      <p:sp>
        <p:nvSpPr>
          <p:cNvPr id="18435" name="Titre 1">
            <a:extLst>
              <a:ext uri="{FF2B5EF4-FFF2-40B4-BE49-F238E27FC236}">
                <a16:creationId xmlns:a16="http://schemas.microsoft.com/office/drawing/2014/main" id="{4D058854-B214-B243-A353-823711CBB42C}"/>
              </a:ext>
            </a:extLst>
          </p:cNvPr>
          <p:cNvSpPr txBox="1">
            <a:spLocks/>
          </p:cNvSpPr>
          <p:nvPr/>
        </p:nvSpPr>
        <p:spPr bwMode="auto">
          <a:xfrm>
            <a:off x="2692400" y="187325"/>
            <a:ext cx="89392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ea typeface="Helvetica" pitchFamily="2" charset="0"/>
                <a:cs typeface="Helvetica" pitchFamily="2" charset="0"/>
              </a:rPr>
              <a:t>Une définition de la complexité</a:t>
            </a:r>
            <a:endParaRPr lang="fr-BE" altLang="fr-FR" sz="4000" b="1" dirty="0">
              <a:solidFill>
                <a:srgbClr val="067484"/>
              </a:solidFill>
              <a:latin typeface="Helvetica" pitchFamily="2" charset="0"/>
              <a:cs typeface="Times New Roman" panose="02020603050405020304" pitchFamily="18" charset="0"/>
            </a:endParaRPr>
          </a:p>
        </p:txBody>
      </p:sp>
      <p:sp>
        <p:nvSpPr>
          <p:cNvPr id="5" name="Rectangle 4">
            <a:extLst>
              <a:ext uri="{FF2B5EF4-FFF2-40B4-BE49-F238E27FC236}">
                <a16:creationId xmlns:a16="http://schemas.microsoft.com/office/drawing/2014/main" id="{A79BBFF9-95B2-7043-83D1-F0CAE98D8DA4}"/>
              </a:ext>
            </a:extLst>
          </p:cNvPr>
          <p:cNvSpPr/>
          <p:nvPr/>
        </p:nvSpPr>
        <p:spPr>
          <a:xfrm>
            <a:off x="9120188" y="6237288"/>
            <a:ext cx="3071812" cy="48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 name="ZoneTexte 7">
            <a:extLst>
              <a:ext uri="{FF2B5EF4-FFF2-40B4-BE49-F238E27FC236}">
                <a16:creationId xmlns:a16="http://schemas.microsoft.com/office/drawing/2014/main" id="{09A6DA73-03D0-0D4E-9A9F-FD7BB37C25D7}"/>
              </a:ext>
            </a:extLst>
          </p:cNvPr>
          <p:cNvSpPr txBox="1"/>
          <p:nvPr/>
        </p:nvSpPr>
        <p:spPr>
          <a:xfrm>
            <a:off x="3099593" y="1118914"/>
            <a:ext cx="8124825" cy="6186309"/>
          </a:xfrm>
          <a:prstGeom prst="rect">
            <a:avLst/>
          </a:prstGeom>
          <a:noFill/>
        </p:spPr>
        <p:txBody>
          <a:bodyPr>
            <a:spAutoFit/>
          </a:bodyPr>
          <a:lstStyle/>
          <a:p>
            <a:r>
              <a:rPr lang="fr-BE" dirty="0"/>
              <a:t>La complexité se caractérise notamment par la multiplicité : plusieurs interactions s’enchevêtrent en augmentant la quantité́ d’informations à traiter et donc la difficulté de la prise de décision. La complexité appelle dès lors l’</a:t>
            </a:r>
            <a:r>
              <a:rPr lang="fr-BE" dirty="0" err="1"/>
              <a:t>adaptabilíté</a:t>
            </a:r>
            <a:r>
              <a:rPr lang="fr-BE" dirty="0"/>
              <a:t>, car on ne sait jamais à quoi on s’attend exactement face à une situation complexe. La question n’est pas tant celle de l’inédit de la situation que de son incertitude ou de son imprévisibilité (MORIN, 1990). </a:t>
            </a:r>
          </a:p>
          <a:p>
            <a:endParaRPr lang="fr-BE" dirty="0">
              <a:effectLst/>
            </a:endParaRPr>
          </a:p>
          <a:p>
            <a:r>
              <a:rPr lang="fr-BE" dirty="0"/>
              <a:t>Si la situation est réellement complexe, l’élève ne peut lui appliquer un algorithme défini une fois pour </a:t>
            </a:r>
            <a:r>
              <a:rPr lang="fr-BE" dirty="0" smtClean="0"/>
              <a:t>toutes </a:t>
            </a:r>
            <a:r>
              <a:rPr lang="fr-BE" dirty="0"/>
              <a:t>pour ce type de situations. </a:t>
            </a:r>
          </a:p>
          <a:p>
            <a:endParaRPr lang="fr-BE" dirty="0"/>
          </a:p>
          <a:p>
            <a:r>
              <a:rPr lang="fr-BE" dirty="0"/>
              <a:t>Une situation compliquée est « une situation dont la résolution met en jeu des savoirs et des savoir-faire nouveaux, peu connus de celui qui la résout, ou moins bien maitrisés par lui » (p. 121). La complexité « ne dépend pas tellement du type d’activités à exercer, du type de savoirs et de savoir-faire à mobiliser, mais surtout de la quantité de savoirs et de savoir-faire à mobiliser. La difficulté́ vient non pas de chaque opération à exécuter, mais de l’articulation de ces opérations entre elles. » Une situation complexe combine des éléments que l’élève connait, qu’il maitrise, qu’il a déjà̀ utilisés plusieurs fois, mais de façon séparée, dans un autre ordre ou dans un autre contexte (ROEGIERS)</a:t>
            </a:r>
            <a:br>
              <a:rPr lang="fr-BE" dirty="0"/>
            </a:br>
            <a:endParaRPr lang="fr-BE" dirty="0"/>
          </a:p>
          <a:p>
            <a:endParaRPr lang="fr-BE" dirty="0">
              <a:effectLst/>
            </a:endParaRPr>
          </a:p>
        </p:txBody>
      </p:sp>
    </p:spTree>
    <p:extLst>
      <p:ext uri="{BB962C8B-B14F-4D97-AF65-F5344CB8AC3E}">
        <p14:creationId xmlns:p14="http://schemas.microsoft.com/office/powerpoint/2010/main" val="2371311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4a573057-09a8-4a04-bf31-6e72709bf675"/>
</p:tagLst>
</file>

<file path=ppt/tags/tag2.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Bordure">
  <a:themeElements>
    <a:clrScheme name="Nuances de gris">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Bordur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ordur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ur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ur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ur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Bordur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Bordur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Bordur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Bordur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Bordur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DS" id="{44F7B0A6-F7FA-2A4C-89E1-3FB9C2B3EF85}" vid="{7DC855C1-9934-F44D-876A-F5EA77A82389}"/>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12391</TotalTime>
  <Words>1839</Words>
  <Application>Microsoft Office PowerPoint</Application>
  <PresentationFormat>Grand écran</PresentationFormat>
  <Paragraphs>307</Paragraphs>
  <Slides>54</Slides>
  <Notes>46</Notes>
  <HiddenSlides>0</HiddenSlides>
  <MMClips>1</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54</vt:i4>
      </vt:variant>
    </vt:vector>
  </HeadingPairs>
  <TitlesOfParts>
    <vt:vector size="64" baseType="lpstr">
      <vt:lpstr>ＭＳ Ｐゴシック</vt:lpstr>
      <vt:lpstr>Arial</vt:lpstr>
      <vt:lpstr>Calibri</vt:lpstr>
      <vt:lpstr>Garamond</vt:lpstr>
      <vt:lpstr>Helvetica</vt:lpstr>
      <vt:lpstr>Tahoma</vt:lpstr>
      <vt:lpstr>Times New Roman</vt:lpstr>
      <vt:lpstr>Verdana</vt:lpstr>
      <vt:lpstr>Wingdings</vt:lpstr>
      <vt:lpstr>Bordure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aslenoir</dc:creator>
  <cp:lastModifiedBy>smart</cp:lastModifiedBy>
  <cp:revision>410</cp:revision>
  <cp:lastPrinted>2019-05-15T09:52:32Z</cp:lastPrinted>
  <dcterms:created xsi:type="dcterms:W3CDTF">2012-04-16T11:49:52Z</dcterms:created>
  <dcterms:modified xsi:type="dcterms:W3CDTF">2019-06-12T09:41:11Z</dcterms:modified>
</cp:coreProperties>
</file>