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92" r:id="rId3"/>
    <p:sldId id="293" r:id="rId4"/>
    <p:sldId id="377" r:id="rId5"/>
    <p:sldId id="376" r:id="rId6"/>
    <p:sldId id="378" r:id="rId7"/>
    <p:sldId id="381" r:id="rId8"/>
    <p:sldId id="380" r:id="rId9"/>
    <p:sldId id="379" r:id="rId10"/>
    <p:sldId id="382" r:id="rId11"/>
    <p:sldId id="372" r:id="rId12"/>
    <p:sldId id="383" r:id="rId13"/>
    <p:sldId id="281" r:id="rId14"/>
    <p:sldId id="283" r:id="rId15"/>
    <p:sldId id="289" r:id="rId16"/>
    <p:sldId id="291" r:id="rId17"/>
    <p:sldId id="373" r:id="rId18"/>
    <p:sldId id="374" r:id="rId19"/>
    <p:sldId id="375" r:id="rId20"/>
    <p:sldId id="384" r:id="rId21"/>
  </p:sldIdLst>
  <p:sldSz cx="12192000" cy="6858000"/>
  <p:notesSz cx="6858000" cy="9144000"/>
  <p:custDataLst>
    <p:tags r:id="rId2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71" autoAdjust="0"/>
    <p:restoredTop sz="93878"/>
  </p:normalViewPr>
  <p:slideViewPr>
    <p:cSldViewPr snapToGrid="0" snapToObjects="1">
      <p:cViewPr varScale="1">
        <p:scale>
          <a:sx n="120" d="100"/>
          <a:sy n="120" d="100"/>
        </p:scale>
        <p:origin x="1360"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FDBA51-8DDA-354D-BF7C-19D158ACC651}" type="datetimeFigureOut">
              <a:rPr lang="fr-FR" smtClean="0"/>
              <a:pPr/>
              <a:t>04/06/2019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E07394-DC42-B942-A1E3-7EC1E2140570}" type="slidenum">
              <a:rPr lang="fr-FR" smtClean="0"/>
              <a:pPr/>
              <a:t>‹N°›</a:t>
            </a:fld>
            <a:endParaRPr lang="fr-FR"/>
          </a:p>
        </p:txBody>
      </p:sp>
    </p:spTree>
    <p:extLst>
      <p:ext uri="{BB962C8B-B14F-4D97-AF65-F5344CB8AC3E}">
        <p14:creationId xmlns:p14="http://schemas.microsoft.com/office/powerpoint/2010/main" val="331681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750517"/>
            <a:ext cx="9144000" cy="2387600"/>
          </a:xfrm>
        </p:spPr>
        <p:txBody>
          <a:bodyPr anchor="ctr"/>
          <a:lstStyle>
            <a:lvl1pPr algn="ctr">
              <a:defRPr sz="6000"/>
            </a:lvl1pPr>
          </a:lstStyle>
          <a:p>
            <a:r>
              <a:rPr lang="fr-FR" dirty="0"/>
              <a:t>Cliquez et modifiez le titre</a:t>
            </a:r>
          </a:p>
        </p:txBody>
      </p:sp>
      <p:sp>
        <p:nvSpPr>
          <p:cNvPr id="3" name="Sous-titre 2"/>
          <p:cNvSpPr>
            <a:spLocks noGrp="1"/>
          </p:cNvSpPr>
          <p:nvPr>
            <p:ph type="subTitle" idx="1"/>
          </p:nvPr>
        </p:nvSpPr>
        <p:spPr>
          <a:xfrm>
            <a:off x="1524000" y="423019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p>
        </p:txBody>
      </p:sp>
      <p:pic>
        <p:nvPicPr>
          <p:cNvPr id="6" name="Picture 2" descr="D:\Borsu\Documents\= IFRES\LOGOS\IFRES\logoIFRES-2016.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441" y="167635"/>
            <a:ext cx="3251547" cy="9593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Borsu\Documents\= IFRES\LOGOS\ULg\Nouveau logo ULiège\uLIEGE_Logo_Compact_CMJN_pos-ALL-0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51951" y="0"/>
            <a:ext cx="3040049" cy="1476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100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Picture 2" descr="D:\Borsu\Documents\= IFRES\LOGOS\IFRES\logoIFRES-2016.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441" y="167636"/>
            <a:ext cx="1560867" cy="4605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Borsu\Documents\= IFRES\LOGOS\ULg\Nouveau logo ULiège\uLIEGE_Logo_Compact_CMJN_pos-ALL-0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17550" y="16232"/>
            <a:ext cx="1650594" cy="801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08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2" descr="D:\Borsu\Documents\= IFRES\LOGOS\IFRES\logoIFRES-2016.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441" y="167636"/>
            <a:ext cx="1560867" cy="4605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D:\Borsu\Documents\= IFRES\LOGOS\ULg\Nouveau logo ULiège\uLIEGE_Logo_Compact_CMJN_pos-ALL-0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17550" y="16232"/>
            <a:ext cx="1650594" cy="801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1881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t="-6000" b="-6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1005429"/>
            <a:ext cx="10515600" cy="891992"/>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838200" y="2130950"/>
            <a:ext cx="10515600" cy="385638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684950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08889" y="2616671"/>
            <a:ext cx="9774221" cy="1624657"/>
          </a:xfrm>
        </p:spPr>
        <p:txBody>
          <a:bodyPr>
            <a:noAutofit/>
          </a:bodyPr>
          <a:lstStyle/>
          <a:p>
            <a:r>
              <a:rPr lang="fr-BE" i="1" dirty="0"/>
              <a:t>L’évaluation comme outil de formation</a:t>
            </a:r>
            <a:endParaRPr lang="fr-FR" sz="5400" dirty="0"/>
          </a:p>
        </p:txBody>
      </p:sp>
      <p:sp>
        <p:nvSpPr>
          <p:cNvPr id="3" name="Sous-titre 2"/>
          <p:cNvSpPr>
            <a:spLocks noGrp="1"/>
          </p:cNvSpPr>
          <p:nvPr>
            <p:ph type="subTitle" idx="1"/>
          </p:nvPr>
        </p:nvSpPr>
        <p:spPr>
          <a:xfrm>
            <a:off x="8705088" y="5305647"/>
            <a:ext cx="3334512" cy="1463881"/>
          </a:xfrm>
        </p:spPr>
        <p:txBody>
          <a:bodyPr>
            <a:normAutofit/>
          </a:bodyPr>
          <a:lstStyle/>
          <a:p>
            <a:endParaRPr lang="fr-FR" dirty="0"/>
          </a:p>
          <a:p>
            <a:r>
              <a:rPr lang="fr-FR" dirty="0"/>
              <a:t>23 mai 2019</a:t>
            </a:r>
          </a:p>
          <a:p>
            <a:r>
              <a:rPr lang="fr-FR" dirty="0"/>
              <a:t>Pascal Detroz</a:t>
            </a:r>
          </a:p>
        </p:txBody>
      </p:sp>
      <p:pic>
        <p:nvPicPr>
          <p:cNvPr id="4" name="Image 3">
            <a:extLst>
              <a:ext uri="{FF2B5EF4-FFF2-40B4-BE49-F238E27FC236}">
                <a16:creationId xmlns:a16="http://schemas.microsoft.com/office/drawing/2014/main" id="{40D2A333-09A7-4A48-A022-9C55E8F3026E}"/>
              </a:ext>
            </a:extLst>
          </p:cNvPr>
          <p:cNvPicPr>
            <a:picLocks noChangeAspect="1"/>
          </p:cNvPicPr>
          <p:nvPr/>
        </p:nvPicPr>
        <p:blipFill>
          <a:blip r:embed="rId2"/>
          <a:stretch>
            <a:fillRect/>
          </a:stretch>
        </p:blipFill>
        <p:spPr>
          <a:xfrm>
            <a:off x="-1" y="5096656"/>
            <a:ext cx="2181201" cy="998437"/>
          </a:xfrm>
          <a:prstGeom prst="rect">
            <a:avLst/>
          </a:prstGeom>
        </p:spPr>
      </p:pic>
    </p:spTree>
    <p:extLst>
      <p:ext uri="{BB962C8B-B14F-4D97-AF65-F5344CB8AC3E}">
        <p14:creationId xmlns:p14="http://schemas.microsoft.com/office/powerpoint/2010/main" val="1164231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BCA9C3-EB4E-1549-A74F-0E964E6599CF}"/>
              </a:ext>
            </a:extLst>
          </p:cNvPr>
          <p:cNvSpPr>
            <a:spLocks noGrp="1"/>
          </p:cNvSpPr>
          <p:nvPr>
            <p:ph type="title"/>
          </p:nvPr>
        </p:nvSpPr>
        <p:spPr/>
        <p:txBody>
          <a:bodyPr>
            <a:normAutofit fontScale="90000"/>
          </a:bodyPr>
          <a:lstStyle/>
          <a:p>
            <a:r>
              <a:rPr lang="fr-FR" dirty="0"/>
              <a:t>Comment l’évaluation peut-elle être un outil de formation ?</a:t>
            </a:r>
          </a:p>
        </p:txBody>
      </p:sp>
      <p:sp>
        <p:nvSpPr>
          <p:cNvPr id="3" name="Espace réservé du contenu 2">
            <a:extLst>
              <a:ext uri="{FF2B5EF4-FFF2-40B4-BE49-F238E27FC236}">
                <a16:creationId xmlns:a16="http://schemas.microsoft.com/office/drawing/2014/main" id="{E68BC6A7-1C63-5F44-88B6-273F079D68AF}"/>
              </a:ext>
            </a:extLst>
          </p:cNvPr>
          <p:cNvSpPr>
            <a:spLocks noGrp="1"/>
          </p:cNvSpPr>
          <p:nvPr>
            <p:ph idx="1"/>
          </p:nvPr>
        </p:nvSpPr>
        <p:spPr>
          <a:xfrm>
            <a:off x="838200" y="2169041"/>
            <a:ext cx="10515600" cy="4306183"/>
          </a:xfrm>
        </p:spPr>
        <p:txBody>
          <a:bodyPr>
            <a:normAutofit/>
          </a:bodyPr>
          <a:lstStyle/>
          <a:p>
            <a:r>
              <a:rPr lang="fr-FR" dirty="0"/>
              <a:t>Pour modifier un comportement suite à une information : </a:t>
            </a:r>
          </a:p>
          <a:p>
            <a:pPr lvl="1"/>
            <a:r>
              <a:rPr lang="fr-FR" dirty="0"/>
              <a:t>Il faut se rendre compte que le comportement précédent mène à une impasse</a:t>
            </a:r>
          </a:p>
          <a:p>
            <a:pPr lvl="2"/>
            <a:r>
              <a:rPr lang="fr-FR" dirty="0"/>
              <a:t>Que l’information « attention impasse » soit crédible</a:t>
            </a:r>
          </a:p>
          <a:p>
            <a:pPr lvl="2"/>
            <a:r>
              <a:rPr lang="fr-FR" dirty="0"/>
              <a:t>Que cette information soit nouvelle</a:t>
            </a:r>
          </a:p>
          <a:p>
            <a:pPr lvl="2"/>
            <a:r>
              <a:rPr lang="fr-FR" dirty="0"/>
              <a:t>Que cette information soit porteuse de sens pour l’étudiant</a:t>
            </a:r>
          </a:p>
          <a:p>
            <a:pPr lvl="1"/>
            <a:r>
              <a:rPr lang="fr-FR" dirty="0"/>
              <a:t>Qu’une route alternative soit clairement formulée à l’étudiant</a:t>
            </a:r>
          </a:p>
          <a:p>
            <a:pPr lvl="2"/>
            <a:r>
              <a:rPr lang="fr-FR" dirty="0"/>
              <a:t>Que cette route soit décrite en détail</a:t>
            </a:r>
          </a:p>
          <a:p>
            <a:pPr lvl="2"/>
            <a:r>
              <a:rPr lang="fr-FR" dirty="0"/>
              <a:t>Qu’elle ait du sens pour l’étudiant</a:t>
            </a:r>
          </a:p>
          <a:p>
            <a:pPr lvl="2"/>
            <a:r>
              <a:rPr lang="fr-FR" dirty="0"/>
              <a:t>Qu’il l’estime émotionnellement, physiquement et cognitivement praticable</a:t>
            </a:r>
          </a:p>
          <a:p>
            <a:pPr lvl="2"/>
            <a:r>
              <a:rPr lang="fr-FR" dirty="0"/>
              <a:t>Qu’il soit convaincu que cette route n’est pas à son tour une impasse</a:t>
            </a:r>
          </a:p>
          <a:p>
            <a:pPr marL="457200" lvl="1" indent="0">
              <a:buNone/>
            </a:pPr>
            <a:endParaRPr lang="fr-FR" dirty="0"/>
          </a:p>
          <a:p>
            <a:pPr marL="457200" lvl="1" indent="0">
              <a:buNone/>
            </a:pPr>
            <a:endParaRPr lang="fr-FR" dirty="0"/>
          </a:p>
        </p:txBody>
      </p:sp>
    </p:spTree>
    <p:extLst>
      <p:ext uri="{BB962C8B-B14F-4D97-AF65-F5344CB8AC3E}">
        <p14:creationId xmlns:p14="http://schemas.microsoft.com/office/powerpoint/2010/main" val="3790691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6B6C101F-F7CE-034A-A4B4-FD207ECA6F5C}"/>
              </a:ext>
            </a:extLst>
          </p:cNvPr>
          <p:cNvSpPr>
            <a:spLocks noGrp="1"/>
          </p:cNvSpPr>
          <p:nvPr>
            <p:ph type="title"/>
          </p:nvPr>
        </p:nvSpPr>
        <p:spPr/>
        <p:txBody>
          <a:bodyPr>
            <a:normAutofit fontScale="90000"/>
          </a:bodyPr>
          <a:lstStyle/>
          <a:p>
            <a:r>
              <a:rPr lang="nl-BE" dirty="0"/>
              <a:t>Qui récolte l’information, porte le jugement, régule ?</a:t>
            </a:r>
            <a:endParaRPr lang="fr-FR" dirty="0"/>
          </a:p>
        </p:txBody>
      </p:sp>
      <p:sp>
        <p:nvSpPr>
          <p:cNvPr id="6" name="Espace réservé du contenu 5">
            <a:extLst>
              <a:ext uri="{FF2B5EF4-FFF2-40B4-BE49-F238E27FC236}">
                <a16:creationId xmlns:a16="http://schemas.microsoft.com/office/drawing/2014/main" id="{29B5562B-549C-B642-AFBD-F5BB4FB9036A}"/>
              </a:ext>
            </a:extLst>
          </p:cNvPr>
          <p:cNvSpPr>
            <a:spLocks noGrp="1"/>
          </p:cNvSpPr>
          <p:nvPr>
            <p:ph idx="1"/>
          </p:nvPr>
        </p:nvSpPr>
        <p:spPr>
          <a:xfrm>
            <a:off x="838200" y="2130950"/>
            <a:ext cx="10942674" cy="3856383"/>
          </a:xfrm>
        </p:spPr>
        <p:txBody>
          <a:bodyPr>
            <a:normAutofit fontScale="77500" lnSpcReduction="20000"/>
          </a:bodyPr>
          <a:lstStyle/>
          <a:p>
            <a:pPr marL="0" indent="0">
              <a:buNone/>
            </a:pPr>
            <a:r>
              <a:rPr lang="fr-FR" dirty="0"/>
              <a:t>On s’attend donc à ce qu’une évaluation dont :</a:t>
            </a:r>
          </a:p>
          <a:p>
            <a:pPr lvl="1"/>
            <a:r>
              <a:rPr lang="fr-FR" dirty="0"/>
              <a:t>La temporalité</a:t>
            </a:r>
          </a:p>
          <a:p>
            <a:pPr lvl="1"/>
            <a:r>
              <a:rPr lang="fr-FR" dirty="0"/>
              <a:t>L’objet</a:t>
            </a:r>
          </a:p>
          <a:p>
            <a:pPr lvl="1"/>
            <a:r>
              <a:rPr lang="fr-FR" dirty="0"/>
              <a:t>L’objectif</a:t>
            </a:r>
          </a:p>
          <a:p>
            <a:pPr lvl="1"/>
            <a:r>
              <a:rPr lang="fr-FR" dirty="0"/>
              <a:t>La méthode</a:t>
            </a:r>
          </a:p>
          <a:p>
            <a:pPr lvl="1"/>
            <a:r>
              <a:rPr lang="fr-FR" dirty="0"/>
              <a:t>Les critères</a:t>
            </a:r>
          </a:p>
          <a:p>
            <a:pPr lvl="1"/>
            <a:r>
              <a:rPr lang="fr-FR" dirty="0"/>
              <a:t>La sévérité </a:t>
            </a:r>
          </a:p>
          <a:p>
            <a:pPr marL="0" indent="0">
              <a:buNone/>
            </a:pPr>
            <a:r>
              <a:rPr lang="fr-FR" dirty="0"/>
              <a:t>...Sont aux mains de l’enseignant </a:t>
            </a:r>
          </a:p>
          <a:p>
            <a:pPr marL="0" indent="0">
              <a:buNone/>
            </a:pPr>
            <a:endParaRPr lang="fr-FR" dirty="0"/>
          </a:p>
          <a:p>
            <a:pPr marL="0" indent="0">
              <a:buNone/>
            </a:pPr>
            <a:r>
              <a:rPr lang="fr-FR" dirty="0"/>
              <a:t>... Et soit crédible, aie du sens et soit interprétée à des fins prescriptives par l’étudiant.</a:t>
            </a:r>
          </a:p>
          <a:p>
            <a:pPr marL="0" indent="0">
              <a:buNone/>
            </a:pPr>
            <a:endParaRPr lang="fr-FR" dirty="0"/>
          </a:p>
          <a:p>
            <a:pPr marL="0" indent="0">
              <a:buNone/>
            </a:pPr>
            <a:r>
              <a:rPr lang="fr-FR" dirty="0"/>
              <a:t>Et ce alors que, dans la plupart des cas, l’étudiant obtient juste un score de performance.</a:t>
            </a:r>
          </a:p>
        </p:txBody>
      </p:sp>
    </p:spTree>
    <p:extLst>
      <p:ext uri="{BB962C8B-B14F-4D97-AF65-F5344CB8AC3E}">
        <p14:creationId xmlns:p14="http://schemas.microsoft.com/office/powerpoint/2010/main" val="4098891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6B6C101F-F7CE-034A-A4B4-FD207ECA6F5C}"/>
              </a:ext>
            </a:extLst>
          </p:cNvPr>
          <p:cNvSpPr>
            <a:spLocks noGrp="1"/>
          </p:cNvSpPr>
          <p:nvPr>
            <p:ph type="title"/>
          </p:nvPr>
        </p:nvSpPr>
        <p:spPr/>
        <p:txBody>
          <a:bodyPr>
            <a:normAutofit fontScale="90000"/>
          </a:bodyPr>
          <a:lstStyle/>
          <a:p>
            <a:r>
              <a:rPr lang="nl-BE" dirty="0"/>
              <a:t>Qui récolte l’information, porte le jugement, régule ?</a:t>
            </a:r>
            <a:endParaRPr lang="fr-FR" dirty="0"/>
          </a:p>
        </p:txBody>
      </p:sp>
      <p:sp>
        <p:nvSpPr>
          <p:cNvPr id="6" name="Espace réservé du contenu 5">
            <a:extLst>
              <a:ext uri="{FF2B5EF4-FFF2-40B4-BE49-F238E27FC236}">
                <a16:creationId xmlns:a16="http://schemas.microsoft.com/office/drawing/2014/main" id="{29B5562B-549C-B642-AFBD-F5BB4FB9036A}"/>
              </a:ext>
            </a:extLst>
          </p:cNvPr>
          <p:cNvSpPr>
            <a:spLocks noGrp="1"/>
          </p:cNvSpPr>
          <p:nvPr>
            <p:ph idx="1"/>
          </p:nvPr>
        </p:nvSpPr>
        <p:spPr>
          <a:xfrm>
            <a:off x="838200" y="2130950"/>
            <a:ext cx="10942674" cy="3856383"/>
          </a:xfrm>
        </p:spPr>
        <p:txBody>
          <a:bodyPr>
            <a:normAutofit fontScale="85000" lnSpcReduction="20000"/>
          </a:bodyPr>
          <a:lstStyle/>
          <a:p>
            <a:pPr marL="0" indent="0">
              <a:buNone/>
            </a:pPr>
            <a:r>
              <a:rPr lang="fr-FR" dirty="0"/>
              <a:t>L’évaluation formative peut marcher, mais selon certaines conditions.</a:t>
            </a:r>
          </a:p>
          <a:p>
            <a:pPr marL="0" indent="0">
              <a:buNone/>
            </a:pPr>
            <a:r>
              <a:rPr lang="fr-FR" dirty="0"/>
              <a:t>Elle fonctionne avec des étudiants qui donnent du sens à leurs études, qui considèrent que l’apprentissage est leur besoin premier, qui ont des compétences dynamiques suffisantes que pour enclencher du travail supplémentaire et qui ont déjà des réflexes métacognitifs. </a:t>
            </a:r>
          </a:p>
          <a:p>
            <a:pPr marL="0" indent="0">
              <a:buNone/>
            </a:pPr>
            <a:endParaRPr lang="fr-FR" dirty="0"/>
          </a:p>
          <a:p>
            <a:pPr marL="0" indent="0">
              <a:buNone/>
            </a:pPr>
            <a:r>
              <a:rPr lang="fr-FR" dirty="0"/>
              <a:t>Ces étudiants sont peu nombreux, souvent déjà assez bons, et il y a une forme d’épuisement des enseignants qui font de nombreux efforts sans que le taux de réussite n’augmente chez leurs étudiants</a:t>
            </a:r>
          </a:p>
          <a:p>
            <a:pPr marL="0" indent="0">
              <a:buNone/>
            </a:pPr>
            <a:endParaRPr lang="fr-FR" dirty="0"/>
          </a:p>
          <a:p>
            <a:pPr marL="0" indent="0">
              <a:buNone/>
            </a:pPr>
            <a:r>
              <a:rPr lang="fr-FR" dirty="0"/>
              <a:t>Pour eux, il y a un enjeu à améliorer la </a:t>
            </a:r>
            <a:r>
              <a:rPr lang="fr-FR" dirty="0" err="1"/>
              <a:t>diagnosticité</a:t>
            </a:r>
            <a:r>
              <a:rPr lang="fr-FR" dirty="0"/>
              <a:t> et la sensibilité du Feedback.</a:t>
            </a:r>
          </a:p>
        </p:txBody>
      </p:sp>
    </p:spTree>
    <p:extLst>
      <p:ext uri="{BB962C8B-B14F-4D97-AF65-F5344CB8AC3E}">
        <p14:creationId xmlns:p14="http://schemas.microsoft.com/office/powerpoint/2010/main" val="2240615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571747" y="478465"/>
            <a:ext cx="7567575" cy="5522285"/>
          </a:xfrm>
          <a:prstGeom prst="rect">
            <a:avLst/>
          </a:prstGeom>
        </p:spPr>
      </p:pic>
      <p:sp>
        <p:nvSpPr>
          <p:cNvPr id="6" name="Titre 1"/>
          <p:cNvSpPr>
            <a:spLocks noGrp="1"/>
          </p:cNvSpPr>
          <p:nvPr>
            <p:ph type="title"/>
          </p:nvPr>
        </p:nvSpPr>
        <p:spPr>
          <a:xfrm rot="16200000">
            <a:off x="-4181748" y="2794794"/>
            <a:ext cx="10515600" cy="1325563"/>
          </a:xfrm>
        </p:spPr>
        <p:txBody>
          <a:bodyPr>
            <a:normAutofit/>
          </a:bodyPr>
          <a:lstStyle/>
          <a:p>
            <a:pPr algn="ctr"/>
            <a:r>
              <a:rPr lang="fr-FR" sz="3600" dirty="0"/>
              <a:t>Une équation largement </a:t>
            </a:r>
            <a:br>
              <a:rPr lang="fr-FR" sz="3600" dirty="0"/>
            </a:br>
            <a:r>
              <a:rPr lang="fr-FR" sz="3600" dirty="0"/>
              <a:t>inconnue</a:t>
            </a:r>
          </a:p>
        </p:txBody>
      </p:sp>
    </p:spTree>
    <p:extLst>
      <p:ext uri="{BB962C8B-B14F-4D97-AF65-F5344CB8AC3E}">
        <p14:creationId xmlns:p14="http://schemas.microsoft.com/office/powerpoint/2010/main" val="280714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840139" y="417706"/>
            <a:ext cx="9765888" cy="5674583"/>
          </a:xfrm>
          <a:prstGeom prst="rect">
            <a:avLst/>
          </a:prstGeom>
        </p:spPr>
      </p:pic>
      <p:sp>
        <p:nvSpPr>
          <p:cNvPr id="3" name="ZoneTexte 2">
            <a:extLst>
              <a:ext uri="{FF2B5EF4-FFF2-40B4-BE49-F238E27FC236}">
                <a16:creationId xmlns:a16="http://schemas.microsoft.com/office/drawing/2014/main" id="{63DC0119-E048-F944-B815-A4399190AC53}"/>
              </a:ext>
            </a:extLst>
          </p:cNvPr>
          <p:cNvSpPr txBox="1"/>
          <p:nvPr/>
        </p:nvSpPr>
        <p:spPr>
          <a:xfrm>
            <a:off x="1738834" y="5964865"/>
            <a:ext cx="1991379" cy="369332"/>
          </a:xfrm>
          <a:prstGeom prst="rect">
            <a:avLst/>
          </a:prstGeom>
          <a:noFill/>
        </p:spPr>
        <p:txBody>
          <a:bodyPr wrap="none" rtlCol="0">
            <a:spAutoFit/>
          </a:bodyPr>
          <a:lstStyle/>
          <a:p>
            <a:r>
              <a:rPr lang="fr-FR" dirty="0" err="1"/>
              <a:t>Verbert</a:t>
            </a:r>
            <a:r>
              <a:rPr lang="fr-FR" dirty="0"/>
              <a:t> et al., 2013</a:t>
            </a:r>
          </a:p>
        </p:txBody>
      </p:sp>
      <p:sp>
        <p:nvSpPr>
          <p:cNvPr id="5" name="ZoneTexte 4">
            <a:extLst>
              <a:ext uri="{FF2B5EF4-FFF2-40B4-BE49-F238E27FC236}">
                <a16:creationId xmlns:a16="http://schemas.microsoft.com/office/drawing/2014/main" id="{58D4E729-004D-0F41-938C-5D501D2F8C6E}"/>
              </a:ext>
            </a:extLst>
          </p:cNvPr>
          <p:cNvSpPr txBox="1"/>
          <p:nvPr/>
        </p:nvSpPr>
        <p:spPr>
          <a:xfrm>
            <a:off x="9356171" y="5964865"/>
            <a:ext cx="1991379" cy="369332"/>
          </a:xfrm>
          <a:prstGeom prst="rect">
            <a:avLst/>
          </a:prstGeom>
          <a:noFill/>
        </p:spPr>
        <p:txBody>
          <a:bodyPr wrap="none" rtlCol="0">
            <a:spAutoFit/>
          </a:bodyPr>
          <a:lstStyle/>
          <a:p>
            <a:r>
              <a:rPr lang="fr-FR" dirty="0" err="1"/>
              <a:t>Verbert</a:t>
            </a:r>
            <a:r>
              <a:rPr lang="fr-FR" dirty="0"/>
              <a:t> et al., 2013</a:t>
            </a:r>
          </a:p>
        </p:txBody>
      </p:sp>
    </p:spTree>
    <p:extLst>
      <p:ext uri="{BB962C8B-B14F-4D97-AF65-F5344CB8AC3E}">
        <p14:creationId xmlns:p14="http://schemas.microsoft.com/office/powerpoint/2010/main" val="1150216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B925C75-F1E6-1D4E-B52B-6131DFE1D891}"/>
              </a:ext>
            </a:extLst>
          </p:cNvPr>
          <p:cNvSpPr txBox="1"/>
          <p:nvPr/>
        </p:nvSpPr>
        <p:spPr>
          <a:xfrm>
            <a:off x="8830849" y="5749447"/>
            <a:ext cx="2755726" cy="369332"/>
          </a:xfrm>
          <a:prstGeom prst="rect">
            <a:avLst/>
          </a:prstGeom>
          <a:noFill/>
        </p:spPr>
        <p:txBody>
          <a:bodyPr wrap="square" rtlCol="0">
            <a:spAutoFit/>
          </a:bodyPr>
          <a:lstStyle/>
          <a:p>
            <a:r>
              <a:rPr lang="nl-BE" dirty="0"/>
              <a:t>Detroz &amp; Hausman, 2018</a:t>
            </a:r>
            <a:endParaRPr lang="fr-FR" dirty="0"/>
          </a:p>
        </p:txBody>
      </p:sp>
      <p:pic>
        <p:nvPicPr>
          <p:cNvPr id="8" name="Image 7">
            <a:extLst>
              <a:ext uri="{FF2B5EF4-FFF2-40B4-BE49-F238E27FC236}">
                <a16:creationId xmlns:a16="http://schemas.microsoft.com/office/drawing/2014/main" id="{2EE3F17B-80D6-6C41-91FA-C1443B9DCC8B}"/>
              </a:ext>
            </a:extLst>
          </p:cNvPr>
          <p:cNvPicPr>
            <a:picLocks noChangeAspect="1"/>
          </p:cNvPicPr>
          <p:nvPr/>
        </p:nvPicPr>
        <p:blipFill>
          <a:blip r:embed="rId2"/>
          <a:stretch>
            <a:fillRect/>
          </a:stretch>
        </p:blipFill>
        <p:spPr>
          <a:xfrm>
            <a:off x="2266357" y="1200679"/>
            <a:ext cx="8468447" cy="5400537"/>
          </a:xfrm>
          <a:prstGeom prst="rect">
            <a:avLst/>
          </a:prstGeom>
        </p:spPr>
      </p:pic>
      <p:sp>
        <p:nvSpPr>
          <p:cNvPr id="10" name="Titre 1">
            <a:extLst>
              <a:ext uri="{FF2B5EF4-FFF2-40B4-BE49-F238E27FC236}">
                <a16:creationId xmlns:a16="http://schemas.microsoft.com/office/drawing/2014/main" id="{50E5E6D8-62CD-B648-B8A7-B6903A699793}"/>
              </a:ext>
            </a:extLst>
          </p:cNvPr>
          <p:cNvSpPr txBox="1">
            <a:spLocks/>
          </p:cNvSpPr>
          <p:nvPr/>
        </p:nvSpPr>
        <p:spPr>
          <a:xfrm>
            <a:off x="2366376" y="308687"/>
            <a:ext cx="10515600" cy="8919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err="1"/>
              <a:t>Teaching</a:t>
            </a:r>
            <a:r>
              <a:rPr lang="fr-FR" dirty="0"/>
              <a:t> feedback </a:t>
            </a:r>
            <a:r>
              <a:rPr lang="fr-FR" dirty="0" err="1"/>
              <a:t>loop</a:t>
            </a:r>
            <a:endParaRPr lang="fr-FR" dirty="0"/>
          </a:p>
        </p:txBody>
      </p:sp>
    </p:spTree>
    <p:extLst>
      <p:ext uri="{BB962C8B-B14F-4D97-AF65-F5344CB8AC3E}">
        <p14:creationId xmlns:p14="http://schemas.microsoft.com/office/powerpoint/2010/main" val="715502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B925C75-F1E6-1D4E-B52B-6131DFE1D891}"/>
              </a:ext>
            </a:extLst>
          </p:cNvPr>
          <p:cNvSpPr txBox="1"/>
          <p:nvPr/>
        </p:nvSpPr>
        <p:spPr>
          <a:xfrm>
            <a:off x="9770301" y="5749447"/>
            <a:ext cx="2755726" cy="646331"/>
          </a:xfrm>
          <a:prstGeom prst="rect">
            <a:avLst/>
          </a:prstGeom>
          <a:noFill/>
        </p:spPr>
        <p:txBody>
          <a:bodyPr wrap="square" rtlCol="0">
            <a:spAutoFit/>
          </a:bodyPr>
          <a:lstStyle/>
          <a:p>
            <a:r>
              <a:rPr lang="nl-BE" dirty="0"/>
              <a:t>Detroz &amp; </a:t>
            </a:r>
          </a:p>
          <a:p>
            <a:r>
              <a:rPr lang="nl-BE" dirty="0"/>
              <a:t>Hausman, 2018</a:t>
            </a:r>
            <a:endParaRPr lang="fr-FR" dirty="0"/>
          </a:p>
        </p:txBody>
      </p:sp>
      <p:sp>
        <p:nvSpPr>
          <p:cNvPr id="10" name="Titre 1">
            <a:extLst>
              <a:ext uri="{FF2B5EF4-FFF2-40B4-BE49-F238E27FC236}">
                <a16:creationId xmlns:a16="http://schemas.microsoft.com/office/drawing/2014/main" id="{50E5E6D8-62CD-B648-B8A7-B6903A699793}"/>
              </a:ext>
            </a:extLst>
          </p:cNvPr>
          <p:cNvSpPr txBox="1">
            <a:spLocks/>
          </p:cNvSpPr>
          <p:nvPr/>
        </p:nvSpPr>
        <p:spPr>
          <a:xfrm>
            <a:off x="2366376" y="308687"/>
            <a:ext cx="10515600" cy="8919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Learning feedback </a:t>
            </a:r>
            <a:r>
              <a:rPr lang="fr-FR" dirty="0" err="1"/>
              <a:t>loop</a:t>
            </a:r>
            <a:endParaRPr lang="fr-FR" dirty="0"/>
          </a:p>
        </p:txBody>
      </p:sp>
      <p:pic>
        <p:nvPicPr>
          <p:cNvPr id="2" name="Image 1">
            <a:extLst>
              <a:ext uri="{FF2B5EF4-FFF2-40B4-BE49-F238E27FC236}">
                <a16:creationId xmlns:a16="http://schemas.microsoft.com/office/drawing/2014/main" id="{1A99A311-29F9-FF40-8925-7D5954ADC842}"/>
              </a:ext>
            </a:extLst>
          </p:cNvPr>
          <p:cNvPicPr>
            <a:picLocks noChangeAspect="1"/>
          </p:cNvPicPr>
          <p:nvPr/>
        </p:nvPicPr>
        <p:blipFill>
          <a:blip r:embed="rId2"/>
          <a:stretch>
            <a:fillRect/>
          </a:stretch>
        </p:blipFill>
        <p:spPr>
          <a:xfrm>
            <a:off x="2010928" y="1040538"/>
            <a:ext cx="7865702" cy="5406580"/>
          </a:xfrm>
          <a:prstGeom prst="rect">
            <a:avLst/>
          </a:prstGeom>
        </p:spPr>
      </p:pic>
    </p:spTree>
    <p:extLst>
      <p:ext uri="{BB962C8B-B14F-4D97-AF65-F5344CB8AC3E}">
        <p14:creationId xmlns:p14="http://schemas.microsoft.com/office/powerpoint/2010/main" val="1991026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6B6C101F-F7CE-034A-A4B4-FD207ECA6F5C}"/>
              </a:ext>
            </a:extLst>
          </p:cNvPr>
          <p:cNvSpPr>
            <a:spLocks noGrp="1"/>
          </p:cNvSpPr>
          <p:nvPr>
            <p:ph type="title"/>
          </p:nvPr>
        </p:nvSpPr>
        <p:spPr/>
        <p:txBody>
          <a:bodyPr>
            <a:normAutofit/>
          </a:bodyPr>
          <a:lstStyle/>
          <a:p>
            <a:r>
              <a:rPr lang="fr-FR" dirty="0"/>
              <a:t>Philosophie de l’</a:t>
            </a:r>
            <a:r>
              <a:rPr lang="fr-FR" dirty="0" err="1"/>
              <a:t>Assessment</a:t>
            </a:r>
            <a:r>
              <a:rPr lang="fr-FR" dirty="0"/>
              <a:t> for </a:t>
            </a:r>
            <a:r>
              <a:rPr lang="fr-FR" dirty="0" err="1"/>
              <a:t>learning</a:t>
            </a:r>
            <a:endParaRPr lang="fr-FR" dirty="0"/>
          </a:p>
        </p:txBody>
      </p:sp>
      <p:sp>
        <p:nvSpPr>
          <p:cNvPr id="6" name="Espace réservé du contenu 5">
            <a:extLst>
              <a:ext uri="{FF2B5EF4-FFF2-40B4-BE49-F238E27FC236}">
                <a16:creationId xmlns:a16="http://schemas.microsoft.com/office/drawing/2014/main" id="{29B5562B-549C-B642-AFBD-F5BB4FB9036A}"/>
              </a:ext>
            </a:extLst>
          </p:cNvPr>
          <p:cNvSpPr>
            <a:spLocks noGrp="1"/>
          </p:cNvSpPr>
          <p:nvPr>
            <p:ph idx="1"/>
          </p:nvPr>
        </p:nvSpPr>
        <p:spPr>
          <a:xfrm>
            <a:off x="838199" y="2130950"/>
            <a:ext cx="10323443" cy="4120763"/>
          </a:xfrm>
        </p:spPr>
        <p:txBody>
          <a:bodyPr>
            <a:normAutofit fontScale="70000" lnSpcReduction="20000"/>
          </a:bodyPr>
          <a:lstStyle/>
          <a:p>
            <a:r>
              <a:rPr lang="fr-BE" dirty="0"/>
              <a:t>Elle comprend deux phases un test diagnostique initial et des évaluations formatives</a:t>
            </a:r>
          </a:p>
          <a:p>
            <a:r>
              <a:rPr lang="fr-BE" dirty="0"/>
              <a:t>L’évaluation formative peut être basée sur une variété de sources (portfolio, observation de l’enseignant, dialogue collaboratif avec l’étudiant)</a:t>
            </a:r>
          </a:p>
          <a:p>
            <a:r>
              <a:rPr lang="fr-BE" dirty="0"/>
              <a:t>Les feedbacks à l’étudiant s’appuient sur des éléments descriptifs, mettent en avant les forces de l’étudiant, les défis qu’il doit encore relever et les étapes intermédiaires pour y arriver.</a:t>
            </a:r>
          </a:p>
          <a:p>
            <a:r>
              <a:rPr lang="fr-BE" dirty="0"/>
              <a:t>L’enseignant vérifie systématiquement le niveau de compréhension des étudiants pour ajuster son enseignement et s’assurer que les étudiants suivent</a:t>
            </a:r>
          </a:p>
          <a:p>
            <a:r>
              <a:rPr lang="fr-BE" dirty="0"/>
              <a:t>L’idée n’est pas de donner une note. Les traces d’apprentissage et de Feedback sont conservées de manière descriptive pour faire prendre conscience à l’étudiant de ses progrès. </a:t>
            </a:r>
          </a:p>
          <a:p>
            <a:r>
              <a:rPr lang="fr-BE" dirty="0"/>
              <a:t>L’ASL prend place dès le début du cours et dure tout au long du processus d’apprentissage jusqu’à l’évaluation certificative</a:t>
            </a:r>
          </a:p>
          <a:p>
            <a:pPr marL="0" indent="0">
              <a:buNone/>
            </a:pPr>
            <a:r>
              <a:rPr lang="fr-BE" dirty="0"/>
              <a:t>=&gt; il s’agit en fait d’une sorte de mentorat lié à un cours où un dialogue collaboratif englobant s’installe entre l’enseignant et l’étudiant sur base de traces d’apprentissages</a:t>
            </a:r>
            <a:endParaRPr lang="fr-FR" dirty="0"/>
          </a:p>
        </p:txBody>
      </p:sp>
    </p:spTree>
    <p:extLst>
      <p:ext uri="{BB962C8B-B14F-4D97-AF65-F5344CB8AC3E}">
        <p14:creationId xmlns:p14="http://schemas.microsoft.com/office/powerpoint/2010/main" val="36854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6B6C101F-F7CE-034A-A4B4-FD207ECA6F5C}"/>
              </a:ext>
            </a:extLst>
          </p:cNvPr>
          <p:cNvSpPr>
            <a:spLocks noGrp="1"/>
          </p:cNvSpPr>
          <p:nvPr>
            <p:ph type="title"/>
          </p:nvPr>
        </p:nvSpPr>
        <p:spPr/>
        <p:txBody>
          <a:bodyPr>
            <a:normAutofit/>
          </a:bodyPr>
          <a:lstStyle/>
          <a:p>
            <a:r>
              <a:rPr lang="fr-FR" dirty="0" err="1"/>
              <a:t>Assessment</a:t>
            </a:r>
            <a:r>
              <a:rPr lang="fr-FR" dirty="0"/>
              <a:t> for </a:t>
            </a:r>
            <a:r>
              <a:rPr lang="fr-FR" dirty="0" err="1"/>
              <a:t>learning</a:t>
            </a:r>
            <a:endParaRPr lang="fr-FR" dirty="0"/>
          </a:p>
        </p:txBody>
      </p:sp>
      <p:sp>
        <p:nvSpPr>
          <p:cNvPr id="6" name="Espace réservé du contenu 5">
            <a:extLst>
              <a:ext uri="{FF2B5EF4-FFF2-40B4-BE49-F238E27FC236}">
                <a16:creationId xmlns:a16="http://schemas.microsoft.com/office/drawing/2014/main" id="{29B5562B-549C-B642-AFBD-F5BB4FB9036A}"/>
              </a:ext>
            </a:extLst>
          </p:cNvPr>
          <p:cNvSpPr>
            <a:spLocks noGrp="1"/>
          </p:cNvSpPr>
          <p:nvPr>
            <p:ph idx="1"/>
          </p:nvPr>
        </p:nvSpPr>
        <p:spPr>
          <a:xfrm>
            <a:off x="838200" y="2130950"/>
            <a:ext cx="10025270" cy="3856383"/>
          </a:xfrm>
        </p:spPr>
        <p:txBody>
          <a:bodyPr>
            <a:normAutofit/>
          </a:bodyPr>
          <a:lstStyle/>
          <a:p>
            <a:r>
              <a:rPr lang="fr-BE" dirty="0"/>
              <a:t>Le groupe « Réforme de l’évaluation » (UK) identifie 5 principes pour un </a:t>
            </a:r>
            <a:r>
              <a:rPr lang="fr-BE" dirty="0" err="1"/>
              <a:t>assessment</a:t>
            </a:r>
            <a:r>
              <a:rPr lang="fr-BE" dirty="0"/>
              <a:t> of </a:t>
            </a:r>
            <a:r>
              <a:rPr lang="fr-BE" dirty="0" err="1"/>
              <a:t>learning</a:t>
            </a:r>
            <a:r>
              <a:rPr lang="fr-BE" dirty="0"/>
              <a:t> de qualité</a:t>
            </a:r>
          </a:p>
          <a:p>
            <a:pPr lvl="1"/>
            <a:r>
              <a:rPr lang="fr-BE" dirty="0"/>
              <a:t>Fournir à l’étudiant des feedbacks effectifs.</a:t>
            </a:r>
          </a:p>
          <a:p>
            <a:pPr lvl="1"/>
            <a:r>
              <a:rPr lang="fr-BE" dirty="0"/>
              <a:t>Ajuster son enseignement aux résultats de l’évaluation</a:t>
            </a:r>
          </a:p>
          <a:p>
            <a:pPr lvl="1"/>
            <a:r>
              <a:rPr lang="fr-BE" dirty="0"/>
              <a:t>Reconnaitre l’influence réelle de l’évaluation sur la motivation et l’estime de soi des étudiants qui ont toutes deux une influence critique sur les apprentissages</a:t>
            </a:r>
          </a:p>
          <a:p>
            <a:pPr lvl="1"/>
            <a:r>
              <a:rPr lang="fr-BE" dirty="0"/>
              <a:t>Le besoin pour les étudiants d’être capable de s’évaluer et de savoir ce dont ils ont besoin pour s’améliorer</a:t>
            </a:r>
          </a:p>
          <a:p>
            <a:pPr marL="0" indent="0">
              <a:buNone/>
            </a:pPr>
            <a:endParaRPr lang="fr-FR" dirty="0"/>
          </a:p>
        </p:txBody>
      </p:sp>
    </p:spTree>
    <p:extLst>
      <p:ext uri="{BB962C8B-B14F-4D97-AF65-F5344CB8AC3E}">
        <p14:creationId xmlns:p14="http://schemas.microsoft.com/office/powerpoint/2010/main" val="3914990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6B6C101F-F7CE-034A-A4B4-FD207ECA6F5C}"/>
              </a:ext>
            </a:extLst>
          </p:cNvPr>
          <p:cNvSpPr>
            <a:spLocks noGrp="1"/>
          </p:cNvSpPr>
          <p:nvPr>
            <p:ph type="title"/>
          </p:nvPr>
        </p:nvSpPr>
        <p:spPr/>
        <p:txBody>
          <a:bodyPr>
            <a:normAutofit/>
          </a:bodyPr>
          <a:lstStyle/>
          <a:p>
            <a:r>
              <a:rPr lang="fr-FR" dirty="0"/>
              <a:t>L’</a:t>
            </a:r>
            <a:r>
              <a:rPr lang="fr-FR" dirty="0" err="1"/>
              <a:t>Assessment</a:t>
            </a:r>
            <a:r>
              <a:rPr lang="fr-FR" dirty="0"/>
              <a:t> For Learning</a:t>
            </a:r>
          </a:p>
        </p:txBody>
      </p:sp>
      <p:sp>
        <p:nvSpPr>
          <p:cNvPr id="6" name="Espace réservé du contenu 5">
            <a:extLst>
              <a:ext uri="{FF2B5EF4-FFF2-40B4-BE49-F238E27FC236}">
                <a16:creationId xmlns:a16="http://schemas.microsoft.com/office/drawing/2014/main" id="{29B5562B-549C-B642-AFBD-F5BB4FB9036A}"/>
              </a:ext>
            </a:extLst>
          </p:cNvPr>
          <p:cNvSpPr>
            <a:spLocks noGrp="1"/>
          </p:cNvSpPr>
          <p:nvPr>
            <p:ph idx="1"/>
          </p:nvPr>
        </p:nvSpPr>
        <p:spPr>
          <a:xfrm>
            <a:off x="838200" y="1897421"/>
            <a:ext cx="10224052" cy="3856383"/>
          </a:xfrm>
        </p:spPr>
        <p:txBody>
          <a:bodyPr>
            <a:normAutofit fontScale="77500" lnSpcReduction="20000"/>
          </a:bodyPr>
          <a:lstStyle/>
          <a:p>
            <a:r>
              <a:rPr lang="fr-BE" dirty="0"/>
              <a:t>Est donc une évaluation intégrée et continue (à l’inverse de ponctuelle et périodique) ayant pour finalité d’accompagner le processus de réflexivité chez l’étudiant. Centrée d’abord sur l’analyse des apprentissages, elle peut s’intéresser également aux stratégies d’apprentissages de l’étudiant, voire au sens qu’il donne à ses apprentissages. Toujours bienveillante, il s’agit d’un dialogue collaboratif harmonieux entre l’enseignant et l’étudiant. Des traces de ce dialogue et des apprentissages seront conservées dans un carnet de bord. Peu à peu, ce dialogue pourra être remplacé par un dialogue interne à l’étudiant qui gagnera ainsi en autonomie et métacognition. L’enseignant, moins impliqué, observera et régulera ce processus d’autonomisation. Il nourrira/ajustera ses enseignements en fonction de ce qu’il a appris de l’ensemble de ces dialogues collaboratifs</a:t>
            </a:r>
          </a:p>
          <a:p>
            <a:endParaRPr lang="fr-BE" dirty="0"/>
          </a:p>
          <a:p>
            <a:r>
              <a:rPr lang="fr-BE" dirty="0"/>
              <a:t>Le mentorat ou le tutorat peuvent être des leviers puissants pour soutenir l’AFL</a:t>
            </a:r>
          </a:p>
          <a:p>
            <a:pPr marL="0" indent="0">
              <a:buNone/>
            </a:pPr>
            <a:endParaRPr lang="fr-FR" dirty="0"/>
          </a:p>
        </p:txBody>
      </p:sp>
    </p:spTree>
    <p:extLst>
      <p:ext uri="{BB962C8B-B14F-4D97-AF65-F5344CB8AC3E}">
        <p14:creationId xmlns:p14="http://schemas.microsoft.com/office/powerpoint/2010/main" val="3692887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C299B1-5DB8-CB40-A763-FF0BB7D64206}"/>
              </a:ext>
            </a:extLst>
          </p:cNvPr>
          <p:cNvSpPr>
            <a:spLocks noGrp="1"/>
          </p:cNvSpPr>
          <p:nvPr>
            <p:ph type="title"/>
          </p:nvPr>
        </p:nvSpPr>
        <p:spPr/>
        <p:txBody>
          <a:bodyPr/>
          <a:lstStyle/>
          <a:p>
            <a:r>
              <a:rPr lang="nl-BE" dirty="0"/>
              <a:t>Définitions de l’évaluation</a:t>
            </a:r>
            <a:endParaRPr lang="fr-FR" dirty="0"/>
          </a:p>
        </p:txBody>
      </p:sp>
      <p:sp>
        <p:nvSpPr>
          <p:cNvPr id="3" name="Espace réservé du contenu 2">
            <a:extLst>
              <a:ext uri="{FF2B5EF4-FFF2-40B4-BE49-F238E27FC236}">
                <a16:creationId xmlns:a16="http://schemas.microsoft.com/office/drawing/2014/main" id="{042CC37C-F4A4-0D46-956A-A04B6BD2E295}"/>
              </a:ext>
            </a:extLst>
          </p:cNvPr>
          <p:cNvSpPr>
            <a:spLocks noGrp="1"/>
          </p:cNvSpPr>
          <p:nvPr>
            <p:ph idx="1"/>
          </p:nvPr>
        </p:nvSpPr>
        <p:spPr/>
        <p:txBody>
          <a:bodyPr/>
          <a:lstStyle/>
          <a:p>
            <a:r>
              <a:rPr lang="fr-FR" sz="2400" dirty="0"/>
              <a:t>Evaluer c’est recueillir de l’information sur laquelle sera posée un jugement afin de prendre des décisions (</a:t>
            </a:r>
            <a:r>
              <a:rPr lang="fr-FR" sz="2400" dirty="0" err="1"/>
              <a:t>Stufflebeam</a:t>
            </a:r>
            <a:r>
              <a:rPr lang="fr-FR" sz="2400" dirty="0"/>
              <a:t>, 1981)</a:t>
            </a:r>
          </a:p>
          <a:p>
            <a:r>
              <a:rPr lang="fr-BE" sz="2400" dirty="0"/>
              <a:t>L’évaluation est le processus qui consiste à recueillir un ensemble d’informations pertinentes, valides et fiables, puis à examiner le degré d’adéquation entre cet ensemble d’informations et un ensemble de critères choisis adéquatement en vue de fonder la prise de décision (</a:t>
            </a:r>
            <a:r>
              <a:rPr lang="fr-BE" sz="2400" dirty="0" err="1"/>
              <a:t>Deketele</a:t>
            </a:r>
            <a:r>
              <a:rPr lang="fr-BE" sz="2400" dirty="0"/>
              <a:t>, 1982)</a:t>
            </a:r>
          </a:p>
          <a:p>
            <a:pPr marL="0" indent="0">
              <a:buNone/>
            </a:pPr>
            <a:endParaRPr lang="fr-BE" dirty="0"/>
          </a:p>
          <a:p>
            <a:pPr marL="0" indent="0">
              <a:buNone/>
            </a:pPr>
            <a:endParaRPr lang="fr-FR" dirty="0"/>
          </a:p>
        </p:txBody>
      </p:sp>
    </p:spTree>
    <p:extLst>
      <p:ext uri="{BB962C8B-B14F-4D97-AF65-F5344CB8AC3E}">
        <p14:creationId xmlns:p14="http://schemas.microsoft.com/office/powerpoint/2010/main" val="613026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6B6C101F-F7CE-034A-A4B4-FD207ECA6F5C}"/>
              </a:ext>
            </a:extLst>
          </p:cNvPr>
          <p:cNvSpPr>
            <a:spLocks noGrp="1"/>
          </p:cNvSpPr>
          <p:nvPr>
            <p:ph type="title"/>
          </p:nvPr>
        </p:nvSpPr>
        <p:spPr/>
        <p:txBody>
          <a:bodyPr>
            <a:normAutofit/>
          </a:bodyPr>
          <a:lstStyle/>
          <a:p>
            <a:r>
              <a:rPr lang="fr-FR" dirty="0"/>
              <a:t>Merci pour votre attention</a:t>
            </a:r>
          </a:p>
        </p:txBody>
      </p:sp>
      <p:sp>
        <p:nvSpPr>
          <p:cNvPr id="6" name="Espace réservé du contenu 5">
            <a:extLst>
              <a:ext uri="{FF2B5EF4-FFF2-40B4-BE49-F238E27FC236}">
                <a16:creationId xmlns:a16="http://schemas.microsoft.com/office/drawing/2014/main" id="{29B5562B-549C-B642-AFBD-F5BB4FB9036A}"/>
              </a:ext>
            </a:extLst>
          </p:cNvPr>
          <p:cNvSpPr>
            <a:spLocks noGrp="1"/>
          </p:cNvSpPr>
          <p:nvPr>
            <p:ph idx="1"/>
          </p:nvPr>
        </p:nvSpPr>
        <p:spPr>
          <a:xfrm>
            <a:off x="838200" y="3429000"/>
            <a:ext cx="10224052" cy="2324804"/>
          </a:xfrm>
        </p:spPr>
        <p:txBody>
          <a:bodyPr>
            <a:normAutofit/>
          </a:bodyPr>
          <a:lstStyle/>
          <a:p>
            <a:pPr marL="0" indent="0">
              <a:buNone/>
            </a:pPr>
            <a:r>
              <a:rPr lang="fr-BE" dirty="0" err="1"/>
              <a:t>P.detroz@uliege.be</a:t>
            </a:r>
            <a:endParaRPr lang="fr-BE" dirty="0"/>
          </a:p>
          <a:p>
            <a:pPr marL="0" indent="0">
              <a:buNone/>
            </a:pPr>
            <a:endParaRPr lang="fr-FR" dirty="0"/>
          </a:p>
        </p:txBody>
      </p:sp>
    </p:spTree>
    <p:extLst>
      <p:ext uri="{BB962C8B-B14F-4D97-AF65-F5344CB8AC3E}">
        <p14:creationId xmlns:p14="http://schemas.microsoft.com/office/powerpoint/2010/main" val="444629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8AD5061-F913-F94F-9127-D47755A4B087}"/>
              </a:ext>
            </a:extLst>
          </p:cNvPr>
          <p:cNvSpPr>
            <a:spLocks noGrp="1"/>
          </p:cNvSpPr>
          <p:nvPr>
            <p:ph idx="1"/>
          </p:nvPr>
        </p:nvSpPr>
        <p:spPr/>
        <p:txBody>
          <a:bodyPr>
            <a:normAutofit/>
          </a:bodyPr>
          <a:lstStyle/>
          <a:p>
            <a:r>
              <a:rPr lang="fr-BE" dirty="0"/>
              <a:t>Evaluer, c’est mesurer puis apprécier, à l’aide de critères, l’atteinte des objectifs d’enseignement, en 3 étapes :</a:t>
            </a:r>
          </a:p>
          <a:p>
            <a:pPr lvl="1"/>
            <a:r>
              <a:rPr lang="fr-BE" sz="2000" dirty="0"/>
              <a:t>recueillir, de manière systématique, valide et fidèle, des informations appropriées à ses objectifs d’enseignement (observation)</a:t>
            </a:r>
          </a:p>
          <a:p>
            <a:pPr lvl="1"/>
            <a:r>
              <a:rPr lang="fr-BE" sz="2000" dirty="0"/>
              <a:t>interpréter ces informations à l’aide de critères (analyse)</a:t>
            </a:r>
          </a:p>
          <a:p>
            <a:pPr lvl="1"/>
            <a:r>
              <a:rPr lang="fr-BE" sz="2000" dirty="0"/>
              <a:t>en vue d’établir des conclusions et des décisions (certificatives) ou de poser une action régulatrice (formative) d’évaluation    (jugement et rétroaction)</a:t>
            </a:r>
          </a:p>
          <a:p>
            <a:pPr marL="457200" lvl="1" indent="0">
              <a:buNone/>
            </a:pPr>
            <a:r>
              <a:rPr lang="fr-BE" sz="2000" dirty="0"/>
              <a:t>(Romainville, 2017)</a:t>
            </a:r>
          </a:p>
        </p:txBody>
      </p:sp>
      <p:sp>
        <p:nvSpPr>
          <p:cNvPr id="4" name="Titre 1">
            <a:extLst>
              <a:ext uri="{FF2B5EF4-FFF2-40B4-BE49-F238E27FC236}">
                <a16:creationId xmlns:a16="http://schemas.microsoft.com/office/drawing/2014/main" id="{6B6C101F-F7CE-034A-A4B4-FD207ECA6F5C}"/>
              </a:ext>
            </a:extLst>
          </p:cNvPr>
          <p:cNvSpPr>
            <a:spLocks noGrp="1"/>
          </p:cNvSpPr>
          <p:nvPr>
            <p:ph type="title"/>
          </p:nvPr>
        </p:nvSpPr>
        <p:spPr/>
        <p:txBody>
          <a:bodyPr/>
          <a:lstStyle/>
          <a:p>
            <a:r>
              <a:rPr lang="nl-BE" dirty="0"/>
              <a:t>Définitions de l’évaluation</a:t>
            </a:r>
            <a:endParaRPr lang="fr-FR" dirty="0"/>
          </a:p>
        </p:txBody>
      </p:sp>
    </p:spTree>
    <p:extLst>
      <p:ext uri="{BB962C8B-B14F-4D97-AF65-F5344CB8AC3E}">
        <p14:creationId xmlns:p14="http://schemas.microsoft.com/office/powerpoint/2010/main" val="3572603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BCA9C3-EB4E-1549-A74F-0E964E6599CF}"/>
              </a:ext>
            </a:extLst>
          </p:cNvPr>
          <p:cNvSpPr>
            <a:spLocks noGrp="1"/>
          </p:cNvSpPr>
          <p:nvPr>
            <p:ph type="title"/>
          </p:nvPr>
        </p:nvSpPr>
        <p:spPr/>
        <p:txBody>
          <a:bodyPr/>
          <a:lstStyle/>
          <a:p>
            <a:r>
              <a:rPr lang="fr-FR" dirty="0"/>
              <a:t>Quelques personnages</a:t>
            </a:r>
          </a:p>
        </p:txBody>
      </p:sp>
      <p:sp>
        <p:nvSpPr>
          <p:cNvPr id="3" name="Espace réservé du contenu 2">
            <a:extLst>
              <a:ext uri="{FF2B5EF4-FFF2-40B4-BE49-F238E27FC236}">
                <a16:creationId xmlns:a16="http://schemas.microsoft.com/office/drawing/2014/main" id="{E68BC6A7-1C63-5F44-88B6-273F079D68AF}"/>
              </a:ext>
            </a:extLst>
          </p:cNvPr>
          <p:cNvSpPr>
            <a:spLocks noGrp="1"/>
          </p:cNvSpPr>
          <p:nvPr>
            <p:ph idx="1"/>
          </p:nvPr>
        </p:nvSpPr>
        <p:spPr/>
        <p:txBody>
          <a:bodyPr>
            <a:normAutofit lnSpcReduction="10000"/>
          </a:bodyPr>
          <a:lstStyle/>
          <a:p>
            <a:r>
              <a:rPr lang="fr-FR" b="1" dirty="0"/>
              <a:t>Bernard</a:t>
            </a:r>
            <a:r>
              <a:rPr lang="fr-FR" dirty="0"/>
              <a:t> est un jeune enseignant qui donne le cours de biologie en premier bachelier de psycho. C’est un grand groupe de 200 étudiants. Son métier lui tient à cœur : ses notes de cours sont à jour, les </a:t>
            </a:r>
            <a:r>
              <a:rPr lang="fr-FR" dirty="0" err="1"/>
              <a:t>dias</a:t>
            </a:r>
            <a:r>
              <a:rPr lang="fr-FR" dirty="0"/>
              <a:t> </a:t>
            </a:r>
            <a:r>
              <a:rPr lang="fr-FR" dirty="0" err="1"/>
              <a:t>ppt</a:t>
            </a:r>
            <a:r>
              <a:rPr lang="fr-FR" dirty="0"/>
              <a:t> sont communiquées aux étudiants bien en avance, il utilise parfois </a:t>
            </a:r>
            <a:r>
              <a:rPr lang="fr-FR" dirty="0" err="1"/>
              <a:t>wooclap</a:t>
            </a:r>
            <a:r>
              <a:rPr lang="fr-FR" dirty="0"/>
              <a:t> pour stimuler l’intérêt des étudiants. Mi-octobre, lorsqu’il a fini les cours portant sur la photosynthèse, il organise une interrogation formative. Il se dit que cela obligera les élèves à travailler tôt son cours et qu’ils auront un premier FB quant à la qualité de leur travail. Il souhaite que cette évaluation soit un repère qui guide les étudiants vers la réussite.</a:t>
            </a:r>
          </a:p>
        </p:txBody>
      </p:sp>
    </p:spTree>
    <p:extLst>
      <p:ext uri="{BB962C8B-B14F-4D97-AF65-F5344CB8AC3E}">
        <p14:creationId xmlns:p14="http://schemas.microsoft.com/office/powerpoint/2010/main" val="651775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BCA9C3-EB4E-1549-A74F-0E964E6599CF}"/>
              </a:ext>
            </a:extLst>
          </p:cNvPr>
          <p:cNvSpPr>
            <a:spLocks noGrp="1"/>
          </p:cNvSpPr>
          <p:nvPr>
            <p:ph type="title"/>
          </p:nvPr>
        </p:nvSpPr>
        <p:spPr/>
        <p:txBody>
          <a:bodyPr/>
          <a:lstStyle/>
          <a:p>
            <a:r>
              <a:rPr lang="fr-FR" dirty="0"/>
              <a:t>Quelques personnages</a:t>
            </a:r>
          </a:p>
        </p:txBody>
      </p:sp>
      <p:sp>
        <p:nvSpPr>
          <p:cNvPr id="3" name="Espace réservé du contenu 2">
            <a:extLst>
              <a:ext uri="{FF2B5EF4-FFF2-40B4-BE49-F238E27FC236}">
                <a16:creationId xmlns:a16="http://schemas.microsoft.com/office/drawing/2014/main" id="{E68BC6A7-1C63-5F44-88B6-273F079D68AF}"/>
              </a:ext>
            </a:extLst>
          </p:cNvPr>
          <p:cNvSpPr>
            <a:spLocks noGrp="1"/>
          </p:cNvSpPr>
          <p:nvPr>
            <p:ph idx="1"/>
          </p:nvPr>
        </p:nvSpPr>
        <p:spPr/>
        <p:txBody>
          <a:bodyPr>
            <a:normAutofit lnSpcReduction="10000"/>
          </a:bodyPr>
          <a:lstStyle/>
          <a:p>
            <a:r>
              <a:rPr lang="fr-FR" b="1" dirty="0"/>
              <a:t>Emeline</a:t>
            </a:r>
            <a:r>
              <a:rPr lang="fr-FR" dirty="0"/>
              <a:t> est une jeune fille de 19 ans </a:t>
            </a:r>
            <a:r>
              <a:rPr lang="fr-FR" dirty="0" err="1"/>
              <a:t>primoarrivante</a:t>
            </a:r>
            <a:r>
              <a:rPr lang="fr-FR" dirty="0"/>
              <a:t>. Elle vient de l’enseignement technique de transition où elle était une bonne élève. Elle est assidue au cours, mais trouve que « cela va trop vite ». Elle essaie de prendre note, mais a du mal à comprendre la matière. Elle retravaille souvent le soir en recopiant ses notes bien proprement. Cela lui prend beaucoup de temps, mais cela ne l’embête pas trop :  en même temps elle regarde des séries. Elle relit ses notes attentivement avant l’évaluation formative de bio. Elle a un 7/20. Cela la stresse un peu. Les études supérieures, ce n’est pas facile. Elle se demande si elle peut réussir, mais compte s’accrocher. </a:t>
            </a:r>
          </a:p>
        </p:txBody>
      </p:sp>
    </p:spTree>
    <p:extLst>
      <p:ext uri="{BB962C8B-B14F-4D97-AF65-F5344CB8AC3E}">
        <p14:creationId xmlns:p14="http://schemas.microsoft.com/office/powerpoint/2010/main" val="3789012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BCA9C3-EB4E-1549-A74F-0E964E6599CF}"/>
              </a:ext>
            </a:extLst>
          </p:cNvPr>
          <p:cNvSpPr>
            <a:spLocks noGrp="1"/>
          </p:cNvSpPr>
          <p:nvPr>
            <p:ph type="title"/>
          </p:nvPr>
        </p:nvSpPr>
        <p:spPr/>
        <p:txBody>
          <a:bodyPr/>
          <a:lstStyle/>
          <a:p>
            <a:r>
              <a:rPr lang="fr-FR" dirty="0"/>
              <a:t>Quelques personnages</a:t>
            </a:r>
          </a:p>
        </p:txBody>
      </p:sp>
      <p:sp>
        <p:nvSpPr>
          <p:cNvPr id="3" name="Espace réservé du contenu 2">
            <a:extLst>
              <a:ext uri="{FF2B5EF4-FFF2-40B4-BE49-F238E27FC236}">
                <a16:creationId xmlns:a16="http://schemas.microsoft.com/office/drawing/2014/main" id="{E68BC6A7-1C63-5F44-88B6-273F079D68AF}"/>
              </a:ext>
            </a:extLst>
          </p:cNvPr>
          <p:cNvSpPr>
            <a:spLocks noGrp="1"/>
          </p:cNvSpPr>
          <p:nvPr>
            <p:ph idx="1"/>
          </p:nvPr>
        </p:nvSpPr>
        <p:spPr>
          <a:xfrm>
            <a:off x="838200" y="2056519"/>
            <a:ext cx="10515600" cy="4418706"/>
          </a:xfrm>
        </p:spPr>
        <p:txBody>
          <a:bodyPr>
            <a:normAutofit fontScale="92500"/>
          </a:bodyPr>
          <a:lstStyle/>
          <a:p>
            <a:r>
              <a:rPr lang="fr-FR" b="1" dirty="0"/>
              <a:t>Bruno </a:t>
            </a:r>
            <a:r>
              <a:rPr lang="fr-FR" dirty="0"/>
              <a:t>est un garçon de 18 ans. Il vient d’une école un peu stricte et découvre la liberté que lui offre l’enseignement supérieur.  Il va souvent au cours, mais il suffit qu’un de ses potes propose d’aller boire un verre pour qu’il l’accompagne. Il fait les bleusailles, a de nombreux potes, quelques conquêtes et finalement va assez peu au cours. Il ne se tracasse pas, il a toujours pu rattraper son retard « quand il s’y est mis » dans le secondaire. Il va au test formatif pour voir le genre de questions posées. Il s’en sort avec un 6/20, ce qu’il juge honorable au vu du peu d’efforts fournis. Il prend conscience qu’il lui faudra quand même un peu bosser et avoir des notes à jour. Il se dit qu’il devrait se rapprocher de Fanny qui a l’air très studieuse et a l’air de prendre toujours note. En plus elle n’est pas mal du tout, il pourrait bien faire « d’une pierre deux coups » </a:t>
            </a:r>
          </a:p>
        </p:txBody>
      </p:sp>
    </p:spTree>
    <p:extLst>
      <p:ext uri="{BB962C8B-B14F-4D97-AF65-F5344CB8AC3E}">
        <p14:creationId xmlns:p14="http://schemas.microsoft.com/office/powerpoint/2010/main" val="433020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BCA9C3-EB4E-1549-A74F-0E964E6599CF}"/>
              </a:ext>
            </a:extLst>
          </p:cNvPr>
          <p:cNvSpPr>
            <a:spLocks noGrp="1"/>
          </p:cNvSpPr>
          <p:nvPr>
            <p:ph type="title"/>
          </p:nvPr>
        </p:nvSpPr>
        <p:spPr/>
        <p:txBody>
          <a:bodyPr/>
          <a:lstStyle/>
          <a:p>
            <a:r>
              <a:rPr lang="fr-FR" dirty="0"/>
              <a:t>Quelques personnages</a:t>
            </a:r>
          </a:p>
        </p:txBody>
      </p:sp>
      <p:sp>
        <p:nvSpPr>
          <p:cNvPr id="3" name="Espace réservé du contenu 2">
            <a:extLst>
              <a:ext uri="{FF2B5EF4-FFF2-40B4-BE49-F238E27FC236}">
                <a16:creationId xmlns:a16="http://schemas.microsoft.com/office/drawing/2014/main" id="{E68BC6A7-1C63-5F44-88B6-273F079D68AF}"/>
              </a:ext>
            </a:extLst>
          </p:cNvPr>
          <p:cNvSpPr>
            <a:spLocks noGrp="1"/>
          </p:cNvSpPr>
          <p:nvPr>
            <p:ph idx="1"/>
          </p:nvPr>
        </p:nvSpPr>
        <p:spPr>
          <a:xfrm>
            <a:off x="838200" y="2056519"/>
            <a:ext cx="10515600" cy="4418706"/>
          </a:xfrm>
        </p:spPr>
        <p:txBody>
          <a:bodyPr>
            <a:normAutofit/>
          </a:bodyPr>
          <a:lstStyle/>
          <a:p>
            <a:r>
              <a:rPr lang="fr-FR" b="1" dirty="0"/>
              <a:t>Paul </a:t>
            </a:r>
            <a:r>
              <a:rPr lang="fr-FR" dirty="0"/>
              <a:t>a 18 ans. Sans être brillant, il a toujours réussi. À l’heure actuelle, il n’est pas bien du tout dans sa peau. Cet environnement le met très mal à l’aise, il ne trouve pas ses repères. Ce n’est pas qu’il soit agoraphobe, mais 200 élèves, c’est quand même beaucoup. Il se demande combien ils seront en deuxième. Il n’est pas certain de son choix. La psycho, c’est pas mal, mais est-ce qu’il y a des débouchés ? Il est seul dans l’auditoire. Il prend note pendant le cours, mais le soir, il se réfugie dans </a:t>
            </a:r>
            <a:r>
              <a:rPr lang="fr-FR" dirty="0" err="1"/>
              <a:t>Fortnite</a:t>
            </a:r>
            <a:r>
              <a:rPr lang="fr-FR" dirty="0"/>
              <a:t> et discute avec ses anciens amis du secondaire. Au test formatif de bio, qu’il avait plus ou moins bien bossé, il obtient 9/20. Pour lui, c’est la confirmation qu’il n’y arrivera peut-être pas. </a:t>
            </a:r>
          </a:p>
        </p:txBody>
      </p:sp>
    </p:spTree>
    <p:extLst>
      <p:ext uri="{BB962C8B-B14F-4D97-AF65-F5344CB8AC3E}">
        <p14:creationId xmlns:p14="http://schemas.microsoft.com/office/powerpoint/2010/main" val="3133626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BCA9C3-EB4E-1549-A74F-0E964E6599CF}"/>
              </a:ext>
            </a:extLst>
          </p:cNvPr>
          <p:cNvSpPr>
            <a:spLocks noGrp="1"/>
          </p:cNvSpPr>
          <p:nvPr>
            <p:ph type="title"/>
          </p:nvPr>
        </p:nvSpPr>
        <p:spPr/>
        <p:txBody>
          <a:bodyPr/>
          <a:lstStyle/>
          <a:p>
            <a:r>
              <a:rPr lang="fr-FR" dirty="0"/>
              <a:t>Quelques personnages</a:t>
            </a:r>
          </a:p>
        </p:txBody>
      </p:sp>
      <p:sp>
        <p:nvSpPr>
          <p:cNvPr id="3" name="Espace réservé du contenu 2">
            <a:extLst>
              <a:ext uri="{FF2B5EF4-FFF2-40B4-BE49-F238E27FC236}">
                <a16:creationId xmlns:a16="http://schemas.microsoft.com/office/drawing/2014/main" id="{E68BC6A7-1C63-5F44-88B6-273F079D68AF}"/>
              </a:ext>
            </a:extLst>
          </p:cNvPr>
          <p:cNvSpPr>
            <a:spLocks noGrp="1"/>
          </p:cNvSpPr>
          <p:nvPr>
            <p:ph idx="1"/>
          </p:nvPr>
        </p:nvSpPr>
        <p:spPr>
          <a:xfrm>
            <a:off x="838200" y="2056519"/>
            <a:ext cx="10515600" cy="4418706"/>
          </a:xfrm>
        </p:spPr>
        <p:txBody>
          <a:bodyPr>
            <a:normAutofit/>
          </a:bodyPr>
          <a:lstStyle/>
          <a:p>
            <a:r>
              <a:rPr lang="fr-FR" b="1" dirty="0"/>
              <a:t>Fanny </a:t>
            </a:r>
            <a:r>
              <a:rPr lang="fr-FR" dirty="0"/>
              <a:t>a 17 ans. C’est une bonne élève issue d’une bonne école. Elle  avait déjà vu la photosynthèse dans le secondaire. N’empêche, elle a pris des notes complètes pendant le cours et en a fait une synthèse de bonne qualité tous les soirs. Elle bosse beaucoup, mais elle aime ça. Au test formatif, elle fait 14/20, l’un des meilleurs scores, ce qu’elle ne sait pas. Du coup, elle s’inquiète : elle n’a fait que 14/20 à une matière qu’elle a eu le temps de bien bosser. Elle décide de prendre contact avec le SAR et d’assister à la remédiation proposée par  Bernard pour les élèves en difficulté.</a:t>
            </a:r>
          </a:p>
        </p:txBody>
      </p:sp>
    </p:spTree>
    <p:extLst>
      <p:ext uri="{BB962C8B-B14F-4D97-AF65-F5344CB8AC3E}">
        <p14:creationId xmlns:p14="http://schemas.microsoft.com/office/powerpoint/2010/main" val="3053794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BCA9C3-EB4E-1549-A74F-0E964E6599CF}"/>
              </a:ext>
            </a:extLst>
          </p:cNvPr>
          <p:cNvSpPr>
            <a:spLocks noGrp="1"/>
          </p:cNvSpPr>
          <p:nvPr>
            <p:ph type="title"/>
          </p:nvPr>
        </p:nvSpPr>
        <p:spPr/>
        <p:txBody>
          <a:bodyPr/>
          <a:lstStyle/>
          <a:p>
            <a:r>
              <a:rPr lang="fr-FR" dirty="0"/>
              <a:t>Quelques personnages</a:t>
            </a:r>
          </a:p>
        </p:txBody>
      </p:sp>
      <p:sp>
        <p:nvSpPr>
          <p:cNvPr id="3" name="Espace réservé du contenu 2">
            <a:extLst>
              <a:ext uri="{FF2B5EF4-FFF2-40B4-BE49-F238E27FC236}">
                <a16:creationId xmlns:a16="http://schemas.microsoft.com/office/drawing/2014/main" id="{E68BC6A7-1C63-5F44-88B6-273F079D68AF}"/>
              </a:ext>
            </a:extLst>
          </p:cNvPr>
          <p:cNvSpPr>
            <a:spLocks noGrp="1"/>
          </p:cNvSpPr>
          <p:nvPr>
            <p:ph idx="1"/>
          </p:nvPr>
        </p:nvSpPr>
        <p:spPr>
          <a:xfrm>
            <a:off x="838200" y="2056519"/>
            <a:ext cx="10515600" cy="4418706"/>
          </a:xfrm>
        </p:spPr>
        <p:txBody>
          <a:bodyPr>
            <a:normAutofit/>
          </a:bodyPr>
          <a:lstStyle/>
          <a:p>
            <a:r>
              <a:rPr lang="fr-FR" b="1" dirty="0" err="1"/>
              <a:t>Lea</a:t>
            </a:r>
            <a:r>
              <a:rPr lang="fr-FR" b="1" dirty="0"/>
              <a:t> </a:t>
            </a:r>
            <a:r>
              <a:rPr lang="fr-FR" dirty="0"/>
              <a:t>a 19 ans. Elle a raté sa quatrième secondaire. Elle dit de cette période qu’elle était immature. Elle vient au cours, retravaille ses notes le soir et a assez bien étudié pour ce contrôle formatif. Elle obtient 9/20. Elle est plutôt contente parce qu’elle se dit qu’elle peut y arriver, ce qui ne lui semblait pas évident en entamant les études supérieures. Elle redouble d’efforts pour s’améliorer.</a:t>
            </a:r>
          </a:p>
        </p:txBody>
      </p:sp>
    </p:spTree>
    <p:extLst>
      <p:ext uri="{BB962C8B-B14F-4D97-AF65-F5344CB8AC3E}">
        <p14:creationId xmlns:p14="http://schemas.microsoft.com/office/powerpoint/2010/main" val="18370591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95fcae7eadbfa1063911e86676c612b6e9b78"/>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7504</TotalTime>
  <Words>1351</Words>
  <Application>Microsoft Macintosh PowerPoint</Application>
  <PresentationFormat>Grand écran</PresentationFormat>
  <Paragraphs>84</Paragraphs>
  <Slides>20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20</vt:i4>
      </vt:variant>
    </vt:vector>
  </HeadingPairs>
  <TitlesOfParts>
    <vt:vector size="24" baseType="lpstr">
      <vt:lpstr>Arial</vt:lpstr>
      <vt:lpstr>Calibri</vt:lpstr>
      <vt:lpstr>Calibri Light</vt:lpstr>
      <vt:lpstr>Thème Office</vt:lpstr>
      <vt:lpstr>L’évaluation comme outil de formation</vt:lpstr>
      <vt:lpstr>Définitions de l’évaluation</vt:lpstr>
      <vt:lpstr>Définitions de l’évaluation</vt:lpstr>
      <vt:lpstr>Quelques personnages</vt:lpstr>
      <vt:lpstr>Quelques personnages</vt:lpstr>
      <vt:lpstr>Quelques personnages</vt:lpstr>
      <vt:lpstr>Quelques personnages</vt:lpstr>
      <vt:lpstr>Quelques personnages</vt:lpstr>
      <vt:lpstr>Quelques personnages</vt:lpstr>
      <vt:lpstr>Comment l’évaluation peut-elle être un outil de formation ?</vt:lpstr>
      <vt:lpstr>Qui récolte l’information, porte le jugement, régule ?</vt:lpstr>
      <vt:lpstr>Qui récolte l’information, porte le jugement, régule ?</vt:lpstr>
      <vt:lpstr>Une équation largement  inconnue</vt:lpstr>
      <vt:lpstr>Présentation PowerPoint</vt:lpstr>
      <vt:lpstr>Présentation PowerPoint</vt:lpstr>
      <vt:lpstr>Présentation PowerPoint</vt:lpstr>
      <vt:lpstr>Philosophie de l’Assessment for learning</vt:lpstr>
      <vt:lpstr>Assessment for learning</vt:lpstr>
      <vt:lpstr>L’Assessment For Learning</vt:lpstr>
      <vt:lpstr>Merci pour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stages en Master : objectifs, organisation et évaluation</dc:title>
  <dc:creator>Utilisateur de Microsoft Office</dc:creator>
  <cp:lastModifiedBy>Pascal Detroz</cp:lastModifiedBy>
  <cp:revision>109</cp:revision>
  <dcterms:created xsi:type="dcterms:W3CDTF">2017-04-03T11:46:46Z</dcterms:created>
  <dcterms:modified xsi:type="dcterms:W3CDTF">2019-06-04T08:33:14Z</dcterms:modified>
</cp:coreProperties>
</file>