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7.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handoutMasterIdLst>
    <p:handoutMasterId r:id="rId13"/>
  </p:handoutMasterIdLst>
  <p:sldIdLst>
    <p:sldId id="256" r:id="rId2"/>
    <p:sldId id="339" r:id="rId3"/>
    <p:sldId id="348" r:id="rId4"/>
    <p:sldId id="346" r:id="rId5"/>
    <p:sldId id="342" r:id="rId6"/>
    <p:sldId id="341" r:id="rId7"/>
    <p:sldId id="267" r:id="rId8"/>
    <p:sldId id="345" r:id="rId9"/>
    <p:sldId id="344" r:id="rId10"/>
    <p:sldId id="343" r:id="rId11"/>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3A9B4"/>
    <a:srgbClr val="7F9AA8"/>
    <a:srgbClr val="586D8A"/>
    <a:srgbClr val="627998"/>
    <a:srgbClr val="5E7A88"/>
    <a:srgbClr val="CAD1D5"/>
    <a:srgbClr val="A6B8C2"/>
    <a:srgbClr val="455A6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Style moyen 1 - Accentuation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F2DE63D5-997A-4646-A377-4702673A728D}" styleName="Style léger 2 - Accentuation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69273" autoAdjust="0"/>
  </p:normalViewPr>
  <p:slideViewPr>
    <p:cSldViewPr snapToGrid="0">
      <p:cViewPr>
        <p:scale>
          <a:sx n="55" d="100"/>
          <a:sy n="55" d="100"/>
        </p:scale>
        <p:origin x="780" y="42"/>
      </p:cViewPr>
      <p:guideLst/>
    </p:cSldViewPr>
  </p:slideViewPr>
  <p:notesTextViewPr>
    <p:cViewPr>
      <p:scale>
        <a:sx n="1" d="1"/>
        <a:sy n="1" d="1"/>
      </p:scale>
      <p:origin x="0" y="0"/>
    </p:cViewPr>
  </p:notesTextViewPr>
  <p:notesViewPr>
    <p:cSldViewPr snapToGrid="0">
      <p:cViewPr varScale="1">
        <p:scale>
          <a:sx n="56" d="100"/>
          <a:sy n="56" d="100"/>
        </p:scale>
        <p:origin x="2856"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3316A66-6429-49D5-A9AD-C634C16D01D8}" type="doc">
      <dgm:prSet loTypeId="urn:microsoft.com/office/officeart/2005/8/layout/cycle7" loCatId="cycle" qsTypeId="urn:microsoft.com/office/officeart/2005/8/quickstyle/simple2" qsCatId="simple" csTypeId="urn:microsoft.com/office/officeart/2005/8/colors/accent0_3" csCatId="mainScheme" phldr="1"/>
      <dgm:spPr/>
      <dgm:t>
        <a:bodyPr/>
        <a:lstStyle/>
        <a:p>
          <a:endParaRPr lang="fr-FR"/>
        </a:p>
      </dgm:t>
    </dgm:pt>
    <dgm:pt modelId="{4988EC35-E23E-4CC8-9295-67738DF51089}">
      <dgm:prSet phldrT="[Texte]"/>
      <dgm:spPr>
        <a:solidFill>
          <a:srgbClr val="7F9AA8"/>
        </a:solidFill>
      </dgm:spPr>
      <dgm:t>
        <a:bodyPr/>
        <a:lstStyle/>
        <a:p>
          <a:r>
            <a:rPr lang="fr-FR" dirty="0" smtClean="0"/>
            <a:t>Pratiques validées par la preuve scientifique</a:t>
          </a:r>
          <a:endParaRPr lang="fr-FR" dirty="0"/>
        </a:p>
      </dgm:t>
    </dgm:pt>
    <dgm:pt modelId="{DC1F0369-855D-4DAC-AAE3-EBE5B9B10464}" type="parTrans" cxnId="{5A744511-00EA-4D81-BF7D-04977E478B62}">
      <dgm:prSet/>
      <dgm:spPr/>
      <dgm:t>
        <a:bodyPr/>
        <a:lstStyle/>
        <a:p>
          <a:endParaRPr lang="fr-FR"/>
        </a:p>
      </dgm:t>
    </dgm:pt>
    <dgm:pt modelId="{9D31FEEA-0F01-4681-9DA4-39402BDE0438}" type="sibTrans" cxnId="{5A744511-00EA-4D81-BF7D-04977E478B62}">
      <dgm:prSet/>
      <dgm:spPr/>
      <dgm:t>
        <a:bodyPr/>
        <a:lstStyle/>
        <a:p>
          <a:endParaRPr lang="fr-FR"/>
        </a:p>
      </dgm:t>
    </dgm:pt>
    <dgm:pt modelId="{FDE32A1E-6E64-4D9D-92AD-8135A1BFF6BC}">
      <dgm:prSet phldrT="[Texte]"/>
      <dgm:spPr>
        <a:solidFill>
          <a:srgbClr val="7F9AA8"/>
        </a:solidFill>
      </dgm:spPr>
      <dgm:t>
        <a:bodyPr/>
        <a:lstStyle/>
        <a:p>
          <a:r>
            <a:rPr lang="fr-FR" dirty="0" smtClean="0"/>
            <a:t>Pratiques effectives</a:t>
          </a:r>
          <a:endParaRPr lang="fr-FR" dirty="0"/>
        </a:p>
      </dgm:t>
    </dgm:pt>
    <dgm:pt modelId="{4BE62627-46C4-4454-8096-7FA5F657EAB7}" type="parTrans" cxnId="{674DB6F4-602F-45B8-B852-936B8B50672F}">
      <dgm:prSet/>
      <dgm:spPr/>
      <dgm:t>
        <a:bodyPr/>
        <a:lstStyle/>
        <a:p>
          <a:endParaRPr lang="fr-FR"/>
        </a:p>
      </dgm:t>
    </dgm:pt>
    <dgm:pt modelId="{DE591B77-2EEF-4888-B566-18B915BF5FF1}" type="sibTrans" cxnId="{674DB6F4-602F-45B8-B852-936B8B50672F}">
      <dgm:prSet/>
      <dgm:spPr/>
      <dgm:t>
        <a:bodyPr/>
        <a:lstStyle/>
        <a:p>
          <a:endParaRPr lang="fr-FR"/>
        </a:p>
      </dgm:t>
    </dgm:pt>
    <dgm:pt modelId="{93E2B6EB-C2B2-41AB-8C62-A62493B3E421}" type="pres">
      <dgm:prSet presAssocID="{B3316A66-6429-49D5-A9AD-C634C16D01D8}" presName="Name0" presStyleCnt="0">
        <dgm:presLayoutVars>
          <dgm:dir/>
          <dgm:resizeHandles val="exact"/>
        </dgm:presLayoutVars>
      </dgm:prSet>
      <dgm:spPr/>
    </dgm:pt>
    <dgm:pt modelId="{62AE91DC-EBA8-4A59-BD0E-C9C46B4F4C11}" type="pres">
      <dgm:prSet presAssocID="{4988EC35-E23E-4CC8-9295-67738DF51089}" presName="node" presStyleLbl="node1" presStyleIdx="0" presStyleCnt="2" custRadScaleRad="125840" custRadScaleInc="41468">
        <dgm:presLayoutVars>
          <dgm:bulletEnabled val="1"/>
        </dgm:presLayoutVars>
      </dgm:prSet>
      <dgm:spPr/>
      <dgm:t>
        <a:bodyPr/>
        <a:lstStyle/>
        <a:p>
          <a:endParaRPr lang="fr-FR"/>
        </a:p>
      </dgm:t>
    </dgm:pt>
    <dgm:pt modelId="{18877DA6-D0C3-437B-B74F-80EF4D27CF3E}" type="pres">
      <dgm:prSet presAssocID="{9D31FEEA-0F01-4681-9DA4-39402BDE0438}" presName="sibTrans" presStyleLbl="sibTrans2D1" presStyleIdx="0" presStyleCnt="2"/>
      <dgm:spPr/>
    </dgm:pt>
    <dgm:pt modelId="{7A1C21A8-80CC-4385-8666-95B4E3C997B6}" type="pres">
      <dgm:prSet presAssocID="{9D31FEEA-0F01-4681-9DA4-39402BDE0438}" presName="connectorText" presStyleLbl="sibTrans2D1" presStyleIdx="0" presStyleCnt="2"/>
      <dgm:spPr/>
    </dgm:pt>
    <dgm:pt modelId="{1DB8D1D2-563D-4BF9-8FAA-7BB9E257F0A7}" type="pres">
      <dgm:prSet presAssocID="{FDE32A1E-6E64-4D9D-92AD-8135A1BFF6BC}" presName="node" presStyleLbl="node1" presStyleIdx="1" presStyleCnt="2" custRadScaleRad="273491" custRadScaleInc="126726">
        <dgm:presLayoutVars>
          <dgm:bulletEnabled val="1"/>
        </dgm:presLayoutVars>
      </dgm:prSet>
      <dgm:spPr/>
    </dgm:pt>
    <dgm:pt modelId="{EDCA2E5D-3F86-4536-9891-EA17159BAF9A}" type="pres">
      <dgm:prSet presAssocID="{DE591B77-2EEF-4888-B566-18B915BF5FF1}" presName="sibTrans" presStyleLbl="sibTrans2D1" presStyleIdx="1" presStyleCnt="2"/>
      <dgm:spPr/>
      <dgm:t>
        <a:bodyPr/>
        <a:lstStyle/>
        <a:p>
          <a:endParaRPr lang="fr-FR"/>
        </a:p>
      </dgm:t>
    </dgm:pt>
    <dgm:pt modelId="{237A97B0-F5C1-4175-9995-B44D3C398DF2}" type="pres">
      <dgm:prSet presAssocID="{DE591B77-2EEF-4888-B566-18B915BF5FF1}" presName="connectorText" presStyleLbl="sibTrans2D1" presStyleIdx="1" presStyleCnt="2"/>
      <dgm:spPr/>
    </dgm:pt>
  </dgm:ptLst>
  <dgm:cxnLst>
    <dgm:cxn modelId="{8E2AEBA6-EB9B-498E-A9C5-F819B4E0F1E0}" type="presOf" srcId="{B3316A66-6429-49D5-A9AD-C634C16D01D8}" destId="{93E2B6EB-C2B2-41AB-8C62-A62493B3E421}" srcOrd="0" destOrd="0" presId="urn:microsoft.com/office/officeart/2005/8/layout/cycle7"/>
    <dgm:cxn modelId="{34584CB8-0E2C-4D4A-B49C-646758515935}" type="presOf" srcId="{FDE32A1E-6E64-4D9D-92AD-8135A1BFF6BC}" destId="{1DB8D1D2-563D-4BF9-8FAA-7BB9E257F0A7}" srcOrd="0" destOrd="0" presId="urn:microsoft.com/office/officeart/2005/8/layout/cycle7"/>
    <dgm:cxn modelId="{674DB6F4-602F-45B8-B852-936B8B50672F}" srcId="{B3316A66-6429-49D5-A9AD-C634C16D01D8}" destId="{FDE32A1E-6E64-4D9D-92AD-8135A1BFF6BC}" srcOrd="1" destOrd="0" parTransId="{4BE62627-46C4-4454-8096-7FA5F657EAB7}" sibTransId="{DE591B77-2EEF-4888-B566-18B915BF5FF1}"/>
    <dgm:cxn modelId="{BC47B3C7-53EA-4DBF-926E-B393457BCED6}" type="presOf" srcId="{4988EC35-E23E-4CC8-9295-67738DF51089}" destId="{62AE91DC-EBA8-4A59-BD0E-C9C46B4F4C11}" srcOrd="0" destOrd="0" presId="urn:microsoft.com/office/officeart/2005/8/layout/cycle7"/>
    <dgm:cxn modelId="{92D88E07-780F-4054-8A1E-B1FB221ADD39}" type="presOf" srcId="{9D31FEEA-0F01-4681-9DA4-39402BDE0438}" destId="{18877DA6-D0C3-437B-B74F-80EF4D27CF3E}" srcOrd="0" destOrd="0" presId="urn:microsoft.com/office/officeart/2005/8/layout/cycle7"/>
    <dgm:cxn modelId="{5A744511-00EA-4D81-BF7D-04977E478B62}" srcId="{B3316A66-6429-49D5-A9AD-C634C16D01D8}" destId="{4988EC35-E23E-4CC8-9295-67738DF51089}" srcOrd="0" destOrd="0" parTransId="{DC1F0369-855D-4DAC-AAE3-EBE5B9B10464}" sibTransId="{9D31FEEA-0F01-4681-9DA4-39402BDE0438}"/>
    <dgm:cxn modelId="{FFBFE9AA-5585-4125-9FC6-09ABDFE80D22}" type="presOf" srcId="{DE591B77-2EEF-4888-B566-18B915BF5FF1}" destId="{237A97B0-F5C1-4175-9995-B44D3C398DF2}" srcOrd="1" destOrd="0" presId="urn:microsoft.com/office/officeart/2005/8/layout/cycle7"/>
    <dgm:cxn modelId="{C4F7285B-87D5-4116-917F-10E30230BE35}" type="presOf" srcId="{DE591B77-2EEF-4888-B566-18B915BF5FF1}" destId="{EDCA2E5D-3F86-4536-9891-EA17159BAF9A}" srcOrd="0" destOrd="0" presId="urn:microsoft.com/office/officeart/2005/8/layout/cycle7"/>
    <dgm:cxn modelId="{475172FD-BB3C-42E3-BE8F-60A6B8064058}" type="presOf" srcId="{9D31FEEA-0F01-4681-9DA4-39402BDE0438}" destId="{7A1C21A8-80CC-4385-8666-95B4E3C997B6}" srcOrd="1" destOrd="0" presId="urn:microsoft.com/office/officeart/2005/8/layout/cycle7"/>
    <dgm:cxn modelId="{645CF671-144C-4B21-B8FA-8571CC1E50AB}" type="presParOf" srcId="{93E2B6EB-C2B2-41AB-8C62-A62493B3E421}" destId="{62AE91DC-EBA8-4A59-BD0E-C9C46B4F4C11}" srcOrd="0" destOrd="0" presId="urn:microsoft.com/office/officeart/2005/8/layout/cycle7"/>
    <dgm:cxn modelId="{74F60EE3-60F4-4151-9E4B-B90409DF9A05}" type="presParOf" srcId="{93E2B6EB-C2B2-41AB-8C62-A62493B3E421}" destId="{18877DA6-D0C3-437B-B74F-80EF4D27CF3E}" srcOrd="1" destOrd="0" presId="urn:microsoft.com/office/officeart/2005/8/layout/cycle7"/>
    <dgm:cxn modelId="{64909B66-202A-40CB-B589-E4085B8AD3C6}" type="presParOf" srcId="{18877DA6-D0C3-437B-B74F-80EF4D27CF3E}" destId="{7A1C21A8-80CC-4385-8666-95B4E3C997B6}" srcOrd="0" destOrd="0" presId="urn:microsoft.com/office/officeart/2005/8/layout/cycle7"/>
    <dgm:cxn modelId="{B6AB2066-BF0B-41AD-9601-F4FF7C5FC6E5}" type="presParOf" srcId="{93E2B6EB-C2B2-41AB-8C62-A62493B3E421}" destId="{1DB8D1D2-563D-4BF9-8FAA-7BB9E257F0A7}" srcOrd="2" destOrd="0" presId="urn:microsoft.com/office/officeart/2005/8/layout/cycle7"/>
    <dgm:cxn modelId="{A72F272E-E4F1-46A4-8BE9-9B0E22E486AB}" type="presParOf" srcId="{93E2B6EB-C2B2-41AB-8C62-A62493B3E421}" destId="{EDCA2E5D-3F86-4536-9891-EA17159BAF9A}" srcOrd="3" destOrd="0" presId="urn:microsoft.com/office/officeart/2005/8/layout/cycle7"/>
    <dgm:cxn modelId="{80EDD553-5EF2-4003-B553-D68CA62C1367}" type="presParOf" srcId="{EDCA2E5D-3F86-4536-9891-EA17159BAF9A}" destId="{237A97B0-F5C1-4175-9995-B44D3C398DF2}" srcOrd="0" destOrd="0" presId="urn:microsoft.com/office/officeart/2005/8/layout/cycle7"/>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3316A66-6429-49D5-A9AD-C634C16D01D8}" type="doc">
      <dgm:prSet loTypeId="urn:microsoft.com/office/officeart/2005/8/layout/cycle7" loCatId="cycle" qsTypeId="urn:microsoft.com/office/officeart/2005/8/quickstyle/simple2" qsCatId="simple" csTypeId="urn:microsoft.com/office/officeart/2005/8/colors/accent0_3" csCatId="mainScheme" phldr="1"/>
      <dgm:spPr/>
      <dgm:t>
        <a:bodyPr/>
        <a:lstStyle/>
        <a:p>
          <a:endParaRPr lang="fr-FR"/>
        </a:p>
      </dgm:t>
    </dgm:pt>
    <dgm:pt modelId="{4988EC35-E23E-4CC8-9295-67738DF51089}">
      <dgm:prSet phldrT="[Texte]"/>
      <dgm:spPr>
        <a:solidFill>
          <a:srgbClr val="7F9AA8"/>
        </a:solidFill>
      </dgm:spPr>
      <dgm:t>
        <a:bodyPr/>
        <a:lstStyle/>
        <a:p>
          <a:r>
            <a:rPr lang="fr-FR" dirty="0" smtClean="0"/>
            <a:t>Pratiques validées par la preuve scientifique</a:t>
          </a:r>
          <a:endParaRPr lang="fr-FR" dirty="0"/>
        </a:p>
      </dgm:t>
    </dgm:pt>
    <dgm:pt modelId="{DC1F0369-855D-4DAC-AAE3-EBE5B9B10464}" type="parTrans" cxnId="{5A744511-00EA-4D81-BF7D-04977E478B62}">
      <dgm:prSet/>
      <dgm:spPr/>
      <dgm:t>
        <a:bodyPr/>
        <a:lstStyle/>
        <a:p>
          <a:endParaRPr lang="fr-FR"/>
        </a:p>
      </dgm:t>
    </dgm:pt>
    <dgm:pt modelId="{9D31FEEA-0F01-4681-9DA4-39402BDE0438}" type="sibTrans" cxnId="{5A744511-00EA-4D81-BF7D-04977E478B62}">
      <dgm:prSet/>
      <dgm:spPr/>
      <dgm:t>
        <a:bodyPr/>
        <a:lstStyle/>
        <a:p>
          <a:endParaRPr lang="fr-FR"/>
        </a:p>
      </dgm:t>
    </dgm:pt>
    <dgm:pt modelId="{FDE32A1E-6E64-4D9D-92AD-8135A1BFF6BC}">
      <dgm:prSet phldrT="[Texte]"/>
      <dgm:spPr>
        <a:solidFill>
          <a:srgbClr val="7F9AA8"/>
        </a:solidFill>
      </dgm:spPr>
      <dgm:t>
        <a:bodyPr/>
        <a:lstStyle/>
        <a:p>
          <a:r>
            <a:rPr lang="fr-FR" dirty="0" smtClean="0"/>
            <a:t>Pratiques effectives</a:t>
          </a:r>
          <a:endParaRPr lang="fr-FR" dirty="0"/>
        </a:p>
      </dgm:t>
    </dgm:pt>
    <dgm:pt modelId="{4BE62627-46C4-4454-8096-7FA5F657EAB7}" type="parTrans" cxnId="{674DB6F4-602F-45B8-B852-936B8B50672F}">
      <dgm:prSet/>
      <dgm:spPr/>
      <dgm:t>
        <a:bodyPr/>
        <a:lstStyle/>
        <a:p>
          <a:endParaRPr lang="fr-FR"/>
        </a:p>
      </dgm:t>
    </dgm:pt>
    <dgm:pt modelId="{DE591B77-2EEF-4888-B566-18B915BF5FF1}" type="sibTrans" cxnId="{674DB6F4-602F-45B8-B852-936B8B50672F}">
      <dgm:prSet/>
      <dgm:spPr/>
      <dgm:t>
        <a:bodyPr/>
        <a:lstStyle/>
        <a:p>
          <a:endParaRPr lang="fr-FR"/>
        </a:p>
      </dgm:t>
    </dgm:pt>
    <dgm:pt modelId="{93E2B6EB-C2B2-41AB-8C62-A62493B3E421}" type="pres">
      <dgm:prSet presAssocID="{B3316A66-6429-49D5-A9AD-C634C16D01D8}" presName="Name0" presStyleCnt="0">
        <dgm:presLayoutVars>
          <dgm:dir/>
          <dgm:resizeHandles val="exact"/>
        </dgm:presLayoutVars>
      </dgm:prSet>
      <dgm:spPr/>
    </dgm:pt>
    <dgm:pt modelId="{62AE91DC-EBA8-4A59-BD0E-C9C46B4F4C11}" type="pres">
      <dgm:prSet presAssocID="{4988EC35-E23E-4CC8-9295-67738DF51089}" presName="node" presStyleLbl="node1" presStyleIdx="0" presStyleCnt="2" custRadScaleRad="125840" custRadScaleInc="41468">
        <dgm:presLayoutVars>
          <dgm:bulletEnabled val="1"/>
        </dgm:presLayoutVars>
      </dgm:prSet>
      <dgm:spPr/>
      <dgm:t>
        <a:bodyPr/>
        <a:lstStyle/>
        <a:p>
          <a:endParaRPr lang="fr-FR"/>
        </a:p>
      </dgm:t>
    </dgm:pt>
    <dgm:pt modelId="{18877DA6-D0C3-437B-B74F-80EF4D27CF3E}" type="pres">
      <dgm:prSet presAssocID="{9D31FEEA-0F01-4681-9DA4-39402BDE0438}" presName="sibTrans" presStyleLbl="sibTrans2D1" presStyleIdx="0" presStyleCnt="2"/>
      <dgm:spPr/>
    </dgm:pt>
    <dgm:pt modelId="{7A1C21A8-80CC-4385-8666-95B4E3C997B6}" type="pres">
      <dgm:prSet presAssocID="{9D31FEEA-0F01-4681-9DA4-39402BDE0438}" presName="connectorText" presStyleLbl="sibTrans2D1" presStyleIdx="0" presStyleCnt="2"/>
      <dgm:spPr/>
    </dgm:pt>
    <dgm:pt modelId="{1DB8D1D2-563D-4BF9-8FAA-7BB9E257F0A7}" type="pres">
      <dgm:prSet presAssocID="{FDE32A1E-6E64-4D9D-92AD-8135A1BFF6BC}" presName="node" presStyleLbl="node1" presStyleIdx="1" presStyleCnt="2" custRadScaleRad="273491" custRadScaleInc="126726">
        <dgm:presLayoutVars>
          <dgm:bulletEnabled val="1"/>
        </dgm:presLayoutVars>
      </dgm:prSet>
      <dgm:spPr/>
    </dgm:pt>
    <dgm:pt modelId="{EDCA2E5D-3F86-4536-9891-EA17159BAF9A}" type="pres">
      <dgm:prSet presAssocID="{DE591B77-2EEF-4888-B566-18B915BF5FF1}" presName="sibTrans" presStyleLbl="sibTrans2D1" presStyleIdx="1" presStyleCnt="2"/>
      <dgm:spPr/>
      <dgm:t>
        <a:bodyPr/>
        <a:lstStyle/>
        <a:p>
          <a:endParaRPr lang="fr-FR"/>
        </a:p>
      </dgm:t>
    </dgm:pt>
    <dgm:pt modelId="{237A97B0-F5C1-4175-9995-B44D3C398DF2}" type="pres">
      <dgm:prSet presAssocID="{DE591B77-2EEF-4888-B566-18B915BF5FF1}" presName="connectorText" presStyleLbl="sibTrans2D1" presStyleIdx="1" presStyleCnt="2"/>
      <dgm:spPr/>
    </dgm:pt>
  </dgm:ptLst>
  <dgm:cxnLst>
    <dgm:cxn modelId="{FFBFE9AA-5585-4125-9FC6-09ABDFE80D22}" type="presOf" srcId="{DE591B77-2EEF-4888-B566-18B915BF5FF1}" destId="{237A97B0-F5C1-4175-9995-B44D3C398DF2}" srcOrd="1" destOrd="0" presId="urn:microsoft.com/office/officeart/2005/8/layout/cycle7"/>
    <dgm:cxn modelId="{8E2AEBA6-EB9B-498E-A9C5-F819B4E0F1E0}" type="presOf" srcId="{B3316A66-6429-49D5-A9AD-C634C16D01D8}" destId="{93E2B6EB-C2B2-41AB-8C62-A62493B3E421}" srcOrd="0" destOrd="0" presId="urn:microsoft.com/office/officeart/2005/8/layout/cycle7"/>
    <dgm:cxn modelId="{C4F7285B-87D5-4116-917F-10E30230BE35}" type="presOf" srcId="{DE591B77-2EEF-4888-B566-18B915BF5FF1}" destId="{EDCA2E5D-3F86-4536-9891-EA17159BAF9A}" srcOrd="0" destOrd="0" presId="urn:microsoft.com/office/officeart/2005/8/layout/cycle7"/>
    <dgm:cxn modelId="{674DB6F4-602F-45B8-B852-936B8B50672F}" srcId="{B3316A66-6429-49D5-A9AD-C634C16D01D8}" destId="{FDE32A1E-6E64-4D9D-92AD-8135A1BFF6BC}" srcOrd="1" destOrd="0" parTransId="{4BE62627-46C4-4454-8096-7FA5F657EAB7}" sibTransId="{DE591B77-2EEF-4888-B566-18B915BF5FF1}"/>
    <dgm:cxn modelId="{92D88E07-780F-4054-8A1E-B1FB221ADD39}" type="presOf" srcId="{9D31FEEA-0F01-4681-9DA4-39402BDE0438}" destId="{18877DA6-D0C3-437B-B74F-80EF4D27CF3E}" srcOrd="0" destOrd="0" presId="urn:microsoft.com/office/officeart/2005/8/layout/cycle7"/>
    <dgm:cxn modelId="{5A744511-00EA-4D81-BF7D-04977E478B62}" srcId="{B3316A66-6429-49D5-A9AD-C634C16D01D8}" destId="{4988EC35-E23E-4CC8-9295-67738DF51089}" srcOrd="0" destOrd="0" parTransId="{DC1F0369-855D-4DAC-AAE3-EBE5B9B10464}" sibTransId="{9D31FEEA-0F01-4681-9DA4-39402BDE0438}"/>
    <dgm:cxn modelId="{BC47B3C7-53EA-4DBF-926E-B393457BCED6}" type="presOf" srcId="{4988EC35-E23E-4CC8-9295-67738DF51089}" destId="{62AE91DC-EBA8-4A59-BD0E-C9C46B4F4C11}" srcOrd="0" destOrd="0" presId="urn:microsoft.com/office/officeart/2005/8/layout/cycle7"/>
    <dgm:cxn modelId="{475172FD-BB3C-42E3-BE8F-60A6B8064058}" type="presOf" srcId="{9D31FEEA-0F01-4681-9DA4-39402BDE0438}" destId="{7A1C21A8-80CC-4385-8666-95B4E3C997B6}" srcOrd="1" destOrd="0" presId="urn:microsoft.com/office/officeart/2005/8/layout/cycle7"/>
    <dgm:cxn modelId="{34584CB8-0E2C-4D4A-B49C-646758515935}" type="presOf" srcId="{FDE32A1E-6E64-4D9D-92AD-8135A1BFF6BC}" destId="{1DB8D1D2-563D-4BF9-8FAA-7BB9E257F0A7}" srcOrd="0" destOrd="0" presId="urn:microsoft.com/office/officeart/2005/8/layout/cycle7"/>
    <dgm:cxn modelId="{645CF671-144C-4B21-B8FA-8571CC1E50AB}" type="presParOf" srcId="{93E2B6EB-C2B2-41AB-8C62-A62493B3E421}" destId="{62AE91DC-EBA8-4A59-BD0E-C9C46B4F4C11}" srcOrd="0" destOrd="0" presId="urn:microsoft.com/office/officeart/2005/8/layout/cycle7"/>
    <dgm:cxn modelId="{74F60EE3-60F4-4151-9E4B-B90409DF9A05}" type="presParOf" srcId="{93E2B6EB-C2B2-41AB-8C62-A62493B3E421}" destId="{18877DA6-D0C3-437B-B74F-80EF4D27CF3E}" srcOrd="1" destOrd="0" presId="urn:microsoft.com/office/officeart/2005/8/layout/cycle7"/>
    <dgm:cxn modelId="{64909B66-202A-40CB-B589-E4085B8AD3C6}" type="presParOf" srcId="{18877DA6-D0C3-437B-B74F-80EF4D27CF3E}" destId="{7A1C21A8-80CC-4385-8666-95B4E3C997B6}" srcOrd="0" destOrd="0" presId="urn:microsoft.com/office/officeart/2005/8/layout/cycle7"/>
    <dgm:cxn modelId="{B6AB2066-BF0B-41AD-9601-F4FF7C5FC6E5}" type="presParOf" srcId="{93E2B6EB-C2B2-41AB-8C62-A62493B3E421}" destId="{1DB8D1D2-563D-4BF9-8FAA-7BB9E257F0A7}" srcOrd="2" destOrd="0" presId="urn:microsoft.com/office/officeart/2005/8/layout/cycle7"/>
    <dgm:cxn modelId="{A72F272E-E4F1-46A4-8BE9-9B0E22E486AB}" type="presParOf" srcId="{93E2B6EB-C2B2-41AB-8C62-A62493B3E421}" destId="{EDCA2E5D-3F86-4536-9891-EA17159BAF9A}" srcOrd="3" destOrd="0" presId="urn:microsoft.com/office/officeart/2005/8/layout/cycle7"/>
    <dgm:cxn modelId="{80EDD553-5EF2-4003-B553-D68CA62C1367}" type="presParOf" srcId="{EDCA2E5D-3F86-4536-9891-EA17159BAF9A}" destId="{237A97B0-F5C1-4175-9995-B44D3C398DF2}" srcOrd="0" destOrd="0" presId="urn:microsoft.com/office/officeart/2005/8/layout/cycle7"/>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3316A66-6429-49D5-A9AD-C634C16D01D8}" type="doc">
      <dgm:prSet loTypeId="urn:microsoft.com/office/officeart/2005/8/layout/cycle7" loCatId="cycle" qsTypeId="urn:microsoft.com/office/officeart/2005/8/quickstyle/simple2" qsCatId="simple" csTypeId="urn:microsoft.com/office/officeart/2005/8/colors/accent0_3" csCatId="mainScheme" phldr="1"/>
      <dgm:spPr/>
      <dgm:t>
        <a:bodyPr/>
        <a:lstStyle/>
        <a:p>
          <a:endParaRPr lang="fr-FR"/>
        </a:p>
      </dgm:t>
    </dgm:pt>
    <dgm:pt modelId="{4988EC35-E23E-4CC8-9295-67738DF51089}">
      <dgm:prSet phldrT="[Texte]"/>
      <dgm:spPr>
        <a:solidFill>
          <a:srgbClr val="7F9AA8"/>
        </a:solidFill>
      </dgm:spPr>
      <dgm:t>
        <a:bodyPr/>
        <a:lstStyle/>
        <a:p>
          <a:r>
            <a:rPr lang="fr-FR" dirty="0" smtClean="0"/>
            <a:t>Pratiques validées par la preuve scientifique</a:t>
          </a:r>
          <a:endParaRPr lang="fr-FR" dirty="0"/>
        </a:p>
      </dgm:t>
    </dgm:pt>
    <dgm:pt modelId="{DC1F0369-855D-4DAC-AAE3-EBE5B9B10464}" type="parTrans" cxnId="{5A744511-00EA-4D81-BF7D-04977E478B62}">
      <dgm:prSet/>
      <dgm:spPr/>
      <dgm:t>
        <a:bodyPr/>
        <a:lstStyle/>
        <a:p>
          <a:endParaRPr lang="fr-FR"/>
        </a:p>
      </dgm:t>
    </dgm:pt>
    <dgm:pt modelId="{9D31FEEA-0F01-4681-9DA4-39402BDE0438}" type="sibTrans" cxnId="{5A744511-00EA-4D81-BF7D-04977E478B62}">
      <dgm:prSet/>
      <dgm:spPr/>
      <dgm:t>
        <a:bodyPr/>
        <a:lstStyle/>
        <a:p>
          <a:endParaRPr lang="fr-FR"/>
        </a:p>
      </dgm:t>
    </dgm:pt>
    <dgm:pt modelId="{FDE32A1E-6E64-4D9D-92AD-8135A1BFF6BC}">
      <dgm:prSet phldrT="[Texte]"/>
      <dgm:spPr>
        <a:solidFill>
          <a:srgbClr val="7F9AA8"/>
        </a:solidFill>
      </dgm:spPr>
      <dgm:t>
        <a:bodyPr/>
        <a:lstStyle/>
        <a:p>
          <a:r>
            <a:rPr lang="fr-FR" dirty="0" smtClean="0"/>
            <a:t>Pratiques effectives</a:t>
          </a:r>
          <a:endParaRPr lang="fr-FR" dirty="0"/>
        </a:p>
      </dgm:t>
    </dgm:pt>
    <dgm:pt modelId="{4BE62627-46C4-4454-8096-7FA5F657EAB7}" type="parTrans" cxnId="{674DB6F4-602F-45B8-B852-936B8B50672F}">
      <dgm:prSet/>
      <dgm:spPr/>
      <dgm:t>
        <a:bodyPr/>
        <a:lstStyle/>
        <a:p>
          <a:endParaRPr lang="fr-FR"/>
        </a:p>
      </dgm:t>
    </dgm:pt>
    <dgm:pt modelId="{DE591B77-2EEF-4888-B566-18B915BF5FF1}" type="sibTrans" cxnId="{674DB6F4-602F-45B8-B852-936B8B50672F}">
      <dgm:prSet/>
      <dgm:spPr/>
      <dgm:t>
        <a:bodyPr/>
        <a:lstStyle/>
        <a:p>
          <a:endParaRPr lang="fr-FR"/>
        </a:p>
      </dgm:t>
    </dgm:pt>
    <dgm:pt modelId="{93E2B6EB-C2B2-41AB-8C62-A62493B3E421}" type="pres">
      <dgm:prSet presAssocID="{B3316A66-6429-49D5-A9AD-C634C16D01D8}" presName="Name0" presStyleCnt="0">
        <dgm:presLayoutVars>
          <dgm:dir/>
          <dgm:resizeHandles val="exact"/>
        </dgm:presLayoutVars>
      </dgm:prSet>
      <dgm:spPr/>
    </dgm:pt>
    <dgm:pt modelId="{62AE91DC-EBA8-4A59-BD0E-C9C46B4F4C11}" type="pres">
      <dgm:prSet presAssocID="{4988EC35-E23E-4CC8-9295-67738DF51089}" presName="node" presStyleLbl="node1" presStyleIdx="0" presStyleCnt="2" custRadScaleRad="125840" custRadScaleInc="41468">
        <dgm:presLayoutVars>
          <dgm:bulletEnabled val="1"/>
        </dgm:presLayoutVars>
      </dgm:prSet>
      <dgm:spPr/>
      <dgm:t>
        <a:bodyPr/>
        <a:lstStyle/>
        <a:p>
          <a:endParaRPr lang="fr-FR"/>
        </a:p>
      </dgm:t>
    </dgm:pt>
    <dgm:pt modelId="{18877DA6-D0C3-437B-B74F-80EF4D27CF3E}" type="pres">
      <dgm:prSet presAssocID="{9D31FEEA-0F01-4681-9DA4-39402BDE0438}" presName="sibTrans" presStyleLbl="sibTrans2D1" presStyleIdx="0" presStyleCnt="2"/>
      <dgm:spPr/>
    </dgm:pt>
    <dgm:pt modelId="{7A1C21A8-80CC-4385-8666-95B4E3C997B6}" type="pres">
      <dgm:prSet presAssocID="{9D31FEEA-0F01-4681-9DA4-39402BDE0438}" presName="connectorText" presStyleLbl="sibTrans2D1" presStyleIdx="0" presStyleCnt="2"/>
      <dgm:spPr/>
    </dgm:pt>
    <dgm:pt modelId="{1DB8D1D2-563D-4BF9-8FAA-7BB9E257F0A7}" type="pres">
      <dgm:prSet presAssocID="{FDE32A1E-6E64-4D9D-92AD-8135A1BFF6BC}" presName="node" presStyleLbl="node1" presStyleIdx="1" presStyleCnt="2" custRadScaleRad="273491" custRadScaleInc="126726">
        <dgm:presLayoutVars>
          <dgm:bulletEnabled val="1"/>
        </dgm:presLayoutVars>
      </dgm:prSet>
      <dgm:spPr/>
    </dgm:pt>
    <dgm:pt modelId="{EDCA2E5D-3F86-4536-9891-EA17159BAF9A}" type="pres">
      <dgm:prSet presAssocID="{DE591B77-2EEF-4888-B566-18B915BF5FF1}" presName="sibTrans" presStyleLbl="sibTrans2D1" presStyleIdx="1" presStyleCnt="2"/>
      <dgm:spPr/>
      <dgm:t>
        <a:bodyPr/>
        <a:lstStyle/>
        <a:p>
          <a:endParaRPr lang="fr-FR"/>
        </a:p>
      </dgm:t>
    </dgm:pt>
    <dgm:pt modelId="{237A97B0-F5C1-4175-9995-B44D3C398DF2}" type="pres">
      <dgm:prSet presAssocID="{DE591B77-2EEF-4888-B566-18B915BF5FF1}" presName="connectorText" presStyleLbl="sibTrans2D1" presStyleIdx="1" presStyleCnt="2"/>
      <dgm:spPr/>
    </dgm:pt>
  </dgm:ptLst>
  <dgm:cxnLst>
    <dgm:cxn modelId="{FFBFE9AA-5585-4125-9FC6-09ABDFE80D22}" type="presOf" srcId="{DE591B77-2EEF-4888-B566-18B915BF5FF1}" destId="{237A97B0-F5C1-4175-9995-B44D3C398DF2}" srcOrd="1" destOrd="0" presId="urn:microsoft.com/office/officeart/2005/8/layout/cycle7"/>
    <dgm:cxn modelId="{8E2AEBA6-EB9B-498E-A9C5-F819B4E0F1E0}" type="presOf" srcId="{B3316A66-6429-49D5-A9AD-C634C16D01D8}" destId="{93E2B6EB-C2B2-41AB-8C62-A62493B3E421}" srcOrd="0" destOrd="0" presId="urn:microsoft.com/office/officeart/2005/8/layout/cycle7"/>
    <dgm:cxn modelId="{C4F7285B-87D5-4116-917F-10E30230BE35}" type="presOf" srcId="{DE591B77-2EEF-4888-B566-18B915BF5FF1}" destId="{EDCA2E5D-3F86-4536-9891-EA17159BAF9A}" srcOrd="0" destOrd="0" presId="urn:microsoft.com/office/officeart/2005/8/layout/cycle7"/>
    <dgm:cxn modelId="{674DB6F4-602F-45B8-B852-936B8B50672F}" srcId="{B3316A66-6429-49D5-A9AD-C634C16D01D8}" destId="{FDE32A1E-6E64-4D9D-92AD-8135A1BFF6BC}" srcOrd="1" destOrd="0" parTransId="{4BE62627-46C4-4454-8096-7FA5F657EAB7}" sibTransId="{DE591B77-2EEF-4888-B566-18B915BF5FF1}"/>
    <dgm:cxn modelId="{92D88E07-780F-4054-8A1E-B1FB221ADD39}" type="presOf" srcId="{9D31FEEA-0F01-4681-9DA4-39402BDE0438}" destId="{18877DA6-D0C3-437B-B74F-80EF4D27CF3E}" srcOrd="0" destOrd="0" presId="urn:microsoft.com/office/officeart/2005/8/layout/cycle7"/>
    <dgm:cxn modelId="{5A744511-00EA-4D81-BF7D-04977E478B62}" srcId="{B3316A66-6429-49D5-A9AD-C634C16D01D8}" destId="{4988EC35-E23E-4CC8-9295-67738DF51089}" srcOrd="0" destOrd="0" parTransId="{DC1F0369-855D-4DAC-AAE3-EBE5B9B10464}" sibTransId="{9D31FEEA-0F01-4681-9DA4-39402BDE0438}"/>
    <dgm:cxn modelId="{BC47B3C7-53EA-4DBF-926E-B393457BCED6}" type="presOf" srcId="{4988EC35-E23E-4CC8-9295-67738DF51089}" destId="{62AE91DC-EBA8-4A59-BD0E-C9C46B4F4C11}" srcOrd="0" destOrd="0" presId="urn:microsoft.com/office/officeart/2005/8/layout/cycle7"/>
    <dgm:cxn modelId="{475172FD-BB3C-42E3-BE8F-60A6B8064058}" type="presOf" srcId="{9D31FEEA-0F01-4681-9DA4-39402BDE0438}" destId="{7A1C21A8-80CC-4385-8666-95B4E3C997B6}" srcOrd="1" destOrd="0" presId="urn:microsoft.com/office/officeart/2005/8/layout/cycle7"/>
    <dgm:cxn modelId="{34584CB8-0E2C-4D4A-B49C-646758515935}" type="presOf" srcId="{FDE32A1E-6E64-4D9D-92AD-8135A1BFF6BC}" destId="{1DB8D1D2-563D-4BF9-8FAA-7BB9E257F0A7}" srcOrd="0" destOrd="0" presId="urn:microsoft.com/office/officeart/2005/8/layout/cycle7"/>
    <dgm:cxn modelId="{645CF671-144C-4B21-B8FA-8571CC1E50AB}" type="presParOf" srcId="{93E2B6EB-C2B2-41AB-8C62-A62493B3E421}" destId="{62AE91DC-EBA8-4A59-BD0E-C9C46B4F4C11}" srcOrd="0" destOrd="0" presId="urn:microsoft.com/office/officeart/2005/8/layout/cycle7"/>
    <dgm:cxn modelId="{74F60EE3-60F4-4151-9E4B-B90409DF9A05}" type="presParOf" srcId="{93E2B6EB-C2B2-41AB-8C62-A62493B3E421}" destId="{18877DA6-D0C3-437B-B74F-80EF4D27CF3E}" srcOrd="1" destOrd="0" presId="urn:microsoft.com/office/officeart/2005/8/layout/cycle7"/>
    <dgm:cxn modelId="{64909B66-202A-40CB-B589-E4085B8AD3C6}" type="presParOf" srcId="{18877DA6-D0C3-437B-B74F-80EF4D27CF3E}" destId="{7A1C21A8-80CC-4385-8666-95B4E3C997B6}" srcOrd="0" destOrd="0" presId="urn:microsoft.com/office/officeart/2005/8/layout/cycle7"/>
    <dgm:cxn modelId="{B6AB2066-BF0B-41AD-9601-F4FF7C5FC6E5}" type="presParOf" srcId="{93E2B6EB-C2B2-41AB-8C62-A62493B3E421}" destId="{1DB8D1D2-563D-4BF9-8FAA-7BB9E257F0A7}" srcOrd="2" destOrd="0" presId="urn:microsoft.com/office/officeart/2005/8/layout/cycle7"/>
    <dgm:cxn modelId="{A72F272E-E4F1-46A4-8BE9-9B0E22E486AB}" type="presParOf" srcId="{93E2B6EB-C2B2-41AB-8C62-A62493B3E421}" destId="{EDCA2E5D-3F86-4536-9891-EA17159BAF9A}" srcOrd="3" destOrd="0" presId="urn:microsoft.com/office/officeart/2005/8/layout/cycle7"/>
    <dgm:cxn modelId="{80EDD553-5EF2-4003-B553-D68CA62C1367}" type="presParOf" srcId="{EDCA2E5D-3F86-4536-9891-EA17159BAF9A}" destId="{237A97B0-F5C1-4175-9995-B44D3C398DF2}" srcOrd="0" destOrd="0" presId="urn:microsoft.com/office/officeart/2005/8/layout/cycle7"/>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2AE91DC-EBA8-4A59-BD0E-C9C46B4F4C11}">
      <dsp:nvSpPr>
        <dsp:cNvPr id="0" name=""/>
        <dsp:cNvSpPr/>
      </dsp:nvSpPr>
      <dsp:spPr>
        <a:xfrm>
          <a:off x="4090241" y="0"/>
          <a:ext cx="2645002" cy="1322501"/>
        </a:xfrm>
        <a:prstGeom prst="roundRect">
          <a:avLst>
            <a:gd name="adj" fmla="val 10000"/>
          </a:avLst>
        </a:prstGeom>
        <a:solidFill>
          <a:srgbClr val="7F9AA8"/>
        </a:solidFill>
        <a:ln w="19050" cap="flat" cmpd="sng" algn="ctr">
          <a:solidFill>
            <a:schemeClr val="lt2">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95250" tIns="95250" rIns="95250" bIns="95250" numCol="1" spcCol="1270" anchor="ctr" anchorCtr="0">
          <a:noAutofit/>
        </a:bodyPr>
        <a:lstStyle/>
        <a:p>
          <a:pPr lvl="0" algn="ctr" defTabSz="1111250">
            <a:lnSpc>
              <a:spcPct val="90000"/>
            </a:lnSpc>
            <a:spcBef>
              <a:spcPct val="0"/>
            </a:spcBef>
            <a:spcAft>
              <a:spcPct val="35000"/>
            </a:spcAft>
          </a:pPr>
          <a:r>
            <a:rPr lang="fr-FR" sz="2500" kern="1200" dirty="0" smtClean="0"/>
            <a:t>Pratiques validées par la preuve scientifique</a:t>
          </a:r>
          <a:endParaRPr lang="fr-FR" sz="2500" kern="1200" dirty="0"/>
        </a:p>
      </dsp:txBody>
      <dsp:txXfrm>
        <a:off x="4128976" y="38735"/>
        <a:ext cx="2567532" cy="1245031"/>
      </dsp:txXfrm>
    </dsp:sp>
    <dsp:sp modelId="{18877DA6-D0C3-437B-B74F-80EF4D27CF3E}">
      <dsp:nvSpPr>
        <dsp:cNvPr id="0" name=""/>
        <dsp:cNvSpPr/>
      </dsp:nvSpPr>
      <dsp:spPr>
        <a:xfrm rot="10800000">
          <a:off x="2789526" y="429812"/>
          <a:ext cx="1156191" cy="462875"/>
        </a:xfrm>
        <a:prstGeom prst="leftRightArrow">
          <a:avLst>
            <a:gd name="adj1" fmla="val 600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lvl="0" algn="ctr" defTabSz="844550">
            <a:lnSpc>
              <a:spcPct val="90000"/>
            </a:lnSpc>
            <a:spcBef>
              <a:spcPct val="0"/>
            </a:spcBef>
            <a:spcAft>
              <a:spcPct val="35000"/>
            </a:spcAft>
          </a:pPr>
          <a:endParaRPr lang="fr-FR" sz="1900" kern="1200"/>
        </a:p>
      </dsp:txBody>
      <dsp:txXfrm rot="10800000">
        <a:off x="2928388" y="522387"/>
        <a:ext cx="878466" cy="277725"/>
      </dsp:txXfrm>
    </dsp:sp>
    <dsp:sp modelId="{1DB8D1D2-563D-4BF9-8FAA-7BB9E257F0A7}">
      <dsp:nvSpPr>
        <dsp:cNvPr id="0" name=""/>
        <dsp:cNvSpPr/>
      </dsp:nvSpPr>
      <dsp:spPr>
        <a:xfrm>
          <a:off x="0" y="0"/>
          <a:ext cx="2645002" cy="1322501"/>
        </a:xfrm>
        <a:prstGeom prst="roundRect">
          <a:avLst>
            <a:gd name="adj" fmla="val 10000"/>
          </a:avLst>
        </a:prstGeom>
        <a:solidFill>
          <a:srgbClr val="7F9AA8"/>
        </a:solidFill>
        <a:ln w="19050" cap="flat" cmpd="sng" algn="ctr">
          <a:solidFill>
            <a:schemeClr val="lt2">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95250" tIns="95250" rIns="95250" bIns="95250" numCol="1" spcCol="1270" anchor="ctr" anchorCtr="0">
          <a:noAutofit/>
        </a:bodyPr>
        <a:lstStyle/>
        <a:p>
          <a:pPr lvl="0" algn="ctr" defTabSz="1111250">
            <a:lnSpc>
              <a:spcPct val="90000"/>
            </a:lnSpc>
            <a:spcBef>
              <a:spcPct val="0"/>
            </a:spcBef>
            <a:spcAft>
              <a:spcPct val="35000"/>
            </a:spcAft>
          </a:pPr>
          <a:r>
            <a:rPr lang="fr-FR" sz="2500" kern="1200" dirty="0" smtClean="0"/>
            <a:t>Pratiques effectives</a:t>
          </a:r>
          <a:endParaRPr lang="fr-FR" sz="2500" kern="1200" dirty="0"/>
        </a:p>
      </dsp:txBody>
      <dsp:txXfrm>
        <a:off x="38735" y="38735"/>
        <a:ext cx="2567532" cy="1245031"/>
      </dsp:txXfrm>
    </dsp:sp>
    <dsp:sp modelId="{EDCA2E5D-3F86-4536-9891-EA17159BAF9A}">
      <dsp:nvSpPr>
        <dsp:cNvPr id="0" name=""/>
        <dsp:cNvSpPr/>
      </dsp:nvSpPr>
      <dsp:spPr>
        <a:xfrm>
          <a:off x="2789526" y="429812"/>
          <a:ext cx="1156191" cy="462875"/>
        </a:xfrm>
        <a:prstGeom prst="leftRightArrow">
          <a:avLst>
            <a:gd name="adj1" fmla="val 600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lvl="0" algn="ctr" defTabSz="844550">
            <a:lnSpc>
              <a:spcPct val="90000"/>
            </a:lnSpc>
            <a:spcBef>
              <a:spcPct val="0"/>
            </a:spcBef>
            <a:spcAft>
              <a:spcPct val="35000"/>
            </a:spcAft>
          </a:pPr>
          <a:endParaRPr lang="fr-FR" sz="1900" kern="1200"/>
        </a:p>
      </dsp:txBody>
      <dsp:txXfrm>
        <a:off x="2928389" y="522387"/>
        <a:ext cx="878466" cy="27772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2AE91DC-EBA8-4A59-BD0E-C9C46B4F4C11}">
      <dsp:nvSpPr>
        <dsp:cNvPr id="0" name=""/>
        <dsp:cNvSpPr/>
      </dsp:nvSpPr>
      <dsp:spPr>
        <a:xfrm>
          <a:off x="2990855" y="0"/>
          <a:ext cx="1879701" cy="939850"/>
        </a:xfrm>
        <a:prstGeom prst="roundRect">
          <a:avLst>
            <a:gd name="adj" fmla="val 10000"/>
          </a:avLst>
        </a:prstGeom>
        <a:solidFill>
          <a:srgbClr val="7F9AA8"/>
        </a:solidFill>
        <a:ln w="19050" cap="flat" cmpd="sng" algn="ctr">
          <a:solidFill>
            <a:schemeClr val="lt2">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fr-FR" sz="1700" kern="1200" dirty="0" smtClean="0"/>
            <a:t>Pratiques validées par la preuve scientifique</a:t>
          </a:r>
          <a:endParaRPr lang="fr-FR" sz="1700" kern="1200" dirty="0"/>
        </a:p>
      </dsp:txBody>
      <dsp:txXfrm>
        <a:off x="3018382" y="27527"/>
        <a:ext cx="1824647" cy="884796"/>
      </dsp:txXfrm>
    </dsp:sp>
    <dsp:sp modelId="{18877DA6-D0C3-437B-B74F-80EF4D27CF3E}">
      <dsp:nvSpPr>
        <dsp:cNvPr id="0" name=""/>
        <dsp:cNvSpPr/>
      </dsp:nvSpPr>
      <dsp:spPr>
        <a:xfrm rot="10800000">
          <a:off x="1990817" y="305451"/>
          <a:ext cx="888923" cy="328947"/>
        </a:xfrm>
        <a:prstGeom prst="leftRightArrow">
          <a:avLst>
            <a:gd name="adj1" fmla="val 600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fr-FR" sz="1400" kern="1200"/>
        </a:p>
      </dsp:txBody>
      <dsp:txXfrm rot="10800000">
        <a:off x="2089501" y="371240"/>
        <a:ext cx="691555" cy="197369"/>
      </dsp:txXfrm>
    </dsp:sp>
    <dsp:sp modelId="{1DB8D1D2-563D-4BF9-8FAA-7BB9E257F0A7}">
      <dsp:nvSpPr>
        <dsp:cNvPr id="0" name=""/>
        <dsp:cNvSpPr/>
      </dsp:nvSpPr>
      <dsp:spPr>
        <a:xfrm>
          <a:off x="0" y="0"/>
          <a:ext cx="1879701" cy="939850"/>
        </a:xfrm>
        <a:prstGeom prst="roundRect">
          <a:avLst>
            <a:gd name="adj" fmla="val 10000"/>
          </a:avLst>
        </a:prstGeom>
        <a:solidFill>
          <a:srgbClr val="7F9AA8"/>
        </a:solidFill>
        <a:ln w="19050" cap="flat" cmpd="sng" algn="ctr">
          <a:solidFill>
            <a:schemeClr val="lt2">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fr-FR" sz="1700" kern="1200" dirty="0" smtClean="0"/>
            <a:t>Pratiques effectives</a:t>
          </a:r>
          <a:endParaRPr lang="fr-FR" sz="1700" kern="1200" dirty="0"/>
        </a:p>
      </dsp:txBody>
      <dsp:txXfrm>
        <a:off x="27527" y="27527"/>
        <a:ext cx="1824647" cy="884796"/>
      </dsp:txXfrm>
    </dsp:sp>
    <dsp:sp modelId="{EDCA2E5D-3F86-4536-9891-EA17159BAF9A}">
      <dsp:nvSpPr>
        <dsp:cNvPr id="0" name=""/>
        <dsp:cNvSpPr/>
      </dsp:nvSpPr>
      <dsp:spPr>
        <a:xfrm>
          <a:off x="1990817" y="305451"/>
          <a:ext cx="888923" cy="328947"/>
        </a:xfrm>
        <a:prstGeom prst="leftRightArrow">
          <a:avLst>
            <a:gd name="adj1" fmla="val 600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fr-FR" sz="1400" kern="1200"/>
        </a:p>
      </dsp:txBody>
      <dsp:txXfrm>
        <a:off x="2089501" y="371240"/>
        <a:ext cx="691555" cy="19736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2AE91DC-EBA8-4A59-BD0E-C9C46B4F4C11}">
      <dsp:nvSpPr>
        <dsp:cNvPr id="0" name=""/>
        <dsp:cNvSpPr/>
      </dsp:nvSpPr>
      <dsp:spPr>
        <a:xfrm>
          <a:off x="2990855" y="0"/>
          <a:ext cx="1879701" cy="939850"/>
        </a:xfrm>
        <a:prstGeom prst="roundRect">
          <a:avLst>
            <a:gd name="adj" fmla="val 10000"/>
          </a:avLst>
        </a:prstGeom>
        <a:solidFill>
          <a:srgbClr val="7F9AA8"/>
        </a:solidFill>
        <a:ln w="19050" cap="flat" cmpd="sng" algn="ctr">
          <a:solidFill>
            <a:schemeClr val="lt2">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fr-FR" sz="1700" kern="1200" dirty="0" smtClean="0"/>
            <a:t>Pratiques validées par la preuve scientifique</a:t>
          </a:r>
          <a:endParaRPr lang="fr-FR" sz="1700" kern="1200" dirty="0"/>
        </a:p>
      </dsp:txBody>
      <dsp:txXfrm>
        <a:off x="3018382" y="27527"/>
        <a:ext cx="1824647" cy="884796"/>
      </dsp:txXfrm>
    </dsp:sp>
    <dsp:sp modelId="{18877DA6-D0C3-437B-B74F-80EF4D27CF3E}">
      <dsp:nvSpPr>
        <dsp:cNvPr id="0" name=""/>
        <dsp:cNvSpPr/>
      </dsp:nvSpPr>
      <dsp:spPr>
        <a:xfrm rot="10800000">
          <a:off x="1990817" y="305451"/>
          <a:ext cx="888923" cy="328947"/>
        </a:xfrm>
        <a:prstGeom prst="leftRightArrow">
          <a:avLst>
            <a:gd name="adj1" fmla="val 600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fr-FR" sz="1400" kern="1200"/>
        </a:p>
      </dsp:txBody>
      <dsp:txXfrm rot="10800000">
        <a:off x="2089501" y="371240"/>
        <a:ext cx="691555" cy="197369"/>
      </dsp:txXfrm>
    </dsp:sp>
    <dsp:sp modelId="{1DB8D1D2-563D-4BF9-8FAA-7BB9E257F0A7}">
      <dsp:nvSpPr>
        <dsp:cNvPr id="0" name=""/>
        <dsp:cNvSpPr/>
      </dsp:nvSpPr>
      <dsp:spPr>
        <a:xfrm>
          <a:off x="0" y="0"/>
          <a:ext cx="1879701" cy="939850"/>
        </a:xfrm>
        <a:prstGeom prst="roundRect">
          <a:avLst>
            <a:gd name="adj" fmla="val 10000"/>
          </a:avLst>
        </a:prstGeom>
        <a:solidFill>
          <a:srgbClr val="7F9AA8"/>
        </a:solidFill>
        <a:ln w="19050" cap="flat" cmpd="sng" algn="ctr">
          <a:solidFill>
            <a:schemeClr val="lt2">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fr-FR" sz="1700" kern="1200" dirty="0" smtClean="0"/>
            <a:t>Pratiques effectives</a:t>
          </a:r>
          <a:endParaRPr lang="fr-FR" sz="1700" kern="1200" dirty="0"/>
        </a:p>
      </dsp:txBody>
      <dsp:txXfrm>
        <a:off x="27527" y="27527"/>
        <a:ext cx="1824647" cy="884796"/>
      </dsp:txXfrm>
    </dsp:sp>
    <dsp:sp modelId="{EDCA2E5D-3F86-4536-9891-EA17159BAF9A}">
      <dsp:nvSpPr>
        <dsp:cNvPr id="0" name=""/>
        <dsp:cNvSpPr/>
      </dsp:nvSpPr>
      <dsp:spPr>
        <a:xfrm>
          <a:off x="1990817" y="305451"/>
          <a:ext cx="888923" cy="328947"/>
        </a:xfrm>
        <a:prstGeom prst="leftRightArrow">
          <a:avLst>
            <a:gd name="adj1" fmla="val 600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fr-FR" sz="1400" kern="1200"/>
        </a:p>
      </dsp:txBody>
      <dsp:txXfrm>
        <a:off x="2089501" y="371240"/>
        <a:ext cx="691555" cy="197369"/>
      </dsp:txXfrm>
    </dsp:sp>
  </dsp:spTree>
</dsp:drawing>
</file>

<file path=ppt/diagrams/layout1.xml><?xml version="1.0" encoding="utf-8"?>
<dgm:layoutDef xmlns:dgm="http://schemas.openxmlformats.org/drawingml/2006/diagram" xmlns:a="http://schemas.openxmlformats.org/drawingml/2006/main" uniqueId="urn:microsoft.com/office/officeart/2005/8/layout/cycle7">
  <dgm:title val=""/>
  <dgm:desc val=""/>
  <dgm:catLst>
    <dgm:cat type="cycle" pri="6000"/>
  </dgm:catLst>
  <dgm:sampData>
    <dgm:dataModel>
      <dgm:ptLst>
        <dgm:pt modelId="0" type="doc"/>
        <dgm:pt modelId="1">
          <dgm:prSet phldr="1"/>
        </dgm:pt>
        <dgm:pt modelId="2">
          <dgm:prSet phldr="1"/>
        </dgm:pt>
        <dgm:pt modelId="3">
          <dgm:prSet phldr="1"/>
        </dgm:pt>
      </dgm:ptLst>
      <dgm:cxnLst>
        <dgm:cxn modelId="6" srcId="0" destId="1" srcOrd="0" destOrd="0"/>
        <dgm:cxn modelId="7" srcId="0" destId="2" srcOrd="1" destOrd="0"/>
        <dgm:cxn modelId="8" srcId="0" destId="3" srcOrd="2"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func="var" arg="dir" op="equ" val="norm">
        <dgm:alg type="cycle">
          <dgm:param type="stAng" val="0"/>
          <dgm:param type="spanAng" val="360"/>
        </dgm:alg>
      </dgm:if>
      <dgm:else name="Name3">
        <dgm:alg type="cycle">
          <dgm:param type="stAng" val="0"/>
          <dgm:param type="spanAng" val="-360"/>
        </dgm:alg>
      </dgm:else>
    </dgm:choose>
    <dgm:shape xmlns:r="http://schemas.openxmlformats.org/officeDocument/2006/relationships" r:blip="">
      <dgm:adjLst/>
    </dgm:shape>
    <dgm:presOf/>
    <dgm:constrLst>
      <dgm:constr type="diam" refType="w"/>
      <dgm:constr type="w" for="ch" ptType="node" refType="w"/>
      <dgm:constr type="primFontSz" for="ch" ptType="node" op="equ" val="65"/>
      <dgm:constr type="w" for="ch" forName="sibTrans" refType="w" refFor="ch" refPtType="node" op="equ" fact="0.35"/>
      <dgm:constr type="connDist" for="ch" forName="sibTrans" op="equ"/>
      <dgm:constr type="primFontSz" for="des" forName="connectorText" op="equ" val="55"/>
      <dgm:constr type="primFontSz" for="des" forName="connectorText" refType="primFontSz" refFor="ch" refPtType="node" op="lte" fact="0.8"/>
      <dgm:constr type="sibSp" refType="w" refFor="ch" refPtType="node" op="equ" fact="0.65"/>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4">
        <dgm:if name="Name5" axis="par ch" ptType="doc node" func="cnt" op="gt" val="1">
          <dgm:forEach name="sibTransForEach" axis="followSib" ptType="sibTrans" hideLastTrans="0" cnt="1">
            <dgm:layoutNode name="sibTrans">
              <dgm:choose name="Name6">
                <dgm:if name="Name7" axis="par ch" ptType="doc node" func="posEven" op="equ" val="1">
                  <dgm:alg type="conn">
                    <dgm:param type="begPts" val="radial"/>
                    <dgm:param type="endPts" val="radial"/>
                    <dgm:param type="begSty" val="arr"/>
                    <dgm:param type="endSty" val="arr"/>
                  </dgm:alg>
                </dgm:if>
                <dgm:else name="Name8">
                  <dgm:alg type="conn">
                    <dgm:param type="begPts" val="auto"/>
                    <dgm:param type="endPts" val="auto"/>
                    <dgm:param type="begSty" val="arr"/>
                    <dgm:param type="endSty" val="arr"/>
                  </dgm:alg>
                </dgm:else>
              </dgm:choose>
              <dgm:shape xmlns:r="http://schemas.openxmlformats.org/officeDocument/2006/relationships" type="conn" r:blip="">
                <dgm:adjLst/>
              </dgm:shape>
              <dgm:presOf axis="self"/>
              <dgm:constrLst>
                <dgm:constr type="h" refType="w" fact="0.5"/>
                <dgm:constr type="connDist"/>
                <dgm:constr type="begPad" refType="connDist" fact="0.1"/>
                <dgm:constr type="endPad" refType="connDist" fact="0.1"/>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9"/>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cycle7">
  <dgm:title val=""/>
  <dgm:desc val=""/>
  <dgm:catLst>
    <dgm:cat type="cycle" pri="6000"/>
  </dgm:catLst>
  <dgm:sampData>
    <dgm:dataModel>
      <dgm:ptLst>
        <dgm:pt modelId="0" type="doc"/>
        <dgm:pt modelId="1">
          <dgm:prSet phldr="1"/>
        </dgm:pt>
        <dgm:pt modelId="2">
          <dgm:prSet phldr="1"/>
        </dgm:pt>
        <dgm:pt modelId="3">
          <dgm:prSet phldr="1"/>
        </dgm:pt>
      </dgm:ptLst>
      <dgm:cxnLst>
        <dgm:cxn modelId="6" srcId="0" destId="1" srcOrd="0" destOrd="0"/>
        <dgm:cxn modelId="7" srcId="0" destId="2" srcOrd="1" destOrd="0"/>
        <dgm:cxn modelId="8" srcId="0" destId="3" srcOrd="2"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func="var" arg="dir" op="equ" val="norm">
        <dgm:alg type="cycle">
          <dgm:param type="stAng" val="0"/>
          <dgm:param type="spanAng" val="360"/>
        </dgm:alg>
      </dgm:if>
      <dgm:else name="Name3">
        <dgm:alg type="cycle">
          <dgm:param type="stAng" val="0"/>
          <dgm:param type="spanAng" val="-360"/>
        </dgm:alg>
      </dgm:else>
    </dgm:choose>
    <dgm:shape xmlns:r="http://schemas.openxmlformats.org/officeDocument/2006/relationships" r:blip="">
      <dgm:adjLst/>
    </dgm:shape>
    <dgm:presOf/>
    <dgm:constrLst>
      <dgm:constr type="diam" refType="w"/>
      <dgm:constr type="w" for="ch" ptType="node" refType="w"/>
      <dgm:constr type="primFontSz" for="ch" ptType="node" op="equ" val="65"/>
      <dgm:constr type="w" for="ch" forName="sibTrans" refType="w" refFor="ch" refPtType="node" op="equ" fact="0.35"/>
      <dgm:constr type="connDist" for="ch" forName="sibTrans" op="equ"/>
      <dgm:constr type="primFontSz" for="des" forName="connectorText" op="equ" val="55"/>
      <dgm:constr type="primFontSz" for="des" forName="connectorText" refType="primFontSz" refFor="ch" refPtType="node" op="lte" fact="0.8"/>
      <dgm:constr type="sibSp" refType="w" refFor="ch" refPtType="node" op="equ" fact="0.65"/>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4">
        <dgm:if name="Name5" axis="par ch" ptType="doc node" func="cnt" op="gt" val="1">
          <dgm:forEach name="sibTransForEach" axis="followSib" ptType="sibTrans" hideLastTrans="0" cnt="1">
            <dgm:layoutNode name="sibTrans">
              <dgm:choose name="Name6">
                <dgm:if name="Name7" axis="par ch" ptType="doc node" func="posEven" op="equ" val="1">
                  <dgm:alg type="conn">
                    <dgm:param type="begPts" val="radial"/>
                    <dgm:param type="endPts" val="radial"/>
                    <dgm:param type="begSty" val="arr"/>
                    <dgm:param type="endSty" val="arr"/>
                  </dgm:alg>
                </dgm:if>
                <dgm:else name="Name8">
                  <dgm:alg type="conn">
                    <dgm:param type="begPts" val="auto"/>
                    <dgm:param type="endPts" val="auto"/>
                    <dgm:param type="begSty" val="arr"/>
                    <dgm:param type="endSty" val="arr"/>
                  </dgm:alg>
                </dgm:else>
              </dgm:choose>
              <dgm:shape xmlns:r="http://schemas.openxmlformats.org/officeDocument/2006/relationships" type="conn" r:blip="">
                <dgm:adjLst/>
              </dgm:shape>
              <dgm:presOf axis="self"/>
              <dgm:constrLst>
                <dgm:constr type="h" refType="w" fact="0.5"/>
                <dgm:constr type="connDist"/>
                <dgm:constr type="begPad" refType="connDist" fact="0.1"/>
                <dgm:constr type="endPad" refType="connDist" fact="0.1"/>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9"/>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cycle7">
  <dgm:title val=""/>
  <dgm:desc val=""/>
  <dgm:catLst>
    <dgm:cat type="cycle" pri="6000"/>
  </dgm:catLst>
  <dgm:sampData>
    <dgm:dataModel>
      <dgm:ptLst>
        <dgm:pt modelId="0" type="doc"/>
        <dgm:pt modelId="1">
          <dgm:prSet phldr="1"/>
        </dgm:pt>
        <dgm:pt modelId="2">
          <dgm:prSet phldr="1"/>
        </dgm:pt>
        <dgm:pt modelId="3">
          <dgm:prSet phldr="1"/>
        </dgm:pt>
      </dgm:ptLst>
      <dgm:cxnLst>
        <dgm:cxn modelId="6" srcId="0" destId="1" srcOrd="0" destOrd="0"/>
        <dgm:cxn modelId="7" srcId="0" destId="2" srcOrd="1" destOrd="0"/>
        <dgm:cxn modelId="8" srcId="0" destId="3" srcOrd="2"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func="var" arg="dir" op="equ" val="norm">
        <dgm:alg type="cycle">
          <dgm:param type="stAng" val="0"/>
          <dgm:param type="spanAng" val="360"/>
        </dgm:alg>
      </dgm:if>
      <dgm:else name="Name3">
        <dgm:alg type="cycle">
          <dgm:param type="stAng" val="0"/>
          <dgm:param type="spanAng" val="-360"/>
        </dgm:alg>
      </dgm:else>
    </dgm:choose>
    <dgm:shape xmlns:r="http://schemas.openxmlformats.org/officeDocument/2006/relationships" r:blip="">
      <dgm:adjLst/>
    </dgm:shape>
    <dgm:presOf/>
    <dgm:constrLst>
      <dgm:constr type="diam" refType="w"/>
      <dgm:constr type="w" for="ch" ptType="node" refType="w"/>
      <dgm:constr type="primFontSz" for="ch" ptType="node" op="equ" val="65"/>
      <dgm:constr type="w" for="ch" forName="sibTrans" refType="w" refFor="ch" refPtType="node" op="equ" fact="0.35"/>
      <dgm:constr type="connDist" for="ch" forName="sibTrans" op="equ"/>
      <dgm:constr type="primFontSz" for="des" forName="connectorText" op="equ" val="55"/>
      <dgm:constr type="primFontSz" for="des" forName="connectorText" refType="primFontSz" refFor="ch" refPtType="node" op="lte" fact="0.8"/>
      <dgm:constr type="sibSp" refType="w" refFor="ch" refPtType="node" op="equ" fact="0.65"/>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4">
        <dgm:if name="Name5" axis="par ch" ptType="doc node" func="cnt" op="gt" val="1">
          <dgm:forEach name="sibTransForEach" axis="followSib" ptType="sibTrans" hideLastTrans="0" cnt="1">
            <dgm:layoutNode name="sibTrans">
              <dgm:choose name="Name6">
                <dgm:if name="Name7" axis="par ch" ptType="doc node" func="posEven" op="equ" val="1">
                  <dgm:alg type="conn">
                    <dgm:param type="begPts" val="radial"/>
                    <dgm:param type="endPts" val="radial"/>
                    <dgm:param type="begSty" val="arr"/>
                    <dgm:param type="endSty" val="arr"/>
                  </dgm:alg>
                </dgm:if>
                <dgm:else name="Name8">
                  <dgm:alg type="conn">
                    <dgm:param type="begPts" val="auto"/>
                    <dgm:param type="endPts" val="auto"/>
                    <dgm:param type="begSty" val="arr"/>
                    <dgm:param type="endSty" val="arr"/>
                  </dgm:alg>
                </dgm:else>
              </dgm:choose>
              <dgm:shape xmlns:r="http://schemas.openxmlformats.org/officeDocument/2006/relationships" type="conn" r:blip="">
                <dgm:adjLst/>
              </dgm:shape>
              <dgm:presOf axis="self"/>
              <dgm:constrLst>
                <dgm:constr type="h" refType="w" fact="0.5"/>
                <dgm:constr type="connDist"/>
                <dgm:constr type="begPad" refType="connDist" fact="0.1"/>
                <dgm:constr type="endPad" refType="connDist" fact="0.1"/>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9"/>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BE"/>
          </a:p>
        </p:txBody>
      </p:sp>
      <p:sp>
        <p:nvSpPr>
          <p:cNvPr id="3" name="Espace réservé de la date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1F07FE7-C463-4675-8EB3-4572837F205F}" type="datetimeFigureOut">
              <a:rPr lang="fr-BE" smtClean="0"/>
              <a:t>22-05-18</a:t>
            </a:fld>
            <a:endParaRPr lang="fr-BE"/>
          </a:p>
        </p:txBody>
      </p:sp>
      <p:sp>
        <p:nvSpPr>
          <p:cNvPr id="4" name="Espace réservé du pied de page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r-BE"/>
          </a:p>
        </p:txBody>
      </p:sp>
      <p:sp>
        <p:nvSpPr>
          <p:cNvPr id="5" name="Espace réservé du numéro de diapositive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8CC098C-19C9-4DE8-976D-941A6C14A94A}" type="slidenum">
              <a:rPr lang="fr-BE" smtClean="0"/>
              <a:t>‹N°›</a:t>
            </a:fld>
            <a:endParaRPr lang="fr-BE"/>
          </a:p>
        </p:txBody>
      </p:sp>
    </p:spTree>
    <p:extLst>
      <p:ext uri="{BB962C8B-B14F-4D97-AF65-F5344CB8AC3E}">
        <p14:creationId xmlns:p14="http://schemas.microsoft.com/office/powerpoint/2010/main" val="22773798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BE"/>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22A0793-331B-40EE-B9D8-5299D062F4C3}" type="datetimeFigureOut">
              <a:rPr lang="fr-BE" smtClean="0"/>
              <a:t>22-05-18</a:t>
            </a:fld>
            <a:endParaRPr lang="fr-BE"/>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BE"/>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BE"/>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7661E0B-B367-4016-B918-AE5F2EE5B10B}" type="slidenum">
              <a:rPr lang="fr-BE" smtClean="0"/>
              <a:t>‹N°›</a:t>
            </a:fld>
            <a:endParaRPr lang="fr-BE"/>
          </a:p>
        </p:txBody>
      </p:sp>
    </p:spTree>
    <p:extLst>
      <p:ext uri="{BB962C8B-B14F-4D97-AF65-F5344CB8AC3E}">
        <p14:creationId xmlns:p14="http://schemas.microsoft.com/office/powerpoint/2010/main" val="5200183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685800" y="1143000"/>
            <a:ext cx="5486400" cy="3086100"/>
          </a:xfrm>
        </p:spPr>
      </p:sp>
      <p:sp>
        <p:nvSpPr>
          <p:cNvPr id="3" name="Espace réservé des notes 2"/>
          <p:cNvSpPr>
            <a:spLocks noGrp="1"/>
          </p:cNvSpPr>
          <p:nvPr>
            <p:ph type="body" idx="1"/>
          </p:nvPr>
        </p:nvSpPr>
        <p:spPr/>
        <p:txBody>
          <a:bodyPr/>
          <a:lstStyle/>
          <a:p>
            <a:r>
              <a:rPr lang="fr-BE" dirty="0" smtClean="0"/>
              <a:t>Bonjour</a:t>
            </a:r>
            <a:r>
              <a:rPr lang="fr-BE" baseline="0" dirty="0" smtClean="0"/>
              <a:t> à toutes et tous,</a:t>
            </a:r>
          </a:p>
          <a:p>
            <a:endParaRPr lang="fr-BE" baseline="0" dirty="0" smtClean="0"/>
          </a:p>
          <a:p>
            <a:r>
              <a:rPr lang="fr-BE" baseline="0" dirty="0" smtClean="0"/>
              <a:t>Dans le cadre de cette communication, je vais vous présenter la recherche parler, que je mène avec Patricia Schillings à l’université de Liège et vous montrer en quoi cette recherche s’inscrit véritablement dans un processus de </a:t>
            </a:r>
            <a:r>
              <a:rPr lang="fr-BE" baseline="0" dirty="0" err="1" smtClean="0"/>
              <a:t>co</a:t>
            </a:r>
            <a:r>
              <a:rPr lang="fr-BE" baseline="0" dirty="0" smtClean="0"/>
              <a:t>-construction et pourquoi c’est important dans ce cas qu’elle s’y inscrive.</a:t>
            </a:r>
          </a:p>
          <a:p>
            <a:endParaRPr lang="fr-BE" baseline="0" dirty="0" smtClean="0"/>
          </a:p>
          <a:p>
            <a:r>
              <a:rPr lang="fr-BE" baseline="0" dirty="0" smtClean="0"/>
              <a:t>+ lien avec présentation de </a:t>
            </a:r>
            <a:r>
              <a:rPr lang="fr-BE" baseline="0" dirty="0" err="1" smtClean="0"/>
              <a:t>stéphane</a:t>
            </a:r>
            <a:r>
              <a:rPr lang="fr-BE" baseline="0" dirty="0" smtClean="0"/>
              <a:t> </a:t>
            </a:r>
            <a:r>
              <a:rPr lang="fr-BE" baseline="0" dirty="0" err="1" smtClean="0"/>
              <a:t>colognesi</a:t>
            </a:r>
            <a:r>
              <a:rPr lang="fr-BE" baseline="0" dirty="0" smtClean="0"/>
              <a:t> et la présentation de </a:t>
            </a:r>
            <a:r>
              <a:rPr lang="fr-BE" baseline="0" dirty="0" err="1" smtClean="0"/>
              <a:t>maud</a:t>
            </a:r>
            <a:r>
              <a:rPr lang="fr-BE" baseline="0" dirty="0" smtClean="0"/>
              <a:t> et </a:t>
            </a:r>
            <a:r>
              <a:rPr lang="fr-BE" baseline="0" dirty="0" err="1" smtClean="0"/>
              <a:t>coralie</a:t>
            </a:r>
            <a:r>
              <a:rPr lang="fr-BE" baseline="0" dirty="0" smtClean="0"/>
              <a:t> (désolée, je n’ai pas non plus retenu les </a:t>
            </a:r>
            <a:r>
              <a:rPr lang="fr-BE" baseline="0" dirty="0" err="1" smtClean="0"/>
              <a:t>nms</a:t>
            </a:r>
            <a:r>
              <a:rPr lang="fr-BE" baseline="0" dirty="0" smtClean="0"/>
              <a:t> de famille)</a:t>
            </a:r>
            <a:endParaRPr lang="fr-BE" dirty="0" smtClean="0"/>
          </a:p>
        </p:txBody>
      </p:sp>
      <p:sp>
        <p:nvSpPr>
          <p:cNvPr id="4" name="Espace réservé du numéro de diapositive 3"/>
          <p:cNvSpPr>
            <a:spLocks noGrp="1"/>
          </p:cNvSpPr>
          <p:nvPr>
            <p:ph type="sldNum" sz="quarter" idx="10"/>
          </p:nvPr>
        </p:nvSpPr>
        <p:spPr/>
        <p:txBody>
          <a:bodyPr/>
          <a:lstStyle/>
          <a:p>
            <a:fld id="{F7661E0B-B367-4016-B918-AE5F2EE5B10B}" type="slidenum">
              <a:rPr lang="fr-BE" smtClean="0"/>
              <a:t>1</a:t>
            </a:fld>
            <a:endParaRPr lang="fr-BE" dirty="0"/>
          </a:p>
        </p:txBody>
      </p:sp>
    </p:spTree>
    <p:extLst>
      <p:ext uri="{BB962C8B-B14F-4D97-AF65-F5344CB8AC3E}">
        <p14:creationId xmlns:p14="http://schemas.microsoft.com/office/powerpoint/2010/main" val="33070229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BE" dirty="0" smtClean="0"/>
              <a:t>Alors,</a:t>
            </a:r>
            <a:r>
              <a:rPr lang="fr-BE" baseline="0" dirty="0" smtClean="0"/>
              <a:t> en quelques mots, le programme parler est</a:t>
            </a:r>
            <a:endParaRPr lang="fr-BE" dirty="0"/>
          </a:p>
        </p:txBody>
      </p:sp>
      <p:sp>
        <p:nvSpPr>
          <p:cNvPr id="4" name="Espace réservé du numéro de diapositive 3"/>
          <p:cNvSpPr>
            <a:spLocks noGrp="1"/>
          </p:cNvSpPr>
          <p:nvPr>
            <p:ph type="sldNum" sz="quarter" idx="10"/>
          </p:nvPr>
        </p:nvSpPr>
        <p:spPr/>
        <p:txBody>
          <a:bodyPr/>
          <a:lstStyle/>
          <a:p>
            <a:fld id="{F7661E0B-B367-4016-B918-AE5F2EE5B10B}" type="slidenum">
              <a:rPr lang="fr-BE" smtClean="0"/>
              <a:t>2</a:t>
            </a:fld>
            <a:endParaRPr lang="fr-BE"/>
          </a:p>
        </p:txBody>
      </p:sp>
    </p:spTree>
    <p:extLst>
      <p:ext uri="{BB962C8B-B14F-4D97-AF65-F5344CB8AC3E}">
        <p14:creationId xmlns:p14="http://schemas.microsoft.com/office/powerpoint/2010/main" val="39218633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BE" dirty="0" smtClean="0"/>
              <a:t>Sur base de tous ces principes, </a:t>
            </a:r>
            <a:r>
              <a:rPr lang="fr-BE" dirty="0" err="1" smtClean="0"/>
              <a:t>zorman</a:t>
            </a:r>
            <a:r>
              <a:rPr lang="fr-BE" dirty="0" smtClean="0"/>
              <a:t> a créé un ensemble d’outils</a:t>
            </a:r>
            <a:r>
              <a:rPr lang="fr-BE" baseline="0" dirty="0" smtClean="0"/>
              <a:t> qu’il a proposé aux enseignants de zone d’éducation </a:t>
            </a:r>
            <a:r>
              <a:rPr lang="fr-BE" baseline="0" dirty="0" err="1" smtClean="0"/>
              <a:t>prio</a:t>
            </a:r>
            <a:endParaRPr lang="fr-BE" baseline="0" dirty="0" smtClean="0"/>
          </a:p>
          <a:p>
            <a:endParaRPr lang="fr-FR" baseline="0" dirty="0" smtClean="0"/>
          </a:p>
          <a:p>
            <a:r>
              <a:rPr lang="fr-FR" baseline="0" dirty="0" smtClean="0"/>
              <a:t>Alors, ce programme il consiste en plusieurs ateliers, par groupes homogènes, pour les différentes habiletés (phonologie, le vocabulaire,, jusque=là rien de neuf, à part les modalités et pratiques d’enseignement, mais aussi la fluence, l’enseignement explicite de la compréhension au départ du langage oral et non écrit,…</a:t>
            </a:r>
            <a:endParaRPr lang="fr-BE" dirty="0"/>
          </a:p>
        </p:txBody>
      </p:sp>
      <p:sp>
        <p:nvSpPr>
          <p:cNvPr id="4" name="Espace réservé du numéro de diapositive 3"/>
          <p:cNvSpPr>
            <a:spLocks noGrp="1"/>
          </p:cNvSpPr>
          <p:nvPr>
            <p:ph type="sldNum" sz="quarter" idx="10"/>
          </p:nvPr>
        </p:nvSpPr>
        <p:spPr/>
        <p:txBody>
          <a:bodyPr/>
          <a:lstStyle/>
          <a:p>
            <a:fld id="{F7661E0B-B367-4016-B918-AE5F2EE5B10B}" type="slidenum">
              <a:rPr lang="fr-BE" smtClean="0"/>
              <a:t>3</a:t>
            </a:fld>
            <a:endParaRPr lang="fr-BE"/>
          </a:p>
        </p:txBody>
      </p:sp>
    </p:spTree>
    <p:extLst>
      <p:ext uri="{BB962C8B-B14F-4D97-AF65-F5344CB8AC3E}">
        <p14:creationId xmlns:p14="http://schemas.microsoft.com/office/powerpoint/2010/main" val="18706984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err="1" smtClean="0"/>
              <a:t>Zorman</a:t>
            </a:r>
            <a:r>
              <a:rPr lang="fr-FR" dirty="0" smtClean="0"/>
              <a:t> met en œuvre</a:t>
            </a:r>
            <a:r>
              <a:rPr lang="fr-FR" baseline="0" dirty="0" smtClean="0"/>
              <a:t> le programme pendant 3 ans et suit une « cohorte » d’élèves. Et les résultats qu’il obtient sont probants puisque entre les deux groupes d’élèves qui étaient comparables en troisième maternelle, donc le groupe témoin dans lequel les enseignants n’ont pas mis en œuvre le programme et le groupe PARLER, on voit que la proportion d’élèves en difficulté a été réduite de moitié et est même moins importante que la proportion nationale. Il a réduit une grande partie des écarts, avant qu’ils ne se creusent.</a:t>
            </a:r>
            <a:endParaRPr lang="fr-BE" dirty="0"/>
          </a:p>
        </p:txBody>
      </p:sp>
      <p:sp>
        <p:nvSpPr>
          <p:cNvPr id="4" name="Espace réservé du numéro de diapositive 3"/>
          <p:cNvSpPr>
            <a:spLocks noGrp="1"/>
          </p:cNvSpPr>
          <p:nvPr>
            <p:ph type="sldNum" sz="quarter" idx="10"/>
          </p:nvPr>
        </p:nvSpPr>
        <p:spPr/>
        <p:txBody>
          <a:bodyPr/>
          <a:lstStyle/>
          <a:p>
            <a:fld id="{F7661E0B-B367-4016-B918-AE5F2EE5B10B}" type="slidenum">
              <a:rPr lang="fr-BE" smtClean="0"/>
              <a:t>4</a:t>
            </a:fld>
            <a:endParaRPr lang="fr-BE"/>
          </a:p>
        </p:txBody>
      </p:sp>
    </p:spTree>
    <p:extLst>
      <p:ext uri="{BB962C8B-B14F-4D97-AF65-F5344CB8AC3E}">
        <p14:creationId xmlns:p14="http://schemas.microsoft.com/office/powerpoint/2010/main" val="17250243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BE" baseline="0" dirty="0" smtClean="0"/>
              <a:t>Maud </a:t>
            </a:r>
            <a:r>
              <a:rPr lang="fr-BE" baseline="0" dirty="0" err="1" smtClean="0"/>
              <a:t>Delpière</a:t>
            </a:r>
            <a:r>
              <a:rPr lang="fr-BE" baseline="0" dirty="0" smtClean="0"/>
              <a:t> et Coralie </a:t>
            </a:r>
            <a:r>
              <a:rPr lang="fr-BE" baseline="0" dirty="0" err="1" smtClean="0"/>
              <a:t>Delhaye</a:t>
            </a:r>
            <a:r>
              <a:rPr lang="fr-BE" baseline="0" dirty="0" smtClean="0"/>
              <a:t> (logique d’argumentation, de justification mais aussi compréhensive)</a:t>
            </a:r>
          </a:p>
          <a:p>
            <a:pPr marL="0" marR="0" indent="0" algn="l" defTabSz="914400" rtl="0" eaLnBrk="1" fontAlgn="auto" latinLnBrk="0" hangingPunct="1">
              <a:lnSpc>
                <a:spcPct val="100000"/>
              </a:lnSpc>
              <a:spcBef>
                <a:spcPts val="0"/>
              </a:spcBef>
              <a:spcAft>
                <a:spcPts val="0"/>
              </a:spcAft>
              <a:buClrTx/>
              <a:buSzTx/>
              <a:buFontTx/>
              <a:buNone/>
              <a:tabLst/>
              <a:defRPr/>
            </a:pPr>
            <a:r>
              <a:rPr lang="fr-BE" baseline="0" dirty="0" smtClean="0"/>
              <a:t>Mais je vais vous montrer qu’on ne peut pas uniquement prescrire les pratiques validées par la recherche aux enseignants et espérer qu’ils appliquent sur le terrain</a:t>
            </a:r>
          </a:p>
          <a:p>
            <a:pPr marL="228600" marR="0" indent="-228600" algn="l" defTabSz="914400" rtl="0" eaLnBrk="1" fontAlgn="auto" latinLnBrk="0" hangingPunct="1">
              <a:lnSpc>
                <a:spcPct val="100000"/>
              </a:lnSpc>
              <a:spcBef>
                <a:spcPts val="0"/>
              </a:spcBef>
              <a:spcAft>
                <a:spcPts val="0"/>
              </a:spcAft>
              <a:buClrTx/>
              <a:buSzTx/>
              <a:buFontTx/>
              <a:buAutoNum type="arabicParenR"/>
              <a:tabLst/>
              <a:defRPr/>
            </a:pPr>
            <a:r>
              <a:rPr lang="fr-BE" baseline="0" dirty="0" smtClean="0"/>
              <a:t>D’abord parce qu’il faut montrer les conditions dans lesquels ça a fonctionné (=rendre accessible la notice de la pratique, parce que en médecine, si on refait le parallèle, on ne va pas </a:t>
            </a:r>
            <a:r>
              <a:rPr lang="fr-BE" baseline="0" dirty="0" err="1" smtClean="0"/>
              <a:t>diffisuer</a:t>
            </a:r>
            <a:r>
              <a:rPr lang="fr-BE" baseline="0" dirty="0" smtClean="0"/>
              <a:t> et prescrire de recourir à un traitement sans en donner la notice)</a:t>
            </a:r>
          </a:p>
          <a:p>
            <a:pPr marL="0" marR="0" indent="0" algn="l" defTabSz="914400" rtl="0" eaLnBrk="1" fontAlgn="auto" latinLnBrk="0" hangingPunct="1">
              <a:lnSpc>
                <a:spcPct val="100000"/>
              </a:lnSpc>
              <a:spcBef>
                <a:spcPts val="0"/>
              </a:spcBef>
              <a:spcAft>
                <a:spcPts val="0"/>
              </a:spcAft>
              <a:buClrTx/>
              <a:buSzTx/>
              <a:buFontTx/>
              <a:buNone/>
              <a:tabLst/>
              <a:defRPr/>
            </a:pPr>
            <a:r>
              <a:rPr lang="fr-BE" baseline="0" dirty="0" smtClean="0"/>
              <a:t>Exemple parler = milieu défavorisé</a:t>
            </a:r>
          </a:p>
          <a:p>
            <a:pPr marL="0" marR="0" indent="0" algn="l" defTabSz="914400" rtl="0" eaLnBrk="1" fontAlgn="auto" latinLnBrk="0" hangingPunct="1">
              <a:lnSpc>
                <a:spcPct val="100000"/>
              </a:lnSpc>
              <a:spcBef>
                <a:spcPts val="0"/>
              </a:spcBef>
              <a:spcAft>
                <a:spcPts val="0"/>
              </a:spcAft>
              <a:buClrTx/>
              <a:buSzTx/>
              <a:buFontTx/>
              <a:buNone/>
              <a:tabLst/>
              <a:defRPr/>
            </a:pPr>
            <a:r>
              <a:rPr lang="fr-BE" baseline="0" dirty="0" smtClean="0"/>
              <a:t>2) Ensuite redéfinition des concepts</a:t>
            </a:r>
          </a:p>
          <a:p>
            <a:pPr marL="0" marR="0" indent="0" algn="l" defTabSz="914400" rtl="0" eaLnBrk="1" fontAlgn="auto" latinLnBrk="0" hangingPunct="1">
              <a:lnSpc>
                <a:spcPct val="100000"/>
              </a:lnSpc>
              <a:spcBef>
                <a:spcPts val="0"/>
              </a:spcBef>
              <a:spcAft>
                <a:spcPts val="0"/>
              </a:spcAft>
              <a:buClrTx/>
              <a:buSzTx/>
              <a:buFontTx/>
              <a:buNone/>
              <a:tabLst/>
              <a:defRPr/>
            </a:pPr>
            <a:r>
              <a:rPr lang="fr-BE" baseline="0" dirty="0" smtClean="0"/>
              <a:t>Exemple = enseignement explicite or </a:t>
            </a:r>
          </a:p>
          <a:p>
            <a:pPr marL="0" marR="0" indent="0" algn="l" defTabSz="914400" rtl="0" eaLnBrk="1" fontAlgn="auto" latinLnBrk="0" hangingPunct="1">
              <a:lnSpc>
                <a:spcPct val="100000"/>
              </a:lnSpc>
              <a:spcBef>
                <a:spcPts val="0"/>
              </a:spcBef>
              <a:spcAft>
                <a:spcPts val="0"/>
              </a:spcAft>
              <a:buClrTx/>
              <a:buSzTx/>
              <a:buFontTx/>
              <a:buNone/>
              <a:tabLst/>
              <a:defRPr/>
            </a:pPr>
            <a:r>
              <a:rPr lang="fr-BE" baseline="0" dirty="0" smtClean="0"/>
              <a:t>3) Enfin parce que certains croyances peuvent bloquer</a:t>
            </a:r>
          </a:p>
          <a:p>
            <a:pPr marL="0" marR="0" indent="0" algn="l" defTabSz="914400" rtl="0" eaLnBrk="1" fontAlgn="auto" latinLnBrk="0" hangingPunct="1">
              <a:lnSpc>
                <a:spcPct val="100000"/>
              </a:lnSpc>
              <a:spcBef>
                <a:spcPts val="0"/>
              </a:spcBef>
              <a:spcAft>
                <a:spcPts val="0"/>
              </a:spcAft>
              <a:buClrTx/>
              <a:buSzTx/>
              <a:buFontTx/>
              <a:buNone/>
              <a:tabLst/>
              <a:defRPr/>
            </a:pPr>
            <a:r>
              <a:rPr lang="fr-BE" baseline="0" dirty="0" smtClean="0"/>
              <a:t>Exemple : </a:t>
            </a:r>
            <a:endParaRPr lang="fr-BE" baseline="0" dirty="0" smtClean="0"/>
          </a:p>
        </p:txBody>
      </p:sp>
      <p:sp>
        <p:nvSpPr>
          <p:cNvPr id="4" name="Espace réservé du numéro de diapositive 3"/>
          <p:cNvSpPr>
            <a:spLocks noGrp="1"/>
          </p:cNvSpPr>
          <p:nvPr>
            <p:ph type="sldNum" sz="quarter" idx="10"/>
          </p:nvPr>
        </p:nvSpPr>
        <p:spPr/>
        <p:txBody>
          <a:bodyPr/>
          <a:lstStyle/>
          <a:p>
            <a:fld id="{F7661E0B-B367-4016-B918-AE5F2EE5B10B}" type="slidenum">
              <a:rPr lang="fr-BE" smtClean="0"/>
              <a:t>7</a:t>
            </a:fld>
            <a:endParaRPr lang="fr-BE" dirty="0"/>
          </a:p>
        </p:txBody>
      </p:sp>
    </p:spTree>
    <p:extLst>
      <p:ext uri="{BB962C8B-B14F-4D97-AF65-F5344CB8AC3E}">
        <p14:creationId xmlns:p14="http://schemas.microsoft.com/office/powerpoint/2010/main" val="11418320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BE" baseline="0" dirty="0" smtClean="0"/>
              <a:t>Mais je vais vous montrer qu’on ne peut pas uniquement prescrire les pratiques validées par la recherche aux enseignants et espérer qu’ils appliquent sur le terrain</a:t>
            </a:r>
          </a:p>
          <a:p>
            <a:pPr marL="0" marR="0" indent="0" algn="l" defTabSz="914400" rtl="0" eaLnBrk="1" fontAlgn="auto" latinLnBrk="0" hangingPunct="1">
              <a:lnSpc>
                <a:spcPct val="100000"/>
              </a:lnSpc>
              <a:spcBef>
                <a:spcPts val="0"/>
              </a:spcBef>
              <a:spcAft>
                <a:spcPts val="0"/>
              </a:spcAft>
              <a:buClrTx/>
              <a:buSzTx/>
              <a:buFontTx/>
              <a:buNone/>
              <a:tabLst/>
              <a:defRPr/>
            </a:pPr>
            <a:r>
              <a:rPr lang="fr-BE" baseline="0" dirty="0" smtClean="0"/>
              <a:t>2) Ensuite redéfinition des concepts</a:t>
            </a:r>
          </a:p>
          <a:p>
            <a:pPr marL="0" marR="0" indent="0" algn="l" defTabSz="914400" rtl="0" eaLnBrk="1" fontAlgn="auto" latinLnBrk="0" hangingPunct="1">
              <a:lnSpc>
                <a:spcPct val="100000"/>
              </a:lnSpc>
              <a:spcBef>
                <a:spcPts val="0"/>
              </a:spcBef>
              <a:spcAft>
                <a:spcPts val="0"/>
              </a:spcAft>
              <a:buClrTx/>
              <a:buSzTx/>
              <a:buFontTx/>
              <a:buNone/>
              <a:tabLst/>
              <a:defRPr/>
            </a:pPr>
            <a:r>
              <a:rPr lang="fr-BE" baseline="0" dirty="0" smtClean="0"/>
              <a:t>Exemple = enseignement explicite or </a:t>
            </a:r>
          </a:p>
          <a:p>
            <a:pPr marL="0" marR="0" indent="0" algn="l" defTabSz="914400" rtl="0" eaLnBrk="1" fontAlgn="auto" latinLnBrk="0" hangingPunct="1">
              <a:lnSpc>
                <a:spcPct val="100000"/>
              </a:lnSpc>
              <a:spcBef>
                <a:spcPts val="0"/>
              </a:spcBef>
              <a:spcAft>
                <a:spcPts val="0"/>
              </a:spcAft>
              <a:buClrTx/>
              <a:buSzTx/>
              <a:buFontTx/>
              <a:buNone/>
              <a:tabLst/>
              <a:defRPr/>
            </a:pPr>
            <a:r>
              <a:rPr lang="fr-BE" baseline="0" dirty="0" smtClean="0"/>
              <a:t>3) Enfin parce que certains croyances peuvent bloquer</a:t>
            </a:r>
          </a:p>
          <a:p>
            <a:pPr marL="0" marR="0" indent="0" algn="l" defTabSz="914400" rtl="0" eaLnBrk="1" fontAlgn="auto" latinLnBrk="0" hangingPunct="1">
              <a:lnSpc>
                <a:spcPct val="100000"/>
              </a:lnSpc>
              <a:spcBef>
                <a:spcPts val="0"/>
              </a:spcBef>
              <a:spcAft>
                <a:spcPts val="0"/>
              </a:spcAft>
              <a:buClrTx/>
              <a:buSzTx/>
              <a:buFontTx/>
              <a:buNone/>
              <a:tabLst/>
              <a:defRPr/>
            </a:pPr>
            <a:r>
              <a:rPr lang="fr-BE" baseline="0" dirty="0" smtClean="0"/>
              <a:t>Exemple : </a:t>
            </a:r>
            <a:endParaRPr lang="fr-BE" baseline="0" dirty="0" smtClean="0"/>
          </a:p>
        </p:txBody>
      </p:sp>
      <p:sp>
        <p:nvSpPr>
          <p:cNvPr id="4" name="Espace réservé du numéro de diapositive 3"/>
          <p:cNvSpPr>
            <a:spLocks noGrp="1"/>
          </p:cNvSpPr>
          <p:nvPr>
            <p:ph type="sldNum" sz="quarter" idx="10"/>
          </p:nvPr>
        </p:nvSpPr>
        <p:spPr/>
        <p:txBody>
          <a:bodyPr/>
          <a:lstStyle/>
          <a:p>
            <a:fld id="{F7661E0B-B367-4016-B918-AE5F2EE5B10B}" type="slidenum">
              <a:rPr lang="fr-BE" smtClean="0"/>
              <a:t>8</a:t>
            </a:fld>
            <a:endParaRPr lang="fr-BE" dirty="0"/>
          </a:p>
        </p:txBody>
      </p:sp>
    </p:spTree>
    <p:extLst>
      <p:ext uri="{BB962C8B-B14F-4D97-AF65-F5344CB8AC3E}">
        <p14:creationId xmlns:p14="http://schemas.microsoft.com/office/powerpoint/2010/main" val="40838656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BE" baseline="0" dirty="0" smtClean="0"/>
              <a:t>Mais je vais vous montrer qu’on ne peut pas uniquement prescrire les pratiques validées par la recherche aux enseignants et espérer qu’ils appliquent sur le terrain</a:t>
            </a:r>
          </a:p>
          <a:p>
            <a:pPr marL="0" marR="0" indent="0" algn="l" defTabSz="914400" rtl="0" eaLnBrk="1" fontAlgn="auto" latinLnBrk="0" hangingPunct="1">
              <a:lnSpc>
                <a:spcPct val="100000"/>
              </a:lnSpc>
              <a:spcBef>
                <a:spcPts val="0"/>
              </a:spcBef>
              <a:spcAft>
                <a:spcPts val="0"/>
              </a:spcAft>
              <a:buClrTx/>
              <a:buSzTx/>
              <a:buFontTx/>
              <a:buNone/>
              <a:tabLst/>
              <a:defRPr/>
            </a:pPr>
            <a:r>
              <a:rPr lang="fr-BE" baseline="0" dirty="0" smtClean="0"/>
              <a:t>2) Ensuite redéfinition des concepts</a:t>
            </a:r>
          </a:p>
          <a:p>
            <a:pPr marL="0" marR="0" indent="0" algn="l" defTabSz="914400" rtl="0" eaLnBrk="1" fontAlgn="auto" latinLnBrk="0" hangingPunct="1">
              <a:lnSpc>
                <a:spcPct val="100000"/>
              </a:lnSpc>
              <a:spcBef>
                <a:spcPts val="0"/>
              </a:spcBef>
              <a:spcAft>
                <a:spcPts val="0"/>
              </a:spcAft>
              <a:buClrTx/>
              <a:buSzTx/>
              <a:buFontTx/>
              <a:buNone/>
              <a:tabLst/>
              <a:defRPr/>
            </a:pPr>
            <a:r>
              <a:rPr lang="fr-BE" baseline="0" dirty="0" smtClean="0"/>
              <a:t>Exemple = enseignement explicite or </a:t>
            </a:r>
          </a:p>
          <a:p>
            <a:pPr marL="0" marR="0" indent="0" algn="l" defTabSz="914400" rtl="0" eaLnBrk="1" fontAlgn="auto" latinLnBrk="0" hangingPunct="1">
              <a:lnSpc>
                <a:spcPct val="100000"/>
              </a:lnSpc>
              <a:spcBef>
                <a:spcPts val="0"/>
              </a:spcBef>
              <a:spcAft>
                <a:spcPts val="0"/>
              </a:spcAft>
              <a:buClrTx/>
              <a:buSzTx/>
              <a:buFontTx/>
              <a:buNone/>
              <a:tabLst/>
              <a:defRPr/>
            </a:pPr>
            <a:r>
              <a:rPr lang="fr-BE" baseline="0" dirty="0" smtClean="0"/>
              <a:t>3) Enfin parce que certains croyances peuvent bloquer</a:t>
            </a:r>
          </a:p>
          <a:p>
            <a:pPr marL="0" marR="0" indent="0" algn="l" defTabSz="914400" rtl="0" eaLnBrk="1" fontAlgn="auto" latinLnBrk="0" hangingPunct="1">
              <a:lnSpc>
                <a:spcPct val="100000"/>
              </a:lnSpc>
              <a:spcBef>
                <a:spcPts val="0"/>
              </a:spcBef>
              <a:spcAft>
                <a:spcPts val="0"/>
              </a:spcAft>
              <a:buClrTx/>
              <a:buSzTx/>
              <a:buFontTx/>
              <a:buNone/>
              <a:tabLst/>
              <a:defRPr/>
            </a:pPr>
            <a:r>
              <a:rPr lang="fr-BE" baseline="0" dirty="0" smtClean="0"/>
              <a:t>Exemple : </a:t>
            </a:r>
            <a:endParaRPr lang="fr-BE" baseline="0" dirty="0" smtClean="0"/>
          </a:p>
        </p:txBody>
      </p:sp>
      <p:sp>
        <p:nvSpPr>
          <p:cNvPr id="4" name="Espace réservé du numéro de diapositive 3"/>
          <p:cNvSpPr>
            <a:spLocks noGrp="1"/>
          </p:cNvSpPr>
          <p:nvPr>
            <p:ph type="sldNum" sz="quarter" idx="10"/>
          </p:nvPr>
        </p:nvSpPr>
        <p:spPr/>
        <p:txBody>
          <a:bodyPr/>
          <a:lstStyle/>
          <a:p>
            <a:fld id="{F7661E0B-B367-4016-B918-AE5F2EE5B10B}" type="slidenum">
              <a:rPr lang="fr-BE" smtClean="0"/>
              <a:t>9</a:t>
            </a:fld>
            <a:endParaRPr lang="fr-BE" dirty="0"/>
          </a:p>
        </p:txBody>
      </p:sp>
    </p:spTree>
    <p:extLst>
      <p:ext uri="{BB962C8B-B14F-4D97-AF65-F5344CB8AC3E}">
        <p14:creationId xmlns:p14="http://schemas.microsoft.com/office/powerpoint/2010/main" val="399005397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Pr>
        <a:blipFill dpi="0" rotWithShape="1">
          <a:blip r:embed="rId2">
            <a:lum/>
          </a:blip>
          <a:srcRect/>
          <a:stretch>
            <a:fillRect t="-3000" b="-3000"/>
          </a:stretch>
        </a:blipFill>
        <a:effectLst/>
      </p:bgPr>
    </p:bg>
    <p:spTree>
      <p:nvGrpSpPr>
        <p:cNvPr id="1" name=""/>
        <p:cNvGrpSpPr/>
        <p:nvPr/>
      </p:nvGrpSpPr>
      <p:grpSpPr>
        <a:xfrm>
          <a:off x="0" y="0"/>
          <a:ext cx="0" cy="0"/>
          <a:chOff x="0" y="0"/>
          <a:chExt cx="0" cy="0"/>
        </a:xfrm>
      </p:grpSpPr>
      <p:sp>
        <p:nvSpPr>
          <p:cNvPr id="2" name="Titre 1"/>
          <p:cNvSpPr>
            <a:spLocks noGrp="1"/>
          </p:cNvSpPr>
          <p:nvPr>
            <p:ph type="ctrTitle"/>
          </p:nvPr>
        </p:nvSpPr>
        <p:spPr>
          <a:xfrm>
            <a:off x="2860431" y="348640"/>
            <a:ext cx="9144000" cy="2387600"/>
          </a:xfrm>
        </p:spPr>
        <p:txBody>
          <a:bodyPr anchor="b"/>
          <a:lstStyle>
            <a:lvl1pPr algn="ctr">
              <a:defRPr sz="6000" b="1">
                <a:latin typeface="Amatic SC" panose="00000500000000000000" charset="0"/>
              </a:defRPr>
            </a:lvl1pPr>
          </a:lstStyle>
          <a:p>
            <a:r>
              <a:rPr lang="fr-FR" smtClean="0"/>
              <a:t>Modifiez le style du titre</a:t>
            </a:r>
            <a:endParaRPr lang="fr-BE" dirty="0"/>
          </a:p>
        </p:txBody>
      </p:sp>
      <p:sp>
        <p:nvSpPr>
          <p:cNvPr id="3" name="Sous-titre 2"/>
          <p:cNvSpPr>
            <a:spLocks noGrp="1"/>
          </p:cNvSpPr>
          <p:nvPr>
            <p:ph type="subTitle" idx="1" hasCustomPrompt="1"/>
          </p:nvPr>
        </p:nvSpPr>
        <p:spPr>
          <a:xfrm>
            <a:off x="2860431" y="2828315"/>
            <a:ext cx="9144000" cy="1655762"/>
          </a:xfrm>
        </p:spPr>
        <p:txBody>
          <a:bodyPr>
            <a:normAutofit/>
          </a:bodyPr>
          <a:lstStyle>
            <a:lvl1pPr marL="0" indent="0" algn="ctr">
              <a:buNone/>
              <a:defRPr sz="3200">
                <a:latin typeface="Amatic SC" panose="00000500000000000000" charset="0"/>
              </a:defRPr>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fr-FR" dirty="0" smtClean="0"/>
              <a:t>- Modifier le style des sous-titres du masque -</a:t>
            </a:r>
            <a:endParaRPr lang="fr-BE" dirty="0"/>
          </a:p>
        </p:txBody>
      </p:sp>
      <p:sp>
        <p:nvSpPr>
          <p:cNvPr id="4" name="Espace réservé de la date 3"/>
          <p:cNvSpPr>
            <a:spLocks noGrp="1"/>
          </p:cNvSpPr>
          <p:nvPr>
            <p:ph type="dt" sz="half" idx="10"/>
          </p:nvPr>
        </p:nvSpPr>
        <p:spPr>
          <a:xfrm>
            <a:off x="10891911" y="5554493"/>
            <a:ext cx="923779" cy="365125"/>
          </a:xfrm>
        </p:spPr>
        <p:txBody>
          <a:bodyPr/>
          <a:lstStyle>
            <a:lvl1pPr>
              <a:defRPr sz="2000" cap="small" baseline="0">
                <a:latin typeface="Amatic SC" panose="00000500000000000000" charset="0"/>
              </a:defRPr>
            </a:lvl1pPr>
          </a:lstStyle>
          <a:p>
            <a:fld id="{6C184AFA-7C77-400B-B47F-2ECE84F9286A}" type="datetimeFigureOut">
              <a:rPr lang="fr-BE" smtClean="0"/>
              <a:pPr/>
              <a:t>22-05-18</a:t>
            </a:fld>
            <a:endParaRPr lang="fr-BE" dirty="0"/>
          </a:p>
        </p:txBody>
      </p:sp>
      <p:sp>
        <p:nvSpPr>
          <p:cNvPr id="5" name="Espace réservé du pied de page 4"/>
          <p:cNvSpPr>
            <a:spLocks noGrp="1"/>
          </p:cNvSpPr>
          <p:nvPr>
            <p:ph type="ftr" sz="quarter" idx="11"/>
          </p:nvPr>
        </p:nvSpPr>
        <p:spPr>
          <a:xfrm>
            <a:off x="113715" y="5552246"/>
            <a:ext cx="4114800" cy="365125"/>
          </a:xfrm>
        </p:spPr>
        <p:txBody>
          <a:bodyPr/>
          <a:lstStyle>
            <a:lvl1pPr algn="l">
              <a:defRPr sz="2000"/>
            </a:lvl1pPr>
          </a:lstStyle>
          <a:p>
            <a:endParaRPr lang="fr-BE" dirty="0"/>
          </a:p>
        </p:txBody>
      </p:sp>
    </p:spTree>
    <p:extLst>
      <p:ext uri="{BB962C8B-B14F-4D97-AF65-F5344CB8AC3E}">
        <p14:creationId xmlns:p14="http://schemas.microsoft.com/office/powerpoint/2010/main" val="3519269553"/>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6C184AFA-7C77-400B-B47F-2ECE84F9286A}" type="datetimeFigureOut">
              <a:rPr lang="fr-BE" smtClean="0"/>
              <a:t>22-05-18</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2AA14344-A9DE-4447-9AC3-A83D34172C4F}" type="slidenum">
              <a:rPr lang="fr-BE" smtClean="0"/>
              <a:t>‹N°›</a:t>
            </a:fld>
            <a:endParaRPr lang="fr-BE"/>
          </a:p>
        </p:txBody>
      </p:sp>
    </p:spTree>
    <p:extLst>
      <p:ext uri="{BB962C8B-B14F-4D97-AF65-F5344CB8AC3E}">
        <p14:creationId xmlns:p14="http://schemas.microsoft.com/office/powerpoint/2010/main" val="2705276295"/>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1" y="365125"/>
            <a:ext cx="2628900" cy="5811838"/>
          </a:xfrm>
        </p:spPr>
        <p:txBody>
          <a:bodyPr vert="eaVert"/>
          <a:lstStyle/>
          <a:p>
            <a:r>
              <a:rPr lang="fr-FR" smtClean="0"/>
              <a:t>Modifiez le style du titre</a:t>
            </a:r>
            <a:endParaRPr lang="fr-BE"/>
          </a:p>
        </p:txBody>
      </p:sp>
      <p:sp>
        <p:nvSpPr>
          <p:cNvPr id="3" name="Espace réservé du texte vertical 2"/>
          <p:cNvSpPr>
            <a:spLocks noGrp="1"/>
          </p:cNvSpPr>
          <p:nvPr>
            <p:ph type="body" orient="vert" idx="1"/>
          </p:nvPr>
        </p:nvSpPr>
        <p:spPr>
          <a:xfrm>
            <a:off x="838201" y="365125"/>
            <a:ext cx="7734300" cy="5811838"/>
          </a:xfrm>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6C184AFA-7C77-400B-B47F-2ECE84F9286A}" type="datetimeFigureOut">
              <a:rPr lang="fr-BE" smtClean="0"/>
              <a:t>22-05-18</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2AA14344-A9DE-4447-9AC3-A83D34172C4F}" type="slidenum">
              <a:rPr lang="fr-BE" smtClean="0"/>
              <a:t>‹N°›</a:t>
            </a:fld>
            <a:endParaRPr lang="fr-BE"/>
          </a:p>
        </p:txBody>
      </p:sp>
    </p:spTree>
    <p:extLst>
      <p:ext uri="{BB962C8B-B14F-4D97-AF65-F5344CB8AC3E}">
        <p14:creationId xmlns:p14="http://schemas.microsoft.com/office/powerpoint/2010/main" val="2260335554"/>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bg>
      <p:bgPr>
        <a:blipFill dpi="0" rotWithShape="1">
          <a:blip r:embed="rId2">
            <a:lum/>
          </a:blip>
          <a:srcRect/>
          <a:stretch>
            <a:fillRect b="-6000"/>
          </a:stretch>
        </a:blip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492369" y="98477"/>
            <a:ext cx="11437035" cy="1364565"/>
          </a:xfrm>
          <a:noFill/>
        </p:spPr>
        <p:txBody>
          <a:bodyPr>
            <a:normAutofit/>
          </a:bodyPr>
          <a:lstStyle>
            <a:lvl1pPr>
              <a:defRPr sz="5400" b="1">
                <a:solidFill>
                  <a:schemeClr val="bg1"/>
                </a:solidFill>
                <a:latin typeface="Amatic SC" panose="00000500000000000000" charset="0"/>
              </a:defRPr>
            </a:lvl1pPr>
          </a:lstStyle>
          <a:p>
            <a:r>
              <a:rPr lang="fr-FR" smtClean="0"/>
              <a:t>Modifiez le style du titre</a:t>
            </a:r>
            <a:endParaRPr lang="fr-BE" dirty="0"/>
          </a:p>
        </p:txBody>
      </p:sp>
      <p:sp>
        <p:nvSpPr>
          <p:cNvPr id="3" name="Espace réservé du contenu 2"/>
          <p:cNvSpPr>
            <a:spLocks noGrp="1"/>
          </p:cNvSpPr>
          <p:nvPr>
            <p:ph idx="1"/>
          </p:nvPr>
        </p:nvSpPr>
        <p:spPr>
          <a:xfrm>
            <a:off x="838200" y="1825626"/>
            <a:ext cx="10515600" cy="4673649"/>
          </a:xfrm>
        </p:spPr>
        <p:txBody>
          <a:bodyPr/>
          <a:lstStyle>
            <a:lvl1pPr marL="514338" indent="-514338">
              <a:buFont typeface="+mj-lt"/>
              <a:buAutoNum type="arabicPeriod"/>
              <a:defRPr/>
            </a:lvl1pPr>
            <a:lvl2pPr marL="800080" indent="-342891">
              <a:buClr>
                <a:schemeClr val="bg2">
                  <a:lumMod val="50000"/>
                </a:schemeClr>
              </a:buClr>
              <a:buSzPct val="89000"/>
              <a:buFont typeface="Wingdings" panose="05000000000000000000" pitchFamily="2" charset="2"/>
              <a:buChar char="§"/>
              <a:defRPr/>
            </a:lvl2pPr>
            <a:lvl3pPr marL="914377" indent="0">
              <a:buClr>
                <a:schemeClr val="tx1">
                  <a:lumMod val="85000"/>
                  <a:lumOff val="15000"/>
                </a:schemeClr>
              </a:buClr>
              <a:buFont typeface="Wingdings" panose="05000000000000000000" pitchFamily="2" charset="2"/>
              <a:buNone/>
              <a:defRPr/>
            </a:lvl3pPr>
            <a:lvl4pPr marL="1371566" indent="0">
              <a:buClr>
                <a:schemeClr val="tx1">
                  <a:lumMod val="85000"/>
                  <a:lumOff val="15000"/>
                </a:schemeClr>
              </a:buClr>
              <a:buFont typeface="Wingdings" panose="05000000000000000000" pitchFamily="2" charset="2"/>
              <a:buNone/>
              <a:defRPr baseline="0"/>
            </a:lvl4pPr>
            <a:lvl5pPr marL="2057349" indent="-228594">
              <a:buClr>
                <a:schemeClr val="tx1">
                  <a:lumMod val="85000"/>
                  <a:lumOff val="15000"/>
                </a:schemeClr>
              </a:buClr>
              <a:buFont typeface="Wingdings" panose="05000000000000000000" pitchFamily="2" charset="2"/>
              <a:buChar char="Ø"/>
              <a:defRPr/>
            </a:lvl5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dirty="0"/>
          </a:p>
        </p:txBody>
      </p:sp>
    </p:spTree>
    <p:extLst>
      <p:ext uri="{BB962C8B-B14F-4D97-AF65-F5344CB8AC3E}">
        <p14:creationId xmlns:p14="http://schemas.microsoft.com/office/powerpoint/2010/main" val="3206351176"/>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Pr>
        <a:blipFill dpi="0" rotWithShape="1">
          <a:blip r:embed="rId2">
            <a:lum/>
          </a:blip>
          <a:srcRect/>
          <a:stretch>
            <a:fillRect t="-3000" b="-3000"/>
          </a:stretch>
        </a:blip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831851" y="1709740"/>
            <a:ext cx="10515600" cy="1539899"/>
          </a:xfrm>
        </p:spPr>
        <p:txBody>
          <a:bodyPr anchor="b">
            <a:normAutofit/>
          </a:bodyPr>
          <a:lstStyle>
            <a:lvl1pPr>
              <a:defRPr sz="8000" b="1">
                <a:solidFill>
                  <a:schemeClr val="bg1"/>
                </a:solidFill>
                <a:latin typeface="Amatic SC" panose="00000500000000000000" charset="0"/>
              </a:defRPr>
            </a:lvl1pPr>
          </a:lstStyle>
          <a:p>
            <a:r>
              <a:rPr lang="fr-FR" smtClean="0"/>
              <a:t>Modifiez le style du titre</a:t>
            </a:r>
            <a:endParaRPr lang="fr-BE" dirty="0"/>
          </a:p>
        </p:txBody>
      </p:sp>
      <p:sp>
        <p:nvSpPr>
          <p:cNvPr id="3" name="Espace réservé du texte 2"/>
          <p:cNvSpPr>
            <a:spLocks noGrp="1"/>
          </p:cNvSpPr>
          <p:nvPr>
            <p:ph type="body" idx="1"/>
          </p:nvPr>
        </p:nvSpPr>
        <p:spPr>
          <a:xfrm>
            <a:off x="4038601" y="3801674"/>
            <a:ext cx="7155279" cy="1500187"/>
          </a:xfrm>
        </p:spPr>
        <p:txBody>
          <a:bodyPr/>
          <a:lstStyle>
            <a:lvl1pPr marL="457189" indent="-457189">
              <a:buFont typeface="+mj-lt"/>
              <a:buAutoNum type="arabicPeriod"/>
              <a:defRPr sz="2400">
                <a:solidFill>
                  <a:schemeClr val="tx1">
                    <a:tint val="75000"/>
                  </a:schemeClr>
                </a:solidFill>
              </a:defRPr>
            </a:lvl1pPr>
            <a:lvl2pPr marL="457189" indent="0">
              <a:buNone/>
              <a:defRPr sz="2000">
                <a:solidFill>
                  <a:schemeClr val="tx1">
                    <a:tint val="75000"/>
                  </a:schemeClr>
                </a:solidFill>
              </a:defRPr>
            </a:lvl2pPr>
            <a:lvl3pPr marL="914377"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pPr lvl="0"/>
            <a:r>
              <a:rPr lang="fr-FR" smtClean="0"/>
              <a:t>Modifier les styles du texte du masque</a:t>
            </a:r>
          </a:p>
        </p:txBody>
      </p:sp>
    </p:spTree>
    <p:extLst>
      <p:ext uri="{BB962C8B-B14F-4D97-AF65-F5344CB8AC3E}">
        <p14:creationId xmlns:p14="http://schemas.microsoft.com/office/powerpoint/2010/main" val="336422838"/>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bg>
      <p:bgPr>
        <a:blipFill dpi="0" rotWithShape="1">
          <a:blip r:embed="rId2">
            <a:lum/>
          </a:blip>
          <a:srcRect/>
          <a:stretch>
            <a:fillRect b="-3000"/>
          </a:stretch>
        </a:blip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514643" y="168180"/>
            <a:ext cx="10515600" cy="1325563"/>
          </a:xfrm>
        </p:spPr>
        <p:txBody>
          <a:bodyPr>
            <a:normAutofit/>
          </a:bodyPr>
          <a:lstStyle>
            <a:lvl1pPr>
              <a:defRPr lang="fr-BE" sz="5400" b="1" kern="1200" dirty="0">
                <a:solidFill>
                  <a:schemeClr val="bg1"/>
                </a:solidFill>
                <a:latin typeface="Amatic SC" panose="00000500000000000000" charset="0"/>
                <a:ea typeface="+mj-ea"/>
                <a:cs typeface="+mj-cs"/>
              </a:defRPr>
            </a:lvl1pPr>
          </a:lstStyle>
          <a:p>
            <a:r>
              <a:rPr lang="fr-FR" smtClean="0"/>
              <a:t>Modifiez le style du titre</a:t>
            </a:r>
            <a:endParaRPr lang="fr-BE" dirty="0"/>
          </a:p>
        </p:txBody>
      </p:sp>
      <p:sp>
        <p:nvSpPr>
          <p:cNvPr id="3" name="Espace réservé du contenu 2"/>
          <p:cNvSpPr>
            <a:spLocks noGrp="1"/>
          </p:cNvSpPr>
          <p:nvPr>
            <p:ph sz="half" idx="1"/>
          </p:nvPr>
        </p:nvSpPr>
        <p:spPr>
          <a:xfrm>
            <a:off x="838200" y="1825625"/>
            <a:ext cx="5181600" cy="435133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dirty="0"/>
          </a:p>
        </p:txBody>
      </p:sp>
      <p:sp>
        <p:nvSpPr>
          <p:cNvPr id="4" name="Espace réservé du contenu 3"/>
          <p:cNvSpPr>
            <a:spLocks noGrp="1"/>
          </p:cNvSpPr>
          <p:nvPr>
            <p:ph sz="half" idx="2"/>
          </p:nvPr>
        </p:nvSpPr>
        <p:spPr>
          <a:xfrm>
            <a:off x="6172200" y="1825625"/>
            <a:ext cx="5181600" cy="435133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e la date 4"/>
          <p:cNvSpPr>
            <a:spLocks noGrp="1"/>
          </p:cNvSpPr>
          <p:nvPr>
            <p:ph type="dt" sz="half" idx="10"/>
          </p:nvPr>
        </p:nvSpPr>
        <p:spPr/>
        <p:txBody>
          <a:bodyPr/>
          <a:lstStyle/>
          <a:p>
            <a:fld id="{6C184AFA-7C77-400B-B47F-2ECE84F9286A}" type="datetimeFigureOut">
              <a:rPr lang="fr-BE" smtClean="0"/>
              <a:t>22-05-18</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2AA14344-A9DE-4447-9AC3-A83D34172C4F}" type="slidenum">
              <a:rPr lang="fr-BE" smtClean="0"/>
              <a:t>‹N°›</a:t>
            </a:fld>
            <a:endParaRPr lang="fr-BE"/>
          </a:p>
        </p:txBody>
      </p:sp>
    </p:spTree>
    <p:extLst>
      <p:ext uri="{BB962C8B-B14F-4D97-AF65-F5344CB8AC3E}">
        <p14:creationId xmlns:p14="http://schemas.microsoft.com/office/powerpoint/2010/main" val="4024402188"/>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bg>
      <p:bgPr>
        <a:blipFill dpi="0" rotWithShape="1">
          <a:blip r:embed="rId2">
            <a:lum/>
          </a:blip>
          <a:srcRect/>
          <a:stretch>
            <a:fillRect b="-6000"/>
          </a:stretch>
        </a:blip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614705" y="188915"/>
            <a:ext cx="10515600" cy="1325563"/>
          </a:xfrm>
        </p:spPr>
        <p:txBody>
          <a:bodyPr>
            <a:normAutofit/>
          </a:bodyPr>
          <a:lstStyle>
            <a:lvl1pPr>
              <a:defRPr lang="fr-BE" sz="5400" b="1" kern="1200" dirty="0">
                <a:solidFill>
                  <a:schemeClr val="bg1"/>
                </a:solidFill>
                <a:latin typeface="Amatic SC" panose="00000500000000000000" charset="0"/>
                <a:ea typeface="+mj-ea"/>
                <a:cs typeface="+mj-cs"/>
              </a:defRPr>
            </a:lvl1pPr>
          </a:lstStyle>
          <a:p>
            <a:r>
              <a:rPr lang="fr-FR" smtClean="0"/>
              <a:t>Modifiez le style du titre</a:t>
            </a:r>
            <a:endParaRPr lang="fr-BE" dirty="0"/>
          </a:p>
        </p:txBody>
      </p:sp>
      <p:sp>
        <p:nvSpPr>
          <p:cNvPr id="3" name="Espace réservé du texte 2"/>
          <p:cNvSpPr>
            <a:spLocks noGrp="1"/>
          </p:cNvSpPr>
          <p:nvPr>
            <p:ph type="body" idx="1"/>
          </p:nvPr>
        </p:nvSpPr>
        <p:spPr>
          <a:xfrm>
            <a:off x="839789" y="1681163"/>
            <a:ext cx="5157787"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fr-FR" smtClean="0"/>
              <a:t>Modifier les styles du texte du masque</a:t>
            </a:r>
          </a:p>
        </p:txBody>
      </p:sp>
      <p:sp>
        <p:nvSpPr>
          <p:cNvPr id="4" name="Espace réservé du contenu 3"/>
          <p:cNvSpPr>
            <a:spLocks noGrp="1"/>
          </p:cNvSpPr>
          <p:nvPr>
            <p:ph sz="half" idx="2"/>
          </p:nvPr>
        </p:nvSpPr>
        <p:spPr>
          <a:xfrm>
            <a:off x="839789" y="2505075"/>
            <a:ext cx="5157787" cy="368458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u texte 4"/>
          <p:cNvSpPr>
            <a:spLocks noGrp="1"/>
          </p:cNvSpPr>
          <p:nvPr>
            <p:ph type="body" sz="quarter" idx="3"/>
          </p:nvPr>
        </p:nvSpPr>
        <p:spPr>
          <a:xfrm>
            <a:off x="6172201" y="1681163"/>
            <a:ext cx="5183188"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fr-FR" smtClean="0"/>
              <a:t>Modifier les styles du texte du masque</a:t>
            </a:r>
          </a:p>
        </p:txBody>
      </p:sp>
      <p:sp>
        <p:nvSpPr>
          <p:cNvPr id="6" name="Espace réservé du contenu 5"/>
          <p:cNvSpPr>
            <a:spLocks noGrp="1"/>
          </p:cNvSpPr>
          <p:nvPr>
            <p:ph sz="quarter" idx="4"/>
          </p:nvPr>
        </p:nvSpPr>
        <p:spPr>
          <a:xfrm>
            <a:off x="6172201" y="2505075"/>
            <a:ext cx="5183188" cy="368458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7" name="Espace réservé de la date 6"/>
          <p:cNvSpPr>
            <a:spLocks noGrp="1"/>
          </p:cNvSpPr>
          <p:nvPr>
            <p:ph type="dt" sz="half" idx="10"/>
          </p:nvPr>
        </p:nvSpPr>
        <p:spPr/>
        <p:txBody>
          <a:bodyPr/>
          <a:lstStyle/>
          <a:p>
            <a:fld id="{6C184AFA-7C77-400B-B47F-2ECE84F9286A}" type="datetimeFigureOut">
              <a:rPr lang="fr-BE" smtClean="0"/>
              <a:t>22-05-18</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2AA14344-A9DE-4447-9AC3-A83D34172C4F}" type="slidenum">
              <a:rPr lang="fr-BE" smtClean="0"/>
              <a:t>‹N°›</a:t>
            </a:fld>
            <a:endParaRPr lang="fr-BE"/>
          </a:p>
        </p:txBody>
      </p:sp>
    </p:spTree>
    <p:extLst>
      <p:ext uri="{BB962C8B-B14F-4D97-AF65-F5344CB8AC3E}">
        <p14:creationId xmlns:p14="http://schemas.microsoft.com/office/powerpoint/2010/main" val="4079129333"/>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bg>
      <p:bgPr>
        <a:blipFill dpi="0" rotWithShape="1">
          <a:blip r:embed="rId2">
            <a:lum/>
          </a:blip>
          <a:srcRect/>
          <a:stretch>
            <a:fillRect b="-3000"/>
          </a:stretch>
        </a:blip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556847" y="182247"/>
            <a:ext cx="10515600" cy="1325563"/>
          </a:xfrm>
        </p:spPr>
        <p:txBody>
          <a:bodyPr>
            <a:normAutofit/>
          </a:bodyPr>
          <a:lstStyle>
            <a:lvl1pPr>
              <a:defRPr lang="fr-BE" sz="5400" b="1" kern="1200" dirty="0">
                <a:solidFill>
                  <a:schemeClr val="bg1"/>
                </a:solidFill>
                <a:latin typeface="Amatic SC" panose="00000500000000000000" charset="0"/>
                <a:ea typeface="+mj-ea"/>
                <a:cs typeface="+mj-cs"/>
              </a:defRPr>
            </a:lvl1pPr>
          </a:lstStyle>
          <a:p>
            <a:r>
              <a:rPr lang="fr-FR" smtClean="0"/>
              <a:t>Modifiez le style du titre</a:t>
            </a:r>
            <a:endParaRPr lang="fr-BE" dirty="0"/>
          </a:p>
        </p:txBody>
      </p:sp>
      <p:sp>
        <p:nvSpPr>
          <p:cNvPr id="3" name="Espace réservé de la date 2"/>
          <p:cNvSpPr>
            <a:spLocks noGrp="1"/>
          </p:cNvSpPr>
          <p:nvPr>
            <p:ph type="dt" sz="half" idx="10"/>
          </p:nvPr>
        </p:nvSpPr>
        <p:spPr/>
        <p:txBody>
          <a:bodyPr/>
          <a:lstStyle/>
          <a:p>
            <a:fld id="{6C184AFA-7C77-400B-B47F-2ECE84F9286A}" type="datetimeFigureOut">
              <a:rPr lang="fr-BE" smtClean="0"/>
              <a:t>22-05-18</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2AA14344-A9DE-4447-9AC3-A83D34172C4F}" type="slidenum">
              <a:rPr lang="fr-BE" smtClean="0"/>
              <a:t>‹N°›</a:t>
            </a:fld>
            <a:endParaRPr lang="fr-BE"/>
          </a:p>
        </p:txBody>
      </p:sp>
    </p:spTree>
    <p:extLst>
      <p:ext uri="{BB962C8B-B14F-4D97-AF65-F5344CB8AC3E}">
        <p14:creationId xmlns:p14="http://schemas.microsoft.com/office/powerpoint/2010/main" val="1987050119"/>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6C184AFA-7C77-400B-B47F-2ECE84F9286A}" type="datetimeFigureOut">
              <a:rPr lang="fr-BE" smtClean="0"/>
              <a:t>22-05-18</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2AA14344-A9DE-4447-9AC3-A83D34172C4F}" type="slidenum">
              <a:rPr lang="fr-BE" smtClean="0"/>
              <a:t>‹N°›</a:t>
            </a:fld>
            <a:endParaRPr lang="fr-BE"/>
          </a:p>
        </p:txBody>
      </p:sp>
    </p:spTree>
    <p:extLst>
      <p:ext uri="{BB962C8B-B14F-4D97-AF65-F5344CB8AC3E}">
        <p14:creationId xmlns:p14="http://schemas.microsoft.com/office/powerpoint/2010/main" val="1349161006"/>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BE"/>
          </a:p>
        </p:txBody>
      </p:sp>
      <p:sp>
        <p:nvSpPr>
          <p:cNvPr id="3" name="Espace réservé du contenu 2"/>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fr-FR" smtClean="0"/>
              <a:t>Modifier les styles du texte du masque</a:t>
            </a:r>
          </a:p>
        </p:txBody>
      </p:sp>
      <p:sp>
        <p:nvSpPr>
          <p:cNvPr id="5" name="Espace réservé de la date 4"/>
          <p:cNvSpPr>
            <a:spLocks noGrp="1"/>
          </p:cNvSpPr>
          <p:nvPr>
            <p:ph type="dt" sz="half" idx="10"/>
          </p:nvPr>
        </p:nvSpPr>
        <p:spPr/>
        <p:txBody>
          <a:bodyPr/>
          <a:lstStyle/>
          <a:p>
            <a:fld id="{6C184AFA-7C77-400B-B47F-2ECE84F9286A}" type="datetimeFigureOut">
              <a:rPr lang="fr-BE" smtClean="0"/>
              <a:t>22-05-18</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2AA14344-A9DE-4447-9AC3-A83D34172C4F}" type="slidenum">
              <a:rPr lang="fr-BE" smtClean="0"/>
              <a:t>‹N°›</a:t>
            </a:fld>
            <a:endParaRPr lang="fr-BE"/>
          </a:p>
        </p:txBody>
      </p:sp>
    </p:spTree>
    <p:extLst>
      <p:ext uri="{BB962C8B-B14F-4D97-AF65-F5344CB8AC3E}">
        <p14:creationId xmlns:p14="http://schemas.microsoft.com/office/powerpoint/2010/main" val="3276446019"/>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BE"/>
          </a:p>
        </p:txBody>
      </p:sp>
      <p:sp>
        <p:nvSpPr>
          <p:cNvPr id="3" name="Espace réservé pour une image  2"/>
          <p:cNvSpPr>
            <a:spLocks noGrp="1"/>
          </p:cNvSpPr>
          <p:nvPr>
            <p:ph type="pic" idx="1"/>
          </p:nvPr>
        </p:nvSpPr>
        <p:spPr>
          <a:xfrm>
            <a:off x="5183188" y="987427"/>
            <a:ext cx="6172200" cy="4873625"/>
          </a:xfrm>
        </p:spPr>
        <p:txBody>
          <a:bodyPr/>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r>
              <a:rPr lang="fr-FR" smtClean="0"/>
              <a:t>Cliquez sur l'icône pour ajouter une image</a:t>
            </a:r>
            <a:endParaRPr lang="fr-BE"/>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fr-FR" smtClean="0"/>
              <a:t>Modifier les styles du texte du masque</a:t>
            </a:r>
          </a:p>
        </p:txBody>
      </p:sp>
      <p:sp>
        <p:nvSpPr>
          <p:cNvPr id="5" name="Espace réservé de la date 4"/>
          <p:cNvSpPr>
            <a:spLocks noGrp="1"/>
          </p:cNvSpPr>
          <p:nvPr>
            <p:ph type="dt" sz="half" idx="10"/>
          </p:nvPr>
        </p:nvSpPr>
        <p:spPr/>
        <p:txBody>
          <a:bodyPr/>
          <a:lstStyle/>
          <a:p>
            <a:fld id="{6C184AFA-7C77-400B-B47F-2ECE84F9286A}" type="datetimeFigureOut">
              <a:rPr lang="fr-BE" smtClean="0"/>
              <a:t>22-05-18</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2AA14344-A9DE-4447-9AC3-A83D34172C4F}" type="slidenum">
              <a:rPr lang="fr-BE" smtClean="0"/>
              <a:t>‹N°›</a:t>
            </a:fld>
            <a:endParaRPr lang="fr-BE"/>
          </a:p>
        </p:txBody>
      </p:sp>
    </p:spTree>
    <p:extLst>
      <p:ext uri="{BB962C8B-B14F-4D97-AF65-F5344CB8AC3E}">
        <p14:creationId xmlns:p14="http://schemas.microsoft.com/office/powerpoint/2010/main" val="1237485427"/>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fr-FR" smtClean="0"/>
              <a:t>Modifiez le style du titre</a:t>
            </a:r>
            <a:endParaRPr lang="fr-BE"/>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C184AFA-7C77-400B-B47F-2ECE84F9286A}" type="datetimeFigureOut">
              <a:rPr lang="fr-BE" smtClean="0"/>
              <a:t>22-05-18</a:t>
            </a:fld>
            <a:endParaRPr lang="fr-BE"/>
          </a:p>
        </p:txBody>
      </p:sp>
      <p:sp>
        <p:nvSpPr>
          <p:cNvPr id="5" name="Espace réservé du pied de page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AA14344-A9DE-4447-9AC3-A83D34172C4F}" type="slidenum">
              <a:rPr lang="fr-BE" smtClean="0"/>
              <a:t>‹N°›</a:t>
            </a:fld>
            <a:endParaRPr lang="fr-BE"/>
          </a:p>
        </p:txBody>
      </p:sp>
    </p:spTree>
    <p:extLst>
      <p:ext uri="{BB962C8B-B14F-4D97-AF65-F5344CB8AC3E}">
        <p14:creationId xmlns:p14="http://schemas.microsoft.com/office/powerpoint/2010/main" val="734191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l" defTabSz="914377"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94" indent="-228594" algn="l" defTabSz="914377"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4.xml"/><Relationship Id="rId5" Type="http://schemas.openxmlformats.org/officeDocument/2006/relationships/image" Target="../media/image6.png"/><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6.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6.xml"/><Relationship Id="rId1" Type="http://schemas.openxmlformats.org/officeDocument/2006/relationships/slideLayout" Target="../slideLayouts/slideLayout6.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9.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7.xml"/><Relationship Id="rId1" Type="http://schemas.openxmlformats.org/officeDocument/2006/relationships/slideLayout" Target="../slideLayouts/slideLayout6.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860431" y="348641"/>
            <a:ext cx="9144000" cy="2172491"/>
          </a:xfrm>
        </p:spPr>
        <p:txBody>
          <a:bodyPr>
            <a:normAutofit/>
          </a:bodyPr>
          <a:lstStyle/>
          <a:p>
            <a:r>
              <a:rPr lang="fr-BE" sz="6600" dirty="0"/>
              <a:t>La recherche « parler »</a:t>
            </a:r>
            <a:endParaRPr lang="fr-BE" sz="6600" dirty="0"/>
          </a:p>
        </p:txBody>
      </p:sp>
      <p:sp>
        <p:nvSpPr>
          <p:cNvPr id="3" name="Sous-titre 2"/>
          <p:cNvSpPr>
            <a:spLocks noGrp="1"/>
          </p:cNvSpPr>
          <p:nvPr>
            <p:ph type="subTitle" idx="1"/>
          </p:nvPr>
        </p:nvSpPr>
        <p:spPr>
          <a:xfrm>
            <a:off x="2860431" y="2671560"/>
            <a:ext cx="9144000" cy="1887376"/>
          </a:xfrm>
        </p:spPr>
        <p:txBody>
          <a:bodyPr>
            <a:normAutofit/>
          </a:bodyPr>
          <a:lstStyle/>
          <a:p>
            <a:r>
              <a:rPr lang="fr-BE" dirty="0"/>
              <a:t> </a:t>
            </a:r>
          </a:p>
          <a:p>
            <a:r>
              <a:rPr lang="fr-BE" sz="4100" dirty="0">
                <a:latin typeface="+mj-lt"/>
              </a:rPr>
              <a:t>Un processus de </a:t>
            </a:r>
            <a:r>
              <a:rPr lang="fr-BE" sz="4100" dirty="0" err="1">
                <a:latin typeface="+mj-lt"/>
              </a:rPr>
              <a:t>co</a:t>
            </a:r>
            <a:r>
              <a:rPr lang="fr-BE" sz="4100" dirty="0">
                <a:latin typeface="+mj-lt"/>
              </a:rPr>
              <a:t>-construction</a:t>
            </a:r>
          </a:p>
          <a:p>
            <a:endParaRPr lang="fr-BE" dirty="0"/>
          </a:p>
        </p:txBody>
      </p:sp>
      <p:sp>
        <p:nvSpPr>
          <p:cNvPr id="5" name="Zone de texte 2"/>
          <p:cNvSpPr txBox="1">
            <a:spLocks noChangeArrowheads="1"/>
          </p:cNvSpPr>
          <p:nvPr/>
        </p:nvSpPr>
        <p:spPr bwMode="auto">
          <a:xfrm>
            <a:off x="0" y="5369508"/>
            <a:ext cx="2683510" cy="590162"/>
          </a:xfrm>
          <a:prstGeom prst="rect">
            <a:avLst/>
          </a:prstGeom>
          <a:noFill/>
          <a:ln w="9525">
            <a:noFill/>
            <a:miter lim="800000"/>
            <a:headEnd/>
            <a:tailEnd/>
          </a:ln>
        </p:spPr>
        <p:txBody>
          <a:bodyPr rot="0" vert="horz" wrap="square" lIns="91440" tIns="45720" rIns="91440" bIns="45720" anchor="t" anchorCtr="0">
            <a:spAutoFit/>
          </a:bodyPr>
          <a:lstStyle/>
          <a:p>
            <a:pPr algn="ctr">
              <a:lnSpc>
                <a:spcPct val="107000"/>
              </a:lnSpc>
              <a:spcAft>
                <a:spcPts val="800"/>
              </a:spcAft>
            </a:pPr>
            <a:r>
              <a:rPr lang="fr-BE" sz="1200" b="1" dirty="0">
                <a:solidFill>
                  <a:schemeClr val="bg1">
                    <a:lumMod val="95000"/>
                  </a:schemeClr>
                </a:solidFill>
                <a:latin typeface="Calibri" panose="020F0502020204030204" pitchFamily="34" charset="0"/>
                <a:ea typeface="Calibri" panose="020F0502020204030204" pitchFamily="34" charset="0"/>
                <a:cs typeface="Times New Roman" panose="02020603050405020304" pitchFamily="18" charset="0"/>
              </a:rPr>
              <a:t>Charlotte DEJAEGHER</a:t>
            </a:r>
          </a:p>
          <a:p>
            <a:pPr algn="ctr">
              <a:lnSpc>
                <a:spcPct val="107000"/>
              </a:lnSpc>
              <a:spcAft>
                <a:spcPts val="800"/>
              </a:spcAft>
            </a:pPr>
            <a:r>
              <a:rPr lang="fr-BE" sz="1200" b="1" dirty="0">
                <a:solidFill>
                  <a:schemeClr val="bg1">
                    <a:lumMod val="95000"/>
                  </a:schemeClr>
                </a:solidFill>
                <a:latin typeface="Calibri" panose="020F0502020204030204" pitchFamily="34" charset="0"/>
                <a:ea typeface="Calibri" panose="020F0502020204030204" pitchFamily="34" charset="0"/>
                <a:cs typeface="Times New Roman" panose="02020603050405020304" pitchFamily="18" charset="0"/>
              </a:rPr>
              <a:t>25/05/2018</a:t>
            </a:r>
            <a:endParaRPr lang="fr-BE" sz="1200" b="1" dirty="0">
              <a:solidFill>
                <a:schemeClr val="bg1">
                  <a:lumMod val="95000"/>
                </a:schemeClr>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6" name="ZoneTexte 5"/>
          <p:cNvSpPr txBox="1"/>
          <p:nvPr/>
        </p:nvSpPr>
        <p:spPr>
          <a:xfrm>
            <a:off x="9522823" y="5698060"/>
            <a:ext cx="2286000" cy="523220"/>
          </a:xfrm>
          <a:prstGeom prst="rect">
            <a:avLst/>
          </a:prstGeom>
          <a:noFill/>
        </p:spPr>
        <p:txBody>
          <a:bodyPr wrap="square" rtlCol="0">
            <a:spAutoFit/>
          </a:bodyPr>
          <a:lstStyle/>
          <a:p>
            <a:pPr algn="ctr"/>
            <a:r>
              <a:rPr lang="fr-BE" sz="2800" dirty="0">
                <a:solidFill>
                  <a:schemeClr val="bg1">
                    <a:lumMod val="95000"/>
                  </a:schemeClr>
                </a:solidFill>
                <a:latin typeface="Amatic SC" panose="00000500000000000000" pitchFamily="2" charset="-79"/>
                <a:cs typeface="Amatic SC" panose="00000500000000000000" pitchFamily="2" charset="-79"/>
              </a:rPr>
              <a:t>- ABC-Day-</a:t>
            </a:r>
            <a:endParaRPr lang="fr-BE" sz="2800" dirty="0">
              <a:solidFill>
                <a:schemeClr val="bg1">
                  <a:lumMod val="95000"/>
                </a:schemeClr>
              </a:solidFill>
              <a:latin typeface="Amatic SC" panose="00000500000000000000" pitchFamily="2" charset="-79"/>
              <a:cs typeface="Amatic SC" panose="00000500000000000000" pitchFamily="2" charset="-79"/>
            </a:endParaRPr>
          </a:p>
        </p:txBody>
      </p:sp>
    </p:spTree>
    <p:extLst>
      <p:ext uri="{BB962C8B-B14F-4D97-AF65-F5344CB8AC3E}">
        <p14:creationId xmlns:p14="http://schemas.microsoft.com/office/powerpoint/2010/main" val="116543926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Conclusion</a:t>
            </a:r>
            <a:endParaRPr lang="fr-BE" dirty="0"/>
          </a:p>
        </p:txBody>
      </p:sp>
      <p:sp>
        <p:nvSpPr>
          <p:cNvPr id="3" name="Espace réservé du contenu 2"/>
          <p:cNvSpPr>
            <a:spLocks noGrp="1"/>
          </p:cNvSpPr>
          <p:nvPr>
            <p:ph idx="1"/>
          </p:nvPr>
        </p:nvSpPr>
        <p:spPr>
          <a:xfrm>
            <a:off x="953086" y="4199548"/>
            <a:ext cx="10515600" cy="1023081"/>
          </a:xfrm>
        </p:spPr>
        <p:txBody>
          <a:bodyPr>
            <a:noAutofit/>
          </a:bodyPr>
          <a:lstStyle/>
          <a:p>
            <a:pPr marL="0" indent="0" algn="ctr">
              <a:lnSpc>
                <a:spcPct val="100000"/>
              </a:lnSpc>
              <a:buNone/>
            </a:pPr>
            <a:r>
              <a:rPr lang="fr-BE" sz="3600" i="1" dirty="0"/>
              <a:t>Comment les enseignants transforment </a:t>
            </a:r>
            <a:r>
              <a:rPr lang="fr-BE" sz="3600" i="1" dirty="0" smtClean="0"/>
              <a:t>l’outil ? </a:t>
            </a:r>
          </a:p>
          <a:p>
            <a:pPr marL="0" indent="0" algn="ctr">
              <a:lnSpc>
                <a:spcPct val="100000"/>
              </a:lnSpc>
              <a:buNone/>
            </a:pPr>
            <a:r>
              <a:rPr lang="fr-BE" sz="3600" i="1" dirty="0" smtClean="0"/>
              <a:t>Comment l’outil transforme les enseignants ?</a:t>
            </a:r>
            <a:endParaRPr lang="fr-BE" sz="3600" i="1" dirty="0"/>
          </a:p>
        </p:txBody>
      </p:sp>
      <p:sp>
        <p:nvSpPr>
          <p:cNvPr id="4" name="ZoneTexte 3"/>
          <p:cNvSpPr txBox="1"/>
          <p:nvPr/>
        </p:nvSpPr>
        <p:spPr>
          <a:xfrm>
            <a:off x="703385" y="1951893"/>
            <a:ext cx="11226019" cy="1246495"/>
          </a:xfrm>
          <a:prstGeom prst="rect">
            <a:avLst/>
          </a:prstGeom>
          <a:noFill/>
        </p:spPr>
        <p:txBody>
          <a:bodyPr wrap="square" rtlCol="0">
            <a:spAutoFit/>
          </a:bodyPr>
          <a:lstStyle/>
          <a:p>
            <a:pPr algn="ctr">
              <a:lnSpc>
                <a:spcPct val="125000"/>
              </a:lnSpc>
            </a:pPr>
            <a:r>
              <a:rPr lang="fr-FR" sz="2000" dirty="0" smtClean="0"/>
              <a:t>« On sait déjà quelles sont les pratiques efficaces pour enseigner la lecture. Là n’est plus la question. </a:t>
            </a:r>
          </a:p>
          <a:p>
            <a:pPr algn="ctr">
              <a:lnSpc>
                <a:spcPct val="125000"/>
              </a:lnSpc>
            </a:pPr>
            <a:r>
              <a:rPr lang="fr-FR" sz="2000" dirty="0" smtClean="0"/>
              <a:t>La question, le défi de la recherche en éducation à présent, c’est de savoir comment aider les enseignants à les mettre en œuvre et comment les accompagner dans ce cheminement (Bissonnette, 2018). »</a:t>
            </a:r>
            <a:endParaRPr lang="fr-BE" sz="2000" dirty="0"/>
          </a:p>
        </p:txBody>
      </p:sp>
    </p:spTree>
    <p:extLst>
      <p:ext uri="{BB962C8B-B14F-4D97-AF65-F5344CB8AC3E}">
        <p14:creationId xmlns:p14="http://schemas.microsoft.com/office/powerpoint/2010/main" val="14140104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Le programme parler</a:t>
            </a:r>
            <a:endParaRPr lang="fr-BE" dirty="0"/>
          </a:p>
        </p:txBody>
      </p:sp>
      <p:sp>
        <p:nvSpPr>
          <p:cNvPr id="5" name="Espace réservé du contenu 4"/>
          <p:cNvSpPr>
            <a:spLocks noGrp="1"/>
          </p:cNvSpPr>
          <p:nvPr>
            <p:ph sz="half" idx="1"/>
          </p:nvPr>
        </p:nvSpPr>
        <p:spPr>
          <a:xfrm>
            <a:off x="838201" y="1825626"/>
            <a:ext cx="4876800" cy="4733436"/>
          </a:xfrm>
          <a:solidFill>
            <a:srgbClr val="D6DDEC"/>
          </a:solidFill>
        </p:spPr>
        <p:txBody>
          <a:bodyPr>
            <a:noAutofit/>
          </a:bodyPr>
          <a:lstStyle/>
          <a:p>
            <a:endParaRPr lang="fr-BE" dirty="0" smtClean="0"/>
          </a:p>
          <a:p>
            <a:pPr marL="0" indent="0">
              <a:buNone/>
            </a:pPr>
            <a:endParaRPr lang="fr-BE" dirty="0" smtClean="0"/>
          </a:p>
          <a:p>
            <a:pPr marL="0" indent="0">
              <a:buNone/>
            </a:pPr>
            <a:endParaRPr lang="fr-BE" dirty="0" smtClean="0"/>
          </a:p>
          <a:p>
            <a:pPr marL="323992"/>
            <a:r>
              <a:rPr lang="fr-BE" sz="1900" dirty="0" smtClean="0"/>
              <a:t>Programme compensatoire visant l’acquisition des habiletés nécessaires à l’entrée dans le monde de l’écrit</a:t>
            </a:r>
          </a:p>
          <a:p>
            <a:pPr marL="323992" algn="just"/>
            <a:r>
              <a:rPr lang="fr-BE" sz="1900" dirty="0" smtClean="0"/>
              <a:t>Michel </a:t>
            </a:r>
            <a:r>
              <a:rPr lang="fr-BE" sz="1900" dirty="0" err="1" smtClean="0"/>
              <a:t>Zorman</a:t>
            </a:r>
            <a:endParaRPr lang="fr-BE" sz="1900" dirty="0" smtClean="0"/>
          </a:p>
          <a:p>
            <a:pPr marL="323992"/>
            <a:r>
              <a:rPr lang="fr-BE" sz="1900" dirty="0"/>
              <a:t>Basé sur les principes et pratiques </a:t>
            </a:r>
            <a:r>
              <a:rPr lang="fr-BE" sz="1900" dirty="0" smtClean="0"/>
              <a:t>validés </a:t>
            </a:r>
            <a:r>
              <a:rPr lang="fr-BE" sz="1900" dirty="0"/>
              <a:t>par la preuve </a:t>
            </a:r>
            <a:r>
              <a:rPr lang="fr-BE" sz="1900" dirty="0" smtClean="0"/>
              <a:t>scientifique</a:t>
            </a:r>
            <a:endParaRPr lang="fr-BE" sz="1900" dirty="0"/>
          </a:p>
        </p:txBody>
      </p:sp>
      <p:sp>
        <p:nvSpPr>
          <p:cNvPr id="6" name="Espace réservé du contenu 5"/>
          <p:cNvSpPr>
            <a:spLocks noGrp="1"/>
          </p:cNvSpPr>
          <p:nvPr>
            <p:ph sz="half" idx="2"/>
          </p:nvPr>
        </p:nvSpPr>
        <p:spPr>
          <a:xfrm>
            <a:off x="6309904" y="1825625"/>
            <a:ext cx="5424896" cy="4351337"/>
          </a:xfrm>
        </p:spPr>
        <p:txBody>
          <a:bodyPr>
            <a:noAutofit/>
          </a:bodyPr>
          <a:lstStyle/>
          <a:p>
            <a:pPr lvl="0">
              <a:spcBef>
                <a:spcPts val="0"/>
              </a:spcBef>
            </a:pPr>
            <a:r>
              <a:rPr lang="fr-BE" sz="2000" dirty="0"/>
              <a:t>l’enseignement explicite </a:t>
            </a:r>
            <a:endParaRPr lang="fr-BE" sz="2000" dirty="0"/>
          </a:p>
          <a:p>
            <a:pPr marL="216000" lvl="0" indent="0">
              <a:spcBef>
                <a:spcPts val="0"/>
              </a:spcBef>
              <a:buNone/>
            </a:pPr>
            <a:r>
              <a:rPr lang="fr-BE" sz="1400" dirty="0" smtClean="0">
                <a:solidFill>
                  <a:srgbClr val="93A9B4"/>
                </a:solidFill>
              </a:rPr>
              <a:t>(</a:t>
            </a:r>
            <a:r>
              <a:rPr lang="fr-BE" sz="1400" dirty="0" err="1">
                <a:solidFill>
                  <a:srgbClr val="93A9B4"/>
                </a:solidFill>
              </a:rPr>
              <a:t>Goigoux</a:t>
            </a:r>
            <a:r>
              <a:rPr lang="fr-BE" sz="1400" dirty="0">
                <a:solidFill>
                  <a:srgbClr val="93A9B4"/>
                </a:solidFill>
              </a:rPr>
              <a:t> et al., 2015; </a:t>
            </a:r>
            <a:r>
              <a:rPr lang="fr-BE" sz="1400" dirty="0" err="1">
                <a:solidFill>
                  <a:srgbClr val="93A9B4"/>
                </a:solidFill>
              </a:rPr>
              <a:t>Slavin</a:t>
            </a:r>
            <a:r>
              <a:rPr lang="fr-BE" sz="1400" dirty="0">
                <a:solidFill>
                  <a:srgbClr val="93A9B4"/>
                </a:solidFill>
              </a:rPr>
              <a:t> et al., 2011 ; Bissonnette et al., 2010 ; </a:t>
            </a:r>
            <a:r>
              <a:rPr lang="fr-BE" sz="1400" dirty="0" err="1">
                <a:solidFill>
                  <a:srgbClr val="93A9B4"/>
                </a:solidFill>
              </a:rPr>
              <a:t>Torgerson</a:t>
            </a:r>
            <a:r>
              <a:rPr lang="fr-BE" sz="1400" dirty="0">
                <a:solidFill>
                  <a:srgbClr val="93A9B4"/>
                </a:solidFill>
              </a:rPr>
              <a:t> et al., </a:t>
            </a:r>
            <a:r>
              <a:rPr lang="fr-BE" sz="1400" dirty="0" smtClean="0">
                <a:solidFill>
                  <a:srgbClr val="93A9B4"/>
                </a:solidFill>
              </a:rPr>
              <a:t>2006)</a:t>
            </a:r>
          </a:p>
          <a:p>
            <a:pPr marL="216000" lvl="0" indent="0">
              <a:spcBef>
                <a:spcPts val="0"/>
              </a:spcBef>
              <a:buNone/>
            </a:pPr>
            <a:endParaRPr lang="fr-BE" sz="1600" dirty="0">
              <a:solidFill>
                <a:srgbClr val="93A9B4"/>
              </a:solidFill>
            </a:endParaRPr>
          </a:p>
          <a:p>
            <a:pPr lvl="0">
              <a:spcBef>
                <a:spcPts val="0"/>
              </a:spcBef>
            </a:pPr>
            <a:r>
              <a:rPr lang="fr-BE" sz="2000" dirty="0"/>
              <a:t>l’enseignement systématique des correspondances </a:t>
            </a:r>
            <a:r>
              <a:rPr lang="fr-BE" sz="2000" dirty="0" err="1" smtClean="0"/>
              <a:t>grapho-phonétiques</a:t>
            </a:r>
            <a:r>
              <a:rPr lang="fr-BE" sz="1400" dirty="0" smtClean="0">
                <a:solidFill>
                  <a:srgbClr val="93A9B4"/>
                </a:solidFill>
              </a:rPr>
              <a:t> </a:t>
            </a:r>
          </a:p>
          <a:p>
            <a:pPr marL="252000" lvl="0" indent="0">
              <a:spcBef>
                <a:spcPts val="0"/>
              </a:spcBef>
              <a:buNone/>
            </a:pPr>
            <a:r>
              <a:rPr lang="fr-BE" sz="1400" dirty="0" smtClean="0">
                <a:solidFill>
                  <a:srgbClr val="93A9B4"/>
                </a:solidFill>
              </a:rPr>
              <a:t>(</a:t>
            </a:r>
            <a:r>
              <a:rPr lang="fr-BE" sz="1400" dirty="0" err="1">
                <a:solidFill>
                  <a:srgbClr val="93A9B4"/>
                </a:solidFill>
              </a:rPr>
              <a:t>Goigoux</a:t>
            </a:r>
            <a:r>
              <a:rPr lang="fr-BE" sz="1400" dirty="0">
                <a:solidFill>
                  <a:srgbClr val="93A9B4"/>
                </a:solidFill>
              </a:rPr>
              <a:t> et al., 2015; </a:t>
            </a:r>
            <a:r>
              <a:rPr lang="fr-BE" sz="1400" dirty="0" err="1">
                <a:solidFill>
                  <a:srgbClr val="93A9B4"/>
                </a:solidFill>
              </a:rPr>
              <a:t>Slavin</a:t>
            </a:r>
            <a:r>
              <a:rPr lang="fr-BE" sz="1400" dirty="0">
                <a:solidFill>
                  <a:srgbClr val="93A9B4"/>
                </a:solidFill>
              </a:rPr>
              <a:t> et al., 2009; </a:t>
            </a:r>
            <a:r>
              <a:rPr lang="fr-BE" sz="1400" dirty="0" err="1">
                <a:solidFill>
                  <a:srgbClr val="93A9B4"/>
                </a:solidFill>
              </a:rPr>
              <a:t>Torgerson</a:t>
            </a:r>
            <a:r>
              <a:rPr lang="fr-BE" sz="1400" dirty="0">
                <a:solidFill>
                  <a:srgbClr val="93A9B4"/>
                </a:solidFill>
              </a:rPr>
              <a:t> et al., 2006). </a:t>
            </a:r>
            <a:endParaRPr lang="fr-BE" sz="1400" dirty="0">
              <a:solidFill>
                <a:srgbClr val="93A9B4"/>
              </a:solidFill>
            </a:endParaRPr>
          </a:p>
          <a:p>
            <a:pPr marL="252000" lvl="0" indent="0">
              <a:spcBef>
                <a:spcPts val="0"/>
              </a:spcBef>
              <a:buNone/>
            </a:pPr>
            <a:endParaRPr lang="fr-BE" sz="1600" dirty="0">
              <a:solidFill>
                <a:srgbClr val="93A9B4"/>
              </a:solidFill>
            </a:endParaRPr>
          </a:p>
          <a:p>
            <a:pPr lvl="0">
              <a:spcBef>
                <a:spcPts val="0"/>
              </a:spcBef>
            </a:pPr>
            <a:r>
              <a:rPr lang="fr-BE" sz="2000" dirty="0"/>
              <a:t>l’enseignement de stratégies de compréhension </a:t>
            </a:r>
            <a:r>
              <a:rPr lang="fr-BE" sz="1600" dirty="0">
                <a:solidFill>
                  <a:srgbClr val="93A9B4"/>
                </a:solidFill>
              </a:rPr>
              <a:t>(Bianco, 2015a, 2015b; </a:t>
            </a:r>
            <a:r>
              <a:rPr lang="fr-BE" sz="1600" dirty="0" err="1">
                <a:solidFill>
                  <a:srgbClr val="93A9B4"/>
                </a:solidFill>
              </a:rPr>
              <a:t>Goigoux</a:t>
            </a:r>
            <a:r>
              <a:rPr lang="fr-BE" sz="1600" dirty="0">
                <a:solidFill>
                  <a:srgbClr val="93A9B4"/>
                </a:solidFill>
              </a:rPr>
              <a:t> et al., 2015; </a:t>
            </a:r>
            <a:r>
              <a:rPr lang="fr-BE" sz="1600" dirty="0" err="1">
                <a:solidFill>
                  <a:srgbClr val="93A9B4"/>
                </a:solidFill>
              </a:rPr>
              <a:t>Slavin</a:t>
            </a:r>
            <a:r>
              <a:rPr lang="fr-BE" sz="1600" dirty="0">
                <a:solidFill>
                  <a:srgbClr val="93A9B4"/>
                </a:solidFill>
              </a:rPr>
              <a:t> et al., 2009). </a:t>
            </a:r>
            <a:endParaRPr lang="fr-BE" sz="1600" dirty="0" smtClean="0">
              <a:solidFill>
                <a:srgbClr val="93A9B4"/>
              </a:solidFill>
            </a:endParaRPr>
          </a:p>
          <a:p>
            <a:pPr lvl="0">
              <a:spcBef>
                <a:spcPts val="0"/>
              </a:spcBef>
            </a:pPr>
            <a:endParaRPr lang="fr-BE" sz="1600" dirty="0">
              <a:solidFill>
                <a:srgbClr val="93A9B4"/>
              </a:solidFill>
            </a:endParaRPr>
          </a:p>
          <a:p>
            <a:pPr lvl="0">
              <a:spcBef>
                <a:spcPts val="0"/>
              </a:spcBef>
            </a:pPr>
            <a:r>
              <a:rPr lang="fr-BE" sz="2000" dirty="0" smtClean="0"/>
              <a:t>l’utilisation efficace du temps d’interaction avec l’enseignant</a:t>
            </a:r>
          </a:p>
          <a:p>
            <a:pPr marL="252000" lvl="0" indent="0">
              <a:spcBef>
                <a:spcPts val="0"/>
              </a:spcBef>
              <a:buNone/>
            </a:pPr>
            <a:r>
              <a:rPr lang="fr-BE" sz="1400" dirty="0" smtClean="0">
                <a:solidFill>
                  <a:srgbClr val="93A9B4"/>
                </a:solidFill>
              </a:rPr>
              <a:t>(Hall &amp; Burns, 2018; Higgins et al., 2016)</a:t>
            </a:r>
          </a:p>
          <a:p>
            <a:pPr marL="252000" lvl="0" indent="0">
              <a:spcBef>
                <a:spcPts val="0"/>
              </a:spcBef>
              <a:buNone/>
            </a:pPr>
            <a:endParaRPr lang="fr-BE" sz="1600" dirty="0" smtClean="0">
              <a:solidFill>
                <a:srgbClr val="93A9B4"/>
              </a:solidFill>
            </a:endParaRPr>
          </a:p>
          <a:p>
            <a:pPr lvl="0">
              <a:spcBef>
                <a:spcPts val="0"/>
              </a:spcBef>
            </a:pPr>
            <a:r>
              <a:rPr lang="fr-BE" sz="2000" dirty="0" smtClean="0"/>
              <a:t>les interventions en groupes de besoin </a:t>
            </a:r>
          </a:p>
          <a:p>
            <a:pPr marL="252000" lvl="0" indent="0">
              <a:spcBef>
                <a:spcPts val="0"/>
              </a:spcBef>
              <a:buNone/>
            </a:pPr>
            <a:r>
              <a:rPr lang="fr-BE" sz="1400" dirty="0">
                <a:solidFill>
                  <a:srgbClr val="93A9B4"/>
                </a:solidFill>
              </a:rPr>
              <a:t>(Hall &amp; Burns, 2018; Torres, 2016; </a:t>
            </a:r>
            <a:r>
              <a:rPr lang="fr-BE" sz="1400" dirty="0" err="1">
                <a:solidFill>
                  <a:srgbClr val="93A9B4"/>
                </a:solidFill>
              </a:rPr>
              <a:t>Wanzek</a:t>
            </a:r>
            <a:r>
              <a:rPr lang="fr-BE" sz="1400" dirty="0">
                <a:solidFill>
                  <a:srgbClr val="93A9B4"/>
                </a:solidFill>
              </a:rPr>
              <a:t> et al., 2016). </a:t>
            </a:r>
          </a:p>
          <a:p>
            <a:pPr marL="0" indent="0" algn="ctr">
              <a:spcBef>
                <a:spcPts val="0"/>
              </a:spcBef>
              <a:buNone/>
            </a:pPr>
            <a:endParaRPr lang="fr-BE" sz="1800" i="1" dirty="0"/>
          </a:p>
        </p:txBody>
      </p:sp>
      <p:pic>
        <p:nvPicPr>
          <p:cNvPr id="7" name="Image 6"/>
          <p:cNvPicPr>
            <a:picLocks noChangeAspect="1"/>
          </p:cNvPicPr>
          <p:nvPr/>
        </p:nvPicPr>
        <p:blipFill rotWithShape="1">
          <a:blip r:embed="rId3"/>
          <a:srcRect l="24635" t="31378" r="23519" b="14632"/>
          <a:stretch/>
        </p:blipFill>
        <p:spPr>
          <a:xfrm>
            <a:off x="1201781" y="1970903"/>
            <a:ext cx="799011" cy="1204959"/>
          </a:xfrm>
          <a:prstGeom prst="rect">
            <a:avLst/>
          </a:prstGeom>
        </p:spPr>
      </p:pic>
    </p:spTree>
    <p:extLst>
      <p:ext uri="{BB962C8B-B14F-4D97-AF65-F5344CB8AC3E}">
        <p14:creationId xmlns:p14="http://schemas.microsoft.com/office/powerpoint/2010/main" val="34814470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0" end="0"/>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6">
                                            <p:txEl>
                                              <p:pRg st="3" end="3"/>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6">
                                            <p:txEl>
                                              <p:pRg st="8" end="8"/>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6">
                                            <p:txEl>
                                              <p:pRg st="9" end="9"/>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6">
                                            <p:txEl>
                                              <p:pRg st="11" end="11"/>
                                            </p:txEl>
                                          </p:spTgt>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6">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Le programme parler</a:t>
            </a:r>
            <a:endParaRPr lang="fr-BE" dirty="0"/>
          </a:p>
        </p:txBody>
      </p:sp>
      <p:sp>
        <p:nvSpPr>
          <p:cNvPr id="5" name="Espace réservé du contenu 4"/>
          <p:cNvSpPr>
            <a:spLocks noGrp="1"/>
          </p:cNvSpPr>
          <p:nvPr>
            <p:ph sz="half" idx="1"/>
          </p:nvPr>
        </p:nvSpPr>
        <p:spPr>
          <a:xfrm>
            <a:off x="838201" y="1825626"/>
            <a:ext cx="4876800" cy="4733436"/>
          </a:xfrm>
          <a:solidFill>
            <a:srgbClr val="D6DDEC"/>
          </a:solidFill>
        </p:spPr>
        <p:txBody>
          <a:bodyPr>
            <a:noAutofit/>
          </a:bodyPr>
          <a:lstStyle/>
          <a:p>
            <a:endParaRPr lang="fr-BE" dirty="0" smtClean="0"/>
          </a:p>
          <a:p>
            <a:pPr marL="0" indent="0">
              <a:buNone/>
            </a:pPr>
            <a:endParaRPr lang="fr-BE" dirty="0" smtClean="0"/>
          </a:p>
          <a:p>
            <a:pPr marL="0" indent="0">
              <a:buNone/>
            </a:pPr>
            <a:endParaRPr lang="fr-BE" dirty="0" smtClean="0"/>
          </a:p>
          <a:p>
            <a:pPr marL="323992"/>
            <a:r>
              <a:rPr lang="fr-BE" sz="1900" dirty="0" smtClean="0"/>
              <a:t>Programme compensatoire visant l’acquisition des habiletés nécessaires à l’entrée dans le monde de l’écrit</a:t>
            </a:r>
          </a:p>
          <a:p>
            <a:pPr marL="323992" algn="just"/>
            <a:r>
              <a:rPr lang="fr-BE" sz="1900" dirty="0" smtClean="0"/>
              <a:t>Michel </a:t>
            </a:r>
            <a:r>
              <a:rPr lang="fr-BE" sz="1900" dirty="0" err="1" smtClean="0"/>
              <a:t>Zorman</a:t>
            </a:r>
            <a:endParaRPr lang="fr-BE" sz="1900" dirty="0" smtClean="0"/>
          </a:p>
          <a:p>
            <a:pPr marL="323992"/>
            <a:r>
              <a:rPr lang="fr-BE" sz="1900" dirty="0"/>
              <a:t>Basé sur les principes et pratiques </a:t>
            </a:r>
            <a:r>
              <a:rPr lang="fr-BE" sz="1900" dirty="0" smtClean="0"/>
              <a:t>validés </a:t>
            </a:r>
            <a:r>
              <a:rPr lang="fr-BE" sz="1900" dirty="0"/>
              <a:t>par la preuve </a:t>
            </a:r>
            <a:r>
              <a:rPr lang="fr-BE" sz="1900" dirty="0" smtClean="0"/>
              <a:t>scientifique</a:t>
            </a:r>
            <a:endParaRPr lang="fr-BE" sz="1900" dirty="0"/>
          </a:p>
          <a:p>
            <a:pPr marL="323992" algn="just"/>
            <a:r>
              <a:rPr lang="fr-BE" sz="1900" dirty="0"/>
              <a:t>En Zone d’Education prioritaire</a:t>
            </a:r>
          </a:p>
          <a:p>
            <a:pPr marL="323992" algn="just"/>
            <a:r>
              <a:rPr lang="fr-BE" sz="1900" dirty="0"/>
              <a:t>De la M3 à la </a:t>
            </a:r>
            <a:r>
              <a:rPr lang="fr-BE" sz="1900" dirty="0" smtClean="0"/>
              <a:t>P2</a:t>
            </a:r>
            <a:endParaRPr lang="fr-BE" sz="1900" dirty="0"/>
          </a:p>
        </p:txBody>
      </p:sp>
      <p:sp>
        <p:nvSpPr>
          <p:cNvPr id="6" name="Espace réservé du contenu 5"/>
          <p:cNvSpPr>
            <a:spLocks noGrp="1"/>
          </p:cNvSpPr>
          <p:nvPr>
            <p:ph sz="half" idx="2"/>
          </p:nvPr>
        </p:nvSpPr>
        <p:spPr>
          <a:xfrm>
            <a:off x="6309904" y="1825625"/>
            <a:ext cx="5424896" cy="4351337"/>
          </a:xfrm>
        </p:spPr>
        <p:txBody>
          <a:bodyPr>
            <a:noAutofit/>
          </a:bodyPr>
          <a:lstStyle/>
          <a:p>
            <a:pPr lvl="0">
              <a:spcBef>
                <a:spcPts val="0"/>
              </a:spcBef>
            </a:pPr>
            <a:r>
              <a:rPr lang="fr-BE" sz="2000" dirty="0"/>
              <a:t>l’enseignement explicite </a:t>
            </a:r>
            <a:endParaRPr lang="fr-BE" sz="2000" dirty="0"/>
          </a:p>
          <a:p>
            <a:pPr marL="216000" lvl="0" indent="0">
              <a:spcBef>
                <a:spcPts val="0"/>
              </a:spcBef>
              <a:buNone/>
            </a:pPr>
            <a:r>
              <a:rPr lang="fr-BE" sz="1400" dirty="0" smtClean="0">
                <a:solidFill>
                  <a:srgbClr val="93A9B4"/>
                </a:solidFill>
              </a:rPr>
              <a:t>(</a:t>
            </a:r>
            <a:r>
              <a:rPr lang="fr-BE" sz="1400" dirty="0" err="1">
                <a:solidFill>
                  <a:srgbClr val="93A9B4"/>
                </a:solidFill>
              </a:rPr>
              <a:t>Goigoux</a:t>
            </a:r>
            <a:r>
              <a:rPr lang="fr-BE" sz="1400" dirty="0">
                <a:solidFill>
                  <a:srgbClr val="93A9B4"/>
                </a:solidFill>
              </a:rPr>
              <a:t> et al., 2015; </a:t>
            </a:r>
            <a:r>
              <a:rPr lang="fr-BE" sz="1400" dirty="0" err="1">
                <a:solidFill>
                  <a:srgbClr val="93A9B4"/>
                </a:solidFill>
              </a:rPr>
              <a:t>Slavin</a:t>
            </a:r>
            <a:r>
              <a:rPr lang="fr-BE" sz="1400" dirty="0">
                <a:solidFill>
                  <a:srgbClr val="93A9B4"/>
                </a:solidFill>
              </a:rPr>
              <a:t> et al., 2011 ; Bissonnette et al., 2010 ; </a:t>
            </a:r>
            <a:r>
              <a:rPr lang="fr-BE" sz="1400" dirty="0" err="1">
                <a:solidFill>
                  <a:srgbClr val="93A9B4"/>
                </a:solidFill>
              </a:rPr>
              <a:t>Torgerson</a:t>
            </a:r>
            <a:r>
              <a:rPr lang="fr-BE" sz="1400" dirty="0">
                <a:solidFill>
                  <a:srgbClr val="93A9B4"/>
                </a:solidFill>
              </a:rPr>
              <a:t> et al., </a:t>
            </a:r>
            <a:r>
              <a:rPr lang="fr-BE" sz="1400" dirty="0" smtClean="0">
                <a:solidFill>
                  <a:srgbClr val="93A9B4"/>
                </a:solidFill>
              </a:rPr>
              <a:t>2006)</a:t>
            </a:r>
          </a:p>
          <a:p>
            <a:pPr marL="216000" lvl="0" indent="0">
              <a:spcBef>
                <a:spcPts val="0"/>
              </a:spcBef>
              <a:buNone/>
            </a:pPr>
            <a:endParaRPr lang="fr-BE" sz="1600" dirty="0">
              <a:solidFill>
                <a:srgbClr val="93A9B4"/>
              </a:solidFill>
            </a:endParaRPr>
          </a:p>
          <a:p>
            <a:pPr lvl="0">
              <a:spcBef>
                <a:spcPts val="0"/>
              </a:spcBef>
            </a:pPr>
            <a:r>
              <a:rPr lang="fr-BE" sz="2000" dirty="0"/>
              <a:t>l’enseignement systématique des correspondances </a:t>
            </a:r>
            <a:r>
              <a:rPr lang="fr-BE" sz="2000" dirty="0" err="1" smtClean="0"/>
              <a:t>grapho-phonétiques</a:t>
            </a:r>
            <a:r>
              <a:rPr lang="fr-BE" sz="1400" dirty="0" smtClean="0">
                <a:solidFill>
                  <a:srgbClr val="93A9B4"/>
                </a:solidFill>
              </a:rPr>
              <a:t> </a:t>
            </a:r>
          </a:p>
          <a:p>
            <a:pPr marL="252000" lvl="0" indent="0">
              <a:spcBef>
                <a:spcPts val="0"/>
              </a:spcBef>
              <a:buNone/>
            </a:pPr>
            <a:r>
              <a:rPr lang="fr-BE" sz="1400" dirty="0" smtClean="0">
                <a:solidFill>
                  <a:srgbClr val="93A9B4"/>
                </a:solidFill>
              </a:rPr>
              <a:t>(</a:t>
            </a:r>
            <a:r>
              <a:rPr lang="fr-BE" sz="1400" dirty="0" err="1">
                <a:solidFill>
                  <a:srgbClr val="93A9B4"/>
                </a:solidFill>
              </a:rPr>
              <a:t>Goigoux</a:t>
            </a:r>
            <a:r>
              <a:rPr lang="fr-BE" sz="1400" dirty="0">
                <a:solidFill>
                  <a:srgbClr val="93A9B4"/>
                </a:solidFill>
              </a:rPr>
              <a:t> et al., 2015; </a:t>
            </a:r>
            <a:r>
              <a:rPr lang="fr-BE" sz="1400" dirty="0" err="1">
                <a:solidFill>
                  <a:srgbClr val="93A9B4"/>
                </a:solidFill>
              </a:rPr>
              <a:t>Slavin</a:t>
            </a:r>
            <a:r>
              <a:rPr lang="fr-BE" sz="1400" dirty="0">
                <a:solidFill>
                  <a:srgbClr val="93A9B4"/>
                </a:solidFill>
              </a:rPr>
              <a:t> et al., 2009; </a:t>
            </a:r>
            <a:r>
              <a:rPr lang="fr-BE" sz="1400" dirty="0" err="1">
                <a:solidFill>
                  <a:srgbClr val="93A9B4"/>
                </a:solidFill>
              </a:rPr>
              <a:t>Torgerson</a:t>
            </a:r>
            <a:r>
              <a:rPr lang="fr-BE" sz="1400" dirty="0">
                <a:solidFill>
                  <a:srgbClr val="93A9B4"/>
                </a:solidFill>
              </a:rPr>
              <a:t> et al., 2006). </a:t>
            </a:r>
            <a:endParaRPr lang="fr-BE" sz="1400" dirty="0">
              <a:solidFill>
                <a:srgbClr val="93A9B4"/>
              </a:solidFill>
            </a:endParaRPr>
          </a:p>
          <a:p>
            <a:pPr marL="252000" lvl="0" indent="0">
              <a:spcBef>
                <a:spcPts val="0"/>
              </a:spcBef>
              <a:buNone/>
            </a:pPr>
            <a:endParaRPr lang="fr-BE" sz="1600" dirty="0">
              <a:solidFill>
                <a:srgbClr val="93A9B4"/>
              </a:solidFill>
            </a:endParaRPr>
          </a:p>
          <a:p>
            <a:pPr lvl="0">
              <a:spcBef>
                <a:spcPts val="0"/>
              </a:spcBef>
            </a:pPr>
            <a:r>
              <a:rPr lang="fr-BE" sz="2000" dirty="0"/>
              <a:t>l’enseignement de stratégies de compréhension </a:t>
            </a:r>
            <a:r>
              <a:rPr lang="fr-BE" sz="1600" dirty="0">
                <a:solidFill>
                  <a:srgbClr val="93A9B4"/>
                </a:solidFill>
              </a:rPr>
              <a:t>(Bianco, 2015a, 2015b; </a:t>
            </a:r>
            <a:r>
              <a:rPr lang="fr-BE" sz="1600" dirty="0" err="1">
                <a:solidFill>
                  <a:srgbClr val="93A9B4"/>
                </a:solidFill>
              </a:rPr>
              <a:t>Goigoux</a:t>
            </a:r>
            <a:r>
              <a:rPr lang="fr-BE" sz="1600" dirty="0">
                <a:solidFill>
                  <a:srgbClr val="93A9B4"/>
                </a:solidFill>
              </a:rPr>
              <a:t> et al., 2015; </a:t>
            </a:r>
            <a:r>
              <a:rPr lang="fr-BE" sz="1600" dirty="0" err="1">
                <a:solidFill>
                  <a:srgbClr val="93A9B4"/>
                </a:solidFill>
              </a:rPr>
              <a:t>Slavin</a:t>
            </a:r>
            <a:r>
              <a:rPr lang="fr-BE" sz="1600" dirty="0">
                <a:solidFill>
                  <a:srgbClr val="93A9B4"/>
                </a:solidFill>
              </a:rPr>
              <a:t> et al., 2009). </a:t>
            </a:r>
            <a:endParaRPr lang="fr-BE" sz="1600" dirty="0" smtClean="0">
              <a:solidFill>
                <a:srgbClr val="93A9B4"/>
              </a:solidFill>
            </a:endParaRPr>
          </a:p>
          <a:p>
            <a:pPr lvl="0">
              <a:spcBef>
                <a:spcPts val="0"/>
              </a:spcBef>
            </a:pPr>
            <a:endParaRPr lang="fr-BE" sz="1600" dirty="0">
              <a:solidFill>
                <a:srgbClr val="93A9B4"/>
              </a:solidFill>
            </a:endParaRPr>
          </a:p>
          <a:p>
            <a:pPr lvl="0">
              <a:spcBef>
                <a:spcPts val="0"/>
              </a:spcBef>
            </a:pPr>
            <a:r>
              <a:rPr lang="fr-BE" sz="2000" dirty="0" smtClean="0"/>
              <a:t>l’utilisation efficace du temps d’interaction avec l’enseignant</a:t>
            </a:r>
          </a:p>
          <a:p>
            <a:pPr marL="252000" lvl="0" indent="0">
              <a:spcBef>
                <a:spcPts val="0"/>
              </a:spcBef>
              <a:buNone/>
            </a:pPr>
            <a:r>
              <a:rPr lang="fr-BE" sz="1400" dirty="0" smtClean="0">
                <a:solidFill>
                  <a:srgbClr val="93A9B4"/>
                </a:solidFill>
              </a:rPr>
              <a:t>(Hall &amp; Burns, 2018; Higgins et al., 2016)</a:t>
            </a:r>
          </a:p>
          <a:p>
            <a:pPr marL="252000" lvl="0" indent="0">
              <a:spcBef>
                <a:spcPts val="0"/>
              </a:spcBef>
              <a:buNone/>
            </a:pPr>
            <a:endParaRPr lang="fr-BE" sz="1600" dirty="0" smtClean="0">
              <a:solidFill>
                <a:srgbClr val="93A9B4"/>
              </a:solidFill>
            </a:endParaRPr>
          </a:p>
          <a:p>
            <a:pPr lvl="0">
              <a:spcBef>
                <a:spcPts val="0"/>
              </a:spcBef>
            </a:pPr>
            <a:r>
              <a:rPr lang="fr-BE" sz="2000" dirty="0" smtClean="0"/>
              <a:t>les interventions en groupes de besoin </a:t>
            </a:r>
          </a:p>
          <a:p>
            <a:pPr marL="252000" lvl="0" indent="0">
              <a:spcBef>
                <a:spcPts val="0"/>
              </a:spcBef>
              <a:buNone/>
            </a:pPr>
            <a:r>
              <a:rPr lang="fr-BE" sz="1400" dirty="0">
                <a:solidFill>
                  <a:srgbClr val="93A9B4"/>
                </a:solidFill>
              </a:rPr>
              <a:t>(Hall &amp; Burns, 2018; Torres, 2016; </a:t>
            </a:r>
            <a:r>
              <a:rPr lang="fr-BE" sz="1400" dirty="0" err="1">
                <a:solidFill>
                  <a:srgbClr val="93A9B4"/>
                </a:solidFill>
              </a:rPr>
              <a:t>Wanzek</a:t>
            </a:r>
            <a:r>
              <a:rPr lang="fr-BE" sz="1400" dirty="0">
                <a:solidFill>
                  <a:srgbClr val="93A9B4"/>
                </a:solidFill>
              </a:rPr>
              <a:t> et al., 2016). </a:t>
            </a:r>
          </a:p>
          <a:p>
            <a:pPr marL="0" indent="0" algn="ctr">
              <a:spcBef>
                <a:spcPts val="0"/>
              </a:spcBef>
              <a:buNone/>
            </a:pPr>
            <a:endParaRPr lang="fr-BE" sz="1800" i="1" dirty="0"/>
          </a:p>
        </p:txBody>
      </p:sp>
      <p:pic>
        <p:nvPicPr>
          <p:cNvPr id="7" name="Image 6"/>
          <p:cNvPicPr>
            <a:picLocks noChangeAspect="1"/>
          </p:cNvPicPr>
          <p:nvPr/>
        </p:nvPicPr>
        <p:blipFill rotWithShape="1">
          <a:blip r:embed="rId3"/>
          <a:srcRect l="24635" t="31378" r="23519" b="14632"/>
          <a:stretch/>
        </p:blipFill>
        <p:spPr>
          <a:xfrm>
            <a:off x="1201781" y="1970903"/>
            <a:ext cx="799011" cy="1204959"/>
          </a:xfrm>
          <a:prstGeom prst="rect">
            <a:avLst/>
          </a:prstGeom>
        </p:spPr>
      </p:pic>
    </p:spTree>
    <p:extLst>
      <p:ext uri="{BB962C8B-B14F-4D97-AF65-F5344CB8AC3E}">
        <p14:creationId xmlns:p14="http://schemas.microsoft.com/office/powerpoint/2010/main" val="16983390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Le programme parler</a:t>
            </a:r>
            <a:endParaRPr lang="fr-BE" dirty="0"/>
          </a:p>
        </p:txBody>
      </p:sp>
      <p:sp>
        <p:nvSpPr>
          <p:cNvPr id="5" name="Espace réservé du contenu 4"/>
          <p:cNvSpPr>
            <a:spLocks noGrp="1"/>
          </p:cNvSpPr>
          <p:nvPr>
            <p:ph sz="half" idx="1"/>
          </p:nvPr>
        </p:nvSpPr>
        <p:spPr>
          <a:xfrm>
            <a:off x="838201" y="1825626"/>
            <a:ext cx="4876800" cy="4720870"/>
          </a:xfrm>
          <a:solidFill>
            <a:srgbClr val="D6DDEC"/>
          </a:solidFill>
        </p:spPr>
        <p:txBody>
          <a:bodyPr>
            <a:noAutofit/>
          </a:bodyPr>
          <a:lstStyle/>
          <a:p>
            <a:pPr lvl="0"/>
            <a:endParaRPr lang="fr-BE" dirty="0">
              <a:solidFill>
                <a:prstClr val="black"/>
              </a:solidFill>
            </a:endParaRPr>
          </a:p>
          <a:p>
            <a:pPr marL="0" lvl="0" indent="0">
              <a:buNone/>
            </a:pPr>
            <a:endParaRPr lang="fr-BE" dirty="0">
              <a:solidFill>
                <a:prstClr val="black"/>
              </a:solidFill>
            </a:endParaRPr>
          </a:p>
          <a:p>
            <a:pPr marL="0" lvl="0" indent="0">
              <a:buNone/>
            </a:pPr>
            <a:endParaRPr lang="fr-BE" dirty="0">
              <a:solidFill>
                <a:prstClr val="black"/>
              </a:solidFill>
            </a:endParaRPr>
          </a:p>
          <a:p>
            <a:pPr marL="323992" lvl="0"/>
            <a:r>
              <a:rPr lang="fr-BE" sz="1900" dirty="0">
                <a:solidFill>
                  <a:prstClr val="black"/>
                </a:solidFill>
              </a:rPr>
              <a:t>Programme compensatoire visant l’acquisition des habiletés nécessaires à l’entrée dans le monde de l’écrit</a:t>
            </a:r>
          </a:p>
          <a:p>
            <a:pPr marL="323992" lvl="0" algn="just"/>
            <a:r>
              <a:rPr lang="fr-BE" sz="1900" dirty="0" smtClean="0">
                <a:solidFill>
                  <a:prstClr val="black"/>
                </a:solidFill>
              </a:rPr>
              <a:t>Michel </a:t>
            </a:r>
            <a:r>
              <a:rPr lang="fr-BE" sz="1900" dirty="0" err="1" smtClean="0">
                <a:solidFill>
                  <a:prstClr val="black"/>
                </a:solidFill>
              </a:rPr>
              <a:t>Zorman</a:t>
            </a:r>
            <a:endParaRPr lang="fr-BE" sz="1900" dirty="0">
              <a:solidFill>
                <a:prstClr val="black"/>
              </a:solidFill>
            </a:endParaRPr>
          </a:p>
          <a:p>
            <a:pPr marL="323992" lvl="0"/>
            <a:r>
              <a:rPr lang="fr-BE" sz="1900" dirty="0">
                <a:solidFill>
                  <a:prstClr val="black"/>
                </a:solidFill>
              </a:rPr>
              <a:t>Basé sur les principes et pratiques validés par la preuve scientifique</a:t>
            </a:r>
          </a:p>
          <a:p>
            <a:pPr marL="323992" lvl="0" algn="just"/>
            <a:r>
              <a:rPr lang="fr-BE" sz="1900" dirty="0">
                <a:solidFill>
                  <a:prstClr val="black"/>
                </a:solidFill>
              </a:rPr>
              <a:t>En Zone d’Education prioritaire</a:t>
            </a:r>
          </a:p>
          <a:p>
            <a:pPr marL="323992" lvl="0" algn="just"/>
            <a:r>
              <a:rPr lang="fr-BE" sz="1900" dirty="0">
                <a:solidFill>
                  <a:prstClr val="black"/>
                </a:solidFill>
              </a:rPr>
              <a:t>De la M3 à la P2</a:t>
            </a:r>
            <a:endParaRPr lang="fr-BE" sz="1900" dirty="0">
              <a:solidFill>
                <a:prstClr val="black"/>
              </a:solidFill>
            </a:endParaRPr>
          </a:p>
        </p:txBody>
      </p:sp>
      <p:pic>
        <p:nvPicPr>
          <p:cNvPr id="7" name="Image 6"/>
          <p:cNvPicPr>
            <a:picLocks noChangeAspect="1"/>
          </p:cNvPicPr>
          <p:nvPr/>
        </p:nvPicPr>
        <p:blipFill rotWithShape="1">
          <a:blip r:embed="rId3"/>
          <a:srcRect l="24635" t="31378" r="23519" b="14632"/>
          <a:stretch/>
        </p:blipFill>
        <p:spPr>
          <a:xfrm>
            <a:off x="1201781" y="1970903"/>
            <a:ext cx="799011" cy="1204959"/>
          </a:xfrm>
          <a:prstGeom prst="rect">
            <a:avLst/>
          </a:prstGeom>
        </p:spPr>
      </p:pic>
      <p:pic>
        <p:nvPicPr>
          <p:cNvPr id="8" name="Image 7"/>
          <p:cNvPicPr>
            <a:picLocks noChangeAspect="1"/>
          </p:cNvPicPr>
          <p:nvPr/>
        </p:nvPicPr>
        <p:blipFill rotWithShape="1">
          <a:blip r:embed="rId4"/>
          <a:srcRect l="9045"/>
          <a:stretch/>
        </p:blipFill>
        <p:spPr>
          <a:xfrm>
            <a:off x="6248400" y="1970903"/>
            <a:ext cx="5669616" cy="4575593"/>
          </a:xfrm>
          <a:prstGeom prst="rect">
            <a:avLst/>
          </a:prstGeom>
        </p:spPr>
      </p:pic>
      <p:grpSp>
        <p:nvGrpSpPr>
          <p:cNvPr id="9" name="Groupe 8"/>
          <p:cNvGrpSpPr/>
          <p:nvPr/>
        </p:nvGrpSpPr>
        <p:grpSpPr>
          <a:xfrm>
            <a:off x="7092953" y="5002424"/>
            <a:ext cx="656758" cy="920955"/>
            <a:chOff x="4876800" y="3691467"/>
            <a:chExt cx="534289" cy="722491"/>
          </a:xfrm>
        </p:grpSpPr>
        <p:sp>
          <p:nvSpPr>
            <p:cNvPr id="10" name="Rectangle 9"/>
            <p:cNvSpPr/>
            <p:nvPr/>
          </p:nvSpPr>
          <p:spPr>
            <a:xfrm>
              <a:off x="4876800" y="3691467"/>
              <a:ext cx="474133" cy="722491"/>
            </a:xfrm>
            <a:prstGeom prst="rect">
              <a:avLst/>
            </a:prstGeom>
            <a:noFill/>
            <a:ln w="38100">
              <a:solidFill>
                <a:srgbClr val="E658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sz="2400"/>
            </a:p>
          </p:txBody>
        </p:sp>
        <p:sp>
          <p:nvSpPr>
            <p:cNvPr id="11" name="ZoneTexte 10"/>
            <p:cNvSpPr txBox="1"/>
            <p:nvPr/>
          </p:nvSpPr>
          <p:spPr>
            <a:xfrm>
              <a:off x="4880511" y="3821705"/>
              <a:ext cx="530578" cy="238575"/>
            </a:xfrm>
            <a:prstGeom prst="rect">
              <a:avLst/>
            </a:prstGeom>
            <a:noFill/>
          </p:spPr>
          <p:txBody>
            <a:bodyPr wrap="square" rtlCol="0">
              <a:spAutoFit/>
            </a:bodyPr>
            <a:lstStyle/>
            <a:p>
              <a:r>
                <a:rPr lang="fr-BE" sz="1467" b="1" dirty="0">
                  <a:solidFill>
                    <a:srgbClr val="C00000"/>
                  </a:solidFill>
                </a:rPr>
                <a:t>25%</a:t>
              </a:r>
              <a:endParaRPr lang="fr-BE" sz="1467" b="1" dirty="0">
                <a:solidFill>
                  <a:srgbClr val="C00000"/>
                </a:solidFill>
              </a:endParaRPr>
            </a:p>
          </p:txBody>
        </p:sp>
      </p:grpSp>
      <p:grpSp>
        <p:nvGrpSpPr>
          <p:cNvPr id="12" name="Groupe 11"/>
          <p:cNvGrpSpPr/>
          <p:nvPr/>
        </p:nvGrpSpPr>
        <p:grpSpPr>
          <a:xfrm>
            <a:off x="8311235" y="5503235"/>
            <a:ext cx="652196" cy="450246"/>
            <a:chOff x="5819087" y="4083315"/>
            <a:chExt cx="530578" cy="353219"/>
          </a:xfrm>
        </p:grpSpPr>
        <p:sp>
          <p:nvSpPr>
            <p:cNvPr id="13" name="Rectangle 12"/>
            <p:cNvSpPr/>
            <p:nvPr/>
          </p:nvSpPr>
          <p:spPr>
            <a:xfrm>
              <a:off x="5819087" y="4086578"/>
              <a:ext cx="474133" cy="349956"/>
            </a:xfrm>
            <a:prstGeom prst="rect">
              <a:avLst/>
            </a:prstGeom>
            <a:noFill/>
            <a:ln w="38100">
              <a:solidFill>
                <a:srgbClr val="E658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sz="2400"/>
            </a:p>
          </p:txBody>
        </p:sp>
        <p:sp>
          <p:nvSpPr>
            <p:cNvPr id="14" name="ZoneTexte 13"/>
            <p:cNvSpPr txBox="1"/>
            <p:nvPr/>
          </p:nvSpPr>
          <p:spPr>
            <a:xfrm>
              <a:off x="5819087" y="4083315"/>
              <a:ext cx="530578" cy="238575"/>
            </a:xfrm>
            <a:prstGeom prst="rect">
              <a:avLst/>
            </a:prstGeom>
            <a:noFill/>
          </p:spPr>
          <p:txBody>
            <a:bodyPr wrap="square" rtlCol="0">
              <a:spAutoFit/>
            </a:bodyPr>
            <a:lstStyle/>
            <a:p>
              <a:r>
                <a:rPr lang="fr-BE" sz="1467" b="1" dirty="0">
                  <a:solidFill>
                    <a:srgbClr val="C00000"/>
                  </a:solidFill>
                </a:rPr>
                <a:t>12%</a:t>
              </a:r>
              <a:endParaRPr lang="fr-BE" sz="1467" b="1" dirty="0">
                <a:solidFill>
                  <a:srgbClr val="C00000"/>
                </a:solidFill>
              </a:endParaRPr>
            </a:p>
          </p:txBody>
        </p:sp>
      </p:grpSp>
      <p:grpSp>
        <p:nvGrpSpPr>
          <p:cNvPr id="15" name="Groupe 14"/>
          <p:cNvGrpSpPr/>
          <p:nvPr/>
        </p:nvGrpSpPr>
        <p:grpSpPr>
          <a:xfrm>
            <a:off x="9508961" y="5286885"/>
            <a:ext cx="652196" cy="647546"/>
            <a:chOff x="6731669" y="3917244"/>
            <a:chExt cx="530578" cy="519290"/>
          </a:xfrm>
        </p:grpSpPr>
        <p:sp>
          <p:nvSpPr>
            <p:cNvPr id="16" name="Rectangle 15"/>
            <p:cNvSpPr/>
            <p:nvPr/>
          </p:nvSpPr>
          <p:spPr>
            <a:xfrm flipV="1">
              <a:off x="6731669" y="3917244"/>
              <a:ext cx="474133" cy="519290"/>
            </a:xfrm>
            <a:prstGeom prst="rect">
              <a:avLst/>
            </a:prstGeom>
            <a:noFill/>
            <a:ln w="38100">
              <a:solidFill>
                <a:srgbClr val="E658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sz="2400"/>
            </a:p>
          </p:txBody>
        </p:sp>
        <p:sp>
          <p:nvSpPr>
            <p:cNvPr id="17" name="ZoneTexte 16"/>
            <p:cNvSpPr txBox="1"/>
            <p:nvPr/>
          </p:nvSpPr>
          <p:spPr>
            <a:xfrm>
              <a:off x="6731669" y="3941754"/>
              <a:ext cx="530578" cy="243877"/>
            </a:xfrm>
            <a:prstGeom prst="rect">
              <a:avLst/>
            </a:prstGeom>
            <a:noFill/>
          </p:spPr>
          <p:txBody>
            <a:bodyPr wrap="square" rtlCol="0">
              <a:spAutoFit/>
            </a:bodyPr>
            <a:lstStyle/>
            <a:p>
              <a:r>
                <a:rPr lang="fr-BE" sz="1467" b="1" dirty="0">
                  <a:solidFill>
                    <a:srgbClr val="C00000"/>
                  </a:solidFill>
                </a:rPr>
                <a:t>18%</a:t>
              </a:r>
              <a:endParaRPr lang="fr-BE" sz="1467" b="1" dirty="0">
                <a:solidFill>
                  <a:srgbClr val="C00000"/>
                </a:solidFill>
              </a:endParaRPr>
            </a:p>
          </p:txBody>
        </p:sp>
      </p:grpSp>
      <p:pic>
        <p:nvPicPr>
          <p:cNvPr id="19" name="Image 18"/>
          <p:cNvPicPr>
            <a:picLocks noChangeAspect="1"/>
          </p:cNvPicPr>
          <p:nvPr/>
        </p:nvPicPr>
        <p:blipFill>
          <a:blip r:embed="rId5">
            <a:clrChange>
              <a:clrFrom>
                <a:srgbClr val="000000"/>
              </a:clrFrom>
              <a:clrTo>
                <a:srgbClr val="000000">
                  <a:alpha val="0"/>
                </a:srgbClr>
              </a:clrTo>
            </a:clrChange>
          </a:blip>
          <a:stretch>
            <a:fillRect/>
          </a:stretch>
        </p:blipFill>
        <p:spPr>
          <a:xfrm>
            <a:off x="4347797" y="1974636"/>
            <a:ext cx="997927" cy="997927"/>
          </a:xfrm>
          <a:prstGeom prst="rect">
            <a:avLst/>
          </a:prstGeom>
        </p:spPr>
      </p:pic>
    </p:spTree>
    <p:extLst>
      <p:ext uri="{BB962C8B-B14F-4D97-AF65-F5344CB8AC3E}">
        <p14:creationId xmlns:p14="http://schemas.microsoft.com/office/powerpoint/2010/main" val="24744513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Le programme PARLER</a:t>
            </a:r>
            <a:endParaRPr lang="fr-BE" dirty="0"/>
          </a:p>
        </p:txBody>
      </p:sp>
      <p:sp>
        <p:nvSpPr>
          <p:cNvPr id="3" name="ZoneTexte 2"/>
          <p:cNvSpPr txBox="1"/>
          <p:nvPr/>
        </p:nvSpPr>
        <p:spPr>
          <a:xfrm>
            <a:off x="2461847" y="3289876"/>
            <a:ext cx="2948353" cy="523220"/>
          </a:xfrm>
          <a:prstGeom prst="rect">
            <a:avLst/>
          </a:prstGeom>
          <a:noFill/>
        </p:spPr>
        <p:txBody>
          <a:bodyPr wrap="square" rtlCol="0">
            <a:spAutoFit/>
          </a:bodyPr>
          <a:lstStyle/>
          <a:p>
            <a:r>
              <a:rPr lang="fr-BE" sz="2800" dirty="0" smtClean="0"/>
              <a:t>Gentaz et al, 2013</a:t>
            </a:r>
            <a:endParaRPr lang="fr-BE" sz="2800" dirty="0"/>
          </a:p>
        </p:txBody>
      </p:sp>
      <p:sp>
        <p:nvSpPr>
          <p:cNvPr id="4" name="ZoneTexte 3"/>
          <p:cNvSpPr txBox="1"/>
          <p:nvPr/>
        </p:nvSpPr>
        <p:spPr>
          <a:xfrm>
            <a:off x="7200900" y="3284102"/>
            <a:ext cx="3162300" cy="523220"/>
          </a:xfrm>
          <a:prstGeom prst="rect">
            <a:avLst/>
          </a:prstGeom>
          <a:noFill/>
        </p:spPr>
        <p:txBody>
          <a:bodyPr wrap="square" rtlCol="0">
            <a:spAutoFit/>
          </a:bodyPr>
          <a:lstStyle/>
          <a:p>
            <a:r>
              <a:rPr lang="fr-BE" sz="2800" dirty="0" smtClean="0"/>
              <a:t>DEPP, 2014</a:t>
            </a:r>
            <a:endParaRPr lang="fr-BE" sz="2800" dirty="0"/>
          </a:p>
        </p:txBody>
      </p:sp>
      <p:sp>
        <p:nvSpPr>
          <p:cNvPr id="6" name="ZoneTexte 5"/>
          <p:cNvSpPr txBox="1"/>
          <p:nvPr/>
        </p:nvSpPr>
        <p:spPr>
          <a:xfrm>
            <a:off x="2247900" y="3804644"/>
            <a:ext cx="3162300" cy="461665"/>
          </a:xfrm>
          <a:prstGeom prst="rect">
            <a:avLst/>
          </a:prstGeom>
          <a:noFill/>
        </p:spPr>
        <p:txBody>
          <a:bodyPr wrap="square" rtlCol="0">
            <a:spAutoFit/>
          </a:bodyPr>
          <a:lstStyle/>
          <a:p>
            <a:pPr algn="ctr"/>
            <a:r>
              <a:rPr lang="fr-BE" sz="2400" dirty="0" smtClean="0">
                <a:solidFill>
                  <a:schemeClr val="accent6"/>
                </a:solidFill>
              </a:rPr>
              <a:t>+</a:t>
            </a:r>
            <a:r>
              <a:rPr lang="fr-BE" sz="2400" dirty="0" smtClean="0">
                <a:solidFill>
                  <a:srgbClr val="93A9B4"/>
                </a:solidFill>
              </a:rPr>
              <a:t> </a:t>
            </a:r>
            <a:r>
              <a:rPr lang="fr-BE" sz="2400" dirty="0" smtClean="0">
                <a:solidFill>
                  <a:schemeClr val="accent4"/>
                </a:solidFill>
              </a:rPr>
              <a:t>/</a:t>
            </a:r>
            <a:r>
              <a:rPr lang="fr-BE" sz="2400" dirty="0" smtClean="0">
                <a:solidFill>
                  <a:srgbClr val="93A9B4"/>
                </a:solidFill>
              </a:rPr>
              <a:t> </a:t>
            </a:r>
            <a:r>
              <a:rPr lang="fr-BE" sz="2400" dirty="0" smtClean="0">
                <a:solidFill>
                  <a:srgbClr val="FF0000"/>
                </a:solidFill>
              </a:rPr>
              <a:t>-</a:t>
            </a:r>
            <a:endParaRPr lang="fr-BE" sz="2400" dirty="0">
              <a:solidFill>
                <a:srgbClr val="FF0000"/>
              </a:solidFill>
            </a:endParaRPr>
          </a:p>
        </p:txBody>
      </p:sp>
      <p:sp>
        <p:nvSpPr>
          <p:cNvPr id="7" name="ZoneTexte 6"/>
          <p:cNvSpPr txBox="1"/>
          <p:nvPr/>
        </p:nvSpPr>
        <p:spPr>
          <a:xfrm>
            <a:off x="7826620" y="3804643"/>
            <a:ext cx="955430" cy="461665"/>
          </a:xfrm>
          <a:prstGeom prst="rect">
            <a:avLst/>
          </a:prstGeom>
          <a:noFill/>
        </p:spPr>
        <p:txBody>
          <a:bodyPr wrap="square" rtlCol="0">
            <a:spAutoFit/>
          </a:bodyPr>
          <a:lstStyle/>
          <a:p>
            <a:r>
              <a:rPr lang="fr-BE" sz="2400" dirty="0" smtClean="0">
                <a:solidFill>
                  <a:schemeClr val="accent6"/>
                </a:solidFill>
              </a:rPr>
              <a:t>+</a:t>
            </a:r>
            <a:r>
              <a:rPr lang="fr-BE" sz="2400" dirty="0" smtClean="0">
                <a:solidFill>
                  <a:schemeClr val="accent4"/>
                </a:solidFill>
              </a:rPr>
              <a:t> /</a:t>
            </a:r>
            <a:endParaRPr lang="fr-BE" sz="2400" dirty="0">
              <a:solidFill>
                <a:schemeClr val="accent4"/>
              </a:solidFill>
            </a:endParaRPr>
          </a:p>
        </p:txBody>
      </p:sp>
      <p:sp>
        <p:nvSpPr>
          <p:cNvPr id="8" name="ZoneTexte 7"/>
          <p:cNvSpPr txBox="1"/>
          <p:nvPr/>
        </p:nvSpPr>
        <p:spPr>
          <a:xfrm>
            <a:off x="4102450" y="4948831"/>
            <a:ext cx="4838489" cy="646331"/>
          </a:xfrm>
          <a:prstGeom prst="rect">
            <a:avLst/>
          </a:prstGeom>
          <a:noFill/>
        </p:spPr>
        <p:txBody>
          <a:bodyPr wrap="square" rtlCol="0">
            <a:spAutoFit/>
          </a:bodyPr>
          <a:lstStyle/>
          <a:p>
            <a:r>
              <a:rPr lang="fr-BE" sz="3600" dirty="0" smtClean="0"/>
              <a:t>Accompagnement!</a:t>
            </a:r>
            <a:endParaRPr lang="fr-BE" sz="3600" dirty="0"/>
          </a:p>
        </p:txBody>
      </p:sp>
    </p:spTree>
    <p:extLst>
      <p:ext uri="{BB962C8B-B14F-4D97-AF65-F5344CB8AC3E}">
        <p14:creationId xmlns:p14="http://schemas.microsoft.com/office/powerpoint/2010/main" val="905764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6" grpId="0"/>
      <p:bldP spid="7" grpId="0"/>
      <p:bldP spid="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Le programme Parler</a:t>
            </a:r>
            <a:endParaRPr lang="fr-BE" dirty="0"/>
          </a:p>
        </p:txBody>
      </p:sp>
      <p:sp>
        <p:nvSpPr>
          <p:cNvPr id="3" name="Espace réservé du contenu 2"/>
          <p:cNvSpPr>
            <a:spLocks noGrp="1"/>
          </p:cNvSpPr>
          <p:nvPr>
            <p:ph idx="1"/>
          </p:nvPr>
        </p:nvSpPr>
        <p:spPr/>
        <p:txBody>
          <a:bodyPr>
            <a:normAutofit lnSpcReduction="10000"/>
          </a:bodyPr>
          <a:lstStyle/>
          <a:p>
            <a:pPr marL="0" indent="0" algn="just">
              <a:buNone/>
            </a:pPr>
            <a:r>
              <a:rPr lang="fr-BE" dirty="0"/>
              <a:t>« </a:t>
            </a:r>
            <a:r>
              <a:rPr lang="fr-BE" dirty="0"/>
              <a:t>N</a:t>
            </a:r>
            <a:r>
              <a:rPr lang="fr-BE" dirty="0" smtClean="0"/>
              <a:t>otre étude montre </a:t>
            </a:r>
            <a:r>
              <a:rPr lang="fr-BE" dirty="0"/>
              <a:t>que, si les résultats sur l’apprentissage de la lecture issus des sciences cognitives sont solides (Dehaene et al, 2011 ; </a:t>
            </a:r>
            <a:r>
              <a:rPr lang="fr-BE" dirty="0" err="1"/>
              <a:t>Sprenger</a:t>
            </a:r>
            <a:r>
              <a:rPr lang="fr-BE" dirty="0"/>
              <a:t>-Charolles &amp; </a:t>
            </a:r>
            <a:r>
              <a:rPr lang="fr-BE" dirty="0" err="1"/>
              <a:t>Colé</a:t>
            </a:r>
            <a:r>
              <a:rPr lang="fr-BE" dirty="0"/>
              <a:t>, 2013), et si les principes pédagogiques qui en découlent sont aujourd’hui bien connus (Dehaene et al, 2011 ; </a:t>
            </a:r>
            <a:r>
              <a:rPr lang="fr-BE" dirty="0" err="1"/>
              <a:t>Ehri</a:t>
            </a:r>
            <a:r>
              <a:rPr lang="fr-BE" dirty="0"/>
              <a:t> et al., 2001), </a:t>
            </a:r>
            <a:r>
              <a:rPr lang="fr-BE" b="1" dirty="0"/>
              <a:t>leur mise en application dans les classes demande encore un effort très important de recherche </a:t>
            </a:r>
            <a:r>
              <a:rPr lang="fr-BE" dirty="0"/>
              <a:t>appliquée devant mobiliser conjointement les acteurs du monde de la recherche et ceux du corps éducatif. Nous espérons que la présentation des apports, originalités et limites de la présente expérimentation sera utile aux futurs chercheurs intéressés par ce type d’approche, affreusement compliqué mais absolument indispensable pour faire progresser notre système éducatif ».</a:t>
            </a:r>
            <a:endParaRPr lang="fr-BE" dirty="0"/>
          </a:p>
        </p:txBody>
      </p:sp>
    </p:spTree>
    <p:extLst>
      <p:ext uri="{BB962C8B-B14F-4D97-AF65-F5344CB8AC3E}">
        <p14:creationId xmlns:p14="http://schemas.microsoft.com/office/powerpoint/2010/main" val="182902392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Problématique de recherche</a:t>
            </a:r>
            <a:endParaRPr lang="fr-BE" dirty="0"/>
          </a:p>
        </p:txBody>
      </p:sp>
      <p:graphicFrame>
        <p:nvGraphicFramePr>
          <p:cNvPr id="3" name="Diagramme 2"/>
          <p:cNvGraphicFramePr/>
          <p:nvPr>
            <p:extLst>
              <p:ext uri="{D42A27DB-BD31-4B8C-83A1-F6EECF244321}">
                <p14:modId xmlns:p14="http://schemas.microsoft.com/office/powerpoint/2010/main" val="1604344615"/>
              </p:ext>
            </p:extLst>
          </p:nvPr>
        </p:nvGraphicFramePr>
        <p:xfrm>
          <a:off x="2568577" y="3105928"/>
          <a:ext cx="8503870" cy="436753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77661990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Problématique de recherche</a:t>
            </a:r>
            <a:endParaRPr lang="fr-BE" dirty="0"/>
          </a:p>
        </p:txBody>
      </p:sp>
      <p:graphicFrame>
        <p:nvGraphicFramePr>
          <p:cNvPr id="3" name="Diagramme 2"/>
          <p:cNvGraphicFramePr/>
          <p:nvPr>
            <p:extLst>
              <p:ext uri="{D42A27DB-BD31-4B8C-83A1-F6EECF244321}">
                <p14:modId xmlns:p14="http://schemas.microsoft.com/office/powerpoint/2010/main" val="1580084023"/>
              </p:ext>
            </p:extLst>
          </p:nvPr>
        </p:nvGraphicFramePr>
        <p:xfrm>
          <a:off x="3334972" y="1732174"/>
          <a:ext cx="6209079" cy="31065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ZoneTexte 3"/>
          <p:cNvSpPr txBox="1"/>
          <p:nvPr/>
        </p:nvSpPr>
        <p:spPr>
          <a:xfrm>
            <a:off x="841010" y="3524293"/>
            <a:ext cx="6913806" cy="400110"/>
          </a:xfrm>
          <a:prstGeom prst="rect">
            <a:avLst/>
          </a:prstGeom>
          <a:noFill/>
        </p:spPr>
        <p:txBody>
          <a:bodyPr wrap="square" rtlCol="0">
            <a:spAutoFit/>
          </a:bodyPr>
          <a:lstStyle/>
          <a:p>
            <a:pPr marL="342900" indent="-342900">
              <a:buAutoNum type="arabicParenR"/>
            </a:pPr>
            <a:r>
              <a:rPr lang="fr-BE" sz="2000" dirty="0" smtClean="0"/>
              <a:t>Tenir compte de la réappropriation des concepts</a:t>
            </a:r>
          </a:p>
        </p:txBody>
      </p:sp>
      <p:sp>
        <p:nvSpPr>
          <p:cNvPr id="5" name="ZoneTexte 4"/>
          <p:cNvSpPr txBox="1"/>
          <p:nvPr/>
        </p:nvSpPr>
        <p:spPr>
          <a:xfrm>
            <a:off x="4677508" y="4838699"/>
            <a:ext cx="4572000" cy="369332"/>
          </a:xfrm>
          <a:prstGeom prst="rect">
            <a:avLst/>
          </a:prstGeom>
          <a:noFill/>
        </p:spPr>
        <p:txBody>
          <a:bodyPr wrap="square" rtlCol="0">
            <a:spAutoFit/>
          </a:bodyPr>
          <a:lstStyle/>
          <a:p>
            <a:r>
              <a:rPr lang="fr-FR" dirty="0" smtClean="0"/>
              <a:t>Enseignement explicite</a:t>
            </a:r>
            <a:endParaRPr lang="fr-BE" dirty="0"/>
          </a:p>
        </p:txBody>
      </p:sp>
    </p:spTree>
    <p:extLst>
      <p:ext uri="{BB962C8B-B14F-4D97-AF65-F5344CB8AC3E}">
        <p14:creationId xmlns:p14="http://schemas.microsoft.com/office/powerpoint/2010/main" val="22083523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Problématique de recherche</a:t>
            </a:r>
            <a:endParaRPr lang="fr-BE" dirty="0"/>
          </a:p>
        </p:txBody>
      </p:sp>
      <p:graphicFrame>
        <p:nvGraphicFramePr>
          <p:cNvPr id="3" name="Diagramme 2"/>
          <p:cNvGraphicFramePr/>
          <p:nvPr>
            <p:extLst>
              <p:ext uri="{D42A27DB-BD31-4B8C-83A1-F6EECF244321}">
                <p14:modId xmlns:p14="http://schemas.microsoft.com/office/powerpoint/2010/main" val="1580084023"/>
              </p:ext>
            </p:extLst>
          </p:nvPr>
        </p:nvGraphicFramePr>
        <p:xfrm>
          <a:off x="3334972" y="1732174"/>
          <a:ext cx="6209079" cy="31065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ZoneTexte 3"/>
          <p:cNvSpPr txBox="1"/>
          <p:nvPr/>
        </p:nvSpPr>
        <p:spPr>
          <a:xfrm>
            <a:off x="556847" y="3285436"/>
            <a:ext cx="11197003" cy="967957"/>
          </a:xfrm>
          <a:prstGeom prst="rect">
            <a:avLst/>
          </a:prstGeom>
          <a:noFill/>
        </p:spPr>
        <p:txBody>
          <a:bodyPr wrap="square" rtlCol="0">
            <a:spAutoFit/>
          </a:bodyPr>
          <a:lstStyle/>
          <a:p>
            <a:pPr marL="342900" indent="-342900">
              <a:lnSpc>
                <a:spcPct val="150000"/>
              </a:lnSpc>
              <a:buAutoNum type="arabicParenR"/>
            </a:pPr>
            <a:r>
              <a:rPr lang="fr-BE" sz="2000" dirty="0" smtClean="0"/>
              <a:t>Tenir compte de la réappropriation des concepts</a:t>
            </a:r>
          </a:p>
          <a:p>
            <a:pPr marL="342900" indent="-342900">
              <a:lnSpc>
                <a:spcPct val="150000"/>
              </a:lnSpc>
              <a:buAutoNum type="arabicParenR"/>
            </a:pPr>
            <a:r>
              <a:rPr lang="fr-BE" sz="2000" dirty="0" smtClean="0"/>
              <a:t>Tenir compte du déjà-là</a:t>
            </a:r>
            <a:endParaRPr lang="fr-BE" sz="2000" dirty="0"/>
          </a:p>
        </p:txBody>
      </p:sp>
      <p:sp>
        <p:nvSpPr>
          <p:cNvPr id="6" name="ZoneTexte 5"/>
          <p:cNvSpPr txBox="1"/>
          <p:nvPr/>
        </p:nvSpPr>
        <p:spPr>
          <a:xfrm>
            <a:off x="4041409" y="4922833"/>
            <a:ext cx="5807441" cy="369332"/>
          </a:xfrm>
          <a:prstGeom prst="rect">
            <a:avLst/>
          </a:prstGeom>
          <a:noFill/>
        </p:spPr>
        <p:txBody>
          <a:bodyPr wrap="square" rtlCol="0">
            <a:spAutoFit/>
          </a:bodyPr>
          <a:lstStyle/>
          <a:p>
            <a:r>
              <a:rPr lang="fr-BE" dirty="0" smtClean="0"/>
              <a:t>Formation de groupes homogènes</a:t>
            </a:r>
            <a:endParaRPr lang="fr-BE" strike="sngStrike" dirty="0"/>
          </a:p>
        </p:txBody>
      </p:sp>
      <p:sp>
        <p:nvSpPr>
          <p:cNvPr id="7" name="ZoneTexte 6"/>
          <p:cNvSpPr txBox="1"/>
          <p:nvPr/>
        </p:nvSpPr>
        <p:spPr>
          <a:xfrm>
            <a:off x="2860921" y="5595330"/>
            <a:ext cx="1692030" cy="369332"/>
          </a:xfrm>
          <a:prstGeom prst="rect">
            <a:avLst/>
          </a:prstGeom>
          <a:noFill/>
        </p:spPr>
        <p:txBody>
          <a:bodyPr wrap="square" rtlCol="0">
            <a:spAutoFit/>
          </a:bodyPr>
          <a:lstStyle/>
          <a:p>
            <a:r>
              <a:rPr lang="fr-BE" dirty="0" smtClean="0"/>
              <a:t>Stigmatisation</a:t>
            </a:r>
            <a:endParaRPr lang="fr-BE" strike="sngStrike" dirty="0"/>
          </a:p>
        </p:txBody>
      </p:sp>
      <p:sp>
        <p:nvSpPr>
          <p:cNvPr id="8" name="ZoneTexte 7"/>
          <p:cNvSpPr txBox="1"/>
          <p:nvPr/>
        </p:nvSpPr>
        <p:spPr>
          <a:xfrm>
            <a:off x="4552951" y="4250336"/>
            <a:ext cx="2915627" cy="369332"/>
          </a:xfrm>
          <a:prstGeom prst="rect">
            <a:avLst/>
          </a:prstGeom>
          <a:noFill/>
        </p:spPr>
        <p:txBody>
          <a:bodyPr wrap="square" rtlCol="0">
            <a:spAutoFit/>
          </a:bodyPr>
          <a:lstStyle/>
          <a:p>
            <a:r>
              <a:rPr lang="fr-BE" dirty="0" smtClean="0"/>
              <a:t>Besoin d’un « moteur »</a:t>
            </a:r>
            <a:endParaRPr lang="fr-BE" strike="sngStrike" dirty="0"/>
          </a:p>
        </p:txBody>
      </p:sp>
      <p:sp>
        <p:nvSpPr>
          <p:cNvPr id="9" name="ZoneTexte 8"/>
          <p:cNvSpPr txBox="1"/>
          <p:nvPr/>
        </p:nvSpPr>
        <p:spPr>
          <a:xfrm>
            <a:off x="7451969" y="5560965"/>
            <a:ext cx="2915627" cy="369332"/>
          </a:xfrm>
          <a:prstGeom prst="rect">
            <a:avLst/>
          </a:prstGeom>
          <a:noFill/>
        </p:spPr>
        <p:txBody>
          <a:bodyPr wrap="square" rtlCol="0">
            <a:spAutoFit/>
          </a:bodyPr>
          <a:lstStyle/>
          <a:p>
            <a:r>
              <a:rPr lang="fr-BE" dirty="0" smtClean="0"/>
              <a:t>Égalité de traitement</a:t>
            </a:r>
            <a:endParaRPr lang="fr-BE" strike="sngStrike" dirty="0"/>
          </a:p>
        </p:txBody>
      </p:sp>
      <p:grpSp>
        <p:nvGrpSpPr>
          <p:cNvPr id="10" name="Groupe 9"/>
          <p:cNvGrpSpPr/>
          <p:nvPr/>
        </p:nvGrpSpPr>
        <p:grpSpPr>
          <a:xfrm>
            <a:off x="8358173" y="2439160"/>
            <a:ext cx="2009423" cy="2551122"/>
            <a:chOff x="5714218" y="1846397"/>
            <a:chExt cx="2009423" cy="2551122"/>
          </a:xfrm>
        </p:grpSpPr>
        <p:sp>
          <p:nvSpPr>
            <p:cNvPr id="11" name="ZoneTexte 10"/>
            <p:cNvSpPr txBox="1"/>
            <p:nvPr/>
          </p:nvSpPr>
          <p:spPr>
            <a:xfrm>
              <a:off x="5714218" y="3874299"/>
              <a:ext cx="2009423" cy="523220"/>
            </a:xfrm>
            <a:prstGeom prst="rect">
              <a:avLst/>
            </a:prstGeom>
            <a:noFill/>
          </p:spPr>
          <p:txBody>
            <a:bodyPr wrap="square" rtlCol="0">
              <a:spAutoFit/>
            </a:bodyPr>
            <a:lstStyle/>
            <a:p>
              <a:pPr algn="ctr"/>
              <a:r>
                <a:rPr lang="fr-BE" dirty="0" smtClean="0"/>
                <a:t>Enseignement égalitaire</a:t>
              </a:r>
              <a:endParaRPr lang="fr-BE" dirty="0"/>
            </a:p>
          </p:txBody>
        </p:sp>
        <p:pic>
          <p:nvPicPr>
            <p:cNvPr id="12" name="Picture 2" descr="Image associée"/>
            <p:cNvPicPr>
              <a:picLocks noChangeAspect="1" noChangeArrowheads="1"/>
            </p:cNvPicPr>
            <p:nvPr/>
          </p:nvPicPr>
          <p:blipFill>
            <a:blip r:embed="rId8">
              <a:extLst>
                <a:ext uri="{28A0092B-C50C-407E-A947-70E740481C1C}">
                  <a14:useLocalDpi xmlns:a14="http://schemas.microsoft.com/office/drawing/2010/main" val="0"/>
                </a:ext>
              </a:extLst>
            </a:blip>
            <a:srcRect l="2420" t="10101" r="50438" b="18526"/>
            <a:stretch>
              <a:fillRect/>
            </a:stretch>
          </p:blipFill>
          <p:spPr bwMode="auto">
            <a:xfrm>
              <a:off x="5739994" y="1846397"/>
              <a:ext cx="1648526" cy="197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grpSp>
      <p:grpSp>
        <p:nvGrpSpPr>
          <p:cNvPr id="27" name="Groupe 26"/>
          <p:cNvGrpSpPr/>
          <p:nvPr/>
        </p:nvGrpSpPr>
        <p:grpSpPr>
          <a:xfrm>
            <a:off x="9995659" y="2439160"/>
            <a:ext cx="2009423" cy="2551122"/>
            <a:chOff x="7351704" y="1846397"/>
            <a:chExt cx="2009423" cy="2551122"/>
          </a:xfrm>
        </p:grpSpPr>
        <p:grpSp>
          <p:nvGrpSpPr>
            <p:cNvPr id="28" name="Group 15"/>
            <p:cNvGrpSpPr>
              <a:grpSpLocks/>
            </p:cNvGrpSpPr>
            <p:nvPr/>
          </p:nvGrpSpPr>
          <p:grpSpPr bwMode="auto">
            <a:xfrm>
              <a:off x="7486218" y="1846397"/>
              <a:ext cx="1728194" cy="1984706"/>
              <a:chOff x="110086135" y="108919442"/>
              <a:chExt cx="2141220" cy="2531440"/>
            </a:xfrm>
          </p:grpSpPr>
          <p:pic>
            <p:nvPicPr>
              <p:cNvPr id="30" name="Picture 16" descr="Image associée"/>
              <p:cNvPicPr>
                <a:picLocks noChangeAspect="1" noChangeArrowheads="1"/>
              </p:cNvPicPr>
              <p:nvPr/>
            </p:nvPicPr>
            <p:blipFill>
              <a:blip r:embed="rId8">
                <a:extLst>
                  <a:ext uri="{28A0092B-C50C-407E-A947-70E740481C1C}">
                    <a14:useLocalDpi xmlns:a14="http://schemas.microsoft.com/office/drawing/2010/main" val="0"/>
                  </a:ext>
                </a:extLst>
              </a:blip>
              <a:srcRect l="53244" t="43842" r="14540" b="19051"/>
              <a:stretch>
                <a:fillRect/>
              </a:stretch>
            </p:blipFill>
            <p:spPr bwMode="auto">
              <a:xfrm>
                <a:off x="110661836" y="110108051"/>
                <a:ext cx="1469721" cy="13428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pic>
            <p:nvPicPr>
              <p:cNvPr id="31" name="Picture 17" descr="Image associée"/>
              <p:cNvPicPr>
                <a:picLocks noChangeAspect="1" noChangeArrowheads="1"/>
              </p:cNvPicPr>
              <p:nvPr/>
            </p:nvPicPr>
            <p:blipFill>
              <a:blip r:embed="rId8">
                <a:clrChange>
                  <a:clrFrom>
                    <a:srgbClr val="FFFFFF"/>
                  </a:clrFrom>
                  <a:clrTo>
                    <a:srgbClr val="FFFFFF">
                      <a:alpha val="0"/>
                    </a:srgbClr>
                  </a:clrTo>
                </a:clrChange>
                <a:extLst>
                  <a:ext uri="{28A0092B-C50C-407E-A947-70E740481C1C}">
                    <a14:useLocalDpi xmlns:a14="http://schemas.microsoft.com/office/drawing/2010/main" val="0"/>
                  </a:ext>
                </a:extLst>
              </a:blip>
              <a:srcRect l="2754" t="9682" r="50104" b="52550"/>
              <a:stretch>
                <a:fillRect/>
              </a:stretch>
            </p:blipFill>
            <p:spPr bwMode="auto">
              <a:xfrm>
                <a:off x="110086135" y="108926430"/>
                <a:ext cx="2141220" cy="1327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pic>
            <p:nvPicPr>
              <p:cNvPr id="32" name="Picture 18" descr="Image associée"/>
              <p:cNvPicPr>
                <a:picLocks noChangeAspect="1" noChangeArrowheads="1"/>
              </p:cNvPicPr>
              <p:nvPr/>
            </p:nvPicPr>
            <p:blipFill>
              <a:blip r:embed="rId8">
                <a:extLst>
                  <a:ext uri="{28A0092B-C50C-407E-A947-70E740481C1C}">
                    <a14:useLocalDpi xmlns:a14="http://schemas.microsoft.com/office/drawing/2010/main" val="0"/>
                  </a:ext>
                </a:extLst>
              </a:blip>
              <a:srcRect l="2756" t="9683" r="83940" b="18524"/>
              <a:stretch>
                <a:fillRect/>
              </a:stretch>
            </p:blipFill>
            <p:spPr bwMode="auto">
              <a:xfrm>
                <a:off x="110086770" y="108919442"/>
                <a:ext cx="604250" cy="25244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grpSp>
        <p:sp>
          <p:nvSpPr>
            <p:cNvPr id="29" name="ZoneTexte 28"/>
            <p:cNvSpPr txBox="1"/>
            <p:nvPr/>
          </p:nvSpPr>
          <p:spPr>
            <a:xfrm>
              <a:off x="7351704" y="3874299"/>
              <a:ext cx="2009423" cy="523220"/>
            </a:xfrm>
            <a:prstGeom prst="rect">
              <a:avLst/>
            </a:prstGeom>
            <a:noFill/>
          </p:spPr>
          <p:txBody>
            <a:bodyPr wrap="square" rtlCol="0">
              <a:spAutoFit/>
            </a:bodyPr>
            <a:lstStyle/>
            <a:p>
              <a:pPr algn="ctr"/>
              <a:r>
                <a:rPr lang="fr-BE" dirty="0" smtClean="0"/>
                <a:t>Enseignement équitable</a:t>
              </a:r>
              <a:endParaRPr lang="fr-BE" dirty="0"/>
            </a:p>
          </p:txBody>
        </p:sp>
      </p:grpSp>
    </p:spTree>
    <p:extLst>
      <p:ext uri="{BB962C8B-B14F-4D97-AF65-F5344CB8AC3E}">
        <p14:creationId xmlns:p14="http://schemas.microsoft.com/office/powerpoint/2010/main" val="8406228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ésentation4" id="{5ED5EBB5-4A91-479A-92C4-D7A4FAAD964C}" vid="{0FCD09D2-1F4F-4F54-8546-8B5DDDAD46C7}"/>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Présentation4</Template>
  <TotalTime>13277</TotalTime>
  <Words>869</Words>
  <Application>Microsoft Office PowerPoint</Application>
  <PresentationFormat>Grand écran</PresentationFormat>
  <Paragraphs>127</Paragraphs>
  <Slides>10</Slides>
  <Notes>7</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10</vt:i4>
      </vt:variant>
    </vt:vector>
  </HeadingPairs>
  <TitlesOfParts>
    <vt:vector size="17" baseType="lpstr">
      <vt:lpstr>Amatic SC</vt:lpstr>
      <vt:lpstr>Arial</vt:lpstr>
      <vt:lpstr>Calibri</vt:lpstr>
      <vt:lpstr>Calibri Light</vt:lpstr>
      <vt:lpstr>Times New Roman</vt:lpstr>
      <vt:lpstr>Wingdings</vt:lpstr>
      <vt:lpstr>Thème Office</vt:lpstr>
      <vt:lpstr>La recherche « parler »</vt:lpstr>
      <vt:lpstr>Le programme parler</vt:lpstr>
      <vt:lpstr>Le programme parler</vt:lpstr>
      <vt:lpstr>Le programme parler</vt:lpstr>
      <vt:lpstr>Le programme PARLER</vt:lpstr>
      <vt:lpstr>Le programme Parler</vt:lpstr>
      <vt:lpstr>Problématique de recherche</vt:lpstr>
      <vt:lpstr>Problématique de recherche</vt:lpstr>
      <vt:lpstr>Problématique de recherche</vt:lpstr>
      <vt:lpstr>Conclusion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du Projet doctoral</dc:title>
  <dc:creator>Charlotte Dejaegher</dc:creator>
  <cp:lastModifiedBy>Charlotte Dejaegher</cp:lastModifiedBy>
  <cp:revision>170</cp:revision>
  <dcterms:created xsi:type="dcterms:W3CDTF">2018-05-01T07:57:20Z</dcterms:created>
  <dcterms:modified xsi:type="dcterms:W3CDTF">2018-05-25T13:38:48Z</dcterms:modified>
</cp:coreProperties>
</file>