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59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DA250-44E8-462D-910D-78B7F7B7630D}" type="datetimeFigureOut">
              <a:rPr lang="en-US" smtClean="0"/>
              <a:t>7/1/2019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5E2D2-3D81-4910-9892-C86359D6BE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55417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DA250-44E8-462D-910D-78B7F7B7630D}" type="datetimeFigureOut">
              <a:rPr lang="en-US" smtClean="0"/>
              <a:t>7/1/2019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5E2D2-3D81-4910-9892-C86359D6BE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72537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DA250-44E8-462D-910D-78B7F7B7630D}" type="datetimeFigureOut">
              <a:rPr lang="en-US" smtClean="0"/>
              <a:t>7/1/2019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5E2D2-3D81-4910-9892-C86359D6BE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93079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DA250-44E8-462D-910D-78B7F7B7630D}" type="datetimeFigureOut">
              <a:rPr lang="en-US" smtClean="0"/>
              <a:t>7/1/2019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5E2D2-3D81-4910-9892-C86359D6BE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75465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DA250-44E8-462D-910D-78B7F7B7630D}" type="datetimeFigureOut">
              <a:rPr lang="en-US" smtClean="0"/>
              <a:t>7/1/2019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5E2D2-3D81-4910-9892-C86359D6BE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56984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DA250-44E8-462D-910D-78B7F7B7630D}" type="datetimeFigureOut">
              <a:rPr lang="en-US" smtClean="0"/>
              <a:t>7/1/2019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5E2D2-3D81-4910-9892-C86359D6BE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7615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DA250-44E8-462D-910D-78B7F7B7630D}" type="datetimeFigureOut">
              <a:rPr lang="en-US" smtClean="0"/>
              <a:t>7/1/2019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5E2D2-3D81-4910-9892-C86359D6BE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43485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DA250-44E8-462D-910D-78B7F7B7630D}" type="datetimeFigureOut">
              <a:rPr lang="en-US" smtClean="0"/>
              <a:t>7/1/2019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5E2D2-3D81-4910-9892-C86359D6BE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6169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DA250-44E8-462D-910D-78B7F7B7630D}" type="datetimeFigureOut">
              <a:rPr lang="en-US" smtClean="0"/>
              <a:t>7/1/2019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5E2D2-3D81-4910-9892-C86359D6BE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10647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DA250-44E8-462D-910D-78B7F7B7630D}" type="datetimeFigureOut">
              <a:rPr lang="en-US" smtClean="0"/>
              <a:t>7/1/2019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5E2D2-3D81-4910-9892-C86359D6BE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08427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DA250-44E8-462D-910D-78B7F7B7630D}" type="datetimeFigureOut">
              <a:rPr lang="en-US" smtClean="0"/>
              <a:t>7/1/2019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5E2D2-3D81-4910-9892-C86359D6BE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13135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3DA250-44E8-462D-910D-78B7F7B7630D}" type="datetimeFigureOut">
              <a:rPr lang="en-US" smtClean="0"/>
              <a:t>7/1/2019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25E2D2-3D81-4910-9892-C86359D6BE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94194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986597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70C0"/>
                </a:solidFill>
              </a:rPr>
              <a:t>What’s next for Engage? </a:t>
            </a:r>
            <a:br>
              <a:rPr lang="en-US" b="1" dirty="0" smtClean="0">
                <a:solidFill>
                  <a:srgbClr val="0070C0"/>
                </a:solidFill>
              </a:rPr>
            </a:br>
            <a:r>
              <a:rPr lang="en-US" sz="4400" dirty="0" smtClean="0">
                <a:solidFill>
                  <a:srgbClr val="0070C0"/>
                </a:solidFill>
              </a:rPr>
              <a:t>What makes the project meaningful?</a:t>
            </a:r>
            <a:endParaRPr lang="en-US" sz="4400" dirty="0">
              <a:solidFill>
                <a:srgbClr val="0070C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Bieke Abelshausen &amp; Michiel Van Oudheusden</a:t>
            </a:r>
          </a:p>
          <a:p>
            <a:r>
              <a:rPr lang="en-US" dirty="0" smtClean="0"/>
              <a:t>2019 RICOMET Conference - Barcelona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65961" y="5131026"/>
            <a:ext cx="1420491" cy="1420491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51858" y="5505962"/>
            <a:ext cx="3273836" cy="6706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1513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Engage project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have we done thus far? </a:t>
            </a:r>
          </a:p>
          <a:p>
            <a:r>
              <a:rPr lang="en-US" dirty="0" smtClean="0"/>
              <a:t>Where are we now?</a:t>
            </a:r>
          </a:p>
          <a:p>
            <a:pPr marL="457200" lvl="1" indent="0">
              <a:buNone/>
            </a:pPr>
            <a:r>
              <a:rPr lang="en-US" dirty="0" smtClean="0">
                <a:sym typeface="Wingdings" panose="05000000000000000000" pitchFamily="2" charset="2"/>
              </a:rPr>
              <a:t> Slides CT</a:t>
            </a:r>
            <a:endParaRPr lang="en-US" dirty="0" smtClean="0"/>
          </a:p>
          <a:p>
            <a:r>
              <a:rPr lang="en-US" dirty="0" smtClean="0">
                <a:solidFill>
                  <a:srgbClr val="0070C0"/>
                </a:solidFill>
              </a:rPr>
              <a:t>What’s next?</a:t>
            </a:r>
            <a:endParaRPr lang="en-US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32075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Opening and closing ‘engagement’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>
                <a:solidFill>
                  <a:srgbClr val="0070C0"/>
                </a:solidFill>
              </a:rPr>
              <a:t>Keeping open</a:t>
            </a:r>
          </a:p>
          <a:p>
            <a:r>
              <a:rPr lang="en-US" dirty="0" smtClean="0"/>
              <a:t>Ongoing dialogue and reflexive learning</a:t>
            </a:r>
          </a:p>
          <a:p>
            <a:r>
              <a:rPr lang="en-US" dirty="0" err="1" smtClean="0"/>
              <a:t>Dissensus</a:t>
            </a:r>
            <a:r>
              <a:rPr lang="en-US" dirty="0"/>
              <a:t>:</a:t>
            </a:r>
            <a:r>
              <a:rPr lang="en-US" dirty="0" smtClean="0"/>
              <a:t> doing justice to a diversity of perspectives (meanings)</a:t>
            </a:r>
          </a:p>
          <a:p>
            <a:r>
              <a:rPr lang="en-US" dirty="0" smtClean="0"/>
              <a:t>Process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>
                <a:solidFill>
                  <a:srgbClr val="0070C0"/>
                </a:solidFill>
              </a:rPr>
              <a:t>Closing down</a:t>
            </a:r>
          </a:p>
          <a:p>
            <a:r>
              <a:rPr lang="en-US" dirty="0" smtClean="0"/>
              <a:t>Recommendations towards policy makers, scientists, others</a:t>
            </a:r>
          </a:p>
          <a:p>
            <a:r>
              <a:rPr lang="en-US" dirty="0" smtClean="0"/>
              <a:t>Consensus to enable joint action</a:t>
            </a:r>
          </a:p>
          <a:p>
            <a:r>
              <a:rPr lang="en-US" dirty="0" smtClean="0"/>
              <a:t>Product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95749" y="4775676"/>
            <a:ext cx="4255896" cy="1185024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4059074" y="5942568"/>
            <a:ext cx="21292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Nature, </a:t>
            </a:r>
            <a:r>
              <a:rPr lang="en-US" dirty="0" smtClean="0"/>
              <a:t>Dec 2010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0643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Adhere to the complexity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No</a:t>
            </a:r>
            <a:r>
              <a:rPr lang="en-US" dirty="0" smtClean="0"/>
              <a:t> to recommendations</a:t>
            </a:r>
          </a:p>
          <a:p>
            <a:r>
              <a:rPr lang="en-US" dirty="0" smtClean="0"/>
              <a:t>SSH researchers </a:t>
            </a:r>
            <a:r>
              <a:rPr lang="en-US" dirty="0"/>
              <a:t>d</a:t>
            </a:r>
            <a:r>
              <a:rPr lang="en-US" dirty="0" smtClean="0"/>
              <a:t>o not have the role of advisors</a:t>
            </a:r>
          </a:p>
          <a:p>
            <a:pPr lvl="1"/>
            <a:r>
              <a:rPr lang="en-US" dirty="0" smtClean="0"/>
              <a:t>Question</a:t>
            </a:r>
          </a:p>
          <a:p>
            <a:pPr lvl="1"/>
            <a:r>
              <a:rPr lang="en-US" dirty="0" smtClean="0"/>
              <a:t>Conduct research</a:t>
            </a:r>
          </a:p>
          <a:p>
            <a:pPr lvl="1"/>
            <a:r>
              <a:rPr lang="en-US" dirty="0" smtClean="0"/>
              <a:t>Present findings – do not simplify, but present complexity</a:t>
            </a:r>
          </a:p>
          <a:p>
            <a:pPr lvl="1"/>
            <a:r>
              <a:rPr lang="en-US" dirty="0" smtClean="0"/>
              <a:t>Question</a:t>
            </a:r>
          </a:p>
          <a:p>
            <a:r>
              <a:rPr lang="en-US" dirty="0" smtClean="0"/>
              <a:t>Share knowledge </a:t>
            </a:r>
          </a:p>
          <a:p>
            <a:pPr lvl="1"/>
            <a:r>
              <a:rPr lang="en-US" dirty="0" smtClean="0"/>
              <a:t>Decision makers make the recommendations</a:t>
            </a:r>
          </a:p>
          <a:p>
            <a:pPr lvl="1"/>
            <a:r>
              <a:rPr lang="en-US" dirty="0" smtClean="0"/>
              <a:t>Bi-directional – make them together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031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Search for middle ground: temporary closure </a:t>
            </a:r>
            <a:r>
              <a:rPr lang="en-US" sz="2400" dirty="0" smtClean="0"/>
              <a:t>(MVO)</a:t>
            </a:r>
            <a:endParaRPr lang="en-US" sz="2400" dirty="0"/>
          </a:p>
        </p:txBody>
      </p:sp>
      <p:sp>
        <p:nvSpPr>
          <p:cNvPr id="8" name="Content Placeholder 7"/>
          <p:cNvSpPr>
            <a:spLocks noGrp="1"/>
          </p:cNvSpPr>
          <p:nvPr>
            <p:ph sz="half" idx="2"/>
          </p:nvPr>
        </p:nvSpPr>
        <p:spPr>
          <a:xfrm>
            <a:off x="905691" y="1825625"/>
            <a:ext cx="10448109" cy="4351338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A false dichotomy:</a:t>
            </a:r>
          </a:p>
          <a:p>
            <a:pPr lvl="1"/>
            <a:r>
              <a:rPr lang="en-US" b="1" u="sng" dirty="0" smtClean="0"/>
              <a:t>Yes</a:t>
            </a:r>
            <a:r>
              <a:rPr lang="en-US" dirty="0" smtClean="0"/>
              <a:t> to recommendations – ‘enlightened consultancy’ (A. Rip)</a:t>
            </a:r>
          </a:p>
          <a:p>
            <a:pPr lvl="1"/>
            <a:r>
              <a:rPr lang="en-US" dirty="0" smtClean="0"/>
              <a:t>Logic of successive steps: Slowing down ‘engagement’ </a:t>
            </a:r>
            <a:r>
              <a:rPr lang="en-US" dirty="0" smtClean="0">
                <a:sym typeface="Wingdings" panose="05000000000000000000" pitchFamily="2" charset="2"/>
              </a:rPr>
              <a:t></a:t>
            </a:r>
            <a:r>
              <a:rPr lang="en-US" dirty="0" smtClean="0"/>
              <a:t> </a:t>
            </a:r>
            <a:r>
              <a:rPr lang="en-US" i="1" dirty="0" smtClean="0">
                <a:solidFill>
                  <a:srgbClr val="0070C0"/>
                </a:solidFill>
              </a:rPr>
              <a:t>temporary closure</a:t>
            </a:r>
          </a:p>
          <a:p>
            <a:r>
              <a:rPr lang="en-US" dirty="0" smtClean="0"/>
              <a:t>SSH researchers: multiple roles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 smtClean="0"/>
              <a:t>Observe + analyze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 smtClean="0"/>
              <a:t>Question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 smtClean="0"/>
              <a:t>Facilitate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 smtClean="0"/>
              <a:t>Prescribe (based on 1-2-3)</a:t>
            </a:r>
          </a:p>
          <a:p>
            <a:r>
              <a:rPr lang="en-US" dirty="0" smtClean="0"/>
              <a:t>Seek meaningful (re)combinations</a:t>
            </a:r>
          </a:p>
          <a:p>
            <a:pPr lvl="1"/>
            <a:r>
              <a:rPr lang="en-US" dirty="0"/>
              <a:t>R</a:t>
            </a:r>
            <a:r>
              <a:rPr lang="en-US" dirty="0" smtClean="0"/>
              <a:t>ecommendations in the form of plural, conditional advice, making explicit where these </a:t>
            </a:r>
            <a:r>
              <a:rPr lang="en-US" dirty="0" err="1" smtClean="0"/>
              <a:t>recom</a:t>
            </a:r>
            <a:r>
              <a:rPr lang="en-US" dirty="0" smtClean="0"/>
              <a:t>. come from, how they were established</a:t>
            </a:r>
          </a:p>
          <a:p>
            <a:pPr lvl="2"/>
            <a:r>
              <a:rPr lang="en-US" dirty="0"/>
              <a:t>e</a:t>
            </a:r>
            <a:r>
              <a:rPr lang="en-US" dirty="0" smtClean="0"/>
              <a:t>.g., who or what was left out? non-human ‘</a:t>
            </a:r>
            <a:r>
              <a:rPr lang="en-US" dirty="0" err="1" smtClean="0"/>
              <a:t>actants</a:t>
            </a:r>
            <a:r>
              <a:rPr lang="en-US" dirty="0" smtClean="0"/>
              <a:t>’ / stakeholders + technical scientists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21276" y="3083201"/>
            <a:ext cx="2127688" cy="15972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0200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Meaningful engagement in/for Engage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Findings that </a:t>
            </a:r>
            <a:r>
              <a:rPr lang="en-US" i="1" dirty="0" smtClean="0">
                <a:solidFill>
                  <a:schemeClr val="accent1">
                    <a:lumMod val="75000"/>
                  </a:schemeClr>
                </a:solidFill>
              </a:rPr>
              <a:t>present the reality and not a simplified, pragmatic version</a:t>
            </a:r>
          </a:p>
          <a:p>
            <a:r>
              <a:rPr lang="en-US" dirty="0" smtClean="0"/>
              <a:t>2 examples: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 smtClean="0"/>
              <a:t>Contextualize engagement by examples: allow to include not only the middle ground, but also the outliers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 smtClean="0"/>
              <a:t>Engagement should be presented in a non-normative, nuanced manner</a:t>
            </a:r>
          </a:p>
          <a:p>
            <a:pPr lvl="2"/>
            <a:r>
              <a:rPr lang="en-US" dirty="0" smtClean="0"/>
              <a:t>Engagement could be good in a specific case 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Recommendations that </a:t>
            </a:r>
            <a:r>
              <a:rPr lang="en-US" i="1" dirty="0" smtClean="0">
                <a:solidFill>
                  <a:srgbClr val="0070C0"/>
                </a:solidFill>
              </a:rPr>
              <a:t>make ‘stakeholders’ part of the experience</a:t>
            </a:r>
          </a:p>
          <a:p>
            <a:r>
              <a:rPr lang="en-US" dirty="0"/>
              <a:t>2</a:t>
            </a:r>
            <a:r>
              <a:rPr lang="en-US" dirty="0" smtClean="0"/>
              <a:t> examples:</a:t>
            </a:r>
            <a:endParaRPr lang="en-US" dirty="0"/>
          </a:p>
          <a:p>
            <a:pPr marL="914400" lvl="1" indent="-457200">
              <a:buFont typeface="+mj-lt"/>
              <a:buAutoNum type="arabicPeriod"/>
            </a:pPr>
            <a:r>
              <a:rPr lang="en-US" dirty="0" smtClean="0"/>
              <a:t>Define ‘engagement’ clearly but use it flexibly: allow for pluralism, look for middle ground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 smtClean="0"/>
              <a:t>Look for meaning in unintended implications of ‘engagement’</a:t>
            </a:r>
          </a:p>
          <a:p>
            <a:pPr lvl="2"/>
            <a:r>
              <a:rPr lang="en-US" dirty="0" smtClean="0"/>
              <a:t>e.g., skeptical and uninvited responses to engagement</a:t>
            </a:r>
          </a:p>
        </p:txBody>
      </p:sp>
    </p:spTree>
    <p:extLst>
      <p:ext uri="{BB962C8B-B14F-4D97-AF65-F5344CB8AC3E}">
        <p14:creationId xmlns:p14="http://schemas.microsoft.com/office/powerpoint/2010/main" val="1262803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243</TotalTime>
  <Words>329</Words>
  <Application>Microsoft Office PowerPoint</Application>
  <PresentationFormat>Widescreen</PresentationFormat>
  <Paragraphs>52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Wingdings</vt:lpstr>
      <vt:lpstr>Office Theme</vt:lpstr>
      <vt:lpstr>What’s next for Engage?  What makes the project meaningful?</vt:lpstr>
      <vt:lpstr>Engage project</vt:lpstr>
      <vt:lpstr>Opening and closing ‘engagement’</vt:lpstr>
      <vt:lpstr>Adhere to the complexity</vt:lpstr>
      <vt:lpstr>Search for middle ground: temporary closure (MVO)</vt:lpstr>
      <vt:lpstr>Meaningful engagement in/for Engage</vt:lpstr>
    </vt:vector>
  </TitlesOfParts>
  <Company>SCK-CEN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next for Engage?  What makes the project meaningful?</dc:title>
  <dc:creator>Van Oudheusden Michiel</dc:creator>
  <cp:lastModifiedBy>Van Oudheusden Michiel</cp:lastModifiedBy>
  <cp:revision>19</cp:revision>
  <dcterms:created xsi:type="dcterms:W3CDTF">2019-06-30T11:46:47Z</dcterms:created>
  <dcterms:modified xsi:type="dcterms:W3CDTF">2019-07-01T15:26:24Z</dcterms:modified>
</cp:coreProperties>
</file>