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8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e Christelle" initials="AC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CCFF"/>
    <a:srgbClr val="66CCFF"/>
    <a:srgbClr val="0066FF"/>
    <a:srgbClr val="FF0000"/>
    <a:srgbClr val="FF3300"/>
    <a:srgbClr val="008000"/>
    <a:srgbClr val="66FF33"/>
    <a:srgbClr val="FF66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852" autoAdjust="0"/>
    <p:restoredTop sz="95282" autoAdjust="0"/>
  </p:normalViewPr>
  <p:slideViewPr>
    <p:cSldViewPr>
      <p:cViewPr>
        <p:scale>
          <a:sx n="178" d="100"/>
          <a:sy n="178" d="100"/>
        </p:scale>
        <p:origin x="-102" y="2502"/>
      </p:cViewPr>
      <p:guideLst>
        <p:guide orient="horz" pos="3120"/>
        <p:guide pos="21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6904" cy="53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3" tIns="45877" rIns="91753" bIns="45877" numCol="1" anchor="t" anchorCtr="0" compatLnSpc="1">
            <a:prstTxWarp prst="textNoShape">
              <a:avLst/>
            </a:prstTxWarp>
          </a:bodyPr>
          <a:lstStyle>
            <a:lvl1pPr defTabSz="917154" eaLnBrk="0" hangingPunct="0">
              <a:defRPr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5973" y="1"/>
            <a:ext cx="2983863" cy="53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3" tIns="45877" rIns="91753" bIns="45877" numCol="1" anchor="t" anchorCtr="0" compatLnSpc="1">
            <a:prstTxWarp prst="textNoShape">
              <a:avLst/>
            </a:prstTxWarp>
          </a:bodyPr>
          <a:lstStyle>
            <a:lvl1pPr algn="r" defTabSz="917154" eaLnBrk="0" hangingPunct="0">
              <a:defRPr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2352"/>
            <a:ext cx="2986904" cy="53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3" tIns="45877" rIns="91753" bIns="45877" numCol="1" anchor="b" anchorCtr="0" compatLnSpc="1">
            <a:prstTxWarp prst="textNoShape">
              <a:avLst/>
            </a:prstTxWarp>
          </a:bodyPr>
          <a:lstStyle>
            <a:lvl1pPr defTabSz="917154" eaLnBrk="0" hangingPunct="0">
              <a:defRPr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5973" y="9392352"/>
            <a:ext cx="2983863" cy="53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3" tIns="45877" rIns="91753" bIns="45877" numCol="1" anchor="b" anchorCtr="0" compatLnSpc="1">
            <a:prstTxWarp prst="textNoShape">
              <a:avLst/>
            </a:prstTxWarp>
          </a:bodyPr>
          <a:lstStyle>
            <a:lvl1pPr algn="r" defTabSz="917154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85CE4857-C940-403C-9508-715B77399A2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321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39062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109788" y="742950"/>
            <a:ext cx="2578100" cy="3724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79465" y="4714653"/>
            <a:ext cx="5438748" cy="446829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95" tIns="46098" rIns="92195" bIns="46098"/>
          <a:lstStyle/>
          <a:p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4155343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0FBBD-9695-41BE-B3B2-591C21CE4A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192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910C-9F6C-4234-B867-360DB4E139B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3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16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16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EAED8-ABD7-40FF-A794-A2736C20DD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578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16601-2434-49F1-A37A-908A7E797A1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33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95D71-E1B3-4B6E-8D2D-87A70BF57D5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658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0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0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B7083-592C-40E0-9867-4581A362322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06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30724-B18F-47E6-B638-3444ED7956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58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8E2D1-C38F-4144-B502-CD3FE6F0EDA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73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AE792-169D-46AB-A674-24EFBE5C47F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55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F3445-8806-457A-9DE8-8E4900652E2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835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DD5CD-E58C-4DBF-9CC1-E707343746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19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181" tIns="40156" rIns="83181" bIns="401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181" tIns="40156" rIns="83181" bIns="401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de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3181" tIns="40156" rIns="83181" bIns="40156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3181" tIns="40156" rIns="83181" bIns="40156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3181" tIns="40156" rIns="83181" bIns="40156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5DE18447-DA35-431C-999F-18746BC565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25500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25500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</a:defRPr>
      </a:lvl2pPr>
      <a:lvl3pPr algn="ctr" defTabSz="825500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</a:defRPr>
      </a:lvl3pPr>
      <a:lvl4pPr algn="ctr" defTabSz="825500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</a:defRPr>
      </a:lvl4pPr>
      <a:lvl5pPr algn="ctr" defTabSz="825500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</a:defRPr>
      </a:lvl5pPr>
      <a:lvl6pPr marL="457200" algn="ctr" defTabSz="825500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</a:defRPr>
      </a:lvl6pPr>
      <a:lvl7pPr marL="914400" algn="ctr" defTabSz="825500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</a:defRPr>
      </a:lvl7pPr>
      <a:lvl8pPr marL="1371600" algn="ctr" defTabSz="825500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</a:defRPr>
      </a:lvl8pPr>
      <a:lvl9pPr marL="1828800" algn="ctr" defTabSz="825500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</a:defRPr>
      </a:lvl9pPr>
    </p:titleStyle>
    <p:bodyStyle>
      <a:lvl1pPr marL="309563" indent="-309563" algn="l" defTabSz="825500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71513" indent="-258763" algn="l" defTabSz="825500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031875" indent="-206375" algn="l" defTabSz="825500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446213" indent="-207963" algn="l" defTabSz="8255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858963" indent="-206375" algn="l" defTabSz="8255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316163" indent="-206375" algn="l" defTabSz="825500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773363" indent="-206375" algn="l" defTabSz="825500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3230563" indent="-206375" algn="l" defTabSz="825500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687763" indent="-206375" algn="l" defTabSz="825500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0"/>
          <p:cNvSpPr>
            <a:spLocks noChangeArrowheads="1"/>
          </p:cNvSpPr>
          <p:nvPr/>
        </p:nvSpPr>
        <p:spPr bwMode="auto">
          <a:xfrm>
            <a:off x="64261" y="685701"/>
            <a:ext cx="6626225" cy="9165510"/>
          </a:xfrm>
          <a:prstGeom prst="roundRect">
            <a:avLst>
              <a:gd name="adj" fmla="val 12495"/>
            </a:avLst>
          </a:prstGeom>
          <a:solidFill>
            <a:srgbClr val="CCECFF"/>
          </a:solidFill>
          <a:ln w="9525">
            <a:solidFill>
              <a:srgbClr val="0099CC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just" defTabSz="825500" eaLnBrk="0" hangingPunct="0">
              <a:spcBef>
                <a:spcPct val="50000"/>
              </a:spcBef>
            </a:pPr>
            <a:endParaRPr lang="en-GB" sz="1000" dirty="0"/>
          </a:p>
        </p:txBody>
      </p:sp>
      <p:sp>
        <p:nvSpPr>
          <p:cNvPr id="2052" name="AutoShape 2"/>
          <p:cNvSpPr>
            <a:spLocks noChangeArrowheads="1"/>
          </p:cNvSpPr>
          <p:nvPr/>
        </p:nvSpPr>
        <p:spPr bwMode="auto">
          <a:xfrm>
            <a:off x="122238" y="28899"/>
            <a:ext cx="6626225" cy="1382767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25400">
            <a:solidFill>
              <a:srgbClr val="4380BD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dirty="0"/>
          </a:p>
        </p:txBody>
      </p:sp>
      <p:sp>
        <p:nvSpPr>
          <p:cNvPr id="1036" name="Text Box 2155"/>
          <p:cNvSpPr txBox="1">
            <a:spLocks noChangeArrowheads="1"/>
          </p:cNvSpPr>
          <p:nvPr/>
        </p:nvSpPr>
        <p:spPr bwMode="auto">
          <a:xfrm>
            <a:off x="82220" y="1412684"/>
            <a:ext cx="66262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0" hangingPunct="0">
              <a:defRPr/>
            </a:pPr>
            <a:r>
              <a:rPr lang="en-US" sz="8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One-dimensional Zinc Oxide Nanowires (ZnO NWs) have attracted a lot of attention due to their remarkable physical and chemical properties for electronic and optical devices, like chemical sensors, field effect </a:t>
            </a:r>
            <a:r>
              <a:rPr lang="en-US" sz="8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transistors </a:t>
            </a:r>
            <a:r>
              <a:rPr lang="en-US" sz="8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and </a:t>
            </a:r>
            <a:r>
              <a:rPr lang="en-US" sz="8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nanogenerators. Piezoelectric </a:t>
            </a:r>
            <a:r>
              <a:rPr lang="en-US" sz="8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materials, for instance zinc oxide, exhibit an induced voltage under applied stress. This piezoelectric property has interesting applications in energy harvesting systems, like autonomous micro-devices</a:t>
            </a:r>
            <a:r>
              <a:rPr lang="en-US" sz="8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.</a:t>
            </a:r>
          </a:p>
          <a:p>
            <a:pPr algn="just" eaLnBrk="0" hangingPunct="0">
              <a:defRPr/>
            </a:pPr>
            <a:r>
              <a:rPr lang="en-US" sz="8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The synthesis </a:t>
            </a:r>
            <a:r>
              <a:rPr lang="en-US" sz="800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process needs to be suitable for large-scale manufacturing (i.e. 20 nm/min growth speed), and provide a micrometric layer of well-aligned nanowires with good crystallinity. Therefore, a combined process (coating of a substrate using a sol-gel process, i.e. seed deposition, followed by growth of ZnO nanowires using wet chemistry) is under development at the University of Liège and has to be improved for real exploitation</a:t>
            </a:r>
            <a:r>
              <a:rPr lang="en-US" sz="8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.</a:t>
            </a:r>
            <a:endParaRPr lang="en-US" sz="800" dirty="0"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2056" name="Text Box 653"/>
          <p:cNvSpPr txBox="1">
            <a:spLocks noChangeArrowheads="1"/>
          </p:cNvSpPr>
          <p:nvPr/>
        </p:nvSpPr>
        <p:spPr bwMode="auto">
          <a:xfrm>
            <a:off x="380867" y="9362354"/>
            <a:ext cx="61566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Conclusions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he coating conditions of the seed layer needs to be monitored in order to obtain a good quality of nanowires. In order to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reach the desired growth speed </a:t>
            </a:r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20 nm/min</a:t>
            </a:r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), t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he synthesis conditions need to be controlled and will be adapted to realize the ZnO NWs growth in the area of maximum speed growth.</a:t>
            </a:r>
          </a:p>
        </p:txBody>
      </p:sp>
      <p:grpSp>
        <p:nvGrpSpPr>
          <p:cNvPr id="16" name="Groupe 15"/>
          <p:cNvGrpSpPr/>
          <p:nvPr/>
        </p:nvGrpSpPr>
        <p:grpSpPr>
          <a:xfrm>
            <a:off x="157490" y="7670731"/>
            <a:ext cx="6524626" cy="1640238"/>
            <a:chOff x="239586" y="5213798"/>
            <a:chExt cx="3137296" cy="2493117"/>
          </a:xfrm>
        </p:grpSpPr>
        <p:sp>
          <p:nvSpPr>
            <p:cNvPr id="135" name="Rectangle à coins arrondis 134"/>
            <p:cNvSpPr/>
            <p:nvPr/>
          </p:nvSpPr>
          <p:spPr>
            <a:xfrm>
              <a:off x="239586" y="5213798"/>
              <a:ext cx="3137296" cy="2493117"/>
            </a:xfrm>
            <a:prstGeom prst="roundRect">
              <a:avLst/>
            </a:prstGeom>
            <a:solidFill>
              <a:srgbClr val="002060"/>
            </a:solidFill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fr-BE" dirty="0"/>
            </a:p>
          </p:txBody>
        </p:sp>
        <p:sp>
          <p:nvSpPr>
            <p:cNvPr id="2237" name="ZoneTexte 11"/>
            <p:cNvSpPr txBox="1">
              <a:spLocks noChangeArrowheads="1"/>
            </p:cNvSpPr>
            <p:nvPr/>
          </p:nvSpPr>
          <p:spPr bwMode="auto">
            <a:xfrm>
              <a:off x="246112" y="5241741"/>
              <a:ext cx="1089921" cy="374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BE" sz="1000" b="1" dirty="0" err="1">
                  <a:solidFill>
                    <a:srgbClr val="FFFF00"/>
                  </a:solidFill>
                  <a:latin typeface="Arial" charset="0"/>
                </a:rPr>
                <a:t>K</a:t>
              </a:r>
              <a:r>
                <a:rPr lang="fr-BE" sz="1000" b="1" dirty="0" err="1" smtClean="0">
                  <a:solidFill>
                    <a:srgbClr val="FFFF00"/>
                  </a:solidFill>
                  <a:latin typeface="Arial" charset="0"/>
                </a:rPr>
                <a:t>inetic</a:t>
              </a:r>
              <a:r>
                <a:rPr lang="fr-BE" sz="1000" b="1" dirty="0" smtClean="0">
                  <a:solidFill>
                    <a:srgbClr val="FFFF00"/>
                  </a:solidFill>
                  <a:latin typeface="Arial" charset="0"/>
                </a:rPr>
                <a:t> </a:t>
              </a:r>
              <a:r>
                <a:rPr lang="fr-BE" sz="1000" b="1" dirty="0" err="1" smtClean="0">
                  <a:solidFill>
                    <a:srgbClr val="FFFF00"/>
                  </a:solidFill>
                  <a:latin typeface="Arial" charset="0"/>
                </a:rPr>
                <a:t>study</a:t>
              </a:r>
              <a:r>
                <a:rPr lang="fr-BE" sz="1000" b="1" dirty="0" smtClean="0">
                  <a:solidFill>
                    <a:srgbClr val="FFFF00"/>
                  </a:solidFill>
                  <a:latin typeface="Arial" charset="0"/>
                </a:rPr>
                <a:t> of ZnO </a:t>
              </a:r>
              <a:r>
                <a:rPr lang="fr-BE" sz="1000" b="1" dirty="0" err="1" smtClean="0">
                  <a:solidFill>
                    <a:srgbClr val="FFFF00"/>
                  </a:solidFill>
                  <a:latin typeface="Arial" charset="0"/>
                </a:rPr>
                <a:t>NWs</a:t>
              </a:r>
              <a:r>
                <a:rPr lang="fr-BE" sz="1000" b="1" dirty="0" smtClean="0">
                  <a:solidFill>
                    <a:srgbClr val="FFFF00"/>
                  </a:solidFill>
                  <a:latin typeface="Arial" charset="0"/>
                </a:rPr>
                <a:t> </a:t>
              </a:r>
              <a:r>
                <a:rPr lang="fr-BE" sz="1000" b="1" dirty="0" err="1" smtClean="0">
                  <a:solidFill>
                    <a:srgbClr val="FFFF00"/>
                  </a:solidFill>
                  <a:latin typeface="Arial" charset="0"/>
                </a:rPr>
                <a:t>growth</a:t>
              </a:r>
              <a:endParaRPr lang="fr-BE" sz="1000" b="1" dirty="0">
                <a:solidFill>
                  <a:srgbClr val="FFFF00"/>
                </a:solidFill>
                <a:latin typeface="Arial" charset="0"/>
              </a:endParaRPr>
            </a:p>
          </p:txBody>
        </p:sp>
      </p:grpSp>
      <p:pic>
        <p:nvPicPr>
          <p:cNvPr id="98" name="Image 9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7" r="4314" b="12163"/>
          <a:stretch/>
        </p:blipFill>
        <p:spPr>
          <a:xfrm>
            <a:off x="170035" y="360252"/>
            <a:ext cx="1051994" cy="507283"/>
          </a:xfrm>
          <a:prstGeom prst="rect">
            <a:avLst/>
          </a:prstGeom>
        </p:spPr>
      </p:pic>
      <p:pic>
        <p:nvPicPr>
          <p:cNvPr id="101" name="Image 10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71" y="885314"/>
            <a:ext cx="1145605" cy="483366"/>
          </a:xfrm>
          <a:prstGeom prst="rect">
            <a:avLst/>
          </a:prstGeom>
        </p:spPr>
      </p:pic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724454" y="64918"/>
            <a:ext cx="5523645" cy="1278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 defTabSz="825500" eaLnBrk="0" hangingPunct="0"/>
            <a:r>
              <a:rPr lang="en-US" sz="1400" dirty="0">
                <a:latin typeface="Arial" charset="0"/>
              </a:rPr>
              <a:t>Kinetic </a:t>
            </a:r>
            <a:r>
              <a:rPr lang="en-US" sz="1400" dirty="0" err="1">
                <a:latin typeface="Arial" charset="0"/>
              </a:rPr>
              <a:t>Optimisation</a:t>
            </a:r>
            <a:r>
              <a:rPr lang="en-US" sz="1400" dirty="0">
                <a:latin typeface="Arial" charset="0"/>
              </a:rPr>
              <a:t> of Zinc Oxide Nanowire Growth For Piezoelectric </a:t>
            </a:r>
            <a:r>
              <a:rPr lang="en-US" sz="1400" dirty="0" err="1">
                <a:latin typeface="Arial" charset="0"/>
              </a:rPr>
              <a:t>Nanogenerator</a:t>
            </a:r>
            <a:r>
              <a:rPr lang="en-US" sz="1400" dirty="0">
                <a:latin typeface="Arial" charset="0"/>
              </a:rPr>
              <a:t> Applications Through A Sol-Gel Process</a:t>
            </a:r>
            <a:endParaRPr lang="en-GB" sz="1400" b="1" dirty="0" smtClean="0">
              <a:solidFill>
                <a:srgbClr val="008CBE"/>
              </a:solidFill>
            </a:endParaRPr>
          </a:p>
          <a:p>
            <a:pPr algn="ctr" defTabSz="825500" eaLnBrk="0" hangingPunct="0"/>
            <a:r>
              <a:rPr lang="en-GB" sz="900" dirty="0" smtClean="0">
                <a:latin typeface="Arial" charset="0"/>
              </a:rPr>
              <a:t>Chellda Exantus, </a:t>
            </a:r>
            <a:r>
              <a:rPr lang="en-GB" sz="900" dirty="0" err="1" smtClean="0">
                <a:latin typeface="Arial" charset="0"/>
              </a:rPr>
              <a:t>Christelle</a:t>
            </a:r>
            <a:r>
              <a:rPr lang="en-GB" sz="900" dirty="0" smtClean="0">
                <a:latin typeface="Arial" charset="0"/>
              </a:rPr>
              <a:t> </a:t>
            </a:r>
            <a:r>
              <a:rPr lang="en-GB" sz="900" dirty="0" err="1" smtClean="0">
                <a:latin typeface="Arial" charset="0"/>
              </a:rPr>
              <a:t>Alié</a:t>
            </a:r>
            <a:r>
              <a:rPr lang="en-GB" sz="900" dirty="0" smtClean="0">
                <a:latin typeface="Arial" charset="0"/>
              </a:rPr>
              <a:t>, Dimitri </a:t>
            </a:r>
            <a:r>
              <a:rPr lang="en-GB" sz="900" dirty="0" err="1" smtClean="0">
                <a:latin typeface="Arial" charset="0"/>
              </a:rPr>
              <a:t>Liquet</a:t>
            </a:r>
            <a:r>
              <a:rPr lang="en-GB" sz="900" dirty="0" smtClean="0">
                <a:latin typeface="Arial" charset="0"/>
              </a:rPr>
              <a:t>, </a:t>
            </a:r>
            <a:r>
              <a:rPr lang="en-GB" altLang="ja-JP" sz="900" dirty="0" smtClean="0">
                <a:latin typeface="Arial" charset="0"/>
                <a:ea typeface="ＭＳ Ｐゴシック" pitchFamily="34" charset="-128"/>
              </a:rPr>
              <a:t>Nathalie Job</a:t>
            </a:r>
            <a:r>
              <a:rPr lang="fr-FR" altLang="ja-JP" sz="900" dirty="0" smtClean="0">
                <a:latin typeface="Arial" charset="0"/>
                <a:ea typeface="ＭＳ Ｐゴシック" pitchFamily="34" charset="-128"/>
              </a:rPr>
              <a:t> </a:t>
            </a:r>
            <a:endParaRPr lang="en-GB" sz="900" dirty="0">
              <a:latin typeface="Arial" charset="0"/>
            </a:endParaRPr>
          </a:p>
          <a:p>
            <a:pPr algn="ctr" defTabSz="825500" eaLnBrk="0" hangingPunct="0">
              <a:lnSpc>
                <a:spcPct val="80000"/>
              </a:lnSpc>
            </a:pPr>
            <a:r>
              <a:rPr lang="en-GB" sz="800" dirty="0">
                <a:latin typeface="Arial" charset="0"/>
              </a:rPr>
              <a:t> </a:t>
            </a:r>
          </a:p>
          <a:p>
            <a:pPr algn="ctr" defTabSz="825500" eaLnBrk="0" hangingPunct="0"/>
            <a:r>
              <a:rPr lang="en-GB" sz="800" i="1" dirty="0" smtClean="0">
                <a:latin typeface="Arial" charset="0"/>
              </a:rPr>
              <a:t>Chemical Engineering – Nanomaterials, Catalysis, Electrochemistry</a:t>
            </a:r>
          </a:p>
          <a:p>
            <a:pPr algn="ctr" defTabSz="825500" eaLnBrk="0" hangingPunct="0"/>
            <a:r>
              <a:rPr lang="en-GB" sz="800" i="1" dirty="0" err="1" smtClean="0">
                <a:latin typeface="Arial" charset="0"/>
              </a:rPr>
              <a:t>Institut</a:t>
            </a:r>
            <a:r>
              <a:rPr lang="en-GB" sz="800" i="1" dirty="0" smtClean="0">
                <a:latin typeface="Arial" charset="0"/>
              </a:rPr>
              <a:t> </a:t>
            </a:r>
            <a:r>
              <a:rPr lang="en-GB" sz="800" i="1" dirty="0">
                <a:latin typeface="Arial" charset="0"/>
              </a:rPr>
              <a:t>de </a:t>
            </a:r>
            <a:r>
              <a:rPr lang="en-GB" sz="800" i="1" dirty="0" err="1">
                <a:latin typeface="Arial" charset="0"/>
              </a:rPr>
              <a:t>Chimie</a:t>
            </a:r>
            <a:r>
              <a:rPr lang="en-GB" sz="800" i="1" dirty="0">
                <a:latin typeface="Arial" charset="0"/>
              </a:rPr>
              <a:t> </a:t>
            </a:r>
            <a:r>
              <a:rPr lang="en-GB" sz="800" i="1" dirty="0" smtClean="0">
                <a:latin typeface="Arial" charset="0"/>
              </a:rPr>
              <a:t>B6a, </a:t>
            </a:r>
            <a:r>
              <a:rPr lang="en-GB" sz="800" i="1" dirty="0" err="1" smtClean="0">
                <a:latin typeface="Arial" charset="0"/>
              </a:rPr>
              <a:t>Sart-Tilman</a:t>
            </a:r>
            <a:r>
              <a:rPr lang="en-GB" sz="800" i="1" dirty="0">
                <a:latin typeface="Arial" charset="0"/>
              </a:rPr>
              <a:t>, B-4000 Liège, Belgium</a:t>
            </a:r>
          </a:p>
          <a:p>
            <a:pPr algn="ctr" defTabSz="825500" eaLnBrk="0" hangingPunct="0"/>
            <a:r>
              <a:rPr lang="en-GB" sz="800" i="1" dirty="0">
                <a:latin typeface="Arial" charset="0"/>
              </a:rPr>
              <a:t>(Contact: </a:t>
            </a:r>
            <a:r>
              <a:rPr lang="en-GB" sz="800" i="1" dirty="0" smtClean="0">
                <a:latin typeface="Arial" charset="0"/>
              </a:rPr>
              <a:t>cexantus@ulg.ac.be</a:t>
            </a:r>
            <a:r>
              <a:rPr lang="en-GB" sz="800" i="1" dirty="0">
                <a:latin typeface="Arial" charset="0"/>
              </a:rPr>
              <a:t>)</a:t>
            </a:r>
            <a:r>
              <a:rPr lang="en-GB" sz="800" dirty="0">
                <a:latin typeface="Arial" charset="0"/>
              </a:rPr>
              <a:t>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8901608" y="8697416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BE" dirty="0"/>
          </a:p>
        </p:txBody>
      </p:sp>
      <p:sp>
        <p:nvSpPr>
          <p:cNvPr id="9" name="ZoneTexte 8"/>
          <p:cNvSpPr txBox="1"/>
          <p:nvPr/>
        </p:nvSpPr>
        <p:spPr>
          <a:xfrm>
            <a:off x="290342" y="8009684"/>
            <a:ext cx="1952178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reaction has been stopped at different times according to the appearance of the precursor solution (a).</a:t>
            </a:r>
          </a:p>
          <a:p>
            <a:pPr algn="just"/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Nanowires have been characterised by SEM (b).</a:t>
            </a:r>
          </a:p>
          <a:p>
            <a:pPr algn="just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growth speed goes through a maximum around 60 minutes of reaction time (c).</a:t>
            </a:r>
          </a:p>
        </p:txBody>
      </p:sp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054" y="865337"/>
            <a:ext cx="625778" cy="503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e 6"/>
          <p:cNvGrpSpPr/>
          <p:nvPr/>
        </p:nvGrpSpPr>
        <p:grpSpPr>
          <a:xfrm>
            <a:off x="145023" y="2489902"/>
            <a:ext cx="6525453" cy="1887034"/>
            <a:chOff x="122238" y="2525589"/>
            <a:chExt cx="6525453" cy="1797653"/>
          </a:xfrm>
        </p:grpSpPr>
        <p:sp>
          <p:nvSpPr>
            <p:cNvPr id="144" name="Rectangle à coins arrondis 143"/>
            <p:cNvSpPr/>
            <p:nvPr/>
          </p:nvSpPr>
          <p:spPr>
            <a:xfrm>
              <a:off x="122238" y="2525589"/>
              <a:ext cx="6525453" cy="1797653"/>
            </a:xfrm>
            <a:prstGeom prst="roundRect">
              <a:avLst/>
            </a:prstGeom>
            <a:solidFill>
              <a:srgbClr val="002060"/>
            </a:solidFill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fr-BE" dirty="0"/>
            </a:p>
          </p:txBody>
        </p:sp>
        <p:pic>
          <p:nvPicPr>
            <p:cNvPr id="1049" name="Picture 2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0714" y="2597775"/>
              <a:ext cx="3882647" cy="1653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29" name="Rectangle à coins arrondis 228"/>
          <p:cNvSpPr/>
          <p:nvPr/>
        </p:nvSpPr>
        <p:spPr>
          <a:xfrm>
            <a:off x="2708920" y="6083252"/>
            <a:ext cx="3961556" cy="1390028"/>
          </a:xfrm>
          <a:prstGeom prst="roundRect">
            <a:avLst/>
          </a:prstGeom>
          <a:solidFill>
            <a:srgbClr val="002060"/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fr-BE" dirty="0"/>
          </a:p>
        </p:txBody>
      </p:sp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329" y="6377397"/>
            <a:ext cx="3842731" cy="595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3" name="ZoneTexte 11"/>
          <p:cNvSpPr txBox="1">
            <a:spLocks noChangeArrowheads="1"/>
          </p:cNvSpPr>
          <p:nvPr/>
        </p:nvSpPr>
        <p:spPr bwMode="auto">
          <a:xfrm>
            <a:off x="2798374" y="6972309"/>
            <a:ext cx="38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fr-BE" sz="800" dirty="0" smtClean="0">
                <a:solidFill>
                  <a:schemeClr val="bg1"/>
                </a:solidFill>
                <a:latin typeface="Arial" charset="0"/>
              </a:rPr>
              <a:t>This figure shows the influence of the </a:t>
            </a:r>
            <a:r>
              <a:rPr lang="fr-BE" sz="800" dirty="0" err="1" smtClean="0">
                <a:solidFill>
                  <a:schemeClr val="bg1"/>
                </a:solidFill>
                <a:latin typeface="Arial" charset="0"/>
              </a:rPr>
              <a:t>number</a:t>
            </a:r>
            <a:r>
              <a:rPr lang="fr-BE" sz="800" dirty="0" smtClean="0">
                <a:solidFill>
                  <a:schemeClr val="bg1"/>
                </a:solidFill>
                <a:latin typeface="Arial" charset="0"/>
              </a:rPr>
              <a:t> of </a:t>
            </a:r>
            <a:r>
              <a:rPr lang="fr-BE" sz="800" dirty="0" err="1" smtClean="0">
                <a:solidFill>
                  <a:schemeClr val="bg1"/>
                </a:solidFill>
                <a:latin typeface="Arial" charset="0"/>
              </a:rPr>
              <a:t>coating</a:t>
            </a:r>
            <a:r>
              <a:rPr lang="fr-BE" sz="8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BE" sz="800" dirty="0" err="1" smtClean="0">
                <a:solidFill>
                  <a:schemeClr val="bg1"/>
                </a:solidFill>
                <a:latin typeface="Arial" charset="0"/>
              </a:rPr>
              <a:t>layers</a:t>
            </a:r>
            <a:r>
              <a:rPr lang="fr-BE" sz="800" dirty="0" smtClean="0">
                <a:solidFill>
                  <a:schemeClr val="bg1"/>
                </a:solidFill>
                <a:latin typeface="Arial" charset="0"/>
              </a:rPr>
              <a:t> of the </a:t>
            </a:r>
            <a:r>
              <a:rPr lang="fr-BE" sz="800" dirty="0" err="1" smtClean="0">
                <a:solidFill>
                  <a:schemeClr val="bg1"/>
                </a:solidFill>
                <a:latin typeface="Arial" charset="0"/>
              </a:rPr>
              <a:t>seed</a:t>
            </a:r>
            <a:r>
              <a:rPr lang="fr-BE" sz="800" dirty="0" smtClean="0">
                <a:solidFill>
                  <a:schemeClr val="bg1"/>
                </a:solidFill>
                <a:latin typeface="Arial" charset="0"/>
              </a:rPr>
              <a:t>  on the </a:t>
            </a:r>
            <a:r>
              <a:rPr lang="fr-BE" sz="800" dirty="0" err="1" smtClean="0">
                <a:solidFill>
                  <a:schemeClr val="bg1"/>
                </a:solidFill>
                <a:latin typeface="Arial" charset="0"/>
              </a:rPr>
              <a:t>growth</a:t>
            </a:r>
            <a:r>
              <a:rPr lang="fr-BE" sz="8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BE" sz="800" dirty="0" smtClean="0">
                <a:solidFill>
                  <a:schemeClr val="bg1"/>
                </a:solidFill>
                <a:latin typeface="Arial" charset="0"/>
              </a:rPr>
              <a:t>of the </a:t>
            </a:r>
            <a:r>
              <a:rPr lang="fr-BE" sz="800" dirty="0" err="1" smtClean="0">
                <a:solidFill>
                  <a:schemeClr val="bg1"/>
                </a:solidFill>
                <a:latin typeface="Arial" charset="0"/>
              </a:rPr>
              <a:t>nanowires</a:t>
            </a:r>
            <a:r>
              <a:rPr lang="fr-BE" sz="800" dirty="0" smtClean="0">
                <a:solidFill>
                  <a:schemeClr val="bg1"/>
                </a:solidFill>
                <a:latin typeface="Arial" charset="0"/>
              </a:rPr>
              <a:t>, cross section and top </a:t>
            </a:r>
            <a:r>
              <a:rPr lang="fr-BE" sz="800" dirty="0" err="1" smtClean="0">
                <a:solidFill>
                  <a:schemeClr val="bg1"/>
                </a:solidFill>
                <a:latin typeface="Arial" charset="0"/>
              </a:rPr>
              <a:t>view</a:t>
            </a:r>
            <a:r>
              <a:rPr lang="fr-BE" sz="8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pt-BR" sz="800" dirty="0">
                <a:solidFill>
                  <a:schemeClr val="bg1"/>
                </a:solidFill>
                <a:latin typeface="Arial" charset="0"/>
              </a:rPr>
              <a:t>(a) 1, (b) 2, (c) 3, (d) 4 </a:t>
            </a:r>
            <a:r>
              <a:rPr lang="pt-BR" sz="800" dirty="0" smtClean="0">
                <a:solidFill>
                  <a:schemeClr val="bg1"/>
                </a:solidFill>
                <a:latin typeface="Arial" charset="0"/>
              </a:rPr>
              <a:t>and </a:t>
            </a:r>
            <a:r>
              <a:rPr lang="pt-BR" sz="800" dirty="0">
                <a:solidFill>
                  <a:schemeClr val="bg1"/>
                </a:solidFill>
                <a:latin typeface="Arial" charset="0"/>
              </a:rPr>
              <a:t>(e) </a:t>
            </a:r>
            <a:r>
              <a:rPr lang="pt-BR" sz="800" dirty="0" smtClean="0">
                <a:solidFill>
                  <a:schemeClr val="bg1"/>
                </a:solidFill>
                <a:latin typeface="Arial" charset="0"/>
              </a:rPr>
              <a:t>5 layers. (E-SEM)</a:t>
            </a:r>
            <a:endParaRPr lang="fr-BE" sz="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4" name="Rectangle à coins arrondis 233"/>
          <p:cNvSpPr/>
          <p:nvPr/>
        </p:nvSpPr>
        <p:spPr>
          <a:xfrm>
            <a:off x="145830" y="6076368"/>
            <a:ext cx="2491082" cy="1444459"/>
          </a:xfrm>
          <a:prstGeom prst="roundRect">
            <a:avLst/>
          </a:prstGeom>
          <a:solidFill>
            <a:srgbClr val="002060"/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fr-BE" dirty="0"/>
          </a:p>
        </p:txBody>
      </p:sp>
      <p:pic>
        <p:nvPicPr>
          <p:cNvPr id="235" name="Picture 3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431" y="6915285"/>
            <a:ext cx="773089" cy="534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e 3"/>
          <p:cNvGrpSpPr/>
          <p:nvPr/>
        </p:nvGrpSpPr>
        <p:grpSpPr>
          <a:xfrm>
            <a:off x="2360773" y="7734661"/>
            <a:ext cx="2677439" cy="1512377"/>
            <a:chOff x="2249765" y="7678176"/>
            <a:chExt cx="2662162" cy="1591372"/>
          </a:xfrm>
        </p:grpSpPr>
        <p:grpSp>
          <p:nvGrpSpPr>
            <p:cNvPr id="71" name="Groupe 70"/>
            <p:cNvGrpSpPr/>
            <p:nvPr/>
          </p:nvGrpSpPr>
          <p:grpSpPr>
            <a:xfrm>
              <a:off x="2249765" y="8408181"/>
              <a:ext cx="2662162" cy="855467"/>
              <a:chOff x="1052595" y="2770907"/>
              <a:chExt cx="6405621" cy="2138395"/>
            </a:xfrm>
          </p:grpSpPr>
          <p:pic>
            <p:nvPicPr>
              <p:cNvPr id="72" name="Image 71"/>
              <p:cNvPicPr/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82" t="141" r="1356" b="22179"/>
              <a:stretch/>
            </p:blipFill>
            <p:spPr bwMode="auto">
              <a:xfrm>
                <a:off x="1052595" y="2770907"/>
                <a:ext cx="6405621" cy="1644074"/>
              </a:xfrm>
              <a:prstGeom prst="rect">
                <a:avLst/>
              </a:prstGeom>
              <a:noFill/>
            </p:spPr>
          </p:pic>
          <p:sp>
            <p:nvSpPr>
              <p:cNvPr id="73" name="ZoneTexte 72"/>
              <p:cNvSpPr txBox="1"/>
              <p:nvPr/>
            </p:nvSpPr>
            <p:spPr>
              <a:xfrm>
                <a:off x="1402395" y="4399096"/>
                <a:ext cx="977758" cy="494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BE" sz="80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 min</a:t>
                </a:r>
                <a:endParaRPr lang="fr-BE" sz="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ZoneTexte 73"/>
              <p:cNvSpPr txBox="1"/>
              <p:nvPr/>
            </p:nvSpPr>
            <p:spPr>
              <a:xfrm>
                <a:off x="3151411" y="4385810"/>
                <a:ext cx="593887" cy="494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BE" sz="80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1h</a:t>
                </a:r>
                <a:endParaRPr lang="fr-BE" sz="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ZoneTexte 74"/>
              <p:cNvSpPr txBox="1"/>
              <p:nvPr/>
            </p:nvSpPr>
            <p:spPr>
              <a:xfrm>
                <a:off x="4716889" y="4414980"/>
                <a:ext cx="822305" cy="494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BE" sz="80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1h30</a:t>
                </a:r>
                <a:endParaRPr lang="fr-BE" sz="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ZoneTexte 75"/>
              <p:cNvSpPr txBox="1"/>
              <p:nvPr/>
            </p:nvSpPr>
            <p:spPr>
              <a:xfrm>
                <a:off x="6254203" y="4399096"/>
                <a:ext cx="593887" cy="494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BE" sz="80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2h</a:t>
                </a:r>
                <a:endParaRPr lang="fr-BE" sz="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061" name="Picture 37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4823" y="7678176"/>
              <a:ext cx="2457067" cy="6604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39" name="ZoneTexte 11"/>
            <p:cNvSpPr txBox="1">
              <a:spLocks noChangeArrowheads="1"/>
            </p:cNvSpPr>
            <p:nvPr/>
          </p:nvSpPr>
          <p:spPr bwMode="auto">
            <a:xfrm>
              <a:off x="2288505" y="8146613"/>
              <a:ext cx="5420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BE" sz="800" b="1" dirty="0" smtClean="0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fr-BE" sz="8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40" name="ZoneTexte 11"/>
            <p:cNvSpPr txBox="1">
              <a:spLocks noChangeArrowheads="1"/>
            </p:cNvSpPr>
            <p:nvPr/>
          </p:nvSpPr>
          <p:spPr bwMode="auto">
            <a:xfrm>
              <a:off x="2297967" y="9054104"/>
              <a:ext cx="5420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BE" sz="800" b="1" dirty="0">
                  <a:solidFill>
                    <a:schemeClr val="bg1"/>
                  </a:solidFill>
                  <a:latin typeface="Arial" charset="0"/>
                </a:rPr>
                <a:t>b</a:t>
              </a: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4987865" y="7905179"/>
            <a:ext cx="1778559" cy="1205149"/>
            <a:chOff x="4943147" y="7700902"/>
            <a:chExt cx="1823277" cy="1322311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3147" y="7700902"/>
              <a:ext cx="1823277" cy="1322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1" name="ZoneTexte 11"/>
            <p:cNvSpPr txBox="1">
              <a:spLocks noChangeArrowheads="1"/>
            </p:cNvSpPr>
            <p:nvPr/>
          </p:nvSpPr>
          <p:spPr bwMode="auto">
            <a:xfrm>
              <a:off x="5229200" y="8749813"/>
              <a:ext cx="5420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BE" sz="800" b="1" dirty="0" smtClean="0">
                  <a:solidFill>
                    <a:schemeClr val="bg1"/>
                  </a:solidFill>
                  <a:latin typeface="Arial" charset="0"/>
                </a:rPr>
                <a:t>c</a:t>
              </a:r>
              <a:endParaRPr lang="fr-BE" sz="8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pic>
        <p:nvPicPr>
          <p:cNvPr id="43" name="Picture 3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800" y="6327247"/>
            <a:ext cx="1514379" cy="466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Rectangle 43"/>
          <p:cNvSpPr/>
          <p:nvPr/>
        </p:nvSpPr>
        <p:spPr>
          <a:xfrm>
            <a:off x="170035" y="6086298"/>
            <a:ext cx="252658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Influence of the coating on the growth 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132606" y="4407023"/>
            <a:ext cx="6525454" cy="1554089"/>
            <a:chOff x="140199" y="4493719"/>
            <a:chExt cx="6525454" cy="1554089"/>
          </a:xfrm>
        </p:grpSpPr>
        <p:sp>
          <p:nvSpPr>
            <p:cNvPr id="374" name="Rectangle à coins arrondis 373"/>
            <p:cNvSpPr/>
            <p:nvPr/>
          </p:nvSpPr>
          <p:spPr>
            <a:xfrm>
              <a:off x="140199" y="4493719"/>
              <a:ext cx="6525454" cy="1554089"/>
            </a:xfrm>
            <a:prstGeom prst="roundRect">
              <a:avLst/>
            </a:prstGeom>
            <a:solidFill>
              <a:srgbClr val="002060"/>
            </a:solidFill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eaLnBrk="0" hangingPunct="0">
                <a:defRPr/>
              </a:pPr>
              <a:endParaRPr lang="fr-BE" dirty="0"/>
            </a:p>
          </p:txBody>
        </p:sp>
        <p:sp>
          <p:nvSpPr>
            <p:cNvPr id="45" name="ZoneTexte 11"/>
            <p:cNvSpPr txBox="1">
              <a:spLocks noChangeArrowheads="1"/>
            </p:cNvSpPr>
            <p:nvPr/>
          </p:nvSpPr>
          <p:spPr bwMode="auto">
            <a:xfrm>
              <a:off x="3755706" y="4539543"/>
              <a:ext cx="284071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BE" sz="1000" b="1" dirty="0" err="1" smtClean="0">
                  <a:solidFill>
                    <a:srgbClr val="FFFF00"/>
                  </a:solidFill>
                  <a:latin typeface="Arial" charset="0"/>
                </a:rPr>
                <a:t>Innovative</a:t>
              </a:r>
              <a:r>
                <a:rPr lang="fr-BE" sz="1000" b="1" dirty="0" smtClean="0">
                  <a:solidFill>
                    <a:srgbClr val="FFFF00"/>
                  </a:solidFill>
                  <a:latin typeface="Arial" charset="0"/>
                </a:rPr>
                <a:t> </a:t>
              </a:r>
              <a:r>
                <a:rPr lang="fr-BE" sz="1000" b="1" dirty="0" err="1" smtClean="0">
                  <a:solidFill>
                    <a:srgbClr val="FFFF00"/>
                  </a:solidFill>
                  <a:latin typeface="Arial" charset="0"/>
                </a:rPr>
                <a:t>combined</a:t>
              </a:r>
              <a:r>
                <a:rPr lang="fr-BE" sz="1000" b="1" dirty="0" smtClean="0">
                  <a:solidFill>
                    <a:srgbClr val="FFFF00"/>
                  </a:solidFill>
                  <a:latin typeface="Arial" charset="0"/>
                </a:rPr>
                <a:t> </a:t>
              </a:r>
              <a:r>
                <a:rPr lang="fr-BE" sz="1000" b="1" dirty="0" err="1" smtClean="0">
                  <a:solidFill>
                    <a:srgbClr val="FFFF00"/>
                  </a:solidFill>
                  <a:latin typeface="Arial" charset="0"/>
                </a:rPr>
                <a:t>process</a:t>
              </a:r>
              <a:r>
                <a:rPr lang="fr-BE" sz="1000" b="1" dirty="0" smtClean="0">
                  <a:solidFill>
                    <a:srgbClr val="FFFF00"/>
                  </a:solidFill>
                  <a:latin typeface="Arial" charset="0"/>
                </a:rPr>
                <a:t> for the</a:t>
              </a:r>
              <a:r>
                <a:rPr lang="fr-BE" sz="1000" b="1" dirty="0" smtClean="0">
                  <a:solidFill>
                    <a:srgbClr val="FFFF00"/>
                  </a:solidFill>
                  <a:latin typeface="Arial" charset="0"/>
                </a:rPr>
                <a:t> </a:t>
              </a:r>
              <a:r>
                <a:rPr lang="fr-BE" sz="1000" b="1" dirty="0" err="1">
                  <a:solidFill>
                    <a:srgbClr val="FFFF00"/>
                  </a:solidFill>
                  <a:latin typeface="Arial" charset="0"/>
                </a:rPr>
                <a:t>s</a:t>
              </a:r>
              <a:r>
                <a:rPr lang="fr-BE" sz="1000" b="1" dirty="0" err="1" smtClean="0">
                  <a:solidFill>
                    <a:srgbClr val="FFFF00"/>
                  </a:solidFill>
                  <a:latin typeface="Arial" charset="0"/>
                </a:rPr>
                <a:t>ynthesis</a:t>
              </a:r>
              <a:r>
                <a:rPr lang="fr-BE" sz="1000" b="1" dirty="0" smtClean="0">
                  <a:solidFill>
                    <a:srgbClr val="FFFF00"/>
                  </a:solidFill>
                  <a:latin typeface="Arial" charset="0"/>
                </a:rPr>
                <a:t> </a:t>
              </a:r>
              <a:r>
                <a:rPr lang="fr-BE" sz="1000" b="1" dirty="0" smtClean="0">
                  <a:solidFill>
                    <a:srgbClr val="FFFF00"/>
                  </a:solidFill>
                  <a:latin typeface="Arial" charset="0"/>
                </a:rPr>
                <a:t>of ZnO </a:t>
              </a:r>
              <a:r>
                <a:rPr lang="fr-BE" sz="1000" b="1" dirty="0" err="1" smtClean="0">
                  <a:solidFill>
                    <a:srgbClr val="FFFF00"/>
                  </a:solidFill>
                  <a:latin typeface="Arial" charset="0"/>
                </a:rPr>
                <a:t>NWs</a:t>
              </a:r>
              <a:endParaRPr lang="fr-BE" sz="1000" b="1" dirty="0">
                <a:solidFill>
                  <a:srgbClr val="FFFF00"/>
                </a:solidFill>
                <a:latin typeface="Arial" charset="0"/>
              </a:endParaRP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803852" y="4939653"/>
              <a:ext cx="2741263" cy="830997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just"/>
              <a:r>
                <a:rPr lang="fr-BE" sz="800" u="sng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fr-BE" sz="800" u="sng" baseline="30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</a:t>
              </a:r>
              <a:r>
                <a:rPr lang="fr-BE" sz="800" u="sng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BE" sz="800" u="sng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step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coating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the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substrate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with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seed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layer </a:t>
              </a:r>
              <a:r>
                <a:rPr lang="fr-BE" sz="800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via 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sol-gel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process</a:t>
              </a:r>
              <a:r>
                <a:rPr lang="fr-BE" sz="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/>
              <a:endParaRPr lang="fr-BE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fr-BE" sz="800" u="sng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fr-BE" sz="800" u="sng" baseline="30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nd</a:t>
              </a:r>
              <a:r>
                <a:rPr lang="fr-BE" sz="800" u="sng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BE" sz="800" u="sng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step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growth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of the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nanowires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using</a:t>
              </a:r>
              <a:r>
                <a:rPr lang="fr-BE" sz="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chemical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bath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deposition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BE" sz="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process</a:t>
              </a:r>
              <a:r>
                <a:rPr lang="fr-BE" sz="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 algn="just"/>
              <a:endParaRPr lang="fr-BE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8" name="ZoneTexte 57"/>
          <p:cNvSpPr txBox="1"/>
          <p:nvPr/>
        </p:nvSpPr>
        <p:spPr>
          <a:xfrm>
            <a:off x="988034" y="2473581"/>
            <a:ext cx="8485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1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fr-BE" sz="1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0867" y="2711271"/>
            <a:ext cx="2168377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Clr>
                <a:srgbClr val="FFFF00"/>
              </a:buClr>
            </a:pP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objective of this project is to build a </a:t>
            </a:r>
            <a:r>
              <a:rPr 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nanogenerator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based on piezoelectric systems such as well aligned ZnO </a:t>
            </a:r>
            <a:r>
              <a:rPr 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Nws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buClr>
                <a:srgbClr val="FFFF00"/>
              </a:buClr>
            </a:pP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FF00"/>
              </a:buClr>
            </a:pP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nanogenerator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will use the energy from the </a:t>
            </a:r>
            <a:r>
              <a:rPr 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mecanical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stress and transform it into electricity.</a:t>
            </a:r>
          </a:p>
          <a:p>
            <a:pPr algn="just">
              <a:buClr>
                <a:srgbClr val="FFFF00"/>
              </a:buClr>
            </a:pP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FFFF00"/>
              </a:buClr>
            </a:pP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ability of ZnO </a:t>
            </a:r>
            <a:r>
              <a:rPr 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Nws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harvest energy comes from the asymmetric crystalline structure that leads to creation of the dipole </a:t>
            </a:r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moment.</a:t>
            </a: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188522" y="6105128"/>
            <a:ext cx="319280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Influence of the number of layers on the growth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09278" y="6736980"/>
            <a:ext cx="124104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Spin-</a:t>
            </a:r>
            <a:r>
              <a:rPr lang="fr-BE" sz="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coated</a:t>
            </a:r>
            <a:r>
              <a:rPr lang="fr-B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seed</a:t>
            </a:r>
            <a:r>
              <a:rPr lang="fr-B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layer</a:t>
            </a:r>
            <a:endParaRPr lang="fr-B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85485" y="7203141"/>
            <a:ext cx="11881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Dip-coated</a:t>
            </a:r>
            <a:r>
              <a:rPr lang="fr-B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seed</a:t>
            </a:r>
            <a:r>
              <a:rPr lang="fr-BE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layer</a:t>
            </a:r>
            <a:endParaRPr lang="fr-B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9951" y="817438"/>
            <a:ext cx="867220" cy="52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5" t="21017" r="26397" b="21568"/>
          <a:stretch/>
        </p:blipFill>
        <p:spPr bwMode="auto">
          <a:xfrm>
            <a:off x="5774765" y="274558"/>
            <a:ext cx="682536" cy="64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02" y="4430477"/>
            <a:ext cx="3425890" cy="613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770" y="5005400"/>
            <a:ext cx="2897553" cy="855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">
  <a:themeElements>
    <a:clrScheme name="POSTER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OST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OSTER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C:\Angel\PUBLI\POSTER.ppt</Template>
  <TotalTime>15313</TotalTime>
  <Words>489</Words>
  <Application>Microsoft Office PowerPoint</Application>
  <PresentationFormat>Format A4 (210 x 297 mm)</PresentationFormat>
  <Paragraphs>35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POSTER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Sechage</dc:creator>
  <cp:lastModifiedBy>Alie</cp:lastModifiedBy>
  <cp:revision>504</cp:revision>
  <cp:lastPrinted>2017-08-30T14:20:46Z</cp:lastPrinted>
  <dcterms:created xsi:type="dcterms:W3CDTF">1999-09-15T11:30:01Z</dcterms:created>
  <dcterms:modified xsi:type="dcterms:W3CDTF">2017-08-30T14:32:35Z</dcterms:modified>
</cp:coreProperties>
</file>