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6" r:id="rId12"/>
    <p:sldId id="264" r:id="rId13"/>
    <p:sldId id="267" r:id="rId14"/>
    <p:sldId id="268" r:id="rId15"/>
    <p:sldId id="269" r:id="rId16"/>
    <p:sldId id="274" r:id="rId17"/>
    <p:sldId id="271" r:id="rId18"/>
    <p:sldId id="276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6"/>
  </p:normalViewPr>
  <p:slideViewPr>
    <p:cSldViewPr snapToGrid="0" snapToObjects="1">
      <p:cViewPr varScale="1">
        <p:scale>
          <a:sx n="98" d="100"/>
          <a:sy n="98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05211-269B-894D-B9F1-C081A31F9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851EE1-51B6-B649-AC75-8A3284E7A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5A85BE-2055-A745-ABA6-3954D533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CF2DE-6191-A947-8740-B2C31884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FE78F1-CEEB-1B46-A3A5-8781578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10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A57B2-0655-F843-BA8A-52E17D36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1FDC30-630F-6440-8ED3-43BA74E8B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914E1-E046-AC4B-97A8-BC186E93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F66E3-9EA7-AA43-8C6E-A40834B6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2B86F0-9245-A345-969D-9FB8C434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68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474428-FFB5-F64D-9838-6195A9B4E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1CD808-5E91-3446-849E-DCD2BA3A3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978FBC-3BA2-D540-B926-EBC4F959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F92412-C5D9-0747-8380-CA531C2F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89D36D-11C9-3C4C-AD2F-B65672C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23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2FDB0-DA74-3549-BAA2-0276ECD5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ECD54-C472-9E4E-8CD0-69B3E233B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D901ED-FCD4-4D41-8DF2-AEF7A68E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8D0DDE-DB86-BF45-90BA-16383CE5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8A6FC0-5178-7547-A96D-C2165E01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69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913AC-9BFC-9047-B1C1-767F0DE7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175D11-96FA-FC4F-8371-D30E879EF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75B2B9-36FA-1E4D-8B6C-09E93011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837B0-D47A-4A46-990D-0B9B2B7E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9056B-1B05-F44C-9473-B50DBA12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4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CC2A2-3DCC-2842-9EAB-8380F65E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7BF326-C2BE-8C41-86F8-33F376DC9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0C859A-346D-AF4A-855C-421F946AE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1DB142-B7EF-0240-B19D-9EC160D5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342DFF-A3F0-1F45-9B2D-CDC593CE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0E4C59-5C16-CF48-AAE8-472BA266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1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20454-0956-4847-A966-BD2CF6F3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A7FAF-7375-EE46-8EE0-9126E2A8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8667F7-D302-EC49-BA79-5B233397C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BA280B-5E78-C44F-9D10-64D735A9F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7BC1D87-24FF-D84F-B4DC-EAC120BB1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8C6B63-6D3A-3947-8B8B-E6862FDE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9C8C94-9801-E447-80BB-9128AB9D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41E332-7C56-BB42-B55C-0ADB540F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58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B1214-5049-7A42-8AA9-40D5F661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FECFE6-831D-F945-A7DD-3B405F6B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383E2E-9F85-C640-BDC3-69D5D487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A639BD-CC96-3E46-A000-6E8076F5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7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00B4D1-1563-B140-A63C-165D0D5F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CA0773-64CF-9744-BE2D-EDA5443E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6543C4-5127-DF49-ABC0-C58B4BBE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59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2389F-9BBE-C346-996E-45EC5537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AA4669-A2D4-B94A-B5CF-AD00DAE58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EA04C1-8689-3246-AE79-C8AF0AE78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C6E1B-9A90-C44B-8971-FB7BD4E9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6D956C-60F5-2D40-B869-C86E795C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93FDCC-83D1-984A-9B96-2E5B62B3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91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F398D-C50F-2E4B-83E1-9DD806FC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7A15622-22F7-1D47-A041-517B562B0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5D13CF-A4DB-8643-AE16-21257BCF1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4EACE2-1329-7042-8C86-877ED6DF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C97645-3C6C-844D-9C93-B297C937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36761A-A40F-F842-B217-A00B5D1A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4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6FB5AD3-A726-3146-97D6-7DDFBF90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A31928-9021-2245-9300-FE6C2A570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3202D7-569C-7844-84EA-5505F2D23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0B98-A7A5-D74A-AE29-77F1434D1B2F}" type="datetimeFigureOut">
              <a:rPr lang="fr-FR" smtClean="0"/>
              <a:t>14/05/2019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A4941B-4BDF-9543-B02A-D6E64094B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DB392-911A-F94C-9F16-8D819F280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10E7C-35F2-224A-9C98-4F28BE267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AEAF3-B88B-7242-A825-3C9206D86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Pathologies infectieuses en Reproduction et chez le Poulain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FA8206-A5DC-2A49-9E43-860A6B1CF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8674"/>
            <a:ext cx="9144000" cy="1468618"/>
          </a:xfrm>
        </p:spPr>
        <p:txBody>
          <a:bodyPr>
            <a:normAutofit fontScale="70000" lnSpcReduction="20000"/>
          </a:bodyPr>
          <a:lstStyle/>
          <a:p>
            <a:r>
              <a:rPr lang="fr-FR" sz="5100" b="1" dirty="0"/>
              <a:t>Etat des lieux en Belgique</a:t>
            </a:r>
          </a:p>
          <a:p>
            <a:endParaRPr lang="fr-FR" b="1" dirty="0"/>
          </a:p>
          <a:p>
            <a:r>
              <a:rPr lang="fr-FR" dirty="0"/>
              <a:t>Dr. Jérôme PONTHIER </a:t>
            </a:r>
          </a:p>
          <a:p>
            <a:r>
              <a:rPr lang="fr-FR" dirty="0"/>
              <a:t>DVM, M. Sc., Ph. D., Diplomate ECAR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8BEEDD-4A9A-EC4D-8FA2-03F10A82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5557292"/>
            <a:ext cx="2133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1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1074-0B38-FD45-953F-A45B5265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Avortements &amp; </a:t>
            </a:r>
            <a:r>
              <a:rPr lang="fr-FR" i="1" dirty="0" err="1"/>
              <a:t>placentite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D92D8-DDC2-6444-9846-389564AA0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27472"/>
          </a:xfrm>
        </p:spPr>
        <p:txBody>
          <a:bodyPr/>
          <a:lstStyle/>
          <a:p>
            <a:r>
              <a:rPr lang="fr-FR" dirty="0" err="1"/>
              <a:t>Placentite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Voie hématogène: rare</a:t>
            </a:r>
          </a:p>
          <a:p>
            <a:pPr lvl="1"/>
            <a:r>
              <a:rPr lang="fr-FR" dirty="0"/>
              <a:t>Voie ascendante: </a:t>
            </a:r>
          </a:p>
          <a:p>
            <a:pPr lvl="2"/>
            <a:r>
              <a:rPr lang="fr-FR" dirty="0"/>
              <a:t> Fin  de la gestation chez la jument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4AFD-60E5-C84E-93B5-D05049CD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  <p:grpSp>
        <p:nvGrpSpPr>
          <p:cNvPr id="5" name="Grouper 3">
            <a:extLst>
              <a:ext uri="{FF2B5EF4-FFF2-40B4-BE49-F238E27FC236}">
                <a16:creationId xmlns:a16="http://schemas.microsoft.com/office/drawing/2014/main" id="{01871088-2A4A-7142-8AA6-99B38059A5AB}"/>
              </a:ext>
            </a:extLst>
          </p:cNvPr>
          <p:cNvGrpSpPr/>
          <p:nvPr/>
        </p:nvGrpSpPr>
        <p:grpSpPr>
          <a:xfrm>
            <a:off x="3937000" y="4151531"/>
            <a:ext cx="4318000" cy="822960"/>
            <a:chOff x="2413000" y="4994910"/>
            <a:chExt cx="4318000" cy="822960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9157D19C-ADDD-A84A-BE49-102DE25F30B8}"/>
                </a:ext>
              </a:extLst>
            </p:cNvPr>
            <p:cNvSpPr/>
            <p:nvPr/>
          </p:nvSpPr>
          <p:spPr>
            <a:xfrm>
              <a:off x="4160520" y="4994910"/>
              <a:ext cx="822960" cy="82296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70FC9B7-DE02-EA44-9242-C29B7D8238FD}"/>
                </a:ext>
              </a:extLst>
            </p:cNvPr>
            <p:cNvCxnSpPr/>
            <p:nvPr/>
          </p:nvCxnSpPr>
          <p:spPr>
            <a:xfrm>
              <a:off x="2413000" y="4994910"/>
              <a:ext cx="4318000" cy="158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D71FC28-1819-D24C-9B4C-1D6862EC134D}"/>
              </a:ext>
            </a:extLst>
          </p:cNvPr>
          <p:cNvSpPr txBox="1"/>
          <p:nvPr/>
        </p:nvSpPr>
        <p:spPr>
          <a:xfrm>
            <a:off x="1981200" y="3481252"/>
            <a:ext cx="27813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Œstrogènes (conjugués):</a:t>
            </a:r>
          </a:p>
          <a:p>
            <a:r>
              <a:rPr lang="fr-FR" dirty="0"/>
              <a:t>Ouverture du col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570DBC-0DEE-EE42-B81A-C5C068119B81}"/>
              </a:ext>
            </a:extLst>
          </p:cNvPr>
          <p:cNvSpPr txBox="1"/>
          <p:nvPr/>
        </p:nvSpPr>
        <p:spPr>
          <a:xfrm>
            <a:off x="7594600" y="3480889"/>
            <a:ext cx="27813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Progestagènes</a:t>
            </a:r>
            <a:r>
              <a:rPr lang="fr-FR" dirty="0"/>
              <a:t>:</a:t>
            </a:r>
          </a:p>
          <a:p>
            <a:r>
              <a:rPr lang="fr-FR" dirty="0"/>
              <a:t>Fermeture du col</a:t>
            </a:r>
          </a:p>
        </p:txBody>
      </p:sp>
      <p:pic>
        <p:nvPicPr>
          <p:cNvPr id="15" name="Image 14" descr="20150612_170254.jpg">
            <a:extLst>
              <a:ext uri="{FF2B5EF4-FFF2-40B4-BE49-F238E27FC236}">
                <a16:creationId xmlns:a16="http://schemas.microsoft.com/office/drawing/2014/main" id="{3DFA8421-802E-D949-9184-03A16D01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539" y="1290691"/>
            <a:ext cx="2954461" cy="17716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817F1A-1E3C-4F4D-9223-F95829E10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69" y="4187091"/>
            <a:ext cx="1928035" cy="2512589"/>
          </a:xfrm>
          <a:prstGeom prst="rect">
            <a:avLst/>
          </a:prstGeom>
        </p:spPr>
      </p:pic>
      <p:pic>
        <p:nvPicPr>
          <p:cNvPr id="17" name="Image 16" descr="IMG_6150.jpg">
            <a:extLst>
              <a:ext uri="{FF2B5EF4-FFF2-40B4-BE49-F238E27FC236}">
                <a16:creationId xmlns:a16="http://schemas.microsoft.com/office/drawing/2014/main" id="{116988F6-7916-0448-BFE7-D337BC70E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827" y="5119452"/>
            <a:ext cx="2370342" cy="1580228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C4C5B58-F557-BC4A-A560-98426AC6844D}"/>
              </a:ext>
            </a:extLst>
          </p:cNvPr>
          <p:cNvSpPr txBox="1">
            <a:spLocks/>
          </p:cNvSpPr>
          <p:nvPr/>
        </p:nvSpPr>
        <p:spPr>
          <a:xfrm>
            <a:off x="838199" y="4986687"/>
            <a:ext cx="6827627" cy="1788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fr-FR" dirty="0">
                <a:solidFill>
                  <a:srgbClr val="000000"/>
                </a:solidFill>
              </a:rPr>
              <a:t>Ouverture du col et colonisation du placenta</a:t>
            </a:r>
          </a:p>
          <a:p>
            <a:pPr lvl="2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fr-FR" dirty="0" err="1">
                <a:solidFill>
                  <a:srgbClr val="000000"/>
                </a:solidFill>
              </a:rPr>
              <a:t>Placentite</a:t>
            </a:r>
            <a:r>
              <a:rPr lang="fr-FR" dirty="0">
                <a:solidFill>
                  <a:srgbClr val="000000"/>
                </a:solidFill>
              </a:rPr>
              <a:t> autour de l’étoile cervicale:</a:t>
            </a:r>
          </a:p>
          <a:p>
            <a:pPr lvl="3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fr-FR" dirty="0" err="1">
                <a:solidFill>
                  <a:srgbClr val="000000"/>
                </a:solidFill>
              </a:rPr>
              <a:t>Strepto</a:t>
            </a:r>
            <a:r>
              <a:rPr lang="fr-FR" dirty="0">
                <a:solidFill>
                  <a:srgbClr val="000000"/>
                </a:solidFill>
              </a:rPr>
              <a:t> β </a:t>
            </a:r>
            <a:r>
              <a:rPr lang="fr-FR" dirty="0" err="1">
                <a:solidFill>
                  <a:srgbClr val="000000"/>
                </a:solidFill>
              </a:rPr>
              <a:t>hémo</a:t>
            </a:r>
            <a:r>
              <a:rPr lang="fr-FR" dirty="0">
                <a:solidFill>
                  <a:srgbClr val="000000"/>
                </a:solidFill>
              </a:rPr>
              <a:t> &gt; </a:t>
            </a:r>
            <a:r>
              <a:rPr lang="fr-FR" dirty="0" err="1">
                <a:solidFill>
                  <a:srgbClr val="000000"/>
                </a:solidFill>
              </a:rPr>
              <a:t>Strepto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zooepidemicus</a:t>
            </a:r>
            <a:r>
              <a:rPr lang="fr-FR" dirty="0">
                <a:solidFill>
                  <a:srgbClr val="000000"/>
                </a:solidFill>
              </a:rPr>
              <a:t> &gt; </a:t>
            </a:r>
            <a:r>
              <a:rPr lang="fr-FR" dirty="0" err="1">
                <a:solidFill>
                  <a:srgbClr val="000000"/>
                </a:solidFill>
              </a:rPr>
              <a:t>Staph</a:t>
            </a:r>
            <a:r>
              <a:rPr lang="fr-FR" dirty="0">
                <a:solidFill>
                  <a:srgbClr val="000000"/>
                </a:solidFill>
              </a:rPr>
              <a:t> &gt; E. coli</a:t>
            </a:r>
          </a:p>
          <a:p>
            <a:pPr lvl="2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fr-FR" dirty="0">
                <a:solidFill>
                  <a:srgbClr val="000000"/>
                </a:solidFill>
              </a:rPr>
              <a:t>(parfois endométrite dormante présente après l’IA)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rgbClr val="000000"/>
                </a:solidFill>
              </a:rPr>
              <a:t>Insuffisance placentaire et avortement</a:t>
            </a:r>
          </a:p>
        </p:txBody>
      </p:sp>
    </p:spTree>
    <p:extLst>
      <p:ext uri="{BB962C8B-B14F-4D97-AF65-F5344CB8AC3E}">
        <p14:creationId xmlns:p14="http://schemas.microsoft.com/office/powerpoint/2010/main" val="197216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1074-0B38-FD45-953F-A45B5265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Avortements &amp; Virus Herpès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D92D8-DDC2-6444-9846-389564AA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En Belgique:</a:t>
            </a:r>
          </a:p>
          <a:p>
            <a:r>
              <a:rPr lang="fr-FR" dirty="0"/>
              <a:t>Endémique:</a:t>
            </a:r>
          </a:p>
          <a:p>
            <a:pPr lvl="1"/>
            <a:r>
              <a:rPr lang="fr-FR" dirty="0"/>
              <a:t>A 2 ans, 80 à 90% des chevaux ont déjà été en contact avec un des 2 virus  (EHV1 ou 4)</a:t>
            </a:r>
          </a:p>
          <a:p>
            <a:pPr lvl="1"/>
            <a:r>
              <a:rPr lang="fr-FR" dirty="0"/>
              <a:t>Flandre &gt; Wallonie</a:t>
            </a:r>
          </a:p>
          <a:p>
            <a:pPr lvl="1"/>
            <a:r>
              <a:rPr lang="fr-FR" dirty="0"/>
              <a:t>Pas de mesure officielle de recherche du virus</a:t>
            </a:r>
          </a:p>
          <a:p>
            <a:r>
              <a:rPr lang="fr-FR" dirty="0"/>
              <a:t>Vaccination en Belgique</a:t>
            </a:r>
          </a:p>
          <a:p>
            <a:pPr lvl="1"/>
            <a:r>
              <a:rPr lang="fr-FR" dirty="0"/>
              <a:t>Pénurie de vaccins il y a 2-3 ans</a:t>
            </a:r>
          </a:p>
          <a:p>
            <a:pPr lvl="1"/>
            <a:r>
              <a:rPr lang="fr-FR" dirty="0"/>
              <a:t>Le vaccin ne protège pas à 100%: </a:t>
            </a:r>
          </a:p>
          <a:p>
            <a:pPr lvl="2"/>
            <a:r>
              <a:rPr lang="fr-FR" dirty="0"/>
              <a:t>En cas d’épidémie dans une écurie avec bonne couverture vaccinale 20% d’avortements (si non vaccinés, jusque 90%)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4AFD-60E5-C84E-93B5-D05049CD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1074-0B38-FD45-953F-A45B5265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Avortements &amp; Artérite Virale Equine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D92D8-DDC2-6444-9846-389564AA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En Belgique:</a:t>
            </a:r>
          </a:p>
          <a:p>
            <a:r>
              <a:rPr lang="fr-FR" dirty="0"/>
              <a:t>Endémique:</a:t>
            </a:r>
          </a:p>
          <a:p>
            <a:pPr lvl="1"/>
            <a:r>
              <a:rPr lang="fr-FR" dirty="0"/>
              <a:t>Programme de dépistage:</a:t>
            </a:r>
          </a:p>
          <a:p>
            <a:pPr lvl="2"/>
            <a:r>
              <a:rPr lang="fr-FR" dirty="0"/>
              <a:t>Pour exportation hors Belgique: étalons (+juments productrices d’embryons)</a:t>
            </a:r>
          </a:p>
          <a:p>
            <a:pPr lvl="3"/>
            <a:r>
              <a:rPr lang="fr-FR" dirty="0"/>
              <a:t>Détection des </a:t>
            </a:r>
            <a:r>
              <a:rPr lang="fr-FR" dirty="0" err="1"/>
              <a:t>séro</a:t>
            </a:r>
            <a:r>
              <a:rPr lang="fr-FR" dirty="0"/>
              <a:t>-</a:t>
            </a:r>
          </a:p>
          <a:p>
            <a:pPr lvl="4"/>
            <a:r>
              <a:rPr lang="fr-FR" dirty="0"/>
              <a:t>Si </a:t>
            </a:r>
            <a:r>
              <a:rPr lang="fr-FR" dirty="0" err="1"/>
              <a:t>séro</a:t>
            </a:r>
            <a:r>
              <a:rPr lang="fr-FR" dirty="0"/>
              <a:t>+: recherche du virus dans le sperme</a:t>
            </a:r>
          </a:p>
          <a:p>
            <a:pPr lvl="2"/>
            <a:r>
              <a:rPr lang="fr-FR" dirty="0"/>
              <a:t>Résultats: 1 étalon sur 5 est </a:t>
            </a:r>
            <a:r>
              <a:rPr lang="fr-FR" dirty="0" err="1"/>
              <a:t>séro</a:t>
            </a:r>
            <a:r>
              <a:rPr lang="fr-FR" dirty="0"/>
              <a:t>+</a:t>
            </a:r>
          </a:p>
          <a:p>
            <a:pPr lvl="1"/>
            <a:r>
              <a:rPr lang="fr-FR" dirty="0"/>
              <a:t>Vaccination</a:t>
            </a:r>
          </a:p>
          <a:p>
            <a:pPr lvl="2"/>
            <a:r>
              <a:rPr lang="fr-FR" dirty="0"/>
              <a:t>Un vaccin existe: efficace surtout chez les </a:t>
            </a:r>
            <a:r>
              <a:rPr lang="fr-FR" dirty="0" err="1"/>
              <a:t>séro</a:t>
            </a:r>
            <a:r>
              <a:rPr lang="fr-FR" dirty="0"/>
              <a:t>- (qui deviennent donc </a:t>
            </a:r>
            <a:r>
              <a:rPr lang="fr-FR" dirty="0" err="1"/>
              <a:t>séro</a:t>
            </a:r>
            <a:r>
              <a:rPr lang="fr-FR" dirty="0"/>
              <a:t>+)</a:t>
            </a:r>
          </a:p>
          <a:p>
            <a:pPr lvl="2"/>
            <a:r>
              <a:rPr lang="fr-FR" dirty="0"/>
              <a:t>Utilisable, mais attention export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4AFD-60E5-C84E-93B5-D05049CD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1074-0B38-FD45-953F-A45B5265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Avortements &amp; Leptospirose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D92D8-DDC2-6444-9846-389564AA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USA:</a:t>
            </a:r>
          </a:p>
          <a:p>
            <a:r>
              <a:rPr lang="fr-FR" dirty="0"/>
              <a:t>13% des avortements bactériens en région endémique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Europe:</a:t>
            </a:r>
          </a:p>
          <a:p>
            <a:r>
              <a:rPr lang="fr-FR" dirty="0"/>
              <a:t>% de </a:t>
            </a:r>
            <a:r>
              <a:rPr lang="fr-FR" dirty="0" err="1"/>
              <a:t>séro</a:t>
            </a:r>
            <a:r>
              <a:rPr lang="fr-FR" dirty="0"/>
              <a:t>+ de 1,5 à 37%</a:t>
            </a:r>
          </a:p>
          <a:p>
            <a:pPr lvl="1"/>
            <a:r>
              <a:rPr lang="fr-FR" dirty="0"/>
              <a:t>Mais peu de maladies déclarées</a:t>
            </a:r>
          </a:p>
          <a:p>
            <a:pPr lvl="1"/>
            <a:r>
              <a:rPr lang="fr-FR" dirty="0"/>
              <a:t>Relation </a:t>
            </a:r>
            <a:r>
              <a:rPr lang="fr-FR" dirty="0" err="1"/>
              <a:t>séro</a:t>
            </a:r>
            <a:r>
              <a:rPr lang="fr-FR" dirty="0"/>
              <a:t>+ et maladie?</a:t>
            </a:r>
          </a:p>
          <a:p>
            <a:r>
              <a:rPr lang="fr-FR" dirty="0"/>
              <a:t>Pas de mesure d’</a:t>
            </a:r>
            <a:r>
              <a:rPr lang="fr-FR" dirty="0" err="1"/>
              <a:t>épidémio</a:t>
            </a:r>
            <a:r>
              <a:rPr lang="fr-FR" dirty="0"/>
              <a:t>-surveillance</a:t>
            </a:r>
          </a:p>
          <a:p>
            <a:r>
              <a:rPr lang="fr-FR" dirty="0"/>
              <a:t>Pas de vaccin pour les équidés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4AFD-60E5-C84E-93B5-D05049CD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1074-0B38-FD45-953F-A45B5265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Avortements &amp; Salmonellose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D92D8-DDC2-6444-9846-389564AA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/>
              <a:t>Salmonella </a:t>
            </a:r>
            <a:r>
              <a:rPr lang="fr-FR" i="1" dirty="0" err="1"/>
              <a:t>abortus</a:t>
            </a:r>
            <a:r>
              <a:rPr lang="fr-FR" i="1" dirty="0"/>
              <a:t> </a:t>
            </a:r>
            <a:r>
              <a:rPr lang="fr-FR" i="1" dirty="0" err="1"/>
              <a:t>equi</a:t>
            </a:r>
            <a:endParaRPr lang="fr-FR" i="1" dirty="0"/>
          </a:p>
          <a:p>
            <a:pPr lvl="1"/>
            <a:r>
              <a:rPr lang="fr-FR" dirty="0"/>
              <a:t>Associé à EHV?</a:t>
            </a:r>
          </a:p>
          <a:p>
            <a:r>
              <a:rPr lang="fr-FR" dirty="0"/>
              <a:t>Absente en Europe?</a:t>
            </a:r>
          </a:p>
          <a:p>
            <a:pPr lvl="1"/>
            <a:r>
              <a:rPr lang="fr-FR" dirty="0"/>
              <a:t>Dernière série de cas observée: </a:t>
            </a:r>
            <a:r>
              <a:rPr lang="fr-FR" dirty="0" err="1"/>
              <a:t>Italia</a:t>
            </a:r>
            <a:r>
              <a:rPr lang="fr-FR" dirty="0"/>
              <a:t> 2018, Croatie 1997, Italie 1982, Albanie, 1980</a:t>
            </a:r>
          </a:p>
          <a:p>
            <a:pPr lvl="1"/>
            <a:r>
              <a:rPr lang="fr-FR" dirty="0"/>
              <a:t>Commun en Afrique &amp; Asie</a:t>
            </a:r>
          </a:p>
          <a:p>
            <a:pPr lvl="1"/>
            <a:r>
              <a:rPr lang="fr-FR" dirty="0"/>
              <a:t>Réapparition possible dans pays indemnes: Japon, Argentine,…</a:t>
            </a:r>
          </a:p>
          <a:p>
            <a:r>
              <a:rPr lang="fr-FR" dirty="0"/>
              <a:t>Pourrions nous la reconnaître si elle revenait?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514AFD-60E5-C84E-93B5-D05049CD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8526AA-8CD4-CC4D-93D2-9D09B2DC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9E896E-DE7A-964E-AE1A-173EAA54A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81936"/>
              </p:ext>
            </p:extLst>
          </p:nvPr>
        </p:nvGraphicFramePr>
        <p:xfrm>
          <a:off x="838200" y="2068876"/>
          <a:ext cx="10515600" cy="3175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Réfrigération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Congélation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Fixation</a:t>
                      </a:r>
                      <a:r>
                        <a:rPr lang="fr-FR" sz="1600" baseline="0" dirty="0"/>
                        <a:t> formol  10%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Jument avortée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indent="-88900">
                        <a:buFont typeface="Arial"/>
                        <a:buChar char="•"/>
                      </a:pPr>
                      <a:r>
                        <a:rPr lang="fr-FR" sz="1600" dirty="0"/>
                        <a:t>Sérologie couplées (2-3semaines intervalle)</a:t>
                      </a:r>
                    </a:p>
                    <a:p>
                      <a:pPr marL="88900" indent="-88900">
                        <a:buFont typeface="Arial"/>
                        <a:buChar char="•"/>
                      </a:pPr>
                      <a:r>
                        <a:rPr lang="fr-FR" sz="1600" dirty="0"/>
                        <a:t>Ecouvillons</a:t>
                      </a:r>
                      <a:r>
                        <a:rPr lang="fr-FR" sz="1600" baseline="0" dirty="0"/>
                        <a:t> utérins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fr-FR" sz="1600" dirty="0"/>
                        <a:t>Sérum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Troupeau en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marR="0" indent="-88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fr-FR" sz="1600" dirty="0"/>
                        <a:t>Sérologie couplées (2-3semaines intervalle)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fr-FR" sz="1600" dirty="0"/>
                        <a:t>Sérum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/>
                        <a:t>Foetus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Foie, rein, poumon,</a:t>
                      </a:r>
                      <a:r>
                        <a:rPr lang="fr-FR" sz="1600" baseline="0" dirty="0"/>
                        <a:t> cœur, rate, thymus, cœur, contenu gastrique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Foie, poumon, rate, thymus (pour recherche virale future)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Foie, rein, poumon, rate, thymus, cerveau, </a:t>
                      </a:r>
                      <a:r>
                        <a:rPr lang="fr-FR" sz="1600" dirty="0" err="1"/>
                        <a:t>coeur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Annexes </a:t>
                      </a:r>
                      <a:r>
                        <a:rPr lang="fr-FR" sz="1600" dirty="0" err="1"/>
                        <a:t>foetales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Allantochorion</a:t>
                      </a:r>
                      <a:r>
                        <a:rPr lang="fr-FR" sz="1600" dirty="0"/>
                        <a:t>, liquide amniotique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Allantochorion</a:t>
                      </a:r>
                      <a:r>
                        <a:rPr lang="fr-FR" sz="1600" dirty="0"/>
                        <a:t> (pour recherche virale future)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Allantochorion</a:t>
                      </a:r>
                      <a:r>
                        <a:rPr lang="fr-FR" sz="1600" dirty="0"/>
                        <a:t>, cordon ombilical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843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8526AA-8CD4-CC4D-93D2-9D09B2DC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E5864D66-E16D-8840-A94D-C28C6E13B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504336"/>
              </p:ext>
            </p:extLst>
          </p:nvPr>
        </p:nvGraphicFramePr>
        <p:xfrm>
          <a:off x="838199" y="1760220"/>
          <a:ext cx="10515599" cy="3337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17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EHV1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Bactério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Histo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Allantochorion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Poumon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Contenu gastrique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Thymus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Coeur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85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0FC332-71ED-D546-86B0-08B68777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i="1" dirty="0"/>
              <a:t>2. Pathologies du poulain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A5724C-390C-D844-8E04-17BBF942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00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FC0FD-4DF9-1C4C-81E3-2D86A8D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Rhodococcus</a:t>
            </a:r>
            <a:r>
              <a:rPr lang="fr-FR" i="1" dirty="0"/>
              <a:t> </a:t>
            </a:r>
            <a:r>
              <a:rPr lang="fr-FR" i="1" dirty="0" err="1"/>
              <a:t>equi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C81AC-77DA-9742-993A-BF7A163EB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Maladie émergente en Belgique?</a:t>
            </a:r>
          </a:p>
          <a:p>
            <a:r>
              <a:rPr lang="fr-FR" dirty="0"/>
              <a:t>Effet du réchauffement climatique: ce que nous savons de l’épidémiologie: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Sol sec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Prairie avec peu de couverture herbeuse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Corrélation entre acidité du sol et virulence de </a:t>
            </a:r>
            <a:r>
              <a:rPr lang="fr-FR" i="1" dirty="0" err="1"/>
              <a:t>Rhodococcus</a:t>
            </a:r>
            <a:r>
              <a:rPr lang="fr-FR" i="1" dirty="0"/>
              <a:t> </a:t>
            </a:r>
            <a:r>
              <a:rPr lang="fr-FR" i="1" dirty="0" err="1"/>
              <a:t>equi</a:t>
            </a:r>
            <a:endParaRPr lang="fr-FR" i="1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Température élevées 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Pics de maladie lorsque la plupart des poulains de l’élevage ont entre 1 &amp; 3 mois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8526AA-8CD4-CC4D-93D2-9D09B2DC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FC0FD-4DF9-1C4C-81E3-2D86A8D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Rotavirus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C81AC-77DA-9742-993A-BF7A163EB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Etude Européenne: </a:t>
            </a:r>
          </a:p>
          <a:p>
            <a:pPr lvl="1"/>
            <a:r>
              <a:rPr lang="fr-FR" dirty="0"/>
              <a:t>Présent dans 40% des cas de diarrhée sur poulains &lt; 3 mois</a:t>
            </a:r>
          </a:p>
          <a:p>
            <a:pPr lvl="1"/>
            <a:r>
              <a:rPr lang="fr-FR" dirty="0"/>
              <a:t>Différents </a:t>
            </a:r>
            <a:r>
              <a:rPr lang="fr-FR" dirty="0" err="1"/>
              <a:t>sérotypes</a:t>
            </a:r>
            <a:r>
              <a:rPr lang="fr-FR" dirty="0"/>
              <a:t>, variables selon les pays de l’UE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Détection &amp; vaccination?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8526AA-8CD4-CC4D-93D2-9D09B2DC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3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63A77-D8FE-C64F-814D-DD69B6F0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l’exposé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AD1D02-A708-7F4A-83E2-4FBB10670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i="1" dirty="0"/>
              <a:t>Généralités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i="1" dirty="0"/>
              <a:t>Avortements et autres pathologies de la reproduction</a:t>
            </a:r>
          </a:p>
          <a:p>
            <a:pPr lvl="1"/>
            <a:r>
              <a:rPr lang="fr-FR" i="1" dirty="0"/>
              <a:t>Approche clinique</a:t>
            </a:r>
          </a:p>
          <a:p>
            <a:pPr lvl="1"/>
            <a:r>
              <a:rPr lang="fr-FR" i="1" dirty="0"/>
              <a:t>Avortement &amp; </a:t>
            </a:r>
            <a:r>
              <a:rPr lang="fr-FR" i="1" dirty="0" err="1"/>
              <a:t>placentite</a:t>
            </a:r>
            <a:endParaRPr lang="fr-FR" i="1" dirty="0"/>
          </a:p>
          <a:p>
            <a:pPr lvl="1"/>
            <a:r>
              <a:rPr lang="fr-FR" i="1" dirty="0"/>
              <a:t>Avortement &amp; Virus Herpès</a:t>
            </a:r>
          </a:p>
          <a:p>
            <a:pPr lvl="1"/>
            <a:r>
              <a:rPr lang="fr-FR" i="1" dirty="0"/>
              <a:t>Avortement &amp; Artérite Virale Equine</a:t>
            </a:r>
          </a:p>
          <a:p>
            <a:pPr lvl="1"/>
            <a:r>
              <a:rPr lang="fr-FR" i="1" dirty="0"/>
              <a:t>Avortement &amp; Leptospirose</a:t>
            </a:r>
          </a:p>
          <a:p>
            <a:pPr lvl="1"/>
            <a:r>
              <a:rPr lang="fr-FR" i="1" dirty="0"/>
              <a:t>Avortement &amp; Salmonella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i="1" dirty="0"/>
              <a:t>Pathologies chez le poulain</a:t>
            </a:r>
          </a:p>
          <a:p>
            <a:pPr lvl="1"/>
            <a:r>
              <a:rPr lang="fr-FR" i="1" dirty="0" err="1"/>
              <a:t>Rhodococcus</a:t>
            </a:r>
            <a:endParaRPr lang="fr-FR" i="1" dirty="0"/>
          </a:p>
          <a:p>
            <a:pPr lvl="1"/>
            <a:r>
              <a:rPr lang="fr-FR" i="1" dirty="0" err="1"/>
              <a:t>Rotavirus</a:t>
            </a:r>
            <a:endParaRPr lang="fr-FR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853859-A919-ED4B-9E37-161895C3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0FC332-71ED-D546-86B0-08B68777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i="1" dirty="0"/>
              <a:t>Généralités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B0EF87-5D44-F542-A2DC-51230B6F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C8BE-15C0-1147-BD4D-9EAA834C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1F7794-41C7-8C4E-BB53-50623DD6C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4066"/>
          </a:xfrm>
        </p:spPr>
        <p:txBody>
          <a:bodyPr/>
          <a:lstStyle/>
          <a:p>
            <a:r>
              <a:rPr lang="fr-FR" dirty="0"/>
              <a:t>Quelques chiffres de Lexington (USA)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A9848E4-F60E-4D47-AB08-1FC189AE0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077913"/>
              </p:ext>
            </p:extLst>
          </p:nvPr>
        </p:nvGraphicFramePr>
        <p:xfrm>
          <a:off x="838200" y="2564628"/>
          <a:ext cx="10515600" cy="277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6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Etude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Etude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« Classement 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fr-FR" sz="2000" dirty="0"/>
                        <a:t>Anomalies</a:t>
                      </a:r>
                      <a:r>
                        <a:rPr lang="fr-FR" sz="2000" baseline="0" dirty="0"/>
                        <a:t> placentaires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Dystocie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Gémellité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Torsion cordon ombilical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Avortement à </a:t>
                      </a:r>
                      <a:r>
                        <a:rPr lang="fr-FR" sz="2000" baseline="0" dirty="0" err="1"/>
                        <a:t>Herpèsvirus</a:t>
                      </a:r>
                      <a:endParaRPr lang="fr-FR" sz="2000" baseline="0" dirty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Diarrhée fœtale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fr-FR" sz="2000" baseline="0" dirty="0"/>
                        <a:t>Autres 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dirty="0"/>
                        <a:t>23,7%</a:t>
                      </a:r>
                    </a:p>
                    <a:p>
                      <a:pPr algn="r"/>
                      <a:r>
                        <a:rPr lang="fr-FR" sz="2000" dirty="0"/>
                        <a:t>19,5%</a:t>
                      </a:r>
                    </a:p>
                    <a:p>
                      <a:pPr algn="r"/>
                      <a:r>
                        <a:rPr lang="fr-FR" sz="2000" dirty="0"/>
                        <a:t>6,1%</a:t>
                      </a:r>
                    </a:p>
                    <a:p>
                      <a:pPr algn="r"/>
                      <a:r>
                        <a:rPr lang="fr-FR" sz="2000" dirty="0"/>
                        <a:t>4,5%</a:t>
                      </a:r>
                    </a:p>
                    <a:p>
                      <a:pPr algn="r"/>
                      <a:r>
                        <a:rPr lang="fr-FR" sz="2000" dirty="0"/>
                        <a:t>3,3%</a:t>
                      </a:r>
                    </a:p>
                    <a:p>
                      <a:pPr algn="r"/>
                      <a:r>
                        <a:rPr lang="fr-FR" sz="2000" dirty="0"/>
                        <a:t>2,7%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dirty="0"/>
                        <a:t>18,8%</a:t>
                      </a:r>
                    </a:p>
                    <a:p>
                      <a:pPr algn="r"/>
                      <a:r>
                        <a:rPr lang="fr-FR" sz="2000" dirty="0"/>
                        <a:t>19%</a:t>
                      </a:r>
                    </a:p>
                    <a:p>
                      <a:pPr algn="r"/>
                      <a:r>
                        <a:rPr lang="fr-FR" sz="2000" dirty="0"/>
                        <a:t>6,2%</a:t>
                      </a:r>
                    </a:p>
                    <a:p>
                      <a:pPr algn="r"/>
                      <a:r>
                        <a:rPr lang="fr-FR" sz="2000" dirty="0"/>
                        <a:t>3,44%</a:t>
                      </a:r>
                    </a:p>
                    <a:p>
                      <a:pPr algn="r"/>
                      <a:r>
                        <a:rPr lang="fr-FR" sz="2000" dirty="0"/>
                        <a:t>4,1%</a:t>
                      </a:r>
                    </a:p>
                    <a:p>
                      <a:pPr algn="r"/>
                      <a:r>
                        <a:rPr lang="fr-FR" sz="2000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 dirty="0"/>
                        <a:t>1</a:t>
                      </a:r>
                    </a:p>
                    <a:p>
                      <a:pPr algn="r"/>
                      <a:r>
                        <a:rPr lang="fr-FR" sz="2000" dirty="0"/>
                        <a:t>2</a:t>
                      </a:r>
                    </a:p>
                    <a:p>
                      <a:pPr algn="r"/>
                      <a:r>
                        <a:rPr lang="fr-FR" sz="2000" dirty="0"/>
                        <a:t>3</a:t>
                      </a:r>
                    </a:p>
                    <a:p>
                      <a:pPr algn="r"/>
                      <a:r>
                        <a:rPr lang="fr-FR" sz="2000" dirty="0"/>
                        <a:t>4-5</a:t>
                      </a:r>
                    </a:p>
                    <a:p>
                      <a:pPr algn="r"/>
                      <a:r>
                        <a:rPr lang="fr-FR" sz="2000" dirty="0"/>
                        <a:t>4-5</a:t>
                      </a:r>
                    </a:p>
                    <a:p>
                      <a:pPr algn="r"/>
                      <a:r>
                        <a:rPr lang="fr-FR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D27BE86-E99A-374D-8975-AC1C4416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C18804-A3E5-E54C-B66D-38077F6EF206}"/>
              </a:ext>
            </a:extLst>
          </p:cNvPr>
          <p:cNvSpPr/>
          <p:nvPr/>
        </p:nvSpPr>
        <p:spPr>
          <a:xfrm>
            <a:off x="731520" y="3161211"/>
            <a:ext cx="10750731" cy="1528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F90E6-9B4C-CA42-AC28-D5F3D3C5112A}"/>
              </a:ext>
            </a:extLst>
          </p:cNvPr>
          <p:cNvSpPr/>
          <p:nvPr/>
        </p:nvSpPr>
        <p:spPr>
          <a:xfrm>
            <a:off x="731519" y="4689566"/>
            <a:ext cx="10750731" cy="348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9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C8BE-15C0-1147-BD4D-9EAA834C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Généralités</a:t>
            </a:r>
          </a:p>
        </p:txBody>
      </p: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6F1C021-6A3B-CD4B-9150-7553E8F545ED}"/>
              </a:ext>
            </a:extLst>
          </p:cNvPr>
          <p:cNvGrpSpPr>
            <a:grpSpLocks noChangeAspect="1"/>
          </p:cNvGrpSpPr>
          <p:nvPr/>
        </p:nvGrpSpPr>
        <p:grpSpPr>
          <a:xfrm>
            <a:off x="6285005" y="1102781"/>
            <a:ext cx="5423803" cy="4962597"/>
            <a:chOff x="6983279" y="1271859"/>
            <a:chExt cx="4906616" cy="4489388"/>
          </a:xfrm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452B5E44-0FB2-8340-8168-424D9972BC78}"/>
                </a:ext>
              </a:extLst>
            </p:cNvPr>
            <p:cNvSpPr/>
            <p:nvPr/>
          </p:nvSpPr>
          <p:spPr>
            <a:xfrm>
              <a:off x="6983279" y="1271859"/>
              <a:ext cx="4906616" cy="224931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BC8A3B-71A1-C048-BCEB-7DDC017D2D2F}"/>
                </a:ext>
              </a:extLst>
            </p:cNvPr>
            <p:cNvSpPr/>
            <p:nvPr/>
          </p:nvSpPr>
          <p:spPr>
            <a:xfrm>
              <a:off x="7377457" y="3511934"/>
              <a:ext cx="4082890" cy="22493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Cadre 14">
              <a:extLst>
                <a:ext uri="{FF2B5EF4-FFF2-40B4-BE49-F238E27FC236}">
                  <a16:creationId xmlns:a16="http://schemas.microsoft.com/office/drawing/2014/main" id="{88B004E7-1E0B-044A-994A-CA2BA112667A}"/>
                </a:ext>
              </a:extLst>
            </p:cNvPr>
            <p:cNvSpPr/>
            <p:nvPr/>
          </p:nvSpPr>
          <p:spPr>
            <a:xfrm>
              <a:off x="8023946" y="3783200"/>
              <a:ext cx="909634" cy="1978047"/>
            </a:xfrm>
            <a:prstGeom prst="fram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Cadre 15">
              <a:extLst>
                <a:ext uri="{FF2B5EF4-FFF2-40B4-BE49-F238E27FC236}">
                  <a16:creationId xmlns:a16="http://schemas.microsoft.com/office/drawing/2014/main" id="{8778EE89-2594-F84D-9919-8C3961286503}"/>
                </a:ext>
              </a:extLst>
            </p:cNvPr>
            <p:cNvSpPr/>
            <p:nvPr/>
          </p:nvSpPr>
          <p:spPr>
            <a:xfrm>
              <a:off x="9603173" y="3783200"/>
              <a:ext cx="1187579" cy="1187579"/>
            </a:xfrm>
            <a:prstGeom prst="fram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FDF58C-1CAB-144C-950D-FB59EF2B0A65}"/>
              </a:ext>
            </a:extLst>
          </p:cNvPr>
          <p:cNvGrpSpPr/>
          <p:nvPr/>
        </p:nvGrpSpPr>
        <p:grpSpPr>
          <a:xfrm>
            <a:off x="544659" y="2149379"/>
            <a:ext cx="3359543" cy="3580292"/>
            <a:chOff x="544659" y="2149379"/>
            <a:chExt cx="3359543" cy="3580292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CD01CACE-DD4D-5046-BF04-08AC687A8D70}"/>
                </a:ext>
              </a:extLst>
            </p:cNvPr>
            <p:cNvGrpSpPr/>
            <p:nvPr/>
          </p:nvGrpSpPr>
          <p:grpSpPr>
            <a:xfrm>
              <a:off x="544659" y="2155148"/>
              <a:ext cx="587081" cy="3574523"/>
              <a:chOff x="565451" y="1723828"/>
              <a:chExt cx="587081" cy="3574523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9CD16182-6A4E-7248-A25F-0A2458CDFAD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3532196"/>
                <a:ext cx="576532" cy="552673"/>
                <a:chOff x="1066471" y="1690688"/>
                <a:chExt cx="3350253" cy="3088929"/>
              </a:xfrm>
            </p:grpSpPr>
            <p:sp>
              <p:nvSpPr>
                <p:cNvPr id="7" name="Triangle 6">
                  <a:extLst>
                    <a:ext uri="{FF2B5EF4-FFF2-40B4-BE49-F238E27FC236}">
                      <a16:creationId xmlns:a16="http://schemas.microsoft.com/office/drawing/2014/main" id="{58F983B1-0F0F-3F41-B10A-D319878110E8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BDBA27D-8C00-8542-9EB6-9B7A680EEF7D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Cadre 8">
                  <a:extLst>
                    <a:ext uri="{FF2B5EF4-FFF2-40B4-BE49-F238E27FC236}">
                      <a16:creationId xmlns:a16="http://schemas.microsoft.com/office/drawing/2014/main" id="{6B5079D9-AEA1-E849-A716-02EBEBCB1EF8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Cadre 9">
                  <a:extLst>
                    <a:ext uri="{FF2B5EF4-FFF2-40B4-BE49-F238E27FC236}">
                      <a16:creationId xmlns:a16="http://schemas.microsoft.com/office/drawing/2014/main" id="{858CAC03-F3F5-CD46-BA8B-3D8796B489C8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691EB3B6-8B15-F147-82A5-59DFF4FFD83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936353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8" name="Triangle 17">
                  <a:extLst>
                    <a:ext uri="{FF2B5EF4-FFF2-40B4-BE49-F238E27FC236}">
                      <a16:creationId xmlns:a16="http://schemas.microsoft.com/office/drawing/2014/main" id="{DEC039D3-34F5-8243-8B8F-2B23C6BE8D15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3A6CD12-4078-4A45-A696-28BE1CC99EEE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Cadre 19">
                  <a:extLst>
                    <a:ext uri="{FF2B5EF4-FFF2-40B4-BE49-F238E27FC236}">
                      <a16:creationId xmlns:a16="http://schemas.microsoft.com/office/drawing/2014/main" id="{B526B645-B779-4E4B-9A4C-0597F73E67D2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Cadre 20">
                  <a:extLst>
                    <a:ext uri="{FF2B5EF4-FFF2-40B4-BE49-F238E27FC236}">
                      <a16:creationId xmlns:a16="http://schemas.microsoft.com/office/drawing/2014/main" id="{E4D1AD8F-EB07-D94C-A98A-3BF7656DB2CE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E5A270DB-D4AD-AC42-B605-A6D5E5B791C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323257"/>
                <a:ext cx="576532" cy="552673"/>
                <a:chOff x="1066471" y="1690688"/>
                <a:chExt cx="3350253" cy="3088929"/>
              </a:xfrm>
            </p:grpSpPr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5D74B688-808B-E946-88C2-BEE8FCF0BC5A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DE5766B-7A2B-2542-8A7A-A5AEF8AE2022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Cadre 24">
                  <a:extLst>
                    <a:ext uri="{FF2B5EF4-FFF2-40B4-BE49-F238E27FC236}">
                      <a16:creationId xmlns:a16="http://schemas.microsoft.com/office/drawing/2014/main" id="{633D1D51-D867-6A4E-BC73-3CA46F24ED9D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Cadre 25">
                  <a:extLst>
                    <a:ext uri="{FF2B5EF4-FFF2-40B4-BE49-F238E27FC236}">
                      <a16:creationId xmlns:a16="http://schemas.microsoft.com/office/drawing/2014/main" id="{20244C5D-A4BC-1245-A653-5B3F43E1034E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E08D6082-6117-4D44-A813-65C898162718}"/>
                  </a:ext>
                </a:extLst>
              </p:cNvPr>
              <p:cNvGrpSpPr/>
              <p:nvPr/>
            </p:nvGrpSpPr>
            <p:grpSpPr>
              <a:xfrm>
                <a:off x="565451" y="172382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28" name="Triangle 27">
                  <a:extLst>
                    <a:ext uri="{FF2B5EF4-FFF2-40B4-BE49-F238E27FC236}">
                      <a16:creationId xmlns:a16="http://schemas.microsoft.com/office/drawing/2014/main" id="{29831C60-6568-8F4E-A5EF-A6EBFBED0007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418C3FC-DFC3-FE49-9089-F969D34FF46D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Cadre 29">
                  <a:extLst>
                    <a:ext uri="{FF2B5EF4-FFF2-40B4-BE49-F238E27FC236}">
                      <a16:creationId xmlns:a16="http://schemas.microsoft.com/office/drawing/2014/main" id="{A4F6C023-34C3-7346-96F2-3303F7EFD860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Cadre 30">
                  <a:extLst>
                    <a:ext uri="{FF2B5EF4-FFF2-40B4-BE49-F238E27FC236}">
                      <a16:creationId xmlns:a16="http://schemas.microsoft.com/office/drawing/2014/main" id="{44EEF5D9-0A40-C541-B404-A468AA02BC34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A7424AAF-572F-2140-BCBF-217559EC4E9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137045"/>
                <a:ext cx="576532" cy="552673"/>
                <a:chOff x="1066471" y="1690688"/>
                <a:chExt cx="3350253" cy="3088929"/>
              </a:xfrm>
            </p:grpSpPr>
            <p:sp>
              <p:nvSpPr>
                <p:cNvPr id="33" name="Triangle 32">
                  <a:extLst>
                    <a:ext uri="{FF2B5EF4-FFF2-40B4-BE49-F238E27FC236}">
                      <a16:creationId xmlns:a16="http://schemas.microsoft.com/office/drawing/2014/main" id="{E7440E76-A68E-B643-B70D-9A9BF4CCE9A0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4335643-131B-1340-887D-C23E2F736AEF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Cadre 34">
                  <a:extLst>
                    <a:ext uri="{FF2B5EF4-FFF2-40B4-BE49-F238E27FC236}">
                      <a16:creationId xmlns:a16="http://schemas.microsoft.com/office/drawing/2014/main" id="{44249D7A-B0FF-B645-B5AF-0623ACFE6240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Cadre 35">
                  <a:extLst>
                    <a:ext uri="{FF2B5EF4-FFF2-40B4-BE49-F238E27FC236}">
                      <a16:creationId xmlns:a16="http://schemas.microsoft.com/office/drawing/2014/main" id="{37AF2445-4444-6F43-9590-16BD6CE4BA70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D70A7EC3-7DF0-5949-B9BB-E835E480A2D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74567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8F33324D-B856-6F47-A06E-1556FDC2CC4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57FF770-95DD-1E41-9700-1A37C28E7FB8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Cadre 39">
                  <a:extLst>
                    <a:ext uri="{FF2B5EF4-FFF2-40B4-BE49-F238E27FC236}">
                      <a16:creationId xmlns:a16="http://schemas.microsoft.com/office/drawing/2014/main" id="{A021521B-7C41-6A47-81A8-0CA3A7A8C05B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Cadre 40">
                  <a:extLst>
                    <a:ext uri="{FF2B5EF4-FFF2-40B4-BE49-F238E27FC236}">
                      <a16:creationId xmlns:a16="http://schemas.microsoft.com/office/drawing/2014/main" id="{B3A001D7-8160-FD4A-93B7-FEC8904D758A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CF1B9919-4B0E-1D4F-A1DA-BE5636F42702}"/>
                </a:ext>
              </a:extLst>
            </p:cNvPr>
            <p:cNvGrpSpPr/>
            <p:nvPr/>
          </p:nvGrpSpPr>
          <p:grpSpPr>
            <a:xfrm>
              <a:off x="1249907" y="2154190"/>
              <a:ext cx="587081" cy="3574523"/>
              <a:chOff x="565451" y="1723828"/>
              <a:chExt cx="587081" cy="3574523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E20FA99B-A21A-A045-A48F-70DD994755D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3532196"/>
                <a:ext cx="576532" cy="552673"/>
                <a:chOff x="1066471" y="1690688"/>
                <a:chExt cx="3350253" cy="3088929"/>
              </a:xfrm>
            </p:grpSpPr>
            <p:sp>
              <p:nvSpPr>
                <p:cNvPr id="70" name="Triangle 69">
                  <a:extLst>
                    <a:ext uri="{FF2B5EF4-FFF2-40B4-BE49-F238E27FC236}">
                      <a16:creationId xmlns:a16="http://schemas.microsoft.com/office/drawing/2014/main" id="{2D2E02A5-AFF1-6144-BA44-C4D17016969E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CE581EC-D59A-4F41-AFD5-D24D90030B8A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Cadre 71">
                  <a:extLst>
                    <a:ext uri="{FF2B5EF4-FFF2-40B4-BE49-F238E27FC236}">
                      <a16:creationId xmlns:a16="http://schemas.microsoft.com/office/drawing/2014/main" id="{4CF2F2F0-973A-9142-B87E-8B3595781ADC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Cadre 72">
                  <a:extLst>
                    <a:ext uri="{FF2B5EF4-FFF2-40B4-BE49-F238E27FC236}">
                      <a16:creationId xmlns:a16="http://schemas.microsoft.com/office/drawing/2014/main" id="{5117ED48-9AC2-284F-980C-6606D3C46BA3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44B11903-ED4F-F847-A129-AE915DCC5E7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936353"/>
                <a:ext cx="576532" cy="552673"/>
                <a:chOff x="1066471" y="1690688"/>
                <a:chExt cx="3350253" cy="3088929"/>
              </a:xfrm>
            </p:grpSpPr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43D9B77D-DE8D-7D4F-9420-D164EAE164E9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F01F920-36F9-BE4A-AE8F-68DB125A1EC8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Cadre 67">
                  <a:extLst>
                    <a:ext uri="{FF2B5EF4-FFF2-40B4-BE49-F238E27FC236}">
                      <a16:creationId xmlns:a16="http://schemas.microsoft.com/office/drawing/2014/main" id="{2B0089F3-9F18-C849-89C7-445DCA1C4D63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Cadre 68">
                  <a:extLst>
                    <a:ext uri="{FF2B5EF4-FFF2-40B4-BE49-F238E27FC236}">
                      <a16:creationId xmlns:a16="http://schemas.microsoft.com/office/drawing/2014/main" id="{6712C51B-E6B4-5341-B703-0813FAF6EEC2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10C7062B-3DE5-2B4D-9CBC-7B0D72FEE1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323257"/>
                <a:ext cx="576532" cy="552673"/>
                <a:chOff x="1066471" y="1690688"/>
                <a:chExt cx="3350253" cy="3088929"/>
              </a:xfrm>
            </p:grpSpPr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AC85C790-365D-9D44-B3F1-3B6055C7A42A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026BB84-50AF-8045-B0A3-C29AEEF6A556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Cadre 63">
                  <a:extLst>
                    <a:ext uri="{FF2B5EF4-FFF2-40B4-BE49-F238E27FC236}">
                      <a16:creationId xmlns:a16="http://schemas.microsoft.com/office/drawing/2014/main" id="{EA551B23-3CDA-4D46-87FF-BB3448F732F7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Cadre 64">
                  <a:extLst>
                    <a:ext uri="{FF2B5EF4-FFF2-40B4-BE49-F238E27FC236}">
                      <a16:creationId xmlns:a16="http://schemas.microsoft.com/office/drawing/2014/main" id="{956B9180-D566-FB46-84EC-91B92935E057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C1E35174-FE1E-FF49-94B1-79267259565C}"/>
                  </a:ext>
                </a:extLst>
              </p:cNvPr>
              <p:cNvGrpSpPr/>
              <p:nvPr/>
            </p:nvGrpSpPr>
            <p:grpSpPr>
              <a:xfrm>
                <a:off x="565451" y="172382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47D04C41-0DB0-A24F-BAC8-E4B2967A9CCB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66BB5D6-C7AF-E244-978F-59D5F6AD4C67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0" name="Cadre 59">
                  <a:extLst>
                    <a:ext uri="{FF2B5EF4-FFF2-40B4-BE49-F238E27FC236}">
                      <a16:creationId xmlns:a16="http://schemas.microsoft.com/office/drawing/2014/main" id="{A5F43D81-ED2C-1D46-AE8A-9A3689051628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Cadre 60">
                  <a:extLst>
                    <a:ext uri="{FF2B5EF4-FFF2-40B4-BE49-F238E27FC236}">
                      <a16:creationId xmlns:a16="http://schemas.microsoft.com/office/drawing/2014/main" id="{DBC776F5-064E-7240-B5C2-A9082D9408B8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07782A2C-24AE-064D-A9A7-9FAD680013E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137045"/>
                <a:ext cx="576532" cy="552673"/>
                <a:chOff x="1066471" y="1690688"/>
                <a:chExt cx="3350253" cy="3088929"/>
              </a:xfrm>
            </p:grpSpPr>
            <p:sp>
              <p:nvSpPr>
                <p:cNvPr id="54" name="Triangle 53">
                  <a:extLst>
                    <a:ext uri="{FF2B5EF4-FFF2-40B4-BE49-F238E27FC236}">
                      <a16:creationId xmlns:a16="http://schemas.microsoft.com/office/drawing/2014/main" id="{C6637540-7E14-7C49-850C-8830FBBEF5E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AFE400E-3B40-5F47-9AE5-C32CB4F72CA1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" name="Cadre 55">
                  <a:extLst>
                    <a:ext uri="{FF2B5EF4-FFF2-40B4-BE49-F238E27FC236}">
                      <a16:creationId xmlns:a16="http://schemas.microsoft.com/office/drawing/2014/main" id="{B12802EE-F776-2A49-B4C4-2E2CE58EDA33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Cadre 56">
                  <a:extLst>
                    <a:ext uri="{FF2B5EF4-FFF2-40B4-BE49-F238E27FC236}">
                      <a16:creationId xmlns:a16="http://schemas.microsoft.com/office/drawing/2014/main" id="{85EA1F64-C756-3547-98C5-120F8D737B44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41588D28-9C83-254F-8CE5-52F731B65D0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74567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AE62DE45-2B3D-1642-BD73-28F50356B4A7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BFB740-3DC4-CE4B-9653-EF59E83068D9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Cadre 51">
                  <a:extLst>
                    <a:ext uri="{FF2B5EF4-FFF2-40B4-BE49-F238E27FC236}">
                      <a16:creationId xmlns:a16="http://schemas.microsoft.com/office/drawing/2014/main" id="{17A916E5-965C-9642-B512-DF965788683E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Cadre 52">
                  <a:extLst>
                    <a:ext uri="{FF2B5EF4-FFF2-40B4-BE49-F238E27FC236}">
                      <a16:creationId xmlns:a16="http://schemas.microsoft.com/office/drawing/2014/main" id="{7A2A01DF-8985-1244-89AF-42BFBE754400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660C91DB-0B59-E642-8889-2132EE8321C8}"/>
                </a:ext>
              </a:extLst>
            </p:cNvPr>
            <p:cNvGrpSpPr/>
            <p:nvPr/>
          </p:nvGrpSpPr>
          <p:grpSpPr>
            <a:xfrm>
              <a:off x="3317121" y="2149379"/>
              <a:ext cx="587081" cy="3574523"/>
              <a:chOff x="565451" y="1723828"/>
              <a:chExt cx="587081" cy="3574523"/>
            </a:xfrm>
          </p:grpSpPr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7D903783-E5B1-D247-BAAB-098A8C46DE6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3532196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8C3BA1A5-C20F-BE42-9180-84CF7F268EEC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A064AE9-7E06-2F4B-A5CB-4EA2EFD96E9B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Cadre 102">
                  <a:extLst>
                    <a:ext uri="{FF2B5EF4-FFF2-40B4-BE49-F238E27FC236}">
                      <a16:creationId xmlns:a16="http://schemas.microsoft.com/office/drawing/2014/main" id="{04121E5D-0399-6C45-848C-BEB286189283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Cadre 103">
                  <a:extLst>
                    <a:ext uri="{FF2B5EF4-FFF2-40B4-BE49-F238E27FC236}">
                      <a16:creationId xmlns:a16="http://schemas.microsoft.com/office/drawing/2014/main" id="{52628F31-FA9D-F24E-A705-9C9D2A553001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943DA033-044C-A14E-9288-63BC3327561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936353"/>
                <a:ext cx="576532" cy="552673"/>
                <a:chOff x="1066471" y="1690688"/>
                <a:chExt cx="3350253" cy="3088929"/>
              </a:xfrm>
            </p:grpSpPr>
            <p:sp>
              <p:nvSpPr>
                <p:cNvPr id="97" name="Triangle 96">
                  <a:extLst>
                    <a:ext uri="{FF2B5EF4-FFF2-40B4-BE49-F238E27FC236}">
                      <a16:creationId xmlns:a16="http://schemas.microsoft.com/office/drawing/2014/main" id="{7046E00E-9BD1-C14E-AD85-24768453ACE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414CA1A-FB05-3343-B235-657F777D15EA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9" name="Cadre 98">
                  <a:extLst>
                    <a:ext uri="{FF2B5EF4-FFF2-40B4-BE49-F238E27FC236}">
                      <a16:creationId xmlns:a16="http://schemas.microsoft.com/office/drawing/2014/main" id="{E30AD745-B223-A049-B067-468DD519E529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adre 99">
                  <a:extLst>
                    <a:ext uri="{FF2B5EF4-FFF2-40B4-BE49-F238E27FC236}">
                      <a16:creationId xmlns:a16="http://schemas.microsoft.com/office/drawing/2014/main" id="{3900121C-73A7-DD47-B1EA-73412F9914B2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7" name="Groupe 76">
                <a:extLst>
                  <a:ext uri="{FF2B5EF4-FFF2-40B4-BE49-F238E27FC236}">
                    <a16:creationId xmlns:a16="http://schemas.microsoft.com/office/drawing/2014/main" id="{84FBD83A-5AB3-1D41-8F3E-377630D9234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323257"/>
                <a:ext cx="576532" cy="552673"/>
                <a:chOff x="1066471" y="1690688"/>
                <a:chExt cx="3350253" cy="3088929"/>
              </a:xfrm>
            </p:grpSpPr>
            <p:sp>
              <p:nvSpPr>
                <p:cNvPr id="93" name="Triangle 92">
                  <a:extLst>
                    <a:ext uri="{FF2B5EF4-FFF2-40B4-BE49-F238E27FC236}">
                      <a16:creationId xmlns:a16="http://schemas.microsoft.com/office/drawing/2014/main" id="{717C0EB1-8C77-BB4C-A3B1-60483ADF9DFD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37390920-1002-194C-BB13-08C7BE05B330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5" name="Cadre 94">
                  <a:extLst>
                    <a:ext uri="{FF2B5EF4-FFF2-40B4-BE49-F238E27FC236}">
                      <a16:creationId xmlns:a16="http://schemas.microsoft.com/office/drawing/2014/main" id="{56359B6C-1F3E-E84E-996B-9F1366ED44EA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Cadre 95">
                  <a:extLst>
                    <a:ext uri="{FF2B5EF4-FFF2-40B4-BE49-F238E27FC236}">
                      <a16:creationId xmlns:a16="http://schemas.microsoft.com/office/drawing/2014/main" id="{F97AFFC2-A864-8646-954C-0FE029F6D487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711B3A67-3A3B-244F-A615-F81F65D11E05}"/>
                  </a:ext>
                </a:extLst>
              </p:cNvPr>
              <p:cNvGrpSpPr/>
              <p:nvPr/>
            </p:nvGrpSpPr>
            <p:grpSpPr>
              <a:xfrm>
                <a:off x="565451" y="172382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89" name="Triangle 88">
                  <a:extLst>
                    <a:ext uri="{FF2B5EF4-FFF2-40B4-BE49-F238E27FC236}">
                      <a16:creationId xmlns:a16="http://schemas.microsoft.com/office/drawing/2014/main" id="{5980F339-DBD4-0340-A516-38D0CCC4A9E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3AC9C30-07FB-1246-987D-2D06A2041761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1" name="Cadre 90">
                  <a:extLst>
                    <a:ext uri="{FF2B5EF4-FFF2-40B4-BE49-F238E27FC236}">
                      <a16:creationId xmlns:a16="http://schemas.microsoft.com/office/drawing/2014/main" id="{18847F71-9E49-B241-9782-411189723CB7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Cadre 91">
                  <a:extLst>
                    <a:ext uri="{FF2B5EF4-FFF2-40B4-BE49-F238E27FC236}">
                      <a16:creationId xmlns:a16="http://schemas.microsoft.com/office/drawing/2014/main" id="{1FE60E7A-25CC-C941-B145-B95E991C8D03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1DB68027-80D6-D241-AF62-CC325B613D2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137045"/>
                <a:ext cx="576532" cy="552673"/>
                <a:chOff x="1066471" y="1690688"/>
                <a:chExt cx="3350253" cy="3088929"/>
              </a:xfrm>
            </p:grpSpPr>
            <p:sp>
              <p:nvSpPr>
                <p:cNvPr id="85" name="Triangle 84">
                  <a:extLst>
                    <a:ext uri="{FF2B5EF4-FFF2-40B4-BE49-F238E27FC236}">
                      <a16:creationId xmlns:a16="http://schemas.microsoft.com/office/drawing/2014/main" id="{F9BB1FD9-DC63-EC45-A3A5-38734A79C179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0E635BB-F907-4A4D-8C29-4BF585BB44FA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7" name="Cadre 86">
                  <a:extLst>
                    <a:ext uri="{FF2B5EF4-FFF2-40B4-BE49-F238E27FC236}">
                      <a16:creationId xmlns:a16="http://schemas.microsoft.com/office/drawing/2014/main" id="{2F843992-FDA7-B342-8CC3-403B60C6AAAC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Cadre 87">
                  <a:extLst>
                    <a:ext uri="{FF2B5EF4-FFF2-40B4-BE49-F238E27FC236}">
                      <a16:creationId xmlns:a16="http://schemas.microsoft.com/office/drawing/2014/main" id="{4D611EDA-8149-F646-A43A-0E6F8ABF26DE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01A0F0E2-231A-314D-903F-21203C29D2E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74567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81" name="Triangle 80">
                  <a:extLst>
                    <a:ext uri="{FF2B5EF4-FFF2-40B4-BE49-F238E27FC236}">
                      <a16:creationId xmlns:a16="http://schemas.microsoft.com/office/drawing/2014/main" id="{220867E5-1F36-0148-B50B-7B6D6F36380A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BFFC17EA-4DFD-024B-8707-93CDB6C8D9C0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Cadre 82">
                  <a:extLst>
                    <a:ext uri="{FF2B5EF4-FFF2-40B4-BE49-F238E27FC236}">
                      <a16:creationId xmlns:a16="http://schemas.microsoft.com/office/drawing/2014/main" id="{FA8D0249-1D0F-5F45-A464-350BE9D13C8D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Cadre 83">
                  <a:extLst>
                    <a:ext uri="{FF2B5EF4-FFF2-40B4-BE49-F238E27FC236}">
                      <a16:creationId xmlns:a16="http://schemas.microsoft.com/office/drawing/2014/main" id="{FF31C349-F64D-E34B-A734-99D2F5B7EEBE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B4F4DAC3-E972-F54A-9775-6FE4D578EF08}"/>
                </a:ext>
              </a:extLst>
            </p:cNvPr>
            <p:cNvGrpSpPr/>
            <p:nvPr/>
          </p:nvGrpSpPr>
          <p:grpSpPr>
            <a:xfrm>
              <a:off x="1950174" y="2154190"/>
              <a:ext cx="587081" cy="3574523"/>
              <a:chOff x="565451" y="1723828"/>
              <a:chExt cx="587081" cy="3574523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BAD35539-6E3A-CC4E-B2E2-41F035B4343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3532196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32" name="Triangle 131">
                  <a:extLst>
                    <a:ext uri="{FF2B5EF4-FFF2-40B4-BE49-F238E27FC236}">
                      <a16:creationId xmlns:a16="http://schemas.microsoft.com/office/drawing/2014/main" id="{DEFE2BBA-24D4-AB4A-B69C-A455012BF655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F015163C-66C8-7F40-A4BB-F1811F01DA13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4" name="Cadre 133">
                  <a:extLst>
                    <a:ext uri="{FF2B5EF4-FFF2-40B4-BE49-F238E27FC236}">
                      <a16:creationId xmlns:a16="http://schemas.microsoft.com/office/drawing/2014/main" id="{1B525E44-4DFC-7546-A2CA-64F49C43AC95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5" name="Cadre 134">
                  <a:extLst>
                    <a:ext uri="{FF2B5EF4-FFF2-40B4-BE49-F238E27FC236}">
                      <a16:creationId xmlns:a16="http://schemas.microsoft.com/office/drawing/2014/main" id="{80695B2C-9802-C94A-8855-AFC9F0A77B18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FBCA8194-028C-D045-9F0C-31EEE1172E1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936353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0CFBC1AF-C228-B640-8332-6465DC14D6BE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A097255-D473-ED4E-9D4A-BD39CA82C9A4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0" name="Cadre 129">
                  <a:extLst>
                    <a:ext uri="{FF2B5EF4-FFF2-40B4-BE49-F238E27FC236}">
                      <a16:creationId xmlns:a16="http://schemas.microsoft.com/office/drawing/2014/main" id="{AB9B5EE0-3FA4-3740-BB44-D0C729ACDA6F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Cadre 130">
                  <a:extLst>
                    <a:ext uri="{FF2B5EF4-FFF2-40B4-BE49-F238E27FC236}">
                      <a16:creationId xmlns:a16="http://schemas.microsoft.com/office/drawing/2014/main" id="{6D6A86B6-F48C-B74E-9A08-FC4C718A507A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id="{8D912DA9-5B56-C141-B523-8E6DF243FCB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323257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24" name="Triangle 123">
                  <a:extLst>
                    <a:ext uri="{FF2B5EF4-FFF2-40B4-BE49-F238E27FC236}">
                      <a16:creationId xmlns:a16="http://schemas.microsoft.com/office/drawing/2014/main" id="{D5A601E3-9DAD-C045-98F7-B7BBF661F08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CF2DBC6-10BA-4E47-8A0A-6C789AB24143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6" name="Cadre 125">
                  <a:extLst>
                    <a:ext uri="{FF2B5EF4-FFF2-40B4-BE49-F238E27FC236}">
                      <a16:creationId xmlns:a16="http://schemas.microsoft.com/office/drawing/2014/main" id="{A11D6701-2674-C144-809A-4A9B6B43D0E3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Cadre 126">
                  <a:extLst>
                    <a:ext uri="{FF2B5EF4-FFF2-40B4-BE49-F238E27FC236}">
                      <a16:creationId xmlns:a16="http://schemas.microsoft.com/office/drawing/2014/main" id="{2A6A8E62-5311-A541-BF28-B6089200CD72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4C22478-F116-F142-9FAF-AA80C7851E92}"/>
                  </a:ext>
                </a:extLst>
              </p:cNvPr>
              <p:cNvGrpSpPr/>
              <p:nvPr/>
            </p:nvGrpSpPr>
            <p:grpSpPr>
              <a:xfrm>
                <a:off x="565451" y="172382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20" name="Triangle 119">
                  <a:extLst>
                    <a:ext uri="{FF2B5EF4-FFF2-40B4-BE49-F238E27FC236}">
                      <a16:creationId xmlns:a16="http://schemas.microsoft.com/office/drawing/2014/main" id="{50DD14BF-D012-F34C-BAD3-8627E64B07F4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57254DD-0DDE-E549-947F-ECF94AA3F121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2" name="Cadre 121">
                  <a:extLst>
                    <a:ext uri="{FF2B5EF4-FFF2-40B4-BE49-F238E27FC236}">
                      <a16:creationId xmlns:a16="http://schemas.microsoft.com/office/drawing/2014/main" id="{10FFC398-6D54-4641-AD98-4CDC441BC8FD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Cadre 122">
                  <a:extLst>
                    <a:ext uri="{FF2B5EF4-FFF2-40B4-BE49-F238E27FC236}">
                      <a16:creationId xmlns:a16="http://schemas.microsoft.com/office/drawing/2014/main" id="{DBCBEDAB-A1CF-7842-BCC7-19DB8D2A9014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0" name="Groupe 109">
                <a:extLst>
                  <a:ext uri="{FF2B5EF4-FFF2-40B4-BE49-F238E27FC236}">
                    <a16:creationId xmlns:a16="http://schemas.microsoft.com/office/drawing/2014/main" id="{B7D33677-A267-D349-81CA-10D829C3666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137045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16" name="Triangle 115">
                  <a:extLst>
                    <a:ext uri="{FF2B5EF4-FFF2-40B4-BE49-F238E27FC236}">
                      <a16:creationId xmlns:a16="http://schemas.microsoft.com/office/drawing/2014/main" id="{805B8941-77E6-864C-B307-2D5676EBF558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095E57B-3E0E-C049-B750-349AC04CE897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Cadre 117">
                  <a:extLst>
                    <a:ext uri="{FF2B5EF4-FFF2-40B4-BE49-F238E27FC236}">
                      <a16:creationId xmlns:a16="http://schemas.microsoft.com/office/drawing/2014/main" id="{061A5993-C81F-AF49-B512-4F4900B22234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Cadre 118">
                  <a:extLst>
                    <a:ext uri="{FF2B5EF4-FFF2-40B4-BE49-F238E27FC236}">
                      <a16:creationId xmlns:a16="http://schemas.microsoft.com/office/drawing/2014/main" id="{D3496E93-26B2-D94D-82C7-6CF53C544802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FCAFFC49-AA94-6143-B63F-EB5B884E364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74567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12" name="Triangle 111">
                  <a:extLst>
                    <a:ext uri="{FF2B5EF4-FFF2-40B4-BE49-F238E27FC236}">
                      <a16:creationId xmlns:a16="http://schemas.microsoft.com/office/drawing/2014/main" id="{569C3376-597A-C741-8F9C-69DB3CCF57A3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73157E6-8026-EC47-AFE6-647A53899E9C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4" name="Cadre 113">
                  <a:extLst>
                    <a:ext uri="{FF2B5EF4-FFF2-40B4-BE49-F238E27FC236}">
                      <a16:creationId xmlns:a16="http://schemas.microsoft.com/office/drawing/2014/main" id="{1F38336C-B601-4B41-85B6-14B94935959D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" name="Cadre 114">
                  <a:extLst>
                    <a:ext uri="{FF2B5EF4-FFF2-40B4-BE49-F238E27FC236}">
                      <a16:creationId xmlns:a16="http://schemas.microsoft.com/office/drawing/2014/main" id="{D462949B-5028-F149-A99B-D48CF608F5CF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FD095068-4BD0-0F45-A831-B2B20808555B}"/>
                </a:ext>
              </a:extLst>
            </p:cNvPr>
            <p:cNvGrpSpPr/>
            <p:nvPr/>
          </p:nvGrpSpPr>
          <p:grpSpPr>
            <a:xfrm>
              <a:off x="2622585" y="2154190"/>
              <a:ext cx="587081" cy="3574523"/>
              <a:chOff x="565451" y="1723828"/>
              <a:chExt cx="587081" cy="3574523"/>
            </a:xfrm>
          </p:grpSpPr>
          <p:grpSp>
            <p:nvGrpSpPr>
              <p:cNvPr id="137" name="Groupe 136">
                <a:extLst>
                  <a:ext uri="{FF2B5EF4-FFF2-40B4-BE49-F238E27FC236}">
                    <a16:creationId xmlns:a16="http://schemas.microsoft.com/office/drawing/2014/main" id="{2BC78AAB-3C64-4D42-83AA-491B35A1211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3532196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63" name="Triangle 162">
                  <a:extLst>
                    <a:ext uri="{FF2B5EF4-FFF2-40B4-BE49-F238E27FC236}">
                      <a16:creationId xmlns:a16="http://schemas.microsoft.com/office/drawing/2014/main" id="{0DAB0B33-F4F7-7E41-B6A3-F967CCB17B08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612F908A-0102-7248-A502-FC857FB3DDC1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5" name="Cadre 164">
                  <a:extLst>
                    <a:ext uri="{FF2B5EF4-FFF2-40B4-BE49-F238E27FC236}">
                      <a16:creationId xmlns:a16="http://schemas.microsoft.com/office/drawing/2014/main" id="{798DF094-806F-D44A-97E6-8B50E1383D53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Cadre 165">
                  <a:extLst>
                    <a:ext uri="{FF2B5EF4-FFF2-40B4-BE49-F238E27FC236}">
                      <a16:creationId xmlns:a16="http://schemas.microsoft.com/office/drawing/2014/main" id="{B1400540-00DF-EC4B-9AAC-0249F88B9D72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8" name="Groupe 137">
                <a:extLst>
                  <a:ext uri="{FF2B5EF4-FFF2-40B4-BE49-F238E27FC236}">
                    <a16:creationId xmlns:a16="http://schemas.microsoft.com/office/drawing/2014/main" id="{294CC2C6-AB6B-0845-8F69-77C81839FD62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936353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59" name="Triangle 158">
                  <a:extLst>
                    <a:ext uri="{FF2B5EF4-FFF2-40B4-BE49-F238E27FC236}">
                      <a16:creationId xmlns:a16="http://schemas.microsoft.com/office/drawing/2014/main" id="{EF1223E9-170C-1F4A-BD4B-0874B1A1E32F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F84DA12-21A5-234A-9697-972A8F969F69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1" name="Cadre 160">
                  <a:extLst>
                    <a:ext uri="{FF2B5EF4-FFF2-40B4-BE49-F238E27FC236}">
                      <a16:creationId xmlns:a16="http://schemas.microsoft.com/office/drawing/2014/main" id="{2603B8B5-68E0-FB4F-8964-8F6A68788C96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Cadre 161">
                  <a:extLst>
                    <a:ext uri="{FF2B5EF4-FFF2-40B4-BE49-F238E27FC236}">
                      <a16:creationId xmlns:a16="http://schemas.microsoft.com/office/drawing/2014/main" id="{EA1019C9-4AD6-1C41-A19E-CA84E75AE100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e 138">
                <a:extLst>
                  <a:ext uri="{FF2B5EF4-FFF2-40B4-BE49-F238E27FC236}">
                    <a16:creationId xmlns:a16="http://schemas.microsoft.com/office/drawing/2014/main" id="{EE3AF005-0E77-3942-9346-14D012844F4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2323257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55" name="Triangle 154">
                  <a:extLst>
                    <a:ext uri="{FF2B5EF4-FFF2-40B4-BE49-F238E27FC236}">
                      <a16:creationId xmlns:a16="http://schemas.microsoft.com/office/drawing/2014/main" id="{FABC7328-DF44-9A45-9A34-1944D0F33C8E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7D87E405-DD90-A34A-BFF8-2611185E136F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7" name="Cadre 156">
                  <a:extLst>
                    <a:ext uri="{FF2B5EF4-FFF2-40B4-BE49-F238E27FC236}">
                      <a16:creationId xmlns:a16="http://schemas.microsoft.com/office/drawing/2014/main" id="{E455C9D2-6A28-9846-B243-535FFAC78C75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Cadre 157">
                  <a:extLst>
                    <a:ext uri="{FF2B5EF4-FFF2-40B4-BE49-F238E27FC236}">
                      <a16:creationId xmlns:a16="http://schemas.microsoft.com/office/drawing/2014/main" id="{19EA3B5D-6956-794C-A53C-BB541A2FE2F5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e 139">
                <a:extLst>
                  <a:ext uri="{FF2B5EF4-FFF2-40B4-BE49-F238E27FC236}">
                    <a16:creationId xmlns:a16="http://schemas.microsoft.com/office/drawing/2014/main" id="{6160B4D4-FC58-8944-A5E4-CD2007FBCA79}"/>
                  </a:ext>
                </a:extLst>
              </p:cNvPr>
              <p:cNvGrpSpPr/>
              <p:nvPr/>
            </p:nvGrpSpPr>
            <p:grpSpPr>
              <a:xfrm>
                <a:off x="565451" y="172382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51" name="Triangle 150">
                  <a:extLst>
                    <a:ext uri="{FF2B5EF4-FFF2-40B4-BE49-F238E27FC236}">
                      <a16:creationId xmlns:a16="http://schemas.microsoft.com/office/drawing/2014/main" id="{EF71EE03-8A43-814E-B3D9-27FF68805746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045431B9-8DAF-FD49-95FE-D12C61411B69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" name="Cadre 152">
                  <a:extLst>
                    <a:ext uri="{FF2B5EF4-FFF2-40B4-BE49-F238E27FC236}">
                      <a16:creationId xmlns:a16="http://schemas.microsoft.com/office/drawing/2014/main" id="{CA39D2DD-73D5-4443-8C2C-1F960E688F52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Cadre 153">
                  <a:extLst>
                    <a:ext uri="{FF2B5EF4-FFF2-40B4-BE49-F238E27FC236}">
                      <a16:creationId xmlns:a16="http://schemas.microsoft.com/office/drawing/2014/main" id="{B4D63FD1-CB29-A448-8FEF-F23F5EDFB088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e 140">
                <a:extLst>
                  <a:ext uri="{FF2B5EF4-FFF2-40B4-BE49-F238E27FC236}">
                    <a16:creationId xmlns:a16="http://schemas.microsoft.com/office/drawing/2014/main" id="{520BD7DC-6AB5-8446-BD68-238CEE7D30A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137045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47" name="Triangle 146">
                  <a:extLst>
                    <a:ext uri="{FF2B5EF4-FFF2-40B4-BE49-F238E27FC236}">
                      <a16:creationId xmlns:a16="http://schemas.microsoft.com/office/drawing/2014/main" id="{9658D716-4241-8B44-A2AF-94BED4DF22D0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710C3CD3-4455-CA4C-AAAE-390B4DA05F0C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9" name="Cadre 148">
                  <a:extLst>
                    <a:ext uri="{FF2B5EF4-FFF2-40B4-BE49-F238E27FC236}">
                      <a16:creationId xmlns:a16="http://schemas.microsoft.com/office/drawing/2014/main" id="{41194BD8-9D16-0647-8D5F-BF74E2475288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Cadre 149">
                  <a:extLst>
                    <a:ext uri="{FF2B5EF4-FFF2-40B4-BE49-F238E27FC236}">
                      <a16:creationId xmlns:a16="http://schemas.microsoft.com/office/drawing/2014/main" id="{861593F8-C2ED-834C-A418-A4BBD3E0F016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2" name="Groupe 141">
                <a:extLst>
                  <a:ext uri="{FF2B5EF4-FFF2-40B4-BE49-F238E27FC236}">
                    <a16:creationId xmlns:a16="http://schemas.microsoft.com/office/drawing/2014/main" id="{FBD259E9-C4FF-584D-8522-571347B01AF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76000" y="4745678"/>
                <a:ext cx="576532" cy="552673"/>
                <a:chOff x="1066471" y="1690688"/>
                <a:chExt cx="3350253" cy="3088929"/>
              </a:xfrm>
            </p:grpSpPr>
            <p:sp>
              <p:nvSpPr>
                <p:cNvPr id="143" name="Triangle 142">
                  <a:extLst>
                    <a:ext uri="{FF2B5EF4-FFF2-40B4-BE49-F238E27FC236}">
                      <a16:creationId xmlns:a16="http://schemas.microsoft.com/office/drawing/2014/main" id="{E5CBAF74-2A8C-2640-970F-8A5D54994180}"/>
                    </a:ext>
                  </a:extLst>
                </p:cNvPr>
                <p:cNvSpPr/>
                <p:nvPr/>
              </p:nvSpPr>
              <p:spPr>
                <a:xfrm>
                  <a:off x="1066471" y="1690688"/>
                  <a:ext cx="3350253" cy="1535838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F04CBA22-884E-054D-9485-D238B43B048F}"/>
                    </a:ext>
                  </a:extLst>
                </p:cNvPr>
                <p:cNvSpPr/>
                <p:nvPr/>
              </p:nvSpPr>
              <p:spPr>
                <a:xfrm>
                  <a:off x="1335617" y="3243779"/>
                  <a:ext cx="2787810" cy="15358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5" name="Cadre 144">
                  <a:extLst>
                    <a:ext uri="{FF2B5EF4-FFF2-40B4-BE49-F238E27FC236}">
                      <a16:creationId xmlns:a16="http://schemas.microsoft.com/office/drawing/2014/main" id="{8E200C8B-FF18-3F4F-BF51-BFF8E0442BCB}"/>
                    </a:ext>
                  </a:extLst>
                </p:cNvPr>
                <p:cNvSpPr/>
                <p:nvPr/>
              </p:nvSpPr>
              <p:spPr>
                <a:xfrm>
                  <a:off x="1777042" y="3429000"/>
                  <a:ext cx="621101" cy="1350617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Cadre 145">
                  <a:extLst>
                    <a:ext uri="{FF2B5EF4-FFF2-40B4-BE49-F238E27FC236}">
                      <a16:creationId xmlns:a16="http://schemas.microsoft.com/office/drawing/2014/main" id="{DFB45698-6FE7-0940-A5F3-69E1B508B675}"/>
                    </a:ext>
                  </a:extLst>
                </p:cNvPr>
                <p:cNvSpPr/>
                <p:nvPr/>
              </p:nvSpPr>
              <p:spPr>
                <a:xfrm>
                  <a:off x="2855343" y="3429000"/>
                  <a:ext cx="810883" cy="810883"/>
                </a:xfrm>
                <a:prstGeom prst="fram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7" name="Ellipse 166">
            <a:extLst>
              <a:ext uri="{FF2B5EF4-FFF2-40B4-BE49-F238E27FC236}">
                <a16:creationId xmlns:a16="http://schemas.microsoft.com/office/drawing/2014/main" id="{D4030288-CC97-784E-8634-C6108E4E9406}"/>
              </a:ext>
            </a:extLst>
          </p:cNvPr>
          <p:cNvSpPr/>
          <p:nvPr/>
        </p:nvSpPr>
        <p:spPr>
          <a:xfrm>
            <a:off x="2547141" y="5150042"/>
            <a:ext cx="789486" cy="766401"/>
          </a:xfrm>
          <a:prstGeom prst="ellipse">
            <a:avLst/>
          </a:prstGeom>
          <a:noFill/>
          <a:ln w="539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C1F67F61-0C8C-654A-A02C-F3E68891CF63}"/>
              </a:ext>
            </a:extLst>
          </p:cNvPr>
          <p:cNvSpPr/>
          <p:nvPr/>
        </p:nvSpPr>
        <p:spPr>
          <a:xfrm>
            <a:off x="3215971" y="5162301"/>
            <a:ext cx="789486" cy="766401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CE87E06-AC01-5441-BFBB-5DF18D759598}"/>
              </a:ext>
            </a:extLst>
          </p:cNvPr>
          <p:cNvGrpSpPr/>
          <p:nvPr/>
        </p:nvGrpSpPr>
        <p:grpSpPr>
          <a:xfrm>
            <a:off x="4005457" y="927148"/>
            <a:ext cx="3342542" cy="5464363"/>
            <a:chOff x="4005457" y="927148"/>
            <a:chExt cx="3342542" cy="5464363"/>
          </a:xfrm>
        </p:grpSpPr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DDC42F64-B9FB-E14D-861A-6A857DEB4506}"/>
                </a:ext>
              </a:extLst>
            </p:cNvPr>
            <p:cNvCxnSpPr>
              <a:cxnSpLocks/>
              <a:stCxn id="168" idx="6"/>
            </p:cNvCxnSpPr>
            <p:nvPr/>
          </p:nvCxnSpPr>
          <p:spPr>
            <a:xfrm flipV="1">
              <a:off x="4005457" y="927148"/>
              <a:ext cx="3342542" cy="4618354"/>
            </a:xfrm>
            <a:prstGeom prst="line">
              <a:avLst/>
            </a:prstGeom>
            <a:ln w="508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51C6CA02-2D5A-964F-96F0-4740B7FB8213}"/>
                </a:ext>
              </a:extLst>
            </p:cNvPr>
            <p:cNvCxnSpPr>
              <a:cxnSpLocks/>
              <a:stCxn id="168" idx="6"/>
            </p:cNvCxnSpPr>
            <p:nvPr/>
          </p:nvCxnSpPr>
          <p:spPr>
            <a:xfrm>
              <a:off x="4005457" y="5545502"/>
              <a:ext cx="3282280" cy="846009"/>
            </a:xfrm>
            <a:prstGeom prst="line">
              <a:avLst/>
            </a:prstGeom>
            <a:ln w="508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0" name="ZoneTexte 179">
            <a:extLst>
              <a:ext uri="{FF2B5EF4-FFF2-40B4-BE49-F238E27FC236}">
                <a16:creationId xmlns:a16="http://schemas.microsoft.com/office/drawing/2014/main" id="{96B0689C-E600-9B41-832F-C777059CE41C}"/>
              </a:ext>
            </a:extLst>
          </p:cNvPr>
          <p:cNvSpPr txBox="1"/>
          <p:nvPr/>
        </p:nvSpPr>
        <p:spPr>
          <a:xfrm>
            <a:off x="7773472" y="1866321"/>
            <a:ext cx="245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FF0000"/>
                </a:solidFill>
              </a:rPr>
              <a:t>100%</a:t>
            </a:r>
          </a:p>
        </p:txBody>
      </p:sp>
      <p:pic>
        <p:nvPicPr>
          <p:cNvPr id="169" name="Image 168">
            <a:extLst>
              <a:ext uri="{FF2B5EF4-FFF2-40B4-BE49-F238E27FC236}">
                <a16:creationId xmlns:a16="http://schemas.microsoft.com/office/drawing/2014/main" id="{21AFDB15-CF3F-264E-AFF2-3D9DD952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  <p:sp>
        <p:nvSpPr>
          <p:cNvPr id="172" name="ZoneTexte 171">
            <a:extLst>
              <a:ext uri="{FF2B5EF4-FFF2-40B4-BE49-F238E27FC236}">
                <a16:creationId xmlns:a16="http://schemas.microsoft.com/office/drawing/2014/main" id="{79BB8C00-5099-674B-AC41-8CE706F54D1A}"/>
              </a:ext>
            </a:extLst>
          </p:cNvPr>
          <p:cNvSpPr txBox="1"/>
          <p:nvPr/>
        </p:nvSpPr>
        <p:spPr>
          <a:xfrm>
            <a:off x="945771" y="1102782"/>
            <a:ext cx="245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FF0000"/>
                </a:solidFill>
              </a:rPr>
              <a:t>3-5%</a:t>
            </a:r>
          </a:p>
        </p:txBody>
      </p:sp>
    </p:spTree>
    <p:extLst>
      <p:ext uri="{BB962C8B-B14F-4D97-AF65-F5344CB8AC3E}">
        <p14:creationId xmlns:p14="http://schemas.microsoft.com/office/powerpoint/2010/main" val="30801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80" grpId="0"/>
      <p:bldP spid="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BEF60-72C0-7845-BC4E-F062323B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Généralités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CE23389-B15B-E245-A818-81F69545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50179"/>
              </p:ext>
            </p:extLst>
          </p:nvPr>
        </p:nvGraphicFramePr>
        <p:xfrm>
          <a:off x="838200" y="1584785"/>
          <a:ext cx="105156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Placentite</a:t>
                      </a:r>
                      <a:r>
                        <a:rPr lang="fr-FR" sz="2000" dirty="0"/>
                        <a:t>/anomalie</a:t>
                      </a:r>
                      <a:r>
                        <a:rPr lang="fr-FR" sz="2000" baseline="0" dirty="0"/>
                        <a:t> placentaire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Avortement</a:t>
                      </a:r>
                      <a:r>
                        <a:rPr lang="fr-FR" sz="2000" baseline="0" dirty="0"/>
                        <a:t> viraux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Abattement chez la jument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Fièvre chez la jument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Hémato:</a:t>
                      </a:r>
                      <a:r>
                        <a:rPr lang="fr-FR" sz="2000" baseline="0" dirty="0"/>
                        <a:t> WBC élevés parfois</a:t>
                      </a:r>
                      <a:endParaRPr lang="fr-FR" sz="2000" dirty="0"/>
                    </a:p>
                    <a:p>
                      <a:r>
                        <a:rPr lang="fr-FR" sz="2000" dirty="0"/>
                        <a:t>Lésions placentaires typiques</a:t>
                      </a:r>
                      <a:r>
                        <a:rPr lang="fr-FR" sz="2000" baseline="0" dirty="0"/>
                        <a:t> (?)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Abattement chez la jument</a:t>
                      </a:r>
                    </a:p>
                    <a:p>
                      <a:r>
                        <a:rPr lang="fr-FR" sz="2000" dirty="0"/>
                        <a:t>Fièvre chez la jument</a:t>
                      </a:r>
                    </a:p>
                    <a:p>
                      <a:r>
                        <a:rPr lang="fr-FR" sz="2000" dirty="0"/>
                        <a:t>Hémato: variable</a:t>
                      </a:r>
                    </a:p>
                    <a:p>
                      <a:r>
                        <a:rPr lang="fr-FR" sz="2000" dirty="0"/>
                        <a:t>Pas/peu de lésions macroscopiques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99ECD7-1491-9B41-9182-72E811343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0236"/>
          <a:stretch>
            <a:fillRect/>
          </a:stretch>
        </p:blipFill>
        <p:spPr>
          <a:xfrm>
            <a:off x="838200" y="3563951"/>
            <a:ext cx="3532109" cy="29511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B95D5B-6AB1-3344-B7CA-A1ECB938E81A}"/>
              </a:ext>
            </a:extLst>
          </p:cNvPr>
          <p:cNvSpPr txBox="1"/>
          <p:nvPr/>
        </p:nvSpPr>
        <p:spPr>
          <a:xfrm>
            <a:off x="4741817" y="4113408"/>
            <a:ext cx="661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Peu de symptômes ou de signes qui permettent de poser un diagnostic de certitude définitif!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F5650F-7ED0-DD43-A3A3-FD10E570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743CD-0112-B144-ABE9-C331E8C7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Généralités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2AC615A-56B8-154F-BE62-5DC779D7C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515983"/>
              </p:ext>
            </p:extLst>
          </p:nvPr>
        </p:nvGraphicFramePr>
        <p:xfrm>
          <a:off x="838200" y="2143760"/>
          <a:ext cx="105156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 je considère que l’avortement n’est pas viral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Si je considère que l’avortement est viral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+</a:t>
                      </a:r>
                      <a:r>
                        <a:rPr lang="fr-FR" baseline="0" dirty="0"/>
                        <a:t> pas de mesures contraignantes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isolement dans l’élevage</a:t>
                      </a:r>
                    </a:p>
                    <a:p>
                      <a:pPr marL="450850" indent="-317500">
                        <a:buFont typeface="Symbol" charset="2"/>
                        <a:buChar char=""/>
                        <a:tabLst/>
                      </a:pPr>
                      <a:r>
                        <a:rPr lang="fr-FR" baseline="0" dirty="0"/>
                        <a:t>Mesures contraignantes</a:t>
                      </a:r>
                    </a:p>
                    <a:p>
                      <a:pPr>
                        <a:buFont typeface="Symbol" charset="2"/>
                        <a:buNone/>
                      </a:pPr>
                      <a:r>
                        <a:rPr lang="fr-FR" baseline="0" dirty="0"/>
                        <a:t>+ réduction du risques de transmission dans l’élevage!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er 16">
            <a:extLst>
              <a:ext uri="{FF2B5EF4-FFF2-40B4-BE49-F238E27FC236}">
                <a16:creationId xmlns:a16="http://schemas.microsoft.com/office/drawing/2014/main" id="{A462E6B2-314E-1F49-A266-9E4A2578A381}"/>
              </a:ext>
            </a:extLst>
          </p:cNvPr>
          <p:cNvGrpSpPr/>
          <p:nvPr/>
        </p:nvGrpSpPr>
        <p:grpSpPr>
          <a:xfrm>
            <a:off x="2991757" y="4242641"/>
            <a:ext cx="6208486" cy="1592580"/>
            <a:chOff x="2413000" y="4225290"/>
            <a:chExt cx="4318000" cy="1592580"/>
          </a:xfrm>
        </p:grpSpPr>
        <p:sp>
          <p:nvSpPr>
            <p:cNvPr id="6" name="Triangle isocèle 12">
              <a:extLst>
                <a:ext uri="{FF2B5EF4-FFF2-40B4-BE49-F238E27FC236}">
                  <a16:creationId xmlns:a16="http://schemas.microsoft.com/office/drawing/2014/main" id="{6B73A50C-5384-4741-A721-B60AAE3D71BC}"/>
                </a:ext>
              </a:extLst>
            </p:cNvPr>
            <p:cNvSpPr/>
            <p:nvPr/>
          </p:nvSpPr>
          <p:spPr>
            <a:xfrm>
              <a:off x="4160520" y="4994910"/>
              <a:ext cx="822960" cy="82296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F1D0B85-C0EB-4E4F-8CD1-ED8A799BA0E3}"/>
                </a:ext>
              </a:extLst>
            </p:cNvPr>
            <p:cNvCxnSpPr/>
            <p:nvPr/>
          </p:nvCxnSpPr>
          <p:spPr>
            <a:xfrm>
              <a:off x="2413000" y="4225290"/>
              <a:ext cx="4318000" cy="159258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C82F478-1F5C-1944-AEC3-B07A789E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D2883-2298-D947-824F-8F654946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Généralités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1C3D15-DC39-6D4C-AA8A-7D9CD6309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Risques/bénéfice:</a:t>
            </a:r>
          </a:p>
          <a:p>
            <a:pPr lvl="1"/>
            <a:r>
              <a:rPr lang="fr-FR" dirty="0"/>
              <a:t>En l’absence de lésions claires excluant un avortement viral</a:t>
            </a:r>
          </a:p>
          <a:p>
            <a:pPr lvl="1"/>
            <a:r>
              <a:rPr lang="fr-FR" dirty="0"/>
              <a:t>En l’attente d’analyses prouvant le contraire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Contagiosité et principe de précaution:</a:t>
            </a:r>
          </a:p>
          <a:p>
            <a:pPr lvl="1"/>
            <a:r>
              <a:rPr lang="fr-FR" dirty="0"/>
              <a:t>Tout avortement doit être considéré comme viral pour limiter la propagation au haras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0BEB16-2E85-B741-942D-1BC97ACB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0FC332-71ED-D546-86B0-08B68777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i="1" dirty="0"/>
              <a:t>1. Avortements et autres pathologies de la reproduction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B0EF87-5D44-F542-A2DC-51230B6F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49" y="-13063"/>
            <a:ext cx="274931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72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801</Words>
  <Application>Microsoft Macintosh PowerPoint</Application>
  <PresentationFormat>Grand écran</PresentationFormat>
  <Paragraphs>198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Thème Office</vt:lpstr>
      <vt:lpstr>Pathologies infectieuses en Reproduction et chez le Poulain </vt:lpstr>
      <vt:lpstr>Plan de l’exposé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1. Avortements et autres pathologies de la reproduction</vt:lpstr>
      <vt:lpstr>Avortements &amp; placentite</vt:lpstr>
      <vt:lpstr>Avortements &amp; Virus Herpès</vt:lpstr>
      <vt:lpstr>Avortements &amp; Artérite Virale Equine</vt:lpstr>
      <vt:lpstr>Avortements &amp; Leptospirose</vt:lpstr>
      <vt:lpstr>Avortements &amp; Salmonellose</vt:lpstr>
      <vt:lpstr>Présentation PowerPoint</vt:lpstr>
      <vt:lpstr>Présentation PowerPoint</vt:lpstr>
      <vt:lpstr>2. Pathologies du poulain</vt:lpstr>
      <vt:lpstr>Rhodococcus equi</vt:lpstr>
      <vt:lpstr>Rotavirus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Pathologies infectieuse en Reproduction et chez le Poulain </dc:title>
  <dc:creator>Jérôme Ponthier</dc:creator>
  <cp:lastModifiedBy>Jérôme Ponthier</cp:lastModifiedBy>
  <cp:revision>65</cp:revision>
  <dcterms:created xsi:type="dcterms:W3CDTF">2019-04-30T13:43:30Z</dcterms:created>
  <dcterms:modified xsi:type="dcterms:W3CDTF">2019-05-14T15:41:48Z</dcterms:modified>
</cp:coreProperties>
</file>