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3"/>
  </p:notesMasterIdLst>
  <p:sldIdLst>
    <p:sldId id="299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1" r:id="rId31"/>
    <p:sldId id="287" r:id="rId32"/>
    <p:sldId id="288" r:id="rId33"/>
    <p:sldId id="289" r:id="rId34"/>
    <p:sldId id="290" r:id="rId35"/>
    <p:sldId id="293" r:id="rId36"/>
    <p:sldId id="292" r:id="rId37"/>
    <p:sldId id="294" r:id="rId38"/>
    <p:sldId id="295" r:id="rId39"/>
    <p:sldId id="296" r:id="rId40"/>
    <p:sldId id="297" r:id="rId41"/>
    <p:sldId id="298" r:id="rId4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8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9EFC1-97E3-D944-BEEC-DE7B2CEC8051}" type="datetimeFigureOut">
              <a:rPr lang="fr-FR" smtClean="0"/>
              <a:pPr/>
              <a:t>15/05/18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527CC-2996-B64A-ADCB-B2D0D2CCDE39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27CC-2996-B64A-ADCB-B2D0D2CCDE39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27CC-2996-B64A-ADCB-B2D0D2CCDE39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27CC-2996-B64A-ADCB-B2D0D2CCDE39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27CC-2996-B64A-ADCB-B2D0D2CCDE39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27CC-2996-B64A-ADCB-B2D0D2CCDE39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27CC-2996-B64A-ADCB-B2D0D2CCDE39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27CC-2996-B64A-ADCB-B2D0D2CCDE39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27CC-2996-B64A-ADCB-B2D0D2CCDE39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27CC-2996-B64A-ADCB-B2D0D2CCDE39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27CC-2996-B64A-ADCB-B2D0D2CCDE39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27CC-2996-B64A-ADCB-B2D0D2CCDE39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27CC-2996-B64A-ADCB-B2D0D2CCDE39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27CC-2996-B64A-ADCB-B2D0D2CCDE39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27CC-2996-B64A-ADCB-B2D0D2CCDE39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27CC-2996-B64A-ADCB-B2D0D2CCDE39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52A-2E77-2945-96D9-5F9C4ADAE80F}" type="datetimeFigureOut">
              <a:rPr lang="fr-FR" smtClean="0"/>
              <a:pPr/>
              <a:t>15/05/18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677-0D03-4543-8E99-6DFA2D0A64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52A-2E77-2945-96D9-5F9C4ADAE80F}" type="datetimeFigureOut">
              <a:rPr lang="fr-FR" smtClean="0"/>
              <a:pPr/>
              <a:t>15/05/18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677-0D03-4543-8E99-6DFA2D0A64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52A-2E77-2945-96D9-5F9C4ADAE80F}" type="datetimeFigureOut">
              <a:rPr lang="fr-FR" smtClean="0"/>
              <a:pPr/>
              <a:t>15/05/18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677-0D03-4543-8E99-6DFA2D0A64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52A-2E77-2945-96D9-5F9C4ADAE80F}" type="datetimeFigureOut">
              <a:rPr lang="fr-FR" smtClean="0"/>
              <a:pPr/>
              <a:t>15/05/18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677-0D03-4543-8E99-6DFA2D0A64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52A-2E77-2945-96D9-5F9C4ADAE80F}" type="datetimeFigureOut">
              <a:rPr lang="fr-FR" smtClean="0"/>
              <a:pPr/>
              <a:t>15/05/18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677-0D03-4543-8E99-6DFA2D0A64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52A-2E77-2945-96D9-5F9C4ADAE80F}" type="datetimeFigureOut">
              <a:rPr lang="fr-FR" smtClean="0"/>
              <a:pPr/>
              <a:t>15/05/18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677-0D03-4543-8E99-6DFA2D0A64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52A-2E77-2945-96D9-5F9C4ADAE80F}" type="datetimeFigureOut">
              <a:rPr lang="fr-FR" smtClean="0"/>
              <a:pPr/>
              <a:t>15/05/18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677-0D03-4543-8E99-6DFA2D0A64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52A-2E77-2945-96D9-5F9C4ADAE80F}" type="datetimeFigureOut">
              <a:rPr lang="fr-FR" smtClean="0"/>
              <a:pPr/>
              <a:t>15/05/18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677-0D03-4543-8E99-6DFA2D0A64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52A-2E77-2945-96D9-5F9C4ADAE80F}" type="datetimeFigureOut">
              <a:rPr lang="fr-FR" smtClean="0"/>
              <a:pPr/>
              <a:t>15/05/18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677-0D03-4543-8E99-6DFA2D0A64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52A-2E77-2945-96D9-5F9C4ADAE80F}" type="datetimeFigureOut">
              <a:rPr lang="fr-FR" smtClean="0"/>
              <a:pPr/>
              <a:t>15/05/18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677-0D03-4543-8E99-6DFA2D0A64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52A-2E77-2945-96D9-5F9C4ADAE80F}" type="datetimeFigureOut">
              <a:rPr lang="fr-FR" smtClean="0"/>
              <a:pPr/>
              <a:t>15/05/18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677-0D03-4543-8E99-6DFA2D0A64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FD52A-2E77-2945-96D9-5F9C4ADAE80F}" type="datetimeFigureOut">
              <a:rPr lang="fr-FR" smtClean="0"/>
              <a:pPr/>
              <a:t>15/05/18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FD677-0D03-4543-8E99-6DFA2D0A645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43131"/>
            <a:ext cx="7772400" cy="2919851"/>
          </a:xfrm>
        </p:spPr>
        <p:txBody>
          <a:bodyPr>
            <a:normAutofit/>
          </a:bodyPr>
          <a:lstStyle/>
          <a:p>
            <a:r>
              <a:rPr lang="fr-FR" b="1" cap="small" dirty="0" smtClean="0"/>
              <a:t>Endocrinologie et Anomalies du Comportement chez les animaux domestiques:</a:t>
            </a:r>
            <a:br>
              <a:rPr lang="fr-FR" b="1" cap="small" dirty="0" smtClean="0"/>
            </a:br>
            <a:r>
              <a:rPr lang="fr-FR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 Cliniques</a:t>
            </a:r>
            <a:endParaRPr lang="fr-FR" b="1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124338"/>
            <a:ext cx="6400800" cy="1369532"/>
          </a:xfrm>
        </p:spPr>
        <p:txBody>
          <a:bodyPr/>
          <a:lstStyle/>
          <a:p>
            <a:r>
              <a:rPr lang="fr-FR" cap="small" dirty="0" smtClean="0"/>
              <a:t>Dr. Jérôme PONTHIER</a:t>
            </a:r>
          </a:p>
          <a:p>
            <a:r>
              <a:rPr lang="fr-FR" cap="small" dirty="0" smtClean="0"/>
              <a:t>DVM, M. Sc., Ph. D., Diplomate ECAR</a:t>
            </a:r>
            <a:endParaRPr lang="fr-FR" cap="small" dirty="0"/>
          </a:p>
        </p:txBody>
      </p:sp>
      <p:pic>
        <p:nvPicPr>
          <p:cNvPr id="4" name="Image 3" descr="10.-ULiège.png"/>
          <p:cNvPicPr>
            <a:picLocks noChangeAspect="1"/>
          </p:cNvPicPr>
          <p:nvPr/>
        </p:nvPicPr>
        <p:blipFill>
          <a:blip r:embed="rId2"/>
          <a:srcRect t="11911" b="13348"/>
          <a:stretch>
            <a:fillRect/>
          </a:stretch>
        </p:blipFill>
        <p:spPr>
          <a:xfrm>
            <a:off x="5154706" y="1"/>
            <a:ext cx="3989294" cy="1448214"/>
          </a:xfrm>
          <a:prstGeom prst="rect">
            <a:avLst/>
          </a:prstGeom>
        </p:spPr>
      </p:pic>
      <p:pic>
        <p:nvPicPr>
          <p:cNvPr id="5" name="Image 4" descr="logo-CVU_Coule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" cy="1570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1: un </a:t>
            </a:r>
            <a:r>
              <a:rPr lang="fr-FR" dirty="0" err="1" smtClean="0"/>
              <a:t>ex-mâle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59059"/>
          </a:xfrm>
        </p:spPr>
        <p:txBody>
          <a:bodyPr/>
          <a:lstStyle/>
          <a:p>
            <a:r>
              <a:rPr lang="fr-FR" dirty="0" smtClean="0"/>
              <a:t>Examens complémentaires:</a:t>
            </a:r>
          </a:p>
          <a:p>
            <a:pPr lvl="1"/>
            <a:r>
              <a:rPr lang="fr-FR" dirty="0" smtClean="0"/>
              <a:t>AMH: rappel</a:t>
            </a:r>
          </a:p>
          <a:p>
            <a:pPr lvl="2">
              <a:buNone/>
            </a:pP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873232" y="2803058"/>
            <a:ext cx="31240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/>
              <a:t>Testis</a:t>
            </a:r>
            <a:r>
              <a:rPr lang="fr-FR" dirty="0" smtClean="0"/>
              <a:t> </a:t>
            </a:r>
            <a:r>
              <a:rPr lang="fr-FR" dirty="0" err="1" smtClean="0"/>
              <a:t>determining</a:t>
            </a:r>
            <a:r>
              <a:rPr lang="fr-FR" dirty="0" smtClean="0"/>
              <a:t> factor = TDF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873232" y="3295591"/>
            <a:ext cx="31240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Développement testiculaire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873232" y="3774320"/>
            <a:ext cx="31240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AMH par C de </a:t>
            </a:r>
            <a:r>
              <a:rPr lang="fr-FR" dirty="0" err="1" smtClean="0"/>
              <a:t>Sertoli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873232" y="4251461"/>
            <a:ext cx="312403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AMH induit différenciation des cellules de </a:t>
            </a:r>
            <a:r>
              <a:rPr lang="fr-FR" dirty="0" err="1" smtClean="0"/>
              <a:t>Leydig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5562766" y="3489736"/>
            <a:ext cx="312403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Dégénérescence du </a:t>
            </a:r>
            <a:r>
              <a:rPr lang="fr-FR" dirty="0" err="1" smtClean="0"/>
              <a:t>Paramésonéphros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Canaux Muller - Tractus femelle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457200" y="5189391"/>
            <a:ext cx="31240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Testostérone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5562766" y="5189391"/>
            <a:ext cx="31240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 Hydro Testostérone (DHT)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457200" y="5652727"/>
            <a:ext cx="312403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Développement du </a:t>
            </a:r>
            <a:r>
              <a:rPr lang="fr-FR" dirty="0" err="1" smtClean="0"/>
              <a:t>Mésonéphros</a:t>
            </a:r>
            <a:endParaRPr lang="fr-FR" dirty="0" smtClean="0"/>
          </a:p>
          <a:p>
            <a:pPr algn="ctr"/>
            <a:r>
              <a:rPr lang="fr-FR" dirty="0" smtClean="0"/>
              <a:t>Canaux de Wolff – Tractus mâle  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562766" y="5652727"/>
            <a:ext cx="312403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Développement des bourses, pénis, glandes annexes</a:t>
            </a:r>
            <a:endParaRPr lang="fr-FR" dirty="0"/>
          </a:p>
        </p:txBody>
      </p:sp>
      <p:cxnSp>
        <p:nvCxnSpPr>
          <p:cNvPr id="29" name="Connecteur droit 28"/>
          <p:cNvCxnSpPr>
            <a:stCxn id="20" idx="3"/>
            <a:endCxn id="24" idx="1"/>
          </p:cNvCxnSpPr>
          <p:nvPr/>
        </p:nvCxnSpPr>
        <p:spPr>
          <a:xfrm flipV="1">
            <a:off x="4997266" y="3951401"/>
            <a:ext cx="565500" cy="758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22" idx="3"/>
            <a:endCxn id="26" idx="0"/>
          </p:cNvCxnSpPr>
          <p:nvPr/>
        </p:nvCxnSpPr>
        <p:spPr>
          <a:xfrm>
            <a:off x="4997266" y="4574627"/>
            <a:ext cx="2127517" cy="61476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22" idx="2"/>
          </p:cNvCxnSpPr>
          <p:nvPr/>
        </p:nvCxnSpPr>
        <p:spPr>
          <a:xfrm rot="5400000">
            <a:off x="2622903" y="4362444"/>
            <a:ext cx="276999" cy="134769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20" idx="2"/>
            <a:endCxn id="22" idx="0"/>
          </p:cNvCxnSpPr>
          <p:nvPr/>
        </p:nvCxnSpPr>
        <p:spPr>
          <a:xfrm rot="5400000">
            <a:off x="3381345" y="4197556"/>
            <a:ext cx="107809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18" idx="2"/>
            <a:endCxn id="20" idx="0"/>
          </p:cNvCxnSpPr>
          <p:nvPr/>
        </p:nvCxnSpPr>
        <p:spPr>
          <a:xfrm rot="5400000">
            <a:off x="3380551" y="3719621"/>
            <a:ext cx="109397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17" idx="2"/>
            <a:endCxn id="18" idx="0"/>
          </p:cNvCxnSpPr>
          <p:nvPr/>
        </p:nvCxnSpPr>
        <p:spPr>
          <a:xfrm rot="5400000">
            <a:off x="3373649" y="3233990"/>
            <a:ext cx="123201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26" idx="2"/>
            <a:endCxn id="28" idx="0"/>
          </p:cNvCxnSpPr>
          <p:nvPr/>
        </p:nvCxnSpPr>
        <p:spPr>
          <a:xfrm rot="5400000">
            <a:off x="7077781" y="5605725"/>
            <a:ext cx="94004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25" idx="2"/>
            <a:endCxn id="27" idx="0"/>
          </p:cNvCxnSpPr>
          <p:nvPr/>
        </p:nvCxnSpPr>
        <p:spPr>
          <a:xfrm rot="5400000">
            <a:off x="1972215" y="5605725"/>
            <a:ext cx="94004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1: un </a:t>
            </a:r>
            <a:r>
              <a:rPr lang="fr-FR" dirty="0" err="1" smtClean="0"/>
              <a:t>ex-mâle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59059"/>
          </a:xfrm>
        </p:spPr>
        <p:txBody>
          <a:bodyPr/>
          <a:lstStyle/>
          <a:p>
            <a:r>
              <a:rPr lang="fr-FR" dirty="0" smtClean="0"/>
              <a:t>Examens complémentaires:</a:t>
            </a:r>
          </a:p>
          <a:p>
            <a:pPr lvl="1"/>
            <a:r>
              <a:rPr lang="fr-FR" dirty="0" smtClean="0"/>
              <a:t>AMH: origine</a:t>
            </a:r>
          </a:p>
          <a:p>
            <a:pPr lvl="2">
              <a:buNone/>
            </a:pPr>
            <a:endParaRPr lang="fr-FR" dirty="0"/>
          </a:p>
        </p:txBody>
      </p:sp>
      <p:grpSp>
        <p:nvGrpSpPr>
          <p:cNvPr id="7" name="Grouper 7"/>
          <p:cNvGrpSpPr/>
          <p:nvPr/>
        </p:nvGrpSpPr>
        <p:grpSpPr>
          <a:xfrm>
            <a:off x="457200" y="3988294"/>
            <a:ext cx="2685127" cy="2481874"/>
            <a:chOff x="457200" y="3562218"/>
            <a:chExt cx="2685127" cy="2481874"/>
          </a:xfrm>
        </p:grpSpPr>
        <p:sp>
          <p:nvSpPr>
            <p:cNvPr id="5" name="Ellipse 4"/>
            <p:cNvSpPr/>
            <p:nvPr/>
          </p:nvSpPr>
          <p:spPr>
            <a:xfrm>
              <a:off x="457200" y="3562218"/>
              <a:ext cx="2685127" cy="248187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8" name="Grouper 6"/>
            <p:cNvGrpSpPr/>
            <p:nvPr/>
          </p:nvGrpSpPr>
          <p:grpSpPr>
            <a:xfrm>
              <a:off x="951613" y="3988294"/>
              <a:ext cx="1734467" cy="1559420"/>
              <a:chOff x="951613" y="3988294"/>
              <a:chExt cx="1734467" cy="1559420"/>
            </a:xfrm>
          </p:grpSpPr>
          <p:sp>
            <p:nvSpPr>
              <p:cNvPr id="4" name="Ellipse 3"/>
              <p:cNvSpPr/>
              <p:nvPr/>
            </p:nvSpPr>
            <p:spPr>
              <a:xfrm>
                <a:off x="951613" y="3988294"/>
                <a:ext cx="1734467" cy="155942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6" name="Ellipse 5"/>
              <p:cNvSpPr/>
              <p:nvPr/>
            </p:nvSpPr>
            <p:spPr>
              <a:xfrm>
                <a:off x="1264596" y="4242890"/>
                <a:ext cx="1129523" cy="10858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cxnSp>
        <p:nvCxnSpPr>
          <p:cNvPr id="10" name="Connecteur droit 9"/>
          <p:cNvCxnSpPr>
            <a:stCxn id="6" idx="5"/>
            <a:endCxn id="23" idx="1"/>
          </p:cNvCxnSpPr>
          <p:nvPr/>
        </p:nvCxnSpPr>
        <p:spPr>
          <a:xfrm rot="16200000" flipH="1">
            <a:off x="2761935" y="5062555"/>
            <a:ext cx="142817" cy="1209279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4" idx="7"/>
            <a:endCxn id="21" idx="1"/>
          </p:cNvCxnSpPr>
          <p:nvPr/>
        </p:nvCxnSpPr>
        <p:spPr>
          <a:xfrm rot="5400000" flipH="1" flipV="1">
            <a:off x="2888141" y="4092900"/>
            <a:ext cx="93774" cy="100591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5" idx="0"/>
            <a:endCxn id="19" idx="1"/>
          </p:cNvCxnSpPr>
          <p:nvPr/>
        </p:nvCxnSpPr>
        <p:spPr>
          <a:xfrm rot="5400000" flipH="1" flipV="1">
            <a:off x="2360255" y="2910567"/>
            <a:ext cx="517236" cy="1638219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437983" y="3271003"/>
            <a:ext cx="207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Cellules de </a:t>
            </a:r>
            <a:r>
              <a:rPr lang="fr-FR" sz="2000" dirty="0" err="1" smtClean="0"/>
              <a:t>Leydig</a:t>
            </a:r>
            <a:endParaRPr lang="fr-FR" sz="2000" dirty="0"/>
          </a:p>
        </p:txBody>
      </p:sp>
      <p:sp>
        <p:nvSpPr>
          <p:cNvPr id="21" name="ZoneTexte 20"/>
          <p:cNvSpPr txBox="1"/>
          <p:nvPr/>
        </p:nvSpPr>
        <p:spPr>
          <a:xfrm>
            <a:off x="3437983" y="4348913"/>
            <a:ext cx="207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Cellules de </a:t>
            </a:r>
            <a:r>
              <a:rPr lang="fr-FR" sz="2000" dirty="0" err="1" smtClean="0"/>
              <a:t>Sertoli</a:t>
            </a:r>
            <a:endParaRPr lang="fr-FR" sz="2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3437983" y="5538549"/>
            <a:ext cx="207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Tube séminifère</a:t>
            </a:r>
            <a:endParaRPr lang="fr-FR" sz="2000" dirty="0"/>
          </a:p>
        </p:txBody>
      </p:sp>
      <p:sp>
        <p:nvSpPr>
          <p:cNvPr id="36" name="ZoneTexte 35"/>
          <p:cNvSpPr txBox="1"/>
          <p:nvPr/>
        </p:nvSpPr>
        <p:spPr>
          <a:xfrm>
            <a:off x="6043689" y="4253891"/>
            <a:ext cx="1414596" cy="584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AMH</a:t>
            </a:r>
            <a:endParaRPr lang="fr-FR" sz="3200" dirty="0"/>
          </a:p>
        </p:txBody>
      </p:sp>
      <p:cxnSp>
        <p:nvCxnSpPr>
          <p:cNvPr id="44" name="Connecteur droit 43"/>
          <p:cNvCxnSpPr>
            <a:stCxn id="21" idx="3"/>
            <a:endCxn id="36" idx="1"/>
          </p:cNvCxnSpPr>
          <p:nvPr/>
        </p:nvCxnSpPr>
        <p:spPr>
          <a:xfrm flipV="1">
            <a:off x="5510939" y="4546279"/>
            <a:ext cx="532750" cy="2689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1: un </a:t>
            </a:r>
            <a:r>
              <a:rPr lang="fr-FR" dirty="0" err="1" smtClean="0"/>
              <a:t>ex-mâle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59059"/>
          </a:xfrm>
        </p:spPr>
        <p:txBody>
          <a:bodyPr/>
          <a:lstStyle/>
          <a:p>
            <a:r>
              <a:rPr lang="fr-FR" dirty="0" smtClean="0"/>
              <a:t>Examens complémentaires:</a:t>
            </a:r>
          </a:p>
          <a:p>
            <a:pPr lvl="1"/>
            <a:r>
              <a:rPr lang="fr-FR" dirty="0" smtClean="0"/>
              <a:t>AMH: données cliniques </a:t>
            </a:r>
            <a:r>
              <a:rPr lang="fr-FR" dirty="0" err="1" smtClean="0"/>
              <a:t>Eq</a:t>
            </a:r>
            <a:endParaRPr lang="fr-FR" dirty="0" smtClean="0"/>
          </a:p>
          <a:p>
            <a:pPr lvl="2">
              <a:buNone/>
            </a:pPr>
            <a:endParaRPr lang="fr-FR" dirty="0"/>
          </a:p>
        </p:txBody>
      </p:sp>
      <p:pic>
        <p:nvPicPr>
          <p:cNvPr id="23" name="Image 22" descr="AMH2-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45" y="2685422"/>
            <a:ext cx="4675960" cy="39400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16200000">
            <a:off x="4856976" y="4666992"/>
            <a:ext cx="121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AMH </a:t>
            </a:r>
          </a:p>
        </p:txBody>
      </p:sp>
      <p:sp>
        <p:nvSpPr>
          <p:cNvPr id="6" name="ZoneTexte 5"/>
          <p:cNvSpPr txBox="1"/>
          <p:nvPr/>
        </p:nvSpPr>
        <p:spPr>
          <a:xfrm rot="16200000">
            <a:off x="2844284" y="4254500"/>
            <a:ext cx="204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AMH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466062" y="2516498"/>
            <a:ext cx="8220738" cy="3887582"/>
            <a:chOff x="466062" y="2516498"/>
            <a:chExt cx="8220738" cy="3887582"/>
          </a:xfrm>
          <a:noFill/>
        </p:grpSpPr>
        <p:pic>
          <p:nvPicPr>
            <p:cNvPr id="21" name="Image 20" descr="AMH1-Eq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3393" y="2516498"/>
              <a:ext cx="4423407" cy="3887582"/>
            </a:xfrm>
            <a:prstGeom prst="rect">
              <a:avLst/>
            </a:prstGeom>
            <a:grpFill/>
          </p:spPr>
        </p:pic>
        <p:pic>
          <p:nvPicPr>
            <p:cNvPr id="36" name="Image 35" descr="AMH3-Eq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062" y="2848705"/>
              <a:ext cx="3797331" cy="3430159"/>
            </a:xfrm>
            <a:prstGeom prst="rect">
              <a:avLst/>
            </a:prstGeom>
            <a:grpFill/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1: un </a:t>
            </a:r>
            <a:r>
              <a:rPr lang="fr-FR" dirty="0" err="1" smtClean="0"/>
              <a:t>ex-mâle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59059"/>
          </a:xfrm>
        </p:spPr>
        <p:txBody>
          <a:bodyPr/>
          <a:lstStyle/>
          <a:p>
            <a:r>
              <a:rPr lang="fr-FR" dirty="0" smtClean="0"/>
              <a:t>Examens complémentaires:</a:t>
            </a:r>
          </a:p>
          <a:p>
            <a:pPr lvl="1"/>
            <a:r>
              <a:rPr lang="fr-FR" dirty="0" smtClean="0"/>
              <a:t>AMH: données cliniques </a:t>
            </a:r>
            <a:r>
              <a:rPr lang="fr-FR" dirty="0" err="1" smtClean="0"/>
              <a:t>Eq</a:t>
            </a:r>
            <a:endParaRPr lang="fr-FR" dirty="0" smtClean="0"/>
          </a:p>
          <a:p>
            <a:pPr lvl="2"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1: un </a:t>
            </a:r>
            <a:r>
              <a:rPr lang="fr-FR" dirty="0" err="1" smtClean="0"/>
              <a:t>ex-mâle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59059"/>
          </a:xfrm>
        </p:spPr>
        <p:txBody>
          <a:bodyPr/>
          <a:lstStyle/>
          <a:p>
            <a:r>
              <a:rPr lang="fr-FR" dirty="0" smtClean="0"/>
              <a:t>Examens complémentaires:</a:t>
            </a:r>
          </a:p>
          <a:p>
            <a:pPr lvl="1"/>
            <a:r>
              <a:rPr lang="fr-FR" dirty="0" smtClean="0"/>
              <a:t>AMH: résumé</a:t>
            </a:r>
          </a:p>
          <a:p>
            <a:pPr lvl="2">
              <a:buNone/>
            </a:pPr>
            <a:endParaRPr lang="fr-FR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457200" y="2920250"/>
          <a:ext cx="8229599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447"/>
                <a:gridCol w="2460384"/>
                <a:gridCol w="2460384"/>
                <a:gridCol w="2460384"/>
              </a:tblGrid>
              <a:tr h="496447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EQ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CN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Autres</a:t>
                      </a:r>
                      <a:endParaRPr lang="fr-FR" sz="3200" dirty="0"/>
                    </a:p>
                  </a:txBody>
                  <a:tcPr/>
                </a:tc>
              </a:tr>
              <a:tr h="1191089">
                <a:tc>
                  <a:txBody>
                    <a:bodyPr/>
                    <a:lstStyle/>
                    <a:p>
                      <a:pPr algn="ctr"/>
                      <a:r>
                        <a:rPr lang="fr-FR" sz="8800" dirty="0" smtClean="0"/>
                        <a:t>+</a:t>
                      </a:r>
                      <a:endParaRPr lang="fr-FR" sz="8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fr-FR" sz="2000" dirty="0" smtClean="0"/>
                        <a:t>Pas de</a:t>
                      </a:r>
                      <a:r>
                        <a:rPr lang="fr-FR" sz="2000" baseline="0" dirty="0" smtClean="0"/>
                        <a:t> stimulation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2000" baseline="0" dirty="0" smtClean="0"/>
                        <a:t>Accessible</a:t>
                      </a:r>
                    </a:p>
                    <a:p>
                      <a:pPr>
                        <a:buFontTx/>
                        <a:buChar char="-"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fr-FR" sz="2000" dirty="0" smtClean="0"/>
                        <a:t>Pas de</a:t>
                      </a:r>
                      <a:r>
                        <a:rPr lang="fr-FR" sz="2000" baseline="0" dirty="0" smtClean="0"/>
                        <a:t> stimulation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2000" baseline="0" dirty="0" smtClean="0"/>
                        <a:t>Accessible</a:t>
                      </a:r>
                    </a:p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CT Ok</a:t>
                      </a:r>
                    </a:p>
                    <a:p>
                      <a:r>
                        <a:rPr lang="fr-FR" sz="2000" dirty="0" smtClean="0"/>
                        <a:t>BV Ok</a:t>
                      </a:r>
                      <a:endParaRPr lang="fr-FR" sz="2000" dirty="0"/>
                    </a:p>
                  </a:txBody>
                  <a:tcPr/>
                </a:tc>
              </a:tr>
              <a:tr h="1191089">
                <a:tc>
                  <a:txBody>
                    <a:bodyPr/>
                    <a:lstStyle/>
                    <a:p>
                      <a:pPr algn="ctr"/>
                      <a:r>
                        <a:rPr lang="fr-FR" sz="8800" dirty="0" smtClean="0"/>
                        <a:t>-</a:t>
                      </a:r>
                      <a:endParaRPr lang="fr-FR" sz="8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indent="-88900">
                        <a:buFontTx/>
                        <a:buChar char="-"/>
                      </a:pPr>
                      <a:r>
                        <a:rPr lang="fr-FR" sz="2000" baseline="0" dirty="0" smtClean="0"/>
                        <a:t>Peu de zone grise</a:t>
                      </a:r>
                    </a:p>
                    <a:p>
                      <a:pPr marL="88900" indent="-88900">
                        <a:buFontTx/>
                        <a:buChar char="-"/>
                      </a:pPr>
                      <a:r>
                        <a:rPr lang="fr-FR" sz="2000" baseline="0" dirty="0" smtClean="0"/>
                        <a:t>Après la puberté</a:t>
                      </a:r>
                    </a:p>
                    <a:p>
                      <a:pPr marL="88900" indent="-88900">
                        <a:buFontTx/>
                        <a:buChar char="-"/>
                      </a:pPr>
                      <a:r>
                        <a:rPr lang="fr-FR" sz="2000" baseline="0" dirty="0" smtClean="0"/>
                        <a:t>Ok chez âne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fr-FR" sz="2000" dirty="0" smtClean="0"/>
                        <a:t>Peu de zone grise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2000" dirty="0" smtClean="0"/>
                        <a:t>Pas d’info si implant </a:t>
                      </a:r>
                      <a:r>
                        <a:rPr lang="fr-FR" sz="2000" dirty="0" err="1" smtClean="0"/>
                        <a:t>desloreline</a:t>
                      </a:r>
                      <a:r>
                        <a:rPr lang="fr-FR" sz="2000" dirty="0" smtClean="0"/>
                        <a:t> (</a:t>
                      </a:r>
                      <a:r>
                        <a:rPr lang="fr-FR" sz="2000" dirty="0" err="1" smtClean="0"/>
                        <a:t>conc</a:t>
                      </a:r>
                      <a:r>
                        <a:rPr lang="fr-FR" sz="2000" dirty="0" smtClean="0"/>
                        <a:t> très élevées)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1: un </a:t>
            </a:r>
            <a:r>
              <a:rPr lang="fr-FR" dirty="0" err="1" smtClean="0"/>
              <a:t>ex-mâle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Conclusions:</a:t>
            </a:r>
          </a:p>
          <a:p>
            <a:pPr lvl="1"/>
            <a:r>
              <a:rPr lang="fr-FR" dirty="0" smtClean="0"/>
              <a:t>AMH= </a:t>
            </a:r>
          </a:p>
          <a:p>
            <a:pPr lvl="2"/>
            <a:r>
              <a:rPr lang="fr-FR" dirty="0" smtClean="0"/>
              <a:t>le plus polyvalent</a:t>
            </a:r>
          </a:p>
          <a:p>
            <a:pPr lvl="2"/>
            <a:r>
              <a:rPr lang="fr-FR" dirty="0" smtClean="0"/>
              <a:t>Le plus sensible et spécifique chez de nombreuses espèces</a:t>
            </a:r>
          </a:p>
          <a:p>
            <a:pPr lvl="1"/>
            <a:r>
              <a:rPr lang="fr-FR" dirty="0" smtClean="0"/>
              <a:t>Mais!!!!!!</a:t>
            </a:r>
          </a:p>
          <a:p>
            <a:pPr lvl="1">
              <a:buNone/>
            </a:pPr>
            <a:r>
              <a:rPr lang="fr-F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n’existe pas de test définitif unique et absolu</a:t>
            </a:r>
          </a:p>
          <a:p>
            <a:r>
              <a:rPr lang="fr-FR" dirty="0" smtClean="0"/>
              <a:t>Le sens clinique reste de mise!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2: une </a:t>
            </a:r>
            <a:r>
              <a:rPr lang="fr-FR" dirty="0" err="1" smtClean="0"/>
              <a:t>ex-femelle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6402"/>
          </a:xfrm>
        </p:spPr>
        <p:txBody>
          <a:bodyPr/>
          <a:lstStyle/>
          <a:p>
            <a:r>
              <a:rPr lang="fr-FR" dirty="0" smtClean="0"/>
              <a:t>Anamnèse:</a:t>
            </a:r>
          </a:p>
          <a:p>
            <a:pPr lvl="1"/>
            <a:r>
              <a:rPr lang="fr-FR" dirty="0" smtClean="0"/>
              <a:t>Chienne 2 ans: OV  chez un confrère il y a 1 an</a:t>
            </a:r>
          </a:p>
          <a:p>
            <a:pPr lvl="2"/>
            <a:r>
              <a:rPr lang="fr-FR" dirty="0" smtClean="0"/>
              <a:t>Qui clame des compétences chirurgicales limitées </a:t>
            </a:r>
          </a:p>
          <a:p>
            <a:pPr lvl="1"/>
            <a:r>
              <a:rPr lang="fr-FR" dirty="0" smtClean="0"/>
              <a:t>Ecoulements vulvaires il y a 3 semaines, sanguinolents</a:t>
            </a:r>
          </a:p>
          <a:p>
            <a:pPr lvl="1"/>
            <a:r>
              <a:rPr lang="fr-FR" dirty="0" smtClean="0"/>
              <a:t>Abattue depuis 2 jours</a:t>
            </a:r>
          </a:p>
        </p:txBody>
      </p:sp>
      <p:pic>
        <p:nvPicPr>
          <p:cNvPr id="5" name="Image 4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0" y="4141402"/>
            <a:ext cx="3632200" cy="223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2: une </a:t>
            </a:r>
            <a:r>
              <a:rPr lang="fr-FR" dirty="0" err="1" smtClean="0"/>
              <a:t>ex-femelle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5075"/>
          </a:xfrm>
        </p:spPr>
        <p:txBody>
          <a:bodyPr/>
          <a:lstStyle/>
          <a:p>
            <a:r>
              <a:rPr lang="fr-FR" dirty="0" smtClean="0"/>
              <a:t>Examen général:</a:t>
            </a:r>
          </a:p>
          <a:p>
            <a:pPr lvl="1"/>
            <a:r>
              <a:rPr lang="fr-FR" dirty="0" smtClean="0"/>
              <a:t>Appétit diminué</a:t>
            </a:r>
          </a:p>
          <a:p>
            <a:pPr lvl="1"/>
            <a:r>
              <a:rPr lang="fr-FR" dirty="0" smtClean="0"/>
              <a:t>Un peu de fièvre</a:t>
            </a:r>
          </a:p>
        </p:txBody>
      </p:sp>
      <p:pic>
        <p:nvPicPr>
          <p:cNvPr id="4" name="Image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0" y="4144674"/>
            <a:ext cx="3632200" cy="223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2: une </a:t>
            </a:r>
            <a:r>
              <a:rPr lang="fr-FR" dirty="0" err="1" smtClean="0"/>
              <a:t>ex-femelle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5075"/>
          </a:xfrm>
        </p:spPr>
        <p:txBody>
          <a:bodyPr/>
          <a:lstStyle/>
          <a:p>
            <a:r>
              <a:rPr lang="fr-FR" dirty="0" smtClean="0"/>
              <a:t>Examen spécial:</a:t>
            </a:r>
          </a:p>
          <a:p>
            <a:pPr lvl="1"/>
            <a:r>
              <a:rPr lang="fr-FR" dirty="0" smtClean="0"/>
              <a:t>Frottis vaginal:</a:t>
            </a:r>
          </a:p>
        </p:txBody>
      </p:sp>
      <p:pic>
        <p:nvPicPr>
          <p:cNvPr id="5" name="Image 4" descr="metoestru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99431"/>
            <a:ext cx="8229600" cy="30658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2: une </a:t>
            </a:r>
            <a:r>
              <a:rPr lang="fr-FR" dirty="0" err="1" smtClean="0"/>
              <a:t>ex-femelle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5075"/>
          </a:xfrm>
        </p:spPr>
        <p:txBody>
          <a:bodyPr/>
          <a:lstStyle/>
          <a:p>
            <a:r>
              <a:rPr lang="fr-FR" dirty="0" smtClean="0"/>
              <a:t>Diagnostic différentiel:</a:t>
            </a:r>
          </a:p>
          <a:p>
            <a:pPr lvl="1"/>
            <a:r>
              <a:rPr lang="fr-FR" dirty="0" smtClean="0"/>
              <a:t>Vaginite</a:t>
            </a:r>
          </a:p>
          <a:p>
            <a:pPr lvl="1"/>
            <a:r>
              <a:rPr lang="fr-FR" dirty="0" err="1" smtClean="0"/>
              <a:t>Diœstrus</a:t>
            </a:r>
            <a:r>
              <a:rPr lang="fr-FR" dirty="0" smtClean="0"/>
              <a:t>  &amp; </a:t>
            </a:r>
            <a:r>
              <a:rPr lang="fr-FR" dirty="0" err="1" smtClean="0"/>
              <a:t>pyomètre</a:t>
            </a:r>
            <a:endParaRPr lang="fr-FR" dirty="0" smtClean="0"/>
          </a:p>
          <a:p>
            <a:pPr lvl="2"/>
            <a:r>
              <a:rPr lang="fr-FR" dirty="0" smtClean="0"/>
              <a:t>Comment le col a-t-il pu s’ouvrir?</a:t>
            </a:r>
          </a:p>
          <a:p>
            <a:pPr lvl="2"/>
            <a:r>
              <a:rPr lang="fr-FR" dirty="0" smtClean="0"/>
              <a:t>Qui a laissé un bout d’ovaire?</a:t>
            </a:r>
          </a:p>
          <a:p>
            <a:pPr lvl="2"/>
            <a:r>
              <a:rPr lang="fr-FR" dirty="0" smtClean="0"/>
              <a:t>Comment le prouver?</a:t>
            </a:r>
          </a:p>
        </p:txBody>
      </p:sp>
      <p:pic>
        <p:nvPicPr>
          <p:cNvPr id="4" name="Image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0" y="4144674"/>
            <a:ext cx="3632200" cy="223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u="sng" cap="small" dirty="0" smtClean="0">
                <a:solidFill>
                  <a:srgbClr val="FF0000"/>
                </a:solidFill>
              </a:rPr>
              <a:t>PLAN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Cas Clinique 1: un </a:t>
            </a:r>
            <a:r>
              <a:rPr lang="fr-FR" dirty="0" err="1" smtClean="0"/>
              <a:t>ex-mâle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Cas Clinique 2: une </a:t>
            </a:r>
            <a:r>
              <a:rPr lang="fr-FR" dirty="0" err="1" smtClean="0"/>
              <a:t>ex-femelle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Cas Clinique 3: je veux des bébés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2: une </a:t>
            </a:r>
            <a:r>
              <a:rPr lang="fr-FR" dirty="0" err="1" smtClean="0"/>
              <a:t>ex-femelle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5075"/>
          </a:xfrm>
        </p:spPr>
        <p:txBody>
          <a:bodyPr/>
          <a:lstStyle/>
          <a:p>
            <a:r>
              <a:rPr lang="fr-FR" dirty="0" smtClean="0"/>
              <a:t>Examens complémentaires:</a:t>
            </a:r>
          </a:p>
          <a:p>
            <a:pPr lvl="1"/>
            <a:r>
              <a:rPr lang="fr-FR" dirty="0" smtClean="0"/>
              <a:t>Progestérone:</a:t>
            </a:r>
          </a:p>
          <a:p>
            <a:pPr lvl="2"/>
            <a:r>
              <a:rPr lang="fr-FR" dirty="0" smtClean="0"/>
              <a:t>Ok ce cas-ci</a:t>
            </a:r>
          </a:p>
          <a:p>
            <a:pPr lvl="2"/>
            <a:r>
              <a:rPr lang="fr-FR" dirty="0" smtClean="0"/>
              <a:t>Pas ok tout le temps:</a:t>
            </a:r>
          </a:p>
          <a:p>
            <a:pPr lvl="3"/>
            <a:r>
              <a:rPr lang="fr-FR" dirty="0" smtClean="0"/>
              <a:t>CN: imprégnation P</a:t>
            </a:r>
            <a:r>
              <a:rPr lang="fr-FR" baseline="-25000" dirty="0" smtClean="0"/>
              <a:t>4 </a:t>
            </a:r>
            <a:r>
              <a:rPr lang="fr-FR" dirty="0" smtClean="0"/>
              <a:t>en fin O et DO (65 à 70j sur 4-6mois)</a:t>
            </a:r>
          </a:p>
          <a:p>
            <a:pPr lvl="3"/>
            <a:r>
              <a:rPr lang="fr-FR" dirty="0" smtClean="0"/>
              <a:t>CT: si pas de gestation: </a:t>
            </a:r>
            <a:r>
              <a:rPr lang="fr-FR" dirty="0" err="1" smtClean="0"/>
              <a:t>interœstrus</a:t>
            </a:r>
            <a:r>
              <a:rPr lang="fr-FR" dirty="0" smtClean="0"/>
              <a:t> et œstrus se succèdent</a:t>
            </a:r>
          </a:p>
          <a:p>
            <a:pPr lvl="2"/>
            <a:r>
              <a:rPr lang="fr-FR" dirty="0" smtClean="0"/>
              <a:t>Pas idéal</a:t>
            </a:r>
          </a:p>
          <a:p>
            <a:pPr lvl="1"/>
            <a:endParaRPr lang="fr-FR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2: une </a:t>
            </a:r>
            <a:r>
              <a:rPr lang="fr-FR" dirty="0" err="1" smtClean="0"/>
              <a:t>ex-femelle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0689"/>
          </a:xfrm>
        </p:spPr>
        <p:txBody>
          <a:bodyPr/>
          <a:lstStyle/>
          <a:p>
            <a:r>
              <a:rPr lang="fr-FR" dirty="0" smtClean="0"/>
              <a:t>Examens complémentaires:</a:t>
            </a:r>
          </a:p>
          <a:p>
            <a:pPr lvl="1"/>
            <a:r>
              <a:rPr lang="fr-FR" dirty="0" smtClean="0"/>
              <a:t>LH: identification correcte de </a:t>
            </a:r>
          </a:p>
          <a:p>
            <a:pPr lvl="2"/>
            <a:r>
              <a:rPr lang="fr-FR" dirty="0" smtClean="0"/>
              <a:t>78% des chiennes intactes (=Se)</a:t>
            </a:r>
          </a:p>
          <a:p>
            <a:pPr lvl="3"/>
            <a:r>
              <a:rPr lang="fr-FR" dirty="0" smtClean="0"/>
              <a:t>LH élevée en </a:t>
            </a:r>
            <a:r>
              <a:rPr lang="fr-FR" dirty="0" err="1" smtClean="0"/>
              <a:t>oestrus</a:t>
            </a:r>
            <a:r>
              <a:rPr lang="fr-FR" dirty="0" smtClean="0"/>
              <a:t>, basse le reste du tps</a:t>
            </a:r>
          </a:p>
          <a:p>
            <a:pPr lvl="2"/>
            <a:r>
              <a:rPr lang="fr-FR" dirty="0" smtClean="0"/>
              <a:t>98% des chiennes avec OV (=</a:t>
            </a:r>
            <a:r>
              <a:rPr lang="fr-FR" dirty="0" err="1" smtClean="0"/>
              <a:t>Sp</a:t>
            </a:r>
            <a:r>
              <a:rPr lang="fr-FR" dirty="0" smtClean="0"/>
              <a:t>)</a:t>
            </a:r>
          </a:p>
          <a:p>
            <a:pPr lvl="3"/>
            <a:r>
              <a:rPr lang="fr-FR" dirty="0" smtClean="0"/>
              <a:t>LH élevée (pas de FB- des autres hormones)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860534" y="4360889"/>
            <a:ext cx="7559566" cy="2004386"/>
            <a:chOff x="2641496" y="3533020"/>
            <a:chExt cx="3197818" cy="2004386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2642289" y="5535818"/>
              <a:ext cx="3197025" cy="1588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 flipH="1" flipV="1">
              <a:off x="1640494" y="4534022"/>
              <a:ext cx="2003594" cy="1590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necteur droit 11"/>
          <p:cNvCxnSpPr/>
          <p:nvPr/>
        </p:nvCxnSpPr>
        <p:spPr>
          <a:xfrm>
            <a:off x="1003300" y="6466875"/>
            <a:ext cx="1092200" cy="1588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095500" y="6461124"/>
            <a:ext cx="1219200" cy="3176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rme libre 22"/>
          <p:cNvSpPr/>
          <p:nvPr/>
        </p:nvSpPr>
        <p:spPr>
          <a:xfrm>
            <a:off x="1549400" y="4607983"/>
            <a:ext cx="876300" cy="1399117"/>
          </a:xfrm>
          <a:custGeom>
            <a:avLst/>
            <a:gdLst>
              <a:gd name="connsiteX0" fmla="*/ 0 w 876300"/>
              <a:gd name="connsiteY0" fmla="*/ 1399117 h 1399117"/>
              <a:gd name="connsiteX1" fmla="*/ 546100 w 876300"/>
              <a:gd name="connsiteY1" fmla="*/ 2117 h 1399117"/>
              <a:gd name="connsiteX2" fmla="*/ 876300 w 876300"/>
              <a:gd name="connsiteY2" fmla="*/ 1386417 h 139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1399117">
                <a:moveTo>
                  <a:pt x="0" y="1399117"/>
                </a:moveTo>
                <a:cubicBezTo>
                  <a:pt x="200025" y="701675"/>
                  <a:pt x="400050" y="4234"/>
                  <a:pt x="546100" y="2117"/>
                </a:cubicBezTo>
                <a:cubicBezTo>
                  <a:pt x="692150" y="0"/>
                  <a:pt x="876300" y="1386417"/>
                  <a:pt x="876300" y="138641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>
            <a:endCxn id="23" idx="2"/>
          </p:cNvCxnSpPr>
          <p:nvPr/>
        </p:nvCxnSpPr>
        <p:spPr>
          <a:xfrm rot="10800000">
            <a:off x="2425700" y="5994401"/>
            <a:ext cx="5994400" cy="1270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23" idx="0"/>
          </p:cNvCxnSpPr>
          <p:nvPr/>
        </p:nvCxnSpPr>
        <p:spPr>
          <a:xfrm flipH="1">
            <a:off x="1003300" y="6007100"/>
            <a:ext cx="546100" cy="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003300" y="6464300"/>
            <a:ext cx="10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2159000" y="6488668"/>
            <a:ext cx="10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190500" y="4360889"/>
            <a:ext cx="67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LH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7750067" y="6461124"/>
            <a:ext cx="67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Tps</a:t>
            </a:r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>
          <a:xfrm flipV="1">
            <a:off x="1003300" y="4360889"/>
            <a:ext cx="7416800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7048500" y="430901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chemeClr val="accent2"/>
                </a:solidFill>
              </a:rPr>
              <a:t>OV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048500" y="566316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chemeClr val="accent1"/>
                </a:solidFill>
              </a:rPr>
              <a:t>Pas OV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3314700" y="6460092"/>
            <a:ext cx="2590800" cy="15876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905500" y="6475968"/>
            <a:ext cx="2501900" cy="8371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4064000" y="6456402"/>
            <a:ext cx="10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6502400" y="6424136"/>
            <a:ext cx="10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AO</a:t>
            </a:r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2: une </a:t>
            </a:r>
            <a:r>
              <a:rPr lang="fr-FR" dirty="0" err="1" smtClean="0"/>
              <a:t>ex-femelle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5075"/>
          </a:xfrm>
        </p:spPr>
        <p:txBody>
          <a:bodyPr/>
          <a:lstStyle/>
          <a:p>
            <a:r>
              <a:rPr lang="fr-FR" dirty="0" smtClean="0"/>
              <a:t>Examens complémentaires:</a:t>
            </a:r>
          </a:p>
          <a:p>
            <a:pPr lvl="1"/>
            <a:r>
              <a:rPr lang="fr-FR" dirty="0" smtClean="0"/>
              <a:t>AMH: identification correcte de </a:t>
            </a:r>
          </a:p>
          <a:p>
            <a:pPr lvl="2"/>
            <a:r>
              <a:rPr lang="fr-FR" dirty="0" smtClean="0"/>
              <a:t>90% des chiennes intactes (=Se)</a:t>
            </a:r>
          </a:p>
          <a:p>
            <a:pPr lvl="2"/>
            <a:r>
              <a:rPr lang="fr-FR" dirty="0" smtClean="0"/>
              <a:t>100% des chiennes avec OV (=</a:t>
            </a:r>
            <a:r>
              <a:rPr lang="fr-FR" dirty="0" err="1" smtClean="0"/>
              <a:t>Sp</a:t>
            </a:r>
            <a:r>
              <a:rPr lang="fr-FR" dirty="0" smtClean="0"/>
              <a:t>)</a:t>
            </a:r>
          </a:p>
          <a:p>
            <a:pPr lvl="2"/>
            <a:endParaRPr lang="fr-FR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2: une </a:t>
            </a:r>
            <a:r>
              <a:rPr lang="fr-FR" dirty="0" err="1" smtClean="0"/>
              <a:t>ex-femelle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82699"/>
          </a:xfrm>
        </p:spPr>
        <p:txBody>
          <a:bodyPr/>
          <a:lstStyle/>
          <a:p>
            <a:r>
              <a:rPr lang="fr-FR" dirty="0" smtClean="0"/>
              <a:t>Examens complémentaires:</a:t>
            </a:r>
          </a:p>
          <a:p>
            <a:pPr lvl="2">
              <a:buNone/>
            </a:pPr>
            <a:endParaRPr lang="fr-FR" dirty="0" smtClean="0"/>
          </a:p>
        </p:txBody>
      </p:sp>
      <p:pic>
        <p:nvPicPr>
          <p:cNvPr id="4" name="Espace réservé du contenu 3" descr="Syndrome Ovaire rémanent.png"/>
          <p:cNvPicPr>
            <a:picLocks noChangeAspect="1"/>
          </p:cNvPicPr>
          <p:nvPr/>
        </p:nvPicPr>
        <p:blipFill>
          <a:blip r:embed="rId2"/>
          <a:srcRect t="-8451" b="-8451"/>
          <a:stretch>
            <a:fillRect/>
          </a:stretch>
        </p:blipFill>
        <p:spPr>
          <a:xfrm>
            <a:off x="457200" y="1968500"/>
            <a:ext cx="822960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2: une </a:t>
            </a:r>
            <a:r>
              <a:rPr lang="fr-FR" dirty="0" err="1" smtClean="0"/>
              <a:t>ex-femelle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5075"/>
          </a:xfrm>
        </p:spPr>
        <p:txBody>
          <a:bodyPr>
            <a:normAutofit/>
          </a:bodyPr>
          <a:lstStyle/>
          <a:p>
            <a:r>
              <a:rPr lang="fr-FR" dirty="0" smtClean="0"/>
              <a:t>Examens complémentaires:</a:t>
            </a:r>
          </a:p>
          <a:p>
            <a:pPr lvl="1"/>
            <a:r>
              <a:rPr lang="fr-FR" dirty="0" smtClean="0"/>
              <a:t>Que retenir?</a:t>
            </a:r>
          </a:p>
          <a:p>
            <a:pPr lvl="2"/>
            <a:r>
              <a:rPr lang="fr-FR" dirty="0" smtClean="0"/>
              <a:t>Le frottis reste un examen de base, pas cher, avec des infos immédiates</a:t>
            </a:r>
          </a:p>
          <a:p>
            <a:pPr lvl="3"/>
            <a:r>
              <a:rPr lang="fr-FR" dirty="0" smtClean="0"/>
              <a:t>Peut être équivoque: DO ou AO vs OV</a:t>
            </a:r>
          </a:p>
          <a:p>
            <a:pPr lvl="2"/>
            <a:r>
              <a:rPr lang="fr-FR" dirty="0" smtClean="0"/>
              <a:t>La P</a:t>
            </a:r>
            <a:r>
              <a:rPr lang="fr-FR" baseline="-25000" dirty="0" smtClean="0"/>
              <a:t>4</a:t>
            </a:r>
            <a:r>
              <a:rPr lang="fr-FR" dirty="0" smtClean="0"/>
              <a:t> et l’œstradiol</a:t>
            </a:r>
          </a:p>
          <a:p>
            <a:pPr lvl="3"/>
            <a:r>
              <a:rPr lang="fr-FR" dirty="0" smtClean="0"/>
              <a:t>Les concentrations sont directement reflétées par le frottis</a:t>
            </a:r>
          </a:p>
          <a:p>
            <a:pPr lvl="3"/>
            <a:r>
              <a:rPr lang="fr-FR" dirty="0" smtClean="0"/>
              <a:t>Equivoques:</a:t>
            </a:r>
          </a:p>
          <a:p>
            <a:pPr lvl="4"/>
            <a:r>
              <a:rPr lang="fr-FR" dirty="0" smtClean="0"/>
              <a:t>DO et P</a:t>
            </a:r>
            <a:r>
              <a:rPr lang="fr-FR" baseline="-25000" dirty="0" smtClean="0"/>
              <a:t>4</a:t>
            </a:r>
          </a:p>
          <a:p>
            <a:pPr lvl="4"/>
            <a:r>
              <a:rPr lang="fr-FR" dirty="0" smtClean="0"/>
              <a:t>PO-O &amp; </a:t>
            </a:r>
            <a:r>
              <a:rPr lang="fr-FR" dirty="0" err="1" smtClean="0"/>
              <a:t>oestradiol</a:t>
            </a:r>
            <a:endParaRPr lang="fr-FR" dirty="0" smtClean="0"/>
          </a:p>
          <a:p>
            <a:pPr lvl="3"/>
            <a:r>
              <a:rPr lang="fr-FR" dirty="0" smtClean="0"/>
              <a:t>Peu d’utilité pour la recherche d’ovaire rémanent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2: une </a:t>
            </a:r>
            <a:r>
              <a:rPr lang="fr-FR" dirty="0" err="1" smtClean="0"/>
              <a:t>ex-femelle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5075"/>
          </a:xfrm>
        </p:spPr>
        <p:txBody>
          <a:bodyPr/>
          <a:lstStyle/>
          <a:p>
            <a:r>
              <a:rPr lang="fr-FR" dirty="0" smtClean="0"/>
              <a:t>Examens complémentaires:</a:t>
            </a:r>
          </a:p>
          <a:p>
            <a:pPr lvl="1"/>
            <a:r>
              <a:rPr lang="fr-FR" dirty="0" smtClean="0"/>
              <a:t>Que retenir?</a:t>
            </a:r>
          </a:p>
          <a:p>
            <a:pPr lvl="2"/>
            <a:r>
              <a:rPr lang="fr-FR" dirty="0" smtClean="0"/>
              <a:t>LH</a:t>
            </a:r>
          </a:p>
          <a:p>
            <a:pPr lvl="3"/>
            <a:r>
              <a:rPr lang="fr-FR" dirty="0" smtClean="0"/>
              <a:t>Elevée si OV</a:t>
            </a:r>
          </a:p>
          <a:p>
            <a:pPr lvl="3"/>
            <a:r>
              <a:rPr lang="fr-FR" dirty="0" smtClean="0"/>
              <a:t>Basse si cyclée</a:t>
            </a:r>
          </a:p>
          <a:p>
            <a:pPr lvl="4"/>
            <a:r>
              <a:rPr lang="fr-FR" dirty="0" smtClean="0"/>
              <a:t>Sauf en fin PO, début O</a:t>
            </a:r>
          </a:p>
          <a:p>
            <a:pPr lvl="4"/>
            <a:r>
              <a:rPr lang="fr-FR" dirty="0" smtClean="0"/>
              <a:t>Equivoque pendant +/- 10j</a:t>
            </a:r>
          </a:p>
          <a:p>
            <a:pPr lvl="2"/>
            <a:r>
              <a:rPr lang="fr-FR" dirty="0" smtClean="0"/>
              <a:t>AMH</a:t>
            </a:r>
          </a:p>
          <a:p>
            <a:pPr lvl="3"/>
            <a:r>
              <a:rPr lang="fr-FR" dirty="0" smtClean="0"/>
              <a:t>Basse si OV</a:t>
            </a:r>
          </a:p>
          <a:p>
            <a:pPr lvl="3"/>
            <a:r>
              <a:rPr lang="fr-FR" dirty="0" smtClean="0"/>
              <a:t>Elevée si entière</a:t>
            </a:r>
          </a:p>
          <a:p>
            <a:pPr lvl="3"/>
            <a:r>
              <a:rPr lang="fr-FR" dirty="0" smtClean="0"/>
              <a:t>Peu équivoque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2: une </a:t>
            </a:r>
            <a:r>
              <a:rPr lang="fr-FR" dirty="0" err="1" smtClean="0"/>
              <a:t>ex-femelle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5075"/>
          </a:xfrm>
        </p:spPr>
        <p:txBody>
          <a:bodyPr/>
          <a:lstStyle/>
          <a:p>
            <a:r>
              <a:rPr lang="fr-FR" dirty="0" smtClean="0"/>
              <a:t>Conclusions:</a:t>
            </a:r>
          </a:p>
          <a:p>
            <a:pPr lvl="1"/>
            <a:r>
              <a:rPr lang="fr-F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to basics</a:t>
            </a:r>
          </a:p>
          <a:p>
            <a:pPr lvl="1"/>
            <a:r>
              <a:rPr lang="fr-F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un doute persiste AMH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3: je veux des bébés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5075"/>
          </a:xfrm>
        </p:spPr>
        <p:txBody>
          <a:bodyPr/>
          <a:lstStyle/>
          <a:p>
            <a:r>
              <a:rPr lang="fr-FR" dirty="0" smtClean="0"/>
              <a:t>Anamnèse:</a:t>
            </a:r>
          </a:p>
          <a:p>
            <a:pPr lvl="1"/>
            <a:r>
              <a:rPr lang="fr-FR" dirty="0" smtClean="0"/>
              <a:t>Jeune Carlin de 2 ans</a:t>
            </a:r>
          </a:p>
          <a:p>
            <a:pPr lvl="1"/>
            <a:r>
              <a:rPr lang="fr-FR" dirty="0" smtClean="0"/>
              <a:t>Une portée avant OVH</a:t>
            </a:r>
          </a:p>
          <a:p>
            <a:pPr lvl="1"/>
            <a:r>
              <a:rPr lang="fr-FR" dirty="0" smtClean="0"/>
              <a:t>Perte sanguines ce matin</a:t>
            </a:r>
          </a:p>
          <a:p>
            <a:pPr lvl="2"/>
            <a:endParaRPr lang="fr-FR" dirty="0" smtClean="0"/>
          </a:p>
        </p:txBody>
      </p:sp>
      <p:pic>
        <p:nvPicPr>
          <p:cNvPr id="4" name="Image 3" descr="7360206_c0d6367e-bbeb-11e7-9cd4-f9b51efd44ae-1_940x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841" y="3873501"/>
            <a:ext cx="5610860" cy="2984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3: je veux des bébés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5075"/>
          </a:xfrm>
        </p:spPr>
        <p:txBody>
          <a:bodyPr/>
          <a:lstStyle/>
          <a:p>
            <a:r>
              <a:rPr lang="fr-FR" dirty="0" smtClean="0"/>
              <a:t>Examen général:</a:t>
            </a:r>
          </a:p>
          <a:p>
            <a:pPr lvl="1"/>
            <a:r>
              <a:rPr lang="fr-FR" dirty="0" smtClean="0"/>
              <a:t>En pleine forme!</a:t>
            </a:r>
          </a:p>
          <a:p>
            <a:pPr lvl="2"/>
            <a:r>
              <a:rPr lang="fr-FR" dirty="0" smtClean="0"/>
              <a:t>Même si elle fait quand même beaucoup de bruit en respirant…</a:t>
            </a:r>
          </a:p>
          <a:p>
            <a:pPr lvl="1"/>
            <a:r>
              <a:rPr lang="fr-FR" dirty="0" smtClean="0"/>
              <a:t>Perte sanguine sur vulve…</a:t>
            </a:r>
          </a:p>
          <a:p>
            <a:pPr lvl="2"/>
            <a:r>
              <a:rPr lang="fr-FR" dirty="0" smtClean="0"/>
              <a:t>On a le temps, mais il va falloir y réfléchir…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3: je veux des bébés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2100" y="1951166"/>
            <a:ext cx="142240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Ovocytes doivent finir méiose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299200" y="1766500"/>
            <a:ext cx="14224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Evolution P</a:t>
            </a:r>
            <a:r>
              <a:rPr lang="fr-FR" baseline="-25000" dirty="0" smtClean="0"/>
              <a:t>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010400" y="3814632"/>
            <a:ext cx="14224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Pic de LH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194300" y="2597497"/>
            <a:ext cx="14224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Cytologie vaginale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" y="5222269"/>
            <a:ext cx="14224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Type de sperme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416300" y="5683934"/>
            <a:ext cx="14224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Type d’IA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905500" y="4767322"/>
            <a:ext cx="14224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Ovulation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464300" y="5868600"/>
            <a:ext cx="14224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Durée de vie des gamètes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232150" y="2706636"/>
            <a:ext cx="1606550" cy="22159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3800" dirty="0" smtClean="0"/>
              <a:t>?</a:t>
            </a:r>
            <a:endParaRPr lang="fr-FR" sz="13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003300" y="3537633"/>
            <a:ext cx="14224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Fermeture du col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984500" y="1581834"/>
            <a:ext cx="14224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Progestérone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1: un </a:t>
            </a:r>
            <a:r>
              <a:rPr lang="fr-FR" dirty="0" err="1" smtClean="0"/>
              <a:t>ex-mâle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398351" cy="4525963"/>
          </a:xfrm>
        </p:spPr>
        <p:txBody>
          <a:bodyPr/>
          <a:lstStyle/>
          <a:p>
            <a:r>
              <a:rPr lang="fr-FR" dirty="0" err="1" smtClean="0"/>
              <a:t>Ananmnèse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Hongre </a:t>
            </a:r>
            <a:r>
              <a:rPr lang="fr-FR" dirty="0" err="1" smtClean="0"/>
              <a:t>sBs</a:t>
            </a:r>
            <a:r>
              <a:rPr lang="fr-FR" dirty="0" smtClean="0"/>
              <a:t> de 5 ans acheté chez un marchand de chevaux</a:t>
            </a:r>
          </a:p>
          <a:p>
            <a:pPr lvl="1"/>
            <a:r>
              <a:rPr lang="fr-FR" dirty="0" smtClean="0"/>
              <a:t>Caractère difficile</a:t>
            </a:r>
          </a:p>
          <a:p>
            <a:r>
              <a:rPr lang="fr-FR" dirty="0" smtClean="0"/>
              <a:t>Examen général:</a:t>
            </a:r>
          </a:p>
          <a:p>
            <a:pPr lvl="1"/>
            <a:r>
              <a:rPr lang="fr-FR" dirty="0" smtClean="0"/>
              <a:t>VT tjrs entier à la fin…</a:t>
            </a:r>
          </a:p>
          <a:p>
            <a:pPr lvl="2"/>
            <a:r>
              <a:rPr lang="fr-FR" dirty="0" smtClean="0"/>
              <a:t>On imagine qu’il est en forme…</a:t>
            </a:r>
            <a:endParaRPr lang="fr-FR" dirty="0"/>
          </a:p>
        </p:txBody>
      </p:sp>
      <p:pic>
        <p:nvPicPr>
          <p:cNvPr id="4" name="Image 3" descr="C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551" y="1879290"/>
            <a:ext cx="2831249" cy="424687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3: je veux des bébés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35000"/>
          </a:xfrm>
        </p:spPr>
        <p:txBody>
          <a:bodyPr/>
          <a:lstStyle/>
          <a:p>
            <a:r>
              <a:rPr lang="fr-FR" dirty="0" smtClean="0"/>
              <a:t>Remettons de l’ordre: Les gamètes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7200" y="2879686"/>
            <a:ext cx="14224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Pic de LH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755900" y="2879686"/>
            <a:ext cx="14224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Ovulation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29200" y="2599898"/>
            <a:ext cx="142240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Ovocytes doivent finir méiose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315200" y="2739598"/>
            <a:ext cx="14224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Fermeture du col</a:t>
            </a:r>
            <a:endParaRPr lang="fr-FR" dirty="0"/>
          </a:p>
        </p:txBody>
      </p:sp>
      <p:cxnSp>
        <p:nvCxnSpPr>
          <p:cNvPr id="8" name="Connecteur droit 7"/>
          <p:cNvCxnSpPr>
            <a:stCxn id="4" idx="3"/>
            <a:endCxn id="5" idx="1"/>
          </p:cNvCxnSpPr>
          <p:nvPr/>
        </p:nvCxnSpPr>
        <p:spPr>
          <a:xfrm>
            <a:off x="1879600" y="3064352"/>
            <a:ext cx="876300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stCxn id="5" idx="3"/>
            <a:endCxn id="6" idx="1"/>
          </p:cNvCxnSpPr>
          <p:nvPr/>
        </p:nvCxnSpPr>
        <p:spPr>
          <a:xfrm flipV="1">
            <a:off x="4178300" y="3061563"/>
            <a:ext cx="850900" cy="2789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6" idx="3"/>
            <a:endCxn id="7" idx="1"/>
          </p:cNvCxnSpPr>
          <p:nvPr/>
        </p:nvCxnSpPr>
        <p:spPr>
          <a:xfrm>
            <a:off x="6451600" y="3061563"/>
            <a:ext cx="863600" cy="120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283200" y="5909101"/>
            <a:ext cx="30099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Durée de vie des gamètes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467100" y="4892320"/>
            <a:ext cx="14224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7h de capacitation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914400" y="2184400"/>
            <a:ext cx="558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j0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251200" y="2184400"/>
            <a:ext cx="558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j2-3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24500" y="2184400"/>
            <a:ext cx="558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j4-7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7150100" y="3859599"/>
            <a:ext cx="11430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Mort des ovocytes</a:t>
            </a:r>
            <a:endParaRPr lang="fr-FR" dirty="0"/>
          </a:p>
        </p:txBody>
      </p:sp>
      <p:cxnSp>
        <p:nvCxnSpPr>
          <p:cNvPr id="23" name="Connecteur droit 22"/>
          <p:cNvCxnSpPr>
            <a:stCxn id="6" idx="2"/>
            <a:endCxn id="38" idx="0"/>
          </p:cNvCxnSpPr>
          <p:nvPr/>
        </p:nvCxnSpPr>
        <p:spPr>
          <a:xfrm rot="16200000" flipH="1">
            <a:off x="5756365" y="3507263"/>
            <a:ext cx="196671" cy="22860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7315200" y="2184400"/>
            <a:ext cx="558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j6-9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283200" y="3719899"/>
            <a:ext cx="137160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Ovocytes fertile MII (j5)</a:t>
            </a:r>
            <a:endParaRPr lang="fr-FR" dirty="0"/>
          </a:p>
        </p:txBody>
      </p:sp>
      <p:cxnSp>
        <p:nvCxnSpPr>
          <p:cNvPr id="43" name="Connecteur droit 42"/>
          <p:cNvCxnSpPr>
            <a:stCxn id="38" idx="3"/>
            <a:endCxn id="22" idx="1"/>
          </p:cNvCxnSpPr>
          <p:nvPr/>
        </p:nvCxnSpPr>
        <p:spPr>
          <a:xfrm>
            <a:off x="6654800" y="4181564"/>
            <a:ext cx="495300" cy="120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5270500" y="4772271"/>
            <a:ext cx="25781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Frais: 4-7j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6610350" y="5366685"/>
            <a:ext cx="70485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rgbClr val="FF0000"/>
                </a:solidFill>
              </a:rPr>
              <a:t>congelé: 12-24</a:t>
            </a:r>
            <a:r>
              <a:rPr lang="fr-FR" sz="900" b="1" i="1" dirty="0" smtClean="0">
                <a:solidFill>
                  <a:srgbClr val="FF0000"/>
                </a:solidFill>
              </a:rPr>
              <a:t>h</a:t>
            </a:r>
            <a:endParaRPr lang="fr-FR" sz="900" b="1" i="1" dirty="0">
              <a:solidFill>
                <a:srgbClr val="FF0000"/>
              </a:solidFill>
            </a:endParaRPr>
          </a:p>
        </p:txBody>
      </p:sp>
      <p:cxnSp>
        <p:nvCxnSpPr>
          <p:cNvPr id="58" name="Connecteur droit 57"/>
          <p:cNvCxnSpPr>
            <a:stCxn id="17" idx="3"/>
            <a:endCxn id="46" idx="1"/>
          </p:cNvCxnSpPr>
          <p:nvPr/>
        </p:nvCxnSpPr>
        <p:spPr>
          <a:xfrm flipV="1">
            <a:off x="4889500" y="4956937"/>
            <a:ext cx="381000" cy="258549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>
            <a:stCxn id="17" idx="3"/>
            <a:endCxn id="47" idx="1"/>
          </p:cNvCxnSpPr>
          <p:nvPr/>
        </p:nvCxnSpPr>
        <p:spPr>
          <a:xfrm>
            <a:off x="4889500" y="5215486"/>
            <a:ext cx="1720850" cy="33586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168400" y="4893437"/>
            <a:ext cx="14224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Type de sperme</a:t>
            </a:r>
            <a:endParaRPr lang="fr-FR" dirty="0"/>
          </a:p>
        </p:txBody>
      </p:sp>
      <p:cxnSp>
        <p:nvCxnSpPr>
          <p:cNvPr id="27" name="Connecteur droit 26"/>
          <p:cNvCxnSpPr>
            <a:stCxn id="25" idx="3"/>
            <a:endCxn id="17" idx="1"/>
          </p:cNvCxnSpPr>
          <p:nvPr/>
        </p:nvCxnSpPr>
        <p:spPr>
          <a:xfrm flipV="1">
            <a:off x="2590800" y="5215486"/>
            <a:ext cx="876300" cy="1117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3: je veux des bébés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35000"/>
          </a:xfrm>
        </p:spPr>
        <p:txBody>
          <a:bodyPr/>
          <a:lstStyle/>
          <a:p>
            <a:r>
              <a:rPr lang="fr-FR" dirty="0" smtClean="0"/>
              <a:t>Remettons de l’ordre: L’</a:t>
            </a:r>
            <a:r>
              <a:rPr lang="fr-FR" dirty="0" err="1" smtClean="0"/>
              <a:t>endocrino</a:t>
            </a:r>
            <a:endParaRPr lang="fr-FR" dirty="0" smtClean="0"/>
          </a:p>
        </p:txBody>
      </p:sp>
      <p:cxnSp>
        <p:nvCxnSpPr>
          <p:cNvPr id="25" name="Connecteur droit 24"/>
          <p:cNvCxnSpPr/>
          <p:nvPr/>
        </p:nvCxnSpPr>
        <p:spPr>
          <a:xfrm rot="5400000" flipH="1" flipV="1">
            <a:off x="-1460500" y="4381500"/>
            <a:ext cx="3835400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57994" y="6299994"/>
            <a:ext cx="8228806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orme libre 39"/>
          <p:cNvSpPr/>
          <p:nvPr/>
        </p:nvSpPr>
        <p:spPr>
          <a:xfrm>
            <a:off x="762000" y="2982383"/>
            <a:ext cx="1524000" cy="2961217"/>
          </a:xfrm>
          <a:custGeom>
            <a:avLst/>
            <a:gdLst>
              <a:gd name="connsiteX0" fmla="*/ 0 w 1524000"/>
              <a:gd name="connsiteY0" fmla="*/ 2961217 h 2961217"/>
              <a:gd name="connsiteX1" fmla="*/ 787400 w 1524000"/>
              <a:gd name="connsiteY1" fmla="*/ 2117 h 2961217"/>
              <a:gd name="connsiteX2" fmla="*/ 1524000 w 1524000"/>
              <a:gd name="connsiteY2" fmla="*/ 2948517 h 296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2961217">
                <a:moveTo>
                  <a:pt x="0" y="2961217"/>
                </a:moveTo>
                <a:cubicBezTo>
                  <a:pt x="266700" y="1482725"/>
                  <a:pt x="533400" y="4234"/>
                  <a:pt x="787400" y="2117"/>
                </a:cubicBezTo>
                <a:cubicBezTo>
                  <a:pt x="1041400" y="0"/>
                  <a:pt x="1524000" y="2948517"/>
                  <a:pt x="1524000" y="294851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1219200" y="3276600"/>
            <a:ext cx="62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LH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44" name="Connecteur droit 43"/>
          <p:cNvCxnSpPr>
            <a:stCxn id="40" idx="0"/>
          </p:cNvCxnSpPr>
          <p:nvPr/>
        </p:nvCxnSpPr>
        <p:spPr>
          <a:xfrm flipV="1">
            <a:off x="762000" y="2464594"/>
            <a:ext cx="7747000" cy="347900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 rot="20157107">
            <a:off x="4876800" y="3457947"/>
            <a:ext cx="115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P4</a:t>
            </a:r>
            <a:endParaRPr lang="fr-FR" dirty="0">
              <a:solidFill>
                <a:srgbClr val="008000"/>
              </a:solidFill>
            </a:endParaRPr>
          </a:p>
        </p:txBody>
      </p:sp>
      <p:cxnSp>
        <p:nvCxnSpPr>
          <p:cNvPr id="51" name="Connecteur droit 50"/>
          <p:cNvCxnSpPr>
            <a:stCxn id="40" idx="0"/>
          </p:cNvCxnSpPr>
          <p:nvPr/>
        </p:nvCxnSpPr>
        <p:spPr>
          <a:xfrm>
            <a:off x="762000" y="5943600"/>
            <a:ext cx="1524000" cy="1588"/>
          </a:xfrm>
          <a:prstGeom prst="line">
            <a:avLst/>
          </a:prstGeom>
          <a:ln>
            <a:solidFill>
              <a:schemeClr val="tx1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762000" y="594518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12-24h</a:t>
            </a:r>
            <a:endParaRPr lang="fr-FR" dirty="0"/>
          </a:p>
        </p:txBody>
      </p:sp>
      <p:cxnSp>
        <p:nvCxnSpPr>
          <p:cNvPr id="55" name="Connecteur droit 54"/>
          <p:cNvCxnSpPr/>
          <p:nvPr/>
        </p:nvCxnSpPr>
        <p:spPr>
          <a:xfrm rot="5400000">
            <a:off x="5741409" y="4501091"/>
            <a:ext cx="2885017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6422712" y="593066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J5-7: fertilité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3: je veux des bébés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35000"/>
          </a:xfrm>
        </p:spPr>
        <p:txBody>
          <a:bodyPr/>
          <a:lstStyle/>
          <a:p>
            <a:r>
              <a:rPr lang="fr-FR" dirty="0" smtClean="0"/>
              <a:t>Remettons de l’ordre: L’</a:t>
            </a:r>
            <a:r>
              <a:rPr lang="fr-FR" dirty="0" err="1" smtClean="0"/>
              <a:t>endocrino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457200" y="5559385"/>
            <a:ext cx="14224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Pic de LH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755900" y="5559385"/>
            <a:ext cx="14224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Ovulation</a:t>
            </a:r>
            <a:endParaRPr lang="fr-FR" dirty="0"/>
          </a:p>
        </p:txBody>
      </p:sp>
      <p:cxnSp>
        <p:nvCxnSpPr>
          <p:cNvPr id="8" name="Connecteur droit 7"/>
          <p:cNvCxnSpPr>
            <a:stCxn id="4" idx="3"/>
            <a:endCxn id="5" idx="1"/>
          </p:cNvCxnSpPr>
          <p:nvPr/>
        </p:nvCxnSpPr>
        <p:spPr>
          <a:xfrm>
            <a:off x="1879600" y="5744051"/>
            <a:ext cx="876300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stCxn id="5" idx="3"/>
            <a:endCxn id="38" idx="1"/>
          </p:cNvCxnSpPr>
          <p:nvPr/>
        </p:nvCxnSpPr>
        <p:spPr>
          <a:xfrm>
            <a:off x="4178300" y="5744051"/>
            <a:ext cx="1092200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14400" y="4800599"/>
            <a:ext cx="558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j0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251200" y="4800599"/>
            <a:ext cx="558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j2-3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24500" y="4800599"/>
            <a:ext cx="558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j4-7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7150100" y="5420885"/>
            <a:ext cx="11430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Mort des ovocytes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7302500" y="4800599"/>
            <a:ext cx="558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j6-9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270500" y="5283974"/>
            <a:ext cx="137160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Ovocytes fertiles MII (j5)</a:t>
            </a:r>
            <a:endParaRPr lang="fr-FR" dirty="0"/>
          </a:p>
        </p:txBody>
      </p:sp>
      <p:cxnSp>
        <p:nvCxnSpPr>
          <p:cNvPr id="43" name="Connecteur droit 42"/>
          <p:cNvCxnSpPr>
            <a:stCxn id="38" idx="3"/>
            <a:endCxn id="22" idx="1"/>
          </p:cNvCxnSpPr>
          <p:nvPr/>
        </p:nvCxnSpPr>
        <p:spPr>
          <a:xfrm flipV="1">
            <a:off x="6642100" y="5744051"/>
            <a:ext cx="508000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457200" y="3556000"/>
            <a:ext cx="1016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1473200" y="3556000"/>
            <a:ext cx="63881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457200" y="4229099"/>
            <a:ext cx="1422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1-2ng/ml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2755900" y="4229099"/>
            <a:ext cx="1422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4-6ng/ml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5270500" y="4229099"/>
            <a:ext cx="1422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10-15ng/ml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7150100" y="4229099"/>
            <a:ext cx="1422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15-34ng/ml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1473200" y="2395835"/>
            <a:ext cx="31623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Grandes cellules &amp; cellules kératinisées &amp; GR (faible)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4635500" y="2395835"/>
            <a:ext cx="3225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Grandes cellules &amp; cellules kératinisées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7861300" y="3556000"/>
            <a:ext cx="1016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3: je veux des bébés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35000"/>
          </a:xfrm>
        </p:spPr>
        <p:txBody>
          <a:bodyPr/>
          <a:lstStyle/>
          <a:p>
            <a:r>
              <a:rPr lang="fr-FR" dirty="0" smtClean="0"/>
              <a:t>Remettons de l’ordre: les points clés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7200" y="4448213"/>
            <a:ext cx="14224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Pic de LH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769100" y="4175978"/>
            <a:ext cx="114300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Mort des ovocytes</a:t>
            </a:r>
          </a:p>
          <a:p>
            <a:pPr algn="ctr"/>
            <a:r>
              <a:rPr lang="fr-FR" dirty="0" smtClean="0"/>
              <a:t>(j7)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270500" y="4174390"/>
            <a:ext cx="137160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Ovocytes fertiles MII (j5-7)</a:t>
            </a:r>
            <a:endParaRPr lang="fr-FR" dirty="0"/>
          </a:p>
        </p:txBody>
      </p:sp>
      <p:cxnSp>
        <p:nvCxnSpPr>
          <p:cNvPr id="43" name="Connecteur droit 42"/>
          <p:cNvCxnSpPr>
            <a:stCxn id="38" idx="3"/>
            <a:endCxn id="22" idx="1"/>
          </p:cNvCxnSpPr>
          <p:nvPr/>
        </p:nvCxnSpPr>
        <p:spPr>
          <a:xfrm>
            <a:off x="6642100" y="4636055"/>
            <a:ext cx="127000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1524000" y="2235201"/>
            <a:ext cx="63881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457200" y="3568700"/>
            <a:ext cx="1422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1-2ng/ml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5270500" y="3568700"/>
            <a:ext cx="1422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10-15ng/ml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7150100" y="3568700"/>
            <a:ext cx="1422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15-34ng/ml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4635500" y="2769969"/>
            <a:ext cx="3225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Grandes cellules &amp; cellules kératinisées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7912100" y="2235201"/>
            <a:ext cx="1016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MO</a:t>
            </a:r>
            <a:endParaRPr lang="fr-FR" dirty="0"/>
          </a:p>
        </p:txBody>
      </p:sp>
      <p:cxnSp>
        <p:nvCxnSpPr>
          <p:cNvPr id="24" name="Connecteur droit 23"/>
          <p:cNvCxnSpPr>
            <a:stCxn id="4" idx="3"/>
            <a:endCxn id="38" idx="1"/>
          </p:cNvCxnSpPr>
          <p:nvPr/>
        </p:nvCxnSpPr>
        <p:spPr>
          <a:xfrm>
            <a:off x="1879600" y="4632879"/>
            <a:ext cx="3390900" cy="3176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768600" y="4249002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4-7j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4635500" y="5270500"/>
            <a:ext cx="25781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Frais: 4-7j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5270500" y="5840968"/>
            <a:ext cx="70485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900" dirty="0" smtClean="0"/>
              <a:t>congelé: 12-24</a:t>
            </a:r>
            <a:r>
              <a:rPr lang="fr-FR" sz="900" b="1" i="1" dirty="0" smtClean="0"/>
              <a:t>h</a:t>
            </a:r>
            <a:endParaRPr lang="fr-FR" sz="9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3: je veux des bébés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5075"/>
          </a:xfrm>
        </p:spPr>
        <p:txBody>
          <a:bodyPr/>
          <a:lstStyle/>
          <a:p>
            <a:r>
              <a:rPr lang="fr-FR" dirty="0" smtClean="0"/>
              <a:t>Stratégies:</a:t>
            </a:r>
          </a:p>
          <a:p>
            <a:pPr lvl="1"/>
            <a:r>
              <a:rPr lang="fr-FR" dirty="0" smtClean="0"/>
              <a:t>Pour le sperme frais/saillie:</a:t>
            </a:r>
          </a:p>
          <a:p>
            <a:pPr lvl="2"/>
            <a:r>
              <a:rPr lang="fr-FR" dirty="0" smtClean="0"/>
              <a:t>1 ou 2 insémination(s) dès que l’œstrus arrive à sa seconde partie</a:t>
            </a:r>
          </a:p>
          <a:p>
            <a:pPr lvl="3"/>
            <a:r>
              <a:rPr lang="fr-FR" dirty="0" smtClean="0"/>
              <a:t>Frottis</a:t>
            </a:r>
          </a:p>
          <a:p>
            <a:pPr lvl="3"/>
            <a:r>
              <a:rPr lang="fr-FR" dirty="0" smtClean="0"/>
              <a:t>Dosage LH</a:t>
            </a:r>
          </a:p>
          <a:p>
            <a:pPr lvl="1"/>
            <a:r>
              <a:rPr lang="fr-FR" dirty="0" smtClean="0"/>
              <a:t>Pour le sperme congelé</a:t>
            </a:r>
          </a:p>
          <a:p>
            <a:pPr lvl="2"/>
            <a:r>
              <a:rPr lang="fr-FR" dirty="0" smtClean="0"/>
              <a:t>Séquençage des informations:</a:t>
            </a:r>
          </a:p>
          <a:p>
            <a:pPr lvl="3"/>
            <a:r>
              <a:rPr lang="fr-FR" dirty="0" smtClean="0"/>
              <a:t>Frottis et/ou dosage LH &gt; Progestérone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3: je veux des bébés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5075"/>
          </a:xfrm>
        </p:spPr>
        <p:txBody>
          <a:bodyPr>
            <a:normAutofit/>
          </a:bodyPr>
          <a:lstStyle/>
          <a:p>
            <a:r>
              <a:rPr lang="fr-FR" dirty="0" smtClean="0"/>
              <a:t>Question 1:</a:t>
            </a:r>
          </a:p>
          <a:p>
            <a:pPr indent="12700">
              <a:buNone/>
            </a:pPr>
            <a:r>
              <a:rPr lang="fr-FR" i="1" dirty="0" smtClean="0"/>
              <a:t>Pourquoi demander un test </a:t>
            </a:r>
            <a:r>
              <a:rPr lang="fr-FR" i="1" dirty="0" err="1" smtClean="0"/>
              <a:t>semi-quantitatif</a:t>
            </a:r>
            <a:r>
              <a:rPr lang="fr-FR" i="1" dirty="0" smtClean="0"/>
              <a:t> de LH?</a:t>
            </a:r>
          </a:p>
          <a:p>
            <a:pPr lvl="1"/>
            <a:r>
              <a:rPr lang="fr-FR" dirty="0" smtClean="0"/>
              <a:t>Test rapides </a:t>
            </a:r>
            <a:r>
              <a:rPr lang="fr-FR" dirty="0" err="1" smtClean="0"/>
              <a:t>Witness</a:t>
            </a:r>
            <a:r>
              <a:rPr lang="fr-FR" dirty="0" smtClean="0"/>
              <a:t> LH +/- 30€ par test</a:t>
            </a:r>
          </a:p>
          <a:p>
            <a:pPr lvl="2"/>
            <a:r>
              <a:rPr lang="fr-FR" dirty="0" smtClean="0"/>
              <a:t>Un chiot de race, c’est minimum 500€!!!</a:t>
            </a:r>
          </a:p>
          <a:p>
            <a:pPr lvl="1"/>
            <a:r>
              <a:rPr lang="fr-FR" dirty="0" smtClean="0"/>
              <a:t>Meilleurs taux de fécondation observés à j6 post pic LH</a:t>
            </a:r>
          </a:p>
          <a:p>
            <a:pPr lvl="1"/>
            <a:r>
              <a:rPr lang="fr-FR" dirty="0" smtClean="0"/>
              <a:t> Evolution de frottis et pic de LH parfois </a:t>
            </a:r>
            <a:r>
              <a:rPr lang="fr-FR" dirty="0" smtClean="0"/>
              <a:t>discordants</a:t>
            </a:r>
            <a:endParaRPr lang="fr-FR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3: je veux des bébés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5075"/>
          </a:xfrm>
        </p:spPr>
        <p:txBody>
          <a:bodyPr/>
          <a:lstStyle/>
          <a:p>
            <a:r>
              <a:rPr lang="fr-FR" dirty="0" smtClean="0"/>
              <a:t>Question 1:</a:t>
            </a:r>
          </a:p>
          <a:p>
            <a:pPr indent="12700">
              <a:buNone/>
            </a:pPr>
            <a:r>
              <a:rPr lang="fr-FR" i="1" dirty="0" smtClean="0"/>
              <a:t>Quand demander un test </a:t>
            </a:r>
            <a:r>
              <a:rPr lang="fr-FR" i="1" dirty="0" err="1" smtClean="0"/>
              <a:t>semi-quantitatif</a:t>
            </a:r>
            <a:r>
              <a:rPr lang="fr-FR" i="1" dirty="0" smtClean="0"/>
              <a:t> de LH?</a:t>
            </a:r>
          </a:p>
          <a:p>
            <a:pPr lvl="1"/>
            <a:r>
              <a:rPr lang="fr-FR" dirty="0" smtClean="0"/>
              <a:t>Chienne qui paraît rapide ou lente au frottis</a:t>
            </a:r>
          </a:p>
          <a:p>
            <a:pPr marL="1079500" lvl="1" indent="-355600">
              <a:buFont typeface="Wingdings" charset="2"/>
              <a:buChar char="Ø"/>
            </a:pPr>
            <a:r>
              <a:rPr lang="fr-FR" dirty="0" smtClean="0"/>
              <a:t>Confronter les informations</a:t>
            </a:r>
          </a:p>
          <a:p>
            <a:pPr lvl="1"/>
            <a:r>
              <a:rPr lang="fr-FR" dirty="0" smtClean="0"/>
              <a:t>Sperme congelé: meilleurs taux de fertilisation observé si IA à J6 post pic LH: </a:t>
            </a:r>
          </a:p>
          <a:p>
            <a:pPr lvl="2"/>
            <a:r>
              <a:rPr lang="fr-FR" dirty="0" smtClean="0"/>
              <a:t>Valeur de référence</a:t>
            </a:r>
          </a:p>
          <a:p>
            <a:pPr lvl="2"/>
            <a:r>
              <a:rPr lang="fr-FR" dirty="0" smtClean="0"/>
              <a:t>Mais parfois, les chiennes sont rapides ou lentes</a:t>
            </a:r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3: je veux des bébés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5075"/>
          </a:xfrm>
        </p:spPr>
        <p:txBody>
          <a:bodyPr/>
          <a:lstStyle/>
          <a:p>
            <a:r>
              <a:rPr lang="fr-FR" dirty="0" smtClean="0"/>
              <a:t>Question 2:</a:t>
            </a:r>
          </a:p>
          <a:p>
            <a:pPr indent="12700">
              <a:buNone/>
            </a:pPr>
            <a:r>
              <a:rPr lang="fr-FR" i="1" dirty="0" smtClean="0"/>
              <a:t>Pourquoi demander un dosage de P</a:t>
            </a:r>
            <a:r>
              <a:rPr lang="fr-FR" i="1" baseline="-25000" dirty="0" smtClean="0"/>
              <a:t>4</a:t>
            </a:r>
            <a:r>
              <a:rPr lang="fr-FR" i="1" dirty="0" smtClean="0"/>
              <a:t>?</a:t>
            </a:r>
          </a:p>
          <a:p>
            <a:pPr lvl="1"/>
            <a:r>
              <a:rPr lang="fr-FR" dirty="0" smtClean="0"/>
              <a:t>Valeur 10-15ng/mL = gold standard</a:t>
            </a:r>
          </a:p>
          <a:p>
            <a:pPr lvl="1"/>
            <a:r>
              <a:rPr lang="fr-FR" dirty="0" smtClean="0"/>
              <a:t>Chienne rapide ou lente</a:t>
            </a:r>
          </a:p>
          <a:p>
            <a:pPr marL="1079500" lvl="1" indent="-355600">
              <a:buFont typeface="Wingdings" charset="2"/>
              <a:buChar char="Ø"/>
            </a:pPr>
            <a:r>
              <a:rPr lang="fr-FR" dirty="0" smtClean="0"/>
              <a:t>Période fertile plus rapide que j6</a:t>
            </a:r>
          </a:p>
          <a:p>
            <a:pPr lvl="1"/>
            <a:r>
              <a:rPr lang="fr-FR" dirty="0" smtClean="0"/>
              <a:t>Danger: </a:t>
            </a:r>
          </a:p>
          <a:p>
            <a:pPr lvl="2"/>
            <a:r>
              <a:rPr lang="fr-FR" dirty="0" smtClean="0"/>
              <a:t>Peu d’ovocytes fécondables au moment de l’IA</a:t>
            </a:r>
          </a:p>
          <a:p>
            <a:pPr lvl="3"/>
            <a:r>
              <a:rPr lang="fr-FR" i="1" dirty="0" smtClean="0"/>
              <a:t>Single </a:t>
            </a:r>
            <a:r>
              <a:rPr lang="fr-FR" i="1" dirty="0" err="1" smtClean="0"/>
              <a:t>puppy</a:t>
            </a:r>
            <a:r>
              <a:rPr lang="fr-FR" i="1" dirty="0" smtClean="0"/>
              <a:t> </a:t>
            </a:r>
            <a:r>
              <a:rPr lang="fr-FR" i="1" dirty="0" err="1" smtClean="0"/>
              <a:t>syndrom</a:t>
            </a:r>
            <a:endParaRPr lang="fr-FR" i="1" dirty="0" smtClean="0"/>
          </a:p>
          <a:p>
            <a:pPr lvl="3"/>
            <a:r>
              <a:rPr lang="fr-FR" i="1" dirty="0" smtClean="0"/>
              <a:t>Pertes financières</a:t>
            </a:r>
            <a:r>
              <a:rPr lang="fr-FR" dirty="0" smtClean="0"/>
              <a:t> </a:t>
            </a:r>
          </a:p>
          <a:p>
            <a:pPr lvl="3"/>
            <a:r>
              <a:rPr lang="fr-FR" i="1" dirty="0" smtClean="0"/>
              <a:t>! Races avec petites portées!</a:t>
            </a:r>
          </a:p>
          <a:p>
            <a:pPr marL="679450" indent="-355600">
              <a:buFont typeface="Wingdings" charset="2"/>
              <a:buChar char="Ø"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3: je veux des bébés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507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Conclusions:</a:t>
            </a:r>
          </a:p>
          <a:p>
            <a:pPr lvl="1"/>
            <a:r>
              <a:rPr lang="fr-FR" dirty="0" smtClean="0"/>
              <a:t>Jongler avec plusieurs infos cliniques:</a:t>
            </a:r>
          </a:p>
          <a:p>
            <a:pPr lvl="2"/>
            <a:r>
              <a:rPr lang="fr-FR" dirty="0" smtClean="0"/>
              <a:t>Le frottis</a:t>
            </a:r>
          </a:p>
          <a:p>
            <a:pPr lvl="3"/>
            <a:r>
              <a:rPr lang="fr-FR" dirty="0" smtClean="0"/>
              <a:t>Dosage indirect E</a:t>
            </a:r>
            <a:r>
              <a:rPr lang="fr-FR" baseline="-25000" dirty="0" smtClean="0"/>
              <a:t>2</a:t>
            </a:r>
            <a:r>
              <a:rPr lang="fr-FR" dirty="0" smtClean="0"/>
              <a:t> &amp; P</a:t>
            </a:r>
            <a:r>
              <a:rPr lang="fr-FR" baseline="-25000" dirty="0" smtClean="0"/>
              <a:t>4</a:t>
            </a:r>
            <a:endParaRPr lang="fr-FR" dirty="0" smtClean="0"/>
          </a:p>
          <a:p>
            <a:pPr lvl="3"/>
            <a:r>
              <a:rPr lang="fr-FR" dirty="0" smtClean="0"/>
              <a:t>Donne la phase du cycle</a:t>
            </a:r>
          </a:p>
          <a:p>
            <a:pPr lvl="4"/>
            <a:r>
              <a:rPr lang="fr-FR" dirty="0" smtClean="0"/>
              <a:t>Permet de situer +/- le pic de LH</a:t>
            </a:r>
          </a:p>
          <a:p>
            <a:pPr lvl="5"/>
            <a:r>
              <a:rPr lang="fr-FR" dirty="0" smtClean="0"/>
              <a:t>Modifications visibles lors de la phase de fertilité des ovocytes </a:t>
            </a:r>
          </a:p>
          <a:p>
            <a:pPr lvl="2"/>
            <a:r>
              <a:rPr lang="fr-FR" dirty="0" smtClean="0"/>
              <a:t>Le dosage de la LH</a:t>
            </a:r>
          </a:p>
          <a:p>
            <a:pPr lvl="3"/>
            <a:r>
              <a:rPr lang="fr-FR" dirty="0" smtClean="0"/>
              <a:t>Donne le t0: </a:t>
            </a:r>
            <a:r>
              <a:rPr lang="fr-FR" i="1" dirty="0" smtClean="0"/>
              <a:t>Top Chrono!</a:t>
            </a:r>
          </a:p>
          <a:p>
            <a:pPr lvl="4"/>
            <a:r>
              <a:rPr lang="fr-FR" dirty="0" smtClean="0"/>
              <a:t>Si le frottis n’est pas significatif</a:t>
            </a:r>
          </a:p>
          <a:p>
            <a:pPr lvl="4"/>
            <a:r>
              <a:rPr lang="fr-FR" dirty="0" smtClean="0"/>
              <a:t>Si la courbe de P</a:t>
            </a:r>
            <a:r>
              <a:rPr lang="fr-FR" baseline="-25000" dirty="0" smtClean="0"/>
              <a:t>4</a:t>
            </a:r>
            <a:r>
              <a:rPr lang="fr-FR" dirty="0" smtClean="0"/>
              <a:t> est inhabituelle (rapide)</a:t>
            </a:r>
          </a:p>
          <a:p>
            <a:pPr lvl="3"/>
            <a:endParaRPr lang="fr-FR" dirty="0" smtClean="0"/>
          </a:p>
          <a:p>
            <a:pPr marL="679450" indent="-355600">
              <a:buFont typeface="Wingdings" charset="2"/>
              <a:buChar char="Ø"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3: je veux des bébés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5075"/>
          </a:xfrm>
        </p:spPr>
        <p:txBody>
          <a:bodyPr/>
          <a:lstStyle/>
          <a:p>
            <a:r>
              <a:rPr lang="fr-FR" dirty="0" smtClean="0"/>
              <a:t>Conclusions:</a:t>
            </a:r>
          </a:p>
          <a:p>
            <a:pPr lvl="1"/>
            <a:r>
              <a:rPr lang="fr-FR" dirty="0" smtClean="0"/>
              <a:t>Jongler avec plusieurs infos cliniques:</a:t>
            </a:r>
          </a:p>
          <a:p>
            <a:pPr lvl="2"/>
            <a:r>
              <a:rPr lang="fr-FR" dirty="0" smtClean="0"/>
              <a:t>La Progestérone</a:t>
            </a:r>
          </a:p>
          <a:p>
            <a:pPr lvl="3"/>
            <a:r>
              <a:rPr lang="fr-FR" dirty="0" smtClean="0"/>
              <a:t>Donne l’évolution:</a:t>
            </a:r>
          </a:p>
          <a:p>
            <a:pPr lvl="4"/>
            <a:r>
              <a:rPr lang="fr-FR" dirty="0" smtClean="0"/>
              <a:t>Une fourchette de valeurs pour chaque événement</a:t>
            </a:r>
          </a:p>
          <a:p>
            <a:pPr lvl="4"/>
            <a:r>
              <a:rPr lang="fr-FR" dirty="0" smtClean="0"/>
              <a:t>Mais augmentation parfois très rapide</a:t>
            </a:r>
          </a:p>
          <a:p>
            <a:pPr lvl="3"/>
            <a:endParaRPr lang="fr-FR" dirty="0" smtClean="0"/>
          </a:p>
          <a:p>
            <a:pPr marL="679450" indent="-355600">
              <a:buFont typeface="Wingdings" charset="2"/>
              <a:buChar char="Ø"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1: un </a:t>
            </a:r>
            <a:r>
              <a:rPr lang="fr-FR" dirty="0" err="1" smtClean="0"/>
              <a:t>ex-mâle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221720" cy="4525963"/>
          </a:xfrm>
        </p:spPr>
        <p:txBody>
          <a:bodyPr/>
          <a:lstStyle/>
          <a:p>
            <a:r>
              <a:rPr lang="fr-FR" dirty="0" smtClean="0"/>
              <a:t>Examen spécial:</a:t>
            </a:r>
          </a:p>
          <a:p>
            <a:pPr lvl="1"/>
            <a:r>
              <a:rPr lang="fr-FR" dirty="0" smtClean="0"/>
              <a:t>Bourses: </a:t>
            </a:r>
          </a:p>
          <a:p>
            <a:pPr lvl="2"/>
            <a:r>
              <a:rPr lang="fr-FR" dirty="0" smtClean="0"/>
              <a:t>Pas de cicatrice;</a:t>
            </a:r>
          </a:p>
          <a:p>
            <a:pPr lvl="2"/>
            <a:r>
              <a:rPr lang="fr-FR" dirty="0" smtClean="0"/>
              <a:t>Pas de testicule.</a:t>
            </a:r>
          </a:p>
          <a:p>
            <a:pPr lvl="1"/>
            <a:r>
              <a:rPr lang="fr-FR" dirty="0" smtClean="0"/>
              <a:t>Anneaux inguinaux externes:</a:t>
            </a:r>
          </a:p>
          <a:p>
            <a:pPr lvl="2"/>
            <a:r>
              <a:rPr lang="fr-FR" dirty="0" smtClean="0"/>
              <a:t>Un peu grassouillet &amp; très peu disposé à coopérer</a:t>
            </a:r>
          </a:p>
          <a:p>
            <a:pPr lvl="2">
              <a:buFont typeface="Symbol" charset="2"/>
              <a:buChar char=""/>
            </a:pPr>
            <a:r>
              <a:rPr lang="fr-FR" i="1" dirty="0" smtClean="0"/>
              <a:t>Pas clair</a:t>
            </a:r>
          </a:p>
          <a:p>
            <a:pPr lvl="2">
              <a:buNone/>
            </a:pPr>
            <a:endParaRPr lang="fr-FR" dirty="0"/>
          </a:p>
        </p:txBody>
      </p:sp>
      <p:pic>
        <p:nvPicPr>
          <p:cNvPr id="4" name="Image 3" descr="Rodé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920" y="1600199"/>
            <a:ext cx="300788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3: je veux des bébés</a:t>
            </a:r>
            <a:endParaRPr lang="fr-FR" dirty="0"/>
          </a:p>
        </p:txBody>
      </p:sp>
      <p:pic>
        <p:nvPicPr>
          <p:cNvPr id="5" name="Image 4" descr="carlin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89100"/>
            <a:ext cx="6096000" cy="45974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Démarche en </a:t>
            </a:r>
            <a:r>
              <a:rPr lang="fr-FR" dirty="0" err="1" smtClean="0"/>
              <a:t>endocrino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5075"/>
          </a:xfrm>
        </p:spPr>
        <p:txBody>
          <a:bodyPr/>
          <a:lstStyle/>
          <a:p>
            <a:r>
              <a:rPr lang="fr-FR" dirty="0" smtClean="0"/>
              <a:t>Existe-t-il un signe clinique pour visualiser les effets des hormones?</a:t>
            </a:r>
          </a:p>
          <a:p>
            <a:pPr lvl="1"/>
            <a:r>
              <a:rPr lang="fr-FR" dirty="0" smtClean="0"/>
              <a:t>Non équivoque! (un mauvais caractère est équivoque)</a:t>
            </a:r>
          </a:p>
          <a:p>
            <a:r>
              <a:rPr lang="fr-FR" dirty="0" smtClean="0"/>
              <a:t>Avoir des hypothèses solides à propos des taux attendus pour chaque possibilité</a:t>
            </a:r>
          </a:p>
          <a:p>
            <a:r>
              <a:rPr lang="fr-FR" dirty="0" smtClean="0"/>
              <a:t>Ne pas oublier que les phénomènes sont évolutifs (cycle, </a:t>
            </a:r>
            <a:r>
              <a:rPr lang="fr-FR" dirty="0" err="1" smtClean="0"/>
              <a:t>pulsatilité</a:t>
            </a:r>
            <a:r>
              <a:rPr lang="fr-FR" smtClean="0"/>
              <a:t>,…)</a:t>
            </a:r>
          </a:p>
          <a:p>
            <a:pPr lvl="3"/>
            <a:endParaRPr lang="fr-FR" dirty="0" smtClean="0"/>
          </a:p>
          <a:p>
            <a:pPr lvl="3"/>
            <a:endParaRPr lang="fr-FR" dirty="0" smtClean="0"/>
          </a:p>
          <a:p>
            <a:pPr marL="679450" indent="-355600">
              <a:buFont typeface="Wingdings" charset="2"/>
              <a:buChar char="Ø"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1: un </a:t>
            </a:r>
            <a:r>
              <a:rPr lang="fr-FR" dirty="0" err="1" smtClean="0"/>
              <a:t>ex-mâle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Examens complémentaires:</a:t>
            </a:r>
          </a:p>
          <a:p>
            <a:pPr lvl="1"/>
            <a:r>
              <a:rPr lang="fr-FR" dirty="0" smtClean="0"/>
              <a:t>Testostérone</a:t>
            </a:r>
          </a:p>
          <a:p>
            <a:pPr lvl="1"/>
            <a:r>
              <a:rPr lang="fr-FR" dirty="0" smtClean="0"/>
              <a:t>Test dynamique: stimulation </a:t>
            </a:r>
            <a:r>
              <a:rPr lang="fr-FR" dirty="0" err="1" smtClean="0"/>
              <a:t>hCG</a:t>
            </a:r>
            <a:endParaRPr lang="fr-FR" dirty="0" smtClean="0"/>
          </a:p>
          <a:p>
            <a:pPr lvl="1"/>
            <a:r>
              <a:rPr lang="fr-FR" dirty="0" err="1" smtClean="0"/>
              <a:t>Œstrone-sulfate</a:t>
            </a:r>
            <a:endParaRPr lang="fr-FR" dirty="0" smtClean="0"/>
          </a:p>
          <a:p>
            <a:pPr lvl="1"/>
            <a:r>
              <a:rPr lang="fr-FR" dirty="0" smtClean="0"/>
              <a:t>AMH</a:t>
            </a:r>
          </a:p>
          <a:p>
            <a:pPr lvl="1"/>
            <a:endParaRPr lang="fr-FR" dirty="0" smtClean="0"/>
          </a:p>
          <a:p>
            <a:pPr lvl="2"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1: un </a:t>
            </a:r>
            <a:r>
              <a:rPr lang="fr-FR" dirty="0" err="1" smtClean="0"/>
              <a:t>ex-mâle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0662"/>
          </a:xfrm>
        </p:spPr>
        <p:txBody>
          <a:bodyPr/>
          <a:lstStyle/>
          <a:p>
            <a:r>
              <a:rPr lang="fr-FR" dirty="0" smtClean="0"/>
              <a:t>Examens complémentaires:</a:t>
            </a:r>
          </a:p>
          <a:p>
            <a:pPr lvl="1"/>
            <a:r>
              <a:rPr lang="fr-FR" dirty="0" smtClean="0"/>
              <a:t>Testostérone</a:t>
            </a:r>
          </a:p>
          <a:p>
            <a:pPr lvl="2">
              <a:buNone/>
            </a:pPr>
            <a:endParaRPr lang="fr-FR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4773667" y="3818275"/>
            <a:ext cx="3913133" cy="2004386"/>
            <a:chOff x="2641496" y="3533020"/>
            <a:chExt cx="3197818" cy="2004386"/>
          </a:xfrm>
        </p:grpSpPr>
        <p:cxnSp>
          <p:nvCxnSpPr>
            <p:cNvPr id="4" name="Connecteur droit 3"/>
            <p:cNvCxnSpPr/>
            <p:nvPr/>
          </p:nvCxnSpPr>
          <p:spPr>
            <a:xfrm>
              <a:off x="2642289" y="5535818"/>
              <a:ext cx="3197025" cy="1588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 flipH="1" flipV="1">
              <a:off x="1640494" y="4534022"/>
              <a:ext cx="2003594" cy="1590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orme libre 12"/>
          <p:cNvSpPr/>
          <p:nvPr/>
        </p:nvSpPr>
        <p:spPr>
          <a:xfrm>
            <a:off x="4970665" y="3862072"/>
            <a:ext cx="3138631" cy="1822473"/>
          </a:xfrm>
          <a:custGeom>
            <a:avLst/>
            <a:gdLst>
              <a:gd name="connsiteX0" fmla="*/ 0 w 3138631"/>
              <a:gd name="connsiteY0" fmla="*/ 1798141 h 1822473"/>
              <a:gd name="connsiteX1" fmla="*/ 102188 w 3138631"/>
              <a:gd name="connsiteY1" fmla="*/ 2433 h 1822473"/>
              <a:gd name="connsiteX2" fmla="*/ 569333 w 3138631"/>
              <a:gd name="connsiteY2" fmla="*/ 1812740 h 1822473"/>
              <a:gd name="connsiteX3" fmla="*/ 905094 w 3138631"/>
              <a:gd name="connsiteY3" fmla="*/ 60830 h 1822473"/>
              <a:gd name="connsiteX4" fmla="*/ 1299248 w 3138631"/>
              <a:gd name="connsiteY4" fmla="*/ 1783542 h 1822473"/>
              <a:gd name="connsiteX5" fmla="*/ 1605812 w 3138631"/>
              <a:gd name="connsiteY5" fmla="*/ 75429 h 1822473"/>
              <a:gd name="connsiteX6" fmla="*/ 1970769 w 3138631"/>
              <a:gd name="connsiteY6" fmla="*/ 1768943 h 1822473"/>
              <a:gd name="connsiteX7" fmla="*/ 2218939 w 3138631"/>
              <a:gd name="connsiteY7" fmla="*/ 75429 h 1822473"/>
              <a:gd name="connsiteX8" fmla="*/ 2598495 w 3138631"/>
              <a:gd name="connsiteY8" fmla="*/ 1739744 h 1822473"/>
              <a:gd name="connsiteX9" fmla="*/ 2817469 w 3138631"/>
              <a:gd name="connsiteY9" fmla="*/ 75429 h 1822473"/>
              <a:gd name="connsiteX10" fmla="*/ 3138631 w 3138631"/>
              <a:gd name="connsiteY10" fmla="*/ 1812740 h 182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8631" h="1822473">
                <a:moveTo>
                  <a:pt x="0" y="1798141"/>
                </a:moveTo>
                <a:cubicBezTo>
                  <a:pt x="3649" y="899070"/>
                  <a:pt x="7299" y="0"/>
                  <a:pt x="102188" y="2433"/>
                </a:cubicBezTo>
                <a:cubicBezTo>
                  <a:pt x="197077" y="4866"/>
                  <a:pt x="435515" y="1803007"/>
                  <a:pt x="569333" y="1812740"/>
                </a:cubicBezTo>
                <a:cubicBezTo>
                  <a:pt x="703151" y="1822473"/>
                  <a:pt x="783442" y="65696"/>
                  <a:pt x="905094" y="60830"/>
                </a:cubicBezTo>
                <a:cubicBezTo>
                  <a:pt x="1026746" y="55964"/>
                  <a:pt x="1182462" y="1781109"/>
                  <a:pt x="1299248" y="1783542"/>
                </a:cubicBezTo>
                <a:cubicBezTo>
                  <a:pt x="1416034" y="1785975"/>
                  <a:pt x="1493892" y="77862"/>
                  <a:pt x="1605812" y="75429"/>
                </a:cubicBezTo>
                <a:cubicBezTo>
                  <a:pt x="1717732" y="72996"/>
                  <a:pt x="1868581" y="1768943"/>
                  <a:pt x="1970769" y="1768943"/>
                </a:cubicBezTo>
                <a:cubicBezTo>
                  <a:pt x="2072957" y="1768943"/>
                  <a:pt x="2114318" y="80296"/>
                  <a:pt x="2218939" y="75429"/>
                </a:cubicBezTo>
                <a:cubicBezTo>
                  <a:pt x="2323560" y="70563"/>
                  <a:pt x="2498740" y="1739744"/>
                  <a:pt x="2598495" y="1739744"/>
                </a:cubicBezTo>
                <a:cubicBezTo>
                  <a:pt x="2698250" y="1739744"/>
                  <a:pt x="2727446" y="63263"/>
                  <a:pt x="2817469" y="75429"/>
                </a:cubicBezTo>
                <a:cubicBezTo>
                  <a:pt x="2907492" y="87595"/>
                  <a:pt x="3138631" y="1812740"/>
                  <a:pt x="3138631" y="181274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4883077" y="3920468"/>
            <a:ext cx="3138631" cy="1822473"/>
          </a:xfrm>
          <a:custGeom>
            <a:avLst/>
            <a:gdLst>
              <a:gd name="connsiteX0" fmla="*/ 0 w 3138631"/>
              <a:gd name="connsiteY0" fmla="*/ 1798141 h 1822473"/>
              <a:gd name="connsiteX1" fmla="*/ 102188 w 3138631"/>
              <a:gd name="connsiteY1" fmla="*/ 2433 h 1822473"/>
              <a:gd name="connsiteX2" fmla="*/ 569333 w 3138631"/>
              <a:gd name="connsiteY2" fmla="*/ 1812740 h 1822473"/>
              <a:gd name="connsiteX3" fmla="*/ 905094 w 3138631"/>
              <a:gd name="connsiteY3" fmla="*/ 60830 h 1822473"/>
              <a:gd name="connsiteX4" fmla="*/ 1299248 w 3138631"/>
              <a:gd name="connsiteY4" fmla="*/ 1783542 h 1822473"/>
              <a:gd name="connsiteX5" fmla="*/ 1605812 w 3138631"/>
              <a:gd name="connsiteY5" fmla="*/ 75429 h 1822473"/>
              <a:gd name="connsiteX6" fmla="*/ 1970769 w 3138631"/>
              <a:gd name="connsiteY6" fmla="*/ 1768943 h 1822473"/>
              <a:gd name="connsiteX7" fmla="*/ 2218939 w 3138631"/>
              <a:gd name="connsiteY7" fmla="*/ 75429 h 1822473"/>
              <a:gd name="connsiteX8" fmla="*/ 2598495 w 3138631"/>
              <a:gd name="connsiteY8" fmla="*/ 1739744 h 1822473"/>
              <a:gd name="connsiteX9" fmla="*/ 2817469 w 3138631"/>
              <a:gd name="connsiteY9" fmla="*/ 75429 h 1822473"/>
              <a:gd name="connsiteX10" fmla="*/ 3138631 w 3138631"/>
              <a:gd name="connsiteY10" fmla="*/ 1812740 h 182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8631" h="1822473">
                <a:moveTo>
                  <a:pt x="0" y="1798141"/>
                </a:moveTo>
                <a:cubicBezTo>
                  <a:pt x="3649" y="899070"/>
                  <a:pt x="7299" y="0"/>
                  <a:pt x="102188" y="2433"/>
                </a:cubicBezTo>
                <a:cubicBezTo>
                  <a:pt x="197077" y="4866"/>
                  <a:pt x="435515" y="1803007"/>
                  <a:pt x="569333" y="1812740"/>
                </a:cubicBezTo>
                <a:cubicBezTo>
                  <a:pt x="703151" y="1822473"/>
                  <a:pt x="783442" y="65696"/>
                  <a:pt x="905094" y="60830"/>
                </a:cubicBezTo>
                <a:cubicBezTo>
                  <a:pt x="1026746" y="55964"/>
                  <a:pt x="1182462" y="1781109"/>
                  <a:pt x="1299248" y="1783542"/>
                </a:cubicBezTo>
                <a:cubicBezTo>
                  <a:pt x="1416034" y="1785975"/>
                  <a:pt x="1493892" y="77862"/>
                  <a:pt x="1605812" y="75429"/>
                </a:cubicBezTo>
                <a:cubicBezTo>
                  <a:pt x="1717732" y="72996"/>
                  <a:pt x="1868581" y="1768943"/>
                  <a:pt x="1970769" y="1768943"/>
                </a:cubicBezTo>
                <a:cubicBezTo>
                  <a:pt x="2072957" y="1768943"/>
                  <a:pt x="2114318" y="80296"/>
                  <a:pt x="2218939" y="75429"/>
                </a:cubicBezTo>
                <a:cubicBezTo>
                  <a:pt x="2323560" y="70563"/>
                  <a:pt x="2498740" y="1739744"/>
                  <a:pt x="2598495" y="1739744"/>
                </a:cubicBezTo>
                <a:cubicBezTo>
                  <a:pt x="2698250" y="1739744"/>
                  <a:pt x="2727446" y="63263"/>
                  <a:pt x="2817469" y="75429"/>
                </a:cubicBezTo>
                <a:cubicBezTo>
                  <a:pt x="2907492" y="87595"/>
                  <a:pt x="3138631" y="1812740"/>
                  <a:pt x="3138631" y="1812740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028206" y="2737935"/>
            <a:ext cx="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LH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665285" y="3040170"/>
            <a:ext cx="146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FF"/>
                </a:solidFill>
              </a:rPr>
              <a:t>Testostérone</a:t>
            </a:r>
            <a:endParaRPr lang="fr-FR" dirty="0">
              <a:solidFill>
                <a:srgbClr val="0000FF"/>
              </a:solidFill>
            </a:endParaRPr>
          </a:p>
        </p:txBody>
      </p:sp>
      <p:cxnSp>
        <p:nvCxnSpPr>
          <p:cNvPr id="17" name="Connecteur droit 16"/>
          <p:cNvCxnSpPr>
            <a:stCxn id="14" idx="1"/>
            <a:endCxn id="15" idx="2"/>
          </p:cNvCxnSpPr>
          <p:nvPr/>
        </p:nvCxnSpPr>
        <p:spPr>
          <a:xfrm flipH="1" flipV="1">
            <a:off x="4455642" y="3107267"/>
            <a:ext cx="529623" cy="815634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3" idx="1"/>
            <a:endCxn id="16" idx="2"/>
          </p:cNvCxnSpPr>
          <p:nvPr/>
        </p:nvCxnSpPr>
        <p:spPr>
          <a:xfrm flipV="1">
            <a:off x="5072853" y="3409502"/>
            <a:ext cx="322744" cy="455003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262613" y="2805809"/>
            <a:ext cx="185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FF"/>
                </a:solidFill>
              </a:rPr>
              <a:t>Valeur d’étalon</a:t>
            </a:r>
            <a:endParaRPr lang="fr-FR" dirty="0">
              <a:solidFill>
                <a:srgbClr val="0000FF"/>
              </a:solidFill>
            </a:endParaRPr>
          </a:p>
        </p:txBody>
      </p:sp>
      <p:cxnSp>
        <p:nvCxnSpPr>
          <p:cNvPr id="26" name="Connecteur droit 25"/>
          <p:cNvCxnSpPr>
            <a:stCxn id="13" idx="7"/>
            <a:endCxn id="25" idx="2"/>
          </p:cNvCxnSpPr>
          <p:nvPr/>
        </p:nvCxnSpPr>
        <p:spPr>
          <a:xfrm flipV="1">
            <a:off x="7189604" y="3175141"/>
            <a:ext cx="1588" cy="76236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3" idx="8"/>
            <a:endCxn id="35" idx="0"/>
          </p:cNvCxnSpPr>
          <p:nvPr/>
        </p:nvCxnSpPr>
        <p:spPr>
          <a:xfrm>
            <a:off x="7569160" y="5601816"/>
            <a:ext cx="1588" cy="742136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643757" y="6343952"/>
            <a:ext cx="185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FF"/>
                </a:solidFill>
              </a:rPr>
              <a:t>Valeur de hongre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913158" y="3818275"/>
            <a:ext cx="84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/>
              <a:t>Conc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7837758" y="5822661"/>
            <a:ext cx="84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mtClean="0"/>
              <a:t>Tps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007282" y="2805809"/>
            <a:ext cx="178098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Hypothalamus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007282" y="3633609"/>
            <a:ext cx="178098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Hypophyse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934292" y="4461409"/>
            <a:ext cx="87589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Sertoli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1970766" y="4461409"/>
            <a:ext cx="87589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Leydig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970766" y="5286015"/>
            <a:ext cx="87589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Testo</a:t>
            </a:r>
            <a:endParaRPr lang="fr-FR" dirty="0"/>
          </a:p>
        </p:txBody>
      </p:sp>
      <p:cxnSp>
        <p:nvCxnSpPr>
          <p:cNvPr id="28" name="Connecteur droit 27"/>
          <p:cNvCxnSpPr>
            <a:stCxn id="21" idx="2"/>
            <a:endCxn id="22" idx="0"/>
          </p:cNvCxnSpPr>
          <p:nvPr/>
        </p:nvCxnSpPr>
        <p:spPr>
          <a:xfrm rot="5400000">
            <a:off x="1668543" y="3404375"/>
            <a:ext cx="458468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22" idx="2"/>
            <a:endCxn id="23" idx="0"/>
          </p:cNvCxnSpPr>
          <p:nvPr/>
        </p:nvCxnSpPr>
        <p:spPr>
          <a:xfrm rot="5400000">
            <a:off x="1405775" y="3969407"/>
            <a:ext cx="458468" cy="525536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22" idx="2"/>
            <a:endCxn id="24" idx="0"/>
          </p:cNvCxnSpPr>
          <p:nvPr/>
        </p:nvCxnSpPr>
        <p:spPr>
          <a:xfrm rot="16200000" flipH="1">
            <a:off x="1924012" y="3976706"/>
            <a:ext cx="458468" cy="51093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24" idx="2"/>
            <a:endCxn id="27" idx="0"/>
          </p:cNvCxnSpPr>
          <p:nvPr/>
        </p:nvCxnSpPr>
        <p:spPr>
          <a:xfrm rot="5400000">
            <a:off x="2181078" y="5058378"/>
            <a:ext cx="455274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1896983" y="3224836"/>
            <a:ext cx="140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GnRH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2213828" y="4075936"/>
            <a:ext cx="56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LH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1035892" y="4075936"/>
            <a:ext cx="56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FSH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1: un </a:t>
            </a:r>
            <a:r>
              <a:rPr lang="fr-FR" dirty="0" err="1" smtClean="0"/>
              <a:t>ex-mâle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0662"/>
          </a:xfrm>
        </p:spPr>
        <p:txBody>
          <a:bodyPr/>
          <a:lstStyle/>
          <a:p>
            <a:r>
              <a:rPr lang="fr-FR" dirty="0" smtClean="0"/>
              <a:t>Examens complémentaires:</a:t>
            </a:r>
          </a:p>
          <a:p>
            <a:pPr lvl="1"/>
            <a:r>
              <a:rPr lang="fr-FR" dirty="0" smtClean="0"/>
              <a:t>Test dynamique: stimulation </a:t>
            </a:r>
            <a:r>
              <a:rPr lang="fr-FR" dirty="0" err="1" smtClean="0"/>
              <a:t>hCG</a:t>
            </a:r>
            <a:endParaRPr lang="fr-FR" dirty="0" smtClean="0"/>
          </a:p>
          <a:p>
            <a:pPr lvl="2">
              <a:buNone/>
            </a:pPr>
            <a:endParaRPr lang="fr-FR" dirty="0"/>
          </a:p>
        </p:txBody>
      </p:sp>
      <p:grpSp>
        <p:nvGrpSpPr>
          <p:cNvPr id="5" name="Grouper 11"/>
          <p:cNvGrpSpPr/>
          <p:nvPr/>
        </p:nvGrpSpPr>
        <p:grpSpPr>
          <a:xfrm>
            <a:off x="4773667" y="3818275"/>
            <a:ext cx="3913133" cy="2004386"/>
            <a:chOff x="2641496" y="3533020"/>
            <a:chExt cx="3197818" cy="2004386"/>
          </a:xfrm>
        </p:grpSpPr>
        <p:cxnSp>
          <p:nvCxnSpPr>
            <p:cNvPr id="4" name="Connecteur droit 3"/>
            <p:cNvCxnSpPr/>
            <p:nvPr/>
          </p:nvCxnSpPr>
          <p:spPr>
            <a:xfrm>
              <a:off x="2642289" y="5535818"/>
              <a:ext cx="3197025" cy="1588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 flipH="1" flipV="1">
              <a:off x="1640494" y="4534022"/>
              <a:ext cx="2003594" cy="1590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oneTexte 14"/>
          <p:cNvSpPr txBox="1"/>
          <p:nvPr/>
        </p:nvSpPr>
        <p:spPr>
          <a:xfrm>
            <a:off x="4684009" y="2737935"/>
            <a:ext cx="733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hCG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27976" y="2990475"/>
            <a:ext cx="146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FF"/>
                </a:solidFill>
              </a:rPr>
              <a:t>Testostérone</a:t>
            </a:r>
            <a:endParaRPr lang="fr-FR" dirty="0">
              <a:solidFill>
                <a:srgbClr val="0000FF"/>
              </a:solidFill>
            </a:endParaRPr>
          </a:p>
        </p:txBody>
      </p:sp>
      <p:cxnSp>
        <p:nvCxnSpPr>
          <p:cNvPr id="17" name="Connecteur droit 16"/>
          <p:cNvCxnSpPr>
            <a:stCxn id="30" idx="1"/>
            <a:endCxn id="15" idx="2"/>
          </p:cNvCxnSpPr>
          <p:nvPr/>
        </p:nvCxnSpPr>
        <p:spPr>
          <a:xfrm flipV="1">
            <a:off x="5051006" y="3107267"/>
            <a:ext cx="1588" cy="87833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39" idx="1"/>
            <a:endCxn id="16" idx="2"/>
          </p:cNvCxnSpPr>
          <p:nvPr/>
        </p:nvCxnSpPr>
        <p:spPr>
          <a:xfrm flipV="1">
            <a:off x="6058288" y="3359807"/>
            <a:ext cx="1588" cy="97617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306388" y="2855504"/>
            <a:ext cx="185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FF"/>
                </a:solidFill>
              </a:rPr>
              <a:t>Valeur d’étalon</a:t>
            </a:r>
            <a:endParaRPr lang="fr-FR" dirty="0">
              <a:solidFill>
                <a:srgbClr val="0000FF"/>
              </a:solidFill>
            </a:endParaRPr>
          </a:p>
        </p:txBody>
      </p:sp>
      <p:cxnSp>
        <p:nvCxnSpPr>
          <p:cNvPr id="26" name="Connecteur droit 25"/>
          <p:cNvCxnSpPr>
            <a:stCxn id="39" idx="2"/>
            <a:endCxn id="25" idx="2"/>
          </p:cNvCxnSpPr>
          <p:nvPr/>
        </p:nvCxnSpPr>
        <p:spPr>
          <a:xfrm flipH="1" flipV="1">
            <a:off x="8233379" y="3224836"/>
            <a:ext cx="53" cy="61476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endCxn id="35" idx="0"/>
          </p:cNvCxnSpPr>
          <p:nvPr/>
        </p:nvCxnSpPr>
        <p:spPr>
          <a:xfrm rot="5400000">
            <a:off x="7762140" y="5726722"/>
            <a:ext cx="542613" cy="399867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906521" y="6197962"/>
            <a:ext cx="185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FF"/>
                </a:solidFill>
              </a:rPr>
              <a:t>Valeur de hongre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913158" y="3818275"/>
            <a:ext cx="84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/>
              <a:t>Conc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7837758" y="5822661"/>
            <a:ext cx="84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mtClean="0"/>
              <a:t>Tps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007282" y="2805809"/>
            <a:ext cx="178098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Hypothalamus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007282" y="3633609"/>
            <a:ext cx="178098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Hypophyse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934292" y="4461409"/>
            <a:ext cx="87589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Sertoli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1970766" y="4461409"/>
            <a:ext cx="87589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Leydig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970766" y="5286015"/>
            <a:ext cx="87589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Testo</a:t>
            </a:r>
            <a:endParaRPr lang="fr-FR" dirty="0"/>
          </a:p>
        </p:txBody>
      </p:sp>
      <p:cxnSp>
        <p:nvCxnSpPr>
          <p:cNvPr id="28" name="Connecteur droit 27"/>
          <p:cNvCxnSpPr>
            <a:stCxn id="21" idx="2"/>
            <a:endCxn id="22" idx="0"/>
          </p:cNvCxnSpPr>
          <p:nvPr/>
        </p:nvCxnSpPr>
        <p:spPr>
          <a:xfrm rot="5400000">
            <a:off x="1668543" y="3404375"/>
            <a:ext cx="458468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22" idx="2"/>
            <a:endCxn id="23" idx="0"/>
          </p:cNvCxnSpPr>
          <p:nvPr/>
        </p:nvCxnSpPr>
        <p:spPr>
          <a:xfrm rot="5400000">
            <a:off x="1405775" y="3969407"/>
            <a:ext cx="458468" cy="525536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22" idx="2"/>
            <a:endCxn id="24" idx="0"/>
          </p:cNvCxnSpPr>
          <p:nvPr/>
        </p:nvCxnSpPr>
        <p:spPr>
          <a:xfrm rot="16200000" flipH="1">
            <a:off x="1924012" y="3976706"/>
            <a:ext cx="458468" cy="51093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24" idx="2"/>
            <a:endCxn id="27" idx="0"/>
          </p:cNvCxnSpPr>
          <p:nvPr/>
        </p:nvCxnSpPr>
        <p:spPr>
          <a:xfrm rot="5400000">
            <a:off x="2181078" y="5058378"/>
            <a:ext cx="455274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1896983" y="3224836"/>
            <a:ext cx="140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GnRH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2213828" y="4075936"/>
            <a:ext cx="56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LH</a:t>
            </a:r>
            <a:endParaRPr lang="fr-FR" dirty="0"/>
          </a:p>
        </p:txBody>
      </p:sp>
      <p:sp>
        <p:nvSpPr>
          <p:cNvPr id="30" name="Forme libre 29"/>
          <p:cNvSpPr/>
          <p:nvPr/>
        </p:nvSpPr>
        <p:spPr>
          <a:xfrm>
            <a:off x="4905023" y="3978297"/>
            <a:ext cx="598530" cy="1671615"/>
          </a:xfrm>
          <a:custGeom>
            <a:avLst/>
            <a:gdLst>
              <a:gd name="connsiteX0" fmla="*/ 0 w 598530"/>
              <a:gd name="connsiteY0" fmla="*/ 1627817 h 1671615"/>
              <a:gd name="connsiteX1" fmla="*/ 145983 w 598530"/>
              <a:gd name="connsiteY1" fmla="*/ 7300 h 1671615"/>
              <a:gd name="connsiteX2" fmla="*/ 598530 w 598530"/>
              <a:gd name="connsiteY2" fmla="*/ 1671615 h 167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530" h="1671615">
                <a:moveTo>
                  <a:pt x="0" y="1627817"/>
                </a:moveTo>
                <a:cubicBezTo>
                  <a:pt x="23114" y="813908"/>
                  <a:pt x="46228" y="0"/>
                  <a:pt x="145983" y="7300"/>
                </a:cubicBezTo>
                <a:cubicBezTo>
                  <a:pt x="245738" y="14600"/>
                  <a:pt x="598530" y="1671615"/>
                  <a:pt x="598530" y="167161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 38"/>
          <p:cNvSpPr/>
          <p:nvPr/>
        </p:nvSpPr>
        <p:spPr>
          <a:xfrm>
            <a:off x="5094801" y="3839604"/>
            <a:ext cx="3138631" cy="1795708"/>
          </a:xfrm>
          <a:custGeom>
            <a:avLst/>
            <a:gdLst>
              <a:gd name="connsiteX0" fmla="*/ 0 w 3138631"/>
              <a:gd name="connsiteY0" fmla="*/ 1795708 h 1795708"/>
              <a:gd name="connsiteX1" fmla="*/ 963487 w 3138631"/>
              <a:gd name="connsiteY1" fmla="*/ 496375 h 1795708"/>
              <a:gd name="connsiteX2" fmla="*/ 3138631 w 3138631"/>
              <a:gd name="connsiteY2" fmla="*/ 0 h 179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8631" h="1795708">
                <a:moveTo>
                  <a:pt x="0" y="1795708"/>
                </a:moveTo>
                <a:cubicBezTo>
                  <a:pt x="220191" y="1295684"/>
                  <a:pt x="440382" y="795660"/>
                  <a:pt x="963487" y="496375"/>
                </a:cubicBezTo>
                <a:cubicBezTo>
                  <a:pt x="1486592" y="197090"/>
                  <a:pt x="3138631" y="0"/>
                  <a:pt x="3138631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droit 46"/>
          <p:cNvCxnSpPr>
            <a:stCxn id="39" idx="0"/>
          </p:cNvCxnSpPr>
          <p:nvPr/>
        </p:nvCxnSpPr>
        <p:spPr>
          <a:xfrm>
            <a:off x="5094801" y="5635312"/>
            <a:ext cx="3138631" cy="20035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>
            <a:stCxn id="70" idx="2"/>
            <a:endCxn id="24" idx="0"/>
          </p:cNvCxnSpPr>
          <p:nvPr/>
        </p:nvCxnSpPr>
        <p:spPr>
          <a:xfrm rot="5400000">
            <a:off x="2624730" y="3787721"/>
            <a:ext cx="457674" cy="889703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2931421" y="3634403"/>
            <a:ext cx="733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hCG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3" name="Connecteur droit 32"/>
          <p:cNvCxnSpPr/>
          <p:nvPr/>
        </p:nvCxnSpPr>
        <p:spPr>
          <a:xfrm rot="5400000">
            <a:off x="6441410" y="4829542"/>
            <a:ext cx="1651614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7277192" y="4461410"/>
            <a:ext cx="1160617" cy="370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Zone grise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003300" y="4075936"/>
            <a:ext cx="56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FSH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1: un </a:t>
            </a:r>
            <a:r>
              <a:rPr lang="fr-FR" dirty="0" err="1" smtClean="0"/>
              <a:t>ex-mâle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59059"/>
          </a:xfrm>
        </p:spPr>
        <p:txBody>
          <a:bodyPr/>
          <a:lstStyle/>
          <a:p>
            <a:r>
              <a:rPr lang="fr-FR" dirty="0" smtClean="0"/>
              <a:t>Examens complémentaires:</a:t>
            </a:r>
          </a:p>
          <a:p>
            <a:pPr lvl="1"/>
            <a:r>
              <a:rPr lang="fr-FR" dirty="0" err="1" smtClean="0"/>
              <a:t>Œstrone-sulfate</a:t>
            </a:r>
            <a:endParaRPr lang="fr-FR" dirty="0" smtClean="0"/>
          </a:p>
          <a:p>
            <a:pPr lvl="2">
              <a:buNone/>
            </a:pPr>
            <a:endParaRPr lang="fr-FR" dirty="0"/>
          </a:p>
        </p:txBody>
      </p:sp>
      <p:grpSp>
        <p:nvGrpSpPr>
          <p:cNvPr id="8" name="Grouper 7"/>
          <p:cNvGrpSpPr/>
          <p:nvPr/>
        </p:nvGrpSpPr>
        <p:grpSpPr>
          <a:xfrm>
            <a:off x="457200" y="3988294"/>
            <a:ext cx="2685127" cy="2481874"/>
            <a:chOff x="457200" y="3562218"/>
            <a:chExt cx="2685127" cy="2481874"/>
          </a:xfrm>
        </p:grpSpPr>
        <p:sp>
          <p:nvSpPr>
            <p:cNvPr id="5" name="Ellipse 4"/>
            <p:cNvSpPr/>
            <p:nvPr/>
          </p:nvSpPr>
          <p:spPr>
            <a:xfrm>
              <a:off x="457200" y="3562218"/>
              <a:ext cx="2685127" cy="248187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7" name="Grouper 6"/>
            <p:cNvGrpSpPr/>
            <p:nvPr/>
          </p:nvGrpSpPr>
          <p:grpSpPr>
            <a:xfrm>
              <a:off x="951613" y="3988294"/>
              <a:ext cx="1734467" cy="1559420"/>
              <a:chOff x="951613" y="3988294"/>
              <a:chExt cx="1734467" cy="1559420"/>
            </a:xfrm>
          </p:grpSpPr>
          <p:sp>
            <p:nvSpPr>
              <p:cNvPr id="4" name="Ellipse 3"/>
              <p:cNvSpPr/>
              <p:nvPr/>
            </p:nvSpPr>
            <p:spPr>
              <a:xfrm>
                <a:off x="951613" y="3988294"/>
                <a:ext cx="1734467" cy="155942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6" name="Ellipse 5"/>
              <p:cNvSpPr/>
              <p:nvPr/>
            </p:nvSpPr>
            <p:spPr>
              <a:xfrm>
                <a:off x="1264596" y="4242890"/>
                <a:ext cx="1129523" cy="10858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cxnSp>
        <p:nvCxnSpPr>
          <p:cNvPr id="10" name="Connecteur droit 9"/>
          <p:cNvCxnSpPr>
            <a:stCxn id="6" idx="5"/>
            <a:endCxn id="23" idx="1"/>
          </p:cNvCxnSpPr>
          <p:nvPr/>
        </p:nvCxnSpPr>
        <p:spPr>
          <a:xfrm rot="16200000" flipH="1">
            <a:off x="2761935" y="5062555"/>
            <a:ext cx="142817" cy="1209279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4" idx="7"/>
            <a:endCxn id="21" idx="1"/>
          </p:cNvCxnSpPr>
          <p:nvPr/>
        </p:nvCxnSpPr>
        <p:spPr>
          <a:xfrm rot="5400000" flipH="1" flipV="1">
            <a:off x="2888141" y="4092900"/>
            <a:ext cx="93774" cy="100591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5" idx="0"/>
            <a:endCxn id="19" idx="1"/>
          </p:cNvCxnSpPr>
          <p:nvPr/>
        </p:nvCxnSpPr>
        <p:spPr>
          <a:xfrm rot="5400000" flipH="1" flipV="1">
            <a:off x="2360255" y="2910567"/>
            <a:ext cx="517236" cy="1638219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437983" y="3271003"/>
            <a:ext cx="207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Cellules de </a:t>
            </a:r>
            <a:r>
              <a:rPr lang="fr-FR" sz="2000" dirty="0" err="1" smtClean="0"/>
              <a:t>Leydig</a:t>
            </a:r>
            <a:endParaRPr lang="fr-FR" sz="2000" dirty="0"/>
          </a:p>
        </p:txBody>
      </p:sp>
      <p:sp>
        <p:nvSpPr>
          <p:cNvPr id="21" name="ZoneTexte 20"/>
          <p:cNvSpPr txBox="1"/>
          <p:nvPr/>
        </p:nvSpPr>
        <p:spPr>
          <a:xfrm>
            <a:off x="3437983" y="4348913"/>
            <a:ext cx="207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Cellules de </a:t>
            </a:r>
            <a:r>
              <a:rPr lang="fr-FR" sz="2000" dirty="0" err="1" smtClean="0"/>
              <a:t>Sertoli</a:t>
            </a:r>
            <a:endParaRPr lang="fr-FR" sz="2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3437983" y="5538549"/>
            <a:ext cx="207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Tube séminifère</a:t>
            </a:r>
            <a:endParaRPr lang="fr-FR" sz="2000" dirty="0"/>
          </a:p>
        </p:txBody>
      </p:sp>
      <p:sp>
        <p:nvSpPr>
          <p:cNvPr id="36" name="ZoneTexte 35"/>
          <p:cNvSpPr txBox="1"/>
          <p:nvPr/>
        </p:nvSpPr>
        <p:spPr>
          <a:xfrm>
            <a:off x="6043689" y="3825002"/>
            <a:ext cx="317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œstrogènes</a:t>
            </a:r>
            <a:endParaRPr lang="fr-FR" dirty="0"/>
          </a:p>
        </p:txBody>
      </p:sp>
      <p:cxnSp>
        <p:nvCxnSpPr>
          <p:cNvPr id="37" name="Connecteur droit 36"/>
          <p:cNvCxnSpPr>
            <a:stCxn id="19" idx="3"/>
          </p:cNvCxnSpPr>
          <p:nvPr/>
        </p:nvCxnSpPr>
        <p:spPr>
          <a:xfrm>
            <a:off x="5510939" y="3471058"/>
            <a:ext cx="532750" cy="51723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>
            <a:stCxn id="21" idx="3"/>
            <a:endCxn id="36" idx="1"/>
          </p:cNvCxnSpPr>
          <p:nvPr/>
        </p:nvCxnSpPr>
        <p:spPr>
          <a:xfrm flipV="1">
            <a:off x="5510939" y="4009668"/>
            <a:ext cx="532750" cy="53930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1: un </a:t>
            </a:r>
            <a:r>
              <a:rPr lang="fr-FR" dirty="0" err="1" smtClean="0"/>
              <a:t>ex-mâle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59059"/>
          </a:xfrm>
        </p:spPr>
        <p:txBody>
          <a:bodyPr/>
          <a:lstStyle/>
          <a:p>
            <a:r>
              <a:rPr lang="fr-FR" dirty="0" smtClean="0"/>
              <a:t>Examens complémentaires:</a:t>
            </a:r>
          </a:p>
          <a:p>
            <a:pPr lvl="1"/>
            <a:r>
              <a:rPr lang="fr-FR" dirty="0" err="1" smtClean="0"/>
              <a:t>Œstrone-sulfate</a:t>
            </a:r>
            <a:endParaRPr lang="fr-FR" dirty="0" smtClean="0"/>
          </a:p>
          <a:p>
            <a:pPr lvl="2">
              <a:buNone/>
            </a:pPr>
            <a:endParaRPr lang="fr-FR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457200" y="2920250"/>
          <a:ext cx="8229598" cy="3658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282"/>
                <a:gridCol w="3509658"/>
                <a:gridCol w="3509658"/>
              </a:tblGrid>
              <a:tr h="496447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EQ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Autres</a:t>
                      </a:r>
                      <a:r>
                        <a:rPr lang="fr-FR" sz="3200" baseline="0" dirty="0" smtClean="0"/>
                        <a:t> </a:t>
                      </a:r>
                      <a:endParaRPr lang="fr-FR" sz="3200" dirty="0"/>
                    </a:p>
                  </a:txBody>
                  <a:tcPr/>
                </a:tc>
              </a:tr>
              <a:tr h="1464377">
                <a:tc>
                  <a:txBody>
                    <a:bodyPr/>
                    <a:lstStyle/>
                    <a:p>
                      <a:pPr algn="r"/>
                      <a:r>
                        <a:rPr lang="fr-FR" sz="8800" dirty="0" smtClean="0"/>
                        <a:t>+</a:t>
                      </a:r>
                      <a:endParaRPr lang="fr-FR" sz="8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fr-FR" sz="2000" dirty="0" smtClean="0"/>
                        <a:t>Pas de</a:t>
                      </a:r>
                      <a:r>
                        <a:rPr lang="fr-FR" sz="2000" baseline="0" dirty="0" smtClean="0"/>
                        <a:t> stimulation</a:t>
                      </a:r>
                    </a:p>
                    <a:p>
                      <a:pPr>
                        <a:buFontTx/>
                        <a:buChar char="-"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191089">
                <a:tc>
                  <a:txBody>
                    <a:bodyPr/>
                    <a:lstStyle/>
                    <a:p>
                      <a:pPr algn="r"/>
                      <a:r>
                        <a:rPr lang="fr-FR" sz="8800" dirty="0" smtClean="0"/>
                        <a:t>-</a:t>
                      </a:r>
                      <a:endParaRPr lang="fr-FR" sz="8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indent="-88900">
                        <a:buFontTx/>
                        <a:buChar char="-"/>
                      </a:pPr>
                      <a:r>
                        <a:rPr lang="fr-FR" sz="2000" dirty="0" smtClean="0"/>
                        <a:t>Zone</a:t>
                      </a:r>
                      <a:r>
                        <a:rPr lang="fr-FR" sz="2000" baseline="0" dirty="0" smtClean="0"/>
                        <a:t> grise entre 50 &amp; 400pg/mL</a:t>
                      </a:r>
                    </a:p>
                    <a:p>
                      <a:pPr marL="88900" indent="-88900">
                        <a:buFontTx/>
                        <a:buChar char="-"/>
                      </a:pPr>
                      <a:r>
                        <a:rPr lang="fr-FR" sz="2000" baseline="0" dirty="0" smtClean="0"/>
                        <a:t>Pas si &lt; 3ans</a:t>
                      </a:r>
                    </a:p>
                    <a:p>
                      <a:pPr marL="88900" indent="-88900">
                        <a:buFontTx/>
                        <a:buChar char="-"/>
                      </a:pPr>
                      <a:r>
                        <a:rPr lang="fr-FR" sz="2000" baseline="0" dirty="0" smtClean="0"/>
                        <a:t>Pas chez âne</a:t>
                      </a:r>
                    </a:p>
                    <a:p>
                      <a:pPr marL="88900" indent="-88900">
                        <a:buFontTx/>
                        <a:buChar char="-"/>
                      </a:pPr>
                      <a:r>
                        <a:rPr lang="fr-FR" sz="2000" baseline="0" dirty="0" smtClean="0"/>
                        <a:t>Disponibilité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Peu</a:t>
                      </a:r>
                      <a:r>
                        <a:rPr lang="fr-FR" baseline="0" dirty="0" smtClean="0"/>
                        <a:t> d’</a:t>
                      </a:r>
                      <a:r>
                        <a:rPr lang="fr-FR" dirty="0" smtClean="0"/>
                        <a:t> œstrogènes</a:t>
                      </a:r>
                      <a:r>
                        <a:rPr lang="fr-FR" baseline="0" dirty="0" smtClean="0"/>
                        <a:t> circulant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(excepté chez homme et verrat)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2909</TotalTime>
  <Words>1669</Words>
  <Application>Microsoft Macintosh PowerPoint</Application>
  <PresentationFormat>Présentation à l'écran (4:3)</PresentationFormat>
  <Paragraphs>381</Paragraphs>
  <Slides>41</Slides>
  <Notes>15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Thème Office</vt:lpstr>
      <vt:lpstr>Endocrinologie et Anomalies du Comportement chez les animaux domestiques: Cas Cliniques</vt:lpstr>
      <vt:lpstr>PLAN</vt:lpstr>
      <vt:lpstr>Cas Clinique 1: un ex-mâle</vt:lpstr>
      <vt:lpstr>Cas Clinique 1: un ex-mâle</vt:lpstr>
      <vt:lpstr>Cas Clinique 1: un ex-mâle</vt:lpstr>
      <vt:lpstr>Cas Clinique 1: un ex-mâle</vt:lpstr>
      <vt:lpstr>Cas Clinique 1: un ex-mâle</vt:lpstr>
      <vt:lpstr>Cas Clinique 1: un ex-mâle</vt:lpstr>
      <vt:lpstr>Cas Clinique 1: un ex-mâle</vt:lpstr>
      <vt:lpstr>Cas Clinique 1: un ex-mâle</vt:lpstr>
      <vt:lpstr>Cas Clinique 1: un ex-mâle</vt:lpstr>
      <vt:lpstr>Cas Clinique 1: un ex-mâle</vt:lpstr>
      <vt:lpstr>Cas Clinique 1: un ex-mâle</vt:lpstr>
      <vt:lpstr>Cas Clinique 1: un ex-mâle</vt:lpstr>
      <vt:lpstr>Cas Clinique 1: un ex-mâle</vt:lpstr>
      <vt:lpstr>Cas Clinique 2: une ex-femelle</vt:lpstr>
      <vt:lpstr>Cas Clinique 2: une ex-femelle</vt:lpstr>
      <vt:lpstr>Cas Clinique 2: une ex-femelle</vt:lpstr>
      <vt:lpstr>Cas Clinique 2: une ex-femelle</vt:lpstr>
      <vt:lpstr>Cas Clinique 2: une ex-femelle</vt:lpstr>
      <vt:lpstr>Cas Clinique 2: une ex-femelle</vt:lpstr>
      <vt:lpstr>Cas Clinique 2: une ex-femelle</vt:lpstr>
      <vt:lpstr>Cas Clinique 2: une ex-femelle</vt:lpstr>
      <vt:lpstr>Cas Clinique 2: une ex-femelle</vt:lpstr>
      <vt:lpstr>Cas Clinique 2: une ex-femelle</vt:lpstr>
      <vt:lpstr>Cas Clinique 2: une ex-femelle</vt:lpstr>
      <vt:lpstr>Cas Clinique 3: je veux des bébés</vt:lpstr>
      <vt:lpstr>Cas Clinique 3: je veux des bébés</vt:lpstr>
      <vt:lpstr>Cas Clinique 3: je veux des bébés</vt:lpstr>
      <vt:lpstr>Cas Clinique 3: je veux des bébés</vt:lpstr>
      <vt:lpstr>Cas Clinique 3: je veux des bébés</vt:lpstr>
      <vt:lpstr>Cas Clinique 3: je veux des bébés</vt:lpstr>
      <vt:lpstr>Cas Clinique 3: je veux des bébés</vt:lpstr>
      <vt:lpstr>Cas Clinique 3: je veux des bébés</vt:lpstr>
      <vt:lpstr>Cas Clinique 3: je veux des bébés</vt:lpstr>
      <vt:lpstr>Cas Clinique 3: je veux des bébés</vt:lpstr>
      <vt:lpstr>Cas Clinique 3: je veux des bébés</vt:lpstr>
      <vt:lpstr>Cas Clinique 3: je veux des bébés</vt:lpstr>
      <vt:lpstr>Cas Clinique 3: je veux des bébés</vt:lpstr>
      <vt:lpstr>Cas Clinique 3: je veux des bébés</vt:lpstr>
      <vt:lpstr>Démarche en endocrino</vt:lpstr>
    </vt:vector>
  </TitlesOfParts>
  <Company>ULg - FMV - Repro Equine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Endocrinologie et anomalie du comportement chez les animaux domestique</dc:title>
  <dc:creator>Jérôme PONTHIER</dc:creator>
  <cp:lastModifiedBy>Jérôme PONTHIER</cp:lastModifiedBy>
  <cp:revision>211</cp:revision>
  <dcterms:created xsi:type="dcterms:W3CDTF">2018-05-15T18:28:24Z</dcterms:created>
  <dcterms:modified xsi:type="dcterms:W3CDTF">2018-05-15T18:42:40Z</dcterms:modified>
</cp:coreProperties>
</file>