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97" r:id="rId2"/>
    <p:sldId id="257" r:id="rId3"/>
    <p:sldId id="283" r:id="rId4"/>
    <p:sldId id="260" r:id="rId5"/>
    <p:sldId id="263" r:id="rId6"/>
    <p:sldId id="300" r:id="rId7"/>
    <p:sldId id="265" r:id="rId8"/>
    <p:sldId id="295" r:id="rId9"/>
    <p:sldId id="296" r:id="rId10"/>
    <p:sldId id="264" r:id="rId11"/>
    <p:sldId id="298" r:id="rId12"/>
    <p:sldId id="261" r:id="rId13"/>
    <p:sldId id="262" r:id="rId14"/>
    <p:sldId id="271" r:id="rId15"/>
    <p:sldId id="266" r:id="rId16"/>
    <p:sldId id="268" r:id="rId17"/>
    <p:sldId id="270" r:id="rId18"/>
    <p:sldId id="269" r:id="rId19"/>
    <p:sldId id="267" r:id="rId20"/>
    <p:sldId id="272" r:id="rId21"/>
    <p:sldId id="284" r:id="rId22"/>
    <p:sldId id="285" r:id="rId23"/>
    <p:sldId id="286" r:id="rId24"/>
    <p:sldId id="287" r:id="rId25"/>
    <p:sldId id="274" r:id="rId26"/>
    <p:sldId id="273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8" r:id="rId36"/>
    <p:sldId id="289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8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14/05/18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14/05/18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14/05/18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14/05/18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14/05/18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14/05/18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14/05/18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14/05/18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14/05/18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14/05/18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52A-2E77-2945-96D9-5F9C4ADAE80F}" type="datetimeFigureOut">
              <a:rPr lang="fr-FR" smtClean="0"/>
              <a:pPr/>
              <a:t>14/05/18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FD52A-2E77-2945-96D9-5F9C4ADAE80F}" type="datetimeFigureOut">
              <a:rPr lang="fr-FR" smtClean="0"/>
              <a:pPr/>
              <a:t>14/05/18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D677-0D03-4543-8E99-6DFA2D0A645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43131"/>
            <a:ext cx="7772400" cy="3518421"/>
          </a:xfrm>
        </p:spPr>
        <p:txBody>
          <a:bodyPr>
            <a:normAutofit/>
          </a:bodyPr>
          <a:lstStyle/>
          <a:p>
            <a:r>
              <a:rPr lang="fr-FR" b="1" cap="small" dirty="0" smtClean="0"/>
              <a:t>Endocrinologie et Anomalies du Comportement chez les animaux domestiques:</a:t>
            </a:r>
            <a:br>
              <a:rPr lang="fr-FR" b="1" cap="small" dirty="0" smtClean="0"/>
            </a:br>
            <a:r>
              <a:rPr lang="fr-FR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Nymphomanie &amp; chaleurs Prolongées</a:t>
            </a:r>
            <a:endParaRPr lang="fr-FR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124338"/>
            <a:ext cx="6400800" cy="1369532"/>
          </a:xfrm>
        </p:spPr>
        <p:txBody>
          <a:bodyPr/>
          <a:lstStyle/>
          <a:p>
            <a:r>
              <a:rPr lang="fr-FR" cap="small" dirty="0" smtClean="0"/>
              <a:t>Dr. Jérôme PONTHIER</a:t>
            </a:r>
          </a:p>
          <a:p>
            <a:r>
              <a:rPr lang="fr-FR" cap="small" dirty="0" smtClean="0"/>
              <a:t>DVM, M. Sc., Ph. D., Diplomate ECAR</a:t>
            </a:r>
            <a:endParaRPr lang="fr-FR" cap="small" dirty="0"/>
          </a:p>
        </p:txBody>
      </p:sp>
      <p:pic>
        <p:nvPicPr>
          <p:cNvPr id="4" name="Image 3" descr="10.-ULiège.png"/>
          <p:cNvPicPr>
            <a:picLocks noChangeAspect="1"/>
          </p:cNvPicPr>
          <p:nvPr/>
        </p:nvPicPr>
        <p:blipFill>
          <a:blip r:embed="rId2"/>
          <a:srcRect t="11911" b="13348"/>
          <a:stretch>
            <a:fillRect/>
          </a:stretch>
        </p:blipFill>
        <p:spPr>
          <a:xfrm>
            <a:off x="5154706" y="1"/>
            <a:ext cx="3989294" cy="1448214"/>
          </a:xfrm>
          <a:prstGeom prst="rect">
            <a:avLst/>
          </a:prstGeom>
        </p:spPr>
      </p:pic>
      <p:pic>
        <p:nvPicPr>
          <p:cNvPr id="5" name="Image 4" descr="logo-CVU_Coule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570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Les coupables: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3261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fr-FR" sz="3200" dirty="0" smtClean="0"/>
              <a:t>Les délinquants:</a:t>
            </a:r>
          </a:p>
          <a:p>
            <a:pPr marL="914400" lvl="2" indent="-374650"/>
            <a:r>
              <a:rPr lang="fr-FR" sz="2800" dirty="0" smtClean="0"/>
              <a:t>Pathologies du follicule</a:t>
            </a:r>
          </a:p>
          <a:p>
            <a:pPr marL="1371600" lvl="3" indent="-514350"/>
            <a:r>
              <a:rPr lang="fr-FR" sz="2400" dirty="0" smtClean="0"/>
              <a:t>NE PAS OVULER: follicules anovulatoires, kystes folliculaires</a:t>
            </a:r>
          </a:p>
          <a:p>
            <a:pPr marL="1371600" lvl="3" indent="-514350"/>
            <a:r>
              <a:rPr lang="fr-FR" sz="2400" dirty="0" smtClean="0"/>
              <a:t>LH vs R-LH</a:t>
            </a:r>
          </a:p>
          <a:p>
            <a:pPr marL="1828800" lvl="4" indent="-514350"/>
            <a:r>
              <a:rPr lang="fr-FR" sz="2400" dirty="0" smtClean="0"/>
              <a:t>CV: insuffisance R-LH</a:t>
            </a:r>
          </a:p>
          <a:p>
            <a:pPr marL="1828800" lvl="4" indent="-514350"/>
            <a:r>
              <a:rPr lang="fr-FR" sz="2400" dirty="0" smtClean="0"/>
              <a:t>CN: R-LH (? Hypothèse)</a:t>
            </a:r>
          </a:p>
          <a:p>
            <a:pPr marL="1828800" lvl="4" indent="-514350"/>
            <a:r>
              <a:rPr lang="fr-FR" sz="2400" dirty="0" smtClean="0"/>
              <a:t>CT: ovulation induite par coït (stimulation insuffisante?) – effet âge et race</a:t>
            </a:r>
          </a:p>
          <a:p>
            <a:pPr marL="1828800" lvl="4" indent="-514350"/>
            <a:r>
              <a:rPr lang="fr-FR" sz="2400" dirty="0" smtClean="0"/>
              <a:t>Furet: ovulation induite par coït</a:t>
            </a:r>
          </a:p>
          <a:p>
            <a:pPr marL="1828800" lvl="4" indent="-514350"/>
            <a:endParaRPr lang="fr-FR" sz="2400" dirty="0" smtClean="0"/>
          </a:p>
          <a:p>
            <a:pPr marL="514350" lvl="1" indent="-514350">
              <a:buFont typeface="+mj-lt"/>
              <a:buAutoNum type="arabicPeriod"/>
            </a:pPr>
            <a:endParaRPr lang="fr-FR" sz="3200" dirty="0" smtClean="0"/>
          </a:p>
          <a:p>
            <a:pPr>
              <a:buNone/>
            </a:pPr>
            <a:endParaRPr lang="fr-F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Les coupables: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3261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fr-FR" sz="3200" dirty="0" smtClean="0"/>
              <a:t>Les délinquants:</a:t>
            </a:r>
          </a:p>
          <a:p>
            <a:pPr marL="914400" lvl="2" indent="-374650"/>
            <a:r>
              <a:rPr lang="fr-FR" sz="2800" dirty="0" err="1" smtClean="0"/>
              <a:t>Interœstrus</a:t>
            </a:r>
            <a:r>
              <a:rPr lang="fr-FR" sz="2800" dirty="0" smtClean="0"/>
              <a:t> - split </a:t>
            </a:r>
            <a:r>
              <a:rPr lang="fr-FR" dirty="0" smtClean="0"/>
              <a:t>œstrus</a:t>
            </a:r>
          </a:p>
          <a:p>
            <a:pPr marL="914400" lvl="2" indent="-374650"/>
            <a:r>
              <a:rPr lang="fr-FR" sz="2400" dirty="0" smtClean="0"/>
              <a:t>Le cas de la furette…</a:t>
            </a:r>
          </a:p>
          <a:p>
            <a:pPr marL="514350" lvl="1" indent="-514350">
              <a:buFont typeface="+mj-lt"/>
              <a:buAutoNum type="arabicPeriod"/>
            </a:pPr>
            <a:endParaRPr lang="fr-FR" sz="3200" dirty="0" smtClean="0"/>
          </a:p>
          <a:p>
            <a:pPr>
              <a:buNone/>
            </a:pPr>
            <a:endParaRPr lang="fr-F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Les coupables: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13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2. Les bandits de grand chemin:</a:t>
            </a:r>
          </a:p>
          <a:p>
            <a:pPr marL="890588" indent="-350838"/>
            <a:r>
              <a:rPr lang="fr-FR" sz="2800" dirty="0" smtClean="0"/>
              <a:t>Les tumeurs ovariennes </a:t>
            </a:r>
            <a:r>
              <a:rPr lang="fr-FR" sz="2800" dirty="0" err="1" smtClean="0"/>
              <a:t>secrétantes</a:t>
            </a:r>
            <a:endParaRPr lang="fr-FR" sz="2800" dirty="0" smtClean="0"/>
          </a:p>
          <a:p>
            <a:pPr marL="1290638" lvl="1" indent="-350838">
              <a:buNone/>
            </a:pPr>
            <a:r>
              <a:rPr lang="fr-FR" dirty="0" smtClean="0"/>
              <a:t>= Tumeurs des cordons sexuels / du stroma: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57200" y="3613475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894"/>
                <a:gridCol w="2262734"/>
                <a:gridCol w="2131349"/>
                <a:gridCol w="1094871"/>
                <a:gridCol w="2292752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Cellules impliquées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Incidence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Malignité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Stéroïdes produits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Granuleuse</a:t>
                      </a:r>
                    </a:p>
                    <a:p>
                      <a:r>
                        <a:rPr lang="fr-FR" dirty="0" smtClean="0"/>
                        <a:t>(GCT)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Rares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(20 à 50% des tumeurs OV)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</a:t>
                      </a:r>
                      <a:r>
                        <a:rPr lang="fr-FR" baseline="-25000" dirty="0" smtClean="0"/>
                        <a:t>2</a:t>
                      </a:r>
                      <a:r>
                        <a:rPr lang="fr-FR" baseline="0" dirty="0" smtClean="0"/>
                        <a:t> (P</a:t>
                      </a:r>
                      <a:r>
                        <a:rPr lang="fr-FR" baseline="-25000" dirty="0" smtClean="0"/>
                        <a:t>4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Granuleuse</a:t>
                      </a:r>
                    </a:p>
                    <a:p>
                      <a:r>
                        <a:rPr lang="fr-FR" dirty="0" smtClean="0"/>
                        <a:t>(GCT)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Rares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</a:t>
                      </a:r>
                      <a:r>
                        <a:rPr lang="fr-FR" baseline="-25000" dirty="0" smtClean="0"/>
                        <a:t>2</a:t>
                      </a:r>
                      <a:r>
                        <a:rPr lang="fr-FR" baseline="0" dirty="0" smtClean="0"/>
                        <a:t> (P</a:t>
                      </a:r>
                      <a:r>
                        <a:rPr lang="fr-FR" baseline="-25000" dirty="0" smtClean="0"/>
                        <a:t>4</a:t>
                      </a:r>
                      <a:r>
                        <a:rPr lang="fr-FR" baseline="0" dirty="0" smtClean="0"/>
                        <a:t>)</a:t>
                      </a:r>
                      <a:endParaRPr lang="fr-FR" dirty="0" smtClean="0"/>
                    </a:p>
                  </a:txBody>
                  <a:tcPr/>
                </a:tc>
              </a:tr>
              <a:tr h="494870">
                <a:tc>
                  <a:txBody>
                    <a:bodyPr/>
                    <a:lstStyle/>
                    <a:p>
                      <a:r>
                        <a:rPr lang="fr-FR" dirty="0" smtClean="0"/>
                        <a:t>EQ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Granuleuse &amp; thèque </a:t>
                      </a:r>
                    </a:p>
                    <a:p>
                      <a:r>
                        <a:rPr lang="fr-FR" dirty="0" smtClean="0"/>
                        <a:t>(TGCT)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&lt;5%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 (dans 50% des cas)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</a:t>
                      </a:r>
                      <a:r>
                        <a:rPr lang="fr-FR" baseline="-25000" dirty="0" smtClean="0"/>
                        <a:t>2</a:t>
                      </a:r>
                      <a:r>
                        <a:rPr lang="fr-FR" baseline="0" dirty="0" smtClean="0"/>
                        <a:t> (P</a:t>
                      </a:r>
                      <a:r>
                        <a:rPr lang="fr-FR" baseline="-25000" dirty="0" smtClean="0"/>
                        <a:t>4</a:t>
                      </a:r>
                      <a:r>
                        <a:rPr lang="fr-FR" baseline="0" dirty="0" smtClean="0"/>
                        <a:t>)</a:t>
                      </a:r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Les coupables: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3. Les involontaires:</a:t>
            </a:r>
          </a:p>
          <a:p>
            <a:pPr marL="803275" lvl="2" indent="-438150"/>
            <a:r>
              <a:rPr lang="fr-FR" sz="2800" dirty="0" smtClean="0"/>
              <a:t>Pathologies du tractus uro-génital:</a:t>
            </a:r>
          </a:p>
          <a:p>
            <a:pPr marL="1260475" lvl="3" indent="-438150"/>
            <a:r>
              <a:rPr lang="fr-FR" sz="2400" dirty="0" smtClean="0"/>
              <a:t>Inflammation</a:t>
            </a:r>
          </a:p>
          <a:p>
            <a:pPr marL="1260475" lvl="3" indent="-438150"/>
            <a:r>
              <a:rPr lang="fr-FR" sz="2400" dirty="0" smtClean="0"/>
              <a:t>Calculs</a:t>
            </a:r>
          </a:p>
          <a:p>
            <a:pPr marL="1260475" lvl="3" indent="-438150"/>
            <a:r>
              <a:rPr lang="fr-FR" sz="2400" dirty="0" smtClean="0"/>
              <a:t>Anomalies congénitales</a:t>
            </a:r>
            <a:endParaRPr lang="fr-FR" sz="2800" dirty="0" smtClean="0"/>
          </a:p>
          <a:p>
            <a:pPr marL="803275" lvl="2" indent="-438150"/>
            <a:r>
              <a:rPr lang="fr-FR" sz="2800" dirty="0" smtClean="0"/>
              <a:t>Pathologie qui cause douleur/gêne/inconfort</a:t>
            </a:r>
          </a:p>
          <a:p>
            <a:pPr marL="803275" lvl="2" indent="-438150"/>
            <a:r>
              <a:rPr lang="fr-FR" sz="2800" dirty="0" smtClean="0"/>
              <a:t>Pas de modification endocrinienne primaire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cap="small" dirty="0" smtClean="0">
                <a:solidFill>
                  <a:srgbClr val="FF0000"/>
                </a:solidFill>
              </a:rPr>
              <a:t>PLAN</a:t>
            </a:r>
            <a:r>
              <a:rPr lang="fr-FR" b="1" u="sng" cap="small" dirty="0" smtClean="0"/>
              <a:t/>
            </a:r>
            <a:br>
              <a:rPr lang="fr-FR" b="1" u="sng" cap="small" dirty="0" smtClean="0"/>
            </a:br>
            <a:r>
              <a:rPr lang="fr-FR" b="1" cap="small" dirty="0" smtClean="0"/>
              <a:t>Nymphomanie &amp; Chaleurs prolongées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coupables</a:t>
            </a:r>
          </a:p>
          <a:p>
            <a:r>
              <a:rPr lang="fr-FR" dirty="0" smtClean="0"/>
              <a:t>L’enquête</a:t>
            </a:r>
          </a:p>
          <a:p>
            <a:pPr lvl="1"/>
            <a:r>
              <a:rPr lang="fr-FR" dirty="0" smtClean="0"/>
              <a:t>La piste des stéroïdes sexuels</a:t>
            </a:r>
          </a:p>
          <a:p>
            <a:pPr lvl="1"/>
            <a:r>
              <a:rPr lang="fr-FR" dirty="0" smtClean="0"/>
              <a:t>Les reconstitutions: tests dynamiques</a:t>
            </a:r>
          </a:p>
          <a:p>
            <a:pPr lvl="1"/>
            <a:r>
              <a:rPr lang="fr-FR" dirty="0" smtClean="0"/>
              <a:t>La pièce à conviction du tueur: l’AMH</a:t>
            </a:r>
          </a:p>
          <a:p>
            <a:pPr lvl="1"/>
            <a:r>
              <a:rPr lang="fr-FR" dirty="0" smtClean="0"/>
              <a:t>L’alibi de l’innocent: la prolactine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pic>
        <p:nvPicPr>
          <p:cNvPr id="7" name="Espace réservé du contenu 6" descr="L4V.png"/>
          <p:cNvPicPr>
            <a:picLocks noGrp="1" noChangeAspect="1"/>
          </p:cNvPicPr>
          <p:nvPr>
            <p:ph idx="1"/>
          </p:nvPr>
        </p:nvPicPr>
        <p:blipFill>
          <a:blip r:embed="rId2"/>
          <a:srcRect l="1574" r="-54"/>
          <a:stretch>
            <a:fillRect/>
          </a:stretch>
        </p:blipFill>
        <p:spPr>
          <a:xfrm>
            <a:off x="1114122" y="1417638"/>
            <a:ext cx="6998837" cy="5411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marqueur idéal de pathologie ovarienne:</a:t>
            </a:r>
          </a:p>
          <a:p>
            <a:r>
              <a:rPr lang="fr-FR" sz="2800" dirty="0" smtClean="0"/>
              <a:t>N’est pas </a:t>
            </a:r>
            <a:r>
              <a:rPr lang="fr-FR" sz="2800" smtClean="0"/>
              <a:t>sécrété </a:t>
            </a:r>
            <a:r>
              <a:rPr lang="fr-FR" sz="2800" smtClean="0"/>
              <a:t>par </a:t>
            </a:r>
            <a:r>
              <a:rPr lang="fr-FR" sz="2800" dirty="0" smtClean="0"/>
              <a:t>l’ovaire normal</a:t>
            </a:r>
          </a:p>
          <a:p>
            <a:r>
              <a:rPr lang="fr-FR" sz="2800" dirty="0" smtClean="0"/>
              <a:t>Est produite en taux plus élevé en cas de pathologie</a:t>
            </a:r>
          </a:p>
          <a:p>
            <a:r>
              <a:rPr lang="fr-FR" sz="2800" dirty="0" smtClean="0"/>
              <a:t>Permet de différencier les pathologies entre elles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N’existe pas !!! </a:t>
            </a: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La piste des stéroïdes sexuels: progestérone</a:t>
            </a:r>
            <a:endParaRPr lang="fr-FR" sz="2800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57200" y="3080443"/>
          <a:ext cx="8229600" cy="262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073"/>
                <a:gridCol w="2535509"/>
                <a:gridCol w="2325719"/>
                <a:gridCol w="2745299"/>
              </a:tblGrid>
              <a:tr h="370840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Tumeur ovarienne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Kyste/follicule anovulatoire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Cycle normal</a:t>
                      </a:r>
                      <a:endParaRPr lang="fr-F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CN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Augmentation dans certains cas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Montent doucement (ovulations multiples)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20-30ng/mL en </a:t>
                      </a:r>
                      <a:r>
                        <a:rPr lang="fr-FR" dirty="0" err="1" smtClean="0"/>
                        <a:t>Diœstrus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FL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Augmentations dans certains 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Basse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15-25ng/mL en Gestation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EQ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Rarement présents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10-12ng/mL en </a:t>
                      </a:r>
                      <a:r>
                        <a:rPr lang="fr-FR" dirty="0" err="1" smtClean="0"/>
                        <a:t>Diœstrus</a:t>
                      </a:r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La piste des stéroïdes sexuels: œstradiol </a:t>
            </a:r>
            <a:endParaRPr lang="fr-FR" sz="2800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57200" y="293445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073"/>
                <a:gridCol w="2535509"/>
                <a:gridCol w="2535509"/>
                <a:gridCol w="2535509"/>
              </a:tblGrid>
              <a:tr h="370840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Tumeur ovarienne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Kyste/follicule anovulatoire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Cycle normal</a:t>
                      </a:r>
                      <a:endParaRPr lang="fr-F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/>
                        <a:t>CN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Augmentés</a:t>
                      </a:r>
                      <a:r>
                        <a:rPr lang="fr-FR" baseline="0" dirty="0" smtClean="0"/>
                        <a:t> mais pas tjrs différents de PO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Augmentés</a:t>
                      </a:r>
                      <a:r>
                        <a:rPr lang="fr-FR" baseline="0" dirty="0" smtClean="0"/>
                        <a:t> mais pas tjrs différents de PO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Présent en PO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(60-70pg/mL</a:t>
                      </a:r>
                      <a:r>
                        <a:rPr lang="fr-FR" baseline="0" dirty="0" smtClean="0"/>
                        <a:t>)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/>
                        <a:t>FL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Augmentés</a:t>
                      </a:r>
                      <a:r>
                        <a:rPr lang="fr-FR" baseline="0" dirty="0" smtClean="0"/>
                        <a:t> mais pas tjrs différents de 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Augmentés</a:t>
                      </a:r>
                      <a:r>
                        <a:rPr lang="fr-FR" baseline="0" dirty="0" smtClean="0"/>
                        <a:t> mais pas tjrs différents de 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Présent en O</a:t>
                      </a:r>
                    </a:p>
                    <a:p>
                      <a:r>
                        <a:rPr lang="fr-FR" dirty="0" smtClean="0"/>
                        <a:t>(30-70pg/mL)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/>
                        <a:t>EQ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Augmentés</a:t>
                      </a:r>
                      <a:r>
                        <a:rPr lang="fr-FR" baseline="0" dirty="0" smtClean="0"/>
                        <a:t> mais pas tjrs différents de 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Augmentés</a:t>
                      </a:r>
                      <a:r>
                        <a:rPr lang="fr-FR" baseline="0" dirty="0" smtClean="0"/>
                        <a:t> mais pas tjrs différents de 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Présent en 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(10</a:t>
                      </a:r>
                      <a:r>
                        <a:rPr lang="fr-FR" baseline="0" dirty="0" smtClean="0"/>
                        <a:t>-30pg/mL)</a:t>
                      </a:r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La piste des stéroïdes sexuels: testostérone</a:t>
            </a:r>
            <a:endParaRPr lang="fr-FR" sz="2800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57200" y="2361281"/>
          <a:ext cx="8229600" cy="384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073"/>
                <a:gridCol w="2535509"/>
                <a:gridCol w="2535509"/>
                <a:gridCol w="2535509"/>
              </a:tblGrid>
              <a:tr h="370840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Tumeur ovarienne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Kyste/follicule anovulatoire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Cycle normal</a:t>
                      </a:r>
                      <a:endParaRPr lang="fr-F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CN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GCT</a:t>
                      </a:r>
                      <a:r>
                        <a:rPr lang="fr-FR" baseline="0" dirty="0" smtClean="0"/>
                        <a:t> sans implication des cellules de la thèque </a:t>
                      </a:r>
                    </a:p>
                    <a:p>
                      <a:r>
                        <a:rPr lang="fr-FR" baseline="0" dirty="0" smtClean="0"/>
                        <a:t>&gt; Pas d’augmentation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Pas d’augmentation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&lt;30 </a:t>
                      </a:r>
                      <a:r>
                        <a:rPr lang="fr-FR" baseline="0" dirty="0" err="1" smtClean="0"/>
                        <a:t>ng</a:t>
                      </a:r>
                      <a:r>
                        <a:rPr lang="fr-FR" baseline="0" dirty="0" smtClean="0"/>
                        <a:t>/dl au pic LH</a:t>
                      </a:r>
                    </a:p>
                    <a:p>
                      <a:r>
                        <a:rPr lang="fr-FR" baseline="0" dirty="0" smtClean="0"/>
                        <a:t>Variation dans cycle</a:t>
                      </a:r>
                    </a:p>
                    <a:p>
                      <a:r>
                        <a:rPr lang="fr-FR" baseline="0" dirty="0" smtClean="0"/>
                        <a:t>Idem si gestante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FL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GCT</a:t>
                      </a:r>
                      <a:r>
                        <a:rPr lang="fr-FR" baseline="0" dirty="0" smtClean="0"/>
                        <a:t> sans implication des cellules de la thèque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&gt; Pas d’augmentation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Pas d’augmentation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Faibles concentrations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EQ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TGCT: thèque impliquée</a:t>
                      </a:r>
                    </a:p>
                    <a:p>
                      <a:r>
                        <a:rPr lang="fr-FR" dirty="0" smtClean="0"/>
                        <a:t>Testostérone augmentée (80-100pg/ml) chez 50%</a:t>
                      </a:r>
                      <a:r>
                        <a:rPr lang="fr-FR" baseline="0" dirty="0" smtClean="0"/>
                        <a:t> des juments avec TGCT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Pas d’augmentation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&lt;40pg/ml</a:t>
                      </a:r>
                    </a:p>
                    <a:p>
                      <a:r>
                        <a:rPr lang="fr-FR" dirty="0" smtClean="0"/>
                        <a:t>Faibles</a:t>
                      </a:r>
                      <a:r>
                        <a:rPr lang="fr-FR" baseline="0" dirty="0" smtClean="0"/>
                        <a:t> variations dans cycle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cap="small" dirty="0" smtClean="0">
                <a:solidFill>
                  <a:srgbClr val="FF0000"/>
                </a:solidFill>
              </a:rPr>
              <a:t>PLAN</a:t>
            </a:r>
            <a:r>
              <a:rPr lang="fr-FR" b="1" u="sng" cap="small" dirty="0" smtClean="0"/>
              <a:t/>
            </a:r>
            <a:br>
              <a:rPr lang="fr-FR" b="1" u="sng" cap="small" dirty="0" smtClean="0"/>
            </a:br>
            <a:r>
              <a:rPr lang="fr-FR" b="1" cap="small" dirty="0" smtClean="0"/>
              <a:t>Nymphomanie &amp; Chaleurs prolongées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coupables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Les délinquants: kystes folliculaires, follicules anovulatoires &amp; vagues de croissances folliculaires interrompues;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Les bandits de grand chemin: les tumeurs ovariennes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Les involontaires: pathologies inflammatoires du tractus génital &amp; urinaire</a:t>
            </a:r>
          </a:p>
          <a:p>
            <a:r>
              <a:rPr lang="fr-FR" dirty="0" smtClean="0"/>
              <a:t>L’enquête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7574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La piste des stéroïdes sexuels: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57200" y="2575943"/>
          <a:ext cx="8229599" cy="25597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8049"/>
                <a:gridCol w="2543850"/>
                <a:gridCol w="2543850"/>
                <a:gridCol w="2543850"/>
              </a:tblGrid>
              <a:tr h="6395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testostérone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œstradiol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progestérone</a:t>
                      </a:r>
                      <a:endParaRPr lang="fr-FR" sz="2800" dirty="0"/>
                    </a:p>
                  </a:txBody>
                  <a:tcPr/>
                </a:tc>
              </a:tr>
              <a:tr h="639514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CN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Pas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associée à tumeur ou kyste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Pas spécifique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Pas spécifique</a:t>
                      </a:r>
                    </a:p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9514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FL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Pas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associée à tumeur ou kyste</a:t>
                      </a:r>
                      <a:endParaRPr lang="fr-FR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Pas spécifique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Pas spécifique</a:t>
                      </a:r>
                    </a:p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9514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EQ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8000"/>
                          </a:solidFill>
                        </a:rPr>
                        <a:t>Présente en cas de TGCT dans 50% des cas</a:t>
                      </a:r>
                      <a:endParaRPr lang="fr-FR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Pas spécifique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Pas spécifique</a:t>
                      </a:r>
                    </a:p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u contenu 2"/>
          <p:cNvSpPr txBox="1">
            <a:spLocks/>
          </p:cNvSpPr>
          <p:nvPr/>
        </p:nvSpPr>
        <p:spPr>
          <a:xfrm>
            <a:off x="3773856" y="5374671"/>
            <a:ext cx="4912943" cy="975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=&gt; Répéter les dosages?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fr-FR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Frottis???</a:t>
            </a:r>
            <a:endParaRPr kumimoji="0" lang="fr-FR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=&gt; Trouver d’autres marqueurs?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524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Les reconstitutions: tests dynamiques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" y="2452675"/>
            <a:ext cx="6447788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Principe:</a:t>
            </a:r>
          </a:p>
          <a:p>
            <a:r>
              <a:rPr lang="fr-FR" sz="2800" dirty="0" smtClean="0"/>
              <a:t>- Identifier une structure et la faire évoluer</a:t>
            </a:r>
            <a:endParaRPr lang="fr-FR" sz="2800" dirty="0"/>
          </a:p>
        </p:txBody>
      </p:sp>
      <p:pic>
        <p:nvPicPr>
          <p:cNvPr id="9" name="Image 8" descr="House_MDTv_Show_Poster_In_India_by_silly_punter__0000_SP0POS0L0TVS0HOUSEMD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988" y="3419876"/>
            <a:ext cx="2060928" cy="3091392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3687893"/>
            <a:ext cx="6447788" cy="85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Exemples: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888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Les reconstitutions: tests dynamiques</a:t>
            </a:r>
          </a:p>
        </p:txBody>
      </p:sp>
      <p:pic>
        <p:nvPicPr>
          <p:cNvPr id="9" name="Image 8" descr="House_MDTv_Show_Poster_In_India_by_silly_punter__0000_SP0POS0L0TVS0HOUSEMD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988" y="3419876"/>
            <a:ext cx="2060928" cy="3091392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219087"/>
            <a:ext cx="6447788" cy="4292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Exemples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chez les carnivores domestiques:</a:t>
            </a:r>
          </a:p>
          <a:p>
            <a:pPr marL="800100" lvl="1" indent="-342900" algn="just">
              <a:spcBef>
                <a:spcPct val="20000"/>
              </a:spcBef>
              <a:buFontTx/>
              <a:buChar char="-"/>
            </a:pPr>
            <a:r>
              <a:rPr lang="fr-FR" sz="2400" noProof="0" dirty="0" smtClean="0"/>
              <a:t>Chez une chatte vivant à l’intérieur, vous observez des chaleurs prolongées.</a:t>
            </a:r>
            <a:endParaRPr lang="fr-FR" sz="2400" dirty="0" smtClean="0"/>
          </a:p>
          <a:p>
            <a:pPr marL="1257300" lvl="2" indent="-342900" algn="just">
              <a:spcBef>
                <a:spcPct val="20000"/>
              </a:spcBef>
              <a:buFontTx/>
              <a:buChar char="-"/>
            </a:pPr>
            <a:r>
              <a:rPr lang="fr-FR" sz="2400" dirty="0" smtClean="0"/>
              <a:t>Frottis compatible chaleurs+++</a:t>
            </a:r>
          </a:p>
          <a:p>
            <a:pPr marL="1257300" lvl="2" indent="-342900" algn="just">
              <a:spcBef>
                <a:spcPct val="20000"/>
              </a:spcBef>
              <a:buFontTx/>
              <a:buChar char="-"/>
            </a:pPr>
            <a:r>
              <a:rPr lang="fr-FR" sz="2400" noProof="0" dirty="0" err="1" smtClean="0"/>
              <a:t>hCG</a:t>
            </a:r>
            <a:endParaRPr lang="fr-FR" sz="2400" noProof="0" dirty="0" smtClean="0"/>
          </a:p>
          <a:p>
            <a:pPr marL="1257300" lvl="2" indent="-342900" algn="just">
              <a:spcBef>
                <a:spcPct val="20000"/>
              </a:spcBef>
              <a:buFontTx/>
              <a:buChar char="-"/>
            </a:pPr>
            <a:r>
              <a:rPr lang="fr-FR" sz="2400" noProof="0" dirty="0" smtClean="0"/>
              <a:t>Frottis une semaine plus tard: </a:t>
            </a:r>
            <a:r>
              <a:rPr lang="fr-FR" sz="2400" noProof="0" dirty="0" err="1" smtClean="0"/>
              <a:t>dioestrus</a:t>
            </a:r>
            <a:endParaRPr lang="fr-FR" sz="2400" noProof="0" dirty="0" smtClean="0"/>
          </a:p>
          <a:p>
            <a:pPr marL="1257300" lvl="2" indent="-342900" algn="just">
              <a:spcBef>
                <a:spcPct val="20000"/>
              </a:spcBef>
              <a:buFont typeface="Symbol" charset="2"/>
              <a:buChar char=""/>
            </a:pP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</a:t>
            </a:r>
            <a:endParaRPr lang="fr-FR" sz="2400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888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Les reconstitutions: tests dynamiques</a:t>
            </a:r>
          </a:p>
        </p:txBody>
      </p:sp>
      <p:pic>
        <p:nvPicPr>
          <p:cNvPr id="9" name="Image 8" descr="House_MDTv_Show_Poster_In_India_by_silly_punter__0000_SP0POS0L0TVS0HOUSEMD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988" y="3419876"/>
            <a:ext cx="2060928" cy="3091392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219087"/>
            <a:ext cx="6447788" cy="4292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Exemples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chez une jument:</a:t>
            </a:r>
          </a:p>
          <a:p>
            <a:pPr marL="800100" lvl="1" indent="-342900" algn="just">
              <a:spcBef>
                <a:spcPct val="20000"/>
              </a:spcBef>
              <a:buFontTx/>
              <a:buChar char="-"/>
            </a:pPr>
            <a:r>
              <a:rPr lang="fr-FR" sz="2400" dirty="0" smtClean="0"/>
              <a:t>Jument avec corps jaune persistant:</a:t>
            </a:r>
          </a:p>
          <a:p>
            <a:pPr marL="1257300" lvl="2" indent="-342900" algn="just">
              <a:spcBef>
                <a:spcPct val="20000"/>
              </a:spcBef>
              <a:buFontTx/>
              <a:buChar char="-"/>
            </a:pPr>
            <a:r>
              <a:rPr kumimoji="0" lang="fr-F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Ddx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tumeur ovarienne</a:t>
            </a:r>
          </a:p>
          <a:p>
            <a:pPr marL="800100" lvl="1" indent="-342900" algn="just">
              <a:spcBef>
                <a:spcPct val="20000"/>
              </a:spcBef>
              <a:buFontTx/>
              <a:buChar char="-"/>
            </a:pPr>
            <a:r>
              <a:rPr lang="fr-FR" sz="2400" dirty="0" smtClean="0"/>
              <a:t>Injection de PG synthétique</a:t>
            </a:r>
          </a:p>
          <a:p>
            <a:pPr marL="800100" lvl="1" indent="-342900" algn="just">
              <a:spcBef>
                <a:spcPct val="20000"/>
              </a:spcBef>
              <a:buFontTx/>
              <a:buChar char="-"/>
            </a:pPr>
            <a:r>
              <a:rPr lang="fr-FR" sz="2400" dirty="0" smtClean="0"/>
              <a:t>3 jours plus tard CJ a disparu</a:t>
            </a:r>
          </a:p>
          <a:p>
            <a:pPr marL="800100" lvl="1" indent="-342900" algn="just">
              <a:spcBef>
                <a:spcPct val="20000"/>
              </a:spcBef>
              <a:buFont typeface="Symbol" charset="2"/>
              <a:buChar char=""/>
            </a:pPr>
            <a:r>
              <a:rPr kumimoji="0" lang="fr-F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</a:t>
            </a:r>
            <a:r>
              <a:rPr lang="fr-FR" sz="2400" dirty="0" err="1" smtClean="0">
                <a:sym typeface="Wingdings"/>
              </a:rPr>
              <a:t></a:t>
            </a:r>
            <a:endParaRPr kumimoji="0" lang="fr-F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800100" lvl="1" indent="-342900" algn="just">
              <a:spcBef>
                <a:spcPct val="20000"/>
              </a:spcBef>
            </a:pPr>
            <a:endParaRPr kumimoji="0" lang="fr-F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 algn="just">
              <a:spcBef>
                <a:spcPct val="20000"/>
              </a:spcBef>
              <a:buFontTx/>
              <a:buChar char="-"/>
            </a:pPr>
            <a:endParaRPr kumimoji="0" lang="fr-F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v#0169.jpg"/>
          <p:cNvPicPr>
            <a:picLocks noChangeAspect="1"/>
          </p:cNvPicPr>
          <p:nvPr/>
        </p:nvPicPr>
        <p:blipFill>
          <a:blip r:embed="rId3"/>
          <a:srcRect l="10377" t="6599" r="29914" b="15700"/>
          <a:stretch>
            <a:fillRect/>
          </a:stretch>
        </p:blipFill>
        <p:spPr>
          <a:xfrm>
            <a:off x="4510870" y="4467372"/>
            <a:ext cx="2094154" cy="2043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049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r-FR" dirty="0" smtClean="0"/>
              <a:t>Les reconstitutions: tests dynamiques:</a:t>
            </a:r>
          </a:p>
          <a:p>
            <a:pPr lvl="1">
              <a:buNone/>
            </a:pPr>
            <a:endParaRPr lang="fr-FR" dirty="0" smtClean="0"/>
          </a:p>
          <a:p>
            <a:pPr lvl="2">
              <a:buFontTx/>
              <a:buChar char="-"/>
            </a:pPr>
            <a:endParaRPr lang="fr-FR" dirty="0" smtClean="0"/>
          </a:p>
        </p:txBody>
      </p:sp>
      <p:pic>
        <p:nvPicPr>
          <p:cNvPr id="9" name="Image 8" descr="House_MDTv_Show_Poster_In_India_by_silly_punter__0000_SP0POS0L0TVS0HOUSEMD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988" y="3419876"/>
            <a:ext cx="2060928" cy="3091392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199" y="2744660"/>
            <a:ext cx="6126627" cy="34016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87313" lvl="1" algn="just">
              <a:spcBef>
                <a:spcPct val="20000"/>
              </a:spcBef>
            </a:pPr>
            <a:r>
              <a:rPr lang="fr-FR" sz="3200" b="1" dirty="0" smtClean="0">
                <a:solidFill>
                  <a:schemeClr val="tx1"/>
                </a:solidFill>
              </a:rPr>
              <a:t>Quelques règles:</a:t>
            </a:r>
          </a:p>
          <a:p>
            <a:pPr marL="87313" lvl="1" algn="just">
              <a:spcBef>
                <a:spcPct val="20000"/>
              </a:spcBef>
              <a:buFont typeface="Arial"/>
              <a:buChar char="•"/>
            </a:pP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L’imagination au pouvoir</a:t>
            </a:r>
          </a:p>
          <a:p>
            <a:pPr marL="263525" lvl="1" indent="-176213" algn="just">
              <a:spcBef>
                <a:spcPct val="20000"/>
              </a:spcBef>
              <a:buFont typeface="Arial"/>
              <a:buChar char="•"/>
            </a:pPr>
            <a:r>
              <a:rPr lang="fr-FR" sz="3200" dirty="0" smtClean="0">
                <a:solidFill>
                  <a:schemeClr val="tx1"/>
                </a:solidFill>
              </a:rPr>
              <a:t>Chez les carnivores, aucune intervention qui pourrait mener à E</a:t>
            </a:r>
            <a:r>
              <a:rPr lang="fr-FR" sz="3200" baseline="-25000" dirty="0" smtClean="0">
                <a:solidFill>
                  <a:schemeClr val="tx1"/>
                </a:solidFill>
              </a:rPr>
              <a:t>2</a:t>
            </a:r>
            <a:r>
              <a:rPr lang="fr-FR" sz="3200" dirty="0" smtClean="0">
                <a:solidFill>
                  <a:schemeClr val="tx1"/>
                </a:solidFill>
              </a:rPr>
              <a:t> &amp; P</a:t>
            </a:r>
            <a:r>
              <a:rPr lang="fr-FR" sz="3200" baseline="-25000" dirty="0" smtClean="0">
                <a:solidFill>
                  <a:schemeClr val="tx1"/>
                </a:solidFill>
              </a:rPr>
              <a:t>4</a:t>
            </a:r>
          </a:p>
          <a:p>
            <a:pPr marL="263525" lvl="1" indent="-176213" algn="just">
              <a:spcBef>
                <a:spcPct val="20000"/>
              </a:spcBef>
            </a:pPr>
            <a:endParaRPr lang="fr-FR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7585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La pièce à conviction du tueur: l’AMH</a:t>
            </a:r>
          </a:p>
          <a:p>
            <a:pPr>
              <a:buNone/>
            </a:pPr>
            <a:r>
              <a:rPr lang="fr-FR" dirty="0" smtClean="0"/>
              <a:t>= Hormone </a:t>
            </a:r>
            <a:r>
              <a:rPr lang="fr-FR" dirty="0" err="1" smtClean="0"/>
              <a:t>Anti-Müllérienne</a:t>
            </a:r>
            <a:endParaRPr lang="fr-FR" dirty="0" smtClean="0"/>
          </a:p>
          <a:p>
            <a:pPr indent="22225"/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873232" y="2803058"/>
            <a:ext cx="31240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Testis</a:t>
            </a:r>
            <a:r>
              <a:rPr lang="fr-FR" dirty="0" smtClean="0"/>
              <a:t> </a:t>
            </a:r>
            <a:r>
              <a:rPr lang="fr-FR" dirty="0" err="1" smtClean="0"/>
              <a:t>determining</a:t>
            </a:r>
            <a:r>
              <a:rPr lang="fr-FR" dirty="0" smtClean="0"/>
              <a:t> factor = TDF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73232" y="3295591"/>
            <a:ext cx="31240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Développement testiculaire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73232" y="3774320"/>
            <a:ext cx="31240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AMH par cellules de </a:t>
            </a:r>
            <a:r>
              <a:rPr lang="fr-FR" dirty="0" err="1" smtClean="0"/>
              <a:t>Sertoli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873232" y="4251461"/>
            <a:ext cx="312403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AMH induit différenciation des cellules de </a:t>
            </a:r>
            <a:r>
              <a:rPr lang="fr-FR" dirty="0" err="1" smtClean="0"/>
              <a:t>Leydig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562766" y="3489736"/>
            <a:ext cx="312403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Dégénérescence du </a:t>
            </a:r>
            <a:r>
              <a:rPr lang="fr-FR" dirty="0" err="1" smtClean="0"/>
              <a:t>Paramésonéphros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Canaux Muller - Tractus femelle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" y="5189391"/>
            <a:ext cx="31240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Testostérone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562769" y="5190185"/>
            <a:ext cx="31240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 Hydro Testostérone (DHT)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57200" y="5652727"/>
            <a:ext cx="312403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Développement du </a:t>
            </a:r>
            <a:r>
              <a:rPr lang="fr-FR" dirty="0" err="1" smtClean="0"/>
              <a:t>Mésonéphros</a:t>
            </a:r>
            <a:endParaRPr lang="fr-FR" dirty="0" smtClean="0"/>
          </a:p>
          <a:p>
            <a:pPr algn="ctr"/>
            <a:r>
              <a:rPr lang="fr-FR" dirty="0" smtClean="0"/>
              <a:t>Canaux de Wolff – Tractus mâle 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562766" y="5929726"/>
            <a:ext cx="312403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Développement des bourses, pénis, glandes annexes</a:t>
            </a:r>
            <a:endParaRPr lang="fr-FR" dirty="0"/>
          </a:p>
        </p:txBody>
      </p:sp>
      <p:cxnSp>
        <p:nvCxnSpPr>
          <p:cNvPr id="16" name="Connecteur droit 15"/>
          <p:cNvCxnSpPr>
            <a:stCxn id="9" idx="3"/>
            <a:endCxn id="11" idx="1"/>
          </p:cNvCxnSpPr>
          <p:nvPr/>
        </p:nvCxnSpPr>
        <p:spPr>
          <a:xfrm flipV="1">
            <a:off x="4997266" y="3951401"/>
            <a:ext cx="565500" cy="758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0" idx="3"/>
            <a:endCxn id="13" idx="0"/>
          </p:cNvCxnSpPr>
          <p:nvPr/>
        </p:nvCxnSpPr>
        <p:spPr>
          <a:xfrm>
            <a:off x="4997266" y="4574627"/>
            <a:ext cx="2127520" cy="61555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0" idx="2"/>
          </p:cNvCxnSpPr>
          <p:nvPr/>
        </p:nvCxnSpPr>
        <p:spPr>
          <a:xfrm rot="5400000">
            <a:off x="2622903" y="4362444"/>
            <a:ext cx="276999" cy="134769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9" idx="2"/>
            <a:endCxn id="10" idx="0"/>
          </p:cNvCxnSpPr>
          <p:nvPr/>
        </p:nvCxnSpPr>
        <p:spPr>
          <a:xfrm rot="5400000">
            <a:off x="3381345" y="4197556"/>
            <a:ext cx="107809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8" idx="2"/>
            <a:endCxn id="9" idx="0"/>
          </p:cNvCxnSpPr>
          <p:nvPr/>
        </p:nvCxnSpPr>
        <p:spPr>
          <a:xfrm rot="5400000">
            <a:off x="3380551" y="3719621"/>
            <a:ext cx="109397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6" idx="2"/>
            <a:endCxn id="8" idx="0"/>
          </p:cNvCxnSpPr>
          <p:nvPr/>
        </p:nvCxnSpPr>
        <p:spPr>
          <a:xfrm rot="5400000">
            <a:off x="3373649" y="3233990"/>
            <a:ext cx="123201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13" idx="2"/>
            <a:endCxn id="15" idx="0"/>
          </p:cNvCxnSpPr>
          <p:nvPr/>
        </p:nvCxnSpPr>
        <p:spPr>
          <a:xfrm rot="5400000">
            <a:off x="6939681" y="5744620"/>
            <a:ext cx="370209" cy="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12" idx="2"/>
            <a:endCxn id="14" idx="0"/>
          </p:cNvCxnSpPr>
          <p:nvPr/>
        </p:nvCxnSpPr>
        <p:spPr>
          <a:xfrm rot="5400000">
            <a:off x="1972215" y="5605725"/>
            <a:ext cx="94004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7585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La pièce à conviction du tueur: l’AMH</a:t>
            </a:r>
          </a:p>
          <a:p>
            <a:pPr>
              <a:buNone/>
            </a:pPr>
            <a:r>
              <a:rPr lang="fr-FR" dirty="0" smtClean="0"/>
              <a:t>= Hormone </a:t>
            </a:r>
            <a:r>
              <a:rPr lang="fr-FR" dirty="0" err="1" smtClean="0"/>
              <a:t>Anti-Müllérienne</a:t>
            </a:r>
            <a:endParaRPr lang="fr-FR" dirty="0" smtClean="0"/>
          </a:p>
          <a:p>
            <a:pPr indent="22225"/>
            <a:endParaRPr lang="fr-FR" sz="24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3033990" y="3241028"/>
            <a:ext cx="312403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Pas de TDF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033990" y="3762760"/>
            <a:ext cx="312403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Développement ovarien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033990" y="4299091"/>
            <a:ext cx="312403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Peu de AMH secrétée  </a:t>
            </a:r>
            <a:r>
              <a:rPr lang="fr-FR" smtClean="0"/>
              <a:t>par granuleuse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033990" y="5120228"/>
            <a:ext cx="312403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Développement du </a:t>
            </a:r>
            <a:r>
              <a:rPr lang="fr-FR" dirty="0" err="1" smtClean="0"/>
              <a:t>Paramésonéphros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Canaux Muller - Tractus femelle</a:t>
            </a:r>
            <a:endParaRPr lang="fr-FR" dirty="0"/>
          </a:p>
        </p:txBody>
      </p:sp>
      <p:cxnSp>
        <p:nvCxnSpPr>
          <p:cNvPr id="21" name="Connecteur droit 20"/>
          <p:cNvCxnSpPr>
            <a:stCxn id="7" idx="2"/>
            <a:endCxn id="16" idx="0"/>
          </p:cNvCxnSpPr>
          <p:nvPr/>
        </p:nvCxnSpPr>
        <p:spPr>
          <a:xfrm rot="5400000">
            <a:off x="4519807" y="3686560"/>
            <a:ext cx="152400" cy="1588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6" idx="2"/>
            <a:endCxn id="17" idx="0"/>
          </p:cNvCxnSpPr>
          <p:nvPr/>
        </p:nvCxnSpPr>
        <p:spPr>
          <a:xfrm rot="5400000">
            <a:off x="4512508" y="4215591"/>
            <a:ext cx="166999" cy="1588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7" idx="2"/>
            <a:endCxn id="19" idx="0"/>
          </p:cNvCxnSpPr>
          <p:nvPr/>
        </p:nvCxnSpPr>
        <p:spPr>
          <a:xfrm rot="5400000">
            <a:off x="4508604" y="5032825"/>
            <a:ext cx="174806" cy="1588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2108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La pièce à conviction du tueur: l’AMH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7200" y="3285218"/>
            <a:ext cx="82296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i="1" dirty="0" smtClean="0"/>
              <a:t>Mais pourquoi donc doser une hormone mâle chez la femelle?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48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La pièce à conviction du tueur: l’AMH</a:t>
            </a:r>
          </a:p>
          <a:p>
            <a:pPr>
              <a:buNone/>
            </a:pPr>
            <a:r>
              <a:rPr lang="fr-FR" b="1" u="sng" dirty="0" smtClean="0"/>
              <a:t>Chez la femme:</a:t>
            </a:r>
          </a:p>
          <a:p>
            <a:pPr marL="627063" indent="-261938"/>
            <a:r>
              <a:rPr lang="fr-FR" dirty="0" smtClean="0"/>
              <a:t>FSH : augmentation de production de E</a:t>
            </a:r>
            <a:r>
              <a:rPr lang="fr-FR" baseline="-25000" dirty="0" smtClean="0"/>
              <a:t>2</a:t>
            </a:r>
            <a:r>
              <a:rPr lang="fr-FR" dirty="0" smtClean="0"/>
              <a:t> par </a:t>
            </a:r>
            <a:r>
              <a:rPr lang="fr-FR" dirty="0" err="1" smtClean="0"/>
              <a:t>aromatase</a:t>
            </a:r>
            <a:endParaRPr lang="fr-FR" dirty="0" smtClean="0"/>
          </a:p>
          <a:p>
            <a:pPr marL="627063" indent="-261938"/>
            <a:r>
              <a:rPr lang="fr-FR" dirty="0" smtClean="0"/>
              <a:t>AMH: inhibe activité </a:t>
            </a:r>
            <a:r>
              <a:rPr lang="fr-FR" dirty="0" err="1" smtClean="0"/>
              <a:t>aromatase</a:t>
            </a:r>
            <a:endParaRPr lang="fr-FR" dirty="0" smtClean="0"/>
          </a:p>
          <a:p>
            <a:pPr marL="627063" indent="-261938"/>
            <a:r>
              <a:rPr lang="fr-FR" dirty="0" smtClean="0"/>
              <a:t>E</a:t>
            </a:r>
            <a:r>
              <a:rPr lang="fr-FR" baseline="-25000" dirty="0" smtClean="0"/>
              <a:t>2</a:t>
            </a:r>
            <a:r>
              <a:rPr lang="fr-FR" dirty="0" smtClean="0"/>
              <a:t>: inhibe AMH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3205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La pièce à conviction du tueur: l’AMH</a:t>
            </a:r>
          </a:p>
          <a:p>
            <a:pPr>
              <a:buNone/>
            </a:pPr>
            <a:r>
              <a:rPr lang="fr-FR" b="1" u="sng" dirty="0" smtClean="0"/>
              <a:t>Chez la femme:</a:t>
            </a:r>
          </a:p>
        </p:txBody>
      </p:sp>
      <p:pic>
        <p:nvPicPr>
          <p:cNvPr id="5" name="Image 4" descr="AMH-Fo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45" y="2832255"/>
            <a:ext cx="7605572" cy="3859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cap="small" dirty="0" smtClean="0">
                <a:solidFill>
                  <a:srgbClr val="FF0000"/>
                </a:solidFill>
              </a:rPr>
              <a:t>PLAN</a:t>
            </a:r>
            <a:r>
              <a:rPr lang="fr-FR" b="1" u="sng" cap="small" dirty="0" smtClean="0"/>
              <a:t/>
            </a:r>
            <a:br>
              <a:rPr lang="fr-FR" b="1" u="sng" cap="small" dirty="0" smtClean="0"/>
            </a:br>
            <a:r>
              <a:rPr lang="fr-FR" b="1" cap="small" dirty="0" smtClean="0"/>
              <a:t>Nymphomanie &amp; Chaleurs prolongées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89688"/>
          </a:xfrm>
        </p:spPr>
        <p:txBody>
          <a:bodyPr/>
          <a:lstStyle/>
          <a:p>
            <a:r>
              <a:rPr lang="fr-FR" dirty="0" smtClean="0"/>
              <a:t>Les coupables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5912689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fr-FR" sz="3200" dirty="0" smtClean="0">
                <a:solidFill>
                  <a:prstClr val="black"/>
                </a:solidFill>
              </a:rPr>
              <a:t>L’enquête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6923" y="2278581"/>
            <a:ext cx="7780885" cy="35394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4625" indent="-174625" algn="just"/>
            <a:r>
              <a:rPr lang="fr-FR" sz="2800" i="1" dirty="0" smtClean="0"/>
              <a:t>METHODOLOGIE</a:t>
            </a:r>
          </a:p>
          <a:p>
            <a:pPr marL="174625" indent="-174625" algn="just">
              <a:buFont typeface="Arial"/>
              <a:buChar char="•"/>
            </a:pPr>
            <a:r>
              <a:rPr lang="fr-FR" sz="2800" dirty="0" smtClean="0"/>
              <a:t>Exclure les autres causes pathologiques possibles:</a:t>
            </a:r>
          </a:p>
          <a:p>
            <a:pPr marL="631825" lvl="2" indent="-174625" algn="just">
              <a:buFont typeface="Arial"/>
              <a:buChar char="•"/>
            </a:pPr>
            <a:r>
              <a:rPr lang="fr-FR" sz="2800" dirty="0" smtClean="0"/>
              <a:t>Appareil génital (ne pas oublier la clinique)</a:t>
            </a:r>
          </a:p>
          <a:p>
            <a:pPr marL="631825" lvl="2" indent="-174625" algn="just">
              <a:buFont typeface="Arial"/>
              <a:buChar char="•"/>
            </a:pPr>
            <a:r>
              <a:rPr lang="fr-FR" sz="2800" dirty="0" smtClean="0"/>
              <a:t>Autres systèmes (ortho!)</a:t>
            </a:r>
          </a:p>
          <a:p>
            <a:pPr marL="174625" indent="-174625" algn="just">
              <a:buFont typeface="Arial"/>
              <a:buChar char="•"/>
            </a:pPr>
            <a:r>
              <a:rPr lang="fr-FR" sz="2800" dirty="0" smtClean="0"/>
              <a:t>Ne jamais exclure que c’est potentiellement un individu féminin qui par malchance pourrait être le seul spécimen XX de la création qui aurait un mauvais caractère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48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La pièce à conviction du tueur: l’AMH</a:t>
            </a:r>
          </a:p>
          <a:p>
            <a:pPr>
              <a:buNone/>
            </a:pPr>
            <a:r>
              <a:rPr lang="fr-FR" b="1" u="sng" dirty="0" smtClean="0"/>
              <a:t>Chez la femme:</a:t>
            </a:r>
            <a:r>
              <a:rPr lang="fr-FR" dirty="0" smtClean="0"/>
              <a:t> utilités cliniques</a:t>
            </a:r>
          </a:p>
          <a:p>
            <a:pPr marL="627063" indent="-261938"/>
            <a:r>
              <a:rPr lang="fr-FR" dirty="0" smtClean="0"/>
              <a:t>Détermination du nombre de follicules (et ovocytes): indice de réserve ovarienne</a:t>
            </a:r>
          </a:p>
          <a:p>
            <a:pPr marL="627063" indent="-261938"/>
            <a:r>
              <a:rPr lang="fr-FR" dirty="0" smtClean="0"/>
              <a:t>Syndrome ovaire </a:t>
            </a:r>
            <a:r>
              <a:rPr lang="fr-FR" dirty="0" err="1" smtClean="0"/>
              <a:t>polykystique</a:t>
            </a:r>
            <a:r>
              <a:rPr lang="fr-FR" dirty="0" smtClean="0"/>
              <a:t> &amp; GCT: AMH augmentée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48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La pièce à conviction du tueur: l’AMH</a:t>
            </a:r>
          </a:p>
          <a:p>
            <a:pPr>
              <a:buNone/>
            </a:pPr>
            <a:r>
              <a:rPr lang="fr-FR" b="1" u="sng" dirty="0" smtClean="0"/>
              <a:t>Chez la jument:</a:t>
            </a:r>
          </a:p>
          <a:p>
            <a:pPr marL="539750" indent="-174625"/>
            <a:r>
              <a:rPr lang="fr-FR" dirty="0" smtClean="0"/>
              <a:t>Pas de variation au cours du cycle, pendant gestation</a:t>
            </a:r>
          </a:p>
          <a:p>
            <a:pPr marL="939800" lvl="1" indent="-174625"/>
            <a:r>
              <a:rPr lang="fr-FR" dirty="0" smtClean="0"/>
              <a:t> ≠</a:t>
            </a:r>
            <a:r>
              <a:rPr lang="fr-FR" dirty="0" err="1" smtClean="0"/>
              <a:t>Inhibine</a:t>
            </a:r>
            <a:r>
              <a:rPr lang="fr-FR" dirty="0" smtClean="0"/>
              <a:t> ou Testostérone</a:t>
            </a:r>
          </a:p>
          <a:p>
            <a:pPr marL="539750" indent="-174625"/>
            <a:r>
              <a:rPr lang="fr-FR" dirty="0" smtClean="0">
                <a:solidFill>
                  <a:srgbClr val="FF0000"/>
                </a:solidFill>
              </a:rPr>
              <a:t>&gt;4ng/mL: forte suspicion de TGCT</a:t>
            </a:r>
          </a:p>
          <a:p>
            <a:pPr marL="939800" lvl="1" indent="-174625"/>
            <a:r>
              <a:rPr lang="fr-FR" dirty="0" smtClean="0"/>
              <a:t>Sensibilité = 98%</a:t>
            </a:r>
          </a:p>
          <a:p>
            <a:pPr marL="1339850" lvl="2" indent="-174625"/>
            <a:r>
              <a:rPr lang="fr-FR" dirty="0" smtClean="0"/>
              <a:t>&gt;&gt;&gt;Testostérone: 48%</a:t>
            </a:r>
          </a:p>
          <a:p>
            <a:pPr marL="1339850" lvl="2" indent="-174625"/>
            <a:r>
              <a:rPr lang="fr-FR" dirty="0" smtClean="0"/>
              <a:t> &gt;</a:t>
            </a:r>
            <a:r>
              <a:rPr lang="fr-FR" dirty="0" err="1" smtClean="0"/>
              <a:t>Inhibine</a:t>
            </a:r>
            <a:r>
              <a:rPr lang="fr-FR" dirty="0" smtClean="0"/>
              <a:t>: 87% et plus accessible!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486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fr-FR" dirty="0" smtClean="0"/>
              <a:t>La pièce à conviction du tueur: l’AMH</a:t>
            </a:r>
          </a:p>
          <a:p>
            <a:pPr>
              <a:buNone/>
            </a:pPr>
            <a:r>
              <a:rPr lang="fr-FR" b="1" u="sng" dirty="0" smtClean="0"/>
              <a:t>Chez les carnivores domestiques:</a:t>
            </a:r>
          </a:p>
          <a:p>
            <a:pPr>
              <a:buNone/>
            </a:pPr>
            <a:endParaRPr lang="fr-FR" b="1" u="sng" dirty="0" smtClean="0"/>
          </a:p>
          <a:p>
            <a:pPr marL="452438" indent="-188913"/>
            <a:r>
              <a:rPr lang="fr-FR" dirty="0" smtClean="0"/>
              <a:t>Taille de portée chez CN? Corrélée avec AMH</a:t>
            </a:r>
          </a:p>
          <a:p>
            <a:pPr marL="452438" indent="-188913">
              <a:buNone/>
            </a:pPr>
            <a:endParaRPr lang="fr-FR" dirty="0" smtClean="0"/>
          </a:p>
          <a:p>
            <a:pPr marL="452438" indent="-188913"/>
            <a:r>
              <a:rPr lang="fr-FR" dirty="0" smtClean="0"/>
              <a:t>Pas d’information à propos des GCT</a:t>
            </a:r>
          </a:p>
          <a:p>
            <a:pPr marL="852488" lvl="1" indent="-188913"/>
            <a:r>
              <a:rPr lang="fr-FR" dirty="0" smtClean="0"/>
              <a:t>Si très élevée, évidence</a:t>
            </a:r>
          </a:p>
          <a:p>
            <a:pPr marL="1252538" lvl="2" indent="-188913"/>
            <a:r>
              <a:rPr lang="fr-FR" dirty="0" smtClean="0"/>
              <a:t>Si moyenne…</a:t>
            </a:r>
          </a:p>
          <a:p>
            <a:pPr marL="1252538" lvl="2" indent="-188913"/>
            <a:r>
              <a:rPr lang="fr-FR" dirty="0" smtClean="0"/>
              <a:t>Pas encore de valeur seuils décrites</a:t>
            </a:r>
          </a:p>
          <a:p>
            <a:pPr marL="852488" lvl="1" indent="-188913"/>
            <a:r>
              <a:rPr lang="fr-FR" dirty="0" smtClean="0"/>
              <a:t>A faire, mais nombre de cas=?</a:t>
            </a:r>
          </a:p>
          <a:p>
            <a:pPr marL="852488" lvl="1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>
              <a:buNone/>
            </a:pPr>
            <a:endParaRPr lang="fr-FR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48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La pièce à conviction du tueur: l’AMH</a:t>
            </a:r>
          </a:p>
          <a:p>
            <a:pPr>
              <a:buNone/>
            </a:pPr>
            <a:r>
              <a:rPr lang="fr-FR" b="1" u="sng" dirty="0" smtClean="0"/>
              <a:t>Chez les carnivores domestiques:</a:t>
            </a:r>
          </a:p>
          <a:p>
            <a:pPr marL="539750" indent="-174625"/>
            <a:r>
              <a:rPr lang="fr-FR" dirty="0" smtClean="0"/>
              <a:t>Syndrome de l’ovaire rémanent:</a:t>
            </a:r>
          </a:p>
          <a:p>
            <a:pPr marL="939800" lvl="1" indent="-174625"/>
            <a:r>
              <a:rPr lang="fr-FR" dirty="0" smtClean="0"/>
              <a:t>Détection de tissu ovarien par dosage AMH</a:t>
            </a:r>
          </a:p>
          <a:p>
            <a:pPr marL="1339850" lvl="2" indent="-174625"/>
            <a:r>
              <a:rPr lang="fr-FR" dirty="0" smtClean="0"/>
              <a:t>Problème 1: Variabilité taux AMH selon taille de race</a:t>
            </a:r>
          </a:p>
          <a:p>
            <a:pPr marL="1797050" lvl="3" indent="-174625"/>
            <a:r>
              <a:rPr lang="fr-FR" dirty="0" smtClean="0"/>
              <a:t>Petite races &gt; intervalle + grand</a:t>
            </a:r>
          </a:p>
          <a:p>
            <a:pPr marL="1339850" lvl="2" indent="-174625"/>
            <a:r>
              <a:rPr lang="fr-FR" dirty="0" smtClean="0"/>
              <a:t>Problème 2: utilisation kit humain vs kit canin</a:t>
            </a:r>
          </a:p>
          <a:p>
            <a:pPr marL="1797050" lvl="3" indent="-174625"/>
            <a:r>
              <a:rPr lang="fr-FR" dirty="0" smtClean="0"/>
              <a:t>KIT HUMAIN PLUS SENSIBLE</a:t>
            </a:r>
          </a:p>
          <a:p>
            <a:pPr marL="1339850" lvl="2" indent="-174625"/>
            <a:r>
              <a:rPr lang="fr-FR" dirty="0" smtClean="0"/>
              <a:t>AMH plus basse si OVH que si cyclée ou </a:t>
            </a:r>
            <a:r>
              <a:rPr lang="fr-FR" dirty="0" err="1" smtClean="0"/>
              <a:t>pré-pubère</a:t>
            </a:r>
            <a:endParaRPr lang="fr-FR" dirty="0" smtClean="0"/>
          </a:p>
          <a:p>
            <a:pPr marL="539750" indent="-174625"/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>
              <a:buNone/>
            </a:pPr>
            <a:endParaRPr lang="fr-FR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728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La pièce à conviction du tueur: l’AMH</a:t>
            </a:r>
          </a:p>
          <a:p>
            <a:pPr>
              <a:buNone/>
            </a:pPr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>
              <a:buNone/>
            </a:pPr>
            <a:endParaRPr lang="fr-FR" b="1" u="sng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57200" y="2595781"/>
          <a:ext cx="8229600" cy="2499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073"/>
                <a:gridCol w="2535509"/>
                <a:gridCol w="2535509"/>
                <a:gridCol w="2535509"/>
              </a:tblGrid>
              <a:tr h="370840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Tumeur ovarienne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Kyste/follicule anovulatoire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Cycle normal</a:t>
                      </a:r>
                      <a:endParaRPr lang="fr-F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CN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00FF"/>
                          </a:solidFill>
                        </a:rPr>
                        <a:t>Aucune</a:t>
                      </a:r>
                      <a:r>
                        <a:rPr lang="fr-FR" baseline="0" dirty="0" smtClean="0">
                          <a:solidFill>
                            <a:srgbClr val="0000FF"/>
                          </a:solidFill>
                        </a:rPr>
                        <a:t> 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Présente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Présente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FL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00FF"/>
                          </a:solidFill>
                        </a:rPr>
                        <a:t>Aucune 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00FF"/>
                          </a:solidFill>
                        </a:rPr>
                        <a:t>Aucune</a:t>
                      </a:r>
                      <a:r>
                        <a:rPr lang="fr-FR" baseline="0" dirty="0" smtClean="0">
                          <a:solidFill>
                            <a:srgbClr val="0000FF"/>
                          </a:solidFill>
                        </a:rPr>
                        <a:t> info</a:t>
                      </a:r>
                      <a:endParaRPr lang="fr-FR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Présente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EQ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8000"/>
                          </a:solidFill>
                        </a:rPr>
                        <a:t>Augmentée</a:t>
                      </a:r>
                      <a:r>
                        <a:rPr lang="fr-FR" baseline="0" dirty="0" smtClean="0">
                          <a:solidFill>
                            <a:srgbClr val="008000"/>
                          </a:solidFill>
                        </a:rPr>
                        <a:t> par rapport au cycle</a:t>
                      </a:r>
                      <a:endParaRPr lang="fr-FR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Présente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Présente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contenu 2"/>
          <p:cNvSpPr txBox="1">
            <a:spLocks/>
          </p:cNvSpPr>
          <p:nvPr/>
        </p:nvSpPr>
        <p:spPr>
          <a:xfrm>
            <a:off x="914400" y="5571198"/>
            <a:ext cx="7772400" cy="6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Mais que font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 scientifiques?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2438" marR="0" lvl="0" indent="-1889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2438" marR="0" lvl="0" indent="-1889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2438" marR="0" lvl="0" indent="-1889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05051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-"/>
            </a:pPr>
            <a:r>
              <a:rPr lang="fr-FR" sz="3200" dirty="0" smtClean="0"/>
              <a:t>L’alibi de l’innocent: la prolactine</a:t>
            </a:r>
          </a:p>
          <a:p>
            <a:pPr marL="342900" lvl="1" indent="22225">
              <a:buNone/>
            </a:pPr>
            <a:r>
              <a:rPr lang="fr-FR" sz="3200" i="1" dirty="0" smtClean="0"/>
              <a:t>Chez la jument:</a:t>
            </a:r>
          </a:p>
          <a:p>
            <a:pPr marL="742950" lvl="2" indent="-342900">
              <a:buFontTx/>
              <a:buChar char="-"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>
              <a:buNone/>
            </a:pPr>
            <a:endParaRPr lang="fr-FR" b="1" u="sng" dirty="0" smtClean="0"/>
          </a:p>
        </p:txBody>
      </p:sp>
      <p:grpSp>
        <p:nvGrpSpPr>
          <p:cNvPr id="17" name="Grouper 16"/>
          <p:cNvGrpSpPr/>
          <p:nvPr/>
        </p:nvGrpSpPr>
        <p:grpSpPr>
          <a:xfrm>
            <a:off x="994273" y="2905255"/>
            <a:ext cx="7282954" cy="3168035"/>
            <a:chOff x="994273" y="2905255"/>
            <a:chExt cx="6085894" cy="3168035"/>
          </a:xfrm>
        </p:grpSpPr>
        <p:cxnSp>
          <p:nvCxnSpPr>
            <p:cNvPr id="4" name="Connecteur droit 3"/>
            <p:cNvCxnSpPr/>
            <p:nvPr/>
          </p:nvCxnSpPr>
          <p:spPr>
            <a:xfrm>
              <a:off x="994273" y="6071699"/>
              <a:ext cx="6085894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avec flèche 5"/>
            <p:cNvCxnSpPr/>
            <p:nvPr/>
          </p:nvCxnSpPr>
          <p:spPr>
            <a:xfrm rot="5400000" flipH="1" flipV="1">
              <a:off x="-589744" y="4489272"/>
              <a:ext cx="316803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rme libre 17"/>
          <p:cNvSpPr/>
          <p:nvPr/>
        </p:nvSpPr>
        <p:spPr>
          <a:xfrm>
            <a:off x="1153264" y="3355396"/>
            <a:ext cx="978085" cy="2542703"/>
          </a:xfrm>
          <a:custGeom>
            <a:avLst/>
            <a:gdLst>
              <a:gd name="connsiteX0" fmla="*/ 0 w 978085"/>
              <a:gd name="connsiteY0" fmla="*/ 2542703 h 2542703"/>
              <a:gd name="connsiteX1" fmla="*/ 496342 w 978085"/>
              <a:gd name="connsiteY1" fmla="*/ 17032 h 2542703"/>
              <a:gd name="connsiteX2" fmla="*/ 978085 w 978085"/>
              <a:gd name="connsiteY2" fmla="*/ 2440508 h 25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8085" h="2542703">
                <a:moveTo>
                  <a:pt x="0" y="2542703"/>
                </a:moveTo>
                <a:cubicBezTo>
                  <a:pt x="166664" y="1288383"/>
                  <a:pt x="333328" y="34064"/>
                  <a:pt x="496342" y="17032"/>
                </a:cubicBezTo>
                <a:cubicBezTo>
                  <a:pt x="659356" y="0"/>
                  <a:pt x="978085" y="2440508"/>
                  <a:pt x="978085" y="2440508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1794706" y="3355396"/>
            <a:ext cx="2073839" cy="2542703"/>
          </a:xfrm>
          <a:custGeom>
            <a:avLst/>
            <a:gdLst>
              <a:gd name="connsiteX0" fmla="*/ 0 w 978085"/>
              <a:gd name="connsiteY0" fmla="*/ 2542703 h 2542703"/>
              <a:gd name="connsiteX1" fmla="*/ 496342 w 978085"/>
              <a:gd name="connsiteY1" fmla="*/ 17032 h 2542703"/>
              <a:gd name="connsiteX2" fmla="*/ 978085 w 978085"/>
              <a:gd name="connsiteY2" fmla="*/ 2440508 h 25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8085" h="2542703">
                <a:moveTo>
                  <a:pt x="0" y="2542703"/>
                </a:moveTo>
                <a:cubicBezTo>
                  <a:pt x="166664" y="1288383"/>
                  <a:pt x="333328" y="34064"/>
                  <a:pt x="496342" y="17032"/>
                </a:cubicBezTo>
                <a:cubicBezTo>
                  <a:pt x="659356" y="0"/>
                  <a:pt x="978085" y="2440508"/>
                  <a:pt x="978085" y="2440508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3473067" y="3355396"/>
            <a:ext cx="3402725" cy="2542703"/>
          </a:xfrm>
          <a:custGeom>
            <a:avLst/>
            <a:gdLst>
              <a:gd name="connsiteX0" fmla="*/ 0 w 978085"/>
              <a:gd name="connsiteY0" fmla="*/ 2542703 h 2542703"/>
              <a:gd name="connsiteX1" fmla="*/ 496342 w 978085"/>
              <a:gd name="connsiteY1" fmla="*/ 17032 h 2542703"/>
              <a:gd name="connsiteX2" fmla="*/ 978085 w 978085"/>
              <a:gd name="connsiteY2" fmla="*/ 2440508 h 25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8085" h="2542703">
                <a:moveTo>
                  <a:pt x="0" y="2542703"/>
                </a:moveTo>
                <a:cubicBezTo>
                  <a:pt x="166664" y="1288383"/>
                  <a:pt x="333328" y="34064"/>
                  <a:pt x="496342" y="17032"/>
                </a:cubicBezTo>
                <a:cubicBezTo>
                  <a:pt x="659356" y="0"/>
                  <a:pt x="978085" y="2440508"/>
                  <a:pt x="978085" y="2440508"/>
                </a:cubicBez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2984024" y="3722810"/>
            <a:ext cx="3891768" cy="2175289"/>
          </a:xfrm>
          <a:custGeom>
            <a:avLst/>
            <a:gdLst>
              <a:gd name="connsiteX0" fmla="*/ 0 w 978085"/>
              <a:gd name="connsiteY0" fmla="*/ 2542703 h 2542703"/>
              <a:gd name="connsiteX1" fmla="*/ 496342 w 978085"/>
              <a:gd name="connsiteY1" fmla="*/ 17032 h 2542703"/>
              <a:gd name="connsiteX2" fmla="*/ 978085 w 978085"/>
              <a:gd name="connsiteY2" fmla="*/ 2440508 h 25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8085" h="2542703">
                <a:moveTo>
                  <a:pt x="0" y="2542703"/>
                </a:moveTo>
                <a:cubicBezTo>
                  <a:pt x="166664" y="1288383"/>
                  <a:pt x="333328" y="34064"/>
                  <a:pt x="496342" y="17032"/>
                </a:cubicBezTo>
                <a:cubicBezTo>
                  <a:pt x="659356" y="0"/>
                  <a:pt x="978085" y="2440508"/>
                  <a:pt x="978085" y="2440508"/>
                </a:cubicBezTo>
              </a:path>
            </a:pathLst>
          </a:cu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6394048" y="2978248"/>
            <a:ext cx="1810187" cy="2803057"/>
          </a:xfrm>
          <a:custGeom>
            <a:avLst/>
            <a:gdLst>
              <a:gd name="connsiteX0" fmla="*/ 0 w 1810187"/>
              <a:gd name="connsiteY0" fmla="*/ 2803057 h 2803057"/>
              <a:gd name="connsiteX1" fmla="*/ 496342 w 1810187"/>
              <a:gd name="connsiteY1" fmla="*/ 671566 h 2803057"/>
              <a:gd name="connsiteX2" fmla="*/ 1810187 w 1810187"/>
              <a:gd name="connsiteY2" fmla="*/ 0 h 280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0187" h="2803057">
                <a:moveTo>
                  <a:pt x="0" y="2803057"/>
                </a:moveTo>
                <a:cubicBezTo>
                  <a:pt x="97322" y="1970899"/>
                  <a:pt x="194644" y="1138742"/>
                  <a:pt x="496342" y="671566"/>
                </a:cubicBezTo>
                <a:cubicBezTo>
                  <a:pt x="798040" y="204390"/>
                  <a:pt x="1810187" y="0"/>
                  <a:pt x="1810187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994273" y="2978248"/>
            <a:ext cx="1430632" cy="37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CJP: P</a:t>
            </a:r>
            <a:r>
              <a:rPr lang="fr-FR" baseline="-25000" dirty="0" smtClean="0">
                <a:solidFill>
                  <a:srgbClr val="008000"/>
                </a:solidFill>
              </a:rPr>
              <a:t>4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131349" y="2978248"/>
            <a:ext cx="1430632" cy="37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CJS: P</a:t>
            </a:r>
            <a:r>
              <a:rPr lang="fr-FR" baseline="-25000" dirty="0" smtClean="0">
                <a:solidFill>
                  <a:srgbClr val="008000"/>
                </a:solidFill>
              </a:rPr>
              <a:t>4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087515" y="2978248"/>
            <a:ext cx="219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/>
                </a:solidFill>
              </a:rPr>
              <a:t>RP: </a:t>
            </a:r>
            <a:r>
              <a:rPr lang="fr-FR" dirty="0" err="1" smtClean="0">
                <a:solidFill>
                  <a:schemeClr val="accent6"/>
                </a:solidFill>
              </a:rPr>
              <a:t>Progestagènes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839343" y="3776860"/>
            <a:ext cx="219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Fœtus: </a:t>
            </a:r>
            <a:r>
              <a:rPr lang="fr-F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oestrogènes</a:t>
            </a:r>
            <a:endParaRPr lang="fr-FR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490200" y="3162914"/>
            <a:ext cx="219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4864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-"/>
            </a:pPr>
            <a:r>
              <a:rPr lang="fr-FR" sz="3200" dirty="0" smtClean="0"/>
              <a:t>L’alibi de l’innocent: la prolactine</a:t>
            </a:r>
          </a:p>
          <a:p>
            <a:pPr marL="342900" lvl="1" indent="22225">
              <a:buNone/>
            </a:pPr>
            <a:r>
              <a:rPr lang="fr-FR" sz="3200" i="1" dirty="0" smtClean="0"/>
              <a:t>Chez la jument:</a:t>
            </a:r>
          </a:p>
          <a:p>
            <a:pPr marL="342900" lvl="1" indent="22225">
              <a:buNone/>
            </a:pPr>
            <a:r>
              <a:rPr lang="fr-FR" sz="3200" i="1" dirty="0" smtClean="0"/>
              <a:t>Pourquoi une hormone de la lactation interviendrait-elle dans les problèmes de comportement?</a:t>
            </a:r>
          </a:p>
          <a:p>
            <a:pPr marL="342900" lvl="1" indent="22225">
              <a:buFont typeface="Wingdings" charset="2"/>
              <a:buChar char="Ø"/>
            </a:pPr>
            <a:r>
              <a:rPr lang="fr-FR" sz="3200" dirty="0" smtClean="0"/>
              <a:t>Un collègue de Nantes:</a:t>
            </a:r>
          </a:p>
          <a:p>
            <a:pPr marL="627063" lvl="1" indent="0">
              <a:buNone/>
            </a:pPr>
            <a:r>
              <a:rPr lang="fr-FR" sz="3200" dirty="0" smtClean="0"/>
              <a:t>Chez 2/3 des juments avec syndrome de « jument pisseuse », prolactine plus élevé</a:t>
            </a:r>
          </a:p>
          <a:p>
            <a:pPr marL="742950" lvl="2" indent="-342900">
              <a:buFontTx/>
              <a:buChar char="-"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>
              <a:buNone/>
            </a:pPr>
            <a:endParaRPr lang="fr-FR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4864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-"/>
            </a:pPr>
            <a:r>
              <a:rPr lang="fr-FR" sz="3200" dirty="0" smtClean="0"/>
              <a:t>L’alibi de l’innocent: la prolactine</a:t>
            </a:r>
          </a:p>
          <a:p>
            <a:pPr marL="342900" lvl="1" indent="22225">
              <a:buNone/>
            </a:pPr>
            <a:r>
              <a:rPr lang="fr-FR" sz="3200" i="1" dirty="0" smtClean="0"/>
              <a:t>Chez la jument:</a:t>
            </a:r>
          </a:p>
          <a:p>
            <a:pPr marL="342900" lvl="1" indent="22225">
              <a:buNone/>
            </a:pPr>
            <a:r>
              <a:rPr lang="fr-FR" sz="3200" i="1" dirty="0" smtClean="0"/>
              <a:t>Comment l’interpréter actuellement?</a:t>
            </a:r>
          </a:p>
          <a:p>
            <a:pPr marL="742950" lvl="2" indent="22225"/>
            <a:r>
              <a:rPr lang="fr-FR" i="1" dirty="0" smtClean="0"/>
              <a:t>Difficile car:</a:t>
            </a:r>
          </a:p>
          <a:p>
            <a:pPr marL="1200150" lvl="3" indent="22225"/>
            <a:r>
              <a:rPr lang="fr-FR" i="1" dirty="0" smtClean="0"/>
              <a:t>Peu de recul</a:t>
            </a:r>
          </a:p>
          <a:p>
            <a:pPr marL="1200150" lvl="3" indent="22225"/>
            <a:r>
              <a:rPr lang="fr-FR" i="1" dirty="0" smtClean="0"/>
              <a:t>Peu de connaissance des mécanismes </a:t>
            </a:r>
            <a:r>
              <a:rPr lang="fr-FR" i="1" dirty="0" err="1" smtClean="0"/>
              <a:t>patho-physios</a:t>
            </a:r>
            <a:endParaRPr lang="fr-FR" i="1" dirty="0" smtClean="0"/>
          </a:p>
          <a:p>
            <a:pPr marL="1200150" lvl="3" indent="22225"/>
            <a:r>
              <a:rPr lang="fr-FR" i="1" dirty="0" smtClean="0"/>
              <a:t>Peu de traitement (inhibiteurs de la prolactine= dopaminergiques)</a:t>
            </a:r>
          </a:p>
          <a:p>
            <a:pPr marL="742950" lvl="2" indent="22225"/>
            <a:r>
              <a:rPr lang="fr-FR" i="1" dirty="0" smtClean="0"/>
              <a:t>Mon avis: pas facile à interpréter, je préfère rester factuel</a:t>
            </a:r>
          </a:p>
          <a:p>
            <a:pPr marL="342900" lvl="1" indent="22225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>
              <a:buNone/>
            </a:pPr>
            <a:endParaRPr lang="fr-FR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8886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-"/>
            </a:pPr>
            <a:r>
              <a:rPr lang="fr-FR" sz="3200" dirty="0" smtClean="0"/>
              <a:t>L’alibi de l’innocent: la prolactine</a:t>
            </a:r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>
              <a:buNone/>
            </a:pPr>
            <a:endParaRPr lang="fr-FR" b="1" u="sng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32187" y="5873750"/>
            <a:ext cx="2232025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/>
              <a:t>Production de PROLACTINE</a:t>
            </a:r>
            <a:endParaRPr lang="fr-FR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92549" y="3857625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/>
              <a:t>Dopamine</a:t>
            </a:r>
            <a:endParaRPr lang="fr-FR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19524" y="205740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/>
              <a:t>Sérotonine</a:t>
            </a:r>
            <a:endParaRPr lang="fr-FR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756149" y="2489200"/>
            <a:ext cx="0" cy="15128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4756149" y="4360862"/>
            <a:ext cx="0" cy="15128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 flipV="1">
            <a:off x="5476874" y="4144962"/>
            <a:ext cx="129698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772274" y="3425825"/>
            <a:ext cx="1584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800">
                <a:solidFill>
                  <a:srgbClr val="FF0000"/>
                </a:solidFill>
              </a:rPr>
              <a:t>Réserpine Perhénazine Domperidone </a:t>
            </a:r>
            <a:r>
              <a:rPr lang="fr-BE" sz="1800" b="1">
                <a:solidFill>
                  <a:srgbClr val="FF0000"/>
                </a:solidFill>
              </a:rPr>
              <a:t>Sulpiride</a:t>
            </a:r>
            <a:endParaRPr lang="fr-FR" sz="1800" b="1">
              <a:solidFill>
                <a:srgbClr val="FF0000"/>
              </a:solidFill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2740024" y="4144962"/>
            <a:ext cx="1296988" cy="0"/>
          </a:xfrm>
          <a:prstGeom prst="line">
            <a:avLst/>
          </a:prstGeom>
          <a:noFill/>
          <a:ln w="3175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V="1">
            <a:off x="2595562" y="2346325"/>
            <a:ext cx="1441450" cy="15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084262" y="3786187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BE" sz="1800">
                <a:solidFill>
                  <a:srgbClr val="00CC00"/>
                </a:solidFill>
              </a:rPr>
              <a:t>BromocryptineCabergoline </a:t>
            </a:r>
            <a:endParaRPr lang="fr-FR" sz="1800">
              <a:solidFill>
                <a:srgbClr val="00CC00"/>
              </a:solidFill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939799" y="2130425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BE" sz="1800">
                <a:solidFill>
                  <a:srgbClr val="FF0000"/>
                </a:solidFill>
              </a:rPr>
              <a:t>Metergoline</a:t>
            </a:r>
            <a:endParaRPr lang="fr-FR" sz="1800">
              <a:solidFill>
                <a:srgbClr val="FF0000"/>
              </a:solidFill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955924" y="2273300"/>
            <a:ext cx="935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000" dirty="0" smtClean="0">
                <a:solidFill>
                  <a:srgbClr val="FF0000"/>
                </a:solidFill>
              </a:rPr>
              <a:t>-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H="1">
            <a:off x="5476874" y="4578350"/>
            <a:ext cx="142875" cy="1223962"/>
          </a:xfrm>
          <a:prstGeom prst="line">
            <a:avLst/>
          </a:prstGeom>
          <a:noFill/>
          <a:ln w="3175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Line 37"/>
          <p:cNvSpPr>
            <a:spLocks noChangeShapeType="1"/>
          </p:cNvSpPr>
          <p:nvPr/>
        </p:nvSpPr>
        <p:spPr bwMode="auto">
          <a:xfrm flipV="1">
            <a:off x="5619749" y="4362450"/>
            <a:ext cx="1152525" cy="215900"/>
          </a:xfrm>
          <a:prstGeom prst="line">
            <a:avLst/>
          </a:prstGeom>
          <a:noFill/>
          <a:ln w="31750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3963987" y="2778125"/>
            <a:ext cx="287337" cy="1152525"/>
          </a:xfrm>
          <a:prstGeom prst="line">
            <a:avLst/>
          </a:prstGeom>
          <a:noFill/>
          <a:ln w="3175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>
            <a:off x="2595562" y="2562225"/>
            <a:ext cx="1368425" cy="215900"/>
          </a:xfrm>
          <a:prstGeom prst="line">
            <a:avLst/>
          </a:prstGeom>
          <a:noFill/>
          <a:ln w="31750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2798486" y="4055751"/>
            <a:ext cx="1150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000" dirty="0" smtClean="0">
                <a:solidFill>
                  <a:srgbClr val="00CC00"/>
                </a:solidFill>
              </a:rPr>
              <a:t>+</a:t>
            </a:r>
            <a:endParaRPr lang="fr-FR" sz="2000" dirty="0">
              <a:solidFill>
                <a:srgbClr val="00CC00"/>
              </a:solidFill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4080771" y="2865970"/>
            <a:ext cx="935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000" dirty="0" smtClean="0">
                <a:solidFill>
                  <a:srgbClr val="FF0000"/>
                </a:solidFill>
              </a:rPr>
              <a:t>-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734049" y="3730595"/>
            <a:ext cx="935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000" dirty="0" smtClean="0">
                <a:solidFill>
                  <a:srgbClr val="FF0000"/>
                </a:solidFill>
              </a:rPr>
              <a:t>-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4080771" y="4992687"/>
            <a:ext cx="935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000" dirty="0" smtClean="0">
                <a:solidFill>
                  <a:srgbClr val="FF0000"/>
                </a:solidFill>
              </a:rPr>
              <a:t>-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3388483" y="3116232"/>
            <a:ext cx="1150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000" dirty="0" smtClean="0">
                <a:solidFill>
                  <a:srgbClr val="00CC00"/>
                </a:solidFill>
              </a:rPr>
              <a:t>+</a:t>
            </a:r>
            <a:endParaRPr lang="fr-FR" sz="2000" dirty="0">
              <a:solidFill>
                <a:srgbClr val="00CC00"/>
              </a:solidFill>
            </a:endParaRP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5188743" y="4792632"/>
            <a:ext cx="1150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000" dirty="0" smtClean="0">
                <a:solidFill>
                  <a:srgbClr val="00CC00"/>
                </a:solidFill>
              </a:rPr>
              <a:t>+</a:t>
            </a:r>
            <a:endParaRPr lang="fr-FR" sz="20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L’enquête: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4864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-"/>
            </a:pPr>
            <a:r>
              <a:rPr lang="fr-FR" sz="3200" dirty="0" smtClean="0"/>
              <a:t>L’alibi de l’innocent: la prolactine</a:t>
            </a:r>
          </a:p>
          <a:p>
            <a:pPr marL="342900" lvl="1" indent="22225">
              <a:buNone/>
            </a:pPr>
            <a:r>
              <a:rPr lang="fr-FR" sz="3200" i="1" dirty="0" smtClean="0"/>
              <a:t>Et chez la chienne:</a:t>
            </a:r>
          </a:p>
          <a:p>
            <a:pPr marL="342900" lvl="1" indent="22225"/>
            <a:r>
              <a:rPr lang="fr-FR" sz="3200" i="1" dirty="0" smtClean="0"/>
              <a:t>Prolactine = second agent </a:t>
            </a:r>
            <a:r>
              <a:rPr lang="fr-FR" sz="3200" i="1" dirty="0" err="1" smtClean="0"/>
              <a:t>lutéotrope</a:t>
            </a:r>
            <a:endParaRPr lang="fr-FR" sz="3200" i="1" dirty="0" smtClean="0"/>
          </a:p>
          <a:p>
            <a:pPr marL="990600" lvl="2" indent="-450850">
              <a:buFont typeface="Wingdings" charset="2"/>
              <a:buChar char="Ø"/>
            </a:pPr>
            <a:r>
              <a:rPr lang="fr-FR" i="1" dirty="0" smtClean="0"/>
              <a:t>Prolactine associée à production de P</a:t>
            </a:r>
            <a:r>
              <a:rPr lang="fr-FR" i="1" baseline="-25000" dirty="0" smtClean="0"/>
              <a:t>4</a:t>
            </a:r>
          </a:p>
          <a:p>
            <a:pPr marL="990600" lvl="2" indent="-450850">
              <a:buFont typeface="Wingdings" charset="2"/>
              <a:buChar char="Ø"/>
            </a:pPr>
            <a:r>
              <a:rPr lang="fr-FR" i="1" dirty="0" smtClean="0"/>
              <a:t>Problèmes comportementaux</a:t>
            </a:r>
          </a:p>
          <a:p>
            <a:pPr marL="1447800" lvl="3" indent="-450850">
              <a:buFont typeface="Wingdings" charset="2"/>
              <a:buChar char="Ø"/>
            </a:pPr>
            <a:r>
              <a:rPr lang="fr-FR" i="1" dirty="0" smtClean="0"/>
              <a:t>Ok pour </a:t>
            </a:r>
            <a:r>
              <a:rPr lang="fr-FR" i="1" dirty="0" err="1" smtClean="0"/>
              <a:t>pseudogestation</a:t>
            </a:r>
            <a:endParaRPr lang="fr-FR" i="1" dirty="0" smtClean="0"/>
          </a:p>
          <a:p>
            <a:pPr marL="1447800" lvl="3" indent="-450850">
              <a:buFont typeface="Wingdings" charset="2"/>
              <a:buChar char="Ø"/>
            </a:pPr>
            <a:r>
              <a:rPr lang="fr-FR" i="1" dirty="0" smtClean="0"/>
              <a:t>Nymphomanie????</a:t>
            </a:r>
          </a:p>
          <a:p>
            <a:pPr marL="342900" lvl="1" indent="22225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>
              <a:buNone/>
            </a:pPr>
            <a:endParaRPr lang="fr-FR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Les coupables: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0662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fr-FR" sz="3200" dirty="0" smtClean="0"/>
              <a:t>Les délinquants:</a:t>
            </a:r>
          </a:p>
          <a:p>
            <a:pPr marL="914400" lvl="2" indent="-514350"/>
            <a:r>
              <a:rPr lang="fr-FR" sz="2800" dirty="0" smtClean="0"/>
              <a:t>Physiologie du follicule</a:t>
            </a:r>
          </a:p>
          <a:p>
            <a:pPr marL="514350" lvl="1" indent="-514350">
              <a:buFont typeface="+mj-lt"/>
              <a:buAutoNum type="arabicPeriod"/>
            </a:pPr>
            <a:endParaRPr lang="fr-FR" sz="3200" dirty="0" smtClean="0"/>
          </a:p>
          <a:p>
            <a:pPr>
              <a:buNone/>
            </a:pPr>
            <a:endParaRPr lang="fr-FR" sz="3600" dirty="0" smtClean="0"/>
          </a:p>
        </p:txBody>
      </p:sp>
      <p:grpSp>
        <p:nvGrpSpPr>
          <p:cNvPr id="28" name="Grouper 27"/>
          <p:cNvGrpSpPr/>
          <p:nvPr/>
        </p:nvGrpSpPr>
        <p:grpSpPr>
          <a:xfrm>
            <a:off x="2087556" y="3089915"/>
            <a:ext cx="4608713" cy="3572537"/>
            <a:chOff x="68818" y="2905249"/>
            <a:chExt cx="4608713" cy="3572537"/>
          </a:xfrm>
        </p:grpSpPr>
        <p:sp>
          <p:nvSpPr>
            <p:cNvPr id="4" name="ZoneTexte 3"/>
            <p:cNvSpPr txBox="1"/>
            <p:nvPr/>
          </p:nvSpPr>
          <p:spPr>
            <a:xfrm>
              <a:off x="933496" y="2905249"/>
              <a:ext cx="1576615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Hypothalamus</a:t>
              </a:r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935086" y="4356471"/>
              <a:ext cx="1576615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Hypophyse</a:t>
              </a:r>
              <a:endParaRPr lang="fr-FR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357642" y="3630860"/>
              <a:ext cx="72991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GnRH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846690" y="5096293"/>
              <a:ext cx="72991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FSH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680637" y="5096294"/>
              <a:ext cx="72991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LH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8818" y="5812089"/>
              <a:ext cx="1323790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Croissance folliculaire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576604" y="5823492"/>
              <a:ext cx="132379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Ovulation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235368" y="5823492"/>
              <a:ext cx="132379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Lutéotrope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72395" y="3815526"/>
              <a:ext cx="399126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</a:t>
              </a:r>
              <a:r>
                <a:rPr lang="fr-FR" baseline="-25000" dirty="0" smtClean="0"/>
                <a:t>2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218424" y="3815526"/>
              <a:ext cx="39912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</a:t>
              </a:r>
              <a:r>
                <a:rPr lang="fr-FR" baseline="-25000" dirty="0" smtClean="0"/>
                <a:t>4</a:t>
              </a:r>
              <a:endParaRPr lang="fr-FR" dirty="0"/>
            </a:p>
          </p:txBody>
        </p:sp>
        <p:cxnSp>
          <p:nvCxnSpPr>
            <p:cNvPr id="14" name="Connecteur droit 13"/>
            <p:cNvCxnSpPr>
              <a:stCxn id="5" idx="2"/>
              <a:endCxn id="8" idx="0"/>
            </p:cNvCxnSpPr>
            <p:nvPr/>
          </p:nvCxnSpPr>
          <p:spPr>
            <a:xfrm rot="16200000" flipH="1">
              <a:off x="2199249" y="4249948"/>
              <a:ext cx="370491" cy="1322200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10" idx="2"/>
            </p:cNvCxnSpPr>
            <p:nvPr/>
          </p:nvCxnSpPr>
          <p:spPr>
            <a:xfrm rot="16200000" flipH="1">
              <a:off x="2097210" y="6334112"/>
              <a:ext cx="284963" cy="2385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stCxn id="8" idx="2"/>
              <a:endCxn id="10" idx="0"/>
            </p:cNvCxnSpPr>
            <p:nvPr/>
          </p:nvCxnSpPr>
          <p:spPr>
            <a:xfrm rot="5400000">
              <a:off x="2463114" y="5241012"/>
              <a:ext cx="357866" cy="807095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stCxn id="8" idx="2"/>
              <a:endCxn id="11" idx="0"/>
            </p:cNvCxnSpPr>
            <p:nvPr/>
          </p:nvCxnSpPr>
          <p:spPr>
            <a:xfrm rot="16200000" flipH="1">
              <a:off x="3292495" y="5218724"/>
              <a:ext cx="357866" cy="851669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>
              <a:stCxn id="11" idx="2"/>
            </p:cNvCxnSpPr>
            <p:nvPr/>
          </p:nvCxnSpPr>
          <p:spPr>
            <a:xfrm rot="5400000">
              <a:off x="3758366" y="6330927"/>
              <a:ext cx="277001" cy="794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2240884" y="6458420"/>
              <a:ext cx="2436646" cy="11405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>
              <a:stCxn id="5" idx="2"/>
              <a:endCxn id="7" idx="0"/>
            </p:cNvCxnSpPr>
            <p:nvPr/>
          </p:nvCxnSpPr>
          <p:spPr>
            <a:xfrm rot="5400000">
              <a:off x="1282276" y="4655175"/>
              <a:ext cx="370490" cy="511747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>
              <a:stCxn id="4" idx="2"/>
              <a:endCxn id="6" idx="0"/>
            </p:cNvCxnSpPr>
            <p:nvPr/>
          </p:nvCxnSpPr>
          <p:spPr>
            <a:xfrm rot="16200000" flipH="1">
              <a:off x="1544062" y="3452322"/>
              <a:ext cx="356279" cy="795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>
              <a:stCxn id="6" idx="2"/>
              <a:endCxn id="5" idx="0"/>
            </p:cNvCxnSpPr>
            <p:nvPr/>
          </p:nvCxnSpPr>
          <p:spPr>
            <a:xfrm rot="16200000" flipH="1">
              <a:off x="1544857" y="4177933"/>
              <a:ext cx="356279" cy="795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>
              <a:stCxn id="7" idx="2"/>
              <a:endCxn id="9" idx="0"/>
            </p:cNvCxnSpPr>
            <p:nvPr/>
          </p:nvCxnSpPr>
          <p:spPr>
            <a:xfrm rot="5400000">
              <a:off x="797948" y="5398390"/>
              <a:ext cx="346464" cy="480934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>
              <a:off x="3060932" y="4875786"/>
              <a:ext cx="3202412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>
              <a:endCxn id="4" idx="3"/>
            </p:cNvCxnSpPr>
            <p:nvPr/>
          </p:nvCxnSpPr>
          <p:spPr>
            <a:xfrm rot="10800000">
              <a:off x="2510112" y="3089916"/>
              <a:ext cx="2167419" cy="184665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>
              <a:endCxn id="9" idx="0"/>
            </p:cNvCxnSpPr>
            <p:nvPr/>
          </p:nvCxnSpPr>
          <p:spPr>
            <a:xfrm rot="5400000">
              <a:off x="-538040" y="4543334"/>
              <a:ext cx="2537509" cy="1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>
              <a:endCxn id="4" idx="1"/>
            </p:cNvCxnSpPr>
            <p:nvPr/>
          </p:nvCxnSpPr>
          <p:spPr>
            <a:xfrm flipV="1">
              <a:off x="730714" y="3089915"/>
              <a:ext cx="202782" cy="184665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r 42"/>
          <p:cNvGrpSpPr/>
          <p:nvPr/>
        </p:nvGrpSpPr>
        <p:grpSpPr>
          <a:xfrm>
            <a:off x="7358698" y="3351871"/>
            <a:ext cx="1522538" cy="1017653"/>
            <a:chOff x="7382415" y="4000192"/>
            <a:chExt cx="1522538" cy="1017653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7382415" y="5017843"/>
              <a:ext cx="1522538" cy="2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rot="5400000" flipH="1" flipV="1">
              <a:off x="6873591" y="4509017"/>
              <a:ext cx="1017651" cy="2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r 43"/>
          <p:cNvGrpSpPr/>
          <p:nvPr/>
        </p:nvGrpSpPr>
        <p:grpSpPr>
          <a:xfrm>
            <a:off x="667204" y="3351871"/>
            <a:ext cx="1522538" cy="1017653"/>
            <a:chOff x="7382415" y="4000192"/>
            <a:chExt cx="1522538" cy="1017653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7382415" y="5017843"/>
              <a:ext cx="1522538" cy="2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rot="5400000" flipH="1" flipV="1">
              <a:off x="6873591" y="4509017"/>
              <a:ext cx="1017651" cy="2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Forme libre 47"/>
          <p:cNvSpPr/>
          <p:nvPr/>
        </p:nvSpPr>
        <p:spPr>
          <a:xfrm>
            <a:off x="7442486" y="3460040"/>
            <a:ext cx="1336564" cy="724818"/>
          </a:xfrm>
          <a:custGeom>
            <a:avLst/>
            <a:gdLst>
              <a:gd name="connsiteX0" fmla="*/ 21897 w 1043777"/>
              <a:gd name="connsiteY0" fmla="*/ 669133 h 683732"/>
              <a:gd name="connsiteX1" fmla="*/ 21897 w 1043777"/>
              <a:gd name="connsiteY1" fmla="*/ 41365 h 683732"/>
              <a:gd name="connsiteX2" fmla="*/ 153282 w 1043777"/>
              <a:gd name="connsiteY2" fmla="*/ 654534 h 683732"/>
              <a:gd name="connsiteX3" fmla="*/ 255470 w 1043777"/>
              <a:gd name="connsiteY3" fmla="*/ 41365 h 683732"/>
              <a:gd name="connsiteX4" fmla="*/ 372256 w 1043777"/>
              <a:gd name="connsiteY4" fmla="*/ 639934 h 683732"/>
              <a:gd name="connsiteX5" fmla="*/ 474444 w 1043777"/>
              <a:gd name="connsiteY5" fmla="*/ 26766 h 683732"/>
              <a:gd name="connsiteX6" fmla="*/ 605829 w 1043777"/>
              <a:gd name="connsiteY6" fmla="*/ 654534 h 683732"/>
              <a:gd name="connsiteX7" fmla="*/ 693418 w 1043777"/>
              <a:gd name="connsiteY7" fmla="*/ 12166 h 683732"/>
              <a:gd name="connsiteX8" fmla="*/ 824803 w 1043777"/>
              <a:gd name="connsiteY8" fmla="*/ 610736 h 683732"/>
              <a:gd name="connsiteX9" fmla="*/ 926991 w 1043777"/>
              <a:gd name="connsiteY9" fmla="*/ 12166 h 683732"/>
              <a:gd name="connsiteX10" fmla="*/ 1043777 w 1043777"/>
              <a:gd name="connsiteY10" fmla="*/ 683732 h 68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3777" h="683732">
                <a:moveTo>
                  <a:pt x="21897" y="669133"/>
                </a:moveTo>
                <a:cubicBezTo>
                  <a:pt x="10948" y="356465"/>
                  <a:pt x="0" y="43798"/>
                  <a:pt x="21897" y="41365"/>
                </a:cubicBezTo>
                <a:cubicBezTo>
                  <a:pt x="43794" y="38932"/>
                  <a:pt x="114353" y="654534"/>
                  <a:pt x="153282" y="654534"/>
                </a:cubicBezTo>
                <a:cubicBezTo>
                  <a:pt x="192211" y="654534"/>
                  <a:pt x="218974" y="43798"/>
                  <a:pt x="255470" y="41365"/>
                </a:cubicBezTo>
                <a:cubicBezTo>
                  <a:pt x="291966" y="38932"/>
                  <a:pt x="335760" y="642367"/>
                  <a:pt x="372256" y="639934"/>
                </a:cubicBezTo>
                <a:cubicBezTo>
                  <a:pt x="408752" y="637501"/>
                  <a:pt x="435515" y="24333"/>
                  <a:pt x="474444" y="26766"/>
                </a:cubicBezTo>
                <a:cubicBezTo>
                  <a:pt x="513373" y="29199"/>
                  <a:pt x="569333" y="656967"/>
                  <a:pt x="605829" y="654534"/>
                </a:cubicBezTo>
                <a:cubicBezTo>
                  <a:pt x="642325" y="652101"/>
                  <a:pt x="656922" y="19466"/>
                  <a:pt x="693418" y="12166"/>
                </a:cubicBezTo>
                <a:cubicBezTo>
                  <a:pt x="729914" y="4866"/>
                  <a:pt x="785874" y="610736"/>
                  <a:pt x="824803" y="610736"/>
                </a:cubicBezTo>
                <a:cubicBezTo>
                  <a:pt x="863732" y="610736"/>
                  <a:pt x="890495" y="0"/>
                  <a:pt x="926991" y="12166"/>
                </a:cubicBezTo>
                <a:cubicBezTo>
                  <a:pt x="963487" y="24332"/>
                  <a:pt x="1043777" y="683732"/>
                  <a:pt x="1043777" y="68373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 48"/>
          <p:cNvSpPr/>
          <p:nvPr/>
        </p:nvSpPr>
        <p:spPr>
          <a:xfrm>
            <a:off x="700716" y="3455157"/>
            <a:ext cx="1386840" cy="895421"/>
          </a:xfrm>
          <a:custGeom>
            <a:avLst/>
            <a:gdLst>
              <a:gd name="connsiteX0" fmla="*/ 0 w 1459828"/>
              <a:gd name="connsiteY0" fmla="*/ 895421 h 895421"/>
              <a:gd name="connsiteX1" fmla="*/ 306564 w 1459828"/>
              <a:gd name="connsiteY1" fmla="*/ 19466 h 895421"/>
              <a:gd name="connsiteX2" fmla="*/ 788307 w 1459828"/>
              <a:gd name="connsiteY2" fmla="*/ 778627 h 895421"/>
              <a:gd name="connsiteX3" fmla="*/ 1197059 w 1459828"/>
              <a:gd name="connsiteY3" fmla="*/ 34065 h 895421"/>
              <a:gd name="connsiteX4" fmla="*/ 1459828 w 1459828"/>
              <a:gd name="connsiteY4" fmla="*/ 764028 h 89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828" h="895421">
                <a:moveTo>
                  <a:pt x="0" y="895421"/>
                </a:moveTo>
                <a:cubicBezTo>
                  <a:pt x="87590" y="467176"/>
                  <a:pt x="175180" y="38932"/>
                  <a:pt x="306564" y="19466"/>
                </a:cubicBezTo>
                <a:cubicBezTo>
                  <a:pt x="437949" y="0"/>
                  <a:pt x="639891" y="776194"/>
                  <a:pt x="788307" y="778627"/>
                </a:cubicBezTo>
                <a:cubicBezTo>
                  <a:pt x="936723" y="781060"/>
                  <a:pt x="1085139" y="36498"/>
                  <a:pt x="1197059" y="34065"/>
                </a:cubicBezTo>
                <a:cubicBezTo>
                  <a:pt x="1308979" y="31632"/>
                  <a:pt x="1459828" y="764028"/>
                  <a:pt x="1459828" y="76402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-448215" y="3351871"/>
            <a:ext cx="110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GnRH</a:t>
            </a:r>
            <a:endParaRPr lang="fr-FR" dirty="0" smtClean="0"/>
          </a:p>
        </p:txBody>
      </p:sp>
      <p:sp>
        <p:nvSpPr>
          <p:cNvPr id="40" name="ZoneTexte 39"/>
          <p:cNvSpPr txBox="1"/>
          <p:nvPr/>
        </p:nvSpPr>
        <p:spPr>
          <a:xfrm>
            <a:off x="6257897" y="3351871"/>
            <a:ext cx="110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GnRH</a:t>
            </a:r>
            <a:endParaRPr lang="fr-FR" dirty="0" smtClean="0"/>
          </a:p>
        </p:txBody>
      </p:sp>
      <p:sp>
        <p:nvSpPr>
          <p:cNvPr id="42" name="ZoneTexte 41"/>
          <p:cNvSpPr txBox="1"/>
          <p:nvPr/>
        </p:nvSpPr>
        <p:spPr>
          <a:xfrm>
            <a:off x="551195" y="4369524"/>
            <a:ext cx="163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tps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7155101" y="4369524"/>
            <a:ext cx="163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tps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Les conclusions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4864"/>
          </a:xfrm>
        </p:spPr>
        <p:txBody>
          <a:bodyPr>
            <a:normAutofit/>
          </a:bodyPr>
          <a:lstStyle/>
          <a:p>
            <a:pPr marL="263525" indent="-263525"/>
            <a:r>
              <a:rPr lang="fr-FR" dirty="0" smtClean="0"/>
              <a:t>En cas de problème comportemental, rester factuel:</a:t>
            </a:r>
          </a:p>
          <a:p>
            <a:pPr marL="663575" lvl="1" indent="-263525"/>
            <a:r>
              <a:rPr lang="fr-FR" dirty="0" smtClean="0"/>
              <a:t>La clinique, toujours la clinique</a:t>
            </a:r>
          </a:p>
          <a:p>
            <a:pPr marL="663575" lvl="1" indent="-263525"/>
            <a:r>
              <a:rPr lang="fr-FR" dirty="0" smtClean="0"/>
              <a:t>Trouver le marqueur idéal:</a:t>
            </a:r>
          </a:p>
          <a:p>
            <a:pPr marL="1063625" lvl="2" indent="-263525"/>
            <a:r>
              <a:rPr lang="fr-FR" dirty="0" smtClean="0"/>
              <a:t>Qui n’existe pas…</a:t>
            </a:r>
          </a:p>
          <a:p>
            <a:pPr marL="1063625" lvl="2" indent="-263525"/>
            <a:r>
              <a:rPr lang="fr-FR" dirty="0" smtClean="0"/>
              <a:t>Trouver le moins mauvais:</a:t>
            </a:r>
          </a:p>
          <a:p>
            <a:pPr marL="1520825" lvl="3" indent="-263525"/>
            <a:r>
              <a:rPr lang="fr-FR" dirty="0" smtClean="0"/>
              <a:t>Absent pendant le cycle</a:t>
            </a:r>
          </a:p>
          <a:p>
            <a:pPr marL="1520825" lvl="3" indent="-263525"/>
            <a:r>
              <a:rPr lang="fr-FR" dirty="0" smtClean="0"/>
              <a:t>Le + discriminant des autres pathologies</a:t>
            </a:r>
          </a:p>
          <a:p>
            <a:pPr marL="1520825" lvl="3" indent="-263525"/>
            <a:r>
              <a:rPr lang="fr-FR" dirty="0" smtClean="0"/>
              <a:t>Avec  les valeurs les + différentes de la normale</a:t>
            </a:r>
          </a:p>
          <a:p>
            <a:pPr marL="663575" lvl="1" indent="-263525"/>
            <a:endParaRPr lang="fr-FR" dirty="0" smtClean="0"/>
          </a:p>
          <a:p>
            <a:pPr marL="452438" indent="-188913"/>
            <a:endParaRPr lang="fr-FR" dirty="0" smtClean="0"/>
          </a:p>
          <a:p>
            <a:pPr marL="452438" indent="-188913"/>
            <a:endParaRPr lang="fr-FR" dirty="0" smtClean="0"/>
          </a:p>
          <a:p>
            <a:pPr>
              <a:buNone/>
            </a:pPr>
            <a:endParaRPr lang="fr-FR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Les coupables: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0662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fr-FR" sz="3200" dirty="0" smtClean="0"/>
              <a:t>Les délinquants:</a:t>
            </a:r>
          </a:p>
          <a:p>
            <a:pPr marL="914400" lvl="2" indent="-514350"/>
            <a:r>
              <a:rPr lang="fr-FR" sz="2800" dirty="0" smtClean="0"/>
              <a:t>Physiologie du follicule</a:t>
            </a:r>
          </a:p>
          <a:p>
            <a:pPr marL="514350" lvl="1" indent="-514350">
              <a:buFont typeface="+mj-lt"/>
              <a:buAutoNum type="arabicPeriod"/>
            </a:pPr>
            <a:endParaRPr lang="fr-FR" sz="3200" dirty="0" smtClean="0"/>
          </a:p>
          <a:p>
            <a:pPr>
              <a:buNone/>
            </a:pPr>
            <a:endParaRPr lang="fr-FR" sz="3600" dirty="0" smtClean="0"/>
          </a:p>
        </p:txBody>
      </p:sp>
      <p:grpSp>
        <p:nvGrpSpPr>
          <p:cNvPr id="16" name="Grouper 100"/>
          <p:cNvGrpSpPr/>
          <p:nvPr/>
        </p:nvGrpSpPr>
        <p:grpSpPr>
          <a:xfrm>
            <a:off x="4934220" y="2934442"/>
            <a:ext cx="4070673" cy="3801359"/>
            <a:chOff x="5705200" y="2700863"/>
            <a:chExt cx="2981600" cy="2918244"/>
          </a:xfrm>
        </p:grpSpPr>
        <p:sp>
          <p:nvSpPr>
            <p:cNvPr id="95" name="Ellipse 94"/>
            <p:cNvSpPr/>
            <p:nvPr/>
          </p:nvSpPr>
          <p:spPr>
            <a:xfrm>
              <a:off x="5705200" y="2700863"/>
              <a:ext cx="2981600" cy="29182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Ellipse 95"/>
            <p:cNvSpPr/>
            <p:nvPr/>
          </p:nvSpPr>
          <p:spPr>
            <a:xfrm>
              <a:off x="5902220" y="2948095"/>
              <a:ext cx="2594806" cy="240797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Ellipse 96"/>
            <p:cNvSpPr/>
            <p:nvPr/>
          </p:nvSpPr>
          <p:spPr>
            <a:xfrm>
              <a:off x="6099240" y="3136932"/>
              <a:ext cx="2192584" cy="20312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Ellipse 97"/>
            <p:cNvSpPr/>
            <p:nvPr/>
          </p:nvSpPr>
          <p:spPr>
            <a:xfrm>
              <a:off x="6368427" y="3414628"/>
              <a:ext cx="1660629" cy="1477279"/>
            </a:xfrm>
            <a:prstGeom prst="ellipse">
              <a:avLst/>
            </a:prstGeom>
            <a:solidFill>
              <a:srgbClr val="FFFF00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Ellipse 98"/>
            <p:cNvSpPr/>
            <p:nvPr/>
          </p:nvSpPr>
          <p:spPr>
            <a:xfrm>
              <a:off x="7566000" y="3825003"/>
              <a:ext cx="517358" cy="64818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Ellipse 99"/>
            <p:cNvSpPr/>
            <p:nvPr/>
          </p:nvSpPr>
          <p:spPr>
            <a:xfrm>
              <a:off x="7703802" y="3991495"/>
              <a:ext cx="310656" cy="321105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" name="ZoneTexte 101"/>
          <p:cNvSpPr txBox="1"/>
          <p:nvPr/>
        </p:nvSpPr>
        <p:spPr>
          <a:xfrm>
            <a:off x="268983" y="2934442"/>
            <a:ext cx="3821629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Thèque externe: structure &amp; vasculaire</a:t>
            </a:r>
            <a:endParaRPr lang="fr-FR" dirty="0"/>
          </a:p>
        </p:txBody>
      </p:sp>
      <p:sp>
        <p:nvSpPr>
          <p:cNvPr id="103" name="ZoneTexte 102"/>
          <p:cNvSpPr txBox="1"/>
          <p:nvPr/>
        </p:nvSpPr>
        <p:spPr>
          <a:xfrm>
            <a:off x="268984" y="3484007"/>
            <a:ext cx="3379689" cy="36933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Thèque interne: androgènes (FSH)</a:t>
            </a:r>
            <a:endParaRPr lang="fr-FR" dirty="0"/>
          </a:p>
        </p:txBody>
      </p:sp>
      <p:sp>
        <p:nvSpPr>
          <p:cNvPr id="104" name="ZoneTexte 103"/>
          <p:cNvSpPr txBox="1"/>
          <p:nvPr/>
        </p:nvSpPr>
        <p:spPr>
          <a:xfrm>
            <a:off x="268981" y="4029436"/>
            <a:ext cx="246853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Membrane de </a:t>
            </a:r>
            <a:r>
              <a:rPr lang="fr-FR" dirty="0" err="1" smtClean="0"/>
              <a:t>Slavianski</a:t>
            </a:r>
            <a:endParaRPr lang="fr-FR" dirty="0"/>
          </a:p>
        </p:txBody>
      </p:sp>
      <p:sp>
        <p:nvSpPr>
          <p:cNvPr id="105" name="ZoneTexte 104"/>
          <p:cNvSpPr txBox="1"/>
          <p:nvPr/>
        </p:nvSpPr>
        <p:spPr>
          <a:xfrm>
            <a:off x="268984" y="4615643"/>
            <a:ext cx="1558051" cy="369332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Granuleuse: E</a:t>
            </a:r>
            <a:r>
              <a:rPr lang="fr-FR" baseline="-25000" dirty="0" smtClean="0"/>
              <a:t>2</a:t>
            </a:r>
            <a:endParaRPr lang="fr-FR" dirty="0"/>
          </a:p>
        </p:txBody>
      </p:sp>
      <p:cxnSp>
        <p:nvCxnSpPr>
          <p:cNvPr id="108" name="Connecteur droit 107"/>
          <p:cNvCxnSpPr>
            <a:stCxn id="102" idx="3"/>
            <a:endCxn id="95" idx="0"/>
          </p:cNvCxnSpPr>
          <p:nvPr/>
        </p:nvCxnSpPr>
        <p:spPr>
          <a:xfrm flipV="1">
            <a:off x="4090612" y="2934442"/>
            <a:ext cx="2878945" cy="184666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>
            <a:stCxn id="103" idx="3"/>
            <a:endCxn id="96" idx="1"/>
          </p:cNvCxnSpPr>
          <p:nvPr/>
        </p:nvCxnSpPr>
        <p:spPr>
          <a:xfrm>
            <a:off x="3648673" y="3668673"/>
            <a:ext cx="2073332" cy="47174"/>
          </a:xfrm>
          <a:prstGeom prst="line">
            <a:avLst/>
          </a:prstGeom>
          <a:ln>
            <a:solidFill>
              <a:srgbClr val="3366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>
            <a:stCxn id="104" idx="3"/>
            <a:endCxn id="97" idx="2"/>
          </p:cNvCxnSpPr>
          <p:nvPr/>
        </p:nvCxnSpPr>
        <p:spPr>
          <a:xfrm>
            <a:off x="2737513" y="4214102"/>
            <a:ext cx="2734676" cy="611314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>
            <a:stCxn id="105" idx="3"/>
            <a:endCxn id="97" idx="3"/>
          </p:cNvCxnSpPr>
          <p:nvPr/>
        </p:nvCxnSpPr>
        <p:spPr>
          <a:xfrm>
            <a:off x="1827035" y="4800309"/>
            <a:ext cx="4083536" cy="960567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Les coupables: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0662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fr-FR" sz="3200" dirty="0" smtClean="0"/>
              <a:t>Les délinquants:</a:t>
            </a:r>
          </a:p>
          <a:p>
            <a:pPr marL="914400" lvl="2" indent="-514350"/>
            <a:r>
              <a:rPr lang="fr-FR" sz="2800" dirty="0" smtClean="0"/>
              <a:t>Physiologie du follicule</a:t>
            </a:r>
          </a:p>
          <a:p>
            <a:pPr marL="514350" lvl="1" indent="-514350">
              <a:buFont typeface="+mj-lt"/>
              <a:buAutoNum type="arabicPeriod"/>
            </a:pPr>
            <a:endParaRPr lang="fr-FR" sz="3200" dirty="0" smtClean="0"/>
          </a:p>
          <a:p>
            <a:pPr>
              <a:buNone/>
            </a:pPr>
            <a:endParaRPr lang="fr-FR" sz="3600" dirty="0" smtClean="0"/>
          </a:p>
        </p:txBody>
      </p:sp>
      <p:pic>
        <p:nvPicPr>
          <p:cNvPr id="19" name="Image 18" descr="25154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730060"/>
            <a:ext cx="8229601" cy="3839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Les coupables: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5013261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fr-FR" sz="3200" dirty="0" smtClean="0"/>
              <a:t>Les délinquants:</a:t>
            </a:r>
          </a:p>
          <a:p>
            <a:pPr marL="914400" lvl="2" indent="-514350"/>
            <a:r>
              <a:rPr lang="fr-FR" sz="2800" dirty="0" smtClean="0"/>
              <a:t>Physiologie du follicule: </a:t>
            </a:r>
            <a:r>
              <a:rPr lang="fr-FR" sz="2800" dirty="0" smtClean="0">
                <a:solidFill>
                  <a:srgbClr val="FF0000"/>
                </a:solidFill>
              </a:rPr>
              <a:t>OVULATION</a:t>
            </a:r>
          </a:p>
          <a:p>
            <a:pPr marL="1371600" lvl="3" indent="-514350"/>
            <a:r>
              <a:rPr lang="fr-FR" sz="2400" dirty="0" smtClean="0"/>
              <a:t>LH &amp; R-LH (R-LH formés sous influence E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)</a:t>
            </a:r>
          </a:p>
          <a:p>
            <a:pPr marL="1371600" lvl="3" indent="-514350"/>
            <a:r>
              <a:rPr lang="fr-FR" sz="2400" dirty="0" smtClean="0"/>
              <a:t>3 effets de la LH:</a:t>
            </a:r>
          </a:p>
          <a:p>
            <a:pPr marL="1828800" lvl="4" indent="-514350"/>
            <a:r>
              <a:rPr lang="fr-FR" sz="2400" dirty="0" smtClean="0"/>
              <a:t>Lutéinisation de la granuleuse (&gt;P</a:t>
            </a:r>
            <a:r>
              <a:rPr lang="fr-FR" sz="2400" baseline="-25000" dirty="0" smtClean="0"/>
              <a:t>4</a:t>
            </a:r>
            <a:r>
              <a:rPr lang="fr-FR" sz="2400" dirty="0" smtClean="0"/>
              <a:t>)</a:t>
            </a:r>
          </a:p>
          <a:p>
            <a:pPr marL="1828800" lvl="4" indent="-514350"/>
            <a:r>
              <a:rPr lang="fr-FR" sz="2400" dirty="0" smtClean="0"/>
              <a:t>Production de différentes PG dans follicule:</a:t>
            </a:r>
          </a:p>
          <a:p>
            <a:pPr marL="2286000" lvl="5" indent="-514350"/>
            <a:r>
              <a:rPr lang="fr-FR" sz="2400" dirty="0" smtClean="0"/>
              <a:t>Vasoconstriction (PGF, PGE) &amp; </a:t>
            </a:r>
            <a:r>
              <a:rPr lang="fr-FR" sz="2400" dirty="0" err="1" smtClean="0"/>
              <a:t>Thrombo-embolisme</a:t>
            </a:r>
            <a:r>
              <a:rPr lang="fr-FR" sz="2400" dirty="0" smtClean="0"/>
              <a:t> (TRX)</a:t>
            </a:r>
          </a:p>
          <a:p>
            <a:pPr marL="2286000" lvl="5" indent="-514350"/>
            <a:r>
              <a:rPr lang="fr-FR" sz="2400" dirty="0" smtClean="0"/>
              <a:t>Ischémie &amp; nécrose paroi cellulaire</a:t>
            </a:r>
          </a:p>
          <a:p>
            <a:pPr marL="1828800" lvl="4" indent="-514350"/>
            <a:r>
              <a:rPr lang="fr-FR" sz="2400" dirty="0" smtClean="0"/>
              <a:t>Activation de la </a:t>
            </a:r>
            <a:r>
              <a:rPr lang="fr-FR" sz="2400" dirty="0" err="1" smtClean="0"/>
              <a:t>collagénase</a:t>
            </a:r>
            <a:endParaRPr lang="fr-FR" sz="2400" dirty="0" smtClean="0"/>
          </a:p>
          <a:p>
            <a:pPr marL="2286000" lvl="5" indent="-514350"/>
            <a:r>
              <a:rPr lang="fr-FR" sz="2400" dirty="0" smtClean="0"/>
              <a:t>Lyse de la paroi fibreuse du follicule</a:t>
            </a:r>
          </a:p>
          <a:p>
            <a:pPr marL="2286000" lvl="5" indent="-514350"/>
            <a:endParaRPr lang="fr-FR" sz="2400" dirty="0" smtClean="0"/>
          </a:p>
          <a:p>
            <a:pPr marL="514350" lvl="1" indent="-514350">
              <a:buFont typeface="+mj-lt"/>
              <a:buAutoNum type="arabicPeriod"/>
            </a:pPr>
            <a:endParaRPr lang="fr-FR" sz="3200" dirty="0" smtClean="0"/>
          </a:p>
          <a:p>
            <a:pPr>
              <a:buNone/>
            </a:pPr>
            <a:endParaRPr lang="fr-F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Les coupables: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5013261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fr-FR" sz="3200" dirty="0" smtClean="0"/>
              <a:t>Les délinquants:</a:t>
            </a:r>
          </a:p>
          <a:p>
            <a:pPr marL="914400" lvl="2" indent="-514350"/>
            <a:r>
              <a:rPr lang="fr-FR" sz="2800" dirty="0" smtClean="0"/>
              <a:t>Physiologie du follicule: </a:t>
            </a:r>
            <a:r>
              <a:rPr lang="fr-FR" sz="2800" dirty="0" smtClean="0">
                <a:solidFill>
                  <a:srgbClr val="FF0000"/>
                </a:solidFill>
              </a:rPr>
              <a:t>CORPS JAUNE</a:t>
            </a:r>
          </a:p>
          <a:p>
            <a:pPr marL="1371600" lvl="3" indent="-514350"/>
            <a:r>
              <a:rPr lang="fr-FR" sz="2400" dirty="0" smtClean="0"/>
              <a:t>Coexistence de cellules de la thèque et de cellules de la granuleuse</a:t>
            </a:r>
          </a:p>
          <a:p>
            <a:pPr marL="1828800" lvl="4" indent="-514350"/>
            <a:r>
              <a:rPr lang="fr-FR" sz="2400" dirty="0" smtClean="0"/>
              <a:t>Petites cellules: thèque</a:t>
            </a:r>
          </a:p>
          <a:p>
            <a:pPr marL="1828800" lvl="4" indent="-514350"/>
            <a:r>
              <a:rPr lang="fr-FR" sz="2400" dirty="0" smtClean="0"/>
              <a:t>Grandes cellules: granuleuse</a:t>
            </a:r>
          </a:p>
          <a:p>
            <a:pPr marL="2286000" lvl="5" indent="-514350"/>
            <a:r>
              <a:rPr lang="fr-FR" sz="2400" dirty="0" smtClean="0"/>
              <a:t>Survie des types cellulaire selon espèce</a:t>
            </a:r>
          </a:p>
          <a:p>
            <a:pPr marL="1371600" lvl="3" indent="-514350"/>
            <a:r>
              <a:rPr lang="fr-FR" sz="2400" dirty="0" smtClean="0"/>
              <a:t>Hyperplasie rapide (comparable aux tumeurs les plus agressives)</a:t>
            </a:r>
          </a:p>
          <a:p>
            <a:pPr marL="1371600" lvl="3" indent="-514350"/>
            <a:r>
              <a:rPr lang="fr-FR" sz="2400" dirty="0" smtClean="0"/>
              <a:t>Production de P</a:t>
            </a:r>
            <a:r>
              <a:rPr lang="fr-FR" sz="2400" baseline="-25000" dirty="0" smtClean="0"/>
              <a:t>4</a:t>
            </a:r>
            <a:r>
              <a:rPr lang="fr-FR" sz="2400" dirty="0" smtClean="0"/>
              <a:t> (le + précoce des stéroïdes sexuels)  </a:t>
            </a:r>
          </a:p>
          <a:p>
            <a:pPr marL="2286000" lvl="5" indent="-514350"/>
            <a:endParaRPr lang="fr-FR" sz="2400" dirty="0" smtClean="0"/>
          </a:p>
          <a:p>
            <a:pPr marL="514350" lvl="1" indent="-514350">
              <a:buFont typeface="+mj-lt"/>
              <a:buAutoNum type="arabicPeriod"/>
            </a:pPr>
            <a:endParaRPr lang="fr-FR" sz="3200" dirty="0" smtClean="0"/>
          </a:p>
          <a:p>
            <a:pPr>
              <a:buNone/>
            </a:pPr>
            <a:endParaRPr lang="fr-F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125" indent="-365125" algn="l"/>
            <a:r>
              <a:rPr lang="fr-FR" b="1" cap="small" dirty="0" smtClean="0"/>
              <a:t>Nymphomanie &amp; Chaleurs prolongées</a:t>
            </a:r>
            <a:br>
              <a:rPr lang="fr-FR" b="1" cap="small" dirty="0" smtClean="0"/>
            </a:br>
            <a:r>
              <a:rPr lang="fr-FR" dirty="0" smtClean="0"/>
              <a:t>Les coupables: </a:t>
            </a:r>
            <a:endParaRPr lang="fr-FR" b="1" u="sng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1129861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fr-FR" sz="3200" dirty="0" smtClean="0"/>
              <a:t>Les délinquants:</a:t>
            </a:r>
          </a:p>
          <a:p>
            <a:pPr marL="914400" lvl="2" indent="-514350"/>
            <a:r>
              <a:rPr lang="fr-FR" sz="2800" dirty="0" smtClean="0"/>
              <a:t>Physiologie du follicule: </a:t>
            </a:r>
            <a:r>
              <a:rPr lang="fr-FR" sz="2800" dirty="0" smtClean="0">
                <a:solidFill>
                  <a:srgbClr val="FF0000"/>
                </a:solidFill>
              </a:rPr>
              <a:t>CORPS JAUNE</a:t>
            </a:r>
            <a:r>
              <a:rPr lang="fr-FR" sz="2400" dirty="0" smtClean="0">
                <a:solidFill>
                  <a:srgbClr val="FF0000"/>
                </a:solidFill>
              </a:rPr>
              <a:t>  </a:t>
            </a:r>
          </a:p>
          <a:p>
            <a:pPr marL="2286000" lvl="5" indent="-514350"/>
            <a:endParaRPr lang="fr-FR" sz="2400" dirty="0" smtClean="0"/>
          </a:p>
          <a:p>
            <a:pPr marL="514350" lvl="1" indent="-514350">
              <a:buFont typeface="+mj-lt"/>
              <a:buAutoNum type="arabicPeriod"/>
            </a:pPr>
            <a:endParaRPr lang="fr-FR" sz="3200" dirty="0" smtClean="0"/>
          </a:p>
          <a:p>
            <a:pPr>
              <a:buNone/>
            </a:pPr>
            <a:endParaRPr lang="fr-FR" sz="3600" dirty="0" smtClean="0"/>
          </a:p>
        </p:txBody>
      </p:sp>
      <p:pic>
        <p:nvPicPr>
          <p:cNvPr id="5" name="Image 4" descr="25154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730060"/>
            <a:ext cx="8229601" cy="3839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1894</Words>
  <Application>Microsoft Macintosh PowerPoint</Application>
  <PresentationFormat>Présentation à l'écran (4:3)</PresentationFormat>
  <Paragraphs>415</Paragraphs>
  <Slides>40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Endocrinologie et Anomalies du Comportement chez les animaux domestiques: Nymphomanie &amp; chaleurs Prolongées</vt:lpstr>
      <vt:lpstr>PLAN Nymphomanie &amp; Chaleurs prolongées</vt:lpstr>
      <vt:lpstr>PLAN Nymphomanie &amp; Chaleurs prolongées</vt:lpstr>
      <vt:lpstr>Nymphomanie &amp; Chaleurs prolongées Les coupables: </vt:lpstr>
      <vt:lpstr>Nymphomanie &amp; Chaleurs prolongées Les coupables: </vt:lpstr>
      <vt:lpstr>Nymphomanie &amp; Chaleurs prolongées Les coupables: </vt:lpstr>
      <vt:lpstr>Nymphomanie &amp; Chaleurs prolongées Les coupables: </vt:lpstr>
      <vt:lpstr>Nymphomanie &amp; Chaleurs prolongées Les coupables: </vt:lpstr>
      <vt:lpstr>Nymphomanie &amp; Chaleurs prolongées Les coupables: </vt:lpstr>
      <vt:lpstr>Nymphomanie &amp; Chaleurs prolongées Les coupables: </vt:lpstr>
      <vt:lpstr>Nymphomanie &amp; Chaleurs prolongées Les coupables: </vt:lpstr>
      <vt:lpstr>Nymphomanie &amp; Chaleurs prolongées Les coupables: </vt:lpstr>
      <vt:lpstr>Nymphomanie &amp; Chaleurs prolongées Les coupables: </vt:lpstr>
      <vt:lpstr>PLAN Nymphomanie &amp; Chaleurs prolongées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L’enquête: </vt:lpstr>
      <vt:lpstr>Nymphomanie &amp; Chaleurs prolongées Les conclusions </vt:lpstr>
    </vt:vector>
  </TitlesOfParts>
  <Company>ULg - FMV - Repro Equine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Endocrinologie et anomalie du comportement chez les animaux domestique</dc:title>
  <dc:creator>Jérôme PONTHIER</dc:creator>
  <cp:lastModifiedBy>Jérôme PONTHIER</cp:lastModifiedBy>
  <cp:revision>155</cp:revision>
  <dcterms:created xsi:type="dcterms:W3CDTF">2018-05-14T13:02:42Z</dcterms:created>
  <dcterms:modified xsi:type="dcterms:W3CDTF">2018-05-14T13:53:50Z</dcterms:modified>
</cp:coreProperties>
</file>