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1" r:id="rId18"/>
    <p:sldId id="289" r:id="rId19"/>
    <p:sldId id="290" r:id="rId20"/>
    <p:sldId id="292" r:id="rId21"/>
    <p:sldId id="293" r:id="rId22"/>
    <p:sldId id="294" r:id="rId23"/>
    <p:sldId id="296" r:id="rId24"/>
    <p:sldId id="295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4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9780-FBDB-094B-A0F5-543B49E444C6}" type="datetimeFigureOut">
              <a:rPr lang="fr-FR" smtClean="0"/>
              <a:pPr/>
              <a:t>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cap="small" dirty="0" smtClean="0"/>
              <a:t>Contraception in the equine</a:t>
            </a:r>
            <a:endParaRPr lang="en-GB" b="1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Jérôme</a:t>
            </a:r>
            <a:r>
              <a:rPr lang="en-GB" dirty="0" smtClean="0"/>
              <a:t> </a:t>
            </a:r>
            <a:r>
              <a:rPr lang="en-GB" dirty="0" err="1" smtClean="0"/>
              <a:t>Ponthier</a:t>
            </a:r>
            <a:endParaRPr lang="en-GB" dirty="0" smtClean="0"/>
          </a:p>
          <a:p>
            <a:r>
              <a:rPr lang="en-GB" dirty="0" smtClean="0"/>
              <a:t>DMV, M. Sc., Ph. D., </a:t>
            </a:r>
            <a:r>
              <a:rPr lang="en-GB" dirty="0" err="1" smtClean="0"/>
              <a:t>Diplomate</a:t>
            </a:r>
            <a:r>
              <a:rPr lang="en-GB" dirty="0" smtClean="0"/>
              <a:t> ECAR</a:t>
            </a:r>
          </a:p>
          <a:p>
            <a:endParaRPr lang="en-GB" dirty="0" smtClean="0"/>
          </a:p>
          <a:p>
            <a:r>
              <a:rPr lang="en-GB" dirty="0" smtClean="0"/>
              <a:t>ECAR Summer School 2018, </a:t>
            </a:r>
            <a:r>
              <a:rPr lang="en-GB" dirty="0" err="1" smtClean="0"/>
              <a:t>München</a:t>
            </a:r>
            <a:endParaRPr lang="en-GB" dirty="0"/>
          </a:p>
        </p:txBody>
      </p:sp>
      <p:pic>
        <p:nvPicPr>
          <p:cNvPr id="4" name="Image 3" descr="uliege-logo-couleurs-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9"/>
            <a:ext cx="42672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New attempts to explain: </a:t>
            </a:r>
          </a:p>
          <a:p>
            <a:pPr lvl="2">
              <a:spcAft>
                <a:spcPts val="1200"/>
              </a:spcAft>
            </a:pPr>
            <a:r>
              <a:rPr lang="en-GB" dirty="0" smtClean="0"/>
              <a:t>2010, Argo: No changes (E2, P4, LH, testosterone, follicular growth, </a:t>
            </a:r>
            <a:r>
              <a:rPr lang="en-GB" dirty="0" err="1" smtClean="0"/>
              <a:t>behavior</a:t>
            </a:r>
            <a:r>
              <a:rPr lang="en-GB" dirty="0" smtClean="0"/>
              <a:t>)</a:t>
            </a:r>
          </a:p>
          <a:p>
            <a:pPr lvl="2">
              <a:spcAft>
                <a:spcPts val="2400"/>
              </a:spcAft>
            </a:pPr>
            <a:r>
              <a:rPr lang="en-GB" dirty="0" smtClean="0"/>
              <a:t>2016, Klein: Prolonged </a:t>
            </a:r>
            <a:r>
              <a:rPr lang="en-GB" dirty="0" err="1" smtClean="0"/>
              <a:t>luteal</a:t>
            </a:r>
            <a:r>
              <a:rPr lang="en-GB" dirty="0" smtClean="0"/>
              <a:t> phase (embryo or glass ball): </a:t>
            </a:r>
            <a:r>
              <a:rPr lang="en-GB" dirty="0" err="1" smtClean="0"/>
              <a:t>angiosclerosis</a:t>
            </a:r>
            <a:r>
              <a:rPr lang="en-GB" dirty="0" smtClean="0"/>
              <a:t>, decrease of E2 &amp; P4 R</a:t>
            </a:r>
          </a:p>
          <a:p>
            <a:pPr lvl="2">
              <a:spcAft>
                <a:spcPts val="2400"/>
              </a:spcAft>
            </a:pPr>
            <a:r>
              <a:rPr lang="en-GB" dirty="0" smtClean="0"/>
              <a:t>2016, </a:t>
            </a:r>
            <a:r>
              <a:rPr lang="en-GB" dirty="0" err="1" smtClean="0"/>
              <a:t>Vanderwall</a:t>
            </a:r>
            <a:r>
              <a:rPr lang="en-GB" dirty="0" smtClean="0"/>
              <a:t>: </a:t>
            </a:r>
            <a:r>
              <a:rPr lang="en-GB" dirty="0" err="1" smtClean="0"/>
              <a:t>Oxytocin</a:t>
            </a:r>
            <a:r>
              <a:rPr lang="en-GB" dirty="0" smtClean="0"/>
              <a:t> alone ? 60 UI IM SID d7-D14 Post OV (Prolonged DO in 60-70% mares)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3. Common Hormonal Therapy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err="1" smtClean="0"/>
              <a:t>Progestins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In the equine: </a:t>
            </a:r>
            <a:r>
              <a:rPr lang="en-GB" dirty="0" err="1" smtClean="0"/>
              <a:t>Altrenogest</a:t>
            </a:r>
            <a:r>
              <a:rPr lang="en-GB" dirty="0" smtClean="0"/>
              <a:t>, PO, 0.044mg/kg, SID, </a:t>
            </a:r>
            <a:r>
              <a:rPr lang="en-GB" dirty="0" err="1" smtClean="0"/>
              <a:t>Regumate</a:t>
            </a:r>
            <a:r>
              <a:rPr lang="en-GB" baseline="30000" dirty="0" smtClean="0"/>
              <a:t>®</a:t>
            </a:r>
            <a:endParaRPr lang="en-GB" dirty="0" smtClean="0"/>
          </a:p>
          <a:p>
            <a:pPr lvl="1"/>
            <a:r>
              <a:rPr lang="en-GB" dirty="0" smtClean="0"/>
              <a:t>Decrease of the follicular growth</a:t>
            </a:r>
          </a:p>
          <a:p>
            <a:pPr lvl="1"/>
            <a:r>
              <a:rPr lang="en-GB" dirty="0" smtClean="0"/>
              <a:t>!!! BUT !!!</a:t>
            </a:r>
          </a:p>
          <a:p>
            <a:pPr lvl="2"/>
            <a:r>
              <a:rPr lang="en-GB" dirty="0" smtClean="0"/>
              <a:t>Momentary (1-3 cycles)</a:t>
            </a:r>
          </a:p>
          <a:p>
            <a:pPr lvl="2"/>
            <a:r>
              <a:rPr lang="en-GB" dirty="0" smtClean="0"/>
              <a:t>E2 et P4 together?</a:t>
            </a:r>
          </a:p>
          <a:p>
            <a:pPr lvl="2"/>
            <a:r>
              <a:rPr lang="en-GB" dirty="0" smtClean="0"/>
              <a:t>Doping agent (FEI, races)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3. Common Hormonal Therapy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err="1" smtClean="0"/>
              <a:t>hCG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During </a:t>
            </a:r>
            <a:r>
              <a:rPr lang="en-GB" dirty="0" err="1" smtClean="0"/>
              <a:t>dioestrus</a:t>
            </a:r>
            <a:r>
              <a:rPr lang="en-GB" dirty="0" smtClean="0"/>
              <a:t>, when follicle &gt;30mm </a:t>
            </a:r>
          </a:p>
          <a:p>
            <a:pPr lvl="1"/>
            <a:r>
              <a:rPr lang="en-GB" dirty="0" smtClean="0"/>
              <a:t>3000 UI </a:t>
            </a:r>
            <a:r>
              <a:rPr lang="en-GB" dirty="0" err="1" smtClean="0"/>
              <a:t>hCG</a:t>
            </a:r>
            <a:endParaRPr lang="en-GB" dirty="0" smtClean="0"/>
          </a:p>
          <a:p>
            <a:pPr lvl="1"/>
            <a:r>
              <a:rPr lang="en-GB" dirty="0" smtClean="0"/>
              <a:t>Prolonged </a:t>
            </a:r>
            <a:r>
              <a:rPr lang="en-GB" dirty="0" err="1" smtClean="0"/>
              <a:t>Dioestrus</a:t>
            </a:r>
            <a:r>
              <a:rPr lang="en-GB" dirty="0" smtClean="0"/>
              <a:t> (&gt;58d)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GnRH</a:t>
            </a:r>
            <a:r>
              <a:rPr lang="en-GB" dirty="0" smtClean="0"/>
              <a:t> </a:t>
            </a:r>
            <a:r>
              <a:rPr lang="en-GB" dirty="0" err="1" smtClean="0"/>
              <a:t>agonsists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Poor use in the equine</a:t>
            </a:r>
          </a:p>
          <a:p>
            <a:pPr lvl="1"/>
            <a:r>
              <a:rPr lang="en-GB" dirty="0" smtClean="0"/>
              <a:t>No doping agent</a:t>
            </a:r>
          </a:p>
          <a:p>
            <a:pPr lvl="1"/>
            <a:r>
              <a:rPr lang="en-GB" dirty="0" smtClean="0"/>
              <a:t>However, remember the </a:t>
            </a:r>
            <a:r>
              <a:rPr lang="en-GB" dirty="0" err="1" smtClean="0"/>
              <a:t>delsorelin</a:t>
            </a:r>
            <a:r>
              <a:rPr lang="en-GB" dirty="0" smtClean="0"/>
              <a:t> implant side effects</a:t>
            </a:r>
          </a:p>
          <a:p>
            <a:pPr lvl="2"/>
            <a:r>
              <a:rPr lang="en-GB" dirty="0" smtClean="0"/>
              <a:t>Equine residents will tell you...</a:t>
            </a:r>
          </a:p>
          <a:p>
            <a:pPr lvl="3"/>
            <a:r>
              <a:rPr lang="en-GB" dirty="0" smtClean="0"/>
              <a:t>Because they are supposed to know…</a:t>
            </a:r>
          </a:p>
          <a:p>
            <a:pPr lvl="2"/>
            <a:endParaRPr lang="en-GB" dirty="0" smtClean="0"/>
          </a:p>
          <a:p>
            <a:pPr lvl="2">
              <a:buNone/>
            </a:pPr>
            <a:r>
              <a:rPr lang="en-GB" dirty="0" smtClean="0"/>
              <a:t>;-)</a:t>
            </a:r>
          </a:p>
          <a:p>
            <a:pPr lvl="2">
              <a:buNone/>
            </a:pPr>
            <a:r>
              <a:rPr lang="en-GB" dirty="0" smtClean="0"/>
              <a:t>;-)</a:t>
            </a:r>
          </a:p>
          <a:p>
            <a:pPr lvl="2">
              <a:buNone/>
            </a:pPr>
            <a:r>
              <a:rPr lang="en-GB" dirty="0" smtClean="0"/>
              <a:t>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GnRH</a:t>
            </a:r>
            <a:r>
              <a:rPr lang="en-GB" dirty="0" smtClean="0"/>
              <a:t> vaccination:</a:t>
            </a:r>
          </a:p>
          <a:p>
            <a:pPr lvl="1"/>
            <a:r>
              <a:rPr lang="en-GB" dirty="0" smtClean="0"/>
              <a:t>History: pigs!</a:t>
            </a:r>
          </a:p>
          <a:p>
            <a:pPr lvl="1"/>
            <a:r>
              <a:rPr lang="en-GB" dirty="0" smtClean="0"/>
              <a:t>In the equine:</a:t>
            </a:r>
            <a:endParaRPr lang="en-GB" dirty="0" smtClean="0"/>
          </a:p>
          <a:p>
            <a:pPr lvl="2"/>
            <a:r>
              <a:rPr lang="en-GB" dirty="0" smtClean="0"/>
              <a:t>Male &amp; female</a:t>
            </a:r>
          </a:p>
          <a:p>
            <a:pPr lvl="2"/>
            <a:r>
              <a:rPr lang="en-GB" dirty="0" smtClean="0"/>
              <a:t>In </a:t>
            </a:r>
            <a:r>
              <a:rPr lang="en-GB" dirty="0" smtClean="0"/>
              <a:t>most of European county: </a:t>
            </a:r>
            <a:r>
              <a:rPr lang="en-GB" smtClean="0"/>
              <a:t>no</a:t>
            </a:r>
            <a:r>
              <a:rPr lang="en-GB" smtClean="0"/>
              <a:t>t registered</a:t>
            </a:r>
            <a:r>
              <a:rPr lang="en-GB" smtClean="0"/>
              <a:t> </a:t>
            </a:r>
            <a:r>
              <a:rPr lang="en-GB" dirty="0" smtClean="0"/>
              <a:t>for horses</a:t>
            </a:r>
            <a:endParaRPr lang="en-GB" dirty="0" smtClean="0"/>
          </a:p>
          <a:p>
            <a:pPr lvl="2"/>
            <a:r>
              <a:rPr lang="en-GB" dirty="0" smtClean="0"/>
              <a:t>3ml </a:t>
            </a:r>
            <a:r>
              <a:rPr lang="en-GB" dirty="0" err="1" smtClean="0"/>
              <a:t>Improvac</a:t>
            </a:r>
            <a:r>
              <a:rPr lang="en-GB" baseline="30000" dirty="0" smtClean="0"/>
              <a:t>®</a:t>
            </a:r>
            <a:r>
              <a:rPr lang="en-GB" dirty="0" smtClean="0"/>
              <a:t> SC:</a:t>
            </a:r>
          </a:p>
          <a:p>
            <a:pPr lvl="3"/>
            <a:r>
              <a:rPr lang="en-GB" dirty="0" smtClean="0"/>
              <a:t>Booster after 1 month</a:t>
            </a:r>
          </a:p>
          <a:p>
            <a:pPr lvl="3"/>
            <a:r>
              <a:rPr lang="en-GB" dirty="0" smtClean="0"/>
              <a:t>Booster every 6 month</a:t>
            </a:r>
          </a:p>
          <a:p>
            <a:pPr lvl="3"/>
            <a:r>
              <a:rPr lang="en-GB" dirty="0" smtClean="0"/>
              <a:t>Local reaction at the injection point!</a:t>
            </a:r>
          </a:p>
          <a:p>
            <a:pPr lvl="4"/>
            <a:r>
              <a:rPr lang="en-GB" dirty="0" smtClean="0"/>
              <a:t>My advices: 2 injection points (1.5ml) in chest, between forelimbs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80100" cy="4953000"/>
          </a:xfrm>
        </p:spPr>
        <p:txBody>
          <a:bodyPr/>
          <a:lstStyle/>
          <a:p>
            <a:r>
              <a:rPr lang="en-GB" dirty="0" err="1" smtClean="0"/>
              <a:t>GnRH</a:t>
            </a:r>
            <a:r>
              <a:rPr lang="en-GB" dirty="0" smtClean="0"/>
              <a:t> vaccination:</a:t>
            </a:r>
          </a:p>
          <a:p>
            <a:pPr lvl="1"/>
            <a:r>
              <a:rPr lang="en-GB" dirty="0" smtClean="0"/>
              <a:t>Hope of the owner:</a:t>
            </a:r>
          </a:p>
          <a:p>
            <a:pPr lvl="2"/>
            <a:r>
              <a:rPr lang="en-GB" dirty="0" smtClean="0"/>
              <a:t>Switch off: Sport</a:t>
            </a:r>
          </a:p>
          <a:p>
            <a:pPr lvl="2"/>
            <a:r>
              <a:rPr lang="en-GB" dirty="0" smtClean="0"/>
              <a:t>Switch on: Reproduction</a:t>
            </a:r>
          </a:p>
          <a:p>
            <a:pPr lvl="1"/>
            <a:r>
              <a:rPr lang="en-GB" dirty="0" smtClean="0"/>
              <a:t>But, in real life…</a:t>
            </a:r>
          </a:p>
          <a:p>
            <a:pPr lvl="2"/>
            <a:endParaRPr lang="en-GB" dirty="0" smtClean="0"/>
          </a:p>
        </p:txBody>
      </p:sp>
      <p:pic>
        <p:nvPicPr>
          <p:cNvPr id="4" name="Image 3" descr="s-l300.jpg"/>
          <p:cNvPicPr>
            <a:picLocks noChangeAspect="1"/>
          </p:cNvPicPr>
          <p:nvPr/>
        </p:nvPicPr>
        <p:blipFill>
          <a:blip r:embed="rId2"/>
          <a:srcRect l="14333" t="12667" r="12000" b="16333"/>
          <a:stretch>
            <a:fillRect/>
          </a:stretch>
        </p:blipFill>
        <p:spPr>
          <a:xfrm>
            <a:off x="6337300" y="2311400"/>
            <a:ext cx="2806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80100" cy="4953000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GnRH</a:t>
            </a:r>
            <a:r>
              <a:rPr lang="en-GB" dirty="0" smtClean="0"/>
              <a:t> vaccination:</a:t>
            </a:r>
          </a:p>
          <a:p>
            <a:pPr lvl="1"/>
            <a:r>
              <a:rPr lang="en-GB" dirty="0" smtClean="0"/>
              <a:t>In the mare</a:t>
            </a:r>
          </a:p>
          <a:p>
            <a:pPr lvl="2"/>
            <a:r>
              <a:rPr lang="en-GB" dirty="0" smtClean="0"/>
              <a:t>When stopping the boosters</a:t>
            </a:r>
          </a:p>
          <a:p>
            <a:pPr lvl="3"/>
            <a:r>
              <a:rPr lang="en-GB" dirty="0" smtClean="0"/>
              <a:t>No effect on ongoing repro performance</a:t>
            </a:r>
          </a:p>
          <a:p>
            <a:pPr lvl="3"/>
            <a:r>
              <a:rPr lang="en-GB" dirty="0" smtClean="0"/>
              <a:t>Median resumption of cycle: 344d</a:t>
            </a:r>
          </a:p>
          <a:p>
            <a:pPr lvl="3"/>
            <a:r>
              <a:rPr lang="en-GB" dirty="0" smtClean="0"/>
              <a:t>Effect of:</a:t>
            </a:r>
          </a:p>
          <a:p>
            <a:pPr lvl="4"/>
            <a:r>
              <a:rPr lang="en-GB" dirty="0" smtClean="0"/>
              <a:t>Age of mare</a:t>
            </a:r>
          </a:p>
          <a:p>
            <a:pPr lvl="4"/>
            <a:r>
              <a:rPr lang="en-GB" dirty="0" smtClean="0"/>
              <a:t>Duration of vaccination</a:t>
            </a:r>
          </a:p>
          <a:p>
            <a:pPr lvl="3"/>
            <a:r>
              <a:rPr lang="en-GB" dirty="0" smtClean="0"/>
              <a:t>&gt; 2 years in some mares</a:t>
            </a:r>
          </a:p>
          <a:p>
            <a:pPr lvl="1"/>
            <a:r>
              <a:rPr lang="en-GB" i="1" dirty="0" err="1" smtClean="0"/>
              <a:t>Imboden</a:t>
            </a:r>
            <a:r>
              <a:rPr lang="en-GB" i="1" dirty="0" smtClean="0"/>
              <a:t> et al, </a:t>
            </a:r>
            <a:r>
              <a:rPr lang="en-GB" i="1" dirty="0" err="1" smtClean="0"/>
              <a:t>Therio</a:t>
            </a:r>
            <a:r>
              <a:rPr lang="en-GB" i="1" dirty="0" smtClean="0"/>
              <a:t>, 2006</a:t>
            </a:r>
            <a:endParaRPr lang="en-GB" dirty="0" smtClean="0"/>
          </a:p>
          <a:p>
            <a:pPr lvl="1"/>
            <a:r>
              <a:rPr lang="en-GB" i="1" dirty="0" smtClean="0"/>
              <a:t>Botha et al, ARS, 2010</a:t>
            </a:r>
          </a:p>
          <a:p>
            <a:pPr lvl="1"/>
            <a:r>
              <a:rPr lang="en-GB" i="1" dirty="0" smtClean="0"/>
              <a:t>Schulman et al, EVJ, 2013</a:t>
            </a:r>
          </a:p>
          <a:p>
            <a:pPr lvl="3"/>
            <a:endParaRPr lang="en-GB" dirty="0" smtClean="0"/>
          </a:p>
          <a:p>
            <a:pPr lvl="2"/>
            <a:endParaRPr lang="en-GB" dirty="0" smtClean="0"/>
          </a:p>
        </p:txBody>
      </p:sp>
      <p:pic>
        <p:nvPicPr>
          <p:cNvPr id="4" name="Image 3" descr="s-l300.jpg"/>
          <p:cNvPicPr>
            <a:picLocks noChangeAspect="1"/>
          </p:cNvPicPr>
          <p:nvPr/>
        </p:nvPicPr>
        <p:blipFill>
          <a:blip r:embed="rId2"/>
          <a:srcRect l="14333" t="12667" r="12000" b="16333"/>
          <a:stretch>
            <a:fillRect/>
          </a:stretch>
        </p:blipFill>
        <p:spPr>
          <a:xfrm>
            <a:off x="6337300" y="2311400"/>
            <a:ext cx="2806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80100" cy="495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GnRH</a:t>
            </a:r>
            <a:r>
              <a:rPr lang="en-GB" dirty="0" smtClean="0"/>
              <a:t> vaccination:</a:t>
            </a:r>
          </a:p>
          <a:p>
            <a:pPr lvl="1"/>
            <a:r>
              <a:rPr lang="en-GB" dirty="0" smtClean="0"/>
              <a:t>In the stallion</a:t>
            </a:r>
          </a:p>
          <a:p>
            <a:pPr lvl="2"/>
            <a:r>
              <a:rPr lang="en-GB" dirty="0" smtClean="0"/>
              <a:t>Same observations for the mare</a:t>
            </a:r>
          </a:p>
          <a:p>
            <a:pPr lvl="2">
              <a:buNone/>
            </a:pPr>
            <a:r>
              <a:rPr lang="en-GB" dirty="0" smtClean="0"/>
              <a:t>(Stout &amp; </a:t>
            </a:r>
            <a:r>
              <a:rPr lang="en-GB" dirty="0" err="1" smtClean="0"/>
              <a:t>Colenbrander</a:t>
            </a:r>
            <a:r>
              <a:rPr lang="en-GB" dirty="0" smtClean="0"/>
              <a:t>, 2003) </a:t>
            </a:r>
          </a:p>
          <a:p>
            <a:pPr lvl="2"/>
            <a:endParaRPr lang="en-GB" dirty="0" smtClean="0"/>
          </a:p>
        </p:txBody>
      </p:sp>
      <p:pic>
        <p:nvPicPr>
          <p:cNvPr id="4" name="Image 3" descr="s-l300.jpg"/>
          <p:cNvPicPr>
            <a:picLocks noChangeAspect="1"/>
          </p:cNvPicPr>
          <p:nvPr/>
        </p:nvPicPr>
        <p:blipFill>
          <a:blip r:embed="rId2"/>
          <a:srcRect l="14333" t="12667" r="12000" b="16333"/>
          <a:stretch>
            <a:fillRect/>
          </a:stretch>
        </p:blipFill>
        <p:spPr>
          <a:xfrm>
            <a:off x="6337300" y="2311400"/>
            <a:ext cx="2806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4. Dealing with </a:t>
            </a:r>
            <a:r>
              <a:rPr lang="en-GB" b="1" cap="small" dirty="0" err="1" smtClean="0"/>
              <a:t>GnRH</a:t>
            </a:r>
            <a:r>
              <a:rPr lang="en-GB" b="1" cap="small" dirty="0" smtClean="0"/>
              <a:t> Secretion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32064" cy="1016000"/>
          </a:xfrm>
        </p:spPr>
        <p:txBody>
          <a:bodyPr/>
          <a:lstStyle/>
          <a:p>
            <a:r>
              <a:rPr lang="en-GB" dirty="0" err="1" smtClean="0"/>
              <a:t>GnRH</a:t>
            </a:r>
            <a:r>
              <a:rPr lang="en-GB" dirty="0" smtClean="0"/>
              <a:t> vaccination:</a:t>
            </a:r>
          </a:p>
        </p:txBody>
      </p:sp>
      <p:pic>
        <p:nvPicPr>
          <p:cNvPr id="5" name="Image 4" descr="Ac-Anti GN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98700"/>
            <a:ext cx="8232065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5. Surgery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GB" dirty="0" smtClean="0"/>
              <a:t>Castration:</a:t>
            </a:r>
          </a:p>
          <a:p>
            <a:pPr lvl="1"/>
            <a:r>
              <a:rPr lang="en-GB" dirty="0" smtClean="0"/>
              <a:t>No more behaviour problem</a:t>
            </a:r>
          </a:p>
          <a:p>
            <a:pPr lvl="1"/>
            <a:r>
              <a:rPr lang="en-GB" dirty="0" smtClean="0"/>
              <a:t>No more offspring</a:t>
            </a:r>
          </a:p>
          <a:p>
            <a:pPr lvl="2"/>
            <a:r>
              <a:rPr lang="en-GB" dirty="0" smtClean="0"/>
              <a:t>Semen freezing before castration?</a:t>
            </a:r>
          </a:p>
          <a:p>
            <a:pPr lvl="2"/>
            <a:r>
              <a:rPr lang="en-GB" dirty="0" smtClean="0"/>
              <a:t>Cloning? </a:t>
            </a:r>
          </a:p>
          <a:p>
            <a:pPr lvl="3"/>
            <a:r>
              <a:rPr lang="en-GB" dirty="0" smtClean="0"/>
              <a:t>It has been developed for that!</a:t>
            </a:r>
          </a:p>
        </p:txBody>
      </p:sp>
      <p:pic>
        <p:nvPicPr>
          <p:cNvPr id="4" name="Image 3" descr="LD cryozootech 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238625"/>
            <a:ext cx="34925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</a:rPr>
              <a:t>Plan</a:t>
            </a:r>
            <a:endParaRPr lang="en-GB" b="1" cap="sm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Aim of the contraception in the horse</a:t>
            </a:r>
          </a:p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Glass balls</a:t>
            </a:r>
          </a:p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Common hormonal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Dealing with </a:t>
            </a:r>
            <a:r>
              <a:rPr lang="en-GB" cap="small" dirty="0" err="1" smtClean="0"/>
              <a:t>GnRH</a:t>
            </a:r>
            <a:r>
              <a:rPr lang="en-GB" cap="small" dirty="0" smtClean="0"/>
              <a:t> secretion</a:t>
            </a:r>
          </a:p>
          <a:p>
            <a:pPr marL="914400" lvl="1" indent="-514350"/>
            <a:r>
              <a:rPr lang="en-GB" dirty="0" smtClean="0"/>
              <a:t>In the mare</a:t>
            </a:r>
          </a:p>
          <a:p>
            <a:pPr marL="914400" lvl="1" indent="-514350"/>
            <a:r>
              <a:rPr lang="en-GB" dirty="0" smtClean="0"/>
              <a:t>In the stallion</a:t>
            </a:r>
          </a:p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Surgeries:</a:t>
            </a:r>
          </a:p>
          <a:p>
            <a:pPr marL="914400" lvl="1" indent="-514350"/>
            <a:r>
              <a:rPr lang="en-GB" dirty="0" smtClean="0"/>
              <a:t>Castration</a:t>
            </a:r>
          </a:p>
          <a:p>
            <a:pPr marL="914400" lvl="1" indent="-514350"/>
            <a:r>
              <a:rPr lang="en-GB" dirty="0" err="1" smtClean="0"/>
              <a:t>Ovariectomy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cap="small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5. Surgery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Ovariectomy</a:t>
            </a:r>
            <a:r>
              <a:rPr lang="en-GB" dirty="0" smtClean="0"/>
              <a:t> (bilateral):</a:t>
            </a:r>
          </a:p>
          <a:p>
            <a:pPr lvl="1"/>
            <a:r>
              <a:rPr lang="en-GB" dirty="0" smtClean="0"/>
              <a:t>No further fertility ;-)!</a:t>
            </a:r>
          </a:p>
          <a:p>
            <a:pPr lvl="2"/>
            <a:r>
              <a:rPr lang="en-GB" dirty="0" smtClean="0"/>
              <a:t>Except as embryo recipient (see studies about that)</a:t>
            </a:r>
          </a:p>
          <a:p>
            <a:pPr lvl="1"/>
            <a:r>
              <a:rPr lang="en-GB" dirty="0" smtClean="0"/>
              <a:t>Never again in heat?</a:t>
            </a:r>
          </a:p>
          <a:p>
            <a:pPr lvl="2"/>
            <a:r>
              <a:rPr lang="en-GB" dirty="0" smtClean="0"/>
              <a:t>Not so easy…</a:t>
            </a:r>
          </a:p>
          <a:p>
            <a:pPr lvl="2"/>
            <a:r>
              <a:rPr lang="en-GB" dirty="0" smtClean="0"/>
              <a:t>10% of mares after </a:t>
            </a:r>
            <a:r>
              <a:rPr lang="en-GB" dirty="0" err="1" smtClean="0"/>
              <a:t>ovariectomy</a:t>
            </a:r>
            <a:r>
              <a:rPr lang="en-GB" dirty="0" smtClean="0"/>
              <a:t>: constant heat behaviour</a:t>
            </a:r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6. Conclusions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/>
          </a:bodyPr>
          <a:lstStyle/>
          <a:p>
            <a:r>
              <a:rPr lang="en-GB" dirty="0" smtClean="0"/>
              <a:t>No ideal solution to minimize repro behaviour:</a:t>
            </a:r>
          </a:p>
          <a:p>
            <a:pPr lvl="1"/>
            <a:r>
              <a:rPr lang="en-GB" dirty="0" smtClean="0"/>
              <a:t>Reversible</a:t>
            </a:r>
          </a:p>
          <a:p>
            <a:pPr lvl="1"/>
            <a:r>
              <a:rPr lang="en-GB" dirty="0" smtClean="0"/>
              <a:t>Easy to use</a:t>
            </a:r>
          </a:p>
          <a:p>
            <a:pPr lvl="1"/>
            <a:r>
              <a:rPr lang="en-GB" dirty="0" smtClean="0"/>
              <a:t>No doping</a:t>
            </a:r>
          </a:p>
          <a:p>
            <a:pPr lvl="1"/>
            <a:r>
              <a:rPr lang="en-GB" dirty="0" smtClean="0"/>
              <a:t>No danger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6. Conclusions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36600"/>
          </a:xfrm>
        </p:spPr>
        <p:txBody>
          <a:bodyPr>
            <a:normAutofit/>
          </a:bodyPr>
          <a:lstStyle/>
          <a:p>
            <a:r>
              <a:rPr lang="en-GB" dirty="0" smtClean="0"/>
              <a:t>No ideal solution to minimize repro behaviour:</a:t>
            </a:r>
          </a:p>
          <a:p>
            <a:pPr lvl="1">
              <a:buNone/>
            </a:pPr>
            <a:endParaRPr lang="en-GB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199" y="2336800"/>
          <a:ext cx="8229603" cy="36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188"/>
                <a:gridCol w="795883"/>
                <a:gridCol w="795883"/>
                <a:gridCol w="795883"/>
                <a:gridCol w="537664"/>
                <a:gridCol w="1054102"/>
              </a:tblGrid>
              <a:tr h="1435100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Reversible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Easy to</a:t>
                      </a:r>
                      <a:r>
                        <a:rPr lang="en-GB" baseline="0" noProof="0" dirty="0" smtClean="0"/>
                        <a:t> use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 doping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 danger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Duration</a:t>
                      </a:r>
                      <a:endParaRPr lang="en-GB" noProof="0" dirty="0"/>
                    </a:p>
                  </a:txBody>
                  <a:tcPr vert="vert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Glass balls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+/- 60d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Oxytocin</a:t>
                      </a:r>
                      <a:r>
                        <a:rPr lang="fr-FR" dirty="0" smtClean="0"/>
                        <a:t> (in</a:t>
                      </a:r>
                      <a:r>
                        <a:rPr lang="fr-FR" baseline="0" dirty="0" smtClean="0"/>
                        <a:t> DO) d7-d14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+/- 60d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Altrenogest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KO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 cycles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hCG</a:t>
                      </a:r>
                      <a:r>
                        <a:rPr lang="en-GB" noProof="0" dirty="0" smtClean="0"/>
                        <a:t> (during DO,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foll</a:t>
                      </a:r>
                      <a:r>
                        <a:rPr lang="en-GB" baseline="0" noProof="0" dirty="0" smtClean="0"/>
                        <a:t>&gt;30mm</a:t>
                      </a:r>
                      <a:r>
                        <a:rPr lang="en-GB" noProof="0" dirty="0" smtClean="0"/>
                        <a:t>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+/- 58d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Anti-</a:t>
                      </a:r>
                      <a:r>
                        <a:rPr lang="en-GB" noProof="0" dirty="0" err="1" smtClean="0"/>
                        <a:t>GnRH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KO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???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Surgery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life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6. Conclusions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36600"/>
          </a:xfrm>
        </p:spPr>
        <p:txBody>
          <a:bodyPr>
            <a:normAutofit/>
          </a:bodyPr>
          <a:lstStyle/>
          <a:p>
            <a:r>
              <a:rPr lang="en-GB" dirty="0" smtClean="0"/>
              <a:t>No ideal solution to minimize repro behaviour:</a:t>
            </a:r>
          </a:p>
          <a:p>
            <a:pPr lvl="1">
              <a:buNone/>
            </a:pPr>
            <a:endParaRPr lang="en-GB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199" y="2336800"/>
          <a:ext cx="8229603" cy="36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188"/>
                <a:gridCol w="795883"/>
                <a:gridCol w="795883"/>
                <a:gridCol w="795883"/>
                <a:gridCol w="537664"/>
                <a:gridCol w="1054102"/>
              </a:tblGrid>
              <a:tr h="1435100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Reversible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Easy to</a:t>
                      </a:r>
                      <a:r>
                        <a:rPr lang="en-GB" baseline="0" noProof="0" dirty="0" smtClean="0"/>
                        <a:t> use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 doping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 danger</a:t>
                      </a:r>
                      <a:endParaRPr lang="en-GB" noProof="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Duration</a:t>
                      </a:r>
                      <a:endParaRPr lang="en-GB" noProof="0" dirty="0"/>
                    </a:p>
                  </a:txBody>
                  <a:tcPr vert="vert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Glass balls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+/- 60d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Oxytocin</a:t>
                      </a:r>
                      <a:r>
                        <a:rPr lang="fr-FR" dirty="0" smtClean="0"/>
                        <a:t> (in</a:t>
                      </a:r>
                      <a:r>
                        <a:rPr lang="fr-FR" baseline="0" dirty="0" smtClean="0"/>
                        <a:t> DO) d7-d14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+/- 60d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Altrenogest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KO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 cycles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hCG</a:t>
                      </a:r>
                      <a:r>
                        <a:rPr lang="en-GB" noProof="0" dirty="0" smtClean="0"/>
                        <a:t> (during DO,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foll</a:t>
                      </a:r>
                      <a:r>
                        <a:rPr lang="en-GB" baseline="0" noProof="0" dirty="0" smtClean="0"/>
                        <a:t>&gt;30mm</a:t>
                      </a:r>
                      <a:r>
                        <a:rPr lang="en-GB" noProof="0" dirty="0" smtClean="0"/>
                        <a:t>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+/- 58d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Anti-</a:t>
                      </a:r>
                      <a:r>
                        <a:rPr lang="en-GB" noProof="0" dirty="0" err="1" smtClean="0"/>
                        <a:t>GnRH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KO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+/-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???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Surgery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-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life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664200" y="6211668"/>
            <a:ext cx="20193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Depends on your surgery skills</a:t>
            </a:r>
            <a:endParaRPr lang="en-GB" dirty="0"/>
          </a:p>
        </p:txBody>
      </p:sp>
      <p:cxnSp>
        <p:nvCxnSpPr>
          <p:cNvPr id="6" name="Connecteur droit 5"/>
          <p:cNvCxnSpPr>
            <a:stCxn id="5" idx="0"/>
          </p:cNvCxnSpPr>
          <p:nvPr/>
        </p:nvCxnSpPr>
        <p:spPr>
          <a:xfrm rot="16200000" flipV="1">
            <a:off x="6156913" y="5694730"/>
            <a:ext cx="214728" cy="81914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699251" y="5996940"/>
            <a:ext cx="692149" cy="21472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6. Conclusions</a:t>
            </a:r>
            <a:endParaRPr lang="en-GB" b="1" dirty="0"/>
          </a:p>
        </p:txBody>
      </p:sp>
      <p:pic>
        <p:nvPicPr>
          <p:cNvPr id="4" name="Image 3" descr="DSC03130.jpg"/>
          <p:cNvPicPr>
            <a:picLocks noChangeAspect="1"/>
          </p:cNvPicPr>
          <p:nvPr/>
        </p:nvPicPr>
        <p:blipFill>
          <a:blip r:embed="rId2"/>
          <a:srcRect t="4237" b="17470"/>
          <a:stretch>
            <a:fillRect/>
          </a:stretch>
        </p:blipFill>
        <p:spPr>
          <a:xfrm>
            <a:off x="1100666" y="1727200"/>
            <a:ext cx="6942667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small" dirty="0" smtClean="0"/>
              <a:t>1. Aim of the contraception in the horse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dealing with pregnancy prevention!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Management of the sexual comportment to help sport &amp; performance:</a:t>
            </a:r>
          </a:p>
          <a:p>
            <a:pPr lvl="1"/>
            <a:r>
              <a:rPr lang="en-GB" dirty="0" smtClean="0"/>
              <a:t>In stallion: decreasing the “aggressive and hot” behaviour</a:t>
            </a:r>
          </a:p>
          <a:p>
            <a:pPr lvl="1"/>
            <a:r>
              <a:rPr lang="en-GB" dirty="0" smtClean="0"/>
              <a:t>In mares: decrease/delete oestrus compartmental signs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small" dirty="0" smtClean="0"/>
              <a:t>1. Aim of the contraception in the horse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smtClean="0"/>
              <a:t>Important foreword:</a:t>
            </a:r>
          </a:p>
          <a:p>
            <a:pPr lvl="1"/>
            <a:r>
              <a:rPr lang="en-GB" dirty="0" smtClean="0"/>
              <a:t>In the equine world, all is related to sex…</a:t>
            </a:r>
          </a:p>
          <a:p>
            <a:pPr lvl="2"/>
            <a:r>
              <a:rPr lang="en-GB" dirty="0" smtClean="0"/>
              <a:t>Pissing mare </a:t>
            </a:r>
            <a:r>
              <a:rPr lang="en-GB" dirty="0" err="1" smtClean="0"/>
              <a:t>syndrom</a:t>
            </a:r>
            <a:r>
              <a:rPr lang="en-GB" dirty="0" smtClean="0"/>
              <a:t> (</a:t>
            </a:r>
            <a:r>
              <a:rPr lang="en-GB" dirty="0" err="1" smtClean="0"/>
              <a:t>french</a:t>
            </a:r>
            <a:r>
              <a:rPr lang="en-GB" dirty="0" smtClean="0"/>
              <a:t> translation…)</a:t>
            </a:r>
          </a:p>
          <a:p>
            <a:pPr lvl="3"/>
            <a:r>
              <a:rPr lang="en-GB" dirty="0" smtClean="0"/>
              <a:t>Who is pissing who?</a:t>
            </a:r>
          </a:p>
          <a:p>
            <a:pPr lvl="1"/>
            <a:r>
              <a:rPr lang="en-GB" dirty="0" smtClean="0"/>
              <a:t>But sometimes, it’s not true: don’t forget the entire animal: </a:t>
            </a:r>
          </a:p>
          <a:p>
            <a:pPr lvl="2"/>
            <a:r>
              <a:rPr lang="en-GB" dirty="0" smtClean="0"/>
              <a:t>Orthopaedics!</a:t>
            </a:r>
          </a:p>
          <a:p>
            <a:pPr lvl="2"/>
            <a:r>
              <a:rPr lang="en-GB" dirty="0" err="1" smtClean="0"/>
              <a:t>Uro</a:t>
            </a:r>
            <a:r>
              <a:rPr lang="en-GB" dirty="0" smtClean="0"/>
              <a:t>-genital tract is not only ovaries and hormonal production:</a:t>
            </a:r>
          </a:p>
          <a:p>
            <a:pPr lvl="3"/>
            <a:r>
              <a:rPr lang="en-GB" dirty="0" err="1" smtClean="0"/>
              <a:t>Vaginitis</a:t>
            </a:r>
            <a:endParaRPr lang="en-GB" dirty="0" smtClean="0"/>
          </a:p>
          <a:p>
            <a:pPr lvl="3"/>
            <a:r>
              <a:rPr lang="en-GB" dirty="0" smtClean="0"/>
              <a:t>Bladder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pic>
        <p:nvPicPr>
          <p:cNvPr id="5" name="Image 4" descr="20151008071232.jpg"/>
          <p:cNvPicPr>
            <a:picLocks noChangeAspect="1"/>
          </p:cNvPicPr>
          <p:nvPr/>
        </p:nvPicPr>
        <p:blipFill>
          <a:blip r:embed="rId2"/>
          <a:srcRect l="16667" t="7477" r="23889" b="9745"/>
          <a:stretch>
            <a:fillRect/>
          </a:stretch>
        </p:blipFill>
        <p:spPr>
          <a:xfrm>
            <a:off x="3055358" y="1911350"/>
            <a:ext cx="2906283" cy="3035300"/>
          </a:xfrm>
          <a:prstGeom prst="rect">
            <a:avLst/>
          </a:prstGeom>
        </p:spPr>
      </p:pic>
      <p:pic>
        <p:nvPicPr>
          <p:cNvPr id="6" name="Image 5" descr="IMG_0554.jpg"/>
          <p:cNvPicPr>
            <a:picLocks noChangeAspect="1"/>
          </p:cNvPicPr>
          <p:nvPr/>
        </p:nvPicPr>
        <p:blipFill>
          <a:blip r:embed="rId3"/>
          <a:srcRect l="37361" t="21296" r="24909" b="24259"/>
          <a:stretch>
            <a:fillRect/>
          </a:stretch>
        </p:blipFill>
        <p:spPr>
          <a:xfrm>
            <a:off x="167267" y="1911350"/>
            <a:ext cx="2804646" cy="3035300"/>
          </a:xfrm>
          <a:prstGeom prst="rect">
            <a:avLst/>
          </a:prstGeom>
        </p:spPr>
      </p:pic>
      <p:pic>
        <p:nvPicPr>
          <p:cNvPr id="7" name="Image 6" descr="IMG_20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842" y="1911350"/>
            <a:ext cx="3105562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smtClean="0"/>
              <a:t>How to do that?</a:t>
            </a:r>
          </a:p>
          <a:p>
            <a:pPr lvl="1"/>
            <a:r>
              <a:rPr lang="en-GB" dirty="0" smtClean="0"/>
              <a:t>Sterile 35mm glass ball</a:t>
            </a:r>
          </a:p>
          <a:p>
            <a:pPr lvl="1"/>
            <a:r>
              <a:rPr lang="en-GB" dirty="0" smtClean="0"/>
              <a:t>When the mare is in heat (cervix opened)</a:t>
            </a:r>
          </a:p>
          <a:p>
            <a:pPr lvl="2"/>
            <a:r>
              <a:rPr lang="en-GB" dirty="0" smtClean="0"/>
              <a:t>Sterile implantation of the glass ball trough the cervix</a:t>
            </a:r>
          </a:p>
          <a:p>
            <a:pPr lvl="3"/>
            <a:r>
              <a:rPr lang="en-GB" dirty="0" smtClean="0"/>
              <a:t>US: antibiotics instillation (?)</a:t>
            </a:r>
          </a:p>
          <a:p>
            <a:pPr lvl="3"/>
            <a:r>
              <a:rPr lang="en-GB" dirty="0" smtClean="0"/>
              <a:t>Per rectum manipulation to bring the glass ball in a horn</a:t>
            </a:r>
          </a:p>
          <a:p>
            <a:pPr lvl="2"/>
            <a:r>
              <a:rPr lang="en-GB" dirty="0" smtClean="0"/>
              <a:t>Give </a:t>
            </a:r>
            <a:r>
              <a:rPr lang="en-GB" dirty="0" err="1" smtClean="0"/>
              <a:t>hCG</a:t>
            </a:r>
            <a:r>
              <a:rPr lang="en-GB" dirty="0" smtClean="0"/>
              <a:t> or </a:t>
            </a:r>
            <a:r>
              <a:rPr lang="en-GB" dirty="0" err="1" smtClean="0"/>
              <a:t>Deslorelin</a:t>
            </a:r>
            <a:r>
              <a:rPr lang="en-GB" dirty="0" smtClean="0"/>
              <a:t> to induce quick ovulation</a:t>
            </a:r>
          </a:p>
          <a:p>
            <a:pPr lvl="3"/>
            <a:r>
              <a:rPr lang="en-GB" dirty="0" smtClean="0"/>
              <a:t>First cause of glass ball failure = loss of the glass ball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smtClean="0"/>
              <a:t>What to expect?</a:t>
            </a:r>
          </a:p>
          <a:p>
            <a:pPr lvl="1"/>
            <a:r>
              <a:rPr lang="en-GB" dirty="0" smtClean="0"/>
              <a:t>If the glass ball hasn’t be lost:</a:t>
            </a:r>
          </a:p>
          <a:p>
            <a:pPr lvl="2"/>
            <a:r>
              <a:rPr lang="en-GB" dirty="0" smtClean="0"/>
              <a:t>2/3 of mares with extended </a:t>
            </a:r>
            <a:r>
              <a:rPr lang="en-GB" dirty="0" err="1" smtClean="0"/>
              <a:t>dioestrus</a:t>
            </a:r>
            <a:r>
              <a:rPr lang="en-GB" dirty="0" smtClean="0"/>
              <a:t> (2-3month)</a:t>
            </a:r>
          </a:p>
          <a:p>
            <a:pPr lvl="3"/>
            <a:r>
              <a:rPr lang="en-GB" dirty="0" smtClean="0"/>
              <a:t>CL is visualised with US!</a:t>
            </a:r>
          </a:p>
          <a:p>
            <a:r>
              <a:rPr lang="en-GB" dirty="0" smtClean="0"/>
              <a:t>What are the risks?</a:t>
            </a:r>
          </a:p>
          <a:p>
            <a:pPr lvl="1"/>
            <a:r>
              <a:rPr lang="en-GB" dirty="0" smtClean="0"/>
              <a:t>Cases (rare, reported </a:t>
            </a:r>
            <a:r>
              <a:rPr lang="en-GB" dirty="0" err="1" smtClean="0"/>
              <a:t>n</a:t>
            </a:r>
            <a:r>
              <a:rPr lang="en-GB" dirty="0" smtClean="0"/>
              <a:t>=3) of uterine hematoma/</a:t>
            </a:r>
            <a:r>
              <a:rPr lang="en-GB" dirty="0" err="1" smtClean="0"/>
              <a:t>pyometra</a:t>
            </a:r>
            <a:r>
              <a:rPr lang="en-GB" dirty="0" smtClean="0"/>
              <a:t> if glass ball breaks or is not smooth</a:t>
            </a:r>
          </a:p>
          <a:p>
            <a:pPr lvl="1"/>
            <a:r>
              <a:rPr lang="en-GB" dirty="0" smtClean="0"/>
              <a:t> No effect</a:t>
            </a:r>
          </a:p>
          <a:p>
            <a:pPr lvl="2"/>
            <a:r>
              <a:rPr lang="en-GB" dirty="0" smtClean="0"/>
              <a:t>So the next question is…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3650"/>
          </a:xfrm>
        </p:spPr>
        <p:txBody>
          <a:bodyPr/>
          <a:lstStyle/>
          <a:p>
            <a:r>
              <a:rPr lang="en-GB" dirty="0" smtClean="0"/>
              <a:t>How does it work?</a:t>
            </a:r>
          </a:p>
          <a:p>
            <a:pPr lvl="1"/>
            <a:r>
              <a:rPr lang="en-GB" dirty="0" smtClean="0"/>
              <a:t>2001, first scientific study: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Image 3" descr="Con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863850"/>
            <a:ext cx="5156200" cy="240030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0" y="5264150"/>
            <a:ext cx="8229600" cy="126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41,7%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efficiency to increase duration of P4 secretion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small" dirty="0" smtClean="0"/>
              <a:t>2. Glass Balls</a:t>
            </a:r>
            <a:endParaRPr lang="en-GB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</a:p>
          <a:p>
            <a:pPr lvl="1"/>
            <a:r>
              <a:rPr lang="en-GB" dirty="0" smtClean="0"/>
              <a:t>2007, first attempt to explain:</a:t>
            </a:r>
          </a:p>
          <a:p>
            <a:pPr lvl="1" indent="-654050">
              <a:buNone/>
            </a:pPr>
            <a:r>
              <a:rPr lang="en-GB" i="1" dirty="0" smtClean="0"/>
              <a:t>“ </a:t>
            </a:r>
            <a:r>
              <a:rPr lang="en-GB" sz="2400" i="1" dirty="0" smtClean="0"/>
              <a:t>Prolonged endometrial inflammation decreases the cells ability to produce PG, stopping the </a:t>
            </a:r>
            <a:r>
              <a:rPr lang="en-GB" sz="2400" i="1" dirty="0" err="1" smtClean="0"/>
              <a:t>luteolysis</a:t>
            </a:r>
            <a:r>
              <a:rPr lang="en-GB" sz="2400" i="1" dirty="0" smtClean="0"/>
              <a:t>”</a:t>
            </a:r>
            <a:endParaRPr lang="en-GB" i="1" dirty="0" smtClean="0"/>
          </a:p>
          <a:p>
            <a:pPr lvl="1"/>
            <a:r>
              <a:rPr lang="en-GB" dirty="0" smtClean="0"/>
              <a:t>Decrease of the PG production in the mares with good response to glass ball</a:t>
            </a:r>
          </a:p>
          <a:p>
            <a:pPr lvl="1"/>
            <a:r>
              <a:rPr lang="en-GB" dirty="0" smtClean="0"/>
              <a:t>Increase of the uterine activity (d11-16) in:</a:t>
            </a:r>
          </a:p>
          <a:p>
            <a:pPr lvl="2"/>
            <a:r>
              <a:rPr lang="en-GB" dirty="0" smtClean="0"/>
              <a:t>Non-responding mares</a:t>
            </a:r>
          </a:p>
          <a:p>
            <a:pPr lvl="2"/>
            <a:r>
              <a:rPr lang="en-GB" dirty="0" smtClean="0"/>
              <a:t>Control mares</a:t>
            </a:r>
          </a:p>
          <a:p>
            <a:pPr lvl="1"/>
            <a:r>
              <a:rPr lang="en-GB" dirty="0" smtClean="0"/>
              <a:t>But, no inflammation observed at the end of study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1098</Words>
  <Application>Microsoft Macintosh PowerPoint</Application>
  <PresentationFormat>Présentation à l'écran (4:3)</PresentationFormat>
  <Paragraphs>248</Paragraphs>
  <Slides>24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Contraception in the equine</vt:lpstr>
      <vt:lpstr>Plan</vt:lpstr>
      <vt:lpstr>1. Aim of the contraception in the horse</vt:lpstr>
      <vt:lpstr>1. Aim of the contraception in the horse</vt:lpstr>
      <vt:lpstr>2. Glass Balls</vt:lpstr>
      <vt:lpstr>2. Glass Balls</vt:lpstr>
      <vt:lpstr>2. Glass Balls</vt:lpstr>
      <vt:lpstr>2. Glass Balls</vt:lpstr>
      <vt:lpstr>2. Glass Balls</vt:lpstr>
      <vt:lpstr>2. Glass Balls</vt:lpstr>
      <vt:lpstr>3. Common Hormonal Therapy</vt:lpstr>
      <vt:lpstr>3. Common Hormonal Therapy</vt:lpstr>
      <vt:lpstr>4. Dealing with GnRH Secretion</vt:lpstr>
      <vt:lpstr>4. Dealing with GnRH Secretion</vt:lpstr>
      <vt:lpstr>4. Dealing with GnRH Secretion</vt:lpstr>
      <vt:lpstr>4. Dealing with GnRH Secretion</vt:lpstr>
      <vt:lpstr>4. Dealing with GnRH Secretion</vt:lpstr>
      <vt:lpstr>4. Dealing with GnRH Secretion</vt:lpstr>
      <vt:lpstr>5. Surgery</vt:lpstr>
      <vt:lpstr>5. Surgery</vt:lpstr>
      <vt:lpstr>6. Conclusions</vt:lpstr>
      <vt:lpstr>6. Conclusions</vt:lpstr>
      <vt:lpstr>6. Conclusions</vt:lpstr>
      <vt:lpstr>6. Conclusions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 Transfer in Mares Why? When? How?</dc:title>
  <dc:creator>Jérôme PONTHIER</dc:creator>
  <cp:lastModifiedBy>Jérôme PONTHIER</cp:lastModifiedBy>
  <cp:revision>96</cp:revision>
  <dcterms:created xsi:type="dcterms:W3CDTF">2018-07-05T08:13:54Z</dcterms:created>
  <dcterms:modified xsi:type="dcterms:W3CDTF">2018-07-05T08:23:14Z</dcterms:modified>
</cp:coreProperties>
</file>