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84" r:id="rId7"/>
    <p:sldId id="264" r:id="rId8"/>
    <p:sldId id="265" r:id="rId9"/>
    <p:sldId id="285" r:id="rId10"/>
    <p:sldId id="267" r:id="rId11"/>
    <p:sldId id="274" r:id="rId12"/>
    <p:sldId id="269" r:id="rId13"/>
    <p:sldId id="270" r:id="rId14"/>
    <p:sldId id="271" r:id="rId15"/>
    <p:sldId id="272" r:id="rId16"/>
    <p:sldId id="286" r:id="rId17"/>
    <p:sldId id="275" r:id="rId18"/>
    <p:sldId id="276" r:id="rId19"/>
    <p:sldId id="277" r:id="rId20"/>
    <p:sldId id="281" r:id="rId21"/>
    <p:sldId id="280" r:id="rId22"/>
    <p:sldId id="278" r:id="rId23"/>
    <p:sldId id="282" r:id="rId24"/>
    <p:sldId id="283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4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9780-FBDB-094B-A0F5-543B49E444C6}" type="datetimeFigureOut">
              <a:rPr lang="fr-FR" smtClean="0"/>
              <a:pPr/>
              <a:t>17/06/18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BF0E-AEB8-DC44-883F-7C340BD461E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cap="small" dirty="0" smtClean="0"/>
              <a:t>Equine Clinical Case</a:t>
            </a:r>
            <a:br>
              <a:rPr lang="en-GB" b="1" cap="small" dirty="0" smtClean="0"/>
            </a:br>
            <a:r>
              <a:rPr lang="en-GB" b="1" cap="small" dirty="0" smtClean="0"/>
              <a:t>A Mare In Heat</a:t>
            </a:r>
            <a:endParaRPr lang="en-GB" b="1" cap="sm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Jérôme</a:t>
            </a:r>
            <a:r>
              <a:rPr lang="en-GB" dirty="0" smtClean="0"/>
              <a:t> </a:t>
            </a:r>
            <a:r>
              <a:rPr lang="en-GB" dirty="0" err="1" smtClean="0"/>
              <a:t>Ponthier</a:t>
            </a:r>
            <a:endParaRPr lang="en-GB" dirty="0" smtClean="0"/>
          </a:p>
          <a:p>
            <a:r>
              <a:rPr lang="en-GB" dirty="0" smtClean="0"/>
              <a:t>DMV, M. Sc., Ph. D., </a:t>
            </a:r>
            <a:r>
              <a:rPr lang="en-GB" dirty="0" err="1" smtClean="0"/>
              <a:t>Diplomate</a:t>
            </a:r>
            <a:r>
              <a:rPr lang="en-GB" dirty="0" smtClean="0"/>
              <a:t> ECAR</a:t>
            </a:r>
          </a:p>
          <a:p>
            <a:endParaRPr lang="en-GB" dirty="0" smtClean="0"/>
          </a:p>
          <a:p>
            <a:r>
              <a:rPr lang="en-GB" dirty="0" smtClean="0"/>
              <a:t>ECAR Summer School 2018, </a:t>
            </a:r>
            <a:r>
              <a:rPr lang="en-GB" dirty="0" err="1" smtClean="0"/>
              <a:t>München</a:t>
            </a:r>
            <a:endParaRPr lang="en-GB" dirty="0"/>
          </a:p>
        </p:txBody>
      </p:sp>
      <p:pic>
        <p:nvPicPr>
          <p:cNvPr id="4" name="Image 3" descr="uliege-logo-couleurs-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29"/>
            <a:ext cx="426720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spcAft>
                <a:spcPts val="3000"/>
              </a:spcAft>
            </a:pPr>
            <a:r>
              <a:rPr lang="en-GB" b="1" dirty="0" smtClean="0"/>
              <a:t>20/07/2018: d14 pregnancy diagnosis</a:t>
            </a:r>
          </a:p>
        </p:txBody>
      </p:sp>
      <p:pic>
        <p:nvPicPr>
          <p:cNvPr id="5" name="Image 4" descr="v#0231.jpg"/>
          <p:cNvPicPr>
            <a:picLocks noChangeAspect="1"/>
          </p:cNvPicPr>
          <p:nvPr/>
        </p:nvPicPr>
        <p:blipFill>
          <a:blip r:embed="rId2"/>
          <a:srcRect l="13275" t="5733" r="25899" b="19972"/>
          <a:stretch>
            <a:fillRect/>
          </a:stretch>
        </p:blipFill>
        <p:spPr>
          <a:xfrm>
            <a:off x="1791026" y="1417638"/>
            <a:ext cx="5561947" cy="509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cap="small" dirty="0" smtClean="0">
                <a:solidFill>
                  <a:srgbClr val="FF0000"/>
                </a:solidFill>
              </a:rPr>
              <a:t>Physiology of pregnancy in the equine</a:t>
            </a:r>
            <a:endParaRPr lang="en-GB" b="1" cap="small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GB" dirty="0" smtClean="0"/>
              <a:t>Twin pregnancy:</a:t>
            </a:r>
          </a:p>
          <a:p>
            <a:pPr marL="914400" lvl="1" indent="-514350"/>
            <a:r>
              <a:rPr lang="en-GB" dirty="0" smtClean="0"/>
              <a:t>Frequent cause of abortion, </a:t>
            </a:r>
            <a:r>
              <a:rPr lang="en-GB" dirty="0" err="1" smtClean="0"/>
              <a:t>dystocia</a:t>
            </a:r>
            <a:endParaRPr lang="en-GB" dirty="0" smtClean="0"/>
          </a:p>
          <a:p>
            <a:pPr marL="914400" lvl="1" indent="-514350"/>
            <a:r>
              <a:rPr lang="en-GB" dirty="0" smtClean="0"/>
              <a:t>If 2 foals alive, no chance to get sport horses</a:t>
            </a:r>
          </a:p>
          <a:p>
            <a:pPr marL="514350" indent="-514350"/>
            <a:r>
              <a:rPr lang="en-GB" dirty="0" smtClean="0"/>
              <a:t>Treatment:</a:t>
            </a:r>
          </a:p>
          <a:p>
            <a:pPr marL="914400" lvl="1" indent="-514350"/>
            <a:r>
              <a:rPr lang="en-GB" dirty="0" smtClean="0"/>
              <a:t>Squeezing of 1 embryo:</a:t>
            </a:r>
          </a:p>
          <a:p>
            <a:pPr marL="1314450" lvl="2" indent="-514350"/>
            <a:r>
              <a:rPr lang="en-GB" dirty="0" smtClean="0"/>
              <a:t>The smallest?</a:t>
            </a:r>
          </a:p>
          <a:p>
            <a:pPr marL="1314450" lvl="2" indent="-514350"/>
            <a:r>
              <a:rPr lang="en-GB" dirty="0" smtClean="0"/>
              <a:t>The easier?</a:t>
            </a:r>
          </a:p>
          <a:p>
            <a:pPr marL="914400" lvl="1" indent="-514350"/>
            <a:r>
              <a:rPr lang="en-GB" cap="small" dirty="0" smtClean="0">
                <a:solidFill>
                  <a:srgbClr val="FF0000"/>
                </a:solidFill>
              </a:rPr>
              <a:t>!!! Confusion with Cysts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When will you come back?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After </a:t>
            </a:r>
            <a:r>
              <a:rPr lang="en-GB" dirty="0" err="1" smtClean="0"/>
              <a:t>NSAIDs</a:t>
            </a:r>
            <a:r>
              <a:rPr lang="en-GB" dirty="0" smtClean="0"/>
              <a:t> IV and 2 hours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2 hours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Tomorrow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On d28 (03/08/2018)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When will you come back?</a:t>
            </a:r>
            <a:endParaRPr lang="en-GB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b="1" dirty="0" smtClean="0"/>
              <a:t>After </a:t>
            </a:r>
            <a:r>
              <a:rPr lang="en-GB" b="1" dirty="0" err="1" smtClean="0"/>
              <a:t>NSAIDs</a:t>
            </a:r>
            <a:r>
              <a:rPr lang="en-GB" b="1" dirty="0" smtClean="0"/>
              <a:t> IV and 2 hours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2 hours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Tomorrow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On d28 (03/08/2018)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9371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>
              <a:spcAft>
                <a:spcPts val="3000"/>
              </a:spcAft>
            </a:pPr>
            <a:r>
              <a:rPr lang="en-GB" b="1" dirty="0" smtClean="0"/>
              <a:t>20/07/2018: d14 pregnancy diagnosis</a:t>
            </a:r>
            <a:br>
              <a:rPr lang="en-GB" b="1" dirty="0" smtClean="0"/>
            </a:br>
            <a:r>
              <a:rPr lang="en-GB" b="1" dirty="0" smtClean="0"/>
              <a:t>+2h and </a:t>
            </a:r>
            <a:r>
              <a:rPr lang="en-GB" b="1" dirty="0" err="1" smtClean="0"/>
              <a:t>Finadyne</a:t>
            </a:r>
            <a:r>
              <a:rPr lang="en-GB" b="1" baseline="30000" dirty="0" smtClean="0"/>
              <a:t>®</a:t>
            </a:r>
            <a:endParaRPr lang="en-GB" b="1" dirty="0" smtClean="0"/>
          </a:p>
        </p:txBody>
      </p:sp>
      <p:pic>
        <p:nvPicPr>
          <p:cNvPr id="4" name="Image 3" descr="v#0230.jpg"/>
          <p:cNvPicPr>
            <a:picLocks noChangeAspect="1"/>
          </p:cNvPicPr>
          <p:nvPr/>
        </p:nvPicPr>
        <p:blipFill>
          <a:blip r:embed="rId2"/>
          <a:srcRect l="12642" t="6359" r="27490" b="14662"/>
          <a:stretch>
            <a:fillRect/>
          </a:stretch>
        </p:blipFill>
        <p:spPr>
          <a:xfrm>
            <a:off x="2088126" y="1839506"/>
            <a:ext cx="4962843" cy="491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When will you come back?</a:t>
            </a:r>
            <a:endParaRPr lang="en-GB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2 hours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Tomorrow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d18 (24/07/2018)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On d28 (04/08/2018)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When will you come back?</a:t>
            </a:r>
            <a:endParaRPr lang="en-GB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b="1" dirty="0" smtClean="0"/>
              <a:t>2 hours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b="1" dirty="0" smtClean="0"/>
              <a:t>Tomorrow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d18 (24/07/2018)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On d28 (03/08/2018)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cap="small" dirty="0" smtClean="0">
                <a:solidFill>
                  <a:srgbClr val="FF0000"/>
                </a:solidFill>
              </a:rPr>
              <a:t>Physiology of pregnancy in the equine</a:t>
            </a:r>
            <a:endParaRPr lang="en-GB" b="1" cap="small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0"/>
          </a:xfrm>
        </p:spPr>
        <p:txBody>
          <a:bodyPr>
            <a:normAutofit/>
          </a:bodyPr>
          <a:lstStyle/>
          <a:p>
            <a:pPr marL="514350" indent="-514350"/>
            <a:r>
              <a:rPr lang="en-GB" dirty="0" smtClean="0"/>
              <a:t>d6,5-7: embryo in the uterus</a:t>
            </a:r>
          </a:p>
          <a:p>
            <a:pPr marL="514350" indent="-514350"/>
            <a:r>
              <a:rPr lang="en-GB" dirty="0" smtClean="0"/>
              <a:t>&gt;d16-17: embryo migration in the uterus (2 horns and body):</a:t>
            </a:r>
          </a:p>
          <a:p>
            <a:pPr marL="914400" lvl="1" indent="-514350"/>
            <a:r>
              <a:rPr lang="en-GB" dirty="0" smtClean="0"/>
              <a:t>Pregnancy recognition</a:t>
            </a:r>
          </a:p>
        </p:txBody>
      </p:sp>
      <p:pic>
        <p:nvPicPr>
          <p:cNvPr id="4" name="Image 3" descr="20151008071309.jpg"/>
          <p:cNvPicPr>
            <a:picLocks noChangeAspect="1"/>
          </p:cNvPicPr>
          <p:nvPr/>
        </p:nvPicPr>
        <p:blipFill>
          <a:blip r:embed="rId2"/>
          <a:srcRect l="14722" t="8889" r="49733" b="19444"/>
          <a:stretch>
            <a:fillRect/>
          </a:stretch>
        </p:blipFill>
        <p:spPr>
          <a:xfrm>
            <a:off x="6503775" y="2865438"/>
            <a:ext cx="2640225" cy="39925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3721101"/>
            <a:ext cx="6046575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d16-17: Fixation</a:t>
            </a:r>
          </a:p>
          <a:p>
            <a:pPr marL="914400" lvl="1" indent="-514350">
              <a:spcBef>
                <a:spcPct val="20000"/>
              </a:spcBef>
              <a:buFont typeface="Arial"/>
              <a:buChar char="–"/>
            </a:pPr>
            <a:r>
              <a:rPr lang="en-GB" sz="2800" b="1" dirty="0" smtClean="0">
                <a:solidFill>
                  <a:prstClr val="black"/>
                </a:solidFill>
              </a:rPr>
              <a:t>This is not Implantation! (d32-35)</a:t>
            </a:r>
          </a:p>
          <a:p>
            <a:pPr marL="914400" lvl="1" indent="-514350">
              <a:spcBef>
                <a:spcPct val="20000"/>
              </a:spcBef>
              <a:buFont typeface="Arial"/>
              <a:buChar char="–"/>
            </a:pPr>
            <a:r>
              <a:rPr lang="en-GB" sz="2800" dirty="0" smtClean="0">
                <a:solidFill>
                  <a:prstClr val="black"/>
                </a:solidFill>
              </a:rPr>
              <a:t>Hypertrophy of uterine glands on top of the embryo</a:t>
            </a:r>
          </a:p>
          <a:p>
            <a:pPr marL="914400" lvl="1" indent="-514350">
              <a:spcBef>
                <a:spcPct val="20000"/>
              </a:spcBef>
              <a:buFont typeface="Arial"/>
              <a:buChar char="–"/>
            </a:pPr>
            <a:r>
              <a:rPr lang="en-GB" sz="2800" dirty="0" smtClean="0">
                <a:solidFill>
                  <a:prstClr val="black"/>
                </a:solidFill>
              </a:rPr>
              <a:t>Squeezing more difficult!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9371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>
              <a:spcAft>
                <a:spcPts val="3000"/>
              </a:spcAft>
            </a:pPr>
            <a:r>
              <a:rPr lang="en-GB" b="1" dirty="0" smtClean="0"/>
              <a:t>What to do if you observe this on d18 (24/07/2018)?</a:t>
            </a:r>
          </a:p>
        </p:txBody>
      </p:sp>
      <p:pic>
        <p:nvPicPr>
          <p:cNvPr id="4" name="Image 3" descr="v#0230.jpg"/>
          <p:cNvPicPr>
            <a:picLocks noChangeAspect="1"/>
          </p:cNvPicPr>
          <p:nvPr/>
        </p:nvPicPr>
        <p:blipFill>
          <a:blip r:embed="rId2"/>
          <a:srcRect l="12642" t="6359" r="27490" b="14662"/>
          <a:stretch>
            <a:fillRect/>
          </a:stretch>
        </p:blipFill>
        <p:spPr>
          <a:xfrm>
            <a:off x="2088126" y="1839506"/>
            <a:ext cx="4962843" cy="491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>
              <a:spcAft>
                <a:spcPts val="3000"/>
              </a:spcAft>
            </a:pPr>
            <a:r>
              <a:rPr lang="en-GB" b="1" dirty="0" smtClean="0"/>
              <a:t>What to do if you observe this on d18 (24/07/2018)?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GB" dirty="0" smtClean="0"/>
              <a:t>2 options:</a:t>
            </a:r>
          </a:p>
          <a:p>
            <a:pPr marL="914400" lvl="1" indent="-514350"/>
            <a:r>
              <a:rPr lang="en-GB" dirty="0" smtClean="0"/>
              <a:t>Try to squeeze again and again (and again) (and again)</a:t>
            </a:r>
          </a:p>
          <a:p>
            <a:pPr marL="914400" lvl="1" indent="-514350"/>
            <a:r>
              <a:rPr lang="en-GB" dirty="0" smtClean="0"/>
              <a:t>PGF</a:t>
            </a:r>
            <a:r>
              <a:rPr lang="en-GB" baseline="-25000" dirty="0" smtClean="0"/>
              <a:t>2alpha </a:t>
            </a:r>
            <a:r>
              <a:rPr lang="en-GB" dirty="0" smtClean="0"/>
              <a:t>injection: </a:t>
            </a:r>
            <a:r>
              <a:rPr lang="en-GB" dirty="0" err="1" smtClean="0"/>
              <a:t>luteolysis</a:t>
            </a:r>
            <a:r>
              <a:rPr lang="en-GB" dirty="0" smtClean="0"/>
              <a:t> and new cycle</a:t>
            </a:r>
          </a:p>
          <a:p>
            <a:pPr marL="514350" indent="-514350"/>
            <a:r>
              <a:rPr lang="en-GB" dirty="0" smtClean="0"/>
              <a:t>My advice:</a:t>
            </a:r>
          </a:p>
          <a:p>
            <a:pPr marL="914400" lvl="1" indent="-514350"/>
            <a:r>
              <a:rPr lang="en-GB" dirty="0" smtClean="0"/>
              <a:t>Try to squeeze again</a:t>
            </a:r>
          </a:p>
          <a:p>
            <a:pPr marL="1314450" lvl="2" indent="-514350"/>
            <a:r>
              <a:rPr lang="en-GB" dirty="0" smtClean="0"/>
              <a:t>And again</a:t>
            </a:r>
          </a:p>
          <a:p>
            <a:pPr marL="1771650" lvl="3" indent="-514350"/>
            <a:r>
              <a:rPr lang="en-GB" dirty="0" smtClean="0"/>
              <a:t>And again</a:t>
            </a:r>
          </a:p>
          <a:p>
            <a:pPr marL="2228850" lvl="4" indent="-514350"/>
            <a:r>
              <a:rPr lang="en-GB" sz="1400" dirty="0" smtClean="0"/>
              <a:t>And again</a:t>
            </a:r>
          </a:p>
          <a:p>
            <a:pPr marL="2686050" lvl="5" indent="-514350"/>
            <a:r>
              <a:rPr lang="en-GB" sz="1000" dirty="0" smtClean="0"/>
              <a:t>And again</a:t>
            </a:r>
          </a:p>
          <a:p>
            <a:pPr marL="3143250" lvl="6" indent="-514350"/>
            <a:r>
              <a:rPr lang="en-GB" sz="800" dirty="0" smtClean="0"/>
              <a:t>And again</a:t>
            </a:r>
          </a:p>
          <a:p>
            <a:pPr marL="1314450" lvl="2" indent="-514350"/>
            <a:r>
              <a:rPr lang="en-GB" dirty="0" smtClean="0"/>
              <a:t>Worst case scenario: squeezing causes endometrial tears, PG release and you loose both embryos </a:t>
            </a:r>
          </a:p>
          <a:p>
            <a:pPr marL="1771650" lvl="3" indent="-514350"/>
            <a:r>
              <a:rPr lang="en-GB" dirty="0" smtClean="0"/>
              <a:t>As with PG…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History 05/07/2018 AM:</a:t>
            </a:r>
            <a:endParaRPr lang="en-GB" b="1" dirty="0"/>
          </a:p>
        </p:txBody>
      </p:sp>
      <p:pic>
        <p:nvPicPr>
          <p:cNvPr id="6" name="Image 5" descr="v#0032.jpg"/>
          <p:cNvPicPr>
            <a:picLocks noChangeAspect="1"/>
          </p:cNvPicPr>
          <p:nvPr/>
        </p:nvPicPr>
        <p:blipFill>
          <a:blip r:embed="rId2"/>
          <a:srcRect l="16797" t="6997" r="26137" b="14091"/>
          <a:stretch>
            <a:fillRect/>
          </a:stretch>
        </p:blipFill>
        <p:spPr>
          <a:xfrm>
            <a:off x="4829105" y="1428581"/>
            <a:ext cx="3857695" cy="4000838"/>
          </a:xfrm>
          <a:prstGeom prst="rect">
            <a:avLst/>
          </a:prstGeom>
        </p:spPr>
      </p:pic>
      <p:pic>
        <p:nvPicPr>
          <p:cNvPr id="7" name="Image 6" descr="v#0141.jpg"/>
          <p:cNvPicPr>
            <a:picLocks noChangeAspect="1"/>
          </p:cNvPicPr>
          <p:nvPr/>
        </p:nvPicPr>
        <p:blipFill>
          <a:blip r:embed="rId3"/>
          <a:srcRect l="20359" t="6359" r="28209" b="28712"/>
          <a:stretch>
            <a:fillRect/>
          </a:stretch>
        </p:blipFill>
        <p:spPr>
          <a:xfrm>
            <a:off x="457200" y="1417638"/>
            <a:ext cx="3868410" cy="366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When will you come back?</a:t>
            </a:r>
            <a:endParaRPr lang="en-GB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Never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On d28 (03/08/2018)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When will you come back?</a:t>
            </a:r>
            <a:endParaRPr lang="en-GB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Never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b="1" dirty="0" smtClean="0"/>
              <a:t>On d28 (03/08/2018)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cap="small" dirty="0" smtClean="0">
                <a:solidFill>
                  <a:srgbClr val="FF0000"/>
                </a:solidFill>
              </a:rPr>
              <a:t>Physiology of pregnancy in the equine</a:t>
            </a:r>
            <a:endParaRPr lang="en-GB" b="1" cap="small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GB" dirty="0" smtClean="0"/>
              <a:t>d32-35: implantation</a:t>
            </a:r>
          </a:p>
          <a:p>
            <a:pPr marL="914400" lvl="1" indent="-514350"/>
            <a:r>
              <a:rPr lang="en-GB" dirty="0" smtClean="0"/>
              <a:t>Endometrial cups formation</a:t>
            </a:r>
          </a:p>
          <a:p>
            <a:pPr marL="1314450" lvl="2" indent="-514350"/>
            <a:r>
              <a:rPr lang="en-GB" dirty="0" smtClean="0"/>
              <a:t>PMSG (=</a:t>
            </a:r>
            <a:r>
              <a:rPr lang="en-GB" dirty="0" err="1" smtClean="0"/>
              <a:t>eCG</a:t>
            </a:r>
            <a:r>
              <a:rPr lang="en-GB" dirty="0" smtClean="0"/>
              <a:t>) production until day 132-135</a:t>
            </a:r>
          </a:p>
          <a:p>
            <a:pPr marL="1771650" lvl="3" indent="-514350"/>
            <a:r>
              <a:rPr lang="en-GB" dirty="0" smtClean="0"/>
              <a:t>Even in case of embryonic loss</a:t>
            </a:r>
          </a:p>
          <a:p>
            <a:pPr marL="1771650" lvl="3" indent="-514350"/>
            <a:r>
              <a:rPr lang="en-GB" dirty="0" smtClean="0"/>
              <a:t>Secondary CL until d150-160</a:t>
            </a:r>
          </a:p>
          <a:p>
            <a:pPr marL="1771650" lvl="3" indent="-514350"/>
            <a:r>
              <a:rPr lang="en-GB" dirty="0" smtClean="0"/>
              <a:t>No heat again =&gt; Breeding </a:t>
            </a:r>
            <a:r>
              <a:rPr lang="en-GB" smtClean="0"/>
              <a:t>season lost</a:t>
            </a:r>
          </a:p>
          <a:p>
            <a:pPr marL="914400" lvl="1" indent="-514350"/>
            <a:r>
              <a:rPr lang="en-GB" dirty="0" smtClean="0"/>
              <a:t>Every decision about a risk pregnancy has to be taken before d28</a:t>
            </a:r>
          </a:p>
          <a:p>
            <a:pPr marL="1314450" lvl="2" indent="-514350"/>
            <a:r>
              <a:rPr lang="en-GB" dirty="0" smtClean="0"/>
              <a:t>Twin pregnancy, body pregnancy</a:t>
            </a:r>
          </a:p>
          <a:p>
            <a:pPr marL="1771650" lvl="3" indent="-514350"/>
            <a:endParaRPr lang="en-GB" dirty="0" smtClean="0"/>
          </a:p>
          <a:p>
            <a:pPr marL="1771650" lvl="3" indent="-51435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>
              <a:spcAft>
                <a:spcPts val="3000"/>
              </a:spcAft>
            </a:pPr>
            <a:r>
              <a:rPr lang="en-GB" b="1" dirty="0" smtClean="0"/>
              <a:t>What to do if you observe </a:t>
            </a:r>
            <a:r>
              <a:rPr lang="en-GB" b="1" dirty="0" smtClean="0"/>
              <a:t>twins </a:t>
            </a:r>
            <a:r>
              <a:rPr lang="en-GB" b="1" dirty="0" smtClean="0"/>
              <a:t>on d28 (03/08/2018)?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/>
          </a:bodyPr>
          <a:lstStyle/>
          <a:p>
            <a:pPr marL="514350" indent="-514350"/>
            <a:r>
              <a:rPr lang="en-GB" dirty="0" smtClean="0"/>
              <a:t>3 options:</a:t>
            </a:r>
          </a:p>
          <a:p>
            <a:pPr marL="914400" lvl="1" indent="-514350"/>
            <a:r>
              <a:rPr lang="en-GB" dirty="0" smtClean="0"/>
              <a:t>Try squeezing one last time (and control the day after)</a:t>
            </a:r>
          </a:p>
          <a:p>
            <a:pPr marL="914400" lvl="1" indent="-514350"/>
            <a:r>
              <a:rPr lang="en-GB" dirty="0" smtClean="0"/>
              <a:t>Give PG</a:t>
            </a:r>
          </a:p>
          <a:p>
            <a:pPr marL="914400" lvl="1" indent="-514350"/>
            <a:r>
              <a:rPr lang="en-GB" dirty="0" smtClean="0"/>
              <a:t>Let it go and be optimist: </a:t>
            </a:r>
          </a:p>
          <a:p>
            <a:pPr marL="1314450" lvl="2" indent="-514350"/>
            <a:r>
              <a:rPr lang="en-GB" dirty="0" err="1" smtClean="0"/>
              <a:t>Resorption</a:t>
            </a:r>
            <a:r>
              <a:rPr lang="en-GB" dirty="0" smtClean="0"/>
              <a:t> of 1 embryo could happen:</a:t>
            </a:r>
          </a:p>
          <a:p>
            <a:pPr marL="1771650" lvl="3" indent="-514350"/>
            <a:r>
              <a:rPr lang="en-GB" dirty="0" smtClean="0"/>
              <a:t>If embryos are both in the same corn: high probability</a:t>
            </a:r>
          </a:p>
          <a:p>
            <a:pPr marL="1771650" lvl="3" indent="-514350"/>
            <a:r>
              <a:rPr lang="en-GB" dirty="0" smtClean="0"/>
              <a:t>If embryo are in different horns: lower probability</a:t>
            </a:r>
          </a:p>
          <a:p>
            <a:pPr marL="1314450" lvl="2" indent="-514350"/>
            <a:r>
              <a:rPr lang="en-GB" dirty="0" smtClean="0"/>
              <a:t>Economic &amp; individual factors (price of semen, season, difficulty to get this mare pregnant,…)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3000"/>
              </a:spcAft>
            </a:pPr>
            <a:r>
              <a:rPr lang="en-GB" b="1" dirty="0" smtClean="0"/>
              <a:t>Questions?</a:t>
            </a:r>
          </a:p>
        </p:txBody>
      </p:sp>
      <p:pic>
        <p:nvPicPr>
          <p:cNvPr id="6" name="Image 5" descr="CIMG5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409700"/>
            <a:ext cx="6921500" cy="519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History 05/07/2018 PM:</a:t>
            </a:r>
            <a:endParaRPr lang="en-GB" b="1" dirty="0"/>
          </a:p>
        </p:txBody>
      </p:sp>
      <p:pic>
        <p:nvPicPr>
          <p:cNvPr id="12" name="Image 11" descr="13444287_10154130790543564_1422447939_n.jpg"/>
          <p:cNvPicPr>
            <a:picLocks noChangeAspect="1"/>
          </p:cNvPicPr>
          <p:nvPr/>
        </p:nvPicPr>
        <p:blipFill>
          <a:blip r:embed="rId2"/>
          <a:srcRect l="32006" t="30180" r="28092" b="19043"/>
          <a:stretch>
            <a:fillRect/>
          </a:stretch>
        </p:blipFill>
        <p:spPr>
          <a:xfrm>
            <a:off x="457200" y="1417638"/>
            <a:ext cx="3942334" cy="2821934"/>
          </a:xfrm>
          <a:prstGeom prst="rect">
            <a:avLst/>
          </a:prstGeom>
        </p:spPr>
      </p:pic>
      <p:pic>
        <p:nvPicPr>
          <p:cNvPr id="13" name="Image 12" descr="DSCN0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355" y="1417638"/>
            <a:ext cx="3769446" cy="282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History 06/07/2018 AM:</a:t>
            </a:r>
            <a:endParaRPr lang="en-GB" b="1" dirty="0"/>
          </a:p>
        </p:txBody>
      </p:sp>
      <p:pic>
        <p:nvPicPr>
          <p:cNvPr id="8" name="Image 7" descr="v#0034.jpg"/>
          <p:cNvPicPr>
            <a:picLocks noChangeAspect="1"/>
          </p:cNvPicPr>
          <p:nvPr/>
        </p:nvPicPr>
        <p:blipFill>
          <a:blip r:embed="rId2"/>
          <a:srcRect l="16227" t="6277" r="26518" b="13549"/>
          <a:stretch>
            <a:fillRect/>
          </a:stretch>
        </p:blipFill>
        <p:spPr>
          <a:xfrm>
            <a:off x="4829105" y="1417638"/>
            <a:ext cx="3857695" cy="4051460"/>
          </a:xfrm>
          <a:prstGeom prst="rect">
            <a:avLst/>
          </a:prstGeom>
        </p:spPr>
      </p:pic>
      <p:pic>
        <p:nvPicPr>
          <p:cNvPr id="9" name="Image 8" descr="v#0081.jpg"/>
          <p:cNvPicPr>
            <a:picLocks noChangeAspect="1"/>
          </p:cNvPicPr>
          <p:nvPr/>
        </p:nvPicPr>
        <p:blipFill>
          <a:blip r:embed="rId3"/>
          <a:srcRect l="24781" t="6736" r="45503" b="45048"/>
          <a:stretch>
            <a:fillRect/>
          </a:stretch>
        </p:blipFill>
        <p:spPr>
          <a:xfrm>
            <a:off x="457199" y="1417638"/>
            <a:ext cx="3853223" cy="468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When will you come back?</a:t>
            </a:r>
            <a:endParaRPr lang="en-GB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06/07/2018 (Now): to treat </a:t>
            </a:r>
            <a:r>
              <a:rPr lang="en-GB" dirty="0" err="1" smtClean="0"/>
              <a:t>endometritis</a:t>
            </a:r>
            <a:endParaRPr lang="en-GB" dirty="0" smtClean="0"/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10/06/2018: Uterine US at end of heat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16/07/2018: d10 pregnancy diagnosis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20/07/2018: d14 pregnancy diagnosis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When will you come back?</a:t>
            </a:r>
            <a:endParaRPr lang="en-GB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06/07/2018 (Now): to treat </a:t>
            </a:r>
            <a:r>
              <a:rPr lang="en-GB" dirty="0" err="1" smtClean="0"/>
              <a:t>endometritis</a:t>
            </a:r>
            <a:endParaRPr lang="en-GB" dirty="0" smtClean="0"/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b="1" dirty="0" smtClean="0"/>
              <a:t>10/06/2018: Uterine US at end of heat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16/07/2018: d10 pregnancy diagnosis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20/07/2018: d14 pregnancy diagnosis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if endometrial cysts?</a:t>
            </a:r>
            <a:endParaRPr lang="en-GB" b="1" dirty="0"/>
          </a:p>
        </p:txBody>
      </p:sp>
      <p:pic>
        <p:nvPicPr>
          <p:cNvPr id="8" name="Image 7" descr="20151008071118.jpg"/>
          <p:cNvPicPr>
            <a:picLocks noChangeAspect="1"/>
          </p:cNvPicPr>
          <p:nvPr/>
        </p:nvPicPr>
        <p:blipFill>
          <a:blip r:embed="rId2"/>
          <a:srcRect l="16796" t="8909" r="30201" b="22970"/>
          <a:stretch>
            <a:fillRect/>
          </a:stretch>
        </p:blipFill>
        <p:spPr>
          <a:xfrm>
            <a:off x="2231302" y="1417638"/>
            <a:ext cx="4681395" cy="451248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7201" y="5854704"/>
            <a:ext cx="8229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cap="small" dirty="0" err="1" smtClean="0">
                <a:solidFill>
                  <a:srgbClr val="FF0000"/>
                </a:solidFill>
              </a:rPr>
              <a:t>Uterine</a:t>
            </a:r>
            <a:r>
              <a:rPr lang="fr-FR" sz="3200" b="1" cap="small" dirty="0" smtClean="0">
                <a:solidFill>
                  <a:srgbClr val="FF0000"/>
                </a:solidFill>
              </a:rPr>
              <a:t> </a:t>
            </a:r>
            <a:r>
              <a:rPr lang="fr-FR" sz="3200" b="1" cap="small" dirty="0" err="1" smtClean="0">
                <a:solidFill>
                  <a:srgbClr val="FF0000"/>
                </a:solidFill>
              </a:rPr>
              <a:t>map</a:t>
            </a:r>
            <a:r>
              <a:rPr lang="fr-FR" sz="3200" b="1" cap="small" dirty="0" smtClean="0">
                <a:solidFill>
                  <a:srgbClr val="FF0000"/>
                </a:solidFill>
              </a:rPr>
              <a:t> of </a:t>
            </a:r>
            <a:r>
              <a:rPr lang="fr-FR" sz="3200" b="1" cap="small" dirty="0" err="1" smtClean="0">
                <a:solidFill>
                  <a:srgbClr val="FF0000"/>
                </a:solidFill>
              </a:rPr>
              <a:t>cysts</a:t>
            </a:r>
            <a:r>
              <a:rPr lang="fr-FR" sz="3200" b="1" cap="small" dirty="0" smtClean="0">
                <a:solidFill>
                  <a:srgbClr val="FF0000"/>
                </a:solidFill>
              </a:rPr>
              <a:t> </a:t>
            </a:r>
            <a:r>
              <a:rPr lang="fr-FR" sz="3200" b="1" cap="small" dirty="0" err="1" smtClean="0">
                <a:solidFill>
                  <a:srgbClr val="FF0000"/>
                </a:solidFill>
              </a:rPr>
              <a:t>before</a:t>
            </a:r>
            <a:r>
              <a:rPr lang="fr-FR" sz="3200" b="1" cap="small" dirty="0" smtClean="0">
                <a:solidFill>
                  <a:srgbClr val="FF0000"/>
                </a:solidFill>
              </a:rPr>
              <a:t> </a:t>
            </a:r>
            <a:r>
              <a:rPr lang="fr-FR" sz="3200" b="1" cap="small" dirty="0" err="1" smtClean="0">
                <a:solidFill>
                  <a:srgbClr val="FF0000"/>
                </a:solidFill>
              </a:rPr>
              <a:t>pregnancy</a:t>
            </a:r>
            <a:r>
              <a:rPr lang="fr-FR" sz="3200" b="1" cap="small" dirty="0" smtClean="0">
                <a:solidFill>
                  <a:srgbClr val="FF0000"/>
                </a:solidFill>
              </a:rPr>
              <a:t> </a:t>
            </a:r>
            <a:r>
              <a:rPr lang="fr-FR" sz="3200" b="1" cap="small" dirty="0" err="1" smtClean="0">
                <a:solidFill>
                  <a:srgbClr val="FF0000"/>
                </a:solidFill>
              </a:rPr>
              <a:t>diagnosis</a:t>
            </a:r>
            <a:r>
              <a:rPr lang="fr-FR" sz="3200" b="1" cap="small" dirty="0" smtClean="0">
                <a:solidFill>
                  <a:srgbClr val="FF0000"/>
                </a:solidFill>
              </a:rPr>
              <a:t>!</a:t>
            </a:r>
            <a:endParaRPr lang="fr-FR" sz="3200" b="1" cap="sm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When will you come back?</a:t>
            </a:r>
            <a:endParaRPr lang="en-GB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10/07/2018 (Now): to squeeze the cyst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13/07/2018: Entrance of embryo in the uterus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16/07/2018: d10 pregnancy diagnosis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20/07/2018: d14 pregnancy diagnosis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When will you come back?</a:t>
            </a:r>
            <a:endParaRPr lang="en-GB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10/07/2018 (Now): to squeeze the cyst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13/07/2018: Entrance of embryo in the uterus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dirty="0" smtClean="0"/>
              <a:t>16/07/2018: d10 pregnancy diagnosis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GB" b="1" dirty="0" smtClean="0"/>
              <a:t>20/07/2018: d14 pregnancy diagnosis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773</Words>
  <Application>Microsoft Macintosh PowerPoint</Application>
  <PresentationFormat>Présentation à l'écran 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Equine Clinical Case A Mare In Heat</vt:lpstr>
      <vt:lpstr>History 05/07/2018 AM:</vt:lpstr>
      <vt:lpstr>History 05/07/2018 PM:</vt:lpstr>
      <vt:lpstr>History 06/07/2018 AM:</vt:lpstr>
      <vt:lpstr>When will you come back?</vt:lpstr>
      <vt:lpstr>When will you come back?</vt:lpstr>
      <vt:lpstr>What if endometrial cysts?</vt:lpstr>
      <vt:lpstr>When will you come back?</vt:lpstr>
      <vt:lpstr>When will you come back?</vt:lpstr>
      <vt:lpstr>20/07/2018: d14 pregnancy diagnosis</vt:lpstr>
      <vt:lpstr>Physiology of pregnancy in the equine</vt:lpstr>
      <vt:lpstr>When will you come back?</vt:lpstr>
      <vt:lpstr>When will you come back?</vt:lpstr>
      <vt:lpstr>20/07/2018: d14 pregnancy diagnosis +2h and Finadyne®</vt:lpstr>
      <vt:lpstr>When will you come back?</vt:lpstr>
      <vt:lpstr>When will you come back?</vt:lpstr>
      <vt:lpstr>Physiology of pregnancy in the equine</vt:lpstr>
      <vt:lpstr>What to do if you observe this on d18 (24/07/2018)?</vt:lpstr>
      <vt:lpstr>What to do if you observe this on d18 (24/07/2018)?</vt:lpstr>
      <vt:lpstr>When will you come back?</vt:lpstr>
      <vt:lpstr>When will you come back?</vt:lpstr>
      <vt:lpstr>Physiology of pregnancy in the equine</vt:lpstr>
      <vt:lpstr>What to do if you observe twins on d28 (03/08/2018)?</vt:lpstr>
      <vt:lpstr>Questions?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 Transfer in Mares Why? When? How?</dc:title>
  <dc:creator>Jérôme PONTHIER</dc:creator>
  <cp:lastModifiedBy>Jérôme PONTHIER</cp:lastModifiedBy>
  <cp:revision>55</cp:revision>
  <dcterms:created xsi:type="dcterms:W3CDTF">2018-06-17T19:27:36Z</dcterms:created>
  <dcterms:modified xsi:type="dcterms:W3CDTF">2018-06-17T19:34:50Z</dcterms:modified>
</cp:coreProperties>
</file>