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 showGuides="1"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09780-FBDB-094B-A0F5-543B49E444C6}" type="datetimeFigureOut">
              <a:rPr lang="fr-FR" smtClean="0"/>
              <a:pPr/>
              <a:t>4/07/18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0BF0E-AEB8-DC44-883F-7C340BD461E1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cap="small" dirty="0" smtClean="0"/>
              <a:t>Embryo Transfer in Mares</a:t>
            </a:r>
            <a:br>
              <a:rPr lang="en-GB" b="1" cap="small" dirty="0" smtClean="0"/>
            </a:br>
            <a:r>
              <a:rPr lang="en-GB" b="1" cap="small" dirty="0" smtClean="0"/>
              <a:t>Why? When? How?</a:t>
            </a:r>
            <a:endParaRPr lang="en-GB" b="1" cap="small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Jérôme</a:t>
            </a:r>
            <a:r>
              <a:rPr lang="en-GB" dirty="0" smtClean="0"/>
              <a:t> </a:t>
            </a:r>
            <a:r>
              <a:rPr lang="en-GB" dirty="0" err="1" smtClean="0"/>
              <a:t>Ponthier</a:t>
            </a:r>
            <a:endParaRPr lang="en-GB" dirty="0" smtClean="0"/>
          </a:p>
          <a:p>
            <a:r>
              <a:rPr lang="en-GB" dirty="0" smtClean="0"/>
              <a:t>DMV, M. Sc., Ph. D., </a:t>
            </a:r>
            <a:r>
              <a:rPr lang="en-GB" dirty="0" err="1" smtClean="0"/>
              <a:t>Diplomate</a:t>
            </a:r>
            <a:r>
              <a:rPr lang="en-GB" dirty="0" smtClean="0"/>
              <a:t> ECAR</a:t>
            </a:r>
          </a:p>
          <a:p>
            <a:endParaRPr lang="en-GB" dirty="0" smtClean="0"/>
          </a:p>
          <a:p>
            <a:r>
              <a:rPr lang="en-GB" dirty="0" smtClean="0"/>
              <a:t>ECAR Summer School 2018, </a:t>
            </a:r>
            <a:r>
              <a:rPr lang="en-GB" dirty="0" err="1" smtClean="0"/>
              <a:t>München</a:t>
            </a:r>
            <a:endParaRPr lang="en-GB" dirty="0"/>
          </a:p>
        </p:txBody>
      </p:sp>
      <p:pic>
        <p:nvPicPr>
          <p:cNvPr id="4" name="Image 3" descr="uliege-logo-couleurs-7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1929"/>
            <a:ext cx="4267200" cy="2070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1828800"/>
          </a:xfrm>
        </p:spPr>
        <p:txBody>
          <a:bodyPr>
            <a:normAutofit/>
          </a:bodyPr>
          <a:lstStyle/>
          <a:p>
            <a:r>
              <a:rPr lang="en-GB" dirty="0" smtClean="0"/>
              <a:t>Direct embryo transfer:</a:t>
            </a:r>
          </a:p>
          <a:p>
            <a:pPr marL="914400" lvl="1" indent="-457200">
              <a:buNone/>
            </a:pPr>
            <a:r>
              <a:rPr lang="en-GB" sz="2400" dirty="0" smtClean="0"/>
              <a:t>Embryo collection: uterine flush</a:t>
            </a:r>
          </a:p>
          <a:p>
            <a:pPr marL="1314450" lvl="2" indent="-457200"/>
            <a:r>
              <a:rPr lang="en-GB" sz="2000" dirty="0" smtClean="0"/>
              <a:t>Procedure:</a:t>
            </a:r>
          </a:p>
          <a:p>
            <a:pPr marL="1314450" lvl="2" indent="-457200"/>
            <a:r>
              <a:rPr lang="en-GB" sz="2000" dirty="0" err="1" smtClean="0"/>
              <a:t>Emcare</a:t>
            </a:r>
            <a:r>
              <a:rPr lang="en-GB" sz="2000" dirty="0" smtClean="0"/>
              <a:t> or Ringer-Lactate</a:t>
            </a:r>
          </a:p>
        </p:txBody>
      </p:sp>
      <p:pic>
        <p:nvPicPr>
          <p:cNvPr id="4" name="Image 3" descr="IMG_1453.jpg"/>
          <p:cNvPicPr>
            <a:picLocks noChangeAspect="1"/>
          </p:cNvPicPr>
          <p:nvPr/>
        </p:nvPicPr>
        <p:blipFill>
          <a:blip r:embed="rId2"/>
          <a:srcRect r="25662"/>
          <a:stretch>
            <a:fillRect/>
          </a:stretch>
        </p:blipFill>
        <p:spPr>
          <a:xfrm>
            <a:off x="5224228" y="3429000"/>
            <a:ext cx="3462572" cy="3105244"/>
          </a:xfrm>
          <a:prstGeom prst="rect">
            <a:avLst/>
          </a:prstGeom>
        </p:spPr>
      </p:pic>
      <p:pic>
        <p:nvPicPr>
          <p:cNvPr id="5" name="Image 4" descr="IMG_1447.jpg"/>
          <p:cNvPicPr>
            <a:picLocks noChangeAspect="1"/>
          </p:cNvPicPr>
          <p:nvPr/>
        </p:nvPicPr>
        <p:blipFill>
          <a:blip r:embed="rId3"/>
          <a:srcRect l="17892" t="32311" r="15768"/>
          <a:stretch>
            <a:fillRect/>
          </a:stretch>
        </p:blipFill>
        <p:spPr>
          <a:xfrm>
            <a:off x="2545411" y="3429000"/>
            <a:ext cx="2116235" cy="3238921"/>
          </a:xfrm>
          <a:prstGeom prst="rect">
            <a:avLst/>
          </a:prstGeom>
        </p:spPr>
      </p:pic>
      <p:pic>
        <p:nvPicPr>
          <p:cNvPr id="6" name="Image 5" descr="IMG_1446.jpg"/>
          <p:cNvPicPr>
            <a:picLocks noChangeAspect="1"/>
          </p:cNvPicPr>
          <p:nvPr/>
        </p:nvPicPr>
        <p:blipFill>
          <a:blip r:embed="rId4"/>
          <a:srcRect l="30082" r="24167" b="16273"/>
          <a:stretch>
            <a:fillRect/>
          </a:stretch>
        </p:blipFill>
        <p:spPr>
          <a:xfrm>
            <a:off x="624581" y="3429000"/>
            <a:ext cx="1249160" cy="3429000"/>
          </a:xfrm>
          <a:prstGeom prst="rect">
            <a:avLst/>
          </a:prstGeom>
        </p:spPr>
      </p:pic>
      <p:pic>
        <p:nvPicPr>
          <p:cNvPr id="7" name="Image 6" descr="005606-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7563" y="1658413"/>
            <a:ext cx="2663715" cy="177058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1828800"/>
          </a:xfrm>
        </p:spPr>
        <p:txBody>
          <a:bodyPr>
            <a:normAutofit/>
          </a:bodyPr>
          <a:lstStyle/>
          <a:p>
            <a:r>
              <a:rPr lang="en-GB" dirty="0" smtClean="0"/>
              <a:t>Direct embryo transfer:</a:t>
            </a:r>
          </a:p>
          <a:p>
            <a:pPr marL="914400" lvl="1" indent="-457200">
              <a:buNone/>
            </a:pPr>
            <a:r>
              <a:rPr lang="en-GB" sz="2400" dirty="0" smtClean="0"/>
              <a:t>Embryo collection: embryo isolation</a:t>
            </a:r>
          </a:p>
          <a:p>
            <a:pPr marL="1314450" lvl="2" indent="-457200"/>
            <a:r>
              <a:rPr lang="en-GB" sz="2000" dirty="0" smtClean="0"/>
              <a:t>Sedimentation or filter</a:t>
            </a:r>
          </a:p>
          <a:p>
            <a:pPr marL="1314450" lvl="2" indent="-457200"/>
            <a:r>
              <a:rPr lang="en-GB" sz="2000" dirty="0" smtClean="0"/>
              <a:t>Assessing embryo quality</a:t>
            </a:r>
          </a:p>
        </p:txBody>
      </p:sp>
      <p:pic>
        <p:nvPicPr>
          <p:cNvPr id="7" name="Image 6" descr="Unknow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151" y="1600200"/>
            <a:ext cx="2678226" cy="1612496"/>
          </a:xfrm>
          <a:prstGeom prst="rect">
            <a:avLst/>
          </a:prstGeom>
        </p:spPr>
      </p:pic>
      <p:pic>
        <p:nvPicPr>
          <p:cNvPr id="8" name="Image 7" descr="I'm An Awesome Belle 2-8-07.jpg"/>
          <p:cNvPicPr>
            <a:picLocks noChangeAspect="1"/>
          </p:cNvPicPr>
          <p:nvPr/>
        </p:nvPicPr>
        <p:blipFill>
          <a:blip r:embed="rId3"/>
          <a:srcRect l="17767" t="10787" r="14873" b="12934"/>
          <a:stretch>
            <a:fillRect/>
          </a:stretch>
        </p:blipFill>
        <p:spPr>
          <a:xfrm>
            <a:off x="6846595" y="3897997"/>
            <a:ext cx="2240069" cy="2189889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0" y="3341406"/>
          <a:ext cx="6802801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776"/>
                <a:gridCol w="1417307"/>
                <a:gridCol w="4968718"/>
              </a:tblGrid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Quality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Microscopic aspect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1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Excellent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Round, cells</a:t>
                      </a:r>
                      <a:r>
                        <a:rPr lang="en-GB" baseline="0" noProof="0" smtClean="0"/>
                        <a:t> of same size, color and texture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2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Good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Irregular form, some blastomere</a:t>
                      </a:r>
                      <a:r>
                        <a:rPr lang="en-GB" baseline="0" noProof="0" smtClean="0"/>
                        <a:t>s outside, space between capsule &amp; trophoblast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3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Moderate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err="1" smtClean="0"/>
                        <a:t>Blastomeres</a:t>
                      </a:r>
                      <a:r>
                        <a:rPr lang="en-GB" noProof="0" dirty="0" smtClean="0"/>
                        <a:t> outside,</a:t>
                      </a:r>
                      <a:r>
                        <a:rPr lang="en-GB" baseline="0" noProof="0" dirty="0" smtClean="0"/>
                        <a:t> irregular shape, squeezed </a:t>
                      </a:r>
                      <a:r>
                        <a:rPr lang="en-GB" baseline="0" noProof="0" dirty="0" err="1" smtClean="0"/>
                        <a:t>blastocoele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4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Poor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Many </a:t>
                      </a:r>
                      <a:r>
                        <a:rPr lang="en-GB" noProof="0" dirty="0" err="1" smtClean="0"/>
                        <a:t>blastomeres</a:t>
                      </a:r>
                      <a:r>
                        <a:rPr lang="en-GB" noProof="0" dirty="0" smtClean="0"/>
                        <a:t> outside</a:t>
                      </a:r>
                      <a:r>
                        <a:rPr lang="en-GB" baseline="0" noProof="0" dirty="0" smtClean="0"/>
                        <a:t> and degenerating cells, no more </a:t>
                      </a:r>
                      <a:r>
                        <a:rPr lang="en-GB" baseline="0" noProof="0" dirty="0" err="1" smtClean="0"/>
                        <a:t>blastocele</a:t>
                      </a:r>
                      <a:r>
                        <a:rPr lang="en-GB" baseline="0" noProof="0" dirty="0" smtClean="0"/>
                        <a:t>, inner mass cells still alive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5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Dead/No fertilisation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Non fertilised </a:t>
                      </a:r>
                      <a:r>
                        <a:rPr lang="en-GB" noProof="0" dirty="0" err="1" smtClean="0"/>
                        <a:t>oocytes</a:t>
                      </a:r>
                      <a:r>
                        <a:rPr lang="en-GB" noProof="0" dirty="0" smtClean="0"/>
                        <a:t>,</a:t>
                      </a:r>
                      <a:r>
                        <a:rPr lang="en-GB" baseline="0" noProof="0" dirty="0" smtClean="0"/>
                        <a:t> totally degenerated embryo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1828800"/>
          </a:xfrm>
        </p:spPr>
        <p:txBody>
          <a:bodyPr>
            <a:normAutofit/>
          </a:bodyPr>
          <a:lstStyle/>
          <a:p>
            <a:r>
              <a:rPr lang="en-GB" dirty="0" smtClean="0"/>
              <a:t>Direct embryo transfer:</a:t>
            </a:r>
          </a:p>
          <a:p>
            <a:pPr marL="914400" lvl="1" indent="-457200">
              <a:buNone/>
            </a:pPr>
            <a:r>
              <a:rPr lang="en-GB" sz="2400" dirty="0" smtClean="0"/>
              <a:t>Embryo washing:</a:t>
            </a:r>
          </a:p>
          <a:p>
            <a:pPr marL="1314450" lvl="2" indent="-457200"/>
            <a:r>
              <a:rPr lang="en-GB" sz="2000" dirty="0" smtClean="0"/>
              <a:t>Washing 6 times in </a:t>
            </a:r>
            <a:r>
              <a:rPr lang="en-GB" sz="2000" dirty="0" err="1" smtClean="0"/>
              <a:t>Emcare</a:t>
            </a:r>
            <a:endParaRPr lang="en-GB" sz="2000" dirty="0" smtClean="0"/>
          </a:p>
        </p:txBody>
      </p:sp>
      <p:pic>
        <p:nvPicPr>
          <p:cNvPr id="5" name="Image 4" descr="Unknow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109" y="3765550"/>
            <a:ext cx="2997200" cy="27178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1828800"/>
          </a:xfrm>
        </p:spPr>
        <p:txBody>
          <a:bodyPr>
            <a:normAutofit/>
          </a:bodyPr>
          <a:lstStyle/>
          <a:p>
            <a:r>
              <a:rPr lang="en-GB" dirty="0" smtClean="0"/>
              <a:t>Direct embryo transfer:</a:t>
            </a:r>
          </a:p>
          <a:p>
            <a:pPr marL="914400" lvl="1" indent="-457200">
              <a:buNone/>
            </a:pPr>
            <a:r>
              <a:rPr lang="en-GB" sz="2400" dirty="0" smtClean="0"/>
              <a:t>0.25ml straw</a:t>
            </a:r>
            <a:endParaRPr lang="en-GB" sz="2000" dirty="0" smtClean="0"/>
          </a:p>
        </p:txBody>
      </p:sp>
      <p:grpSp>
        <p:nvGrpSpPr>
          <p:cNvPr id="12" name="Grouper 11"/>
          <p:cNvGrpSpPr/>
          <p:nvPr/>
        </p:nvGrpSpPr>
        <p:grpSpPr>
          <a:xfrm>
            <a:off x="362721" y="4686361"/>
            <a:ext cx="8294883" cy="369332"/>
            <a:chOff x="362721" y="4686361"/>
            <a:chExt cx="8294883" cy="369332"/>
          </a:xfrm>
        </p:grpSpPr>
        <p:sp>
          <p:nvSpPr>
            <p:cNvPr id="6" name="ZoneTexte 5"/>
            <p:cNvSpPr txBox="1"/>
            <p:nvPr/>
          </p:nvSpPr>
          <p:spPr>
            <a:xfrm>
              <a:off x="362721" y="4686361"/>
              <a:ext cx="1520457" cy="3693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Cotton </a:t>
              </a:r>
              <a:r>
                <a:rPr lang="fr-FR" dirty="0" err="1" smtClean="0"/>
                <a:t>plug</a:t>
              </a:r>
              <a:endParaRPr lang="fr-FR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1883178" y="4686361"/>
              <a:ext cx="1520457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 smtClean="0"/>
                <a:t>Emcare</a:t>
              </a:r>
              <a:endParaRPr lang="fr-FR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7137147" y="4686361"/>
              <a:ext cx="1520457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 smtClean="0"/>
                <a:t>Emcare</a:t>
              </a:r>
              <a:endParaRPr lang="fr-FR" dirty="0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4354470" y="4686361"/>
              <a:ext cx="1835202" cy="369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err="1" smtClean="0"/>
                <a:t>Emcare</a:t>
              </a:r>
              <a:r>
                <a:rPr lang="fr-FR" dirty="0" smtClean="0"/>
                <a:t> + </a:t>
              </a:r>
              <a:r>
                <a:rPr lang="fr-FR" dirty="0" err="1" smtClean="0"/>
                <a:t>embryo</a:t>
              </a:r>
              <a:endParaRPr lang="fr-FR" dirty="0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3403635" y="4686361"/>
              <a:ext cx="95083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Air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6189672" y="4686361"/>
              <a:ext cx="95083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Air</a:t>
              </a:r>
              <a:endParaRPr lang="fr-FR" dirty="0"/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1883178" y="4262982"/>
            <a:ext cx="152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0.05ml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572000" y="4262982"/>
            <a:ext cx="152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0.08ml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7140508" y="4262982"/>
            <a:ext cx="1520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0.05ml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3403636" y="4262982"/>
            <a:ext cx="950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0.03ml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6189673" y="4262982"/>
            <a:ext cx="950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0.03ml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2867172"/>
          </a:xfrm>
        </p:spPr>
        <p:txBody>
          <a:bodyPr>
            <a:normAutofit/>
          </a:bodyPr>
          <a:lstStyle/>
          <a:p>
            <a:r>
              <a:rPr lang="en-GB" dirty="0" smtClean="0"/>
              <a:t>Direct embryo transfer:</a:t>
            </a:r>
          </a:p>
          <a:p>
            <a:pPr marL="914400" lvl="1" indent="-457200">
              <a:buNone/>
            </a:pPr>
            <a:r>
              <a:rPr lang="en-GB" sz="2400" dirty="0" smtClean="0"/>
              <a:t>Re-implantation</a:t>
            </a:r>
            <a:r>
              <a:rPr lang="en-GB" sz="2000" dirty="0" smtClean="0"/>
              <a:t>:</a:t>
            </a:r>
          </a:p>
          <a:p>
            <a:pPr marL="1314450" lvl="2" indent="-457200"/>
            <a:r>
              <a:rPr lang="en-GB" sz="2000" dirty="0" err="1" smtClean="0"/>
              <a:t>Synchorinsation</a:t>
            </a:r>
            <a:r>
              <a:rPr lang="en-GB" sz="2000" dirty="0" smtClean="0"/>
              <a:t> of recipient mare</a:t>
            </a:r>
          </a:p>
          <a:p>
            <a:pPr marL="1314450" lvl="2" indent="-457200"/>
            <a:r>
              <a:rPr lang="en-GB" sz="2000" dirty="0" smtClean="0"/>
              <a:t>Surgical or non-surgical?</a:t>
            </a:r>
          </a:p>
          <a:p>
            <a:pPr marL="1314450" lvl="2" indent="-457200"/>
            <a:r>
              <a:rPr lang="en-GB" sz="2000" dirty="0" smtClean="0"/>
              <a:t>Non-traumatic &amp; less-invasive </a:t>
            </a:r>
            <a:r>
              <a:rPr lang="en-GB" sz="2000" dirty="0" err="1" smtClean="0"/>
              <a:t>transcervical</a:t>
            </a:r>
            <a:endParaRPr lang="en-GB" sz="2000" dirty="0" smtClean="0"/>
          </a:p>
          <a:p>
            <a:pPr marL="1314450" lvl="2" indent="-457200"/>
            <a:r>
              <a:rPr lang="en-GB" sz="2000" dirty="0" err="1" smtClean="0"/>
              <a:t>NSAIDs</a:t>
            </a:r>
            <a:r>
              <a:rPr lang="en-GB" sz="2000" dirty="0" smtClean="0"/>
              <a:t> – </a:t>
            </a:r>
            <a:r>
              <a:rPr lang="en-GB" sz="2000" dirty="0" err="1" smtClean="0"/>
              <a:t>Progestins</a:t>
            </a:r>
            <a:r>
              <a:rPr lang="en-GB" sz="2000" dirty="0" smtClean="0"/>
              <a:t>?</a:t>
            </a:r>
          </a:p>
        </p:txBody>
      </p:sp>
      <p:pic>
        <p:nvPicPr>
          <p:cNvPr id="12" name="Image 11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1300" y="3888699"/>
            <a:ext cx="3365500" cy="2413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4940266"/>
          </a:xfrm>
        </p:spPr>
        <p:txBody>
          <a:bodyPr>
            <a:normAutofit/>
          </a:bodyPr>
          <a:lstStyle/>
          <a:p>
            <a:r>
              <a:rPr lang="en-GB" dirty="0" smtClean="0"/>
              <a:t>Embryo freezing:</a:t>
            </a:r>
          </a:p>
          <a:p>
            <a:pPr marL="971550" lvl="1" indent="-514350"/>
            <a:r>
              <a:rPr lang="en-GB" dirty="0" smtClean="0"/>
              <a:t>Some rules:</a:t>
            </a:r>
          </a:p>
          <a:p>
            <a:pPr marL="1371600" lvl="2" indent="-514350"/>
            <a:r>
              <a:rPr lang="en-GB" dirty="0" smtClean="0"/>
              <a:t>Equine embryo limitation to cryopreservation =</a:t>
            </a:r>
          </a:p>
          <a:p>
            <a:pPr marL="1828800" lvl="3" indent="-514350"/>
            <a:r>
              <a:rPr lang="en-GB" dirty="0" smtClean="0"/>
              <a:t>Capsule</a:t>
            </a:r>
          </a:p>
          <a:p>
            <a:pPr marL="1828800" lvl="3" indent="-514350"/>
            <a:r>
              <a:rPr lang="en-GB" dirty="0" smtClean="0"/>
              <a:t>Fluids in the </a:t>
            </a:r>
            <a:r>
              <a:rPr lang="en-GB" dirty="0" err="1" smtClean="0"/>
              <a:t>blastocele</a:t>
            </a:r>
            <a:endParaRPr lang="en-GB" dirty="0" smtClean="0"/>
          </a:p>
          <a:p>
            <a:pPr marL="1371600" lvl="2" indent="-514350"/>
            <a:r>
              <a:rPr lang="en-GB" dirty="0" smtClean="0"/>
              <a:t>Early collection (embryo &lt;300</a:t>
            </a:r>
            <a:r>
              <a:rPr lang="en-GB" dirty="0" smtClean="0">
                <a:sym typeface="Symbol"/>
              </a:rPr>
              <a:t></a:t>
            </a:r>
            <a:r>
              <a:rPr lang="en-GB" dirty="0" smtClean="0"/>
              <a:t>m)</a:t>
            </a:r>
          </a:p>
          <a:p>
            <a:pPr marL="1828800" lvl="3" indent="-514350"/>
            <a:r>
              <a:rPr lang="en-GB" dirty="0" smtClean="0"/>
              <a:t>Early</a:t>
            </a:r>
            <a:r>
              <a:rPr lang="en-GB" smtClean="0"/>
              <a:t>:</a:t>
            </a:r>
            <a:r>
              <a:rPr lang="en-GB" smtClean="0"/>
              <a:t> d6.5 </a:t>
            </a:r>
            <a:r>
              <a:rPr lang="en-GB" dirty="0" smtClean="0"/>
              <a:t>– 7</a:t>
            </a:r>
          </a:p>
          <a:p>
            <a:pPr marL="1828800" lvl="3" indent="-514350"/>
            <a:r>
              <a:rPr lang="en-GB" dirty="0" smtClean="0"/>
              <a:t>Measure?</a:t>
            </a:r>
          </a:p>
          <a:p>
            <a:pPr marL="1371600" lvl="2" indent="-514350"/>
            <a:r>
              <a:rPr lang="en-GB" dirty="0" smtClean="0"/>
              <a:t>Try only with 1st quality embryos</a:t>
            </a:r>
          </a:p>
          <a:p>
            <a:pPr marL="1371600" lvl="2" indent="-514350"/>
            <a:endParaRPr lang="en-GB" dirty="0" smtClean="0"/>
          </a:p>
          <a:p>
            <a:pPr marL="1371600" lvl="2" indent="-514350" algn="r">
              <a:buNone/>
            </a:pPr>
            <a:r>
              <a:rPr lang="en-GB" dirty="0" smtClean="0"/>
              <a:t>(for review: </a:t>
            </a:r>
            <a:r>
              <a:rPr lang="en-GB" dirty="0" err="1" smtClean="0"/>
              <a:t>Squirres</a:t>
            </a:r>
            <a:r>
              <a:rPr lang="en-GB" dirty="0" smtClean="0"/>
              <a:t> et al., 2016, VCNA)</a:t>
            </a:r>
          </a:p>
          <a:p>
            <a:pPr marL="1371600" lvl="2" indent="-514350"/>
            <a:endParaRPr lang="en-GB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494026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Embryo freezing:</a:t>
            </a:r>
          </a:p>
          <a:p>
            <a:pPr marL="971550" lvl="1" indent="-514350"/>
            <a:r>
              <a:rPr lang="en-GB" dirty="0" smtClean="0"/>
              <a:t>In practice:</a:t>
            </a:r>
          </a:p>
          <a:p>
            <a:pPr marL="1371600" lvl="2" indent="-514350"/>
            <a:r>
              <a:rPr lang="en-GB" dirty="0" err="1" smtClean="0"/>
              <a:t>Vitrification</a:t>
            </a:r>
            <a:r>
              <a:rPr lang="en-GB" dirty="0" smtClean="0"/>
              <a:t> is the most effective</a:t>
            </a:r>
          </a:p>
          <a:p>
            <a:pPr marL="1828800" lvl="3" indent="-514350"/>
            <a:r>
              <a:rPr lang="en-GB" dirty="0" smtClean="0"/>
              <a:t>Embryo in 3 solutions with increasing concentration of </a:t>
            </a:r>
            <a:r>
              <a:rPr lang="en-GB" dirty="0" err="1" smtClean="0"/>
              <a:t>cryoptrotective</a:t>
            </a:r>
            <a:r>
              <a:rPr lang="en-GB" dirty="0" smtClean="0"/>
              <a:t> agents</a:t>
            </a:r>
          </a:p>
          <a:p>
            <a:pPr marL="2286000" lvl="4" indent="-514350"/>
            <a:r>
              <a:rPr lang="en-GB" dirty="0" smtClean="0"/>
              <a:t>Glycerol &amp; ethylene glycol</a:t>
            </a:r>
          </a:p>
          <a:p>
            <a:pPr marL="1828800" lvl="3" indent="-514350"/>
            <a:r>
              <a:rPr lang="en-GB" dirty="0" smtClean="0"/>
              <a:t>Embryo in straw</a:t>
            </a:r>
          </a:p>
          <a:p>
            <a:pPr marL="1828800" lvl="3" indent="-514350"/>
            <a:r>
              <a:rPr lang="en-GB" dirty="0" smtClean="0"/>
              <a:t>Short exposition to nitrogen </a:t>
            </a:r>
            <a:r>
              <a:rPr lang="en-GB" dirty="0" err="1" smtClean="0"/>
              <a:t>vapor</a:t>
            </a:r>
            <a:r>
              <a:rPr lang="en-GB" dirty="0" smtClean="0"/>
              <a:t> (1 min)</a:t>
            </a:r>
          </a:p>
          <a:p>
            <a:pPr marL="1828800" lvl="3" indent="-514350"/>
            <a:r>
              <a:rPr lang="en-GB" dirty="0" smtClean="0"/>
              <a:t>Straw in liquid nitrogen</a:t>
            </a:r>
          </a:p>
          <a:p>
            <a:pPr marL="1371600" lvl="2" indent="-514350"/>
            <a:r>
              <a:rPr lang="en-GB" dirty="0" smtClean="0"/>
              <a:t>Commercial media available in Europe, US,…</a:t>
            </a:r>
          </a:p>
          <a:p>
            <a:pPr marL="1371600" lvl="2" indent="-514350">
              <a:buNone/>
            </a:pPr>
            <a:endParaRPr lang="en-GB" dirty="0" smtClean="0"/>
          </a:p>
          <a:p>
            <a:pPr marL="1371600" lvl="2" indent="-514350" algn="r">
              <a:buNone/>
            </a:pPr>
            <a:r>
              <a:rPr lang="en-GB" dirty="0" smtClean="0"/>
              <a:t>(for review: </a:t>
            </a:r>
            <a:r>
              <a:rPr lang="en-GB" dirty="0" err="1" smtClean="0"/>
              <a:t>Squirres</a:t>
            </a:r>
            <a:r>
              <a:rPr lang="en-GB" dirty="0" smtClean="0"/>
              <a:t> et al., 2016, VCNA)</a:t>
            </a:r>
          </a:p>
          <a:p>
            <a:pPr marL="1371600" lvl="2" indent="-514350"/>
            <a:endParaRPr lang="en-GB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How?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2721" y="1600200"/>
            <a:ext cx="8418557" cy="494026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Embryo freezing:</a:t>
            </a:r>
          </a:p>
          <a:p>
            <a:pPr marL="971550" lvl="1" indent="-514350"/>
            <a:r>
              <a:rPr lang="en-GB" dirty="0" smtClean="0"/>
              <a:t>Results: 2/3</a:t>
            </a:r>
          </a:p>
          <a:p>
            <a:pPr lvl="2"/>
            <a:r>
              <a:rPr lang="en-GB" dirty="0" smtClean="0"/>
              <a:t>10 heats during a breeding season</a:t>
            </a:r>
          </a:p>
          <a:p>
            <a:pPr lvl="2"/>
            <a:r>
              <a:rPr lang="en-GB" dirty="0" smtClean="0"/>
              <a:t>Embryo recovery rate = 50%</a:t>
            </a:r>
          </a:p>
          <a:p>
            <a:pPr lvl="2"/>
            <a:r>
              <a:rPr lang="en-GB" dirty="0" smtClean="0"/>
              <a:t>Pregnancy rate after embryo transfer = 70%</a:t>
            </a:r>
          </a:p>
          <a:p>
            <a:pPr lvl="2"/>
            <a:r>
              <a:rPr lang="en-GB" dirty="0" smtClean="0"/>
              <a:t>(10 </a:t>
            </a:r>
            <a:r>
              <a:rPr lang="en-GB" dirty="0" err="1" smtClean="0"/>
              <a:t>x</a:t>
            </a:r>
            <a:r>
              <a:rPr lang="en-GB" dirty="0" smtClean="0"/>
              <a:t> 0.5) </a:t>
            </a:r>
            <a:r>
              <a:rPr lang="en-GB" dirty="0" err="1" smtClean="0"/>
              <a:t>x</a:t>
            </a:r>
            <a:r>
              <a:rPr lang="en-GB" dirty="0" smtClean="0"/>
              <a:t> 0.7 </a:t>
            </a:r>
            <a:r>
              <a:rPr lang="en-GB" dirty="0" err="1" smtClean="0"/>
              <a:t>x</a:t>
            </a:r>
            <a:r>
              <a:rPr lang="en-GB" dirty="0" smtClean="0"/>
              <a:t> 0.6 =  2.1 foals per breeding season</a:t>
            </a:r>
          </a:p>
          <a:p>
            <a:pPr marL="971550" lvl="1" indent="-514350"/>
            <a:r>
              <a:rPr lang="en-GB" dirty="0" smtClean="0"/>
              <a:t>Why?</a:t>
            </a:r>
          </a:p>
          <a:p>
            <a:pPr marL="1371600" lvl="2" indent="-514350"/>
            <a:r>
              <a:rPr lang="en-GB" dirty="0" smtClean="0"/>
              <a:t>Not to deal with synchronicity of the recipient</a:t>
            </a:r>
          </a:p>
          <a:p>
            <a:pPr marL="1371600" lvl="2" indent="-514350"/>
            <a:r>
              <a:rPr lang="en-GB" dirty="0" smtClean="0"/>
              <a:t>Twins</a:t>
            </a:r>
          </a:p>
          <a:p>
            <a:pPr marL="1371600" lvl="2" indent="-514350"/>
            <a:r>
              <a:rPr lang="en-GB" dirty="0" smtClean="0"/>
              <a:t>Overseas trading</a:t>
            </a:r>
          </a:p>
          <a:p>
            <a:pPr marL="1371600" lvl="2" indent="-514350"/>
            <a:r>
              <a:rPr lang="en-GB" dirty="0" smtClean="0"/>
              <a:t>Embryo banking</a:t>
            </a:r>
          </a:p>
          <a:p>
            <a:pPr marL="1371600" lvl="2" indent="-514350"/>
            <a:r>
              <a:rPr lang="en-GB" dirty="0" smtClean="0"/>
              <a:t>…</a:t>
            </a:r>
          </a:p>
          <a:p>
            <a:pPr marL="971550" lvl="1" indent="-514350"/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cap="small" dirty="0" smtClean="0">
                <a:solidFill>
                  <a:srgbClr val="FF0000"/>
                </a:solidFill>
              </a:rPr>
              <a:t>Summary</a:t>
            </a:r>
            <a:endParaRPr lang="en-GB" b="1" cap="small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Why?</a:t>
            </a:r>
          </a:p>
          <a:p>
            <a:pPr lvl="1"/>
            <a:r>
              <a:rPr lang="en-GB" dirty="0" smtClean="0"/>
              <a:t>What are the indications of embryo transfer?</a:t>
            </a:r>
          </a:p>
          <a:p>
            <a:r>
              <a:rPr lang="en-GB" b="1" dirty="0" smtClean="0"/>
              <a:t>When?</a:t>
            </a:r>
          </a:p>
          <a:p>
            <a:pPr lvl="1"/>
            <a:r>
              <a:rPr lang="en-GB" dirty="0" smtClean="0"/>
              <a:t>Early pregnancy in mares</a:t>
            </a:r>
          </a:p>
          <a:p>
            <a:pPr lvl="1"/>
            <a:r>
              <a:rPr lang="en-GB" dirty="0" smtClean="0"/>
              <a:t>Synchronisation of mares and its consequences</a:t>
            </a:r>
          </a:p>
          <a:p>
            <a:r>
              <a:rPr lang="en-GB" b="1" dirty="0" smtClean="0"/>
              <a:t>How?</a:t>
            </a:r>
          </a:p>
          <a:p>
            <a:pPr lvl="1"/>
            <a:r>
              <a:rPr lang="en-GB" dirty="0" smtClean="0"/>
              <a:t>Direct embryo transfer</a:t>
            </a:r>
          </a:p>
          <a:p>
            <a:pPr lvl="1"/>
            <a:r>
              <a:rPr lang="en-GB" dirty="0" smtClean="0"/>
              <a:t>Embryo freezing in the equine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Why?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56461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Because it’s fashion!</a:t>
            </a:r>
          </a:p>
          <a:p>
            <a:r>
              <a:rPr lang="en-GB" dirty="0" smtClean="0"/>
              <a:t>Because it’s smart!</a:t>
            </a:r>
          </a:p>
          <a:p>
            <a:r>
              <a:rPr lang="en-GB" dirty="0" smtClean="0"/>
              <a:t>Because the neighbour did it!</a:t>
            </a:r>
          </a:p>
          <a:p>
            <a:r>
              <a:rPr lang="en-GB" dirty="0" smtClean="0"/>
              <a:t>Because this mare will produce many foals this year (10-20-200?)!</a:t>
            </a:r>
          </a:p>
        </p:txBody>
      </p:sp>
      <p:pic>
        <p:nvPicPr>
          <p:cNvPr id="4" name="Image 3" descr="disco-02-04-2008-37-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2114" y="1417638"/>
            <a:ext cx="3164686" cy="4786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Why?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6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All Bad Reasons!!!</a:t>
            </a:r>
          </a:p>
          <a:p>
            <a:r>
              <a:rPr lang="en-GB" dirty="0" smtClean="0"/>
              <a:t>Very expensive: 3500€ only for embryo collection, embryo transfer and recipient mare!</a:t>
            </a:r>
          </a:p>
          <a:p>
            <a:r>
              <a:rPr lang="en-GB" dirty="0" smtClean="0"/>
              <a:t>Efficiency estimation with common results:</a:t>
            </a:r>
          </a:p>
          <a:p>
            <a:pPr lvl="1"/>
            <a:r>
              <a:rPr lang="en-GB" dirty="0" smtClean="0"/>
              <a:t>10 heats during a breeding season</a:t>
            </a:r>
          </a:p>
          <a:p>
            <a:pPr lvl="1"/>
            <a:r>
              <a:rPr lang="en-GB" dirty="0" smtClean="0"/>
              <a:t>Embryo recovery rate = 50%</a:t>
            </a:r>
          </a:p>
          <a:p>
            <a:pPr lvl="1"/>
            <a:r>
              <a:rPr lang="en-GB" dirty="0" smtClean="0"/>
              <a:t>Pregnancy rate after embryo transfer = 70%</a:t>
            </a:r>
          </a:p>
          <a:p>
            <a:pPr lvl="1"/>
            <a:r>
              <a:rPr lang="en-GB" dirty="0" smtClean="0"/>
              <a:t>(10 </a:t>
            </a:r>
            <a:r>
              <a:rPr lang="en-GB" dirty="0" err="1" smtClean="0"/>
              <a:t>x</a:t>
            </a:r>
            <a:r>
              <a:rPr lang="en-GB" dirty="0" smtClean="0"/>
              <a:t> 0.5) </a:t>
            </a:r>
            <a:r>
              <a:rPr lang="en-GB" dirty="0" err="1" smtClean="0"/>
              <a:t>x</a:t>
            </a:r>
            <a:r>
              <a:rPr lang="en-GB" dirty="0" smtClean="0"/>
              <a:t> 0.7 =  3.5 foals per breeding season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Why?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671"/>
          </a:xfrm>
        </p:spPr>
        <p:txBody>
          <a:bodyPr>
            <a:normAutofit fontScale="77500" lnSpcReduction="20000"/>
          </a:bodyPr>
          <a:lstStyle/>
          <a:p>
            <a:r>
              <a:rPr lang="en-GB" sz="3765" dirty="0" err="1" smtClean="0"/>
              <a:t>Superovulation</a:t>
            </a:r>
            <a:r>
              <a:rPr lang="en-GB" sz="3765" dirty="0" smtClean="0"/>
              <a:t>?</a:t>
            </a:r>
          </a:p>
          <a:p>
            <a:pPr lvl="1" algn="r">
              <a:buNone/>
            </a:pPr>
            <a:r>
              <a:rPr lang="en-GB" sz="2595" i="1" dirty="0" smtClean="0"/>
              <a:t>For Review: </a:t>
            </a:r>
            <a:r>
              <a:rPr lang="en-GB" sz="2595" i="1" dirty="0" err="1" smtClean="0"/>
              <a:t>Roser</a:t>
            </a:r>
            <a:r>
              <a:rPr lang="en-GB" sz="2595" i="1" dirty="0" smtClean="0"/>
              <a:t> &amp; Meyers-Brown, 2012, J-EVS</a:t>
            </a:r>
          </a:p>
          <a:p>
            <a:pPr marL="452438" lvl="1" indent="4763" defTabSz="454025"/>
            <a:r>
              <a:rPr lang="en-GB" sz="3294" dirty="0" smtClean="0"/>
              <a:t>EPE (Equine </a:t>
            </a:r>
            <a:r>
              <a:rPr lang="en-GB" sz="3294" dirty="0" err="1" smtClean="0"/>
              <a:t>Pituary</a:t>
            </a:r>
            <a:r>
              <a:rPr lang="en-GB" sz="3294" dirty="0" smtClean="0"/>
              <a:t> Extract): </a:t>
            </a:r>
          </a:p>
          <a:p>
            <a:pPr marL="852488" lvl="2" indent="4763" defTabSz="454025"/>
            <a:r>
              <a:rPr lang="en-GB" sz="2824" dirty="0" smtClean="0"/>
              <a:t>88.9% of mare with 2 OV or +</a:t>
            </a:r>
          </a:p>
          <a:p>
            <a:pPr marL="852488" lvl="2" indent="4763" defTabSz="454025"/>
            <a:r>
              <a:rPr lang="en-GB" sz="2824" dirty="0" smtClean="0"/>
              <a:t>2.1 embryos/cycle</a:t>
            </a:r>
          </a:p>
          <a:p>
            <a:pPr lvl="1"/>
            <a:r>
              <a:rPr lang="en-GB" sz="3294" dirty="0" err="1" smtClean="0"/>
              <a:t>pFSH</a:t>
            </a:r>
            <a:r>
              <a:rPr lang="en-GB" sz="3294" dirty="0" smtClean="0"/>
              <a:t>: 2.9 OV</a:t>
            </a:r>
          </a:p>
          <a:p>
            <a:pPr lvl="1"/>
            <a:r>
              <a:rPr lang="en-GB" sz="3294" dirty="0" err="1" smtClean="0"/>
              <a:t>eFSH</a:t>
            </a:r>
            <a:r>
              <a:rPr lang="en-GB" sz="3294" dirty="0" smtClean="0"/>
              <a:t>: </a:t>
            </a:r>
          </a:p>
          <a:p>
            <a:pPr lvl="2"/>
            <a:r>
              <a:rPr lang="en-GB" sz="2824" dirty="0" smtClean="0"/>
              <a:t>2.1 to 2.4 embryos/cycle if alone</a:t>
            </a:r>
          </a:p>
          <a:p>
            <a:pPr lvl="2"/>
            <a:r>
              <a:rPr lang="en-GB" sz="2824" dirty="0" smtClean="0"/>
              <a:t>2.5 to 3.5 embryos/cycle with RE-LH</a:t>
            </a:r>
          </a:p>
          <a:p>
            <a:pPr lvl="1"/>
            <a:r>
              <a:rPr lang="en-GB" sz="3294" dirty="0" smtClean="0"/>
              <a:t>Others?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3613" dirty="0" smtClean="0">
                <a:solidFill>
                  <a:srgbClr val="FF0000"/>
                </a:solidFill>
              </a:rPr>
              <a:t>Very far from 6 to 8 foals expected on some internet web sites!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Why?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418557" cy="494026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Infertility in donor mare – old donor mare:</a:t>
            </a:r>
          </a:p>
          <a:p>
            <a:pPr lvl="1"/>
            <a:r>
              <a:rPr lang="en-GB" dirty="0" smtClean="0"/>
              <a:t>Fertilization OK and embryo inside uterus </a:t>
            </a:r>
            <a:r>
              <a:rPr lang="en-GB" smtClean="0"/>
              <a:t>d7,8</a:t>
            </a:r>
          </a:p>
          <a:p>
            <a:pPr lvl="1"/>
            <a:r>
              <a:rPr lang="en-GB" smtClean="0"/>
              <a:t>Uterine </a:t>
            </a:r>
            <a:r>
              <a:rPr lang="en-GB" dirty="0" smtClean="0"/>
              <a:t>function damaged (nutrition, migration, implantation, </a:t>
            </a:r>
            <a:r>
              <a:rPr lang="en-GB" dirty="0" err="1" smtClean="0"/>
              <a:t>placentation</a:t>
            </a:r>
            <a:r>
              <a:rPr lang="en-GB" dirty="0" smtClean="0"/>
              <a:t>) =&gt; Uterine biopsy</a:t>
            </a:r>
          </a:p>
          <a:p>
            <a:pPr lvl="2"/>
            <a:r>
              <a:rPr lang="en-GB" dirty="0" smtClean="0"/>
              <a:t>Increased embryo loss!</a:t>
            </a:r>
          </a:p>
          <a:p>
            <a:pPr lvl="1"/>
            <a:r>
              <a:rPr lang="en-GB" dirty="0" smtClean="0"/>
              <a:t>Old mares: decrease of embryo production &amp; quality</a:t>
            </a:r>
          </a:p>
          <a:p>
            <a:r>
              <a:rPr lang="en-GB" dirty="0" smtClean="0"/>
              <a:t>High performance donor mare:</a:t>
            </a:r>
          </a:p>
          <a:p>
            <a:pPr lvl="1"/>
            <a:r>
              <a:rPr lang="en-GB" dirty="0" smtClean="0"/>
              <a:t>Sports =&gt; no pregnancy</a:t>
            </a:r>
          </a:p>
          <a:p>
            <a:pPr lvl="1"/>
            <a:r>
              <a:rPr lang="en-GB" dirty="0" smtClean="0"/>
              <a:t>Embryo recovery rates in high performance mares?</a:t>
            </a:r>
          </a:p>
          <a:p>
            <a:r>
              <a:rPr lang="en-GB" dirty="0" smtClean="0"/>
              <a:t>Donor mare </a:t>
            </a:r>
            <a:r>
              <a:rPr lang="en-GB" dirty="0" err="1" smtClean="0"/>
              <a:t>nb</a:t>
            </a:r>
            <a:r>
              <a:rPr lang="en-GB" dirty="0" smtClean="0"/>
              <a:t> of foal increased (3-4 foals/</a:t>
            </a:r>
            <a:r>
              <a:rPr lang="en-GB" dirty="0" err="1" smtClean="0"/>
              <a:t>y</a:t>
            </a:r>
            <a:r>
              <a:rPr lang="en-GB" dirty="0" smtClean="0"/>
              <a:t>)</a:t>
            </a:r>
          </a:p>
          <a:p>
            <a:pPr lvl="1">
              <a:buNone/>
            </a:pPr>
            <a:r>
              <a:rPr lang="en-GB" dirty="0" smtClean="0"/>
              <a:t>+ </a:t>
            </a:r>
            <a:r>
              <a:rPr lang="en-GB" sz="1762" dirty="0" smtClean="0"/>
              <a:t>Filly reproduction (when development is not complete vs. puberty)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When?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418557" cy="1129861"/>
          </a:xfrm>
        </p:spPr>
        <p:txBody>
          <a:bodyPr>
            <a:normAutofit/>
          </a:bodyPr>
          <a:lstStyle/>
          <a:p>
            <a:r>
              <a:rPr lang="en-GB" dirty="0" smtClean="0"/>
              <a:t>Early pregnancy in the mare:</a:t>
            </a:r>
          </a:p>
          <a:p>
            <a:pPr algn="r">
              <a:buNone/>
            </a:pPr>
            <a:r>
              <a:rPr lang="en-GB" sz="2400" i="1" dirty="0" smtClean="0"/>
              <a:t>Jacob et al., </a:t>
            </a:r>
            <a:r>
              <a:rPr lang="en-GB" sz="2400" i="1" dirty="0" err="1" smtClean="0"/>
              <a:t>Therio</a:t>
            </a:r>
            <a:r>
              <a:rPr lang="en-GB" sz="2400" i="1" dirty="0" smtClean="0"/>
              <a:t>, 2012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pic>
        <p:nvPicPr>
          <p:cNvPr id="4" name="Image 3" descr="ET-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766" y="2584070"/>
            <a:ext cx="7076468" cy="41279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When?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418557" cy="1129861"/>
          </a:xfrm>
        </p:spPr>
        <p:txBody>
          <a:bodyPr>
            <a:normAutofit/>
          </a:bodyPr>
          <a:lstStyle/>
          <a:p>
            <a:r>
              <a:rPr lang="en-GB" dirty="0" smtClean="0"/>
              <a:t>Early pregnancy in the mare:</a:t>
            </a:r>
          </a:p>
          <a:p>
            <a:pPr algn="r">
              <a:buNone/>
            </a:pPr>
            <a:r>
              <a:rPr lang="en-GB" sz="2400" i="1" dirty="0" smtClean="0"/>
              <a:t>Jacob et al., </a:t>
            </a:r>
            <a:r>
              <a:rPr lang="en-GB" sz="2400" i="1" dirty="0" err="1" smtClean="0"/>
              <a:t>Therio</a:t>
            </a:r>
            <a:r>
              <a:rPr lang="en-GB" sz="2400" i="1" dirty="0" smtClean="0"/>
              <a:t>, 2012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pic>
        <p:nvPicPr>
          <p:cNvPr id="5" name="Image 4" descr="ET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418" y="2613263"/>
            <a:ext cx="7271163" cy="40524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Embryo Transfer: When?</a:t>
            </a:r>
            <a:endParaRPr lang="en-GB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600200"/>
            <a:ext cx="8418557" cy="1129861"/>
          </a:xfrm>
        </p:spPr>
        <p:txBody>
          <a:bodyPr>
            <a:normAutofit/>
          </a:bodyPr>
          <a:lstStyle/>
          <a:p>
            <a:r>
              <a:rPr lang="en-GB" dirty="0" smtClean="0"/>
              <a:t>Synchronisation of mares and consequences:</a:t>
            </a:r>
          </a:p>
          <a:p>
            <a:pPr algn="r">
              <a:buNone/>
            </a:pPr>
            <a:r>
              <a:rPr lang="en-GB" sz="2400" i="1" dirty="0" smtClean="0"/>
              <a:t>Jacob et al., </a:t>
            </a:r>
            <a:r>
              <a:rPr lang="en-GB" sz="2400" i="1" dirty="0" err="1" smtClean="0"/>
              <a:t>Therio</a:t>
            </a:r>
            <a:r>
              <a:rPr lang="en-GB" sz="2400" i="1" dirty="0" smtClean="0"/>
              <a:t>, 2012</a:t>
            </a:r>
          </a:p>
          <a:p>
            <a:pPr algn="r">
              <a:buNone/>
            </a:pPr>
            <a:endParaRPr lang="en-GB" sz="2400" i="1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pic>
        <p:nvPicPr>
          <p:cNvPr id="5" name="Image 4" descr="ET-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1795" y="2652626"/>
            <a:ext cx="6340410" cy="42053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778</Words>
  <Application>Microsoft Macintosh PowerPoint</Application>
  <PresentationFormat>Présentation à l'écran (4:3)</PresentationFormat>
  <Paragraphs>153</Paragraphs>
  <Slides>17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Embryo Transfer in Mares Why? When? How?</vt:lpstr>
      <vt:lpstr>Summary</vt:lpstr>
      <vt:lpstr>Embryo Transfer: Why?</vt:lpstr>
      <vt:lpstr>Embryo Transfer: Why?</vt:lpstr>
      <vt:lpstr>Embryo Transfer: Why?</vt:lpstr>
      <vt:lpstr>Embryo Transfer: Why?</vt:lpstr>
      <vt:lpstr>Embryo Transfer: When?</vt:lpstr>
      <vt:lpstr>Embryo Transfer: When?</vt:lpstr>
      <vt:lpstr>Embryo Transfer: When?</vt:lpstr>
      <vt:lpstr>Embryo Transfer: How?</vt:lpstr>
      <vt:lpstr>Embryo Transfer: How?</vt:lpstr>
      <vt:lpstr>Embryo Transfer: How?</vt:lpstr>
      <vt:lpstr>Embryo Transfer: How?</vt:lpstr>
      <vt:lpstr>Embryo Transfer: How?</vt:lpstr>
      <vt:lpstr>Embryo Transfer: How?</vt:lpstr>
      <vt:lpstr>Embryo Transfer: How?</vt:lpstr>
      <vt:lpstr>Embryo Transfer: How?</vt:lpstr>
    </vt:vector>
  </TitlesOfParts>
  <Company>ULg - FMV - Repro Equine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Embryo Transfer in Mares Why? When? How?</dc:title>
  <dc:creator>Jérôme PONTHIER</dc:creator>
  <cp:lastModifiedBy>Jérôme PONTHIER</cp:lastModifiedBy>
  <cp:revision>46</cp:revision>
  <dcterms:created xsi:type="dcterms:W3CDTF">2018-07-04T11:21:05Z</dcterms:created>
  <dcterms:modified xsi:type="dcterms:W3CDTF">2018-07-04T11:21:20Z</dcterms:modified>
</cp:coreProperties>
</file>