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7" r:id="rId10"/>
    <p:sldId id="276" r:id="rId11"/>
    <p:sldId id="267" r:id="rId12"/>
    <p:sldId id="268" r:id="rId13"/>
    <p:sldId id="264" r:id="rId14"/>
    <p:sldId id="270" r:id="rId15"/>
    <p:sldId id="269" r:id="rId16"/>
    <p:sldId id="271" r:id="rId17"/>
    <p:sldId id="273" r:id="rId18"/>
    <p:sldId id="272" r:id="rId19"/>
    <p:sldId id="274" r:id="rId20"/>
    <p:sldId id="275" r:id="rId21"/>
    <p:sldId id="279" r:id="rId22"/>
    <p:sldId id="280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8113" autoAdjust="0"/>
  </p:normalViewPr>
  <p:slideViewPr>
    <p:cSldViewPr snapToGrid="0" snapToObjects="1">
      <p:cViewPr>
        <p:scale>
          <a:sx n="100" d="100"/>
          <a:sy n="100" d="100"/>
        </p:scale>
        <p:origin x="-4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1366-805F-A747-91B1-B09D0A87450E}" type="datetimeFigureOut">
              <a:rPr lang="fr-FR" smtClean="0"/>
              <a:pPr/>
              <a:t>19/08/16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78E96-C062-DA4A-A8EC-5C81F3E6E1D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19/08/16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19/08/16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19/08/16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19/08/16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19/08/16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19/08/16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19/08/16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19/08/16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19/08/16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19/08/16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19/08/16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CC13-625D-D246-A60A-230A86572246}" type="datetimeFigureOut">
              <a:rPr lang="fr-FR" smtClean="0"/>
              <a:pPr/>
              <a:t>19/08/16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06055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Garamond"/>
                <a:cs typeface="Garamond"/>
              </a:rPr>
              <a:t>CLINICAL CASE: EQUINE</a:t>
            </a:r>
            <a:endParaRPr lang="en-GB" b="1" dirty="0">
              <a:latin typeface="Garamond"/>
              <a:cs typeface="Garamon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4156400"/>
            <a:ext cx="7772400" cy="17526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Garamond"/>
                <a:cs typeface="Garamond"/>
              </a:rPr>
              <a:t>Jérôme PONTHIER, </a:t>
            </a:r>
            <a:r>
              <a:rPr lang="fr-FR" b="1" dirty="0" err="1" smtClean="0">
                <a:solidFill>
                  <a:schemeClr val="tx1"/>
                </a:solidFill>
                <a:latin typeface="Garamond"/>
                <a:cs typeface="Garamond"/>
              </a:rPr>
              <a:t>ULg</a:t>
            </a:r>
            <a:endParaRPr lang="fr-FR" b="1" dirty="0" smtClean="0">
              <a:solidFill>
                <a:schemeClr val="tx1"/>
              </a:solidFill>
              <a:latin typeface="Garamond"/>
              <a:cs typeface="Garamond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Garamond"/>
                <a:cs typeface="Garamond"/>
              </a:rPr>
              <a:t>DVM, M. Sc., Ph. D., Diplomate ECAR</a:t>
            </a:r>
          </a:p>
          <a:p>
            <a:endParaRPr lang="fr-FR" b="1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pic>
        <p:nvPicPr>
          <p:cNvPr id="5" name="Image 4" descr="12375178_10153702551156007_4084473702010416143_o.jpg"/>
          <p:cNvPicPr>
            <a:picLocks noChangeAspect="1"/>
          </p:cNvPicPr>
          <p:nvPr/>
        </p:nvPicPr>
        <p:blipFill>
          <a:blip r:embed="rId2"/>
          <a:srcRect t="10268" b="10387"/>
          <a:stretch>
            <a:fillRect/>
          </a:stretch>
        </p:blipFill>
        <p:spPr>
          <a:xfrm>
            <a:off x="5282794" y="0"/>
            <a:ext cx="3861206" cy="2296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Question: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Discuss the testicular torsion symptoms in horse</a:t>
            </a:r>
          </a:p>
          <a:p>
            <a:pPr marL="571500" indent="-514350">
              <a:buClr>
                <a:schemeClr val="tx1"/>
              </a:buClr>
            </a:pPr>
            <a:endParaRPr lang="en-GB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endParaRPr lang="en-GB" b="1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endParaRPr lang="en-GB" b="1" dirty="0" smtClean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Quarter horse </a:t>
            </a:r>
            <a:r>
              <a:rPr lang="fr-FR" dirty="0" err="1" smtClean="0">
                <a:latin typeface="Garamond"/>
                <a:cs typeface="Garamond"/>
              </a:rPr>
              <a:t>stallion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985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Semen collection: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endParaRPr lang="en-GB" b="1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endParaRPr lang="en-GB" b="1" dirty="0" smtClean="0">
              <a:latin typeface="Garamond"/>
              <a:cs typeface="Garamond"/>
            </a:endParaRPr>
          </a:p>
        </p:txBody>
      </p:sp>
      <p:pic>
        <p:nvPicPr>
          <p:cNvPr id="4" name="Image 3" descr="DSCN17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150" y="1"/>
            <a:ext cx="2138549" cy="1600199"/>
          </a:xfrm>
          <a:prstGeom prst="rect">
            <a:avLst/>
          </a:prstGeom>
        </p:spPr>
      </p:pic>
      <p:pic>
        <p:nvPicPr>
          <p:cNvPr id="6" name="Image 5" descr="PICT03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2070636"/>
            <a:ext cx="6413500" cy="4810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Quarter horse </a:t>
            </a:r>
            <a:r>
              <a:rPr lang="fr-FR" dirty="0" err="1" smtClean="0">
                <a:latin typeface="Garamond"/>
                <a:cs typeface="Garamond"/>
              </a:rPr>
              <a:t>stallion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6819899" cy="4525963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Semen collection</a:t>
            </a:r>
            <a:r>
              <a:rPr lang="en-GB" b="1" dirty="0" smtClean="0">
                <a:latin typeface="Garamond"/>
                <a:cs typeface="Garamond"/>
              </a:rPr>
              <a:t>:</a:t>
            </a:r>
          </a:p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Good libido</a:t>
            </a:r>
          </a:p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Ejaculation palpated after first attempt</a:t>
            </a:r>
          </a:p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Clear liquid collected</a:t>
            </a:r>
          </a:p>
          <a:p>
            <a:pPr marL="971550" lvl="1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50mL</a:t>
            </a:r>
          </a:p>
          <a:p>
            <a:pPr marL="971550" lvl="1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No spermatozoa seen after gross microscopic examination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endParaRPr lang="en-GB" b="1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endParaRPr lang="en-GB" b="1" dirty="0" smtClean="0">
              <a:latin typeface="Garamond"/>
              <a:cs typeface="Garamond"/>
            </a:endParaRPr>
          </a:p>
        </p:txBody>
      </p:sp>
      <p:pic>
        <p:nvPicPr>
          <p:cNvPr id="4" name="Image 3" descr="DSCN17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150" y="1"/>
            <a:ext cx="2138549" cy="1600199"/>
          </a:xfrm>
          <a:prstGeom prst="rect">
            <a:avLst/>
          </a:prstGeom>
        </p:spPr>
      </p:pic>
      <p:pic>
        <p:nvPicPr>
          <p:cNvPr id="5" name="Image 4" descr="jupiler-pils.jpg"/>
          <p:cNvPicPr>
            <a:picLocks noChangeAspect="1"/>
          </p:cNvPicPr>
          <p:nvPr/>
        </p:nvPicPr>
        <p:blipFill>
          <a:blip r:embed="rId3"/>
          <a:srcRect l="14700" r="17060" b="8882"/>
          <a:stretch>
            <a:fillRect/>
          </a:stretch>
        </p:blipFill>
        <p:spPr>
          <a:xfrm>
            <a:off x="7277099" y="3340100"/>
            <a:ext cx="1879600" cy="35179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467599" y="3703290"/>
            <a:ext cx="167640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dirty="0" smtClean="0"/>
              <a:t>?</a:t>
            </a:r>
            <a:endParaRPr lang="fr-FR" sz="19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MCQ3: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What is the type of Artificial Vagina used on the picture?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Missouri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New-Jersey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err="1" smtClean="0">
                <a:latin typeface="Garamond"/>
                <a:cs typeface="Garamond"/>
              </a:rPr>
              <a:t>Botucryo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Colorado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MCQ3: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What is the type of Artificial Vagina used on the picture?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Missouri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New-Jersey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err="1" smtClean="0">
                <a:latin typeface="Garamond"/>
                <a:cs typeface="Garamond"/>
              </a:rPr>
              <a:t>Botucryo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b="1" dirty="0" smtClean="0">
                <a:latin typeface="Garamond"/>
                <a:cs typeface="Garamond"/>
              </a:rPr>
              <a:t>Colorado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Question: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What are the external signs of ejaculation of stallions?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endParaRPr lang="en-GB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endParaRPr lang="en-GB" b="1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endParaRPr lang="en-GB" b="1" dirty="0" smtClean="0">
              <a:latin typeface="Garamond"/>
              <a:cs typeface="Garamond"/>
            </a:endParaRPr>
          </a:p>
        </p:txBody>
      </p:sp>
      <p:pic>
        <p:nvPicPr>
          <p:cNvPr id="4" name="Image 3" descr="IMG_77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22650"/>
            <a:ext cx="45974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Question: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What are the external signs of ejaculation of stallions?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Tail flagging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Anus pumping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Thrill of urethra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n-GB" dirty="0" smtClean="0">
              <a:latin typeface="Garamond"/>
              <a:cs typeface="Garamond"/>
            </a:endParaRPr>
          </a:p>
        </p:txBody>
      </p:sp>
      <p:pic>
        <p:nvPicPr>
          <p:cNvPr id="4" name="Image 3" descr="IMG_77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22650"/>
            <a:ext cx="45974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MCQ4: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Which biochemical assay in semen could assess ejaculation occurred?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Anti-</a:t>
            </a:r>
            <a:r>
              <a:rPr lang="en-GB" dirty="0" err="1" smtClean="0">
                <a:latin typeface="Garamond"/>
                <a:cs typeface="Garamond"/>
              </a:rPr>
              <a:t>Mullerian</a:t>
            </a:r>
            <a:r>
              <a:rPr lang="en-GB" dirty="0" smtClean="0">
                <a:latin typeface="Garamond"/>
                <a:cs typeface="Garamond"/>
              </a:rPr>
              <a:t> </a:t>
            </a:r>
            <a:r>
              <a:rPr lang="en-GB" dirty="0" err="1" smtClean="0">
                <a:latin typeface="Garamond"/>
                <a:cs typeface="Garamond"/>
              </a:rPr>
              <a:t>Hormon</a:t>
            </a:r>
            <a:r>
              <a:rPr lang="en-GB" dirty="0" smtClean="0">
                <a:latin typeface="Garamond"/>
                <a:cs typeface="Garamond"/>
              </a:rPr>
              <a:t> (AMH)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err="1" smtClean="0">
                <a:latin typeface="Garamond"/>
                <a:cs typeface="Garamond"/>
              </a:rPr>
              <a:t>Creatinin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Alkaline </a:t>
            </a:r>
            <a:r>
              <a:rPr lang="en-GB" dirty="0" err="1" smtClean="0">
                <a:latin typeface="Garamond"/>
                <a:cs typeface="Garamond"/>
              </a:rPr>
              <a:t>phosphatase</a:t>
            </a:r>
            <a:r>
              <a:rPr lang="en-GB" dirty="0" smtClean="0">
                <a:latin typeface="Garamond"/>
                <a:cs typeface="Garamond"/>
              </a:rPr>
              <a:t> (AP)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Gamma </a:t>
            </a:r>
            <a:r>
              <a:rPr lang="en-GB" dirty="0" err="1" smtClean="0">
                <a:latin typeface="Garamond"/>
                <a:cs typeface="Garamond"/>
              </a:rPr>
              <a:t>glutamyl</a:t>
            </a:r>
            <a:r>
              <a:rPr lang="en-GB" dirty="0" smtClean="0">
                <a:latin typeface="Garamond"/>
                <a:cs typeface="Garamond"/>
              </a:rPr>
              <a:t> </a:t>
            </a:r>
            <a:r>
              <a:rPr lang="en-GB" dirty="0" err="1" smtClean="0">
                <a:latin typeface="Garamond"/>
                <a:cs typeface="Garamond"/>
              </a:rPr>
              <a:t>transferase</a:t>
            </a:r>
            <a:r>
              <a:rPr lang="en-GB" dirty="0" smtClean="0">
                <a:latin typeface="Garamond"/>
                <a:cs typeface="Garamond"/>
              </a:rPr>
              <a:t> (GGT)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MCQ4: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Which biochemical assay in semen could assess ejaculation occurred?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Anti-</a:t>
            </a:r>
            <a:r>
              <a:rPr lang="en-GB" dirty="0" err="1" smtClean="0">
                <a:latin typeface="Garamond"/>
                <a:cs typeface="Garamond"/>
              </a:rPr>
              <a:t>Mullerian</a:t>
            </a:r>
            <a:r>
              <a:rPr lang="en-GB" dirty="0" smtClean="0">
                <a:latin typeface="Garamond"/>
                <a:cs typeface="Garamond"/>
              </a:rPr>
              <a:t> </a:t>
            </a:r>
            <a:r>
              <a:rPr lang="en-GB" dirty="0" err="1" smtClean="0">
                <a:latin typeface="Garamond"/>
                <a:cs typeface="Garamond"/>
              </a:rPr>
              <a:t>Hormon</a:t>
            </a:r>
            <a:r>
              <a:rPr lang="en-GB" dirty="0" smtClean="0">
                <a:latin typeface="Garamond"/>
                <a:cs typeface="Garamond"/>
              </a:rPr>
              <a:t> (AMH)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err="1" smtClean="0">
                <a:latin typeface="Garamond"/>
                <a:cs typeface="Garamond"/>
              </a:rPr>
              <a:t>Creatinin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b="1" dirty="0" smtClean="0">
                <a:latin typeface="Garamond"/>
                <a:cs typeface="Garamond"/>
              </a:rPr>
              <a:t>Alkaline </a:t>
            </a:r>
            <a:r>
              <a:rPr lang="en-GB" b="1" dirty="0" err="1" smtClean="0">
                <a:latin typeface="Garamond"/>
                <a:cs typeface="Garamond"/>
              </a:rPr>
              <a:t>phosphatase</a:t>
            </a:r>
            <a:r>
              <a:rPr lang="en-GB" b="1" dirty="0" smtClean="0">
                <a:latin typeface="Garamond"/>
                <a:cs typeface="Garamond"/>
              </a:rPr>
              <a:t> (AP)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Gamma </a:t>
            </a:r>
            <a:r>
              <a:rPr lang="en-GB" dirty="0" err="1" smtClean="0">
                <a:latin typeface="Garamond"/>
                <a:cs typeface="Garamond"/>
              </a:rPr>
              <a:t>glutamyl</a:t>
            </a:r>
            <a:r>
              <a:rPr lang="en-GB" dirty="0" smtClean="0">
                <a:latin typeface="Garamond"/>
                <a:cs typeface="Garamond"/>
              </a:rPr>
              <a:t> </a:t>
            </a:r>
            <a:r>
              <a:rPr lang="en-GB" dirty="0" err="1" smtClean="0">
                <a:latin typeface="Garamond"/>
                <a:cs typeface="Garamond"/>
              </a:rPr>
              <a:t>transferase</a:t>
            </a:r>
            <a:r>
              <a:rPr lang="en-GB" dirty="0" smtClean="0">
                <a:latin typeface="Garamond"/>
                <a:cs typeface="Garamond"/>
              </a:rPr>
              <a:t> (GGT)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Question: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Explain the rational of PAL assay in equine semen:</a:t>
            </a:r>
          </a:p>
          <a:p>
            <a:pPr marL="400050" lvl="1" indent="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Where is it produced in the genital tract?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GB" dirty="0" smtClean="0">
              <a:latin typeface="Garamond"/>
              <a:cs typeface="Garamond"/>
            </a:endParaRPr>
          </a:p>
          <a:p>
            <a:pPr marL="400050" lvl="1" indent="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What are the normal values?</a:t>
            </a:r>
          </a:p>
          <a:p>
            <a:pPr marL="400050" lvl="1" indent="0">
              <a:buClr>
                <a:schemeClr val="tx1"/>
              </a:buClr>
            </a:pPr>
            <a:endParaRPr lang="en-GB" b="1" dirty="0" smtClean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Quarter horse </a:t>
            </a:r>
            <a:r>
              <a:rPr lang="fr-FR" dirty="0" err="1" smtClean="0">
                <a:latin typeface="Garamond"/>
                <a:cs typeface="Garamond"/>
              </a:rPr>
              <a:t>stallion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History:</a:t>
            </a:r>
          </a:p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4 years, bought for $$$€$€$$!$€€$$!€ at auction</a:t>
            </a:r>
          </a:p>
          <a:p>
            <a:pPr marL="971550" lvl="1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Then send in Europe…</a:t>
            </a:r>
          </a:p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No history of pathologies</a:t>
            </a:r>
          </a:p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Aim: </a:t>
            </a:r>
            <a:r>
              <a:rPr lang="en-GB" dirty="0" err="1" smtClean="0">
                <a:latin typeface="Garamond"/>
                <a:cs typeface="Garamond"/>
              </a:rPr>
              <a:t>batche</a:t>
            </a:r>
            <a:r>
              <a:rPr lang="en-GB" dirty="0" smtClean="0">
                <a:latin typeface="Garamond"/>
                <a:cs typeface="Garamond"/>
              </a:rPr>
              <a:t>$</a:t>
            </a:r>
            <a:r>
              <a:rPr lang="en-GB" dirty="0" smtClean="0">
                <a:latin typeface="Garamond"/>
                <a:cs typeface="Garamond"/>
              </a:rPr>
              <a:t> of </a:t>
            </a:r>
            <a:r>
              <a:rPr lang="en-GB" dirty="0" smtClean="0">
                <a:latin typeface="Garamond"/>
                <a:cs typeface="Garamond"/>
              </a:rPr>
              <a:t>frozen semen during 2 month</a:t>
            </a:r>
          </a:p>
          <a:p>
            <a:pPr marL="971550" lvl="1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T</a:t>
            </a:r>
            <a:r>
              <a:rPr lang="en-GB" dirty="0" smtClean="0">
                <a:latin typeface="Garamond"/>
                <a:cs typeface="Garamond"/>
              </a:rPr>
              <a:t>hen, work! </a:t>
            </a:r>
          </a:p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500kg, good body condition, try to bites you</a:t>
            </a:r>
          </a:p>
          <a:p>
            <a:pPr marL="971550" lvl="1" indent="-514350">
              <a:buClr>
                <a:schemeClr val="tx1"/>
              </a:buClr>
            </a:pP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endParaRPr lang="en-GB" b="1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endParaRPr lang="en-GB" b="1" dirty="0" smtClean="0">
              <a:latin typeface="Garamond"/>
              <a:cs typeface="Garamond"/>
            </a:endParaRPr>
          </a:p>
        </p:txBody>
      </p:sp>
      <p:pic>
        <p:nvPicPr>
          <p:cNvPr id="4" name="Image 3" descr="DSCN17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150" y="1"/>
            <a:ext cx="2138549" cy="160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Quarter horse </a:t>
            </a:r>
            <a:r>
              <a:rPr lang="fr-FR" dirty="0" err="1" smtClean="0">
                <a:latin typeface="Garamond"/>
                <a:cs typeface="Garamond"/>
              </a:rPr>
              <a:t>stallion</a:t>
            </a:r>
            <a:endParaRPr lang="fr-FR" dirty="0">
              <a:latin typeface="Garamond"/>
              <a:cs typeface="Garamond"/>
            </a:endParaRPr>
          </a:p>
        </p:txBody>
      </p:sp>
      <p:pic>
        <p:nvPicPr>
          <p:cNvPr id="4" name="Image 3" descr="DSCN17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150" y="1"/>
            <a:ext cx="2138549" cy="1600199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57200" y="3289300"/>
          <a:ext cx="8267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0"/>
                <a:gridCol w="2959100"/>
                <a:gridCol w="1463675"/>
                <a:gridCol w="20669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Day of collection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Collection conditions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Volume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AP</a:t>
                      </a:r>
                      <a:r>
                        <a:rPr lang="en-GB" baseline="0" noProof="0" smtClean="0"/>
                        <a:t> in semen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14.06.2016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</a:t>
                      </a:r>
                      <a:r>
                        <a:rPr lang="en-GB" baseline="30000" noProof="0" dirty="0" smtClean="0"/>
                        <a:t>st</a:t>
                      </a:r>
                      <a:r>
                        <a:rPr lang="en-GB" baseline="0" noProof="0" dirty="0" smtClean="0"/>
                        <a:t> attempt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50ml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10278 UI/L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15.06.2016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</a:t>
                      </a:r>
                      <a:r>
                        <a:rPr lang="en-GB" baseline="30000" noProof="0" dirty="0" smtClean="0"/>
                        <a:t>nd</a:t>
                      </a:r>
                      <a:r>
                        <a:rPr lang="en-GB" noProof="0" dirty="0" smtClean="0"/>
                        <a:t> attempt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100ml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51567 UI/L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16.06.2016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</a:t>
                      </a:r>
                      <a:r>
                        <a:rPr lang="en-GB" baseline="30000" noProof="0" dirty="0" smtClean="0"/>
                        <a:t>st</a:t>
                      </a:r>
                      <a:r>
                        <a:rPr lang="en-GB" baseline="0" noProof="0" dirty="0" smtClean="0"/>
                        <a:t> attempt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65ml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42983 UI/L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MCQ5: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Among those propositions, which is </a:t>
            </a:r>
            <a:r>
              <a:rPr lang="en-GB" b="1" dirty="0" smtClean="0">
                <a:latin typeface="Garamond"/>
                <a:cs typeface="Garamond"/>
              </a:rPr>
              <a:t>your favourite hypothesis?</a:t>
            </a:r>
            <a:r>
              <a:rPr lang="en-GB" b="1" dirty="0" smtClean="0">
                <a:latin typeface="Garamond"/>
                <a:cs typeface="Garamond"/>
              </a:rPr>
              <a:t> 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Retrograde ejaculation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Testicular degeneration/</a:t>
            </a:r>
            <a:r>
              <a:rPr lang="en-GB" dirty="0" err="1" smtClean="0">
                <a:latin typeface="Garamond"/>
                <a:cs typeface="Garamond"/>
              </a:rPr>
              <a:t>hypoplasia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Obstruction of the </a:t>
            </a:r>
            <a:r>
              <a:rPr lang="en-GB" dirty="0" err="1" smtClean="0">
                <a:latin typeface="Garamond"/>
                <a:cs typeface="Garamond"/>
              </a:rPr>
              <a:t>ampullae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Non-ejaculation after collection (aborted)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MCQ5: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Among those propositions, which is </a:t>
            </a:r>
            <a:r>
              <a:rPr lang="en-GB" b="1" dirty="0" smtClean="0">
                <a:latin typeface="Garamond"/>
                <a:cs typeface="Garamond"/>
              </a:rPr>
              <a:t>your favourite hypothesis?</a:t>
            </a:r>
            <a:r>
              <a:rPr lang="en-GB" b="1" dirty="0" smtClean="0">
                <a:latin typeface="Garamond"/>
                <a:cs typeface="Garamond"/>
              </a:rPr>
              <a:t> 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b="1" dirty="0" smtClean="0">
                <a:latin typeface="Garamond"/>
                <a:cs typeface="Garamond"/>
              </a:rPr>
              <a:t>Retrograde ejaculation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Testicular degeneration/</a:t>
            </a:r>
            <a:r>
              <a:rPr lang="en-GB" dirty="0" err="1" smtClean="0">
                <a:latin typeface="Garamond"/>
                <a:cs typeface="Garamond"/>
              </a:rPr>
              <a:t>hypoplasia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Obstruction of the </a:t>
            </a:r>
            <a:r>
              <a:rPr lang="en-GB" dirty="0" err="1" smtClean="0">
                <a:latin typeface="Garamond"/>
                <a:cs typeface="Garamond"/>
              </a:rPr>
              <a:t>ampullae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Non-ejaculation after collection (aborted)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Question: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How could you precise the diagnosis &amp; the prognosis (complementary exams)?</a:t>
            </a:r>
          </a:p>
          <a:p>
            <a:pPr marL="0" indent="0">
              <a:buClr>
                <a:schemeClr val="tx1"/>
              </a:buClr>
              <a:buNone/>
            </a:pPr>
            <a:endParaRPr lang="en-GB" b="1" dirty="0" smtClean="0">
              <a:latin typeface="Garamond"/>
              <a:cs typeface="Garamond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b="1" dirty="0" smtClean="0">
              <a:latin typeface="Garamond"/>
              <a:cs typeface="Garamond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Discuss the association with testicular torsion (non strangulated) observed in </a:t>
            </a:r>
            <a:r>
              <a:rPr lang="en-GB" b="1" smtClean="0">
                <a:latin typeface="Garamond"/>
                <a:cs typeface="Garamond"/>
              </a:rPr>
              <a:t>this horse.</a:t>
            </a:r>
            <a:endParaRPr lang="en-GB" b="1" smtClean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Question: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How do you call this condition?</a:t>
            </a:r>
          </a:p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Discussion…</a:t>
            </a:r>
          </a:p>
          <a:p>
            <a:pPr marL="571500" indent="-514350">
              <a:buClr>
                <a:schemeClr val="tx1"/>
              </a:buClr>
            </a:pPr>
            <a:endParaRPr lang="en-GB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endParaRPr lang="en-GB" b="1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endParaRPr lang="en-GB" b="1" dirty="0" smtClean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MCQ1: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Among those propositions, which is </a:t>
            </a:r>
            <a:r>
              <a:rPr lang="en-GB" b="1" dirty="0" smtClean="0">
                <a:latin typeface="Garamond"/>
                <a:cs typeface="Garamond"/>
              </a:rPr>
              <a:t>the less common in the differential diagnosis?</a:t>
            </a:r>
            <a:r>
              <a:rPr lang="en-GB" b="1" dirty="0" smtClean="0">
                <a:latin typeface="Garamond"/>
                <a:cs typeface="Garamond"/>
              </a:rPr>
              <a:t> 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Retrograde ejaculation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Testicular degeneration/</a:t>
            </a:r>
            <a:r>
              <a:rPr lang="en-GB" dirty="0" err="1" smtClean="0">
                <a:latin typeface="Garamond"/>
                <a:cs typeface="Garamond"/>
              </a:rPr>
              <a:t>hypoplasia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Obstruction of the </a:t>
            </a:r>
            <a:r>
              <a:rPr lang="en-GB" dirty="0" err="1" smtClean="0">
                <a:latin typeface="Garamond"/>
                <a:cs typeface="Garamond"/>
              </a:rPr>
              <a:t>ampullae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Non-ejaculation after collection (aborted)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MCQ1: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Among those propositions, which is </a:t>
            </a:r>
            <a:r>
              <a:rPr lang="en-GB" b="1" dirty="0" smtClean="0">
                <a:latin typeface="Garamond"/>
                <a:cs typeface="Garamond"/>
              </a:rPr>
              <a:t>the less common in the differential diagnosis?</a:t>
            </a:r>
            <a:r>
              <a:rPr lang="en-GB" b="1" dirty="0" smtClean="0">
                <a:latin typeface="Garamond"/>
                <a:cs typeface="Garamond"/>
              </a:rPr>
              <a:t> 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b="1" dirty="0" smtClean="0">
                <a:latin typeface="Garamond"/>
                <a:cs typeface="Garamond"/>
              </a:rPr>
              <a:t>Retrograde ejaculation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Testicular degeneration/</a:t>
            </a:r>
            <a:r>
              <a:rPr lang="en-GB" dirty="0" err="1" smtClean="0">
                <a:latin typeface="Garamond"/>
                <a:cs typeface="Garamond"/>
              </a:rPr>
              <a:t>hypoplasia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Obstruction of the </a:t>
            </a:r>
            <a:r>
              <a:rPr lang="en-GB" dirty="0" err="1" smtClean="0">
                <a:latin typeface="Garamond"/>
                <a:cs typeface="Garamond"/>
              </a:rPr>
              <a:t>ampullae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Non-ejaculation after collection (aborted)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Quarter horse </a:t>
            </a:r>
            <a:r>
              <a:rPr lang="fr-FR" dirty="0" err="1" smtClean="0">
                <a:latin typeface="Garamond"/>
                <a:cs typeface="Garamond"/>
              </a:rPr>
              <a:t>stallion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04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Clinical examination</a:t>
            </a:r>
            <a:r>
              <a:rPr lang="en-GB" b="1" dirty="0" smtClean="0">
                <a:latin typeface="Garamond"/>
                <a:cs typeface="Garamond"/>
              </a:rPr>
              <a:t>:</a:t>
            </a: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endParaRPr lang="en-GB" b="1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endParaRPr lang="en-GB" b="1" dirty="0" smtClean="0">
              <a:latin typeface="Garamond"/>
              <a:cs typeface="Garamond"/>
            </a:endParaRPr>
          </a:p>
        </p:txBody>
      </p:sp>
      <p:pic>
        <p:nvPicPr>
          <p:cNvPr id="4" name="Image 3" descr="DSCN17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150" y="1"/>
            <a:ext cx="2138549" cy="1600199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57200" y="2540000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smtClean="0">
                          <a:latin typeface="Garamond"/>
                          <a:cs typeface="Garamond"/>
                        </a:rPr>
                        <a:t>Left testis</a:t>
                      </a:r>
                      <a:endParaRPr lang="en-GB" sz="2400" noProof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smtClean="0">
                          <a:latin typeface="Garamond"/>
                          <a:cs typeface="Garamond"/>
                        </a:rPr>
                        <a:t>Right</a:t>
                      </a:r>
                      <a:r>
                        <a:rPr lang="en-GB" sz="2400" baseline="0" noProof="0" smtClean="0">
                          <a:latin typeface="Garamond"/>
                          <a:cs typeface="Garamond"/>
                        </a:rPr>
                        <a:t> testis</a:t>
                      </a:r>
                      <a:endParaRPr lang="en-GB" sz="2400" noProof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GB" sz="2400" noProof="0" dirty="0" smtClean="0">
                          <a:latin typeface="Garamond"/>
                          <a:cs typeface="Garamond"/>
                        </a:rPr>
                        <a:t> 3.3cm width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sz="2400" noProof="0" dirty="0" smtClean="0">
                          <a:latin typeface="Garamond"/>
                          <a:cs typeface="Garamond"/>
                        </a:rPr>
                        <a:t> 4.5cm high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sz="2400" noProof="0" dirty="0" smtClean="0">
                          <a:latin typeface="Garamond"/>
                          <a:cs typeface="Garamond"/>
                        </a:rPr>
                        <a:t> 6.6cm</a:t>
                      </a:r>
                      <a:r>
                        <a:rPr lang="en-GB" sz="2400" baseline="0" noProof="0" dirty="0" smtClean="0">
                          <a:latin typeface="Garamond"/>
                          <a:cs typeface="Garamond"/>
                        </a:rPr>
                        <a:t> long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sz="2400" baseline="0" noProof="0" dirty="0" smtClean="0">
                          <a:latin typeface="Garamond"/>
                          <a:cs typeface="Garamond"/>
                        </a:rPr>
                        <a:t> Soft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sz="2400" baseline="0" noProof="0" dirty="0" smtClean="0">
                          <a:latin typeface="Garamond"/>
                          <a:cs typeface="Garamond"/>
                        </a:rPr>
                        <a:t> Tail of </a:t>
                      </a:r>
                      <a:r>
                        <a:rPr lang="en-GB" sz="2400" baseline="0" noProof="0" dirty="0" err="1" smtClean="0">
                          <a:latin typeface="Garamond"/>
                          <a:cs typeface="Garamond"/>
                        </a:rPr>
                        <a:t>epididymis</a:t>
                      </a:r>
                      <a:r>
                        <a:rPr lang="en-GB" sz="2400" baseline="0" noProof="0" dirty="0" smtClean="0">
                          <a:latin typeface="Garamond"/>
                          <a:cs typeface="Garamond"/>
                        </a:rPr>
                        <a:t>: caudal</a:t>
                      </a:r>
                      <a:endParaRPr lang="en-GB" sz="2400" noProof="0" dirty="0" smtClean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GB" sz="2400" noProof="0" dirty="0" smtClean="0">
                          <a:latin typeface="Garamond"/>
                          <a:cs typeface="Garamond"/>
                        </a:rPr>
                        <a:t> 3.0cm width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sz="2400" noProof="0" dirty="0" smtClean="0">
                          <a:latin typeface="Garamond"/>
                          <a:cs typeface="Garamond"/>
                        </a:rPr>
                        <a:t> 5.0cm high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sz="2400" noProof="0" dirty="0" smtClean="0">
                          <a:latin typeface="Garamond"/>
                          <a:cs typeface="Garamond"/>
                        </a:rPr>
                        <a:t> 6.2cm long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sz="2400" noProof="0" dirty="0" smtClean="0">
                          <a:latin typeface="Garamond"/>
                          <a:cs typeface="Garamond"/>
                        </a:rPr>
                        <a:t> Soft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sz="2400" noProof="0" dirty="0" smtClean="0">
                          <a:latin typeface="Garamond"/>
                          <a:cs typeface="Garamond"/>
                        </a:rPr>
                        <a:t> Tail of </a:t>
                      </a:r>
                      <a:r>
                        <a:rPr lang="en-GB" sz="2400" noProof="0" dirty="0" err="1" smtClean="0">
                          <a:latin typeface="Garamond"/>
                          <a:cs typeface="Garamond"/>
                        </a:rPr>
                        <a:t>epididymis</a:t>
                      </a:r>
                      <a:r>
                        <a:rPr lang="en-GB" sz="2400" noProof="0" dirty="0" smtClean="0">
                          <a:latin typeface="Garamond"/>
                          <a:cs typeface="Garamond"/>
                        </a:rPr>
                        <a:t>: cranial</a:t>
                      </a:r>
                      <a:endParaRPr lang="en-GB" sz="2400" noProof="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Question: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What is the normal size of stallion testis?</a:t>
            </a:r>
          </a:p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Discussion…</a:t>
            </a:r>
          </a:p>
          <a:p>
            <a:pPr marL="0" indent="0">
              <a:buClr>
                <a:schemeClr val="tx1"/>
              </a:buClr>
              <a:buNone/>
            </a:pPr>
            <a:endParaRPr lang="en-GB" b="1" dirty="0" smtClean="0">
              <a:latin typeface="Garamond"/>
              <a:cs typeface="Garamond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What </a:t>
            </a:r>
            <a:r>
              <a:rPr lang="en-GB" b="1" dirty="0" smtClean="0">
                <a:latin typeface="Garamond"/>
                <a:cs typeface="Garamond"/>
              </a:rPr>
              <a:t>is the normal</a:t>
            </a:r>
            <a:r>
              <a:rPr lang="en-GB" b="1" dirty="0" smtClean="0">
                <a:latin typeface="Garamond"/>
                <a:cs typeface="Garamond"/>
              </a:rPr>
              <a:t> age for puberty?</a:t>
            </a:r>
            <a:endParaRPr lang="en-GB" b="1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r>
              <a:rPr lang="en-GB" dirty="0" smtClean="0">
                <a:latin typeface="Garamond"/>
                <a:cs typeface="Garamond"/>
              </a:rPr>
              <a:t>Discussion</a:t>
            </a:r>
            <a:r>
              <a:rPr lang="en-GB" dirty="0" smtClean="0">
                <a:latin typeface="Garamond"/>
                <a:cs typeface="Garamond"/>
              </a:rPr>
              <a:t>…</a:t>
            </a:r>
          </a:p>
          <a:p>
            <a:pPr marL="571500" indent="-514350">
              <a:buClr>
                <a:schemeClr val="tx1"/>
              </a:buClr>
              <a:buNone/>
            </a:pP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endParaRPr lang="en-GB" dirty="0" smtClean="0">
              <a:latin typeface="Garamond"/>
              <a:cs typeface="Garamond"/>
            </a:endParaRPr>
          </a:p>
          <a:p>
            <a:pPr marL="971550" lvl="1" indent="-514350">
              <a:buClr>
                <a:schemeClr val="tx1"/>
              </a:buClr>
            </a:pPr>
            <a:endParaRPr lang="en-GB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</a:pPr>
            <a:endParaRPr lang="en-GB" b="1" dirty="0" smtClean="0">
              <a:latin typeface="Garamond"/>
              <a:cs typeface="Garamond"/>
            </a:endParaRP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endParaRPr lang="en-GB" b="1" dirty="0" smtClean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MCQ2: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What is the physiological orientation of the tail of the </a:t>
            </a:r>
            <a:r>
              <a:rPr lang="en-GB" b="1" dirty="0" err="1" smtClean="0">
                <a:latin typeface="Garamond"/>
                <a:cs typeface="Garamond"/>
              </a:rPr>
              <a:t>epididymis</a:t>
            </a:r>
            <a:r>
              <a:rPr lang="en-GB" b="1" dirty="0" smtClean="0">
                <a:latin typeface="Garamond"/>
                <a:cs typeface="Garamond"/>
              </a:rPr>
              <a:t> in horses?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Cranial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Caudal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Dorsal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Ventral</a:t>
            </a:r>
          </a:p>
        </p:txBody>
      </p:sp>
      <p:pic>
        <p:nvPicPr>
          <p:cNvPr id="4" name="Image 3" descr="IMG_7360.jpg"/>
          <p:cNvPicPr>
            <a:picLocks noChangeAspect="1"/>
          </p:cNvPicPr>
          <p:nvPr/>
        </p:nvPicPr>
        <p:blipFill>
          <a:blip r:embed="rId2"/>
          <a:srcRect l="6406" t="11593" r="17813" b="11505"/>
          <a:stretch>
            <a:fillRect/>
          </a:stretch>
        </p:blipFill>
        <p:spPr>
          <a:xfrm>
            <a:off x="2984500" y="2687637"/>
            <a:ext cx="6159500" cy="4170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algn="l"/>
            <a:r>
              <a:rPr lang="fr-FR" dirty="0" smtClean="0">
                <a:latin typeface="Garamond"/>
                <a:cs typeface="Garamond"/>
              </a:rPr>
              <a:t>MCQ2: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b="1" dirty="0" smtClean="0">
                <a:latin typeface="Garamond"/>
                <a:cs typeface="Garamond"/>
              </a:rPr>
              <a:t>What is the physiological orientation of the tail of the </a:t>
            </a:r>
            <a:r>
              <a:rPr lang="en-GB" b="1" dirty="0" err="1" smtClean="0">
                <a:latin typeface="Garamond"/>
                <a:cs typeface="Garamond"/>
              </a:rPr>
              <a:t>epididymis</a:t>
            </a:r>
            <a:r>
              <a:rPr lang="en-GB" b="1" dirty="0" smtClean="0">
                <a:latin typeface="Garamond"/>
                <a:cs typeface="Garamond"/>
              </a:rPr>
              <a:t> in horses?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Cranial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b="1" dirty="0" smtClean="0">
                <a:latin typeface="Garamond"/>
                <a:cs typeface="Garamond"/>
              </a:rPr>
              <a:t>Caudal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Dorsal</a:t>
            </a:r>
          </a:p>
          <a:p>
            <a:pPr marL="571500" indent="-514350">
              <a:buClr>
                <a:schemeClr val="tx1"/>
              </a:buClr>
              <a:buFont typeface="+mj-lt"/>
              <a:buAutoNum type="arabicPeriod"/>
            </a:pPr>
            <a:r>
              <a:rPr lang="en-GB" dirty="0" smtClean="0">
                <a:latin typeface="Garamond"/>
                <a:cs typeface="Garamond"/>
              </a:rPr>
              <a:t>Ventral</a:t>
            </a:r>
          </a:p>
        </p:txBody>
      </p:sp>
      <p:pic>
        <p:nvPicPr>
          <p:cNvPr id="4" name="Image 3" descr="IMG_7360.jpg"/>
          <p:cNvPicPr>
            <a:picLocks noChangeAspect="1"/>
          </p:cNvPicPr>
          <p:nvPr/>
        </p:nvPicPr>
        <p:blipFill>
          <a:blip r:embed="rId2"/>
          <a:srcRect l="6406" t="11593" r="17813" b="11505"/>
          <a:stretch>
            <a:fillRect/>
          </a:stretch>
        </p:blipFill>
        <p:spPr>
          <a:xfrm>
            <a:off x="2984500" y="2687637"/>
            <a:ext cx="6159500" cy="4170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596</Words>
  <Application>Microsoft Macintosh PowerPoint</Application>
  <PresentationFormat>Présentation à l'écran (4:3)</PresentationFormat>
  <Paragraphs>150</Paragraphs>
  <Slides>23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CLINICAL CASE: EQUINE</vt:lpstr>
      <vt:lpstr>Quarter horse stallion</vt:lpstr>
      <vt:lpstr>Question:</vt:lpstr>
      <vt:lpstr>MCQ1:</vt:lpstr>
      <vt:lpstr>MCQ1:</vt:lpstr>
      <vt:lpstr>Quarter horse stallion</vt:lpstr>
      <vt:lpstr>Question:</vt:lpstr>
      <vt:lpstr>MCQ2:</vt:lpstr>
      <vt:lpstr>MCQ2:</vt:lpstr>
      <vt:lpstr>Question:</vt:lpstr>
      <vt:lpstr>Quarter horse stallion</vt:lpstr>
      <vt:lpstr>Quarter horse stallion</vt:lpstr>
      <vt:lpstr>MCQ3:</vt:lpstr>
      <vt:lpstr>MCQ3:</vt:lpstr>
      <vt:lpstr>Question:</vt:lpstr>
      <vt:lpstr>Question:</vt:lpstr>
      <vt:lpstr>MCQ4:</vt:lpstr>
      <vt:lpstr>MCQ4:</vt:lpstr>
      <vt:lpstr>Question:</vt:lpstr>
      <vt:lpstr>Quarter horse stallion</vt:lpstr>
      <vt:lpstr>MCQ5:</vt:lpstr>
      <vt:lpstr>MCQ5:</vt:lpstr>
      <vt:lpstr>Question:</vt:lpstr>
    </vt:vector>
  </TitlesOfParts>
  <Company>ULg - FMV - Repro Equine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PONTHIER</dc:creator>
  <cp:lastModifiedBy>Jérôme PONTHIER</cp:lastModifiedBy>
  <cp:revision>107</cp:revision>
  <dcterms:created xsi:type="dcterms:W3CDTF">2016-08-19T10:24:39Z</dcterms:created>
  <dcterms:modified xsi:type="dcterms:W3CDTF">2016-08-19T15:09:01Z</dcterms:modified>
</cp:coreProperties>
</file>