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84" r:id="rId5"/>
    <p:sldId id="286" r:id="rId6"/>
    <p:sldId id="287" r:id="rId7"/>
    <p:sldId id="288" r:id="rId8"/>
    <p:sldId id="289" r:id="rId9"/>
    <p:sldId id="290" r:id="rId10"/>
    <p:sldId id="291" r:id="rId11"/>
    <p:sldId id="285" r:id="rId12"/>
    <p:sldId id="295" r:id="rId13"/>
    <p:sldId id="292" r:id="rId14"/>
    <p:sldId id="293" r:id="rId15"/>
    <p:sldId id="294" r:id="rId16"/>
    <p:sldId id="296" r:id="rId17"/>
    <p:sldId id="299" r:id="rId18"/>
    <p:sldId id="297" r:id="rId19"/>
    <p:sldId id="298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8113" autoAdjust="0"/>
  </p:normalViewPr>
  <p:slideViewPr>
    <p:cSldViewPr snapToGrid="0" snapToObjects="1">
      <p:cViewPr>
        <p:scale>
          <a:sx n="100" d="100"/>
          <a:sy n="100" d="100"/>
        </p:scale>
        <p:origin x="-4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61366-805F-A747-91B1-B09D0A87450E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78E96-C062-DA4A-A8EC-5C81F3E6E1D4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ACC13-625D-D246-A60A-230A86572246}" type="datetimeFigureOut">
              <a:rPr lang="fr-FR" smtClean="0"/>
              <a:pPr/>
              <a:t>17/08/16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306055"/>
            <a:ext cx="7772400" cy="1470025"/>
          </a:xfrm>
        </p:spPr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EQUINE SEMEN FREEZING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4156400"/>
            <a:ext cx="7772400" cy="17526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/>
                </a:solidFill>
                <a:latin typeface="Garamond"/>
                <a:cs typeface="Garamond"/>
              </a:rPr>
              <a:t>Jérôme PONTHIER, </a:t>
            </a:r>
            <a:r>
              <a:rPr lang="fr-FR" b="1" dirty="0" err="1" smtClean="0">
                <a:solidFill>
                  <a:schemeClr val="tx1"/>
                </a:solidFill>
                <a:latin typeface="Garamond"/>
                <a:cs typeface="Garamond"/>
              </a:rPr>
              <a:t>ULg</a:t>
            </a:r>
            <a:endParaRPr lang="fr-FR" b="1" dirty="0" smtClean="0">
              <a:solidFill>
                <a:schemeClr val="tx1"/>
              </a:solidFill>
              <a:latin typeface="Garamond"/>
              <a:cs typeface="Garamond"/>
            </a:endParaRPr>
          </a:p>
          <a:p>
            <a:r>
              <a:rPr lang="fr-FR" dirty="0" smtClean="0">
                <a:solidFill>
                  <a:schemeClr val="tx1"/>
                </a:solidFill>
                <a:latin typeface="Garamond"/>
                <a:cs typeface="Garamond"/>
              </a:rPr>
              <a:t>DVM, M. Sc., Ph. D., Diplomate ECAR</a:t>
            </a:r>
          </a:p>
          <a:p>
            <a:endParaRPr lang="fr-FR" b="1" dirty="0">
              <a:solidFill>
                <a:schemeClr val="tx1"/>
              </a:solidFill>
              <a:latin typeface="Garamond"/>
              <a:cs typeface="Garamond"/>
            </a:endParaRPr>
          </a:p>
        </p:txBody>
      </p:sp>
      <p:pic>
        <p:nvPicPr>
          <p:cNvPr id="5" name="Image 4" descr="12375178_10153702551156007_4084473702010416143_o.jpg"/>
          <p:cNvPicPr>
            <a:picLocks noChangeAspect="1"/>
          </p:cNvPicPr>
          <p:nvPr/>
        </p:nvPicPr>
        <p:blipFill>
          <a:blip r:embed="rId2"/>
          <a:srcRect t="10268" b="10387"/>
          <a:stretch>
            <a:fillRect/>
          </a:stretch>
        </p:blipFill>
        <p:spPr>
          <a:xfrm>
            <a:off x="5282794" y="0"/>
            <a:ext cx="3861206" cy="2296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2. </a:t>
            </a:r>
            <a:r>
              <a:rPr lang="fr-FR" b="1" dirty="0" err="1" smtClean="0">
                <a:latin typeface="Garamond"/>
                <a:cs typeface="Garamond"/>
              </a:rPr>
              <a:t>Procedure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arenR" startAt="4"/>
            </a:pPr>
            <a:r>
              <a:rPr lang="en-GB" b="1" dirty="0" smtClean="0">
                <a:latin typeface="Garamond"/>
                <a:cs typeface="Garamond"/>
              </a:rPr>
              <a:t>Cooling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Min: 90 minutes (positive effect if time is increased in some papers)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en-GB" b="1" dirty="0" smtClean="0">
                <a:latin typeface="Garamond"/>
                <a:cs typeface="Garamond"/>
              </a:rPr>
              <a:t>Straw filling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Equine straws= 0.5ml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Mechanical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en-GB" b="1" dirty="0" smtClean="0">
                <a:latin typeface="Garamond"/>
                <a:cs typeface="Garamond"/>
              </a:rPr>
              <a:t>Freezing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-40 - -60°C/min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&gt;-140°C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en-GB" b="1" dirty="0" smtClean="0">
                <a:latin typeface="Garamond"/>
                <a:cs typeface="Garamond"/>
              </a:rPr>
              <a:t>Storage in N</a:t>
            </a:r>
            <a:r>
              <a:rPr lang="en-GB" b="1" baseline="-25000" dirty="0" smtClean="0">
                <a:latin typeface="Garamond"/>
                <a:cs typeface="Garamond"/>
              </a:rPr>
              <a:t>2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-196°C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Future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7501685" cy="4525963"/>
          </a:xfrm>
        </p:spPr>
        <p:txBody>
          <a:bodyPr/>
          <a:lstStyle/>
          <a:p>
            <a:pPr marL="514350" indent="-514350"/>
            <a:r>
              <a:rPr lang="en-GB" b="1" dirty="0" smtClean="0">
                <a:latin typeface="Garamond"/>
                <a:cs typeface="Garamond"/>
              </a:rPr>
              <a:t>Spermatozoa sorting</a:t>
            </a:r>
          </a:p>
          <a:p>
            <a:pPr marL="914400" lvl="1" indent="-514350"/>
            <a:r>
              <a:rPr lang="en-GB" b="1" dirty="0" smtClean="0">
                <a:latin typeface="Garamond"/>
                <a:cs typeface="Garamond"/>
              </a:rPr>
              <a:t>By quality: density gradient centrifugation:</a:t>
            </a:r>
          </a:p>
          <a:p>
            <a:pPr marL="901700" lvl="1" indent="0">
              <a:buNone/>
            </a:pPr>
            <a:r>
              <a:rPr lang="en-GB" dirty="0" smtClean="0">
                <a:latin typeface="Garamond"/>
                <a:cs typeface="Garamond"/>
              </a:rPr>
              <a:t>Selection of motile &amp; normal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r>
              <a:rPr lang="en-GB" dirty="0" smtClean="0">
                <a:latin typeface="Garamond"/>
                <a:cs typeface="Garamond"/>
              </a:rPr>
              <a:t> on the basis of the </a:t>
            </a:r>
            <a:r>
              <a:rPr lang="en-GB" dirty="0" err="1" smtClean="0">
                <a:latin typeface="Garamond"/>
                <a:cs typeface="Garamond"/>
              </a:rPr>
              <a:t>isopicnotic</a:t>
            </a:r>
            <a:r>
              <a:rPr lang="en-GB" dirty="0" smtClean="0">
                <a:latin typeface="Garamond"/>
                <a:cs typeface="Garamond"/>
              </a:rPr>
              <a:t> point before freezing</a:t>
            </a:r>
          </a:p>
          <a:p>
            <a:pPr marL="1257300" lvl="1" indent="-355600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Filtration of: abnormal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r>
              <a:rPr lang="en-GB" dirty="0" smtClean="0">
                <a:latin typeface="Garamond"/>
                <a:cs typeface="Garamond"/>
              </a:rPr>
              <a:t>,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r>
              <a:rPr lang="en-GB" dirty="0" smtClean="0">
                <a:latin typeface="Garamond"/>
                <a:cs typeface="Garamond"/>
              </a:rPr>
              <a:t> with fragmented DNA, non-sperm cells, cellular debris, bacteria, EVA (?)</a:t>
            </a:r>
          </a:p>
          <a:p>
            <a:pPr marL="1257300" lvl="1" indent="-355600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Loss of spermatozoa!! (RR: 10-40%)</a:t>
            </a:r>
          </a:p>
          <a:p>
            <a:pPr marL="901700" lvl="1" indent="0">
              <a:buNone/>
            </a:pPr>
            <a:endParaRPr lang="en-GB" dirty="0" smtClean="0">
              <a:latin typeface="Garamond"/>
              <a:cs typeface="Garamond"/>
            </a:endParaRPr>
          </a:p>
          <a:p>
            <a:pPr marL="1771650" lvl="3" indent="-514350"/>
            <a:endParaRPr lang="en-GB" dirty="0" smtClean="0">
              <a:latin typeface="Garamond"/>
              <a:cs typeface="Garamond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7285" t="11184" r="52804" b="7513"/>
          <a:stretch>
            <a:fillRect/>
          </a:stretch>
        </p:blipFill>
        <p:spPr bwMode="auto">
          <a:xfrm>
            <a:off x="7958885" y="2552700"/>
            <a:ext cx="118511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Future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GB" b="1" dirty="0" smtClean="0">
                <a:latin typeface="Garamond"/>
                <a:cs typeface="Garamond"/>
              </a:rPr>
              <a:t>Spermatozoa sorting</a:t>
            </a:r>
          </a:p>
          <a:p>
            <a:pPr marL="914400" lvl="1" indent="-514350"/>
            <a:r>
              <a:rPr lang="en-GB" b="1" dirty="0" smtClean="0">
                <a:latin typeface="Garamond"/>
                <a:cs typeface="Garamond"/>
              </a:rPr>
              <a:t>By sex: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Sexing technologies: DNA content measure by flow </a:t>
            </a:r>
            <a:r>
              <a:rPr lang="en-GB" dirty="0" err="1" smtClean="0">
                <a:latin typeface="Garamond"/>
                <a:cs typeface="Garamond"/>
              </a:rPr>
              <a:t>cytometry</a:t>
            </a:r>
            <a:r>
              <a:rPr lang="en-GB" dirty="0" smtClean="0">
                <a:latin typeface="Garamond"/>
                <a:cs typeface="Garamond"/>
              </a:rPr>
              <a:t>-like device &amp; sorting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Currently in equine: after sorting,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r>
              <a:rPr lang="en-GB" dirty="0" smtClean="0">
                <a:latin typeface="Garamond"/>
                <a:cs typeface="Garamond"/>
              </a:rPr>
              <a:t> doesn’t stand freezing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To be continued…</a:t>
            </a:r>
          </a:p>
          <a:p>
            <a:pPr marL="2228850" lvl="4" indent="-514350"/>
            <a:endParaRPr lang="en-GB" dirty="0" smtClean="0">
              <a:latin typeface="Garamond"/>
              <a:cs typeface="Garamond"/>
            </a:endParaRPr>
          </a:p>
          <a:p>
            <a:pPr marL="1771650" lvl="3" indent="-514350"/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Future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GB" b="1" dirty="0" err="1" smtClean="0">
                <a:latin typeface="Garamond"/>
                <a:cs typeface="Garamond"/>
              </a:rPr>
              <a:t>Freezability</a:t>
            </a:r>
            <a:r>
              <a:rPr lang="en-GB" b="1" dirty="0" smtClean="0">
                <a:latin typeface="Garamond"/>
                <a:cs typeface="Garamond"/>
              </a:rPr>
              <a:t> prognosis</a:t>
            </a:r>
          </a:p>
          <a:p>
            <a:pPr marL="914400" lvl="1" indent="-514350"/>
            <a:r>
              <a:rPr lang="en-US" sz="3200" dirty="0" smtClean="0">
                <a:latin typeface="Garamond"/>
                <a:cs typeface="Garamond"/>
              </a:rPr>
              <a:t>In the human:</a:t>
            </a:r>
          </a:p>
          <a:p>
            <a:pPr marL="1314450" lvl="2" indent="-514350"/>
            <a:r>
              <a:rPr lang="en-US" sz="2800" dirty="0" smtClean="0">
                <a:latin typeface="Garamond"/>
                <a:cs typeface="Garamond"/>
              </a:rPr>
              <a:t>Membrane fluidity</a:t>
            </a:r>
          </a:p>
          <a:p>
            <a:pPr marL="1314450" lvl="2" indent="-514350"/>
            <a:r>
              <a:rPr lang="en-US" sz="2800" dirty="0" smtClean="0">
                <a:latin typeface="Garamond"/>
                <a:cs typeface="Garamond"/>
              </a:rPr>
              <a:t>GSH concentration &amp; GPX transcription</a:t>
            </a:r>
          </a:p>
          <a:p>
            <a:pPr marL="1314450" lvl="2" indent="-514350"/>
            <a:r>
              <a:rPr lang="en-US" sz="2800" dirty="0" smtClean="0">
                <a:latin typeface="Garamond"/>
                <a:cs typeface="Garamond"/>
              </a:rPr>
              <a:t>Membrane integrity &amp; </a:t>
            </a:r>
            <a:r>
              <a:rPr lang="en-US" sz="2800" dirty="0" err="1" smtClean="0">
                <a:latin typeface="Garamond"/>
                <a:cs typeface="Garamond"/>
              </a:rPr>
              <a:t>symetry</a:t>
            </a:r>
            <a:r>
              <a:rPr lang="en-US" sz="2800" dirty="0" smtClean="0">
                <a:latin typeface="Garamond"/>
                <a:cs typeface="Garamond"/>
              </a:rPr>
              <a:t>: </a:t>
            </a:r>
            <a:r>
              <a:rPr lang="en-US" sz="2800" dirty="0" err="1" smtClean="0">
                <a:latin typeface="Garamond"/>
                <a:cs typeface="Garamond"/>
              </a:rPr>
              <a:t>Annexin</a:t>
            </a:r>
            <a:r>
              <a:rPr lang="en-US" sz="2800" dirty="0" smtClean="0">
                <a:latin typeface="Garamond"/>
                <a:cs typeface="Garamond"/>
              </a:rPr>
              <a:t> V</a:t>
            </a:r>
          </a:p>
          <a:p>
            <a:pPr marL="914400" lvl="1" indent="-514350"/>
            <a:r>
              <a:rPr lang="en-US" sz="3200" dirty="0" smtClean="0">
                <a:latin typeface="Garamond"/>
                <a:cs typeface="Garamond"/>
              </a:rPr>
              <a:t>In the equine:</a:t>
            </a:r>
          </a:p>
          <a:p>
            <a:pPr marL="1314450" lvl="2" indent="-514350"/>
            <a:r>
              <a:rPr lang="en-US" sz="2800" dirty="0" smtClean="0">
                <a:latin typeface="Garamond"/>
                <a:cs typeface="Garamond"/>
              </a:rPr>
              <a:t>Apoptotic factors (by flow </a:t>
            </a:r>
            <a:r>
              <a:rPr lang="en-US" sz="2800" dirty="0" err="1" smtClean="0">
                <a:latin typeface="Garamond"/>
                <a:cs typeface="Garamond"/>
              </a:rPr>
              <a:t>cytometry</a:t>
            </a:r>
            <a:r>
              <a:rPr lang="en-US" sz="2800" dirty="0" smtClean="0">
                <a:latin typeface="Garamond"/>
                <a:cs typeface="Garamond"/>
              </a:rPr>
              <a:t>)</a:t>
            </a:r>
          </a:p>
          <a:p>
            <a:pPr marL="1314450" lvl="2" indent="-514350"/>
            <a:r>
              <a:rPr lang="en-US" sz="2800" dirty="0" err="1" smtClean="0">
                <a:latin typeface="Garamond"/>
                <a:cs typeface="Garamond"/>
              </a:rPr>
              <a:t>NSCs</a:t>
            </a:r>
            <a:r>
              <a:rPr lang="en-US" sz="2800" dirty="0" smtClean="0">
                <a:latin typeface="Garamond"/>
                <a:cs typeface="Garamond"/>
              </a:rPr>
              <a:t>?</a:t>
            </a:r>
          </a:p>
          <a:p>
            <a:pPr marL="514350" indent="-514350"/>
            <a:endParaRPr lang="en-GB" dirty="0" smtClean="0">
              <a:latin typeface="Garamond"/>
              <a:cs typeface="Garamond"/>
            </a:endParaRPr>
          </a:p>
          <a:p>
            <a:pPr marL="1771650" lvl="3" indent="-514350"/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Future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6500"/>
          </a:xfrm>
        </p:spPr>
        <p:txBody>
          <a:bodyPr>
            <a:normAutofit fontScale="92500" lnSpcReduction="10000"/>
          </a:bodyPr>
          <a:lstStyle/>
          <a:p>
            <a:pPr marL="514350" indent="-514350"/>
            <a:r>
              <a:rPr lang="en-GB" b="1" dirty="0" smtClean="0">
                <a:latin typeface="Garamond"/>
                <a:cs typeface="Garamond"/>
              </a:rPr>
              <a:t>Freezing extender improvement</a:t>
            </a:r>
          </a:p>
          <a:p>
            <a:pPr marL="914400" lvl="1" indent="-514350"/>
            <a:r>
              <a:rPr lang="en-US" dirty="0" err="1" smtClean="0">
                <a:latin typeface="Garamond"/>
                <a:cs typeface="Garamond"/>
              </a:rPr>
              <a:t>Cryoprotective</a:t>
            </a:r>
            <a:r>
              <a:rPr lang="en-US" dirty="0" smtClean="0">
                <a:latin typeface="Garamond"/>
                <a:cs typeface="Garamond"/>
              </a:rPr>
              <a:t> agents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Reducing glycerol concentration (3.5% &gt; 2.5% &gt; 0.5%)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Lipids and Amides </a:t>
            </a:r>
            <a:r>
              <a:rPr lang="en-US" dirty="0" err="1" smtClean="0">
                <a:latin typeface="Garamond"/>
                <a:cs typeface="Garamond"/>
              </a:rPr>
              <a:t>cryoprotective</a:t>
            </a:r>
            <a:r>
              <a:rPr lang="en-US" dirty="0" smtClean="0">
                <a:latin typeface="Garamond"/>
                <a:cs typeface="Garamond"/>
              </a:rPr>
              <a:t> effects to replace glycerol (</a:t>
            </a:r>
            <a:r>
              <a:rPr lang="en-US" dirty="0" err="1" smtClean="0">
                <a:latin typeface="Garamond"/>
                <a:cs typeface="Garamond"/>
              </a:rPr>
              <a:t>Botucryo</a:t>
            </a:r>
            <a:r>
              <a:rPr lang="en-US" baseline="30000" dirty="0" smtClean="0">
                <a:latin typeface="Garamond"/>
                <a:cs typeface="Garamond"/>
              </a:rPr>
              <a:t>®</a:t>
            </a:r>
            <a:r>
              <a:rPr lang="en-US" dirty="0" smtClean="0">
                <a:latin typeface="Garamond"/>
                <a:cs typeface="Garamond"/>
              </a:rPr>
              <a:t>)</a:t>
            </a:r>
          </a:p>
          <a:p>
            <a:pPr marL="914400" lvl="1" indent="-514350"/>
            <a:r>
              <a:rPr lang="en-US" dirty="0" err="1" smtClean="0">
                <a:latin typeface="Garamond"/>
                <a:cs typeface="Garamond"/>
              </a:rPr>
              <a:t>Physicochemicals</a:t>
            </a:r>
            <a:r>
              <a:rPr lang="en-US" dirty="0" smtClean="0">
                <a:latin typeface="Garamond"/>
                <a:cs typeface="Garamond"/>
              </a:rPr>
              <a:t> and nutritive characteristics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Cholesterol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Isolation of LDL (INRA Freeze</a:t>
            </a:r>
            <a:r>
              <a:rPr lang="en-US" baseline="30000" dirty="0" smtClean="0">
                <a:latin typeface="Garamond"/>
                <a:cs typeface="Garamond"/>
              </a:rPr>
              <a:t>®</a:t>
            </a:r>
            <a:r>
              <a:rPr lang="en-US" dirty="0" smtClean="0">
                <a:latin typeface="Garamond"/>
                <a:cs typeface="Garamond"/>
              </a:rPr>
              <a:t>)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Animal protein free media</a:t>
            </a:r>
          </a:p>
          <a:p>
            <a:pPr marL="914400" lvl="1" indent="-514350"/>
            <a:r>
              <a:rPr lang="en-US" dirty="0" smtClean="0">
                <a:latin typeface="Garamond"/>
                <a:cs typeface="Garamond"/>
              </a:rPr>
              <a:t>Control of ROS production by medium</a:t>
            </a:r>
          </a:p>
          <a:p>
            <a:pPr marL="914400" lvl="1" indent="-514350"/>
            <a:r>
              <a:rPr lang="en-US" dirty="0" smtClean="0">
                <a:latin typeface="Garamond"/>
                <a:cs typeface="Garamond"/>
              </a:rPr>
              <a:t>Decrease </a:t>
            </a:r>
            <a:r>
              <a:rPr lang="en-US" dirty="0" err="1" smtClean="0">
                <a:latin typeface="Garamond"/>
                <a:cs typeface="Garamond"/>
              </a:rPr>
              <a:t>nbr</a:t>
            </a:r>
            <a:r>
              <a:rPr lang="en-US" dirty="0" smtClean="0">
                <a:latin typeface="Garamond"/>
                <a:cs typeface="Garamond"/>
              </a:rPr>
              <a:t> of straws/dose (decrease of secondary market)</a:t>
            </a:r>
          </a:p>
          <a:p>
            <a:pPr marL="1771650" lvl="3" indent="-514350"/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Future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GB" b="1" dirty="0" smtClean="0">
                <a:latin typeface="Garamond"/>
                <a:cs typeface="Garamond"/>
              </a:rPr>
              <a:t>Technical improvement</a:t>
            </a:r>
            <a:endParaRPr lang="en-GB" dirty="0" smtClean="0">
              <a:latin typeface="Garamond"/>
              <a:cs typeface="Garamond"/>
            </a:endParaRPr>
          </a:p>
          <a:p>
            <a:pPr marL="914400" lvl="1" indent="-514350"/>
            <a:r>
              <a:rPr lang="en-US" dirty="0" smtClean="0">
                <a:latin typeface="Garamond"/>
                <a:cs typeface="Garamond"/>
              </a:rPr>
              <a:t>Cooling?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After centrifugation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Time can be increased</a:t>
            </a:r>
          </a:p>
          <a:p>
            <a:pPr marL="914400" lvl="1" indent="-514350"/>
            <a:r>
              <a:rPr lang="en-US" dirty="0" smtClean="0">
                <a:latin typeface="Garamond"/>
                <a:cs typeface="Garamond"/>
              </a:rPr>
              <a:t>Freezing?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Curves?</a:t>
            </a:r>
          </a:p>
          <a:p>
            <a:pPr marL="1314450" lvl="2" indent="-514350"/>
            <a:r>
              <a:rPr lang="en-US" dirty="0" err="1" smtClean="0">
                <a:latin typeface="Garamond"/>
                <a:cs typeface="Garamond"/>
              </a:rPr>
              <a:t>Vitrification</a:t>
            </a:r>
            <a:endParaRPr lang="en-US" dirty="0" smtClean="0">
              <a:latin typeface="Garamond"/>
              <a:cs typeface="Garamond"/>
            </a:endParaRPr>
          </a:p>
          <a:p>
            <a:pPr marL="1771650" lvl="3" indent="-514350"/>
            <a:endParaRPr lang="en-GB" dirty="0" smtClean="0">
              <a:latin typeface="Garamond"/>
              <a:cs typeface="Garamond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4571999" y="3624942"/>
            <a:ext cx="4504267" cy="3258477"/>
            <a:chOff x="4177452" y="2303727"/>
            <a:chExt cx="4966548" cy="3479541"/>
          </a:xfrm>
        </p:grpSpPr>
        <p:grpSp>
          <p:nvGrpSpPr>
            <p:cNvPr id="6" name="Grouper 9"/>
            <p:cNvGrpSpPr/>
            <p:nvPr/>
          </p:nvGrpSpPr>
          <p:grpSpPr>
            <a:xfrm>
              <a:off x="4918234" y="2303728"/>
              <a:ext cx="4225766" cy="3053874"/>
              <a:chOff x="740781" y="2913327"/>
              <a:chExt cx="4225766" cy="3053874"/>
            </a:xfrm>
          </p:grpSpPr>
          <p:cxnSp>
            <p:nvCxnSpPr>
              <p:cNvPr id="13" name="Connecteur droit 12"/>
              <p:cNvCxnSpPr/>
              <p:nvPr/>
            </p:nvCxnSpPr>
            <p:spPr>
              <a:xfrm>
                <a:off x="778933" y="5965613"/>
                <a:ext cx="4187614" cy="1588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 rot="16200000" flipV="1">
                <a:off x="-767080" y="4421188"/>
                <a:ext cx="3053874" cy="381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Connecteur droit 6"/>
            <p:cNvCxnSpPr/>
            <p:nvPr/>
          </p:nvCxnSpPr>
          <p:spPr>
            <a:xfrm>
              <a:off x="5198533" y="2523067"/>
              <a:ext cx="3691467" cy="2556933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16200000" flipH="1">
              <a:off x="4899237" y="2822363"/>
              <a:ext cx="2556933" cy="195834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6767407" y="3366588"/>
              <a:ext cx="778934" cy="42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  <a:latin typeface="Garamond"/>
                  <a:cs typeface="Garamond"/>
                </a:rPr>
                <a:t>Real</a:t>
              </a:r>
              <a:endParaRPr lang="en-US" sz="2000" dirty="0">
                <a:solidFill>
                  <a:srgbClr val="008000"/>
                </a:solidFill>
                <a:latin typeface="Garamond"/>
                <a:cs typeface="Garamond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198533" y="4256557"/>
              <a:ext cx="1439334" cy="42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err="1" smtClean="0">
                  <a:solidFill>
                    <a:srgbClr val="000090"/>
                  </a:solidFill>
                  <a:latin typeface="Garamond"/>
                  <a:cs typeface="Garamond"/>
                </a:rPr>
                <a:t>Theorical</a:t>
              </a:r>
              <a:endParaRPr lang="en-US" sz="2000" dirty="0">
                <a:solidFill>
                  <a:srgbClr val="000090"/>
                </a:solidFill>
                <a:latin typeface="Garamond"/>
                <a:cs typeface="Garamond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177452" y="2303727"/>
              <a:ext cx="778934" cy="42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Garamond"/>
                  <a:cs typeface="Garamond"/>
                </a:rPr>
                <a:t>T°C</a:t>
              </a:r>
              <a:endParaRPr lang="en-US" sz="2000" dirty="0">
                <a:latin typeface="Garamond"/>
                <a:cs typeface="Garamond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8297333" y="5356014"/>
              <a:ext cx="778934" cy="42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Garamond"/>
                  <a:cs typeface="Garamond"/>
                </a:rPr>
                <a:t>Time</a:t>
              </a:r>
              <a:endParaRPr lang="en-US" sz="2000" dirty="0"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latin typeface="Garamond"/>
                <a:cs typeface="Garamond"/>
              </a:rPr>
              <a:t>EqSemenFreezing</a:t>
            </a:r>
            <a:r>
              <a:rPr lang="fr-FR" b="1" dirty="0" smtClean="0">
                <a:latin typeface="Garamond"/>
                <a:cs typeface="Garamond"/>
              </a:rPr>
              <a:t>: MQC1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199" y="1600201"/>
            <a:ext cx="8458613" cy="11049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Garamond"/>
                <a:ea typeface="Wingdings"/>
                <a:cs typeface="Garamond"/>
              </a:rPr>
              <a:t>Which of the following batches of this same stallion would be suitable for export in 8 straws dose?</a:t>
            </a:r>
          </a:p>
          <a:p>
            <a:pPr marL="0" indent="0">
              <a:buNone/>
            </a:pPr>
            <a:endParaRPr lang="en-GB" dirty="0" smtClean="0">
              <a:latin typeface="Garamond"/>
              <a:ea typeface="Wingdings"/>
              <a:cs typeface="Garamond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57200" y="2984500"/>
          <a:ext cx="8229599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2264833"/>
                <a:gridCol w="2264833"/>
                <a:gridCol w="226483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Concentration</a:t>
                      </a:r>
                    </a:p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(x10</a:t>
                      </a:r>
                      <a:r>
                        <a:rPr lang="fr-FR" baseline="30000" dirty="0" smtClean="0">
                          <a:latin typeface="Garamond"/>
                          <a:cs typeface="Garamond"/>
                        </a:rPr>
                        <a:t>6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/ml)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Total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Motility</a:t>
                      </a:r>
                      <a:endParaRPr lang="fr-FR" baseline="0" dirty="0" smtClean="0">
                        <a:latin typeface="Garamond"/>
                        <a:cs typeface="Garamond"/>
                      </a:endParaRPr>
                    </a:p>
                    <a:p>
                      <a:pPr algn="ctr"/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(%)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Progressive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Motility</a:t>
                      </a:r>
                      <a:endParaRPr lang="fr-FR" dirty="0" smtClean="0">
                        <a:latin typeface="Garamond"/>
                        <a:cs typeface="Garamond"/>
                      </a:endParaRPr>
                    </a:p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(%)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Batch 1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100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50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25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Batch 2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200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40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10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Batch 3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100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40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35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Batch 4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200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35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15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latin typeface="Garamond"/>
                <a:cs typeface="Garamond"/>
              </a:rPr>
              <a:t>EqSemenFreezing</a:t>
            </a:r>
            <a:r>
              <a:rPr lang="fr-FR" b="1" dirty="0" smtClean="0">
                <a:latin typeface="Garamond"/>
                <a:cs typeface="Garamond"/>
              </a:rPr>
              <a:t>: MQC1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199" y="1600201"/>
            <a:ext cx="8458613" cy="11049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Garamond"/>
                <a:ea typeface="Wingdings"/>
                <a:cs typeface="Garamond"/>
              </a:rPr>
              <a:t>Which of the following batches of this same stallion would be suitable for export in 8 straws dose?</a:t>
            </a:r>
          </a:p>
          <a:p>
            <a:pPr marL="0" indent="0">
              <a:buNone/>
            </a:pPr>
            <a:endParaRPr lang="en-GB" dirty="0" smtClean="0">
              <a:latin typeface="Garamond"/>
              <a:ea typeface="Wingdings"/>
              <a:cs typeface="Garamond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57200" y="2984500"/>
          <a:ext cx="8229599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2264833"/>
                <a:gridCol w="2264833"/>
                <a:gridCol w="226483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Concentration</a:t>
                      </a:r>
                    </a:p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(x10</a:t>
                      </a:r>
                      <a:r>
                        <a:rPr lang="fr-FR" baseline="30000" dirty="0" smtClean="0">
                          <a:latin typeface="Garamond"/>
                          <a:cs typeface="Garamond"/>
                        </a:rPr>
                        <a:t>6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/ml)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Total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Motility</a:t>
                      </a:r>
                      <a:endParaRPr lang="fr-FR" baseline="0" dirty="0" smtClean="0">
                        <a:latin typeface="Garamond"/>
                        <a:cs typeface="Garamond"/>
                      </a:endParaRPr>
                    </a:p>
                    <a:p>
                      <a:pPr algn="ctr"/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(%)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Progressive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Motility</a:t>
                      </a:r>
                      <a:endParaRPr lang="fr-FR" dirty="0" smtClean="0">
                        <a:latin typeface="Garamond"/>
                        <a:cs typeface="Garamond"/>
                      </a:endParaRPr>
                    </a:p>
                    <a:p>
                      <a:pPr algn="ctr"/>
                      <a:r>
                        <a:rPr lang="fr-FR" dirty="0" smtClean="0">
                          <a:latin typeface="Garamond"/>
                          <a:cs typeface="Garamond"/>
                        </a:rPr>
                        <a:t>(%)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Batch 1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100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50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25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Batch 2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200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40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10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Batch 3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b="1" dirty="0" smtClean="0">
                          <a:latin typeface="Garamond"/>
                          <a:cs typeface="Garamond"/>
                        </a:rPr>
                        <a:t>100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b="1" dirty="0" smtClean="0">
                          <a:latin typeface="Garamond"/>
                          <a:cs typeface="Garamond"/>
                        </a:rPr>
                        <a:t>40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b="1" dirty="0" smtClean="0">
                          <a:latin typeface="Garamond"/>
                          <a:cs typeface="Garamond"/>
                        </a:rPr>
                        <a:t>35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Batch 4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200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35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Garamond"/>
                          <a:cs typeface="Garamond"/>
                        </a:rPr>
                        <a:t>15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latin typeface="Garamond"/>
                <a:cs typeface="Garamond"/>
              </a:rPr>
              <a:t>EqSemenFreezing</a:t>
            </a:r>
            <a:r>
              <a:rPr lang="fr-FR" b="1" dirty="0" smtClean="0">
                <a:latin typeface="Garamond"/>
                <a:cs typeface="Garamond"/>
              </a:rPr>
              <a:t>: MQC2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199" y="1600200"/>
            <a:ext cx="8458613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Garamond"/>
                <a:ea typeface="Wingdings"/>
                <a:cs typeface="Garamond"/>
              </a:rPr>
              <a:t>Rational of the use of cushioned centrifugation during equine semen freezing is: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To decrease spermatozoa lesions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To increase recovery rate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To increase spermatozoa </a:t>
            </a:r>
            <a:r>
              <a:rPr lang="en-GB" dirty="0" err="1" smtClean="0">
                <a:latin typeface="Garamond"/>
                <a:ea typeface="Wingdings"/>
                <a:cs typeface="Garamond"/>
              </a:rPr>
              <a:t>progessive</a:t>
            </a:r>
            <a:r>
              <a:rPr lang="en-GB" dirty="0" smtClean="0">
                <a:latin typeface="Garamond"/>
                <a:ea typeface="Wingdings"/>
                <a:cs typeface="Garamond"/>
              </a:rPr>
              <a:t> motility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To decrease spermatozoa abnormalities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latin typeface="Garamond"/>
                <a:cs typeface="Garamond"/>
              </a:rPr>
              <a:t>EqSemenFreezing</a:t>
            </a:r>
            <a:r>
              <a:rPr lang="fr-FR" b="1" dirty="0" smtClean="0">
                <a:latin typeface="Garamond"/>
                <a:cs typeface="Garamond"/>
              </a:rPr>
              <a:t>: MQC2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199" y="1600200"/>
            <a:ext cx="8458613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Garamond"/>
                <a:ea typeface="Wingdings"/>
                <a:cs typeface="Garamond"/>
              </a:rPr>
              <a:t>Rational of the use of cushioned centrifugation during equine semen freezing is: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To decrease spermatozoa lesions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latin typeface="Garamond"/>
                <a:ea typeface="Wingdings"/>
                <a:cs typeface="Garamond"/>
              </a:rPr>
              <a:t>To increase recovery rate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To increase spermatozoa </a:t>
            </a:r>
            <a:r>
              <a:rPr lang="en-GB" dirty="0" err="1" smtClean="0">
                <a:latin typeface="Garamond"/>
                <a:ea typeface="Wingdings"/>
                <a:cs typeface="Garamond"/>
              </a:rPr>
              <a:t>progessive</a:t>
            </a:r>
            <a:r>
              <a:rPr lang="en-GB" dirty="0" smtClean="0">
                <a:latin typeface="Garamond"/>
                <a:ea typeface="Wingdings"/>
                <a:cs typeface="Garamond"/>
              </a:rPr>
              <a:t> motility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To decrease spermatozoa abnormalities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Plan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14350">
              <a:buClr>
                <a:schemeClr val="tx1"/>
              </a:buClr>
              <a:buFont typeface="+mj-lt"/>
              <a:buAutoNum type="arabicPeriod"/>
            </a:pPr>
            <a:r>
              <a:rPr lang="fr-FR" b="1" dirty="0" err="1" smtClean="0">
                <a:latin typeface="Garamond"/>
                <a:cs typeface="Garamond"/>
              </a:rPr>
              <a:t>Aims</a:t>
            </a:r>
            <a:endParaRPr lang="fr-FR" b="1" dirty="0" smtClean="0">
              <a:latin typeface="Garamond"/>
              <a:cs typeface="Garamond"/>
            </a:endParaRPr>
          </a:p>
          <a:p>
            <a:pPr marL="571500" indent="-514350">
              <a:buClr>
                <a:schemeClr val="tx1"/>
              </a:buClr>
              <a:buFont typeface="+mj-lt"/>
              <a:buAutoNum type="arabicPeriod"/>
            </a:pPr>
            <a:r>
              <a:rPr lang="fr-FR" b="1" dirty="0" err="1" smtClean="0">
                <a:latin typeface="Garamond"/>
                <a:cs typeface="Garamond"/>
              </a:rPr>
              <a:t>Procedures</a:t>
            </a:r>
            <a:endParaRPr lang="fr-FR" b="1" dirty="0" smtClean="0">
              <a:latin typeface="Garamond"/>
              <a:cs typeface="Garamond"/>
            </a:endParaRPr>
          </a:p>
          <a:p>
            <a:pPr marL="571500" indent="-514350">
              <a:buClr>
                <a:schemeClr val="tx1"/>
              </a:buClr>
              <a:buFont typeface="+mj-lt"/>
              <a:buAutoNum type="arabicPeriod"/>
            </a:pPr>
            <a:r>
              <a:rPr lang="fr-FR" b="1" dirty="0" smtClean="0">
                <a:latin typeface="Garamond"/>
                <a:cs typeface="Garamond"/>
              </a:rPr>
              <a:t>Future</a:t>
            </a:r>
          </a:p>
        </p:txBody>
      </p:sp>
      <p:pic>
        <p:nvPicPr>
          <p:cNvPr id="4" name="Image 3" descr="546378_403781369641712_330404283646088_1546475_186507971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761" y="2388130"/>
            <a:ext cx="5977467" cy="448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1. </a:t>
            </a:r>
            <a:r>
              <a:rPr lang="fr-FR" b="1" dirty="0" err="1" smtClean="0">
                <a:latin typeface="Garamond"/>
                <a:cs typeface="Garamond"/>
              </a:rPr>
              <a:t>Aims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300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en-GB" b="1" dirty="0" smtClean="0">
                <a:latin typeface="Garamond"/>
                <a:cs typeface="Garamond"/>
              </a:rPr>
              <a:t>&gt;50% pregnant mares after AI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AI timing &amp; procedures?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Depending on the author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See </a:t>
            </a:r>
            <a:r>
              <a:rPr lang="en-GB" dirty="0" err="1" smtClean="0">
                <a:latin typeface="Garamond"/>
                <a:cs typeface="Garamond"/>
              </a:rPr>
              <a:t>Vidament</a:t>
            </a:r>
            <a:r>
              <a:rPr lang="en-GB" dirty="0" smtClean="0">
                <a:latin typeface="Garamond"/>
                <a:cs typeface="Garamond"/>
              </a:rPr>
              <a:t> et al.2005</a:t>
            </a:r>
          </a:p>
          <a:p>
            <a:pPr marL="571500" indent="-571500">
              <a:buFont typeface="+mj-lt"/>
              <a:buAutoNum type="romanUcPeriod"/>
            </a:pPr>
            <a:r>
              <a:rPr lang="en-GB" b="1" dirty="0" smtClean="0">
                <a:latin typeface="Garamond"/>
                <a:cs typeface="Garamond"/>
              </a:rPr>
              <a:t>140x10</a:t>
            </a:r>
            <a:r>
              <a:rPr lang="en-GB" b="1" baseline="30000" dirty="0" smtClean="0">
                <a:latin typeface="Garamond"/>
                <a:cs typeface="Garamond"/>
              </a:rPr>
              <a:t>6</a:t>
            </a:r>
            <a:r>
              <a:rPr lang="en-GB" b="1" dirty="0" smtClean="0">
                <a:latin typeface="Garamond"/>
                <a:cs typeface="Garamond"/>
              </a:rPr>
              <a:t> </a:t>
            </a:r>
            <a:r>
              <a:rPr lang="en-GB" b="1" dirty="0" err="1" smtClean="0">
                <a:latin typeface="Garamond"/>
                <a:cs typeface="Garamond"/>
              </a:rPr>
              <a:t>prog</a:t>
            </a:r>
            <a:r>
              <a:rPr lang="en-GB" b="1" dirty="0" smtClean="0">
                <a:latin typeface="Garamond"/>
                <a:cs typeface="Garamond"/>
              </a:rPr>
              <a:t> spermatozoa per dose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&gt;35% </a:t>
            </a:r>
            <a:r>
              <a:rPr lang="en-GB" dirty="0" err="1" smtClean="0">
                <a:latin typeface="Garamond"/>
                <a:cs typeface="Garamond"/>
              </a:rPr>
              <a:t>prog</a:t>
            </a:r>
            <a:r>
              <a:rPr lang="en-GB" dirty="0" smtClean="0">
                <a:latin typeface="Garamond"/>
                <a:cs typeface="Garamond"/>
              </a:rPr>
              <a:t> motility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400x10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 total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endParaRPr lang="en-GB" dirty="0" smtClean="0">
              <a:latin typeface="Garamond"/>
              <a:cs typeface="Garamond"/>
            </a:endParaRP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4 to 8 straws, 2 to 4ml (200 to 100x10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spz/ml)</a:t>
            </a:r>
          </a:p>
          <a:p>
            <a:pPr marL="514350" indent="-514350"/>
            <a:r>
              <a:rPr lang="en-GB" dirty="0" smtClean="0">
                <a:latin typeface="Garamond"/>
                <a:cs typeface="Garamond"/>
              </a:rPr>
              <a:t>WBSHF: 250x10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 </a:t>
            </a:r>
            <a:r>
              <a:rPr lang="en-GB" dirty="0" err="1" smtClean="0">
                <a:latin typeface="Garamond"/>
                <a:cs typeface="Garamond"/>
              </a:rPr>
              <a:t>prog</a:t>
            </a:r>
            <a:r>
              <a:rPr lang="en-GB" dirty="0" smtClean="0">
                <a:latin typeface="Garamond"/>
                <a:cs typeface="Garamond"/>
              </a:rPr>
              <a:t> spermatozoa per dose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Scientific data about it 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2. </a:t>
            </a:r>
            <a:r>
              <a:rPr lang="fr-FR" b="1" dirty="0" err="1" smtClean="0">
                <a:latin typeface="Garamond"/>
                <a:cs typeface="Garamond"/>
              </a:rPr>
              <a:t>Procedure</a:t>
            </a:r>
            <a:endParaRPr lang="fr-FR" b="1" dirty="0">
              <a:latin typeface="Garamond"/>
              <a:cs typeface="Garamond"/>
            </a:endParaRPr>
          </a:p>
        </p:txBody>
      </p:sp>
      <p:grpSp>
        <p:nvGrpSpPr>
          <p:cNvPr id="6" name="Group 1096"/>
          <p:cNvGrpSpPr>
            <a:grpSpLocks/>
          </p:cNvGrpSpPr>
          <p:nvPr/>
        </p:nvGrpSpPr>
        <p:grpSpPr bwMode="auto">
          <a:xfrm>
            <a:off x="275242" y="1390532"/>
            <a:ext cx="8543155" cy="4916619"/>
            <a:chOff x="539" y="757"/>
            <a:chExt cx="4789" cy="3486"/>
          </a:xfrm>
        </p:grpSpPr>
        <p:grpSp>
          <p:nvGrpSpPr>
            <p:cNvPr id="7" name="Group 1026"/>
            <p:cNvGrpSpPr>
              <a:grpSpLocks/>
            </p:cNvGrpSpPr>
            <p:nvPr/>
          </p:nvGrpSpPr>
          <p:grpSpPr bwMode="auto">
            <a:xfrm>
              <a:off x="2916" y="1913"/>
              <a:ext cx="175" cy="800"/>
              <a:chOff x="384" y="912"/>
              <a:chExt cx="288" cy="1584"/>
            </a:xfrm>
          </p:grpSpPr>
          <p:sp>
            <p:nvSpPr>
              <p:cNvPr id="70" name="AutoShape 1027"/>
              <p:cNvSpPr>
                <a:spLocks noChangeArrowheads="1"/>
              </p:cNvSpPr>
              <p:nvPr/>
            </p:nvSpPr>
            <p:spPr bwMode="auto">
              <a:xfrm>
                <a:off x="384" y="912"/>
                <a:ext cx="288" cy="1584"/>
              </a:xfrm>
              <a:prstGeom prst="can">
                <a:avLst>
                  <a:gd name="adj" fmla="val 119090"/>
                </a:avLst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Oval 1028"/>
              <p:cNvSpPr>
                <a:spLocks noChangeArrowheads="1"/>
              </p:cNvSpPr>
              <p:nvPr/>
            </p:nvSpPr>
            <p:spPr bwMode="auto">
              <a:xfrm>
                <a:off x="384" y="2208"/>
                <a:ext cx="288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Group 1029"/>
            <p:cNvGrpSpPr>
              <a:grpSpLocks/>
            </p:cNvGrpSpPr>
            <p:nvPr/>
          </p:nvGrpSpPr>
          <p:grpSpPr bwMode="auto">
            <a:xfrm>
              <a:off x="3705" y="1913"/>
              <a:ext cx="176" cy="800"/>
              <a:chOff x="1344" y="2448"/>
              <a:chExt cx="288" cy="1584"/>
            </a:xfrm>
          </p:grpSpPr>
          <p:sp>
            <p:nvSpPr>
              <p:cNvPr id="61" name="AutoShape 1030"/>
              <p:cNvSpPr>
                <a:spLocks noChangeArrowheads="1"/>
              </p:cNvSpPr>
              <p:nvPr/>
            </p:nvSpPr>
            <p:spPr bwMode="auto">
              <a:xfrm>
                <a:off x="1344" y="2448"/>
                <a:ext cx="288" cy="1584"/>
              </a:xfrm>
              <a:prstGeom prst="can">
                <a:avLst>
                  <a:gd name="adj" fmla="val 119090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AutoShape 1031"/>
              <p:cNvSpPr>
                <a:spLocks noChangeArrowheads="1"/>
              </p:cNvSpPr>
              <p:nvPr/>
            </p:nvSpPr>
            <p:spPr bwMode="auto">
              <a:xfrm>
                <a:off x="1392" y="3360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AutoShape 1032"/>
              <p:cNvSpPr>
                <a:spLocks noChangeArrowheads="1"/>
              </p:cNvSpPr>
              <p:nvPr/>
            </p:nvSpPr>
            <p:spPr bwMode="auto">
              <a:xfrm>
                <a:off x="1440" y="3648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AutoShape 1033"/>
              <p:cNvSpPr>
                <a:spLocks noChangeArrowheads="1"/>
              </p:cNvSpPr>
              <p:nvPr/>
            </p:nvSpPr>
            <p:spPr bwMode="auto">
              <a:xfrm>
                <a:off x="1488" y="3120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AutoShape 1034"/>
              <p:cNvSpPr>
                <a:spLocks noChangeArrowheads="1"/>
              </p:cNvSpPr>
              <p:nvPr/>
            </p:nvSpPr>
            <p:spPr bwMode="auto">
              <a:xfrm>
                <a:off x="1536" y="3456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AutoShape 1035"/>
              <p:cNvSpPr>
                <a:spLocks noChangeArrowheads="1"/>
              </p:cNvSpPr>
              <p:nvPr/>
            </p:nvSpPr>
            <p:spPr bwMode="auto">
              <a:xfrm>
                <a:off x="1488" y="3792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AutoShape 1036"/>
              <p:cNvSpPr>
                <a:spLocks noChangeArrowheads="1"/>
              </p:cNvSpPr>
              <p:nvPr/>
            </p:nvSpPr>
            <p:spPr bwMode="auto">
              <a:xfrm>
                <a:off x="1392" y="3888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AutoShape 1037"/>
              <p:cNvSpPr>
                <a:spLocks noChangeArrowheads="1"/>
              </p:cNvSpPr>
              <p:nvPr/>
            </p:nvSpPr>
            <p:spPr bwMode="auto">
              <a:xfrm>
                <a:off x="1392" y="2832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AutoShape 1038"/>
              <p:cNvSpPr>
                <a:spLocks noChangeArrowheads="1"/>
              </p:cNvSpPr>
              <p:nvPr/>
            </p:nvSpPr>
            <p:spPr bwMode="auto">
              <a:xfrm>
                <a:off x="1488" y="2928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" name="AutoShape 1039"/>
            <p:cNvSpPr>
              <a:spLocks noChangeArrowheads="1"/>
            </p:cNvSpPr>
            <p:nvPr/>
          </p:nvSpPr>
          <p:spPr bwMode="auto">
            <a:xfrm>
              <a:off x="1688" y="2928"/>
              <a:ext cx="175" cy="800"/>
            </a:xfrm>
            <a:prstGeom prst="can">
              <a:avLst>
                <a:gd name="adj" fmla="val 98984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</a:endParaRPr>
            </a:p>
          </p:txBody>
        </p:sp>
        <p:sp>
          <p:nvSpPr>
            <p:cNvPr id="10" name="AutoShape 1040"/>
            <p:cNvSpPr>
              <a:spLocks noChangeArrowheads="1"/>
            </p:cNvSpPr>
            <p:nvPr/>
          </p:nvSpPr>
          <p:spPr bwMode="auto">
            <a:xfrm>
              <a:off x="3310" y="2928"/>
              <a:ext cx="176" cy="800"/>
            </a:xfrm>
            <a:prstGeom prst="can">
              <a:avLst>
                <a:gd name="adj" fmla="val 98422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" name="Group 1041"/>
            <p:cNvGrpSpPr>
              <a:grpSpLocks/>
            </p:cNvGrpSpPr>
            <p:nvPr/>
          </p:nvGrpSpPr>
          <p:grpSpPr bwMode="auto">
            <a:xfrm>
              <a:off x="2126" y="1913"/>
              <a:ext cx="176" cy="800"/>
              <a:chOff x="432" y="2448"/>
              <a:chExt cx="288" cy="1584"/>
            </a:xfrm>
          </p:grpSpPr>
          <p:sp>
            <p:nvSpPr>
              <p:cNvPr id="52" name="AutoShape 1042"/>
              <p:cNvSpPr>
                <a:spLocks noChangeArrowheads="1"/>
              </p:cNvSpPr>
              <p:nvPr/>
            </p:nvSpPr>
            <p:spPr bwMode="auto">
              <a:xfrm>
                <a:off x="432" y="2448"/>
                <a:ext cx="288" cy="1584"/>
              </a:xfrm>
              <a:prstGeom prst="can">
                <a:avLst>
                  <a:gd name="adj" fmla="val 119090"/>
                </a:avLst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AutoShape 1043"/>
              <p:cNvSpPr>
                <a:spLocks noChangeArrowheads="1"/>
              </p:cNvSpPr>
              <p:nvPr/>
            </p:nvSpPr>
            <p:spPr bwMode="auto">
              <a:xfrm>
                <a:off x="480" y="3360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AutoShape 1044"/>
              <p:cNvSpPr>
                <a:spLocks noChangeArrowheads="1"/>
              </p:cNvSpPr>
              <p:nvPr/>
            </p:nvSpPr>
            <p:spPr bwMode="auto">
              <a:xfrm>
                <a:off x="528" y="3648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AutoShape 1045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AutoShape 1046"/>
              <p:cNvSpPr>
                <a:spLocks noChangeArrowheads="1"/>
              </p:cNvSpPr>
              <p:nvPr/>
            </p:nvSpPr>
            <p:spPr bwMode="auto">
              <a:xfrm>
                <a:off x="624" y="3456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AutoShape 1047"/>
              <p:cNvSpPr>
                <a:spLocks noChangeArrowheads="1"/>
              </p:cNvSpPr>
              <p:nvPr/>
            </p:nvSpPr>
            <p:spPr bwMode="auto">
              <a:xfrm>
                <a:off x="576" y="3792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AutoShape 1048"/>
              <p:cNvSpPr>
                <a:spLocks noChangeArrowheads="1"/>
              </p:cNvSpPr>
              <p:nvPr/>
            </p:nvSpPr>
            <p:spPr bwMode="auto">
              <a:xfrm>
                <a:off x="480" y="3888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AutoShape 1049"/>
              <p:cNvSpPr>
                <a:spLocks noChangeArrowheads="1"/>
              </p:cNvSpPr>
              <p:nvPr/>
            </p:nvSpPr>
            <p:spPr bwMode="auto">
              <a:xfrm>
                <a:off x="480" y="2832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AutoShape 1050"/>
              <p:cNvSpPr>
                <a:spLocks noChangeArrowheads="1"/>
              </p:cNvSpPr>
              <p:nvPr/>
            </p:nvSpPr>
            <p:spPr bwMode="auto">
              <a:xfrm>
                <a:off x="576" y="2928"/>
                <a:ext cx="96" cy="96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" name="AutoShape 1051"/>
            <p:cNvSpPr>
              <a:spLocks noChangeArrowheads="1"/>
            </p:cNvSpPr>
            <p:nvPr/>
          </p:nvSpPr>
          <p:spPr bwMode="auto">
            <a:xfrm>
              <a:off x="591" y="935"/>
              <a:ext cx="263" cy="445"/>
            </a:xfrm>
            <a:prstGeom prst="can">
              <a:avLst>
                <a:gd name="adj" fmla="val 79995"/>
              </a:avLst>
            </a:prstGeom>
            <a:solidFill>
              <a:srgbClr val="FF0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</a:endParaRPr>
            </a:p>
          </p:txBody>
        </p:sp>
        <p:grpSp>
          <p:nvGrpSpPr>
            <p:cNvPr id="13" name="Group 1052"/>
            <p:cNvGrpSpPr>
              <a:grpSpLocks/>
            </p:cNvGrpSpPr>
            <p:nvPr/>
          </p:nvGrpSpPr>
          <p:grpSpPr bwMode="auto">
            <a:xfrm>
              <a:off x="635" y="1911"/>
              <a:ext cx="175" cy="804"/>
              <a:chOff x="288" y="1724"/>
              <a:chExt cx="192" cy="868"/>
            </a:xfrm>
          </p:grpSpPr>
          <p:grpSp>
            <p:nvGrpSpPr>
              <p:cNvPr id="39" name="Group 1053"/>
              <p:cNvGrpSpPr>
                <a:grpSpLocks/>
              </p:cNvGrpSpPr>
              <p:nvPr/>
            </p:nvGrpSpPr>
            <p:grpSpPr bwMode="auto">
              <a:xfrm>
                <a:off x="288" y="1728"/>
                <a:ext cx="192" cy="864"/>
                <a:chOff x="144" y="240"/>
                <a:chExt cx="288" cy="1584"/>
              </a:xfrm>
            </p:grpSpPr>
            <p:grpSp>
              <p:nvGrpSpPr>
                <p:cNvPr id="41" name="Group 1054"/>
                <p:cNvGrpSpPr>
                  <a:grpSpLocks/>
                </p:cNvGrpSpPr>
                <p:nvPr/>
              </p:nvGrpSpPr>
              <p:grpSpPr bwMode="auto">
                <a:xfrm>
                  <a:off x="144" y="240"/>
                  <a:ext cx="288" cy="1584"/>
                  <a:chOff x="432" y="2448"/>
                  <a:chExt cx="288" cy="1584"/>
                </a:xfrm>
              </p:grpSpPr>
              <p:sp>
                <p:nvSpPr>
                  <p:cNvPr id="43" name="AutoShape 1055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2448"/>
                    <a:ext cx="288" cy="1584"/>
                  </a:xfrm>
                  <a:prstGeom prst="can">
                    <a:avLst>
                      <a:gd name="adj" fmla="val 11909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" name="AutoShape 1056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3360"/>
                    <a:ext cx="96" cy="96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" name="AutoShape 1057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3648"/>
                    <a:ext cx="96" cy="96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6" name="AutoShape 1058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3120"/>
                    <a:ext cx="96" cy="96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7" name="AutoShape 105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3456"/>
                    <a:ext cx="96" cy="96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8" name="AutoShape 1060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3792"/>
                    <a:ext cx="96" cy="96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9" name="AutoShape 1061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3888"/>
                    <a:ext cx="96" cy="96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0" name="AutoShape 1062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832"/>
                    <a:ext cx="96" cy="96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1" name="AutoShape 1063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928"/>
                    <a:ext cx="96" cy="96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2" name="AutoShape 1064"/>
                <p:cNvSpPr>
                  <a:spLocks noChangeArrowheads="1"/>
                </p:cNvSpPr>
                <p:nvPr/>
              </p:nvSpPr>
              <p:spPr bwMode="auto">
                <a:xfrm>
                  <a:off x="144" y="240"/>
                  <a:ext cx="288" cy="624"/>
                </a:xfrm>
                <a:prstGeom prst="can">
                  <a:avLst>
                    <a:gd name="adj" fmla="val 102435"/>
                  </a:avLst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0" name="AutoShape 1065"/>
              <p:cNvSpPr>
                <a:spLocks noChangeArrowheads="1"/>
              </p:cNvSpPr>
              <p:nvPr/>
            </p:nvSpPr>
            <p:spPr bwMode="auto">
              <a:xfrm>
                <a:off x="288" y="1724"/>
                <a:ext cx="192" cy="340"/>
              </a:xfrm>
              <a:prstGeom prst="can">
                <a:avLst>
                  <a:gd name="adj" fmla="val 83721"/>
                </a:avLst>
              </a:prstGeom>
              <a:solidFill>
                <a:srgbClr val="FF0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" name="AutoShape 1066"/>
            <p:cNvSpPr>
              <a:spLocks noChangeArrowheads="1"/>
            </p:cNvSpPr>
            <p:nvPr/>
          </p:nvSpPr>
          <p:spPr bwMode="auto">
            <a:xfrm>
              <a:off x="1337" y="1913"/>
              <a:ext cx="175" cy="800"/>
            </a:xfrm>
            <a:prstGeom prst="can">
              <a:avLst>
                <a:gd name="adj" fmla="val 98984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1067"/>
            <p:cNvSpPr>
              <a:spLocks noChangeArrowheads="1"/>
            </p:cNvSpPr>
            <p:nvPr/>
          </p:nvSpPr>
          <p:spPr bwMode="auto">
            <a:xfrm>
              <a:off x="4539" y="1913"/>
              <a:ext cx="43" cy="80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1068"/>
            <p:cNvSpPr>
              <a:spLocks noChangeShapeType="1"/>
            </p:cNvSpPr>
            <p:nvPr/>
          </p:nvSpPr>
          <p:spPr bwMode="auto">
            <a:xfrm>
              <a:off x="854" y="2313"/>
              <a:ext cx="43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069"/>
            <p:cNvSpPr>
              <a:spLocks noChangeShapeType="1"/>
            </p:cNvSpPr>
            <p:nvPr/>
          </p:nvSpPr>
          <p:spPr bwMode="auto">
            <a:xfrm>
              <a:off x="1600" y="2313"/>
              <a:ext cx="43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070"/>
            <p:cNvSpPr>
              <a:spLocks noChangeShapeType="1"/>
            </p:cNvSpPr>
            <p:nvPr/>
          </p:nvSpPr>
          <p:spPr bwMode="auto">
            <a:xfrm>
              <a:off x="2389" y="2313"/>
              <a:ext cx="43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1071"/>
            <p:cNvSpPr>
              <a:spLocks noChangeShapeType="1"/>
            </p:cNvSpPr>
            <p:nvPr/>
          </p:nvSpPr>
          <p:spPr bwMode="auto">
            <a:xfrm>
              <a:off x="3179" y="2313"/>
              <a:ext cx="43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1072"/>
            <p:cNvSpPr>
              <a:spLocks noChangeShapeType="1"/>
            </p:cNvSpPr>
            <p:nvPr/>
          </p:nvSpPr>
          <p:spPr bwMode="auto">
            <a:xfrm>
              <a:off x="3968" y="2313"/>
              <a:ext cx="43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1073"/>
            <p:cNvSpPr>
              <a:spLocks noChangeShapeType="1"/>
            </p:cNvSpPr>
            <p:nvPr/>
          </p:nvSpPr>
          <p:spPr bwMode="auto">
            <a:xfrm>
              <a:off x="4714" y="2313"/>
              <a:ext cx="43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Rectangle 1074"/>
            <p:cNvSpPr>
              <a:spLocks noChangeArrowheads="1"/>
            </p:cNvSpPr>
            <p:nvPr/>
          </p:nvSpPr>
          <p:spPr bwMode="auto">
            <a:xfrm>
              <a:off x="5284" y="1913"/>
              <a:ext cx="44" cy="80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Line 1075"/>
            <p:cNvSpPr>
              <a:spLocks noChangeShapeType="1"/>
            </p:cNvSpPr>
            <p:nvPr/>
          </p:nvSpPr>
          <p:spPr bwMode="auto">
            <a:xfrm flipV="1">
              <a:off x="723" y="1380"/>
              <a:ext cx="0" cy="53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Line 1076"/>
            <p:cNvSpPr>
              <a:spLocks noChangeShapeType="1"/>
            </p:cNvSpPr>
            <p:nvPr/>
          </p:nvSpPr>
          <p:spPr bwMode="auto">
            <a:xfrm flipV="1">
              <a:off x="1775" y="2402"/>
              <a:ext cx="0" cy="53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1077"/>
            <p:cNvSpPr>
              <a:spLocks noChangeShapeType="1"/>
            </p:cNvSpPr>
            <p:nvPr/>
          </p:nvSpPr>
          <p:spPr bwMode="auto">
            <a:xfrm flipV="1">
              <a:off x="3398" y="2402"/>
              <a:ext cx="0" cy="53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1079"/>
            <p:cNvSpPr>
              <a:spLocks noChangeShapeType="1"/>
            </p:cNvSpPr>
            <p:nvPr/>
          </p:nvSpPr>
          <p:spPr bwMode="auto">
            <a:xfrm flipV="1">
              <a:off x="3003" y="1335"/>
              <a:ext cx="0" cy="53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080"/>
            <p:cNvSpPr>
              <a:spLocks noChangeArrowheads="1"/>
            </p:cNvSpPr>
            <p:nvPr/>
          </p:nvSpPr>
          <p:spPr bwMode="auto">
            <a:xfrm>
              <a:off x="2916" y="757"/>
              <a:ext cx="175" cy="534"/>
            </a:xfrm>
            <a:prstGeom prst="can">
              <a:avLst>
                <a:gd name="adj" fmla="val 66072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 Box 1081"/>
            <p:cNvSpPr txBox="1">
              <a:spLocks noChangeArrowheads="1"/>
            </p:cNvSpPr>
            <p:nvPr/>
          </p:nvSpPr>
          <p:spPr bwMode="auto">
            <a:xfrm>
              <a:off x="1200" y="3696"/>
              <a:ext cx="1107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Extender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 1</a:t>
              </a:r>
            </a:p>
          </p:txBody>
        </p:sp>
        <p:sp>
          <p:nvSpPr>
            <p:cNvPr id="29" name="Text Box 1082"/>
            <p:cNvSpPr txBox="1">
              <a:spLocks noChangeArrowheads="1"/>
            </p:cNvSpPr>
            <p:nvPr/>
          </p:nvSpPr>
          <p:spPr bwMode="auto">
            <a:xfrm>
              <a:off x="2558" y="3687"/>
              <a:ext cx="1666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Extender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 2:</a:t>
              </a: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kern="0" dirty="0" err="1" smtClean="0">
                  <a:solidFill>
                    <a:sysClr val="windowText" lastClr="000000"/>
                  </a:solidFill>
                  <a:latin typeface="Garamond" charset="0"/>
                </a:rPr>
                <a:t>With</a:t>
              </a:r>
              <a:r>
                <a:rPr lang="fr-FR" kern="0" dirty="0" smtClean="0">
                  <a:solidFill>
                    <a:sysClr val="windowText" lastClr="000000"/>
                  </a:solidFill>
                  <a:latin typeface="Garamond" charset="0"/>
                </a:rPr>
                <a:t> </a:t>
              </a:r>
              <a:r>
                <a:rPr lang="fr-FR" kern="0" dirty="0" err="1" smtClean="0">
                  <a:solidFill>
                    <a:sysClr val="windowText" lastClr="000000"/>
                  </a:solidFill>
                  <a:latin typeface="Garamond" charset="0"/>
                </a:rPr>
                <a:t>cryoprotective</a:t>
              </a:r>
              <a:r>
                <a:rPr lang="fr-FR" kern="0" dirty="0" smtClean="0">
                  <a:solidFill>
                    <a:sysClr val="windowText" lastClr="000000"/>
                  </a:solidFill>
                  <a:latin typeface="Garamond" charset="0"/>
                </a:rPr>
                <a:t> agent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</a:endParaRPr>
            </a:p>
          </p:txBody>
        </p:sp>
        <p:sp>
          <p:nvSpPr>
            <p:cNvPr id="30" name="Text Box 1083"/>
            <p:cNvSpPr txBox="1">
              <a:spLocks noChangeArrowheads="1"/>
            </p:cNvSpPr>
            <p:nvPr/>
          </p:nvSpPr>
          <p:spPr bwMode="auto">
            <a:xfrm rot="16159235">
              <a:off x="1548" y="2604"/>
              <a:ext cx="6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Dilution 1</a:t>
              </a:r>
            </a:p>
          </p:txBody>
        </p:sp>
        <p:sp>
          <p:nvSpPr>
            <p:cNvPr id="31" name="Text Box 1084"/>
            <p:cNvSpPr txBox="1">
              <a:spLocks noChangeArrowheads="1"/>
            </p:cNvSpPr>
            <p:nvPr/>
          </p:nvSpPr>
          <p:spPr bwMode="auto">
            <a:xfrm rot="16159235">
              <a:off x="3171" y="2526"/>
              <a:ext cx="666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Dilution 2</a:t>
              </a:r>
            </a:p>
          </p:txBody>
        </p:sp>
        <p:sp>
          <p:nvSpPr>
            <p:cNvPr id="32" name="Text Box 1085"/>
            <p:cNvSpPr txBox="1">
              <a:spLocks noChangeArrowheads="1"/>
            </p:cNvSpPr>
            <p:nvPr/>
          </p:nvSpPr>
          <p:spPr bwMode="auto">
            <a:xfrm>
              <a:off x="2469" y="2341"/>
              <a:ext cx="224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"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Centrifugation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</a:endParaRPr>
            </a:p>
          </p:txBody>
        </p:sp>
        <p:sp>
          <p:nvSpPr>
            <p:cNvPr id="33" name="Text Box 1086"/>
            <p:cNvSpPr txBox="1">
              <a:spLocks noChangeArrowheads="1"/>
            </p:cNvSpPr>
            <p:nvPr/>
          </p:nvSpPr>
          <p:spPr bwMode="auto">
            <a:xfrm>
              <a:off x="3700" y="1734"/>
              <a:ext cx="921" cy="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 err="1" smtClean="0">
                  <a:solidFill>
                    <a:sysClr val="windowText" lastClr="000000"/>
                  </a:solidFill>
                  <a:latin typeface="Garamond" charset="0"/>
                </a:rPr>
                <a:t>Cooling</a:t>
              </a:r>
              <a:endParaRPr lang="fr-FR" sz="1600" kern="0" dirty="0" smtClean="0">
                <a:solidFill>
                  <a:sysClr val="windowText" lastClr="000000"/>
                </a:solidFill>
                <a:latin typeface="Garamond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 </a:t>
              </a:r>
              <a:r>
                <a:rPr kumimoji="0" lang="fr-F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4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°C</a:t>
              </a:r>
            </a:p>
          </p:txBody>
        </p:sp>
        <p:sp>
          <p:nvSpPr>
            <p:cNvPr id="34" name="Text Box 1087"/>
            <p:cNvSpPr txBox="1">
              <a:spLocks noChangeArrowheads="1"/>
            </p:cNvSpPr>
            <p:nvPr/>
          </p:nvSpPr>
          <p:spPr bwMode="auto">
            <a:xfrm>
              <a:off x="4608" y="1734"/>
              <a:ext cx="70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noProof="0" dirty="0" err="1" smtClean="0">
                  <a:solidFill>
                    <a:sysClr val="windowText" lastClr="000000"/>
                  </a:solidFill>
                  <a:latin typeface="Garamond" charset="0"/>
                </a:rPr>
                <a:t>Freezing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</a:endParaRPr>
            </a:p>
          </p:txBody>
        </p:sp>
        <p:sp>
          <p:nvSpPr>
            <p:cNvPr id="35" name="Text Box 1088"/>
            <p:cNvSpPr txBox="1">
              <a:spLocks noChangeArrowheads="1"/>
            </p:cNvSpPr>
            <p:nvPr/>
          </p:nvSpPr>
          <p:spPr bwMode="auto">
            <a:xfrm>
              <a:off x="3881" y="2313"/>
              <a:ext cx="613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noProof="0" dirty="0" err="1" smtClean="0">
                  <a:solidFill>
                    <a:sysClr val="windowText" lastClr="000000"/>
                  </a:solidFill>
                  <a:latin typeface="Garamond" charset="0"/>
                </a:rPr>
                <a:t>straws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</a:endParaRPr>
            </a:p>
          </p:txBody>
        </p:sp>
        <p:sp>
          <p:nvSpPr>
            <p:cNvPr id="36" name="Text Box 1092"/>
            <p:cNvSpPr txBox="1">
              <a:spLocks noChangeArrowheads="1"/>
            </p:cNvSpPr>
            <p:nvPr/>
          </p:nvSpPr>
          <p:spPr bwMode="auto">
            <a:xfrm rot="16200000">
              <a:off x="167" y="1567"/>
              <a:ext cx="933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Filtration</a:t>
              </a:r>
            </a:p>
          </p:txBody>
        </p:sp>
        <p:sp>
          <p:nvSpPr>
            <p:cNvPr id="37" name="Text Box 1093"/>
            <p:cNvSpPr txBox="1">
              <a:spLocks noChangeArrowheads="1"/>
            </p:cNvSpPr>
            <p:nvPr/>
          </p:nvSpPr>
          <p:spPr bwMode="auto">
            <a:xfrm>
              <a:off x="583" y="1139"/>
              <a:ext cx="299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Gel</a:t>
              </a:r>
            </a:p>
          </p:txBody>
        </p:sp>
        <p:sp>
          <p:nvSpPr>
            <p:cNvPr id="38" name="Text Box 1095"/>
            <p:cNvSpPr txBox="1">
              <a:spLocks noChangeArrowheads="1"/>
            </p:cNvSpPr>
            <p:nvPr/>
          </p:nvSpPr>
          <p:spPr bwMode="auto">
            <a:xfrm>
              <a:off x="4608" y="2341"/>
              <a:ext cx="672" cy="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-140°C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charset="0"/>
                </a:rPr>
                <a:t>-196°C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2. </a:t>
            </a:r>
            <a:r>
              <a:rPr lang="fr-FR" b="1" dirty="0" err="1" smtClean="0">
                <a:latin typeface="Garamond"/>
                <a:cs typeface="Garamond"/>
              </a:rPr>
              <a:t>Procedure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GB" b="1" dirty="0" smtClean="0">
                <a:latin typeface="Garamond"/>
                <a:cs typeface="Garamond"/>
              </a:rPr>
              <a:t>First dilution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Skim Milk or Skim Milk related medium 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e.g.: INRA 96</a:t>
            </a:r>
            <a:r>
              <a:rPr lang="en-GB" baseline="30000" dirty="0" smtClean="0">
                <a:latin typeface="Garamond"/>
                <a:cs typeface="Garamond"/>
              </a:rPr>
              <a:t>TM</a:t>
            </a:r>
            <a:r>
              <a:rPr lang="en-GB" dirty="0" smtClean="0">
                <a:latin typeface="Garamond"/>
                <a:cs typeface="Garamond"/>
              </a:rPr>
              <a:t> (used for fresh semen dilution)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Aims: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Working at 20°C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Nutrition of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r>
              <a:rPr lang="en-GB" dirty="0" smtClean="0">
                <a:latin typeface="Garamond"/>
                <a:cs typeface="Garamond"/>
              </a:rPr>
              <a:t> during manipulation &amp; centrifugation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Typically: 50% of semen - 50% of extender</a:t>
            </a:r>
          </a:p>
          <a:p>
            <a:pPr marL="1771650" lvl="3" indent="-514350"/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2. </a:t>
            </a:r>
            <a:r>
              <a:rPr lang="fr-FR" b="1" dirty="0" err="1" smtClean="0">
                <a:latin typeface="Garamond"/>
                <a:cs typeface="Garamond"/>
              </a:rPr>
              <a:t>Procedure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en-GB" b="1" dirty="0" smtClean="0">
                <a:latin typeface="Garamond"/>
                <a:cs typeface="Garamond"/>
              </a:rPr>
              <a:t>Centrifugation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Aims: 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Replacement of seminal plasma by freezing extender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Recovery of maximum </a:t>
            </a:r>
            <a:r>
              <a:rPr lang="en-GB" dirty="0" err="1" smtClean="0">
                <a:latin typeface="Garamond"/>
                <a:cs typeface="Garamond"/>
              </a:rPr>
              <a:t>nbr</a:t>
            </a:r>
            <a:r>
              <a:rPr lang="en-GB" dirty="0" smtClean="0">
                <a:latin typeface="Garamond"/>
                <a:cs typeface="Garamond"/>
              </a:rPr>
              <a:t> of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endParaRPr lang="en-GB" dirty="0" smtClean="0">
              <a:latin typeface="Garamond"/>
              <a:cs typeface="Garamond"/>
            </a:endParaRP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Protocols: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Classical: </a:t>
            </a:r>
          </a:p>
          <a:p>
            <a:pPr marL="1771650" lvl="3" indent="-514350"/>
            <a:r>
              <a:rPr lang="en-GB" dirty="0" smtClean="0">
                <a:latin typeface="Garamond"/>
                <a:cs typeface="Garamond"/>
              </a:rPr>
              <a:t>600xg 10 minutes, RR=60-70%</a:t>
            </a:r>
          </a:p>
          <a:p>
            <a:pPr marL="1314450" lvl="2" indent="-514350"/>
            <a:r>
              <a:rPr lang="en-GB" dirty="0" err="1" smtClean="0">
                <a:latin typeface="Garamond"/>
                <a:cs typeface="Garamond"/>
              </a:rPr>
              <a:t>Cushionned</a:t>
            </a:r>
            <a:r>
              <a:rPr lang="en-GB" dirty="0" smtClean="0">
                <a:latin typeface="Garamond"/>
                <a:cs typeface="Garamond"/>
              </a:rPr>
              <a:t> medium: </a:t>
            </a:r>
          </a:p>
          <a:p>
            <a:pPr marL="1771650" lvl="3" indent="-514350"/>
            <a:r>
              <a:rPr lang="en-GB" dirty="0" smtClean="0">
                <a:latin typeface="Garamond"/>
                <a:cs typeface="Garamond"/>
              </a:rPr>
              <a:t>1000xg 20 minutes, RR=85-95%</a:t>
            </a:r>
          </a:p>
          <a:p>
            <a:pPr marL="1771650" lvl="3" indent="-514350"/>
            <a:r>
              <a:rPr lang="en-GB" dirty="0" err="1" smtClean="0">
                <a:latin typeface="Garamond"/>
                <a:cs typeface="Garamond"/>
              </a:rPr>
              <a:t>Ioxidanol</a:t>
            </a:r>
            <a:r>
              <a:rPr lang="en-GB" dirty="0" smtClean="0">
                <a:latin typeface="Garamond"/>
                <a:cs typeface="Garamond"/>
              </a:rPr>
              <a:t> solution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6443" t="9105" r="36424" b="34872"/>
          <a:stretch>
            <a:fillRect/>
          </a:stretch>
        </p:blipFill>
        <p:spPr bwMode="auto">
          <a:xfrm>
            <a:off x="7332136" y="3136900"/>
            <a:ext cx="1856862" cy="375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2. </a:t>
            </a:r>
            <a:r>
              <a:rPr lang="fr-FR" b="1" dirty="0" err="1" smtClean="0">
                <a:latin typeface="Garamond"/>
                <a:cs typeface="Garamond"/>
              </a:rPr>
              <a:t>Procedure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en-GB" b="1" dirty="0" smtClean="0">
                <a:latin typeface="Garamond"/>
                <a:cs typeface="Garamond"/>
              </a:rPr>
              <a:t>Second Dilution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Choosing second dilution extender:</a:t>
            </a:r>
          </a:p>
          <a:p>
            <a:pPr marL="1314450" lvl="2" indent="-514350"/>
            <a:r>
              <a:rPr lang="fr-FR" dirty="0" smtClean="0">
                <a:solidFill>
                  <a:prstClr val="black"/>
                </a:solidFill>
                <a:latin typeface="Garamond"/>
                <a:cs typeface="Garamond"/>
              </a:rPr>
              <a:t>INRA82</a:t>
            </a:r>
            <a:r>
              <a:rPr lang="fr-FR" baseline="30000" dirty="0" smtClean="0">
                <a:solidFill>
                  <a:prstClr val="black"/>
                </a:solidFill>
                <a:latin typeface="Garamond"/>
                <a:cs typeface="Garamond"/>
              </a:rPr>
              <a:t>®</a:t>
            </a:r>
            <a:r>
              <a:rPr lang="fr-FR" dirty="0" smtClean="0">
                <a:solidFill>
                  <a:prstClr val="black"/>
                </a:solidFill>
                <a:latin typeface="Garamond"/>
                <a:cs typeface="Garamond"/>
              </a:rPr>
              <a:t>, </a:t>
            </a:r>
            <a:r>
              <a:rPr lang="fr-FR" dirty="0" err="1" smtClean="0">
                <a:solidFill>
                  <a:prstClr val="black"/>
                </a:solidFill>
                <a:latin typeface="Garamond"/>
                <a:cs typeface="Garamond"/>
              </a:rPr>
              <a:t>Ghent</a:t>
            </a:r>
            <a:r>
              <a:rPr lang="fr-FR" baseline="30000" dirty="0" smtClean="0">
                <a:solidFill>
                  <a:prstClr val="black"/>
                </a:solidFill>
                <a:latin typeface="Garamond"/>
                <a:cs typeface="Garamond"/>
              </a:rPr>
              <a:t>®</a:t>
            </a:r>
            <a:r>
              <a:rPr lang="fr-FR" dirty="0" smtClean="0">
                <a:solidFill>
                  <a:prstClr val="black"/>
                </a:solidFill>
                <a:latin typeface="Garamond"/>
                <a:cs typeface="Garamond"/>
              </a:rPr>
              <a:t>, </a:t>
            </a:r>
            <a:r>
              <a:rPr lang="fr-FR" dirty="0" err="1" smtClean="0">
                <a:solidFill>
                  <a:prstClr val="black"/>
                </a:solidFill>
                <a:latin typeface="Garamond"/>
                <a:cs typeface="Garamond"/>
              </a:rPr>
              <a:t>Botucryo</a:t>
            </a:r>
            <a:r>
              <a:rPr lang="fr-FR" baseline="30000" dirty="0" smtClean="0">
                <a:solidFill>
                  <a:prstClr val="black"/>
                </a:solidFill>
                <a:latin typeface="Garamond"/>
                <a:cs typeface="Garamond"/>
              </a:rPr>
              <a:t>®</a:t>
            </a:r>
            <a:r>
              <a:rPr lang="fr-FR" dirty="0" smtClean="0">
                <a:solidFill>
                  <a:prstClr val="black"/>
                </a:solidFill>
                <a:latin typeface="Garamond"/>
                <a:cs typeface="Garamond"/>
              </a:rPr>
              <a:t>, Inra </a:t>
            </a:r>
            <a:r>
              <a:rPr lang="fr-FR" dirty="0" err="1" smtClean="0">
                <a:solidFill>
                  <a:prstClr val="black"/>
                </a:solidFill>
                <a:latin typeface="Garamond"/>
                <a:cs typeface="Garamond"/>
              </a:rPr>
              <a:t>Freeze</a:t>
            </a:r>
            <a:r>
              <a:rPr lang="fr-FR" baseline="30000" dirty="0" smtClean="0">
                <a:solidFill>
                  <a:prstClr val="black"/>
                </a:solidFill>
                <a:latin typeface="Garamond"/>
                <a:cs typeface="Garamond"/>
              </a:rPr>
              <a:t>®</a:t>
            </a:r>
            <a:r>
              <a:rPr lang="fr-FR" dirty="0" smtClean="0">
                <a:solidFill>
                  <a:prstClr val="black"/>
                </a:solidFill>
                <a:latin typeface="Garamond"/>
                <a:cs typeface="Garamond"/>
              </a:rPr>
              <a:t>,…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Differences in </a:t>
            </a:r>
            <a:r>
              <a:rPr lang="en-GB" dirty="0" err="1" smtClean="0">
                <a:latin typeface="Garamond"/>
                <a:cs typeface="Garamond"/>
              </a:rPr>
              <a:t>cryoprotective</a:t>
            </a:r>
            <a:r>
              <a:rPr lang="en-GB" dirty="0" smtClean="0">
                <a:latin typeface="Garamond"/>
                <a:cs typeface="Garamond"/>
              </a:rPr>
              <a:t> agents:</a:t>
            </a:r>
          </a:p>
          <a:p>
            <a:pPr marL="1771650" lvl="3" indent="-514350"/>
            <a:r>
              <a:rPr lang="en-GB" dirty="0" smtClean="0">
                <a:latin typeface="Garamond"/>
                <a:cs typeface="Garamond"/>
              </a:rPr>
              <a:t>Glycerol, amides, others…</a:t>
            </a:r>
          </a:p>
          <a:p>
            <a:pPr marL="1771650" lvl="3" indent="-514350"/>
            <a:r>
              <a:rPr lang="en-GB" dirty="0" smtClean="0">
                <a:latin typeface="Garamond"/>
                <a:cs typeface="Garamond"/>
              </a:rPr>
              <a:t>Different concentrations (glycerol toxicity…)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Side agents: egg yolk, LDL, cholesterol,…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Aim of the step: add freezing extender volume: 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To obtain the good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r>
              <a:rPr lang="en-GB" dirty="0" smtClean="0">
                <a:latin typeface="Garamond"/>
                <a:cs typeface="Garamond"/>
              </a:rPr>
              <a:t> concentration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To respect minimal </a:t>
            </a:r>
            <a:r>
              <a:rPr lang="en-GB" dirty="0" err="1" smtClean="0">
                <a:latin typeface="Garamond"/>
                <a:cs typeface="Garamond"/>
              </a:rPr>
              <a:t>cryoprotective</a:t>
            </a:r>
            <a:r>
              <a:rPr lang="en-GB" dirty="0" smtClean="0">
                <a:latin typeface="Garamond"/>
                <a:cs typeface="Garamond"/>
              </a:rPr>
              <a:t> agent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2. </a:t>
            </a:r>
            <a:r>
              <a:rPr lang="fr-FR" b="1" dirty="0" err="1" smtClean="0">
                <a:latin typeface="Garamond"/>
                <a:cs typeface="Garamond"/>
              </a:rPr>
              <a:t>Procedure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70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en-GB" b="1" dirty="0" smtClean="0">
                <a:latin typeface="Garamond"/>
                <a:cs typeface="Garamond"/>
              </a:rPr>
              <a:t>Second Dilution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Choosing concentration in straws</a:t>
            </a:r>
          </a:p>
        </p:txBody>
      </p:sp>
      <p:grpSp>
        <p:nvGrpSpPr>
          <p:cNvPr id="25" name="Grouper 24"/>
          <p:cNvGrpSpPr/>
          <p:nvPr/>
        </p:nvGrpSpPr>
        <p:grpSpPr>
          <a:xfrm>
            <a:off x="2508251" y="4037466"/>
            <a:ext cx="431800" cy="1522056"/>
            <a:chOff x="7620000" y="2605445"/>
            <a:chExt cx="990600" cy="3414355"/>
          </a:xfrm>
        </p:grpSpPr>
        <p:sp>
          <p:nvSpPr>
            <p:cNvPr id="26" name="Triangle isocèle 25"/>
            <p:cNvSpPr/>
            <p:nvPr/>
          </p:nvSpPr>
          <p:spPr bwMode="auto">
            <a:xfrm rot="10800000">
              <a:off x="7620000" y="5527675"/>
              <a:ext cx="990600" cy="492125"/>
            </a:xfrm>
            <a:prstGeom prst="triangle">
              <a:avLst/>
            </a:prstGeom>
            <a:solidFill>
              <a:srgbClr val="9C007F">
                <a:lumMod val="8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Cylindre 23"/>
            <p:cNvSpPr>
              <a:spLocks noChangeArrowheads="1"/>
            </p:cNvSpPr>
            <p:nvPr/>
          </p:nvSpPr>
          <p:spPr bwMode="auto">
            <a:xfrm>
              <a:off x="7620000" y="2605445"/>
              <a:ext cx="990600" cy="3011130"/>
            </a:xfrm>
            <a:prstGeom prst="can">
              <a:avLst>
                <a:gd name="adj" fmla="val 24994"/>
              </a:avLst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5111751" y="5227582"/>
            <a:ext cx="431801" cy="1522056"/>
            <a:chOff x="3530599" y="5047324"/>
            <a:chExt cx="431801" cy="1522056"/>
          </a:xfrm>
        </p:grpSpPr>
        <p:sp>
          <p:nvSpPr>
            <p:cNvPr id="29" name="Triangle isocèle 28"/>
            <p:cNvSpPr/>
            <p:nvPr/>
          </p:nvSpPr>
          <p:spPr bwMode="auto">
            <a:xfrm rot="10800000">
              <a:off x="3530599" y="6350000"/>
              <a:ext cx="431800" cy="219380"/>
            </a:xfrm>
            <a:prstGeom prst="triangle">
              <a:avLst/>
            </a:prstGeom>
            <a:solidFill>
              <a:srgbClr val="9C007F">
                <a:lumMod val="8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Cylindre 23"/>
            <p:cNvSpPr>
              <a:spLocks noChangeArrowheads="1"/>
            </p:cNvSpPr>
            <p:nvPr/>
          </p:nvSpPr>
          <p:spPr bwMode="auto">
            <a:xfrm>
              <a:off x="3530599" y="5047324"/>
              <a:ext cx="431800" cy="781976"/>
            </a:xfrm>
            <a:prstGeom prst="can">
              <a:avLst>
                <a:gd name="adj" fmla="val 24994"/>
              </a:avLst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Cylindre 23"/>
            <p:cNvSpPr>
              <a:spLocks noChangeArrowheads="1"/>
            </p:cNvSpPr>
            <p:nvPr/>
          </p:nvSpPr>
          <p:spPr bwMode="auto">
            <a:xfrm>
              <a:off x="3530600" y="5616112"/>
              <a:ext cx="431800" cy="781976"/>
            </a:xfrm>
            <a:prstGeom prst="can">
              <a:avLst>
                <a:gd name="adj" fmla="val 24994"/>
              </a:avLst>
            </a:prstGeom>
            <a:solidFill>
              <a:srgbClr val="005BD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5111752" y="3029510"/>
            <a:ext cx="431800" cy="1522056"/>
            <a:chOff x="3530600" y="2870200"/>
            <a:chExt cx="431800" cy="1522056"/>
          </a:xfrm>
        </p:grpSpPr>
        <p:sp>
          <p:nvSpPr>
            <p:cNvPr id="33" name="Triangle isocèle 32"/>
            <p:cNvSpPr/>
            <p:nvPr/>
          </p:nvSpPr>
          <p:spPr bwMode="auto">
            <a:xfrm rot="10800000">
              <a:off x="3530600" y="4172876"/>
              <a:ext cx="431800" cy="219380"/>
            </a:xfrm>
            <a:prstGeom prst="triangle">
              <a:avLst/>
            </a:prstGeom>
            <a:solidFill>
              <a:srgbClr val="9C007F">
                <a:lumMod val="8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Cylindre 23"/>
            <p:cNvSpPr>
              <a:spLocks noChangeArrowheads="1"/>
            </p:cNvSpPr>
            <p:nvPr/>
          </p:nvSpPr>
          <p:spPr bwMode="auto">
            <a:xfrm>
              <a:off x="3530600" y="2870200"/>
              <a:ext cx="431800" cy="1342306"/>
            </a:xfrm>
            <a:prstGeom prst="can">
              <a:avLst>
                <a:gd name="adj" fmla="val 24994"/>
              </a:avLst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Cylindre 23"/>
            <p:cNvSpPr>
              <a:spLocks noChangeArrowheads="1"/>
            </p:cNvSpPr>
            <p:nvPr/>
          </p:nvSpPr>
          <p:spPr bwMode="auto">
            <a:xfrm>
              <a:off x="3530600" y="3717206"/>
              <a:ext cx="431800" cy="495300"/>
            </a:xfrm>
            <a:prstGeom prst="can">
              <a:avLst>
                <a:gd name="adj" fmla="val 24994"/>
              </a:avLst>
            </a:prstGeom>
            <a:solidFill>
              <a:srgbClr val="005BD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984251" y="4332186"/>
            <a:ext cx="1193800" cy="923330"/>
          </a:xfrm>
          <a:prstGeom prst="rect">
            <a:avLst/>
          </a:prstGeom>
          <a:gradFill rotWithShape="1">
            <a:gsLst>
              <a:gs pos="0">
                <a:srgbClr val="68007F">
                  <a:tint val="100000"/>
                  <a:shade val="100000"/>
                  <a:satMod val="130000"/>
                </a:srgbClr>
              </a:gs>
              <a:gs pos="100000">
                <a:srgbClr val="68007F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68007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Pellet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agent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638551" y="3029510"/>
            <a:ext cx="1193800" cy="923330"/>
          </a:xfrm>
          <a:prstGeom prst="rect">
            <a:avLst/>
          </a:prstGeom>
          <a:gradFill rotWithShape="1">
            <a:gsLst>
              <a:gs pos="0">
                <a:srgbClr val="00349E">
                  <a:tint val="100000"/>
                  <a:shade val="100000"/>
                  <a:satMod val="130000"/>
                </a:srgbClr>
              </a:gs>
              <a:gs pos="100000">
                <a:srgbClr val="00349E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349E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Extender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agent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638551" y="5826309"/>
            <a:ext cx="1193800" cy="923330"/>
          </a:xfrm>
          <a:prstGeom prst="rect">
            <a:avLst/>
          </a:prstGeom>
          <a:gradFill rotWithShape="1">
            <a:gsLst>
              <a:gs pos="0">
                <a:srgbClr val="00349E">
                  <a:tint val="100000"/>
                  <a:shade val="100000"/>
                  <a:satMod val="130000"/>
                </a:srgbClr>
              </a:gs>
              <a:gs pos="100000">
                <a:srgbClr val="00349E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349E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Extender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agent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127751" y="5503143"/>
            <a:ext cx="1790700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E40059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[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agent]: 3.4%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127751" y="3230185"/>
            <a:ext cx="1790700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E40059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[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agent]: 2.9%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Connecteur droit 40"/>
          <p:cNvCxnSpPr/>
          <p:nvPr/>
        </p:nvCxnSpPr>
        <p:spPr>
          <a:xfrm>
            <a:off x="2940051" y="4708619"/>
            <a:ext cx="2171701" cy="1478739"/>
          </a:xfrm>
          <a:prstGeom prst="line">
            <a:avLst/>
          </a:prstGeom>
          <a:noFill/>
          <a:ln w="25400" cap="flat" cmpd="sng" algn="ctr">
            <a:solidFill>
              <a:srgbClr val="FF388C"/>
            </a:solidFill>
            <a:prstDash val="solid"/>
            <a:tailEnd type="triangle" w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Connecteur droit 41"/>
          <p:cNvCxnSpPr/>
          <p:nvPr/>
        </p:nvCxnSpPr>
        <p:spPr>
          <a:xfrm flipV="1">
            <a:off x="2940051" y="3700663"/>
            <a:ext cx="2171701" cy="1007956"/>
          </a:xfrm>
          <a:prstGeom prst="line">
            <a:avLst/>
          </a:prstGeom>
          <a:noFill/>
          <a:ln w="25400" cap="flat" cmpd="sng" algn="ctr">
            <a:solidFill>
              <a:srgbClr val="FF388C"/>
            </a:solidFill>
            <a:prstDash val="solid"/>
            <a:tailEnd type="triangle" w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ZoneTexte 42"/>
          <p:cNvSpPr txBox="1"/>
          <p:nvPr/>
        </p:nvSpPr>
        <p:spPr>
          <a:xfrm>
            <a:off x="5797551" y="6209014"/>
            <a:ext cx="1029576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349E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[]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5797551" y="3962854"/>
            <a:ext cx="1029576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349E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[]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2. </a:t>
            </a:r>
            <a:r>
              <a:rPr lang="fr-FR" b="1" dirty="0" err="1" smtClean="0">
                <a:latin typeface="Garamond"/>
                <a:cs typeface="Garamond"/>
              </a:rPr>
              <a:t>Procedure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27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en-GB" b="1" dirty="0" smtClean="0">
                <a:latin typeface="Garamond"/>
                <a:cs typeface="Garamond"/>
              </a:rPr>
              <a:t>Second Dilution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Adding the good extender volume to the pellet</a:t>
            </a:r>
          </a:p>
          <a:p>
            <a:pPr lvl="2">
              <a:defRPr/>
            </a:pPr>
            <a:r>
              <a:rPr lang="en-US" sz="2000" dirty="0" err="1" smtClean="0">
                <a:latin typeface="Garamond"/>
                <a:cs typeface="Garamond"/>
              </a:rPr>
              <a:t>TSN</a:t>
            </a:r>
            <a:r>
              <a:rPr lang="en-US" sz="2000" baseline="-25000" dirty="0" err="1" smtClean="0">
                <a:latin typeface="Garamond"/>
                <a:cs typeface="Garamond"/>
              </a:rPr>
              <a:t>fresh</a:t>
            </a:r>
            <a:r>
              <a:rPr lang="en-US" sz="2000" dirty="0" smtClean="0">
                <a:latin typeface="Garamond"/>
                <a:cs typeface="Garamond"/>
              </a:rPr>
              <a:t>=[ ]</a:t>
            </a:r>
            <a:r>
              <a:rPr lang="en-US" sz="2000" baseline="-25000" dirty="0" smtClean="0">
                <a:latin typeface="Garamond"/>
                <a:cs typeface="Garamond"/>
              </a:rPr>
              <a:t>fresh</a:t>
            </a:r>
            <a:r>
              <a:rPr lang="en-US" sz="2000" dirty="0" smtClean="0">
                <a:latin typeface="Garamond"/>
                <a:cs typeface="Garamond"/>
              </a:rPr>
              <a:t> </a:t>
            </a:r>
            <a:r>
              <a:rPr lang="en-US" sz="2000" dirty="0" err="1" smtClean="0">
                <a:latin typeface="Garamond"/>
                <a:cs typeface="Garamond"/>
              </a:rPr>
              <a:t>x</a:t>
            </a:r>
            <a:r>
              <a:rPr lang="en-US" sz="2000" dirty="0" smtClean="0">
                <a:latin typeface="Garamond"/>
                <a:cs typeface="Garamond"/>
              </a:rPr>
              <a:t> </a:t>
            </a:r>
            <a:r>
              <a:rPr lang="en-US" sz="2000" dirty="0" err="1" smtClean="0">
                <a:latin typeface="Garamond"/>
                <a:cs typeface="Garamond"/>
              </a:rPr>
              <a:t>vol</a:t>
            </a:r>
            <a:r>
              <a:rPr lang="en-US" sz="2000" baseline="-25000" dirty="0" err="1" smtClean="0">
                <a:latin typeface="Garamond"/>
                <a:cs typeface="Garamond"/>
              </a:rPr>
              <a:t>fresh</a:t>
            </a:r>
            <a:endParaRPr lang="en-US" sz="2000" dirty="0" smtClean="0">
              <a:latin typeface="Garamond"/>
              <a:cs typeface="Garamond"/>
            </a:endParaRPr>
          </a:p>
          <a:p>
            <a:pPr lvl="2">
              <a:defRPr/>
            </a:pPr>
            <a:r>
              <a:rPr lang="en-US" sz="2000" dirty="0" err="1" smtClean="0">
                <a:latin typeface="Garamond"/>
                <a:cs typeface="Garamond"/>
              </a:rPr>
              <a:t>TSN</a:t>
            </a:r>
            <a:r>
              <a:rPr lang="en-US" sz="2000" baseline="-25000" dirty="0" err="1" smtClean="0">
                <a:latin typeface="Garamond"/>
                <a:cs typeface="Garamond"/>
              </a:rPr>
              <a:t>est</a:t>
            </a:r>
            <a:r>
              <a:rPr lang="en-US" sz="2000" dirty="0" smtClean="0">
                <a:latin typeface="Garamond"/>
                <a:cs typeface="Garamond"/>
              </a:rPr>
              <a:t> </a:t>
            </a:r>
            <a:r>
              <a:rPr lang="en-US" sz="2000" baseline="-25000" dirty="0" smtClean="0">
                <a:latin typeface="Garamond"/>
                <a:cs typeface="Garamond"/>
              </a:rPr>
              <a:t>post </a:t>
            </a:r>
            <a:r>
              <a:rPr lang="en-US" sz="2000" baseline="-25000" dirty="0" err="1" smtClean="0">
                <a:latin typeface="Garamond"/>
                <a:cs typeface="Garamond"/>
              </a:rPr>
              <a:t>centri</a:t>
            </a:r>
            <a:r>
              <a:rPr lang="en-US" sz="2000" dirty="0" smtClean="0">
                <a:latin typeface="Garamond"/>
                <a:cs typeface="Garamond"/>
              </a:rPr>
              <a:t> = [ ]</a:t>
            </a:r>
            <a:r>
              <a:rPr lang="en-US" sz="2000" baseline="-25000" dirty="0" smtClean="0">
                <a:latin typeface="Garamond"/>
                <a:cs typeface="Garamond"/>
              </a:rPr>
              <a:t>fresh</a:t>
            </a:r>
            <a:r>
              <a:rPr lang="en-US" sz="2000" dirty="0" smtClean="0">
                <a:latin typeface="Garamond"/>
                <a:cs typeface="Garamond"/>
              </a:rPr>
              <a:t> </a:t>
            </a:r>
            <a:r>
              <a:rPr lang="en-US" sz="2000" dirty="0" err="1" smtClean="0">
                <a:latin typeface="Garamond"/>
                <a:cs typeface="Garamond"/>
              </a:rPr>
              <a:t>x</a:t>
            </a:r>
            <a:r>
              <a:rPr lang="en-US" sz="2000" dirty="0" smtClean="0">
                <a:latin typeface="Garamond"/>
                <a:cs typeface="Garamond"/>
              </a:rPr>
              <a:t> </a:t>
            </a:r>
            <a:r>
              <a:rPr lang="en-US" sz="2000" dirty="0" err="1" smtClean="0">
                <a:latin typeface="Garamond"/>
                <a:cs typeface="Garamond"/>
              </a:rPr>
              <a:t>vol</a:t>
            </a:r>
            <a:r>
              <a:rPr lang="en-US" sz="2000" baseline="-25000" dirty="0" err="1" smtClean="0">
                <a:latin typeface="Garamond"/>
                <a:cs typeface="Garamond"/>
              </a:rPr>
              <a:t>fresh</a:t>
            </a:r>
            <a:r>
              <a:rPr lang="en-US" sz="2000" dirty="0" smtClean="0">
                <a:latin typeface="Garamond"/>
                <a:cs typeface="Garamond"/>
              </a:rPr>
              <a:t> </a:t>
            </a:r>
            <a:r>
              <a:rPr lang="en-US" sz="2000" dirty="0" err="1" smtClean="0">
                <a:latin typeface="Garamond"/>
                <a:cs typeface="Garamond"/>
              </a:rPr>
              <a:t>x</a:t>
            </a:r>
            <a:r>
              <a:rPr lang="en-US" sz="2000" dirty="0" smtClean="0">
                <a:latin typeface="Garamond"/>
                <a:cs typeface="Garamond"/>
              </a:rPr>
              <a:t> </a:t>
            </a:r>
            <a:r>
              <a:rPr lang="en-US" sz="2000" dirty="0" err="1" smtClean="0">
                <a:latin typeface="Garamond"/>
                <a:cs typeface="Garamond"/>
              </a:rPr>
              <a:t>RR</a:t>
            </a:r>
            <a:r>
              <a:rPr lang="en-US" sz="2000" baseline="-25000" dirty="0" err="1" smtClean="0">
                <a:latin typeface="Garamond"/>
                <a:cs typeface="Garamond"/>
              </a:rPr>
              <a:t>est</a:t>
            </a:r>
            <a:endParaRPr lang="en-US" sz="2000" baseline="-25000" dirty="0" smtClean="0">
              <a:latin typeface="Garamond"/>
              <a:cs typeface="Garamond"/>
            </a:endParaRPr>
          </a:p>
          <a:p>
            <a:pPr lvl="3">
              <a:defRPr/>
            </a:pPr>
            <a:r>
              <a:rPr lang="en-US" sz="1600" dirty="0" smtClean="0">
                <a:latin typeface="Garamond"/>
                <a:cs typeface="Garamond"/>
              </a:rPr>
              <a:t>Typically: 0.7 or 0.9</a:t>
            </a:r>
          </a:p>
          <a:p>
            <a:pPr lvl="2">
              <a:defRPr/>
            </a:pPr>
            <a:r>
              <a:rPr lang="en-US" sz="2000" dirty="0" err="1" smtClean="0">
                <a:latin typeface="Garamond"/>
                <a:cs typeface="Garamond"/>
              </a:rPr>
              <a:t>Vol</a:t>
            </a:r>
            <a:r>
              <a:rPr lang="en-US" sz="2000" baseline="-25000" dirty="0" err="1" smtClean="0">
                <a:latin typeface="Garamond"/>
                <a:cs typeface="Garamond"/>
              </a:rPr>
              <a:t>est</a:t>
            </a:r>
            <a:r>
              <a:rPr lang="en-US" sz="2000" dirty="0" smtClean="0">
                <a:latin typeface="Garamond"/>
                <a:cs typeface="Garamond"/>
              </a:rPr>
              <a:t> of extender to add=</a:t>
            </a:r>
          </a:p>
          <a:p>
            <a:pPr lvl="3">
              <a:defRPr/>
            </a:pPr>
            <a:r>
              <a:rPr lang="en-US" sz="1600" dirty="0" err="1" smtClean="0">
                <a:latin typeface="Garamond"/>
                <a:cs typeface="Garamond"/>
              </a:rPr>
              <a:t>TSN</a:t>
            </a:r>
            <a:r>
              <a:rPr lang="en-US" sz="1600" baseline="-25000" dirty="0" err="1" smtClean="0">
                <a:latin typeface="Garamond"/>
                <a:cs typeface="Garamond"/>
              </a:rPr>
              <a:t>est</a:t>
            </a:r>
            <a:r>
              <a:rPr lang="en-US" sz="1600" baseline="-25000" dirty="0" smtClean="0">
                <a:latin typeface="Garamond"/>
                <a:cs typeface="Garamond"/>
              </a:rPr>
              <a:t> post </a:t>
            </a:r>
            <a:r>
              <a:rPr lang="en-US" sz="1600" baseline="-25000" dirty="0" err="1" smtClean="0">
                <a:latin typeface="Garamond"/>
                <a:cs typeface="Garamond"/>
              </a:rPr>
              <a:t>centri</a:t>
            </a:r>
            <a:r>
              <a:rPr lang="en-US" sz="1600" dirty="0" smtClean="0">
                <a:latin typeface="Garamond"/>
                <a:cs typeface="Garamond"/>
              </a:rPr>
              <a:t>/[ ]</a:t>
            </a:r>
            <a:r>
              <a:rPr lang="en-US" sz="1600" baseline="-25000" dirty="0" smtClean="0">
                <a:latin typeface="Garamond"/>
                <a:cs typeface="Garamond"/>
              </a:rPr>
              <a:t>straws</a:t>
            </a:r>
          </a:p>
          <a:p>
            <a:pPr lvl="4">
              <a:buFont typeface="Arial"/>
              <a:buChar char="•"/>
              <a:defRPr/>
            </a:pPr>
            <a:r>
              <a:rPr lang="en-US" dirty="0" smtClean="0">
                <a:latin typeface="Garamond"/>
                <a:cs typeface="Garamond"/>
              </a:rPr>
              <a:t>But ESTIMATION:</a:t>
            </a:r>
          </a:p>
          <a:p>
            <a:pPr lvl="4">
              <a:buFont typeface="Arial"/>
              <a:buChar char="•"/>
              <a:defRPr/>
            </a:pPr>
            <a:r>
              <a:rPr lang="en-US" dirty="0" smtClean="0">
                <a:latin typeface="Garamond"/>
                <a:cs typeface="Garamond"/>
              </a:rPr>
              <a:t>Add ½ </a:t>
            </a:r>
            <a:r>
              <a:rPr lang="en-US" dirty="0" err="1" smtClean="0">
                <a:latin typeface="Garamond"/>
                <a:cs typeface="Garamond"/>
              </a:rPr>
              <a:t>vol</a:t>
            </a:r>
            <a:r>
              <a:rPr lang="en-US" baseline="-25000" dirty="0" err="1" smtClean="0">
                <a:latin typeface="Garamond"/>
                <a:cs typeface="Garamond"/>
              </a:rPr>
              <a:t>est</a:t>
            </a:r>
            <a:r>
              <a:rPr lang="en-US" dirty="0" smtClean="0">
                <a:latin typeface="Garamond"/>
                <a:cs typeface="Garamond"/>
              </a:rPr>
              <a:t> and:</a:t>
            </a:r>
          </a:p>
          <a:p>
            <a:pPr lvl="4">
              <a:buFont typeface="Arial"/>
              <a:buChar char="•"/>
              <a:defRPr/>
            </a:pPr>
            <a:r>
              <a:rPr lang="en-US" dirty="0" err="1" smtClean="0">
                <a:latin typeface="Garamond"/>
                <a:cs typeface="Garamond"/>
              </a:rPr>
              <a:t>TSN</a:t>
            </a:r>
            <a:r>
              <a:rPr lang="en-US" baseline="-25000" dirty="0" err="1" smtClean="0">
                <a:latin typeface="Garamond"/>
                <a:cs typeface="Garamond"/>
              </a:rPr>
              <a:t>real</a:t>
            </a:r>
            <a:r>
              <a:rPr lang="en-US" baseline="-25000" dirty="0" smtClean="0">
                <a:latin typeface="Garamond"/>
                <a:cs typeface="Garamond"/>
              </a:rPr>
              <a:t> PC</a:t>
            </a:r>
            <a:r>
              <a:rPr lang="en-US" dirty="0" smtClean="0">
                <a:latin typeface="Garamond"/>
                <a:cs typeface="Garamond"/>
              </a:rPr>
              <a:t> = [ ]</a:t>
            </a:r>
            <a:r>
              <a:rPr lang="en-US" baseline="-25000" dirty="0" smtClean="0">
                <a:latin typeface="Garamond"/>
                <a:cs typeface="Garamond"/>
              </a:rPr>
              <a:t>PC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err="1" smtClean="0">
                <a:latin typeface="Garamond"/>
                <a:cs typeface="Garamond"/>
              </a:rPr>
              <a:t>x</a:t>
            </a:r>
            <a:r>
              <a:rPr lang="en-US" dirty="0" smtClean="0">
                <a:latin typeface="Garamond"/>
                <a:cs typeface="Garamond"/>
              </a:rPr>
              <a:t> vol</a:t>
            </a:r>
            <a:r>
              <a:rPr lang="en-US" baseline="-25000" dirty="0" smtClean="0">
                <a:latin typeface="Garamond"/>
                <a:cs typeface="Garamond"/>
              </a:rPr>
              <a:t>est</a:t>
            </a:r>
            <a:r>
              <a:rPr lang="en-US" dirty="0" smtClean="0">
                <a:latin typeface="Garamond"/>
                <a:cs typeface="Garamond"/>
              </a:rPr>
              <a:t>/2</a:t>
            </a:r>
          </a:p>
          <a:p>
            <a:pPr lvl="4">
              <a:buFont typeface="Arial"/>
              <a:buChar char="•"/>
              <a:defRPr/>
            </a:pPr>
            <a:r>
              <a:rPr lang="en-US" dirty="0" err="1" smtClean="0">
                <a:latin typeface="Garamond"/>
                <a:cs typeface="Garamond"/>
              </a:rPr>
              <a:t>Vol</a:t>
            </a:r>
            <a:r>
              <a:rPr lang="en-US" baseline="-25000" dirty="0" err="1" smtClean="0">
                <a:latin typeface="Garamond"/>
                <a:cs typeface="Garamond"/>
              </a:rPr>
              <a:t>real</a:t>
            </a:r>
            <a:r>
              <a:rPr lang="en-US" dirty="0" smtClean="0">
                <a:latin typeface="Garamond"/>
                <a:cs typeface="Garamond"/>
              </a:rPr>
              <a:t>=</a:t>
            </a:r>
            <a:r>
              <a:rPr lang="en-US" dirty="0" err="1" smtClean="0">
                <a:latin typeface="Garamond"/>
                <a:cs typeface="Garamond"/>
              </a:rPr>
              <a:t>TSN</a:t>
            </a:r>
            <a:r>
              <a:rPr lang="en-US" baseline="-25000" dirty="0" err="1" smtClean="0">
                <a:latin typeface="Garamond"/>
                <a:cs typeface="Garamond"/>
              </a:rPr>
              <a:t>real</a:t>
            </a:r>
            <a:r>
              <a:rPr lang="en-US" baseline="-25000" dirty="0" smtClean="0">
                <a:latin typeface="Garamond"/>
                <a:cs typeface="Garamond"/>
              </a:rPr>
              <a:t> PC</a:t>
            </a:r>
            <a:r>
              <a:rPr lang="en-US" dirty="0" smtClean="0">
                <a:latin typeface="Garamond"/>
                <a:cs typeface="Garamond"/>
              </a:rPr>
              <a:t>/[ ]</a:t>
            </a:r>
            <a:r>
              <a:rPr lang="en-US" baseline="-25000" dirty="0" smtClean="0">
                <a:latin typeface="Garamond"/>
                <a:cs typeface="Garamond"/>
              </a:rPr>
              <a:t>straws</a:t>
            </a:r>
            <a:endParaRPr lang="en-US" dirty="0" smtClean="0">
              <a:latin typeface="Garamond"/>
              <a:cs typeface="Garamond"/>
            </a:endParaRPr>
          </a:p>
          <a:p>
            <a:pPr marL="914400" lvl="1" indent="-514350"/>
            <a:endParaRPr lang="en-GB" dirty="0" smtClean="0">
              <a:latin typeface="Garamond"/>
              <a:cs typeface="Garamond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 l="26443" t="9105" r="36424" b="34872"/>
          <a:stretch>
            <a:fillRect/>
          </a:stretch>
        </p:blipFill>
        <p:spPr bwMode="auto">
          <a:xfrm>
            <a:off x="7332136" y="3136900"/>
            <a:ext cx="1856862" cy="375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874</Words>
  <Application>Microsoft Macintosh PowerPoint</Application>
  <PresentationFormat>Présentation à l'écran (4:3)</PresentationFormat>
  <Paragraphs>200</Paragraphs>
  <Slides>19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EQUINE SEMEN FREEZING</vt:lpstr>
      <vt:lpstr>Plan</vt:lpstr>
      <vt:lpstr>1. Aims</vt:lpstr>
      <vt:lpstr>2. Procedure</vt:lpstr>
      <vt:lpstr>2. Procedure</vt:lpstr>
      <vt:lpstr>2. Procedure</vt:lpstr>
      <vt:lpstr>2. Procedure</vt:lpstr>
      <vt:lpstr>2. Procedure</vt:lpstr>
      <vt:lpstr>2. Procedure</vt:lpstr>
      <vt:lpstr>2. Procedure</vt:lpstr>
      <vt:lpstr>3. Future</vt:lpstr>
      <vt:lpstr>3. Future</vt:lpstr>
      <vt:lpstr>3. Future</vt:lpstr>
      <vt:lpstr>3. Future</vt:lpstr>
      <vt:lpstr>3. Future</vt:lpstr>
      <vt:lpstr>EqSemenFreezing: MQC1</vt:lpstr>
      <vt:lpstr>EqSemenFreezing: MQC1</vt:lpstr>
      <vt:lpstr>EqSemenFreezing: MQC2</vt:lpstr>
      <vt:lpstr>EqSemenFreezing: MQC2</vt:lpstr>
    </vt:vector>
  </TitlesOfParts>
  <Company>ULg - FMV - Repro Equine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Jérôme PONTHIER</dc:creator>
  <cp:lastModifiedBy>Jérôme PONTHIER</cp:lastModifiedBy>
  <cp:revision>87</cp:revision>
  <dcterms:created xsi:type="dcterms:W3CDTF">2016-08-17T15:28:15Z</dcterms:created>
  <dcterms:modified xsi:type="dcterms:W3CDTF">2016-08-17T15:28:28Z</dcterms:modified>
</cp:coreProperties>
</file>