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8113" autoAdjust="0"/>
  </p:normalViewPr>
  <p:slideViewPr>
    <p:cSldViewPr snapToGrid="0" snapToObjects="1">
      <p:cViewPr>
        <p:scale>
          <a:sx n="100" d="100"/>
          <a:sy n="100" d="100"/>
        </p:scale>
        <p:origin x="-4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1366-805F-A747-91B1-B09D0A87450E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78E96-C062-DA4A-A8EC-5C81F3E6E1D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CC13-625D-D246-A60A-230A86572246}" type="datetimeFigureOut">
              <a:rPr lang="fr-FR" smtClean="0"/>
              <a:pPr/>
              <a:t>16/08/16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997-9817-1846-8B57-B88ACA7F988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0605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Garamond"/>
                <a:cs typeface="Garamond"/>
              </a:rPr>
              <a:t>PATHOLOGIES OF THE MAMMARY GLAND IN MARES</a:t>
            </a:r>
            <a:endParaRPr lang="en-GB" b="1" dirty="0">
              <a:latin typeface="Garamond"/>
              <a:cs typeface="Garamond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156400"/>
            <a:ext cx="7772400" cy="1752600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  <a:latin typeface="Garamond"/>
                <a:cs typeface="Garamond"/>
              </a:rPr>
              <a:t>Jérôme PONTHIER, </a:t>
            </a:r>
            <a:r>
              <a:rPr lang="fr-FR" b="1" dirty="0" err="1" smtClean="0">
                <a:solidFill>
                  <a:schemeClr val="tx1"/>
                </a:solidFill>
                <a:latin typeface="Garamond"/>
                <a:cs typeface="Garamond"/>
              </a:rPr>
              <a:t>ULg</a:t>
            </a:r>
            <a:endParaRPr lang="fr-FR" b="1" dirty="0" smtClean="0">
              <a:solidFill>
                <a:schemeClr val="tx1"/>
              </a:solidFill>
              <a:latin typeface="Garamond"/>
              <a:cs typeface="Garamond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Garamond"/>
                <a:cs typeface="Garamond"/>
              </a:rPr>
              <a:t>DVM, M. Sc., Ph. D., Diplomate ECAR</a:t>
            </a:r>
          </a:p>
          <a:p>
            <a:endParaRPr lang="fr-FR" b="1" dirty="0">
              <a:solidFill>
                <a:schemeClr val="tx1"/>
              </a:solidFill>
              <a:latin typeface="Garamond"/>
              <a:cs typeface="Garamond"/>
            </a:endParaRPr>
          </a:p>
        </p:txBody>
      </p:sp>
      <p:pic>
        <p:nvPicPr>
          <p:cNvPr id="5" name="Image 4" descr="12375178_10153702551156007_4084473702010416143_o.jpg"/>
          <p:cNvPicPr>
            <a:picLocks noChangeAspect="1"/>
          </p:cNvPicPr>
          <p:nvPr/>
        </p:nvPicPr>
        <p:blipFill>
          <a:blip r:embed="rId2"/>
          <a:srcRect t="10268" b="10387"/>
          <a:stretch>
            <a:fillRect/>
          </a:stretch>
        </p:blipFill>
        <p:spPr>
          <a:xfrm>
            <a:off x="5282794" y="0"/>
            <a:ext cx="3861206" cy="2296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5. </a:t>
            </a:r>
            <a:r>
              <a:rPr lang="fr-FR" b="1" dirty="0" err="1" smtClean="0">
                <a:latin typeface="Garamond"/>
                <a:cs typeface="Garamond"/>
              </a:rPr>
              <a:t>Tumors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r>
              <a:rPr lang="en-GB" dirty="0" smtClean="0">
                <a:latin typeface="Garamond"/>
                <a:cs typeface="Garamond"/>
              </a:rPr>
              <a:t>Real mammary glands </a:t>
            </a:r>
            <a:r>
              <a:rPr lang="en-GB" dirty="0" err="1" smtClean="0">
                <a:latin typeface="Garamond"/>
                <a:cs typeface="Garamond"/>
              </a:rPr>
              <a:t>tumor</a:t>
            </a:r>
            <a:r>
              <a:rPr lang="en-GB" dirty="0" smtClean="0">
                <a:latin typeface="Garamond"/>
                <a:cs typeface="Garamond"/>
              </a:rPr>
              <a:t>: 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Rare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Adenoma, Carcinoma (metastasis in very rare case)</a:t>
            </a:r>
          </a:p>
          <a:p>
            <a:pPr marL="571500" indent="-571500"/>
            <a:r>
              <a:rPr lang="en-GB" dirty="0" smtClean="0">
                <a:latin typeface="Garamond"/>
                <a:cs typeface="Garamond"/>
              </a:rPr>
              <a:t>Udder skin </a:t>
            </a:r>
            <a:r>
              <a:rPr lang="en-GB" dirty="0" err="1" smtClean="0">
                <a:latin typeface="Garamond"/>
                <a:cs typeface="Garamond"/>
              </a:rPr>
              <a:t>tumors</a:t>
            </a:r>
            <a:r>
              <a:rPr lang="en-GB" dirty="0" smtClean="0">
                <a:latin typeface="Garamond"/>
                <a:cs typeface="Garamond"/>
              </a:rPr>
              <a:t>:</a:t>
            </a:r>
          </a:p>
          <a:p>
            <a:pPr marL="971550" lvl="1" indent="-571500"/>
            <a:r>
              <a:rPr lang="en-GB" dirty="0" err="1" smtClean="0">
                <a:latin typeface="Garamond"/>
                <a:cs typeface="Garamond"/>
              </a:rPr>
              <a:t>Sarcoids</a:t>
            </a:r>
            <a:endParaRPr lang="en-GB" dirty="0" smtClean="0">
              <a:latin typeface="Garamond"/>
              <a:cs typeface="Garamond"/>
            </a:endParaRP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Melanoma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(</a:t>
            </a:r>
            <a:r>
              <a:rPr lang="en-GB" i="1" dirty="0" err="1" smtClean="0">
                <a:latin typeface="Garamond"/>
                <a:cs typeface="Garamond"/>
              </a:rPr>
              <a:t>Habronema</a:t>
            </a:r>
            <a:r>
              <a:rPr lang="en-GB" smtClean="0">
                <a:latin typeface="Garamond"/>
                <a:cs typeface="Garamond"/>
              </a:rPr>
              <a:t>)</a:t>
            </a: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EqMammary</a:t>
            </a:r>
            <a:r>
              <a:rPr lang="fr-FR" b="1" dirty="0" smtClean="0">
                <a:latin typeface="Garamond"/>
                <a:cs typeface="Garamond"/>
              </a:rPr>
              <a:t>: </a:t>
            </a:r>
            <a:r>
              <a:rPr lang="fr-FR" b="1" dirty="0" smtClean="0">
                <a:latin typeface="Garamond"/>
                <a:cs typeface="Garamond"/>
              </a:rPr>
              <a:t>MQC1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Californian Mastitis test in equine: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acute post-partum mastitis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acute mastitis on non-lactating mare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subclinical mastitis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not used, because of natural </a:t>
            </a:r>
            <a:r>
              <a:rPr lang="en-GB" dirty="0" err="1" smtClean="0">
                <a:latin typeface="Garamond"/>
                <a:ea typeface="Wingdings"/>
                <a:cs typeface="Garamond"/>
              </a:rPr>
              <a:t>cellularity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 of mare’s milk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EqMammary</a:t>
            </a:r>
            <a:r>
              <a:rPr lang="fr-FR" b="1" dirty="0" smtClean="0">
                <a:latin typeface="Garamond"/>
                <a:cs typeface="Garamond"/>
              </a:rPr>
              <a:t>: </a:t>
            </a:r>
            <a:r>
              <a:rPr lang="fr-FR" b="1" dirty="0" smtClean="0">
                <a:latin typeface="Garamond"/>
                <a:cs typeface="Garamond"/>
              </a:rPr>
              <a:t>MQC1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Californian Mastitis test in equine: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acute post-partum mastitis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acute mastitis on non-lactating mare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Is used to diagnose subclinical mastitis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Garamond"/>
                <a:ea typeface="Wingdings"/>
                <a:cs typeface="Garamond"/>
              </a:rPr>
              <a:t>Is not used, because of natural </a:t>
            </a:r>
            <a:r>
              <a:rPr lang="en-GB" b="1" dirty="0" err="1" smtClean="0">
                <a:latin typeface="Garamond"/>
                <a:ea typeface="Wingdings"/>
                <a:cs typeface="Garamond"/>
              </a:rPr>
              <a:t>cellularity</a:t>
            </a:r>
            <a:r>
              <a:rPr lang="en-GB" b="1" dirty="0" smtClean="0">
                <a:latin typeface="Garamond"/>
                <a:ea typeface="Wingdings"/>
                <a:cs typeface="Garamond"/>
              </a:rPr>
              <a:t> of mare’s milk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Garamond"/>
              <a:ea typeface="Wingdings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EqMammary</a:t>
            </a:r>
            <a:r>
              <a:rPr lang="fr-FR" b="1" dirty="0" smtClean="0">
                <a:latin typeface="Garamond"/>
                <a:cs typeface="Garamond"/>
              </a:rPr>
              <a:t>: </a:t>
            </a:r>
            <a:r>
              <a:rPr lang="fr-FR" b="1" dirty="0" smtClean="0">
                <a:latin typeface="Garamond"/>
                <a:cs typeface="Garamond"/>
              </a:rPr>
              <a:t>MQC2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Lactation induction in the mare is: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Giving </a:t>
            </a:r>
            <a:r>
              <a:rPr lang="en-GB" dirty="0" err="1" smtClean="0">
                <a:latin typeface="Garamond"/>
                <a:ea typeface="Wingdings"/>
                <a:cs typeface="Garamond"/>
              </a:rPr>
              <a:t>colostrum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 at his beginning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Achieved after 24 hours and is helpful for neonates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Requiring regular milking of the mare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Requiring exogenous oestrogen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Garamond"/>
                <a:cs typeface="Garamond"/>
              </a:rPr>
              <a:t>EqMammary</a:t>
            </a:r>
            <a:r>
              <a:rPr lang="fr-FR" b="1" dirty="0" smtClean="0">
                <a:latin typeface="Garamond"/>
                <a:cs typeface="Garamond"/>
              </a:rPr>
              <a:t>: </a:t>
            </a:r>
            <a:r>
              <a:rPr lang="fr-FR" b="1" dirty="0" smtClean="0">
                <a:latin typeface="Garamond"/>
                <a:cs typeface="Garamond"/>
              </a:rPr>
              <a:t>MQC2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199" y="1600200"/>
            <a:ext cx="8458613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Garamond"/>
                <a:ea typeface="Wingdings"/>
                <a:cs typeface="Garamond"/>
              </a:rPr>
              <a:t>Lactation induction in the mare is: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Giving </a:t>
            </a:r>
            <a:r>
              <a:rPr lang="en-GB" dirty="0" err="1" smtClean="0">
                <a:latin typeface="Garamond"/>
                <a:ea typeface="Wingdings"/>
                <a:cs typeface="Garamond"/>
              </a:rPr>
              <a:t>colostrum</a:t>
            </a:r>
            <a:r>
              <a:rPr lang="en-GB" dirty="0" smtClean="0">
                <a:latin typeface="Garamond"/>
                <a:ea typeface="Wingdings"/>
                <a:cs typeface="Garamond"/>
              </a:rPr>
              <a:t> at his beginning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Achieved after 24 hours and is helpful for neonates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latin typeface="Garamond"/>
                <a:ea typeface="Wingdings"/>
                <a:cs typeface="Garamond"/>
              </a:rPr>
              <a:t>Requiring regular milking of the mare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Garamond"/>
                <a:ea typeface="Wingdings"/>
                <a:cs typeface="Garamond"/>
              </a:rPr>
              <a:t>Requiring exogenous oestrogen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/>
                <a:cs typeface="Garamond"/>
              </a:rPr>
              <a:t>Plan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4600"/>
          </a:xfrm>
        </p:spPr>
        <p:txBody>
          <a:bodyPr>
            <a:normAutofit/>
          </a:bodyPr>
          <a:lstStyle/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en-GB" b="1" dirty="0" err="1" smtClean="0">
                <a:latin typeface="Garamond"/>
                <a:cs typeface="Garamond"/>
              </a:rPr>
              <a:t>Galactorrhea</a:t>
            </a:r>
            <a:endParaRPr lang="en-GB" b="1" dirty="0" smtClean="0">
              <a:latin typeface="Garamond"/>
              <a:cs typeface="Garamond"/>
            </a:endParaRPr>
          </a:p>
          <a:p>
            <a:pPr marL="971550" lvl="1" indent="-514350">
              <a:buClr>
                <a:schemeClr val="tx1"/>
              </a:buClr>
            </a:pPr>
            <a:r>
              <a:rPr lang="en-GB" b="1" dirty="0" smtClean="0">
                <a:latin typeface="Garamond"/>
                <a:cs typeface="Garamond"/>
              </a:rPr>
              <a:t>Premature in pregnant mares</a:t>
            </a:r>
          </a:p>
          <a:p>
            <a:pPr marL="971550" lvl="1" indent="-514350">
              <a:buClr>
                <a:schemeClr val="tx1"/>
              </a:buClr>
            </a:pPr>
            <a:r>
              <a:rPr lang="en-GB" b="1" dirty="0" smtClean="0">
                <a:latin typeface="Garamond"/>
                <a:cs typeface="Garamond"/>
              </a:rPr>
              <a:t>Essential</a:t>
            </a:r>
          </a:p>
          <a:p>
            <a:pPr marL="1371600" lvl="2" indent="-514350">
              <a:buClr>
                <a:schemeClr val="tx1"/>
              </a:buClr>
            </a:pPr>
            <a:r>
              <a:rPr lang="en-GB" b="1" dirty="0" smtClean="0">
                <a:latin typeface="Garamond"/>
                <a:cs typeface="Garamond"/>
              </a:rPr>
              <a:t>In neonates</a:t>
            </a:r>
          </a:p>
          <a:p>
            <a:pPr marL="1371600" lvl="2" indent="-514350">
              <a:buClr>
                <a:schemeClr val="tx1"/>
              </a:buClr>
            </a:pPr>
            <a:r>
              <a:rPr lang="en-GB" b="1" dirty="0" smtClean="0">
                <a:latin typeface="Garamond"/>
                <a:cs typeface="Garamond"/>
              </a:rPr>
              <a:t>In adult mares</a:t>
            </a: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en-GB" b="1" dirty="0" smtClean="0">
                <a:latin typeface="Garamond"/>
                <a:cs typeface="Garamond"/>
              </a:rPr>
              <a:t>Mastitis</a:t>
            </a: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en-GB" b="1" dirty="0" err="1" smtClean="0">
                <a:latin typeface="Garamond"/>
                <a:cs typeface="Garamond"/>
              </a:rPr>
              <a:t>Agalactia</a:t>
            </a:r>
            <a:endParaRPr lang="en-GB" b="1" dirty="0" smtClean="0">
              <a:latin typeface="Garamond"/>
              <a:cs typeface="Garamond"/>
            </a:endParaRP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en-GB" b="1" dirty="0" smtClean="0">
                <a:latin typeface="Garamond"/>
                <a:cs typeface="Garamond"/>
              </a:rPr>
              <a:t>Lactation induction</a:t>
            </a: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r>
              <a:rPr lang="en-GB" b="1" dirty="0" err="1" smtClean="0">
                <a:latin typeface="Garamond"/>
                <a:cs typeface="Garamond"/>
              </a:rPr>
              <a:t>Tumors</a:t>
            </a:r>
            <a:endParaRPr lang="en-GB" b="1" dirty="0" smtClean="0">
              <a:latin typeface="Garamond"/>
              <a:cs typeface="Garamond"/>
            </a:endParaRP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endParaRPr lang="en-GB" b="1" dirty="0" smtClean="0">
              <a:latin typeface="Garamond"/>
              <a:cs typeface="Garamond"/>
            </a:endParaRPr>
          </a:p>
          <a:p>
            <a:pPr marL="571500" indent="-514350">
              <a:buClr>
                <a:schemeClr val="tx1"/>
              </a:buClr>
              <a:buFont typeface="+mj-lt"/>
              <a:buAutoNum type="arabicPeriod"/>
            </a:pPr>
            <a:endParaRPr lang="en-GB" b="1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Galactorrhea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r>
              <a:rPr lang="en-GB" b="1" dirty="0" smtClean="0">
                <a:latin typeface="Garamond"/>
                <a:cs typeface="Garamond"/>
              </a:rPr>
              <a:t>In pregnant mares: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Causes: foetal death, twin pregnancy, </a:t>
            </a:r>
            <a:r>
              <a:rPr lang="en-GB" dirty="0" err="1" smtClean="0">
                <a:latin typeface="Garamond"/>
                <a:cs typeface="Garamond"/>
              </a:rPr>
              <a:t>placentitis</a:t>
            </a:r>
            <a:r>
              <a:rPr lang="en-GB" dirty="0" smtClean="0">
                <a:latin typeface="Garamond"/>
                <a:cs typeface="Garamond"/>
              </a:rPr>
              <a:t>, placental separation, impeding abortion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Sometimes: at mid-gestation &amp; spontaneous regression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Combined Thickness of the Uterus &amp; Placenta measure by </a:t>
            </a:r>
            <a:r>
              <a:rPr lang="en-GB" dirty="0" err="1" smtClean="0">
                <a:latin typeface="Garamond"/>
                <a:cs typeface="Garamond"/>
              </a:rPr>
              <a:t>transrectal</a:t>
            </a:r>
            <a:r>
              <a:rPr lang="en-GB" dirty="0" smtClean="0">
                <a:latin typeface="Garamond"/>
                <a:cs typeface="Garamond"/>
              </a:rPr>
              <a:t> US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Treatment of </a:t>
            </a:r>
            <a:r>
              <a:rPr lang="en-GB" dirty="0" err="1" smtClean="0">
                <a:latin typeface="Garamond"/>
                <a:cs typeface="Garamond"/>
              </a:rPr>
              <a:t>placentitis</a:t>
            </a:r>
            <a:endParaRPr lang="en-GB" dirty="0" smtClean="0">
              <a:latin typeface="Garamond"/>
              <a:cs typeface="Garamond"/>
            </a:endParaRP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1. </a:t>
            </a:r>
            <a:r>
              <a:rPr lang="fr-FR" b="1" dirty="0" err="1" smtClean="0">
                <a:latin typeface="Garamond"/>
                <a:cs typeface="Garamond"/>
              </a:rPr>
              <a:t>Galactorrhea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r>
              <a:rPr lang="en-GB" b="1" dirty="0" smtClean="0">
                <a:latin typeface="Garamond"/>
                <a:cs typeface="Garamond"/>
              </a:rPr>
              <a:t>Essential (non-pregnant mares):</a:t>
            </a:r>
          </a:p>
          <a:p>
            <a:pPr marL="971550" lvl="1" indent="-571500"/>
            <a:r>
              <a:rPr lang="en-GB" b="1" dirty="0" smtClean="0">
                <a:latin typeface="Garamond"/>
                <a:cs typeface="Garamond"/>
              </a:rPr>
              <a:t>In neonates: </a:t>
            </a:r>
            <a:r>
              <a:rPr lang="en-GB" b="1" i="1" dirty="0" smtClean="0">
                <a:latin typeface="Garamond"/>
                <a:cs typeface="Garamond"/>
              </a:rPr>
              <a:t>Witch’s milk: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Maternal </a:t>
            </a:r>
            <a:r>
              <a:rPr lang="en-GB" dirty="0" err="1" smtClean="0">
                <a:latin typeface="Garamond"/>
                <a:cs typeface="Garamond"/>
              </a:rPr>
              <a:t>lactogens</a:t>
            </a:r>
            <a:r>
              <a:rPr lang="en-GB" dirty="0" smtClean="0">
                <a:latin typeface="Garamond"/>
                <a:cs typeface="Garamond"/>
              </a:rPr>
              <a:t> &gt; Foal</a:t>
            </a:r>
          </a:p>
          <a:p>
            <a:pPr marL="971550" lvl="1" indent="-571500"/>
            <a:r>
              <a:rPr lang="en-GB" b="1" dirty="0" smtClean="0">
                <a:latin typeface="Garamond"/>
                <a:cs typeface="Garamond"/>
              </a:rPr>
              <a:t>In adult mares: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End of pregnancy in mares: E</a:t>
            </a:r>
            <a:r>
              <a:rPr lang="en-GB" baseline="-25000" dirty="0" smtClean="0">
                <a:latin typeface="Garamond"/>
                <a:cs typeface="Garamond"/>
              </a:rPr>
              <a:t>2</a:t>
            </a:r>
            <a:r>
              <a:rPr lang="en-GB" dirty="0" smtClean="0">
                <a:latin typeface="Garamond"/>
                <a:cs typeface="Garamond"/>
              </a:rPr>
              <a:t> + P</a:t>
            </a:r>
            <a:r>
              <a:rPr lang="en-GB" baseline="-25000" dirty="0" smtClean="0">
                <a:latin typeface="Garamond"/>
                <a:cs typeface="Garamond"/>
              </a:rPr>
              <a:t>4</a:t>
            </a:r>
            <a:r>
              <a:rPr lang="en-GB" dirty="0" smtClean="0">
                <a:latin typeface="Garamond"/>
                <a:cs typeface="Garamond"/>
              </a:rPr>
              <a:t> + </a:t>
            </a:r>
            <a:r>
              <a:rPr lang="en-GB" dirty="0" err="1" smtClean="0">
                <a:latin typeface="Garamond"/>
                <a:cs typeface="Garamond"/>
              </a:rPr>
              <a:t>Prolactine</a:t>
            </a:r>
            <a:r>
              <a:rPr lang="en-GB" dirty="0" smtClean="0">
                <a:latin typeface="Garamond"/>
                <a:cs typeface="Garamond"/>
              </a:rPr>
              <a:t> +…</a:t>
            </a:r>
          </a:p>
          <a:p>
            <a:pPr marL="1828800" lvl="3" indent="-571500"/>
            <a:r>
              <a:rPr lang="en-GB" dirty="0" smtClean="0">
                <a:latin typeface="Garamond"/>
                <a:cs typeface="Garamond"/>
              </a:rPr>
              <a:t>Corpus </a:t>
            </a:r>
            <a:r>
              <a:rPr lang="en-GB" dirty="0" err="1" smtClean="0">
                <a:latin typeface="Garamond"/>
                <a:cs typeface="Garamond"/>
              </a:rPr>
              <a:t>luteum</a:t>
            </a:r>
            <a:r>
              <a:rPr lang="en-GB" dirty="0" smtClean="0">
                <a:latin typeface="Garamond"/>
                <a:cs typeface="Garamond"/>
              </a:rPr>
              <a:t> + </a:t>
            </a:r>
            <a:r>
              <a:rPr lang="en-GB" dirty="0" err="1" smtClean="0">
                <a:latin typeface="Garamond"/>
                <a:cs typeface="Garamond"/>
              </a:rPr>
              <a:t>Phyto</a:t>
            </a:r>
            <a:r>
              <a:rPr lang="en-GB" dirty="0" smtClean="0">
                <a:latin typeface="Garamond"/>
                <a:cs typeface="Garamond"/>
              </a:rPr>
              <a:t>-oestrogens + endogenous </a:t>
            </a:r>
            <a:r>
              <a:rPr lang="en-GB" dirty="0" err="1" smtClean="0">
                <a:latin typeface="Garamond"/>
                <a:cs typeface="Garamond"/>
              </a:rPr>
              <a:t>prolactine</a:t>
            </a:r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Equine Cushing Disease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Treatment: </a:t>
            </a:r>
          </a:p>
          <a:p>
            <a:pPr marL="1828800" lvl="3" indent="-571500"/>
            <a:r>
              <a:rPr lang="en-GB" dirty="0" smtClean="0">
                <a:latin typeface="Garamond"/>
                <a:cs typeface="Garamond"/>
              </a:rPr>
              <a:t>Diet and Drink</a:t>
            </a:r>
          </a:p>
          <a:p>
            <a:pPr marL="1828800" lvl="3" indent="-571500"/>
            <a:r>
              <a:rPr lang="en-GB" dirty="0" smtClean="0">
                <a:latin typeface="Garamond"/>
                <a:cs typeface="Garamond"/>
              </a:rPr>
              <a:t>Inhibition of </a:t>
            </a:r>
            <a:r>
              <a:rPr lang="en-GB" dirty="0" err="1" smtClean="0">
                <a:latin typeface="Garamond"/>
                <a:cs typeface="Garamond"/>
              </a:rPr>
              <a:t>Prolactine</a:t>
            </a:r>
            <a:r>
              <a:rPr lang="en-GB" dirty="0" smtClean="0">
                <a:latin typeface="Garamond"/>
                <a:cs typeface="Garamond"/>
              </a:rPr>
              <a:t> secretion (dopamine agonists)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Differential diagnosis: Mastitis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Mastitis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2700"/>
          </a:xfrm>
        </p:spPr>
        <p:txBody>
          <a:bodyPr>
            <a:normAutofit lnSpcReduction="10000"/>
          </a:bodyPr>
          <a:lstStyle/>
          <a:p>
            <a:pPr marL="571500" indent="-571500"/>
            <a:r>
              <a:rPr lang="en-GB" dirty="0" smtClean="0">
                <a:latin typeface="Garamond"/>
                <a:cs typeface="Garamond"/>
              </a:rPr>
              <a:t>Clinical signs: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Summer, during lactation or within 8 weeks after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Also possible in non lactating mares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Warm, swollen &amp; painful udder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Fever &gt;&gt;&gt; anorexia, </a:t>
            </a:r>
          </a:p>
          <a:p>
            <a:pPr marL="571500" indent="-571500"/>
            <a:r>
              <a:rPr lang="en-GB" dirty="0" smtClean="0">
                <a:latin typeface="Garamond"/>
                <a:cs typeface="Garamond"/>
              </a:rPr>
              <a:t>Diagnosis: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Clinical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Cytology of milk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Mare’s milk contains naturally lots of cells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Bacteriology: typically, </a:t>
            </a:r>
            <a:r>
              <a:rPr lang="en-GB" i="1" dirty="0" smtClean="0">
                <a:latin typeface="Garamond"/>
                <a:cs typeface="Garamond"/>
              </a:rPr>
              <a:t>Streptococcus </a:t>
            </a:r>
            <a:r>
              <a:rPr lang="en-GB" i="1" dirty="0" err="1" smtClean="0">
                <a:latin typeface="Garamond"/>
                <a:cs typeface="Garamond"/>
              </a:rPr>
              <a:t>zooepidemicus</a:t>
            </a:r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2. </a:t>
            </a:r>
            <a:r>
              <a:rPr lang="fr-FR" b="1" dirty="0" err="1" smtClean="0">
                <a:latin typeface="Garamond"/>
                <a:cs typeface="Garamond"/>
              </a:rPr>
              <a:t>Mastitis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r>
              <a:rPr lang="en-GB" dirty="0" smtClean="0">
                <a:latin typeface="Garamond"/>
                <a:cs typeface="Garamond"/>
              </a:rPr>
              <a:t>Treatment: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Local: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Frequent Milking (Foal?), hydrotherapy</a:t>
            </a:r>
          </a:p>
          <a:p>
            <a:pPr marL="1371600" lvl="2" indent="-571500"/>
            <a:r>
              <a:rPr lang="en-GB" dirty="0" smtClean="0">
                <a:latin typeface="Garamond"/>
                <a:cs typeface="Garamond"/>
              </a:rPr>
              <a:t>Intra-mammary AB (Bovine Stuffs ?)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General </a:t>
            </a:r>
          </a:p>
          <a:p>
            <a:pPr marL="1371600" lvl="2" indent="-571500"/>
            <a:r>
              <a:rPr lang="en-GB" dirty="0" err="1" smtClean="0">
                <a:latin typeface="Garamond"/>
                <a:cs typeface="Garamond"/>
              </a:rPr>
              <a:t>Antibiotherapy</a:t>
            </a:r>
            <a:r>
              <a:rPr lang="en-GB" dirty="0" smtClean="0">
                <a:latin typeface="Garamond"/>
                <a:cs typeface="Garamond"/>
              </a:rPr>
              <a:t> (TMP-S)</a:t>
            </a:r>
          </a:p>
          <a:p>
            <a:pPr marL="1371600" lvl="2" indent="-571500"/>
            <a:r>
              <a:rPr lang="en-GB" dirty="0" err="1" smtClean="0">
                <a:latin typeface="Garamond"/>
                <a:cs typeface="Garamond"/>
              </a:rPr>
              <a:t>NSAIDs</a:t>
            </a:r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3. </a:t>
            </a:r>
            <a:r>
              <a:rPr lang="fr-FR" b="1" dirty="0" err="1" smtClean="0">
                <a:latin typeface="Garamond"/>
                <a:cs typeface="Garamond"/>
              </a:rPr>
              <a:t>Agalactia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r>
              <a:rPr lang="en-GB" dirty="0" err="1" smtClean="0">
                <a:latin typeface="Garamond"/>
                <a:cs typeface="Garamond"/>
              </a:rPr>
              <a:t>Primiparous</a:t>
            </a:r>
            <a:r>
              <a:rPr lang="en-GB" dirty="0" smtClean="0">
                <a:latin typeface="Garamond"/>
                <a:cs typeface="Garamond"/>
              </a:rPr>
              <a:t> mares</a:t>
            </a:r>
          </a:p>
          <a:p>
            <a:pPr marL="571500" indent="-571500"/>
            <a:r>
              <a:rPr lang="en-GB" dirty="0" smtClean="0">
                <a:latin typeface="Garamond"/>
                <a:cs typeface="Garamond"/>
              </a:rPr>
              <a:t>Nutritional state of the mare?</a:t>
            </a:r>
          </a:p>
          <a:p>
            <a:pPr marL="571500" indent="-571500"/>
            <a:r>
              <a:rPr lang="en-GB" dirty="0" smtClean="0">
                <a:latin typeface="Garamond"/>
                <a:cs typeface="Garamond"/>
              </a:rPr>
              <a:t>Fescue grass infected with ergot alkaloid producing fungus</a:t>
            </a:r>
          </a:p>
          <a:p>
            <a:pPr marL="971550" lvl="1" indent="-571500"/>
            <a:r>
              <a:rPr lang="en-GB" dirty="0" err="1" smtClean="0">
                <a:latin typeface="Garamond"/>
                <a:cs typeface="Garamond"/>
              </a:rPr>
              <a:t>Prolactine</a:t>
            </a:r>
            <a:r>
              <a:rPr lang="en-GB" dirty="0" smtClean="0">
                <a:latin typeface="Garamond"/>
                <a:cs typeface="Garamond"/>
              </a:rPr>
              <a:t> levels lower in mares consuming it</a:t>
            </a:r>
          </a:p>
          <a:p>
            <a:pPr marL="971550" lvl="1" indent="-571500"/>
            <a:r>
              <a:rPr lang="en-GB" dirty="0" smtClean="0">
                <a:latin typeface="Garamond"/>
                <a:cs typeface="Garamond"/>
              </a:rPr>
              <a:t>Abortion, </a:t>
            </a:r>
            <a:r>
              <a:rPr lang="en-GB" dirty="0" err="1" smtClean="0">
                <a:latin typeface="Garamond"/>
                <a:cs typeface="Garamond"/>
              </a:rPr>
              <a:t>fetal</a:t>
            </a:r>
            <a:r>
              <a:rPr lang="en-GB" dirty="0" smtClean="0">
                <a:latin typeface="Garamond"/>
                <a:cs typeface="Garamond"/>
              </a:rPr>
              <a:t> membrane retention,…</a:t>
            </a: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4. Lactation induction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348038" y="5300663"/>
            <a:ext cx="2232025" cy="78483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dirty="0" smtClean="0">
                <a:latin typeface="Garamond"/>
                <a:cs typeface="Garamond"/>
              </a:rPr>
              <a:t>PROLACTINE</a:t>
            </a:r>
          </a:p>
          <a:p>
            <a:pPr algn="ctr">
              <a:spcBef>
                <a:spcPct val="50000"/>
              </a:spcBef>
            </a:pPr>
            <a:r>
              <a:rPr lang="fr-BE" dirty="0" smtClean="0">
                <a:latin typeface="Garamond"/>
                <a:cs typeface="Garamond"/>
              </a:rPr>
              <a:t>Production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3708400" y="3284538"/>
            <a:ext cx="172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>
                <a:latin typeface="Garamond"/>
                <a:cs typeface="Garamond"/>
              </a:rPr>
              <a:t>Dopamine</a:t>
            </a:r>
            <a:endParaRPr lang="fr-FR">
              <a:latin typeface="Garamond"/>
              <a:cs typeface="Garamon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635375" y="1484313"/>
            <a:ext cx="1873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dirty="0" smtClean="0">
                <a:latin typeface="Garamond"/>
                <a:cs typeface="Garamond"/>
              </a:rPr>
              <a:t>Serotonine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>
            <a:off x="4572000" y="1916113"/>
            <a:ext cx="0" cy="15128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30" name="Line 13"/>
          <p:cNvSpPr>
            <a:spLocks noChangeShapeType="1"/>
          </p:cNvSpPr>
          <p:nvPr/>
        </p:nvSpPr>
        <p:spPr bwMode="auto">
          <a:xfrm>
            <a:off x="4572000" y="3787775"/>
            <a:ext cx="0" cy="15128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3657600" y="20574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1400">
                <a:solidFill>
                  <a:srgbClr val="FF0000"/>
                </a:solidFill>
                <a:latin typeface="Garamond"/>
                <a:cs typeface="Garamond"/>
              </a:rPr>
              <a:t>Inhibition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flipH="1" flipV="1">
            <a:off x="5292725" y="3571875"/>
            <a:ext cx="1296988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6588125" y="2852738"/>
            <a:ext cx="1584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BE" sz="1800">
                <a:solidFill>
                  <a:srgbClr val="FF0000"/>
                </a:solidFill>
                <a:latin typeface="Garamond"/>
                <a:cs typeface="Garamond"/>
              </a:rPr>
              <a:t>Réserpine Perhénazine Domperidone </a:t>
            </a:r>
            <a:r>
              <a:rPr lang="fr-BE" sz="1800" b="1">
                <a:solidFill>
                  <a:srgbClr val="FF0000"/>
                </a:solidFill>
                <a:latin typeface="Garamond"/>
                <a:cs typeface="Garamond"/>
              </a:rPr>
              <a:t>Sulpiride</a:t>
            </a:r>
            <a:endParaRPr lang="fr-FR" sz="1800" b="1">
              <a:solidFill>
                <a:srgbClr val="FF0000"/>
              </a:solidFill>
              <a:latin typeface="Garamond"/>
              <a:cs typeface="Garamond"/>
            </a:endParaRPr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 flipV="1">
            <a:off x="2555875" y="3571875"/>
            <a:ext cx="1296988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 flipV="1">
            <a:off x="2411413" y="1773238"/>
            <a:ext cx="1441450" cy="15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900113" y="3213100"/>
            <a:ext cx="1655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800">
                <a:solidFill>
                  <a:srgbClr val="00CC00"/>
                </a:solidFill>
                <a:latin typeface="Garamond"/>
                <a:cs typeface="Garamond"/>
              </a:rPr>
              <a:t>BromocryptineCabergoline </a:t>
            </a:r>
            <a:endParaRPr lang="fr-FR" sz="1800">
              <a:solidFill>
                <a:srgbClr val="00CC00"/>
              </a:solidFill>
              <a:latin typeface="Garamond"/>
              <a:cs typeface="Garamond"/>
            </a:endParaRPr>
          </a:p>
        </p:txBody>
      </p:sp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755650" y="1557338"/>
            <a:ext cx="16557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800">
                <a:solidFill>
                  <a:srgbClr val="FF0000"/>
                </a:solidFill>
                <a:latin typeface="Garamond"/>
                <a:cs typeface="Garamond"/>
              </a:rPr>
              <a:t>Metergoline</a:t>
            </a:r>
            <a:endParaRPr lang="fr-FR" sz="1800">
              <a:solidFill>
                <a:srgbClr val="FF0000"/>
              </a:solidFill>
              <a:latin typeface="Garamond"/>
              <a:cs typeface="Garamond"/>
            </a:endParaRPr>
          </a:p>
        </p:txBody>
      </p:sp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2771775" y="1700213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FF0000"/>
                </a:solidFill>
                <a:latin typeface="Garamond"/>
                <a:cs typeface="Garamond"/>
              </a:rPr>
              <a:t>Inhibition</a:t>
            </a:r>
            <a:endParaRPr lang="fr-FR">
              <a:solidFill>
                <a:srgbClr val="FF0000"/>
              </a:solidFill>
              <a:latin typeface="Garamond"/>
              <a:cs typeface="Garamond"/>
            </a:endParaRPr>
          </a:p>
        </p:txBody>
      </p:sp>
      <p:sp>
        <p:nvSpPr>
          <p:cNvPr id="39" name="Line 36"/>
          <p:cNvSpPr>
            <a:spLocks noChangeShapeType="1"/>
          </p:cNvSpPr>
          <p:nvPr/>
        </p:nvSpPr>
        <p:spPr bwMode="auto">
          <a:xfrm flipH="1">
            <a:off x="5292725" y="4005263"/>
            <a:ext cx="142875" cy="1223962"/>
          </a:xfrm>
          <a:prstGeom prst="line">
            <a:avLst/>
          </a:prstGeom>
          <a:noFill/>
          <a:ln w="31750">
            <a:solidFill>
              <a:srgbClr val="00FF00"/>
            </a:solidFill>
            <a:prstDash val="sysDot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40" name="Line 37"/>
          <p:cNvSpPr>
            <a:spLocks noChangeShapeType="1"/>
          </p:cNvSpPr>
          <p:nvPr/>
        </p:nvSpPr>
        <p:spPr bwMode="auto">
          <a:xfrm flipV="1">
            <a:off x="5435600" y="3789363"/>
            <a:ext cx="1152525" cy="215900"/>
          </a:xfrm>
          <a:prstGeom prst="line">
            <a:avLst/>
          </a:prstGeom>
          <a:noFill/>
          <a:ln w="31750">
            <a:solidFill>
              <a:srgbClr val="00FF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779838" y="2205038"/>
            <a:ext cx="287337" cy="1152525"/>
          </a:xfrm>
          <a:prstGeom prst="line">
            <a:avLst/>
          </a:prstGeom>
          <a:noFill/>
          <a:ln w="31750">
            <a:solidFill>
              <a:srgbClr val="00FF00"/>
            </a:solidFill>
            <a:prstDash val="sysDot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2411413" y="1989138"/>
            <a:ext cx="1368425" cy="215900"/>
          </a:xfrm>
          <a:prstGeom prst="line">
            <a:avLst/>
          </a:prstGeom>
          <a:noFill/>
          <a:ln w="31750">
            <a:solidFill>
              <a:srgbClr val="00FF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2819400" y="25908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00CC00"/>
                </a:solidFill>
                <a:latin typeface="Garamond"/>
                <a:cs typeface="Garamond"/>
              </a:rPr>
              <a:t>Stimulation</a:t>
            </a:r>
            <a:endParaRPr lang="fr-FR" sz="1400">
              <a:solidFill>
                <a:srgbClr val="00CC00"/>
              </a:solidFill>
              <a:latin typeface="Garamond"/>
              <a:cs typeface="Garamond"/>
            </a:endParaRP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5486400" y="3276600"/>
            <a:ext cx="93503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FF0000"/>
                </a:solidFill>
                <a:latin typeface="Garamond"/>
                <a:cs typeface="Garamond"/>
              </a:rPr>
              <a:t>Inhibition</a:t>
            </a:r>
            <a:endParaRPr lang="fr-FR">
              <a:solidFill>
                <a:srgbClr val="FF0000"/>
              </a:solidFill>
              <a:latin typeface="Garamond"/>
              <a:cs typeface="Garamond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3657600" y="4038600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FF0000"/>
                </a:solidFill>
                <a:latin typeface="Garamond"/>
                <a:cs typeface="Garamond"/>
              </a:rPr>
              <a:t>Inihbition</a:t>
            </a:r>
            <a:endParaRPr lang="fr-FR">
              <a:solidFill>
                <a:srgbClr val="FF0000"/>
              </a:solidFill>
              <a:latin typeface="Garamond"/>
              <a:cs typeface="Garamond"/>
            </a:endParaRP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2590800" y="35814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00CC00"/>
                </a:solidFill>
                <a:latin typeface="Garamond"/>
                <a:cs typeface="Garamond"/>
              </a:rPr>
              <a:t>Stimulation</a:t>
            </a:r>
            <a:endParaRPr lang="fr-FR" sz="1400">
              <a:solidFill>
                <a:srgbClr val="00CC00"/>
              </a:solidFill>
              <a:latin typeface="Garamond"/>
              <a:cs typeface="Garamond"/>
            </a:endParaRP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5334000" y="41148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sz="1400">
                <a:solidFill>
                  <a:srgbClr val="00CC00"/>
                </a:solidFill>
                <a:latin typeface="Garamond"/>
                <a:cs typeface="Garamond"/>
              </a:rPr>
              <a:t>Stimulation</a:t>
            </a:r>
            <a:endParaRPr lang="fr-FR" sz="1400">
              <a:solidFill>
                <a:srgbClr val="00CC00"/>
              </a:solidFill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Garamond"/>
                <a:cs typeface="Garamond"/>
              </a:rPr>
              <a:t>4. Lactation induction</a:t>
            </a:r>
            <a:endParaRPr lang="fr-FR" b="1" dirty="0">
              <a:latin typeface="Garamond"/>
              <a:cs typeface="Garamond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0300"/>
          </a:xfrm>
        </p:spPr>
        <p:txBody>
          <a:bodyPr>
            <a:normAutofit/>
          </a:bodyPr>
          <a:lstStyle/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571500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  <a:p>
            <a:pPr marL="1371600" lvl="2" indent="-571500"/>
            <a:endParaRPr lang="en-GB" dirty="0" smtClean="0">
              <a:latin typeface="Garamond"/>
              <a:cs typeface="Garamond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74938" y="5229225"/>
            <a:ext cx="836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dirty="0" err="1" smtClean="0">
                <a:latin typeface="Garamond"/>
                <a:cs typeface="Garamond"/>
              </a:rPr>
              <a:t>Week</a:t>
            </a:r>
            <a:r>
              <a:rPr lang="fr-FR" dirty="0" smtClean="0">
                <a:latin typeface="Garamond"/>
                <a:cs typeface="Garamond"/>
              </a:rPr>
              <a:t> </a:t>
            </a:r>
            <a:r>
              <a:rPr lang="fr-FR" dirty="0">
                <a:latin typeface="Garamond"/>
                <a:cs typeface="Garamond"/>
              </a:rPr>
              <a:t>1</a:t>
            </a: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611188" y="5084763"/>
            <a:ext cx="25923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V="1">
            <a:off x="3203575" y="5084763"/>
            <a:ext cx="27368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5940425" y="5084763"/>
            <a:ext cx="26638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198075" y="5229225"/>
            <a:ext cx="836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dirty="0" err="1" smtClean="0">
                <a:latin typeface="Garamond"/>
                <a:cs typeface="Garamond"/>
              </a:rPr>
              <a:t>Week</a:t>
            </a:r>
            <a:r>
              <a:rPr lang="fr-FR" dirty="0" smtClean="0">
                <a:latin typeface="Garamond"/>
                <a:cs typeface="Garamond"/>
              </a:rPr>
              <a:t> </a:t>
            </a:r>
            <a:r>
              <a:rPr lang="fr-FR" dirty="0">
                <a:latin typeface="Garamond"/>
                <a:cs typeface="Garamond"/>
              </a:rPr>
              <a:t>2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934200" y="5229225"/>
            <a:ext cx="836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dirty="0" err="1" smtClean="0">
                <a:latin typeface="Garamond"/>
                <a:cs typeface="Garamond"/>
              </a:rPr>
              <a:t>Week</a:t>
            </a:r>
            <a:r>
              <a:rPr lang="fr-FR" dirty="0" smtClean="0">
                <a:latin typeface="Garamond"/>
                <a:cs typeface="Garamond"/>
              </a:rPr>
              <a:t> </a:t>
            </a:r>
            <a:r>
              <a:rPr lang="fr-FR" dirty="0">
                <a:latin typeface="Garamond"/>
                <a:cs typeface="Garamond"/>
              </a:rPr>
              <a:t>3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5940425" y="1989138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5148263" y="1628775"/>
            <a:ext cx="15454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sz="1800" dirty="0">
                <a:latin typeface="Garamond"/>
                <a:cs typeface="Garamond"/>
              </a:rPr>
              <a:t>Adoption :</a:t>
            </a:r>
            <a:r>
              <a:rPr lang="fr-FR" sz="1800" dirty="0" smtClean="0">
                <a:latin typeface="Garamond"/>
                <a:cs typeface="Garamond"/>
              </a:rPr>
              <a:t> d14</a:t>
            </a:r>
            <a:endParaRPr lang="fr-FR" sz="1800" dirty="0">
              <a:latin typeface="Garamond"/>
              <a:cs typeface="Garamond"/>
            </a:endParaRP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6948488" y="2420938"/>
            <a:ext cx="86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BE" dirty="0">
                <a:latin typeface="Garamond"/>
                <a:cs typeface="Garamond"/>
              </a:rPr>
              <a:t>d</a:t>
            </a:r>
            <a:r>
              <a:rPr lang="fr-BE" dirty="0" smtClean="0">
                <a:latin typeface="Garamond"/>
                <a:cs typeface="Garamond"/>
              </a:rPr>
              <a:t>17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4211638" y="3068638"/>
            <a:ext cx="574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BE" dirty="0">
                <a:latin typeface="Garamond"/>
                <a:cs typeface="Garamond"/>
              </a:rPr>
              <a:t>d</a:t>
            </a:r>
            <a:r>
              <a:rPr lang="fr-BE" dirty="0" smtClean="0">
                <a:latin typeface="Garamond"/>
                <a:cs typeface="Garamond"/>
              </a:rPr>
              <a:t>10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2411413" y="3716338"/>
            <a:ext cx="720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BE" dirty="0">
                <a:latin typeface="Garamond"/>
                <a:cs typeface="Garamond"/>
              </a:rPr>
              <a:t>d</a:t>
            </a:r>
            <a:r>
              <a:rPr lang="fr-BE" dirty="0" smtClean="0">
                <a:latin typeface="Garamond"/>
                <a:cs typeface="Garamond"/>
              </a:rPr>
              <a:t>5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2268538" y="4437063"/>
            <a:ext cx="9350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BE" dirty="0">
                <a:latin typeface="Garamond"/>
                <a:cs typeface="Garamond"/>
              </a:rPr>
              <a:t>d</a:t>
            </a:r>
            <a:r>
              <a:rPr lang="fr-BE" dirty="0" smtClean="0">
                <a:latin typeface="Garamond"/>
                <a:cs typeface="Garamond"/>
              </a:rPr>
              <a:t>7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5940425" y="4437063"/>
            <a:ext cx="86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BE" dirty="0">
                <a:latin typeface="Garamond"/>
                <a:cs typeface="Garamond"/>
              </a:rPr>
              <a:t>d</a:t>
            </a:r>
            <a:r>
              <a:rPr lang="fr-BE" dirty="0" smtClean="0">
                <a:latin typeface="Garamond"/>
                <a:cs typeface="Garamond"/>
              </a:rPr>
              <a:t>14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18" name="Line 27"/>
          <p:cNvSpPr>
            <a:spLocks noChangeShapeType="1"/>
          </p:cNvSpPr>
          <p:nvPr/>
        </p:nvSpPr>
        <p:spPr bwMode="auto">
          <a:xfrm>
            <a:off x="611188" y="1989138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fr-FR">
              <a:latin typeface="Garamond"/>
              <a:cs typeface="Garamond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0" y="1628775"/>
            <a:ext cx="1233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fr-FR" dirty="0" err="1" smtClean="0">
                <a:latin typeface="Garamond"/>
                <a:cs typeface="Garamond"/>
              </a:rPr>
              <a:t>Foaling</a:t>
            </a:r>
            <a:r>
              <a:rPr lang="fr-FR" sz="1800" dirty="0" smtClean="0">
                <a:latin typeface="Garamond"/>
                <a:cs typeface="Garamond"/>
              </a:rPr>
              <a:t> </a:t>
            </a:r>
            <a:r>
              <a:rPr lang="fr-FR" sz="1800" dirty="0">
                <a:latin typeface="Garamond"/>
                <a:cs typeface="Garamond"/>
              </a:rPr>
              <a:t>:</a:t>
            </a:r>
            <a:r>
              <a:rPr lang="fr-FR" sz="1800" dirty="0" smtClean="0">
                <a:latin typeface="Garamond"/>
                <a:cs typeface="Garamond"/>
              </a:rPr>
              <a:t> d0</a:t>
            </a:r>
            <a:endParaRPr lang="fr-FR" sz="1800" dirty="0">
              <a:latin typeface="Garamond"/>
              <a:cs typeface="Garamond"/>
            </a:endParaRPr>
          </a:p>
        </p:txBody>
      </p:sp>
      <p:sp>
        <p:nvSpPr>
          <p:cNvPr id="22" name="AutoShape 41"/>
          <p:cNvSpPr>
            <a:spLocks noChangeArrowheads="1"/>
          </p:cNvSpPr>
          <p:nvPr/>
        </p:nvSpPr>
        <p:spPr bwMode="auto">
          <a:xfrm>
            <a:off x="609600" y="2209800"/>
            <a:ext cx="6324600" cy="762000"/>
          </a:xfrm>
          <a:prstGeom prst="leftRightArrow">
            <a:avLst>
              <a:gd name="adj1" fmla="val 43333"/>
              <a:gd name="adj2" fmla="val 6647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>
                <a:latin typeface="Garamond"/>
                <a:cs typeface="Garamond"/>
              </a:rPr>
              <a:t>Sulpiride</a:t>
            </a:r>
          </a:p>
        </p:txBody>
      </p:sp>
      <p:sp>
        <p:nvSpPr>
          <p:cNvPr id="23" name="AutoShape 44"/>
          <p:cNvSpPr>
            <a:spLocks noChangeArrowheads="1"/>
          </p:cNvSpPr>
          <p:nvPr/>
        </p:nvSpPr>
        <p:spPr bwMode="auto">
          <a:xfrm>
            <a:off x="609600" y="2971800"/>
            <a:ext cx="3657600" cy="685800"/>
          </a:xfrm>
          <a:prstGeom prst="leftRightArrow">
            <a:avLst>
              <a:gd name="adj1" fmla="val 55417"/>
              <a:gd name="adj2" fmla="val 7429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dirty="0" err="1" smtClean="0">
                <a:latin typeface="Garamond"/>
                <a:cs typeface="Garamond"/>
              </a:rPr>
              <a:t>Progestagens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24" name="AutoShape 46"/>
          <p:cNvSpPr>
            <a:spLocks noChangeArrowheads="1"/>
          </p:cNvSpPr>
          <p:nvPr/>
        </p:nvSpPr>
        <p:spPr bwMode="auto">
          <a:xfrm>
            <a:off x="609600" y="3657600"/>
            <a:ext cx="1828800" cy="685800"/>
          </a:xfrm>
          <a:prstGeom prst="leftRightArrow">
            <a:avLst>
              <a:gd name="adj1" fmla="val 64815"/>
              <a:gd name="adj2" fmla="val 71062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dirty="0" err="1" smtClean="0">
                <a:latin typeface="Garamond"/>
                <a:cs typeface="Garamond"/>
              </a:rPr>
              <a:t>Oestrogens</a:t>
            </a:r>
            <a:endParaRPr lang="fr-FR" dirty="0">
              <a:latin typeface="Garamond"/>
              <a:cs typeface="Garamond"/>
            </a:endParaRPr>
          </a:p>
        </p:txBody>
      </p:sp>
      <p:sp>
        <p:nvSpPr>
          <p:cNvPr id="25" name="AutoShape 47"/>
          <p:cNvSpPr>
            <a:spLocks noChangeArrowheads="1"/>
          </p:cNvSpPr>
          <p:nvPr/>
        </p:nvSpPr>
        <p:spPr bwMode="auto">
          <a:xfrm>
            <a:off x="3200400" y="4343400"/>
            <a:ext cx="2743200" cy="685800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rgbClr val="FF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fr-FR" dirty="0" err="1" smtClean="0">
                <a:latin typeface="Garamond"/>
                <a:cs typeface="Garamond"/>
              </a:rPr>
              <a:t>Milking</a:t>
            </a:r>
            <a:endParaRPr lang="fr-FR" dirty="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505</Words>
  <Application>Microsoft Macintosh PowerPoint</Application>
  <PresentationFormat>Présentation à l'écran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PATHOLOGIES OF THE MAMMARY GLAND IN MARES</vt:lpstr>
      <vt:lpstr>Plan</vt:lpstr>
      <vt:lpstr>1. Galactorrhea</vt:lpstr>
      <vt:lpstr>1. Galactorrhea</vt:lpstr>
      <vt:lpstr>2. Mastitis</vt:lpstr>
      <vt:lpstr>2. Mastitis</vt:lpstr>
      <vt:lpstr>3. Agalactia</vt:lpstr>
      <vt:lpstr>4. Lactation induction</vt:lpstr>
      <vt:lpstr>4. Lactation induction</vt:lpstr>
      <vt:lpstr>5. Tumors</vt:lpstr>
      <vt:lpstr>EqMammary: MQC1</vt:lpstr>
      <vt:lpstr>EqMammary: MQC1</vt:lpstr>
      <vt:lpstr>EqMammary: MQC2</vt:lpstr>
      <vt:lpstr>EqMammary: MQC2</vt:lpstr>
    </vt:vector>
  </TitlesOfParts>
  <Company>ULg - FMV - Repro Equine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Jérôme PONTHIER</dc:creator>
  <cp:lastModifiedBy>Jérôme PONTHIER</cp:lastModifiedBy>
  <cp:revision>102</cp:revision>
  <dcterms:created xsi:type="dcterms:W3CDTF">2016-08-16T12:14:30Z</dcterms:created>
  <dcterms:modified xsi:type="dcterms:W3CDTF">2016-08-16T12:15:20Z</dcterms:modified>
</cp:coreProperties>
</file>