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4" r:id="rId6"/>
    <p:sldId id="265" r:id="rId7"/>
    <p:sldId id="266" r:id="rId8"/>
    <p:sldId id="263" r:id="rId9"/>
    <p:sldId id="267" r:id="rId10"/>
    <p:sldId id="268" r:id="rId11"/>
    <p:sldId id="269" r:id="rId12"/>
    <p:sldId id="262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8113" autoAdjust="0"/>
  </p:normalViewPr>
  <p:slideViewPr>
    <p:cSldViewPr snapToGrid="0" snapToObjects="1">
      <p:cViewPr>
        <p:scale>
          <a:sx n="100" d="100"/>
          <a:sy n="100" d="100"/>
        </p:scale>
        <p:origin x="-48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61366-805F-A747-91B1-B09D0A87450E}" type="datetimeFigureOut">
              <a:rPr lang="fr-FR" smtClean="0"/>
              <a:pPr/>
              <a:t>16/08/16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78E96-C062-DA4A-A8EC-5C81F3E6E1D4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16/08/16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16/08/16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16/08/16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16/08/16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16/08/16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16/08/16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16/08/16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16/08/16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16/08/16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16/08/16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16/08/16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ACC13-625D-D246-A60A-230A86572246}" type="datetimeFigureOut">
              <a:rPr lang="fr-FR" smtClean="0"/>
              <a:pPr/>
              <a:t>16/08/16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306055"/>
            <a:ext cx="7772400" cy="1470025"/>
          </a:xfrm>
        </p:spPr>
        <p:txBody>
          <a:bodyPr/>
          <a:lstStyle/>
          <a:p>
            <a:r>
              <a:rPr lang="en-GB" b="1" dirty="0" smtClean="0">
                <a:latin typeface="Garamond"/>
                <a:cs typeface="Garamond"/>
              </a:rPr>
              <a:t>EQUINE PLACENTAL PHYSIOLOGY</a:t>
            </a:r>
            <a:endParaRPr lang="en-GB" b="1" dirty="0">
              <a:latin typeface="Garamond"/>
              <a:cs typeface="Garamond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4156400"/>
            <a:ext cx="7772400" cy="175260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/>
                </a:solidFill>
                <a:latin typeface="Garamond"/>
                <a:cs typeface="Garamond"/>
              </a:rPr>
              <a:t>Jérôme PONTHIER, </a:t>
            </a:r>
            <a:r>
              <a:rPr lang="fr-FR" b="1" dirty="0" err="1" smtClean="0">
                <a:solidFill>
                  <a:schemeClr val="tx1"/>
                </a:solidFill>
                <a:latin typeface="Garamond"/>
                <a:cs typeface="Garamond"/>
              </a:rPr>
              <a:t>ULg</a:t>
            </a:r>
            <a:endParaRPr lang="fr-FR" b="1" dirty="0" smtClean="0">
              <a:solidFill>
                <a:schemeClr val="tx1"/>
              </a:solidFill>
              <a:latin typeface="Garamond"/>
              <a:cs typeface="Garamond"/>
            </a:endParaRPr>
          </a:p>
          <a:p>
            <a:r>
              <a:rPr lang="fr-FR" dirty="0" smtClean="0">
                <a:solidFill>
                  <a:schemeClr val="tx1"/>
                </a:solidFill>
                <a:latin typeface="Garamond"/>
                <a:cs typeface="Garamond"/>
              </a:rPr>
              <a:t>DVM, M. Sc., Ph. D., Diplomate ECAR</a:t>
            </a:r>
          </a:p>
          <a:p>
            <a:endParaRPr lang="fr-FR" b="1" dirty="0">
              <a:solidFill>
                <a:schemeClr val="tx1"/>
              </a:solidFill>
              <a:latin typeface="Garamond"/>
              <a:cs typeface="Garamond"/>
            </a:endParaRPr>
          </a:p>
        </p:txBody>
      </p:sp>
      <p:pic>
        <p:nvPicPr>
          <p:cNvPr id="5" name="Image 4" descr="12375178_10153702551156007_4084473702010416143_o.jpg"/>
          <p:cNvPicPr>
            <a:picLocks noChangeAspect="1"/>
          </p:cNvPicPr>
          <p:nvPr/>
        </p:nvPicPr>
        <p:blipFill>
          <a:blip r:embed="rId2"/>
          <a:srcRect t="10268" b="10387"/>
          <a:stretch>
            <a:fillRect/>
          </a:stretch>
        </p:blipFill>
        <p:spPr>
          <a:xfrm>
            <a:off x="5282794" y="0"/>
            <a:ext cx="3861206" cy="2296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3. </a:t>
            </a:r>
            <a:r>
              <a:rPr lang="fr-FR" b="1" dirty="0" err="1" smtClean="0">
                <a:latin typeface="Garamond"/>
                <a:cs typeface="Garamond"/>
              </a:rPr>
              <a:t>Placental</a:t>
            </a:r>
            <a:r>
              <a:rPr lang="fr-FR" b="1" dirty="0" smtClean="0">
                <a:latin typeface="Garamond"/>
                <a:cs typeface="Garamond"/>
              </a:rPr>
              <a:t> </a:t>
            </a:r>
            <a:r>
              <a:rPr lang="fr-FR" b="1" dirty="0" err="1" smtClean="0">
                <a:latin typeface="Garamond"/>
                <a:cs typeface="Garamond"/>
              </a:rPr>
              <a:t>endocrinology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8420100" cy="2044700"/>
          </a:xfrm>
        </p:spPr>
        <p:txBody>
          <a:bodyPr>
            <a:normAutofit/>
          </a:bodyPr>
          <a:lstStyle/>
          <a:p>
            <a:pPr marL="571500" indent="-571500"/>
            <a:r>
              <a:rPr lang="en-GB" dirty="0" smtClean="0">
                <a:latin typeface="Garamond"/>
                <a:cs typeface="Garamond"/>
              </a:rPr>
              <a:t>Estrogens</a:t>
            </a:r>
          </a:p>
          <a:p>
            <a:pPr marL="1371600" lvl="2" indent="-571500"/>
            <a:r>
              <a:rPr lang="en-GB" dirty="0" smtClean="0">
                <a:latin typeface="Garamond"/>
                <a:cs typeface="Garamond"/>
              </a:rPr>
              <a:t>Increase of blood flow (</a:t>
            </a:r>
            <a:r>
              <a:rPr lang="en-GB" dirty="0" err="1" smtClean="0">
                <a:latin typeface="Garamond"/>
                <a:cs typeface="Garamond"/>
              </a:rPr>
              <a:t>fetal</a:t>
            </a:r>
            <a:r>
              <a:rPr lang="en-GB" dirty="0" smtClean="0">
                <a:latin typeface="Garamond"/>
                <a:cs typeface="Garamond"/>
              </a:rPr>
              <a:t> nutrition)</a:t>
            </a:r>
          </a:p>
          <a:p>
            <a:pPr marL="1371600" lvl="2" indent="-571500"/>
            <a:r>
              <a:rPr lang="en-GB" dirty="0" err="1" smtClean="0">
                <a:latin typeface="Garamond"/>
                <a:cs typeface="Garamond"/>
              </a:rPr>
              <a:t>Uterotonic</a:t>
            </a:r>
            <a:r>
              <a:rPr lang="en-GB" dirty="0" smtClean="0">
                <a:latin typeface="Garamond"/>
                <a:cs typeface="Garamond"/>
              </a:rPr>
              <a:t> agent</a:t>
            </a:r>
          </a:p>
          <a:p>
            <a:pPr marL="1371600" lvl="2" indent="-571500"/>
            <a:r>
              <a:rPr lang="en-GB" dirty="0" smtClean="0">
                <a:latin typeface="Garamond"/>
                <a:cs typeface="Garamond"/>
              </a:rPr>
              <a:t>Not produced by </a:t>
            </a:r>
            <a:r>
              <a:rPr lang="en-GB" dirty="0" err="1" smtClean="0">
                <a:latin typeface="Garamond"/>
                <a:cs typeface="Garamond"/>
              </a:rPr>
              <a:t>fetus</a:t>
            </a:r>
            <a:endParaRPr lang="en-GB" dirty="0" smtClean="0">
              <a:latin typeface="Garamond"/>
              <a:cs typeface="Garamond"/>
            </a:endParaRPr>
          </a:p>
          <a:p>
            <a:pPr marL="1371600" lvl="2" indent="-571500"/>
            <a:endParaRPr lang="en-GB" dirty="0" smtClean="0">
              <a:latin typeface="Garamond"/>
              <a:cs typeface="Garamond"/>
            </a:endParaRPr>
          </a:p>
          <a:p>
            <a:pPr marL="571500" indent="-571500"/>
            <a:endParaRPr lang="en-GB" dirty="0" smtClean="0">
              <a:latin typeface="Garamond"/>
              <a:cs typeface="Garamond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6856" y="3644900"/>
            <a:ext cx="295354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Fetal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gonads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21400" y="3644900"/>
            <a:ext cx="28519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/>
                <a:cs typeface="Garamond"/>
              </a:rPr>
              <a:t>Mare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200400" y="3644900"/>
            <a:ext cx="2921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Utero-placental</a:t>
            </a:r>
            <a:r>
              <a:rPr lang="fr-FR" dirty="0" smtClean="0">
                <a:latin typeface="Garamond"/>
                <a:cs typeface="Garamond"/>
              </a:rPr>
              <a:t> unit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46856" y="4190374"/>
            <a:ext cx="5207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/>
                <a:cs typeface="Garamond"/>
              </a:rPr>
              <a:t>P5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92956" y="4661306"/>
            <a:ext cx="233124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/>
                <a:cs typeface="Garamond"/>
              </a:rPr>
              <a:t>17</a:t>
            </a:r>
            <a:r>
              <a:rPr lang="fr-FR" dirty="0" smtClean="0">
                <a:latin typeface="Lucida Grande"/>
                <a:ea typeface="Lucida Grande"/>
                <a:cs typeface="Lucida Grande"/>
              </a:rPr>
              <a:t>α</a:t>
            </a:r>
            <a:r>
              <a:rPr lang="fr-FR" dirty="0" smtClean="0">
                <a:latin typeface="Garamond"/>
                <a:cs typeface="Garamond"/>
              </a:rPr>
              <a:t>OH </a:t>
            </a:r>
            <a:r>
              <a:rPr lang="fr-FR" dirty="0" err="1" smtClean="0">
                <a:latin typeface="Garamond"/>
                <a:cs typeface="Garamond"/>
              </a:rPr>
              <a:t>Pregnenolone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04056" y="5335438"/>
            <a:ext cx="249634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Dehydroepiandrosterone</a:t>
            </a:r>
            <a:r>
              <a:rPr lang="fr-FR" dirty="0" smtClean="0">
                <a:latin typeface="Garamond"/>
                <a:cs typeface="Garamond"/>
              </a:rPr>
              <a:t> (DHEA)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04056" y="6318833"/>
            <a:ext cx="249634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/>
                <a:cs typeface="Garamond"/>
              </a:rPr>
              <a:t>7-dehydro DHEA</a:t>
            </a:r>
            <a:endParaRPr lang="fr-FR" dirty="0">
              <a:latin typeface="Garamond"/>
              <a:cs typeface="Garamond"/>
            </a:endParaRPr>
          </a:p>
        </p:txBody>
      </p:sp>
      <p:cxnSp>
        <p:nvCxnSpPr>
          <p:cNvPr id="12" name="Connecteur droit 11"/>
          <p:cNvCxnSpPr>
            <a:stCxn id="8" idx="3"/>
            <a:endCxn id="9" idx="0"/>
          </p:cNvCxnSpPr>
          <p:nvPr/>
        </p:nvCxnSpPr>
        <p:spPr>
          <a:xfrm>
            <a:off x="767556" y="4375040"/>
            <a:ext cx="1191022" cy="286266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>
            <a:stCxn id="9" idx="2"/>
            <a:endCxn id="10" idx="0"/>
          </p:cNvCxnSpPr>
          <p:nvPr/>
        </p:nvCxnSpPr>
        <p:spPr>
          <a:xfrm rot="5400000">
            <a:off x="1803003" y="5179863"/>
            <a:ext cx="304800" cy="635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>
            <a:stCxn id="10" idx="2"/>
            <a:endCxn id="11" idx="0"/>
          </p:cNvCxnSpPr>
          <p:nvPr/>
        </p:nvCxnSpPr>
        <p:spPr>
          <a:xfrm rot="5400000">
            <a:off x="1783696" y="6150301"/>
            <a:ext cx="337064" cy="1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3873501" y="4896772"/>
            <a:ext cx="1778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Androstendione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749800" y="4190374"/>
            <a:ext cx="1371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Testosterone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378200" y="5612437"/>
            <a:ext cx="13716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Oestrone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749800" y="5612437"/>
            <a:ext cx="13716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Oestradiol</a:t>
            </a:r>
            <a:endParaRPr lang="fr-FR" dirty="0">
              <a:latin typeface="Garamond"/>
              <a:cs typeface="Garamond"/>
            </a:endParaRPr>
          </a:p>
        </p:txBody>
      </p:sp>
      <p:cxnSp>
        <p:nvCxnSpPr>
          <p:cNvPr id="29" name="Connecteur droit 28"/>
          <p:cNvCxnSpPr>
            <a:stCxn id="10" idx="3"/>
            <a:endCxn id="25" idx="1"/>
          </p:cNvCxnSpPr>
          <p:nvPr/>
        </p:nvCxnSpPr>
        <p:spPr>
          <a:xfrm flipV="1">
            <a:off x="3200400" y="5081438"/>
            <a:ext cx="673101" cy="577166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>
            <a:stCxn id="25" idx="0"/>
            <a:endCxn id="26" idx="2"/>
          </p:cNvCxnSpPr>
          <p:nvPr/>
        </p:nvCxnSpPr>
        <p:spPr>
          <a:xfrm rot="5400000" flipH="1" flipV="1">
            <a:off x="4930517" y="4391690"/>
            <a:ext cx="337066" cy="673099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>
            <a:stCxn id="25" idx="2"/>
            <a:endCxn id="27" idx="0"/>
          </p:cNvCxnSpPr>
          <p:nvPr/>
        </p:nvCxnSpPr>
        <p:spPr>
          <a:xfrm rot="5400000">
            <a:off x="4240085" y="5090020"/>
            <a:ext cx="346333" cy="698501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>
            <a:stCxn id="25" idx="2"/>
            <a:endCxn id="28" idx="0"/>
          </p:cNvCxnSpPr>
          <p:nvPr/>
        </p:nvCxnSpPr>
        <p:spPr>
          <a:xfrm rot="16200000" flipH="1">
            <a:off x="4925884" y="5102720"/>
            <a:ext cx="346333" cy="673099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7411244" y="5462438"/>
            <a:ext cx="13716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Oestrogens-Sulfate</a:t>
            </a:r>
            <a:endParaRPr lang="fr-FR" dirty="0">
              <a:latin typeface="Garamond"/>
              <a:cs typeface="Garamond"/>
            </a:endParaRPr>
          </a:p>
        </p:txBody>
      </p:sp>
      <p:cxnSp>
        <p:nvCxnSpPr>
          <p:cNvPr id="48" name="Connecteur droit 47"/>
          <p:cNvCxnSpPr>
            <a:stCxn id="28" idx="3"/>
            <a:endCxn id="47" idx="1"/>
          </p:cNvCxnSpPr>
          <p:nvPr/>
        </p:nvCxnSpPr>
        <p:spPr>
          <a:xfrm flipV="1">
            <a:off x="6121400" y="5785604"/>
            <a:ext cx="1289844" cy="11499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3378200" y="6318833"/>
            <a:ext cx="27432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Equilin</a:t>
            </a:r>
            <a:r>
              <a:rPr lang="fr-FR" dirty="0" smtClean="0">
                <a:latin typeface="Garamond"/>
                <a:cs typeface="Garamond"/>
              </a:rPr>
              <a:t>, </a:t>
            </a:r>
            <a:r>
              <a:rPr lang="fr-FR" dirty="0" err="1" smtClean="0">
                <a:latin typeface="Garamond"/>
                <a:cs typeface="Garamond"/>
              </a:rPr>
              <a:t>Equilenin</a:t>
            </a:r>
            <a:r>
              <a:rPr lang="fr-FR" dirty="0" smtClean="0">
                <a:latin typeface="Garamond"/>
                <a:cs typeface="Garamond"/>
              </a:rPr>
              <a:t>, </a:t>
            </a:r>
            <a:r>
              <a:rPr lang="fr-FR" dirty="0" err="1" smtClean="0">
                <a:latin typeface="Garamond"/>
                <a:cs typeface="Garamond"/>
              </a:rPr>
              <a:t>derivates</a:t>
            </a:r>
            <a:endParaRPr lang="fr-FR" dirty="0">
              <a:latin typeface="Garamond"/>
              <a:cs typeface="Garamond"/>
            </a:endParaRPr>
          </a:p>
        </p:txBody>
      </p:sp>
      <p:cxnSp>
        <p:nvCxnSpPr>
          <p:cNvPr id="56" name="Connecteur droit 55"/>
          <p:cNvCxnSpPr>
            <a:stCxn id="11" idx="3"/>
            <a:endCxn id="52" idx="1"/>
          </p:cNvCxnSpPr>
          <p:nvPr/>
        </p:nvCxnSpPr>
        <p:spPr>
          <a:xfrm>
            <a:off x="3200400" y="6503499"/>
            <a:ext cx="177800" cy="1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3. </a:t>
            </a:r>
            <a:r>
              <a:rPr lang="fr-FR" b="1" dirty="0" err="1" smtClean="0">
                <a:latin typeface="Garamond"/>
                <a:cs typeface="Garamond"/>
              </a:rPr>
              <a:t>Placental</a:t>
            </a:r>
            <a:r>
              <a:rPr lang="fr-FR" b="1" dirty="0" smtClean="0">
                <a:latin typeface="Garamond"/>
                <a:cs typeface="Garamond"/>
              </a:rPr>
              <a:t> </a:t>
            </a:r>
            <a:r>
              <a:rPr lang="fr-FR" b="1" dirty="0" err="1" smtClean="0">
                <a:latin typeface="Garamond"/>
                <a:cs typeface="Garamond"/>
              </a:rPr>
              <a:t>endocrinology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31" name="Espace réservé du contenu 4"/>
          <p:cNvSpPr txBox="1">
            <a:spLocks/>
          </p:cNvSpPr>
          <p:nvPr/>
        </p:nvSpPr>
        <p:spPr>
          <a:xfrm>
            <a:off x="457200" y="1600200"/>
            <a:ext cx="8229600" cy="494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Relaxin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:</a:t>
            </a:r>
          </a:p>
          <a:p>
            <a:pPr marL="971550" marR="0" lvl="1" indent="-5715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Prod: d80 &gt; end of pregnancy</a:t>
            </a:r>
          </a:p>
          <a:p>
            <a:pPr marL="971550" marR="0" lvl="1" indent="-5715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GB" sz="2800" noProof="0" dirty="0" smtClean="0">
                <a:latin typeface="Garamond"/>
                <a:cs typeface="Garamond"/>
              </a:rPr>
              <a:t>Effect on uterus: </a:t>
            </a:r>
            <a:r>
              <a:rPr lang="en-GB" sz="2800" dirty="0" err="1" smtClean="0">
                <a:latin typeface="Garamond"/>
                <a:cs typeface="Garamond"/>
              </a:rPr>
              <a:t>myorelaxation</a:t>
            </a:r>
            <a:r>
              <a:rPr lang="en-GB" sz="2800" dirty="0" smtClean="0">
                <a:latin typeface="Garamond"/>
                <a:cs typeface="Garamond"/>
              </a:rPr>
              <a:t> ?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4. </a:t>
            </a:r>
            <a:r>
              <a:rPr lang="fr-FR" b="1" dirty="0" err="1" smtClean="0">
                <a:latin typeface="Garamond"/>
                <a:cs typeface="Garamond"/>
              </a:rPr>
              <a:t>Placental</a:t>
            </a:r>
            <a:r>
              <a:rPr lang="fr-FR" b="1" dirty="0" smtClean="0">
                <a:latin typeface="Garamond"/>
                <a:cs typeface="Garamond"/>
              </a:rPr>
              <a:t> </a:t>
            </a:r>
            <a:r>
              <a:rPr lang="fr-FR" b="1" dirty="0" err="1" smtClean="0">
                <a:latin typeface="Garamond"/>
                <a:cs typeface="Garamond"/>
              </a:rPr>
              <a:t>evaluation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7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39900"/>
          </a:xfrm>
        </p:spPr>
        <p:txBody>
          <a:bodyPr>
            <a:normAutofit/>
          </a:bodyPr>
          <a:lstStyle/>
          <a:p>
            <a:pPr marL="571500" indent="-571500"/>
            <a:r>
              <a:rPr lang="en-GB" dirty="0" smtClean="0">
                <a:latin typeface="Garamond"/>
                <a:cs typeface="Garamond"/>
              </a:rPr>
              <a:t>CTUP</a:t>
            </a:r>
          </a:p>
          <a:p>
            <a:pPr marL="971550" lvl="1" indent="-571500"/>
            <a:r>
              <a:rPr lang="en-GB" dirty="0" smtClean="0">
                <a:latin typeface="Garamond"/>
                <a:cs typeface="Garamond"/>
              </a:rPr>
              <a:t>Combined thickness of uterus &amp; placenta</a:t>
            </a:r>
          </a:p>
          <a:p>
            <a:pPr marL="571500" indent="-571500"/>
            <a:r>
              <a:rPr lang="en-GB" dirty="0" smtClean="0">
                <a:latin typeface="Garamond"/>
                <a:cs typeface="Garamond"/>
              </a:rPr>
              <a:t>Evaluation of Placental separation</a:t>
            </a:r>
          </a:p>
        </p:txBody>
      </p:sp>
      <p:grpSp>
        <p:nvGrpSpPr>
          <p:cNvPr id="12" name="Grouper 11"/>
          <p:cNvGrpSpPr/>
          <p:nvPr/>
        </p:nvGrpSpPr>
        <p:grpSpPr>
          <a:xfrm>
            <a:off x="457200" y="3340100"/>
            <a:ext cx="3924300" cy="3154830"/>
            <a:chOff x="4762500" y="3385670"/>
            <a:chExt cx="3924300" cy="3154830"/>
          </a:xfrm>
        </p:grpSpPr>
        <p:pic>
          <p:nvPicPr>
            <p:cNvPr id="6" name="Image 5" descr="v#0236.jpg"/>
            <p:cNvPicPr>
              <a:picLocks noChangeAspect="1"/>
            </p:cNvPicPr>
            <p:nvPr/>
          </p:nvPicPr>
          <p:blipFill>
            <a:blip r:embed="rId2"/>
            <a:srcRect l="12500" t="8588" r="30833" b="30671"/>
            <a:stretch>
              <a:fillRect/>
            </a:stretch>
          </p:blipFill>
          <p:spPr>
            <a:xfrm>
              <a:off x="4762500" y="3385670"/>
              <a:ext cx="3924300" cy="3154830"/>
            </a:xfrm>
            <a:prstGeom prst="rect">
              <a:avLst/>
            </a:prstGeom>
          </p:spPr>
        </p:pic>
        <p:cxnSp>
          <p:nvCxnSpPr>
            <p:cNvPr id="8" name="Connecteur droit 7"/>
            <p:cNvCxnSpPr/>
            <p:nvPr/>
          </p:nvCxnSpPr>
          <p:spPr>
            <a:xfrm>
              <a:off x="5458460" y="4528820"/>
              <a:ext cx="1056640" cy="652780"/>
            </a:xfrm>
            <a:prstGeom prst="line">
              <a:avLst/>
            </a:prstGeom>
            <a:ln>
              <a:headEnd type="triangle" w="lg"/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4584700" y="3340100"/>
          <a:ext cx="4305300" cy="165735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52650"/>
                <a:gridCol w="2152650"/>
              </a:tblGrid>
              <a:tr h="431800"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Days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of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pregnancy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CTUP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thickness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1225550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D271-300</a:t>
                      </a:r>
                    </a:p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D301-330</a:t>
                      </a:r>
                    </a:p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&gt;D330</a:t>
                      </a:r>
                    </a:p>
                    <a:p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&lt;8mm</a:t>
                      </a:r>
                    </a:p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&lt;10mm</a:t>
                      </a:r>
                    </a:p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&lt;12mm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>
                <a:latin typeface="Garamond"/>
                <a:cs typeface="Garamond"/>
              </a:rPr>
              <a:t>EqPlacenta</a:t>
            </a:r>
            <a:r>
              <a:rPr lang="fr-FR" b="1" dirty="0" smtClean="0">
                <a:latin typeface="Garamond"/>
                <a:cs typeface="Garamond"/>
              </a:rPr>
              <a:t>: </a:t>
            </a:r>
            <a:r>
              <a:rPr lang="fr-FR" b="1" dirty="0" smtClean="0">
                <a:latin typeface="Garamond"/>
                <a:cs typeface="Garamond"/>
              </a:rPr>
              <a:t>MQC1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199" y="1600200"/>
            <a:ext cx="8458613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Garamond"/>
                <a:ea typeface="Wingdings"/>
                <a:cs typeface="Garamond"/>
              </a:rPr>
              <a:t>Implantation in the equine begins at: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D14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D16-17</a:t>
            </a:r>
            <a:endParaRPr lang="en-GB" dirty="0" smtClean="0">
              <a:latin typeface="Garamond"/>
              <a:ea typeface="Wingdings"/>
              <a:cs typeface="Garamond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D32-35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D70-90</a:t>
            </a:r>
            <a:endParaRPr lang="en-GB" dirty="0" smtClean="0">
              <a:latin typeface="Garamond"/>
              <a:ea typeface="Wingdings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>
                <a:latin typeface="Garamond"/>
                <a:cs typeface="Garamond"/>
              </a:rPr>
              <a:t>EqPlacenta</a:t>
            </a:r>
            <a:r>
              <a:rPr lang="fr-FR" b="1" dirty="0" smtClean="0">
                <a:latin typeface="Garamond"/>
                <a:cs typeface="Garamond"/>
              </a:rPr>
              <a:t>: MQC2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199" y="1600200"/>
            <a:ext cx="8458613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Garamond"/>
                <a:ea typeface="Wingdings"/>
                <a:cs typeface="Garamond"/>
              </a:rPr>
              <a:t>Implantation in the equine begins at: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D14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D16-17</a:t>
            </a:r>
            <a:endParaRPr lang="en-GB" dirty="0" smtClean="0">
              <a:latin typeface="Garamond"/>
              <a:ea typeface="Wingdings"/>
              <a:cs typeface="Garamond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latin typeface="Garamond"/>
                <a:ea typeface="Wingdings"/>
                <a:cs typeface="Garamond"/>
              </a:rPr>
              <a:t>D32-35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D70-90</a:t>
            </a:r>
            <a:endParaRPr lang="en-GB" dirty="0" smtClean="0">
              <a:latin typeface="Garamond"/>
              <a:ea typeface="Wingdings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>
                <a:latin typeface="Garamond"/>
                <a:cs typeface="Garamond"/>
              </a:rPr>
              <a:t>EqPlacenta</a:t>
            </a:r>
            <a:r>
              <a:rPr lang="fr-FR" b="1" dirty="0" smtClean="0">
                <a:latin typeface="Garamond"/>
                <a:cs typeface="Garamond"/>
              </a:rPr>
              <a:t>: MQC2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199" y="1600200"/>
            <a:ext cx="8458613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Garamond"/>
                <a:ea typeface="Wingdings"/>
                <a:cs typeface="Garamond"/>
              </a:rPr>
              <a:t>Oestrogen production during end of equine pregnancy is localised in: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Foetal gonads</a:t>
            </a:r>
            <a:endParaRPr lang="en-GB" dirty="0" smtClean="0">
              <a:latin typeface="Garamond"/>
              <a:ea typeface="Wingdings"/>
              <a:cs typeface="Garamond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Mare ovaries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>
                <a:latin typeface="Garamond"/>
                <a:ea typeface="Wingdings"/>
                <a:cs typeface="Garamond"/>
              </a:rPr>
              <a:t>Utero</a:t>
            </a:r>
            <a:r>
              <a:rPr lang="en-GB" dirty="0" smtClean="0">
                <a:latin typeface="Garamond"/>
                <a:ea typeface="Wingdings"/>
                <a:cs typeface="Garamond"/>
              </a:rPr>
              <a:t>-placental unit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>
                <a:latin typeface="Garamond"/>
                <a:ea typeface="Wingdings"/>
                <a:cs typeface="Garamond"/>
              </a:rPr>
              <a:t>Surrenal</a:t>
            </a:r>
            <a:r>
              <a:rPr lang="en-GB" dirty="0" smtClean="0">
                <a:latin typeface="Garamond"/>
                <a:ea typeface="Wingdings"/>
                <a:cs typeface="Garamond"/>
              </a:rPr>
              <a:t> glands</a:t>
            </a:r>
            <a:endParaRPr lang="en-GB" dirty="0" smtClean="0">
              <a:latin typeface="Garamond"/>
              <a:ea typeface="Wingdings"/>
              <a:cs typeface="Garamond"/>
            </a:endParaRPr>
          </a:p>
          <a:p>
            <a:pPr marL="514350" indent="-514350">
              <a:buFont typeface="+mj-lt"/>
              <a:buAutoNum type="arabicPeriod"/>
            </a:pPr>
            <a:endParaRPr lang="en-GB" dirty="0" smtClean="0">
              <a:latin typeface="Garamond"/>
              <a:ea typeface="Wingdings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>
                <a:latin typeface="Garamond"/>
                <a:cs typeface="Garamond"/>
              </a:rPr>
              <a:t>EqPlacenta</a:t>
            </a:r>
            <a:r>
              <a:rPr lang="fr-FR" b="1" dirty="0" smtClean="0">
                <a:latin typeface="Garamond"/>
                <a:cs typeface="Garamond"/>
              </a:rPr>
              <a:t>: MQC2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199" y="1600200"/>
            <a:ext cx="8458613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Garamond"/>
                <a:ea typeface="Wingdings"/>
                <a:cs typeface="Garamond"/>
              </a:rPr>
              <a:t>Oestrogen production during end of equine pregnancy is localised in: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Foetal gonads</a:t>
            </a:r>
            <a:endParaRPr lang="en-GB" dirty="0" smtClean="0">
              <a:latin typeface="Garamond"/>
              <a:ea typeface="Wingdings"/>
              <a:cs typeface="Garamond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Garamond"/>
                <a:ea typeface="Wingdings"/>
                <a:cs typeface="Garamond"/>
              </a:rPr>
              <a:t>Mare ovaries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err="1" smtClean="0">
                <a:latin typeface="Garamond"/>
                <a:ea typeface="Wingdings"/>
                <a:cs typeface="Garamond"/>
              </a:rPr>
              <a:t>Utero</a:t>
            </a:r>
            <a:r>
              <a:rPr lang="en-GB" b="1" dirty="0" smtClean="0">
                <a:latin typeface="Garamond"/>
                <a:ea typeface="Wingdings"/>
                <a:cs typeface="Garamond"/>
              </a:rPr>
              <a:t>-placental unit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>
                <a:latin typeface="Garamond"/>
                <a:ea typeface="Wingdings"/>
                <a:cs typeface="Garamond"/>
              </a:rPr>
              <a:t>Surrenal</a:t>
            </a:r>
            <a:r>
              <a:rPr lang="en-GB" dirty="0" smtClean="0">
                <a:latin typeface="Garamond"/>
                <a:ea typeface="Wingdings"/>
                <a:cs typeface="Garamond"/>
              </a:rPr>
              <a:t> glands</a:t>
            </a:r>
            <a:endParaRPr lang="en-GB" dirty="0" smtClean="0">
              <a:latin typeface="Garamond"/>
              <a:ea typeface="Wingdings"/>
              <a:cs typeface="Garamond"/>
            </a:endParaRPr>
          </a:p>
          <a:p>
            <a:pPr marL="514350" indent="-514350">
              <a:buFont typeface="+mj-lt"/>
              <a:buAutoNum type="arabicPeriod"/>
            </a:pPr>
            <a:endParaRPr lang="en-GB" dirty="0" smtClean="0">
              <a:latin typeface="Garamond"/>
              <a:ea typeface="Wingdings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Garamond"/>
                <a:cs typeface="Garamond"/>
              </a:rPr>
              <a:t>Plan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14350">
              <a:buClr>
                <a:schemeClr val="tx1"/>
              </a:buClr>
              <a:buFont typeface="+mj-lt"/>
              <a:buAutoNum type="arabicPeriod"/>
            </a:pPr>
            <a:r>
              <a:rPr lang="en-GB" b="1" dirty="0" smtClean="0">
                <a:latin typeface="Garamond"/>
                <a:cs typeface="Garamond"/>
              </a:rPr>
              <a:t>Equine placenta</a:t>
            </a:r>
          </a:p>
          <a:p>
            <a:pPr marL="571500" indent="-514350">
              <a:buClr>
                <a:schemeClr val="tx1"/>
              </a:buClr>
              <a:buFont typeface="+mj-lt"/>
              <a:buAutoNum type="arabicPeriod"/>
            </a:pPr>
            <a:r>
              <a:rPr lang="en-GB" b="1" dirty="0" smtClean="0">
                <a:latin typeface="Garamond"/>
                <a:cs typeface="Garamond"/>
              </a:rPr>
              <a:t>Placental development</a:t>
            </a:r>
          </a:p>
          <a:p>
            <a:pPr marL="571500" indent="-514350">
              <a:buClr>
                <a:schemeClr val="tx1"/>
              </a:buClr>
              <a:buFont typeface="+mj-lt"/>
              <a:buAutoNum type="arabicPeriod"/>
            </a:pPr>
            <a:r>
              <a:rPr lang="en-GB" b="1" dirty="0" smtClean="0">
                <a:latin typeface="Garamond"/>
                <a:cs typeface="Garamond"/>
              </a:rPr>
              <a:t>Placental endocrinology</a:t>
            </a:r>
          </a:p>
          <a:p>
            <a:pPr marL="571500" indent="-514350">
              <a:buClr>
                <a:schemeClr val="tx1"/>
              </a:buClr>
              <a:buFont typeface="+mj-lt"/>
              <a:buAutoNum type="arabicPeriod"/>
            </a:pPr>
            <a:r>
              <a:rPr lang="en-GB" b="1" dirty="0" smtClean="0">
                <a:latin typeface="Garamond"/>
                <a:cs typeface="Garamond"/>
              </a:rPr>
              <a:t>Placental evaluation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1. Equine placenta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6121400" cy="4940300"/>
          </a:xfrm>
        </p:spPr>
        <p:txBody>
          <a:bodyPr>
            <a:normAutofit fontScale="92500" lnSpcReduction="20000"/>
          </a:bodyPr>
          <a:lstStyle/>
          <a:p>
            <a:pPr marL="571500" indent="-571500"/>
            <a:r>
              <a:rPr lang="en-GB" dirty="0" err="1" smtClean="0">
                <a:latin typeface="Garamond"/>
                <a:cs typeface="Garamond"/>
              </a:rPr>
              <a:t>Epithéliochorial</a:t>
            </a:r>
            <a:endParaRPr lang="en-GB" dirty="0" smtClean="0">
              <a:latin typeface="Garamond"/>
              <a:cs typeface="Garamond"/>
            </a:endParaRPr>
          </a:p>
          <a:p>
            <a:pPr marL="971550" lvl="1" indent="-571500"/>
            <a:r>
              <a:rPr lang="en-GB" dirty="0" smtClean="0">
                <a:latin typeface="Garamond"/>
                <a:cs typeface="Garamond"/>
              </a:rPr>
              <a:t>The longest way for O</a:t>
            </a:r>
            <a:r>
              <a:rPr lang="en-GB" baseline="-25000" dirty="0" smtClean="0">
                <a:latin typeface="Garamond"/>
                <a:cs typeface="Garamond"/>
              </a:rPr>
              <a:t>2</a:t>
            </a:r>
            <a:r>
              <a:rPr lang="en-GB" dirty="0" smtClean="0">
                <a:latin typeface="Garamond"/>
                <a:cs typeface="Garamond"/>
              </a:rPr>
              <a:t>, nutrients (and medications)</a:t>
            </a:r>
          </a:p>
          <a:p>
            <a:pPr marL="571500" indent="-571500"/>
            <a:r>
              <a:rPr lang="en-GB" dirty="0" err="1" smtClean="0">
                <a:latin typeface="Garamond"/>
                <a:cs typeface="Garamond"/>
              </a:rPr>
              <a:t>Microcotyledons</a:t>
            </a:r>
            <a:endParaRPr lang="en-GB" dirty="0" smtClean="0">
              <a:latin typeface="Garamond"/>
              <a:cs typeface="Garamond"/>
            </a:endParaRPr>
          </a:p>
          <a:p>
            <a:pPr marL="971550" lvl="1" indent="-571500"/>
            <a:r>
              <a:rPr lang="en-GB" dirty="0" smtClean="0">
                <a:latin typeface="Garamond"/>
                <a:cs typeface="Garamond"/>
              </a:rPr>
              <a:t>Fractal </a:t>
            </a:r>
          </a:p>
          <a:p>
            <a:pPr marL="571500" indent="-571500"/>
            <a:r>
              <a:rPr lang="en-GB" dirty="0" smtClean="0">
                <a:latin typeface="Garamond"/>
                <a:cs typeface="Garamond"/>
              </a:rPr>
              <a:t>Diffuse</a:t>
            </a:r>
          </a:p>
          <a:p>
            <a:pPr marL="971550" lvl="1" indent="-571500"/>
            <a:r>
              <a:rPr lang="en-GB" dirty="0" smtClean="0">
                <a:latin typeface="Garamond"/>
                <a:cs typeface="Garamond"/>
              </a:rPr>
              <a:t>Exceptions:</a:t>
            </a:r>
          </a:p>
          <a:p>
            <a:pPr marL="1371600" lvl="2" indent="-571500"/>
            <a:r>
              <a:rPr lang="en-GB" dirty="0" smtClean="0">
                <a:latin typeface="Garamond"/>
                <a:cs typeface="Garamond"/>
              </a:rPr>
              <a:t>Oviducts</a:t>
            </a:r>
          </a:p>
          <a:p>
            <a:pPr marL="1371600" lvl="2" indent="-571500"/>
            <a:r>
              <a:rPr lang="en-GB" dirty="0" smtClean="0">
                <a:latin typeface="Garamond"/>
                <a:cs typeface="Garamond"/>
              </a:rPr>
              <a:t>Cysts</a:t>
            </a:r>
          </a:p>
          <a:p>
            <a:pPr marL="1371600" lvl="2" indent="-571500"/>
            <a:r>
              <a:rPr lang="en-GB" dirty="0" smtClean="0">
                <a:latin typeface="Garamond"/>
                <a:cs typeface="Garamond"/>
              </a:rPr>
              <a:t>Cervical star (torn at foaling)</a:t>
            </a:r>
          </a:p>
          <a:p>
            <a:pPr marL="971550" lvl="1" indent="-571500"/>
            <a:r>
              <a:rPr lang="en-GB" dirty="0" smtClean="0">
                <a:latin typeface="Garamond"/>
                <a:cs typeface="Garamond"/>
              </a:rPr>
              <a:t>All placental surface necessary for foetal nutrition (No twins)  </a:t>
            </a:r>
          </a:p>
          <a:p>
            <a:pPr marL="571500" indent="-571500"/>
            <a:endParaRPr lang="en-GB" dirty="0" smtClean="0">
              <a:latin typeface="Garamond"/>
              <a:cs typeface="Garamond"/>
            </a:endParaRPr>
          </a:p>
        </p:txBody>
      </p:sp>
      <p:grpSp>
        <p:nvGrpSpPr>
          <p:cNvPr id="52" name="Grouper 51"/>
          <p:cNvGrpSpPr/>
          <p:nvPr/>
        </p:nvGrpSpPr>
        <p:grpSpPr>
          <a:xfrm>
            <a:off x="7594600" y="0"/>
            <a:ext cx="1536700" cy="2181860"/>
            <a:chOff x="7607300" y="1752600"/>
            <a:chExt cx="1536700" cy="2181860"/>
          </a:xfrm>
        </p:grpSpPr>
        <p:sp>
          <p:nvSpPr>
            <p:cNvPr id="17" name="Rectangle 16"/>
            <p:cNvSpPr/>
            <p:nvPr/>
          </p:nvSpPr>
          <p:spPr>
            <a:xfrm>
              <a:off x="7607300" y="1752600"/>
              <a:ext cx="1524000" cy="822960"/>
            </a:xfrm>
            <a:prstGeom prst="rect">
              <a:avLst/>
            </a:prstGeom>
            <a:gradFill rotWithShape="1">
              <a:gsLst>
                <a:gs pos="0">
                  <a:srgbClr val="FF388C">
                    <a:tint val="100000"/>
                    <a:shade val="100000"/>
                    <a:satMod val="130000"/>
                  </a:srgbClr>
                </a:gs>
                <a:gs pos="100000">
                  <a:srgbClr val="FF388C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388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sp>
          <p:nvSpPr>
            <p:cNvPr id="18" name="Rectangle 17"/>
            <p:cNvSpPr/>
            <p:nvPr/>
          </p:nvSpPr>
          <p:spPr>
            <a:xfrm>
              <a:off x="7607300" y="3111500"/>
              <a:ext cx="1524000" cy="822960"/>
            </a:xfrm>
            <a:prstGeom prst="rect">
              <a:avLst/>
            </a:prstGeom>
            <a:solidFill>
              <a:srgbClr val="00349E">
                <a:lumMod val="40000"/>
                <a:lumOff val="60000"/>
              </a:srgbClr>
            </a:solidFill>
            <a:ln w="9525" cap="flat" cmpd="sng" algn="ctr">
              <a:solidFill>
                <a:srgbClr val="00349E">
                  <a:lumMod val="40000"/>
                  <a:lumOff val="6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sp>
          <p:nvSpPr>
            <p:cNvPr id="19" name="Rectangle 18"/>
            <p:cNvSpPr/>
            <p:nvPr/>
          </p:nvSpPr>
          <p:spPr>
            <a:xfrm>
              <a:off x="7607300" y="2575560"/>
              <a:ext cx="1524000" cy="56388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sp>
          <p:nvSpPr>
            <p:cNvPr id="20" name="Forme libre 19"/>
            <p:cNvSpPr/>
            <p:nvPr/>
          </p:nvSpPr>
          <p:spPr>
            <a:xfrm>
              <a:off x="7620000" y="2750204"/>
              <a:ext cx="1524000" cy="175983"/>
            </a:xfrm>
            <a:custGeom>
              <a:avLst/>
              <a:gdLst>
                <a:gd name="connsiteX0" fmla="*/ 0 w 1524000"/>
                <a:gd name="connsiteY0" fmla="*/ 125076 h 175983"/>
                <a:gd name="connsiteX1" fmla="*/ 38100 w 1524000"/>
                <a:gd name="connsiteY1" fmla="*/ 86976 h 175983"/>
                <a:gd name="connsiteX2" fmla="*/ 50800 w 1524000"/>
                <a:gd name="connsiteY2" fmla="*/ 48876 h 175983"/>
                <a:gd name="connsiteX3" fmla="*/ 76200 w 1524000"/>
                <a:gd name="connsiteY3" fmla="*/ 10776 h 175983"/>
                <a:gd name="connsiteX4" fmla="*/ 127000 w 1524000"/>
                <a:gd name="connsiteY4" fmla="*/ 61576 h 175983"/>
                <a:gd name="connsiteX5" fmla="*/ 165100 w 1524000"/>
                <a:gd name="connsiteY5" fmla="*/ 86976 h 175983"/>
                <a:gd name="connsiteX6" fmla="*/ 215900 w 1524000"/>
                <a:gd name="connsiteY6" fmla="*/ 74276 h 175983"/>
                <a:gd name="connsiteX7" fmla="*/ 241300 w 1524000"/>
                <a:gd name="connsiteY7" fmla="*/ 36176 h 175983"/>
                <a:gd name="connsiteX8" fmla="*/ 279400 w 1524000"/>
                <a:gd name="connsiteY8" fmla="*/ 10776 h 175983"/>
                <a:gd name="connsiteX9" fmla="*/ 330200 w 1524000"/>
                <a:gd name="connsiteY9" fmla="*/ 23476 h 175983"/>
                <a:gd name="connsiteX10" fmla="*/ 342900 w 1524000"/>
                <a:gd name="connsiteY10" fmla="*/ 86976 h 175983"/>
                <a:gd name="connsiteX11" fmla="*/ 381000 w 1524000"/>
                <a:gd name="connsiteY11" fmla="*/ 112376 h 175983"/>
                <a:gd name="connsiteX12" fmla="*/ 431800 w 1524000"/>
                <a:gd name="connsiteY12" fmla="*/ 48876 h 175983"/>
                <a:gd name="connsiteX13" fmla="*/ 469900 w 1524000"/>
                <a:gd name="connsiteY13" fmla="*/ 23476 h 175983"/>
                <a:gd name="connsiteX14" fmla="*/ 508000 w 1524000"/>
                <a:gd name="connsiteY14" fmla="*/ 36176 h 175983"/>
                <a:gd name="connsiteX15" fmla="*/ 533400 w 1524000"/>
                <a:gd name="connsiteY15" fmla="*/ 74276 h 175983"/>
                <a:gd name="connsiteX16" fmla="*/ 571500 w 1524000"/>
                <a:gd name="connsiteY16" fmla="*/ 99676 h 175983"/>
                <a:gd name="connsiteX17" fmla="*/ 660400 w 1524000"/>
                <a:gd name="connsiteY17" fmla="*/ 86976 h 175983"/>
                <a:gd name="connsiteX18" fmla="*/ 673100 w 1524000"/>
                <a:gd name="connsiteY18" fmla="*/ 48876 h 175983"/>
                <a:gd name="connsiteX19" fmla="*/ 711200 w 1524000"/>
                <a:gd name="connsiteY19" fmla="*/ 36176 h 175983"/>
                <a:gd name="connsiteX20" fmla="*/ 723900 w 1524000"/>
                <a:gd name="connsiteY20" fmla="*/ 74276 h 175983"/>
                <a:gd name="connsiteX21" fmla="*/ 800100 w 1524000"/>
                <a:gd name="connsiteY21" fmla="*/ 137776 h 175983"/>
                <a:gd name="connsiteX22" fmla="*/ 838200 w 1524000"/>
                <a:gd name="connsiteY22" fmla="*/ 150476 h 175983"/>
                <a:gd name="connsiteX23" fmla="*/ 876300 w 1524000"/>
                <a:gd name="connsiteY23" fmla="*/ 125076 h 175983"/>
                <a:gd name="connsiteX24" fmla="*/ 927100 w 1524000"/>
                <a:gd name="connsiteY24" fmla="*/ 23476 h 175983"/>
                <a:gd name="connsiteX25" fmla="*/ 990600 w 1524000"/>
                <a:gd name="connsiteY25" fmla="*/ 99676 h 175983"/>
                <a:gd name="connsiteX26" fmla="*/ 1028700 w 1524000"/>
                <a:gd name="connsiteY26" fmla="*/ 112376 h 175983"/>
                <a:gd name="connsiteX27" fmla="*/ 1041400 w 1524000"/>
                <a:gd name="connsiteY27" fmla="*/ 150476 h 175983"/>
                <a:gd name="connsiteX28" fmla="*/ 1130300 w 1524000"/>
                <a:gd name="connsiteY28" fmla="*/ 150476 h 175983"/>
                <a:gd name="connsiteX29" fmla="*/ 1168400 w 1524000"/>
                <a:gd name="connsiteY29" fmla="*/ 61576 h 175983"/>
                <a:gd name="connsiteX30" fmla="*/ 1231900 w 1524000"/>
                <a:gd name="connsiteY30" fmla="*/ 74276 h 175983"/>
                <a:gd name="connsiteX31" fmla="*/ 1282700 w 1524000"/>
                <a:gd name="connsiteY31" fmla="*/ 137776 h 175983"/>
                <a:gd name="connsiteX32" fmla="*/ 1320800 w 1524000"/>
                <a:gd name="connsiteY32" fmla="*/ 112376 h 175983"/>
                <a:gd name="connsiteX33" fmla="*/ 1333500 w 1524000"/>
                <a:gd name="connsiteY33" fmla="*/ 23476 h 175983"/>
                <a:gd name="connsiteX34" fmla="*/ 1371600 w 1524000"/>
                <a:gd name="connsiteY34" fmla="*/ 48876 h 175983"/>
                <a:gd name="connsiteX35" fmla="*/ 1422400 w 1524000"/>
                <a:gd name="connsiteY35" fmla="*/ 137776 h 175983"/>
                <a:gd name="connsiteX36" fmla="*/ 1460500 w 1524000"/>
                <a:gd name="connsiteY36" fmla="*/ 150476 h 175983"/>
                <a:gd name="connsiteX37" fmla="*/ 1473200 w 1524000"/>
                <a:gd name="connsiteY37" fmla="*/ 112376 h 175983"/>
                <a:gd name="connsiteX38" fmla="*/ 1485900 w 1524000"/>
                <a:gd name="connsiteY38" fmla="*/ 23476 h 175983"/>
                <a:gd name="connsiteX39" fmla="*/ 1524000 w 1524000"/>
                <a:gd name="connsiteY39" fmla="*/ 23476 h 17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524000" h="175983">
                  <a:moveTo>
                    <a:pt x="0" y="125076"/>
                  </a:moveTo>
                  <a:cubicBezTo>
                    <a:pt x="12700" y="112376"/>
                    <a:pt x="28137" y="101920"/>
                    <a:pt x="38100" y="86976"/>
                  </a:cubicBezTo>
                  <a:cubicBezTo>
                    <a:pt x="45526" y="75837"/>
                    <a:pt x="44813" y="60850"/>
                    <a:pt x="50800" y="48876"/>
                  </a:cubicBezTo>
                  <a:cubicBezTo>
                    <a:pt x="57626" y="35224"/>
                    <a:pt x="67733" y="23476"/>
                    <a:pt x="76200" y="10776"/>
                  </a:cubicBezTo>
                  <a:cubicBezTo>
                    <a:pt x="159327" y="38485"/>
                    <a:pt x="77739" y="0"/>
                    <a:pt x="127000" y="61576"/>
                  </a:cubicBezTo>
                  <a:cubicBezTo>
                    <a:pt x="136535" y="73495"/>
                    <a:pt x="152400" y="78509"/>
                    <a:pt x="165100" y="86976"/>
                  </a:cubicBezTo>
                  <a:cubicBezTo>
                    <a:pt x="182033" y="82743"/>
                    <a:pt x="201377" y="83958"/>
                    <a:pt x="215900" y="74276"/>
                  </a:cubicBezTo>
                  <a:cubicBezTo>
                    <a:pt x="228600" y="65809"/>
                    <a:pt x="230507" y="46969"/>
                    <a:pt x="241300" y="36176"/>
                  </a:cubicBezTo>
                  <a:cubicBezTo>
                    <a:pt x="252093" y="25383"/>
                    <a:pt x="266700" y="19243"/>
                    <a:pt x="279400" y="10776"/>
                  </a:cubicBezTo>
                  <a:cubicBezTo>
                    <a:pt x="296333" y="15009"/>
                    <a:pt x="319026" y="10067"/>
                    <a:pt x="330200" y="23476"/>
                  </a:cubicBezTo>
                  <a:cubicBezTo>
                    <a:pt x="344019" y="40059"/>
                    <a:pt x="332190" y="68234"/>
                    <a:pt x="342900" y="86976"/>
                  </a:cubicBezTo>
                  <a:cubicBezTo>
                    <a:pt x="350473" y="100228"/>
                    <a:pt x="368300" y="103909"/>
                    <a:pt x="381000" y="112376"/>
                  </a:cubicBezTo>
                  <a:cubicBezTo>
                    <a:pt x="461867" y="85420"/>
                    <a:pt x="381681" y="124054"/>
                    <a:pt x="431800" y="48876"/>
                  </a:cubicBezTo>
                  <a:cubicBezTo>
                    <a:pt x="440267" y="36176"/>
                    <a:pt x="457200" y="31943"/>
                    <a:pt x="469900" y="23476"/>
                  </a:cubicBezTo>
                  <a:cubicBezTo>
                    <a:pt x="482600" y="27709"/>
                    <a:pt x="497547" y="27813"/>
                    <a:pt x="508000" y="36176"/>
                  </a:cubicBezTo>
                  <a:cubicBezTo>
                    <a:pt x="519919" y="45711"/>
                    <a:pt x="522607" y="63483"/>
                    <a:pt x="533400" y="74276"/>
                  </a:cubicBezTo>
                  <a:cubicBezTo>
                    <a:pt x="544193" y="85069"/>
                    <a:pt x="558800" y="91209"/>
                    <a:pt x="571500" y="99676"/>
                  </a:cubicBezTo>
                  <a:cubicBezTo>
                    <a:pt x="601133" y="95443"/>
                    <a:pt x="633626" y="100363"/>
                    <a:pt x="660400" y="86976"/>
                  </a:cubicBezTo>
                  <a:cubicBezTo>
                    <a:pt x="672374" y="80989"/>
                    <a:pt x="663634" y="58342"/>
                    <a:pt x="673100" y="48876"/>
                  </a:cubicBezTo>
                  <a:cubicBezTo>
                    <a:pt x="682566" y="39410"/>
                    <a:pt x="698500" y="40409"/>
                    <a:pt x="711200" y="36176"/>
                  </a:cubicBezTo>
                  <a:cubicBezTo>
                    <a:pt x="715433" y="48876"/>
                    <a:pt x="716474" y="63137"/>
                    <a:pt x="723900" y="74276"/>
                  </a:cubicBezTo>
                  <a:cubicBezTo>
                    <a:pt x="737944" y="95342"/>
                    <a:pt x="776672" y="126062"/>
                    <a:pt x="800100" y="137776"/>
                  </a:cubicBezTo>
                  <a:cubicBezTo>
                    <a:pt x="812074" y="143763"/>
                    <a:pt x="825500" y="146243"/>
                    <a:pt x="838200" y="150476"/>
                  </a:cubicBezTo>
                  <a:cubicBezTo>
                    <a:pt x="850900" y="142009"/>
                    <a:pt x="870101" y="139024"/>
                    <a:pt x="876300" y="125076"/>
                  </a:cubicBezTo>
                  <a:cubicBezTo>
                    <a:pt x="927059" y="10868"/>
                    <a:pt x="844428" y="51033"/>
                    <a:pt x="927100" y="23476"/>
                  </a:cubicBezTo>
                  <a:cubicBezTo>
                    <a:pt x="945842" y="51589"/>
                    <a:pt x="961264" y="80119"/>
                    <a:pt x="990600" y="99676"/>
                  </a:cubicBezTo>
                  <a:cubicBezTo>
                    <a:pt x="1001739" y="107102"/>
                    <a:pt x="1016000" y="108143"/>
                    <a:pt x="1028700" y="112376"/>
                  </a:cubicBezTo>
                  <a:cubicBezTo>
                    <a:pt x="1032933" y="125076"/>
                    <a:pt x="1031934" y="141010"/>
                    <a:pt x="1041400" y="150476"/>
                  </a:cubicBezTo>
                  <a:cubicBezTo>
                    <a:pt x="1066907" y="175983"/>
                    <a:pt x="1104521" y="156921"/>
                    <a:pt x="1130300" y="150476"/>
                  </a:cubicBezTo>
                  <a:cubicBezTo>
                    <a:pt x="1133587" y="137330"/>
                    <a:pt x="1144787" y="68323"/>
                    <a:pt x="1168400" y="61576"/>
                  </a:cubicBezTo>
                  <a:cubicBezTo>
                    <a:pt x="1189155" y="55646"/>
                    <a:pt x="1210733" y="70043"/>
                    <a:pt x="1231900" y="74276"/>
                  </a:cubicBezTo>
                  <a:cubicBezTo>
                    <a:pt x="1239830" y="98066"/>
                    <a:pt x="1244403" y="137776"/>
                    <a:pt x="1282700" y="137776"/>
                  </a:cubicBezTo>
                  <a:cubicBezTo>
                    <a:pt x="1297964" y="137776"/>
                    <a:pt x="1308100" y="120843"/>
                    <a:pt x="1320800" y="112376"/>
                  </a:cubicBezTo>
                  <a:cubicBezTo>
                    <a:pt x="1325033" y="82743"/>
                    <a:pt x="1314800" y="46851"/>
                    <a:pt x="1333500" y="23476"/>
                  </a:cubicBezTo>
                  <a:cubicBezTo>
                    <a:pt x="1343035" y="11557"/>
                    <a:pt x="1361829" y="37150"/>
                    <a:pt x="1371600" y="48876"/>
                  </a:cubicBezTo>
                  <a:cubicBezTo>
                    <a:pt x="1390350" y="71376"/>
                    <a:pt x="1397363" y="117747"/>
                    <a:pt x="1422400" y="137776"/>
                  </a:cubicBezTo>
                  <a:cubicBezTo>
                    <a:pt x="1432853" y="146139"/>
                    <a:pt x="1447800" y="146243"/>
                    <a:pt x="1460500" y="150476"/>
                  </a:cubicBezTo>
                  <a:cubicBezTo>
                    <a:pt x="1464733" y="137776"/>
                    <a:pt x="1470575" y="125503"/>
                    <a:pt x="1473200" y="112376"/>
                  </a:cubicBezTo>
                  <a:cubicBezTo>
                    <a:pt x="1479071" y="83023"/>
                    <a:pt x="1471048" y="49466"/>
                    <a:pt x="1485900" y="23476"/>
                  </a:cubicBezTo>
                  <a:cubicBezTo>
                    <a:pt x="1492201" y="12449"/>
                    <a:pt x="1511300" y="23476"/>
                    <a:pt x="1524000" y="23476"/>
                  </a:cubicBez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Bouée 20"/>
            <p:cNvSpPr/>
            <p:nvPr/>
          </p:nvSpPr>
          <p:spPr>
            <a:xfrm>
              <a:off x="8233410" y="1752600"/>
              <a:ext cx="364490" cy="335280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solidFill>
                <a:srgbClr val="FF388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sp>
          <p:nvSpPr>
            <p:cNvPr id="22" name="Bouée 21"/>
            <p:cNvSpPr/>
            <p:nvPr/>
          </p:nvSpPr>
          <p:spPr>
            <a:xfrm>
              <a:off x="8233410" y="3599180"/>
              <a:ext cx="364490" cy="335280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solidFill>
                <a:srgbClr val="FF388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cxnSp>
          <p:nvCxnSpPr>
            <p:cNvPr id="23" name="Connecteur droit 22"/>
            <p:cNvCxnSpPr/>
            <p:nvPr/>
          </p:nvCxnSpPr>
          <p:spPr>
            <a:xfrm rot="16200000" flipH="1">
              <a:off x="8402320" y="1892300"/>
              <a:ext cx="220980" cy="17018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" name="Connecteur droit 23"/>
            <p:cNvCxnSpPr/>
            <p:nvPr/>
          </p:nvCxnSpPr>
          <p:spPr>
            <a:xfrm rot="16200000" flipH="1">
              <a:off x="8310880" y="2288540"/>
              <a:ext cx="556260" cy="1778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Connecteur droit 24"/>
            <p:cNvCxnSpPr>
              <a:endCxn id="20" idx="25"/>
            </p:cNvCxnSpPr>
            <p:nvPr/>
          </p:nvCxnSpPr>
          <p:spPr>
            <a:xfrm rot="16200000" flipH="1">
              <a:off x="8466455" y="2705735"/>
              <a:ext cx="266700" cy="2159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6" name="Connecteur droit 25"/>
            <p:cNvCxnSpPr/>
            <p:nvPr/>
          </p:nvCxnSpPr>
          <p:spPr>
            <a:xfrm rot="16200000" flipH="1">
              <a:off x="8488045" y="2995295"/>
              <a:ext cx="266700" cy="2159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" name="Connecteur droit 26"/>
            <p:cNvCxnSpPr/>
            <p:nvPr/>
          </p:nvCxnSpPr>
          <p:spPr>
            <a:xfrm rot="16200000" flipH="1">
              <a:off x="8341360" y="3408680"/>
              <a:ext cx="556260" cy="1778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" name="Connecteur droit 27"/>
            <p:cNvCxnSpPr/>
            <p:nvPr/>
          </p:nvCxnSpPr>
          <p:spPr>
            <a:xfrm rot="10800000" flipV="1">
              <a:off x="8427720" y="3695700"/>
              <a:ext cx="182880" cy="11938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5" name="Grouper 34"/>
          <p:cNvGrpSpPr/>
          <p:nvPr/>
        </p:nvGrpSpPr>
        <p:grpSpPr>
          <a:xfrm>
            <a:off x="4330700" y="4134700"/>
            <a:ext cx="4800600" cy="2743199"/>
            <a:chOff x="545925" y="2019300"/>
            <a:chExt cx="8271394" cy="4838700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/>
            <a:srcRect l="23438" t="7293" r="5078" b="19791"/>
            <a:stretch>
              <a:fillRect/>
            </a:stretch>
          </p:blipFill>
          <p:spPr bwMode="auto">
            <a:xfrm rot="5400000">
              <a:off x="4619969" y="2660650"/>
              <a:ext cx="4838700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" name="ZoneTexte 29"/>
            <p:cNvSpPr txBox="1"/>
            <p:nvPr/>
          </p:nvSpPr>
          <p:spPr>
            <a:xfrm>
              <a:off x="545925" y="2019300"/>
              <a:ext cx="4715394" cy="4071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>
                  <a:srgbClr val="FF0000"/>
                </a:buClr>
              </a:pPr>
              <a:r>
                <a:rPr lang="en-US" dirty="0" smtClean="0">
                  <a:solidFill>
                    <a:srgbClr val="FF0000"/>
                  </a:solidFill>
                  <a:latin typeface="Garamond"/>
                  <a:cs typeface="Garamond"/>
                </a:rPr>
                <a:t>Chorionic face (red)</a:t>
              </a:r>
            </a:p>
            <a:p>
              <a:pPr algn="r">
                <a:buClr>
                  <a:srgbClr val="FF0000"/>
                </a:buClr>
              </a:pPr>
              <a:r>
                <a:rPr lang="en-US" dirty="0" smtClean="0">
                  <a:solidFill>
                    <a:srgbClr val="FF0000"/>
                  </a:solidFill>
                  <a:latin typeface="Garamond"/>
                  <a:cs typeface="Garamond"/>
                </a:rPr>
                <a:t>F-shaped</a:t>
              </a:r>
            </a:p>
            <a:p>
              <a:pPr algn="r">
                <a:buClr>
                  <a:srgbClr val="FF0000"/>
                </a:buClr>
                <a:buFont typeface="Arial"/>
                <a:buChar char="•"/>
              </a:pPr>
              <a:r>
                <a:rPr lang="en-US" dirty="0" smtClean="0">
                  <a:solidFill>
                    <a:srgbClr val="FF0000"/>
                  </a:solidFill>
                  <a:latin typeface="Garamond"/>
                  <a:cs typeface="Garamond"/>
                </a:rPr>
                <a:t>Pregnant horn</a:t>
              </a:r>
            </a:p>
            <a:p>
              <a:pPr algn="r">
                <a:buClr>
                  <a:srgbClr val="FF0000"/>
                </a:buClr>
                <a:buFont typeface="Arial"/>
                <a:buChar char="•"/>
              </a:pPr>
              <a:r>
                <a:rPr lang="en-US" dirty="0" smtClean="0">
                  <a:solidFill>
                    <a:srgbClr val="FF0000"/>
                  </a:solidFill>
                  <a:latin typeface="Garamond"/>
                  <a:cs typeface="Garamond"/>
                </a:rPr>
                <a:t>Non-pregnant horn</a:t>
              </a:r>
            </a:p>
            <a:p>
              <a:pPr algn="r">
                <a:buClr>
                  <a:srgbClr val="FF0000"/>
                </a:buClr>
                <a:buFont typeface="Arial"/>
                <a:buChar char="•"/>
              </a:pPr>
              <a:r>
                <a:rPr lang="en-US" dirty="0" smtClean="0">
                  <a:solidFill>
                    <a:srgbClr val="FF0000"/>
                  </a:solidFill>
                  <a:latin typeface="Garamond"/>
                  <a:cs typeface="Garamond"/>
                </a:rPr>
                <a:t>Cervix star</a:t>
              </a:r>
            </a:p>
            <a:p>
              <a:pPr algn="r">
                <a:buClr>
                  <a:srgbClr val="FF0000"/>
                </a:buClr>
              </a:pPr>
              <a:endParaRPr lang="en-US" dirty="0" smtClean="0">
                <a:solidFill>
                  <a:srgbClr val="FF0000"/>
                </a:solidFill>
                <a:latin typeface="Garamond"/>
                <a:cs typeface="Garamond"/>
              </a:endParaRPr>
            </a:p>
            <a:p>
              <a:pPr algn="r">
                <a:buClr>
                  <a:srgbClr val="FF0000"/>
                </a:buClr>
              </a:pPr>
              <a:endParaRPr lang="en-US" dirty="0" smtClean="0">
                <a:solidFill>
                  <a:srgbClr val="FF0000"/>
                </a:solidFill>
                <a:latin typeface="Garamond"/>
                <a:cs typeface="Garamond"/>
              </a:endParaRPr>
            </a:p>
            <a:p>
              <a:pPr algn="r">
                <a:buFont typeface="Arial"/>
                <a:buChar char="•"/>
              </a:pPr>
              <a:r>
                <a:rPr lang="en-US" dirty="0" err="1" smtClean="0">
                  <a:latin typeface="Garamond"/>
                  <a:cs typeface="Garamond"/>
                </a:rPr>
                <a:t>Amnios</a:t>
              </a:r>
              <a:endParaRPr lang="en-US" dirty="0">
                <a:latin typeface="Garamond"/>
                <a:cs typeface="Garamond"/>
              </a:endParaRPr>
            </a:p>
          </p:txBody>
        </p:sp>
        <p:cxnSp>
          <p:nvCxnSpPr>
            <p:cNvPr id="31" name="Connecteur droit 30"/>
            <p:cNvCxnSpPr/>
            <p:nvPr/>
          </p:nvCxnSpPr>
          <p:spPr>
            <a:xfrm rot="10800000" flipV="1">
              <a:off x="4966088" y="3305881"/>
              <a:ext cx="1714484" cy="627239"/>
            </a:xfrm>
            <a:prstGeom prst="line">
              <a:avLst/>
            </a:prstGeom>
            <a:ln>
              <a:solidFill>
                <a:srgbClr val="FF0000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rot="10800000" flipV="1">
              <a:off x="4966088" y="2654298"/>
              <a:ext cx="1332608" cy="651583"/>
            </a:xfrm>
            <a:prstGeom prst="line">
              <a:avLst/>
            </a:prstGeom>
            <a:ln>
              <a:solidFill>
                <a:srgbClr val="FF0000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rot="10800000" flipV="1">
              <a:off x="4966088" y="5638429"/>
              <a:ext cx="1332612" cy="4"/>
            </a:xfrm>
            <a:prstGeom prst="line">
              <a:avLst/>
            </a:prstGeom>
            <a:ln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 rot="10800000">
              <a:off x="4966086" y="4515553"/>
              <a:ext cx="1332607" cy="358426"/>
            </a:xfrm>
            <a:prstGeom prst="line">
              <a:avLst/>
            </a:prstGeom>
            <a:ln>
              <a:solidFill>
                <a:srgbClr val="FF0000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Image 52" descr="3.png"/>
          <p:cNvPicPr>
            <a:picLocks noChangeAspect="1"/>
          </p:cNvPicPr>
          <p:nvPr/>
        </p:nvPicPr>
        <p:blipFill>
          <a:blip r:embed="rId3"/>
          <a:srcRect l="50391" b="49749"/>
          <a:stretch>
            <a:fillRect/>
          </a:stretch>
        </p:blipFill>
        <p:spPr>
          <a:xfrm>
            <a:off x="7669529" y="2202371"/>
            <a:ext cx="1449071" cy="1955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2. </a:t>
            </a:r>
            <a:r>
              <a:rPr lang="fr-FR" b="1" dirty="0" err="1" smtClean="0">
                <a:latin typeface="Garamond"/>
                <a:cs typeface="Garamond"/>
              </a:rPr>
              <a:t>Placental</a:t>
            </a:r>
            <a:r>
              <a:rPr lang="fr-FR" b="1" dirty="0" smtClean="0">
                <a:latin typeface="Garamond"/>
                <a:cs typeface="Garamond"/>
              </a:rPr>
              <a:t> </a:t>
            </a:r>
            <a:r>
              <a:rPr lang="fr-FR" b="1" dirty="0" err="1" smtClean="0">
                <a:latin typeface="Garamond"/>
                <a:cs typeface="Garamond"/>
              </a:rPr>
              <a:t>development</a:t>
            </a:r>
            <a:endParaRPr lang="fr-FR" b="1" dirty="0">
              <a:latin typeface="Garamond"/>
              <a:cs typeface="Garamond"/>
            </a:endParaRPr>
          </a:p>
        </p:txBody>
      </p:sp>
      <p:grpSp>
        <p:nvGrpSpPr>
          <p:cNvPr id="51" name="Grouper 50"/>
          <p:cNvGrpSpPr/>
          <p:nvPr/>
        </p:nvGrpSpPr>
        <p:grpSpPr>
          <a:xfrm>
            <a:off x="1117600" y="1510137"/>
            <a:ext cx="6896100" cy="4957593"/>
            <a:chOff x="1117600" y="1916537"/>
            <a:chExt cx="6896100" cy="4957593"/>
          </a:xfrm>
        </p:grpSpPr>
        <p:grpSp>
          <p:nvGrpSpPr>
            <p:cNvPr id="35" name="Grouper 34"/>
            <p:cNvGrpSpPr/>
            <p:nvPr/>
          </p:nvGrpSpPr>
          <p:grpSpPr>
            <a:xfrm>
              <a:off x="4150460" y="3906663"/>
              <a:ext cx="3863240" cy="2951337"/>
              <a:chOff x="457200" y="2514600"/>
              <a:chExt cx="3657600" cy="3022600"/>
            </a:xfrm>
          </p:grpSpPr>
          <p:pic>
            <p:nvPicPr>
              <p:cNvPr id="36" name="Picture 18" descr="Cliché 2009-11-25 15-18-2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57200" y="2514600"/>
                <a:ext cx="3657600" cy="3022600"/>
              </a:xfrm>
              <a:prstGeom prst="rect">
                <a:avLst/>
              </a:prstGeom>
              <a:noFill/>
            </p:spPr>
          </p:pic>
          <p:sp>
            <p:nvSpPr>
              <p:cNvPr id="37" name="Rectangle 19"/>
              <p:cNvSpPr>
                <a:spLocks noChangeArrowheads="1"/>
              </p:cNvSpPr>
              <p:nvPr/>
            </p:nvSpPr>
            <p:spPr bwMode="auto">
              <a:xfrm>
                <a:off x="2917036" y="2514600"/>
                <a:ext cx="1197764" cy="9718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fr-FR" sz="2000" dirty="0" smtClean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Garamond"/>
                    <a:cs typeface="Garamond"/>
                  </a:rPr>
                  <a:t>Vitellus</a:t>
                </a:r>
                <a:endParaRPr lang="fr-FR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Garamond"/>
                  <a:cs typeface="Garamond"/>
                </a:endParaRPr>
              </a:p>
              <a:p>
                <a:pPr>
                  <a:buFontTx/>
                  <a:buChar char="•"/>
                </a:pPr>
                <a:r>
                  <a:rPr lang="fr-FR" dirty="0" err="1" smtClean="0">
                    <a:solidFill>
                      <a:srgbClr val="FF0000"/>
                    </a:solidFill>
                    <a:latin typeface="Garamond"/>
                    <a:cs typeface="Garamond"/>
                  </a:rPr>
                  <a:t>Embryo</a:t>
                </a:r>
                <a:endParaRPr lang="fr-FR" dirty="0" smtClean="0">
                  <a:solidFill>
                    <a:srgbClr val="FF0000"/>
                  </a:solidFill>
                  <a:latin typeface="Garamond"/>
                  <a:cs typeface="Garamond"/>
                </a:endParaRPr>
              </a:p>
              <a:p>
                <a:pPr>
                  <a:buFontTx/>
                  <a:buChar char="•"/>
                </a:pPr>
                <a:r>
                  <a:rPr lang="fr-FR" dirty="0" smtClean="0">
                    <a:solidFill>
                      <a:schemeClr val="accent1"/>
                    </a:solidFill>
                    <a:latin typeface="Garamond"/>
                    <a:cs typeface="Garamond"/>
                  </a:rPr>
                  <a:t>Allanto</a:t>
                </a:r>
                <a:r>
                  <a:rPr lang="fr-FR" altLang="ja-JP" dirty="0" smtClean="0">
                    <a:solidFill>
                      <a:schemeClr val="accent1"/>
                    </a:solidFill>
                    <a:latin typeface="Garamond"/>
                    <a:cs typeface="Garamond"/>
                  </a:rPr>
                  <a:t>ïde</a:t>
                </a:r>
                <a:endParaRPr lang="fr-FR" altLang="ja-JP" dirty="0">
                  <a:solidFill>
                    <a:schemeClr val="accent1"/>
                  </a:solidFill>
                  <a:latin typeface="Garamond"/>
                  <a:cs typeface="Garamond"/>
                </a:endParaRPr>
              </a:p>
            </p:txBody>
          </p:sp>
          <p:sp>
            <p:nvSpPr>
              <p:cNvPr id="38" name="Line 20"/>
              <p:cNvSpPr>
                <a:spLocks noChangeShapeType="1"/>
              </p:cNvSpPr>
              <p:nvPr/>
            </p:nvSpPr>
            <p:spPr bwMode="auto">
              <a:xfrm flipH="1">
                <a:off x="1367636" y="3011507"/>
                <a:ext cx="1705764" cy="91440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21"/>
              <p:cNvSpPr>
                <a:spLocks noChangeShapeType="1"/>
              </p:cNvSpPr>
              <p:nvPr/>
            </p:nvSpPr>
            <p:spPr bwMode="auto">
              <a:xfrm flipH="1">
                <a:off x="990600" y="2717800"/>
                <a:ext cx="2082800" cy="101600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22"/>
              <p:cNvSpPr>
                <a:spLocks noChangeShapeType="1"/>
              </p:cNvSpPr>
              <p:nvPr/>
            </p:nvSpPr>
            <p:spPr bwMode="auto">
              <a:xfrm flipH="1">
                <a:off x="1367636" y="3314700"/>
                <a:ext cx="1705764" cy="1398607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3"/>
            <a:srcRect l="16402" t="11988" r="29078" b="13937"/>
            <a:stretch>
              <a:fillRect/>
            </a:stretch>
          </p:blipFill>
          <p:spPr bwMode="auto">
            <a:xfrm>
              <a:off x="1117600" y="3906663"/>
              <a:ext cx="2912258" cy="2967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4"/>
            <a:srcRect l="22883" t="18777" r="36384" b="31182"/>
            <a:stretch>
              <a:fillRect/>
            </a:stretch>
          </p:blipFill>
          <p:spPr bwMode="auto">
            <a:xfrm>
              <a:off x="1117600" y="1916537"/>
              <a:ext cx="2035958" cy="1875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" name="Picture 4"/>
            <p:cNvPicPr>
              <a:picLocks noChangeAspect="1" noChangeArrowheads="1"/>
            </p:cNvPicPr>
            <p:nvPr/>
          </p:nvPicPr>
          <p:blipFill>
            <a:blip r:embed="rId5"/>
            <a:srcRect l="22501" t="16252" r="41058" b="35579"/>
            <a:stretch>
              <a:fillRect/>
            </a:stretch>
          </p:blipFill>
          <p:spPr bwMode="auto">
            <a:xfrm>
              <a:off x="3528160" y="1916537"/>
              <a:ext cx="1892300" cy="1875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5" name="Picture 5"/>
            <p:cNvPicPr>
              <a:picLocks noChangeAspect="1" noChangeArrowheads="1"/>
            </p:cNvPicPr>
            <p:nvPr/>
          </p:nvPicPr>
          <p:blipFill>
            <a:blip r:embed="rId6"/>
            <a:srcRect l="19662" t="32352" r="31333" b="12408"/>
            <a:stretch>
              <a:fillRect/>
            </a:stretch>
          </p:blipFill>
          <p:spPr bwMode="auto">
            <a:xfrm>
              <a:off x="5783666" y="1917915"/>
              <a:ext cx="2217334" cy="1874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6" name="ZoneTexte 45"/>
            <p:cNvSpPr txBox="1"/>
            <p:nvPr/>
          </p:nvSpPr>
          <p:spPr>
            <a:xfrm>
              <a:off x="1117600" y="1929368"/>
              <a:ext cx="673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388C"/>
                  </a:solidFill>
                  <a:latin typeface="Garamond"/>
                  <a:cs typeface="Garamond"/>
                </a:rPr>
                <a:t>d10</a:t>
              </a:r>
              <a:endParaRPr lang="en-US" b="1" dirty="0">
                <a:solidFill>
                  <a:srgbClr val="FF388C"/>
                </a:solidFill>
                <a:latin typeface="Garamond"/>
                <a:cs typeface="Garamond"/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3477360" y="1935202"/>
              <a:ext cx="673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388C"/>
                  </a:solidFill>
                  <a:latin typeface="Garamond"/>
                  <a:cs typeface="Garamond"/>
                </a:rPr>
                <a:t>d14</a:t>
              </a:r>
              <a:endParaRPr lang="en-US" b="1" dirty="0">
                <a:solidFill>
                  <a:srgbClr val="FF388C"/>
                </a:solidFill>
                <a:latin typeface="Garamond"/>
                <a:cs typeface="Garamond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5643966" y="1916537"/>
              <a:ext cx="673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388C"/>
                  </a:solidFill>
                  <a:latin typeface="Garamond"/>
                  <a:cs typeface="Garamond"/>
                </a:rPr>
                <a:t>d21</a:t>
              </a:r>
              <a:endParaRPr lang="en-US" b="1" dirty="0">
                <a:solidFill>
                  <a:srgbClr val="FF388C"/>
                </a:solidFill>
                <a:latin typeface="Garamond"/>
                <a:cs typeface="Garamond"/>
              </a:endParaRP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1117600" y="3813790"/>
              <a:ext cx="673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388C"/>
                  </a:solidFill>
                  <a:latin typeface="Garamond"/>
                  <a:cs typeface="Garamond"/>
                </a:rPr>
                <a:t>d30</a:t>
              </a:r>
              <a:endParaRPr lang="en-US" b="1" dirty="0">
                <a:solidFill>
                  <a:srgbClr val="FF388C"/>
                </a:solidFill>
                <a:latin typeface="Garamond"/>
                <a:cs typeface="Garamond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4029858" y="3792363"/>
              <a:ext cx="673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388C"/>
                  </a:solidFill>
                  <a:latin typeface="Garamond"/>
                  <a:cs typeface="Garamond"/>
                </a:rPr>
                <a:t>d35</a:t>
              </a:r>
              <a:endParaRPr lang="en-US" b="1" dirty="0">
                <a:solidFill>
                  <a:srgbClr val="FF388C"/>
                </a:solidFill>
                <a:latin typeface="Garamond"/>
                <a:cs typeface="Garamon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2. </a:t>
            </a:r>
            <a:r>
              <a:rPr lang="fr-FR" b="1" dirty="0" err="1" smtClean="0">
                <a:latin typeface="Garamond"/>
                <a:cs typeface="Garamond"/>
              </a:rPr>
              <a:t>Placental</a:t>
            </a:r>
            <a:r>
              <a:rPr lang="fr-FR" b="1" dirty="0" smtClean="0">
                <a:latin typeface="Garamond"/>
                <a:cs typeface="Garamond"/>
              </a:rPr>
              <a:t> </a:t>
            </a:r>
            <a:r>
              <a:rPr lang="fr-FR" b="1" dirty="0" err="1" smtClean="0">
                <a:latin typeface="Garamond"/>
                <a:cs typeface="Garamond"/>
              </a:rPr>
              <a:t>development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0300"/>
          </a:xfrm>
        </p:spPr>
        <p:txBody>
          <a:bodyPr>
            <a:normAutofit/>
          </a:bodyPr>
          <a:lstStyle/>
          <a:p>
            <a:pPr marL="571500" indent="-571500"/>
            <a:r>
              <a:rPr lang="en-GB" dirty="0" smtClean="0">
                <a:latin typeface="Garamond"/>
                <a:cs typeface="Garamond"/>
              </a:rPr>
              <a:t>Beginning of the placental development</a:t>
            </a:r>
          </a:p>
          <a:p>
            <a:pPr marL="971550" lvl="1" indent="-571500"/>
            <a:r>
              <a:rPr lang="en-GB" dirty="0" smtClean="0">
                <a:latin typeface="Garamond"/>
                <a:cs typeface="Garamond"/>
              </a:rPr>
              <a:t>Implantation:</a:t>
            </a:r>
          </a:p>
          <a:p>
            <a:pPr marL="1371600" lvl="2" indent="-571500"/>
            <a:r>
              <a:rPr lang="en-GB" dirty="0" smtClean="0">
                <a:latin typeface="Garamond"/>
                <a:cs typeface="Garamond"/>
              </a:rPr>
              <a:t>What is that?</a:t>
            </a:r>
          </a:p>
          <a:p>
            <a:pPr marL="1828800" lvl="3" indent="-571500"/>
            <a:r>
              <a:rPr lang="en-GB" dirty="0" smtClean="0">
                <a:latin typeface="Garamond"/>
                <a:cs typeface="Garamond"/>
              </a:rPr>
              <a:t>Placental formation</a:t>
            </a:r>
          </a:p>
          <a:p>
            <a:pPr marL="1828800" lvl="3" indent="-571500"/>
            <a:r>
              <a:rPr lang="en-GB" dirty="0" smtClean="0">
                <a:latin typeface="Garamond"/>
                <a:cs typeface="Garamond"/>
              </a:rPr>
              <a:t>New foetal pathway for nutrition</a:t>
            </a:r>
          </a:p>
          <a:p>
            <a:pPr marL="2286000" lvl="4" indent="-571500"/>
            <a:r>
              <a:rPr lang="en-GB" dirty="0" smtClean="0">
                <a:latin typeface="Garamond"/>
                <a:cs typeface="Garamond"/>
              </a:rPr>
              <a:t>Uterine Milk &gt; Maternal/foetal blood exchange</a:t>
            </a:r>
          </a:p>
          <a:p>
            <a:pPr marL="1371600" lvl="2" indent="-571500"/>
            <a:r>
              <a:rPr lang="en-GB" dirty="0" smtClean="0">
                <a:latin typeface="Garamond"/>
                <a:cs typeface="Garamond"/>
              </a:rPr>
              <a:t>Delayed in horse : d32-35</a:t>
            </a:r>
          </a:p>
          <a:p>
            <a:pPr marL="1371600" lvl="2" indent="-571500"/>
            <a:r>
              <a:rPr lang="en-GB" dirty="0" smtClean="0">
                <a:latin typeface="Garamond"/>
                <a:cs typeface="Garamond"/>
              </a:rPr>
              <a:t>Endometrial cups formation (&gt;PMSG=</a:t>
            </a:r>
            <a:r>
              <a:rPr lang="en-GB" dirty="0" err="1" smtClean="0">
                <a:latin typeface="Garamond"/>
                <a:cs typeface="Garamond"/>
              </a:rPr>
              <a:t>eCG</a:t>
            </a:r>
            <a:r>
              <a:rPr lang="en-GB" dirty="0" smtClean="0">
                <a:latin typeface="Garamond"/>
                <a:cs typeface="Garamond"/>
              </a:rPr>
              <a:t>)</a:t>
            </a:r>
          </a:p>
          <a:p>
            <a:pPr marL="971550" lvl="1" indent="-571500"/>
            <a:endParaRPr lang="en-GB" dirty="0" smtClean="0">
              <a:latin typeface="Garamond"/>
              <a:cs typeface="Garamond"/>
            </a:endParaRPr>
          </a:p>
          <a:p>
            <a:pPr marL="1828800" lvl="3" indent="-571500"/>
            <a:endParaRPr lang="en-GB" dirty="0" smtClean="0">
              <a:latin typeface="Garamond"/>
              <a:cs typeface="Garamond"/>
            </a:endParaRPr>
          </a:p>
          <a:p>
            <a:pPr marL="1371600" lvl="2" indent="-571500"/>
            <a:endParaRPr lang="en-GB" dirty="0" smtClean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Garamond"/>
                <a:cs typeface="Garamond"/>
              </a:rPr>
              <a:t>2. Placental development</a:t>
            </a:r>
            <a:endParaRPr lang="en-GB" b="1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0300"/>
          </a:xfrm>
        </p:spPr>
        <p:txBody>
          <a:bodyPr>
            <a:normAutofit/>
          </a:bodyPr>
          <a:lstStyle/>
          <a:p>
            <a:pPr marL="571500" indent="-571500"/>
            <a:r>
              <a:rPr lang="en-GB" dirty="0" smtClean="0">
                <a:latin typeface="Garamond"/>
                <a:cs typeface="Garamond"/>
              </a:rPr>
              <a:t>Placental maturity</a:t>
            </a:r>
          </a:p>
          <a:p>
            <a:pPr marL="971550" lvl="1" indent="-571500"/>
            <a:r>
              <a:rPr lang="en-GB" dirty="0" smtClean="0">
                <a:latin typeface="Garamond"/>
                <a:cs typeface="Garamond"/>
              </a:rPr>
              <a:t>Question of definition:</a:t>
            </a:r>
          </a:p>
          <a:p>
            <a:pPr marL="1371600" lvl="2" indent="-571500"/>
            <a:r>
              <a:rPr lang="en-GB" dirty="0" smtClean="0">
                <a:latin typeface="Garamond"/>
                <a:cs typeface="Garamond"/>
              </a:rPr>
              <a:t>Endocrine autonomy: j70- j100</a:t>
            </a:r>
          </a:p>
          <a:p>
            <a:pPr marL="1828800" lvl="3" indent="-571500"/>
            <a:r>
              <a:rPr lang="en-GB" dirty="0" smtClean="0">
                <a:latin typeface="Garamond"/>
                <a:cs typeface="Garamond"/>
              </a:rPr>
              <a:t>Secondary </a:t>
            </a:r>
            <a:r>
              <a:rPr lang="en-GB" dirty="0" err="1" smtClean="0">
                <a:latin typeface="Garamond"/>
                <a:cs typeface="Garamond"/>
              </a:rPr>
              <a:t>CLs</a:t>
            </a:r>
            <a:r>
              <a:rPr lang="en-GB" dirty="0" smtClean="0">
                <a:latin typeface="Garamond"/>
                <a:cs typeface="Garamond"/>
              </a:rPr>
              <a:t> necessary &gt; day 70</a:t>
            </a:r>
          </a:p>
          <a:p>
            <a:pPr marL="1828800" lvl="3" indent="-571500"/>
            <a:r>
              <a:rPr lang="en-GB" dirty="0" smtClean="0">
                <a:latin typeface="Garamond"/>
                <a:cs typeface="Garamond"/>
              </a:rPr>
              <a:t>Placenta autonomous &gt; day 100</a:t>
            </a:r>
          </a:p>
          <a:p>
            <a:pPr marL="2286000" lvl="4" indent="-571500"/>
            <a:r>
              <a:rPr lang="en-GB" i="1" dirty="0" smtClean="0">
                <a:latin typeface="Garamond"/>
                <a:cs typeface="Garamond"/>
              </a:rPr>
              <a:t>Studies on </a:t>
            </a:r>
            <a:r>
              <a:rPr lang="en-GB" i="1" dirty="0" err="1" smtClean="0">
                <a:latin typeface="Garamond"/>
                <a:cs typeface="Garamond"/>
              </a:rPr>
              <a:t>ovariectimised</a:t>
            </a:r>
            <a:r>
              <a:rPr lang="en-GB" i="1" dirty="0" smtClean="0">
                <a:latin typeface="Garamond"/>
                <a:cs typeface="Garamond"/>
              </a:rPr>
              <a:t> mare during pregnancy</a:t>
            </a:r>
          </a:p>
          <a:p>
            <a:pPr marL="1371600" lvl="2" indent="-571500"/>
            <a:r>
              <a:rPr lang="en-GB" dirty="0" smtClean="0">
                <a:latin typeface="Garamond"/>
                <a:cs typeface="Garamond"/>
              </a:rPr>
              <a:t>Nutrition autonomy: </a:t>
            </a:r>
          </a:p>
          <a:p>
            <a:pPr marL="1828800" lvl="3" indent="-571500"/>
            <a:r>
              <a:rPr lang="en-GB" dirty="0" smtClean="0">
                <a:latin typeface="Garamond"/>
                <a:cs typeface="Garamond"/>
              </a:rPr>
              <a:t>j50 (?): Umbilical chord</a:t>
            </a:r>
          </a:p>
          <a:p>
            <a:pPr marL="1828800" lvl="3" indent="-571500"/>
            <a:r>
              <a:rPr lang="en-GB" dirty="0" smtClean="0">
                <a:latin typeface="Garamond"/>
                <a:cs typeface="Garamond"/>
              </a:rPr>
              <a:t>J90 (?): </a:t>
            </a:r>
            <a:r>
              <a:rPr lang="en-GB" dirty="0" err="1" smtClean="0">
                <a:latin typeface="Garamond"/>
                <a:cs typeface="Garamond"/>
              </a:rPr>
              <a:t>Microtcotyledons</a:t>
            </a:r>
            <a:r>
              <a:rPr lang="en-GB" dirty="0" smtClean="0">
                <a:latin typeface="Garamond"/>
                <a:cs typeface="Garamond"/>
              </a:rPr>
              <a:t> cover the whole endometrial surface</a:t>
            </a:r>
          </a:p>
          <a:p>
            <a:pPr marL="1828800" lvl="3" indent="-571500"/>
            <a:endParaRPr lang="en-GB" dirty="0" smtClean="0">
              <a:latin typeface="Garamond"/>
              <a:cs typeface="Garamond"/>
            </a:endParaRPr>
          </a:p>
          <a:p>
            <a:pPr marL="1371600" lvl="2" indent="-571500"/>
            <a:endParaRPr lang="en-GB" dirty="0" smtClean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3. </a:t>
            </a:r>
            <a:r>
              <a:rPr lang="fr-FR" b="1" dirty="0" err="1" smtClean="0">
                <a:latin typeface="Garamond"/>
                <a:cs typeface="Garamond"/>
              </a:rPr>
              <a:t>Placental</a:t>
            </a:r>
            <a:r>
              <a:rPr lang="fr-FR" b="1" dirty="0" smtClean="0">
                <a:latin typeface="Garamond"/>
                <a:cs typeface="Garamond"/>
              </a:rPr>
              <a:t> </a:t>
            </a:r>
            <a:r>
              <a:rPr lang="fr-FR" b="1" dirty="0" err="1" smtClean="0">
                <a:latin typeface="Garamond"/>
                <a:cs typeface="Garamond"/>
              </a:rPr>
              <a:t>endocrinology</a:t>
            </a:r>
            <a:endParaRPr lang="fr-FR" b="1" dirty="0">
              <a:latin typeface="Garamond"/>
              <a:cs typeface="Garamond"/>
            </a:endParaRPr>
          </a:p>
        </p:txBody>
      </p:sp>
      <p:grpSp>
        <p:nvGrpSpPr>
          <p:cNvPr id="3" name="Grouper 5"/>
          <p:cNvGrpSpPr/>
          <p:nvPr/>
        </p:nvGrpSpPr>
        <p:grpSpPr>
          <a:xfrm>
            <a:off x="939800" y="1908809"/>
            <a:ext cx="8216900" cy="4743799"/>
            <a:chOff x="939800" y="1908809"/>
            <a:chExt cx="8216900" cy="4743799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1117600" y="6283275"/>
              <a:ext cx="8026400" cy="1"/>
            </a:xfrm>
            <a:prstGeom prst="line">
              <a:avLst/>
            </a:prstGeom>
            <a:ln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/>
            <p:cNvCxnSpPr/>
            <p:nvPr/>
          </p:nvCxnSpPr>
          <p:spPr>
            <a:xfrm rot="16200000" flipV="1">
              <a:off x="-789011" y="4376662"/>
              <a:ext cx="3813224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orme libre 8"/>
            <p:cNvSpPr/>
            <p:nvPr/>
          </p:nvSpPr>
          <p:spPr>
            <a:xfrm>
              <a:off x="1130025" y="2155775"/>
              <a:ext cx="2062511" cy="4117024"/>
            </a:xfrm>
            <a:custGeom>
              <a:avLst/>
              <a:gdLst>
                <a:gd name="connsiteX0" fmla="*/ 0 w 2108200"/>
                <a:gd name="connsiteY0" fmla="*/ 4991100 h 4991100"/>
                <a:gd name="connsiteX1" fmla="*/ 482600 w 2108200"/>
                <a:gd name="connsiteY1" fmla="*/ 508000 h 4991100"/>
                <a:gd name="connsiteX2" fmla="*/ 1168400 w 2108200"/>
                <a:gd name="connsiteY2" fmla="*/ 1943100 h 4991100"/>
                <a:gd name="connsiteX3" fmla="*/ 1485900 w 2108200"/>
                <a:gd name="connsiteY3" fmla="*/ 2197100 h 4991100"/>
                <a:gd name="connsiteX4" fmla="*/ 2108200 w 2108200"/>
                <a:gd name="connsiteY4" fmla="*/ 4978400 h 499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8200" h="4991100">
                  <a:moveTo>
                    <a:pt x="0" y="4991100"/>
                  </a:moveTo>
                  <a:cubicBezTo>
                    <a:pt x="143933" y="3003550"/>
                    <a:pt x="287867" y="1016000"/>
                    <a:pt x="482600" y="508000"/>
                  </a:cubicBezTo>
                  <a:cubicBezTo>
                    <a:pt x="677333" y="0"/>
                    <a:pt x="1001183" y="1661583"/>
                    <a:pt x="1168400" y="1943100"/>
                  </a:cubicBezTo>
                  <a:cubicBezTo>
                    <a:pt x="1335617" y="2224617"/>
                    <a:pt x="1329267" y="1691217"/>
                    <a:pt x="1485900" y="2197100"/>
                  </a:cubicBezTo>
                  <a:cubicBezTo>
                    <a:pt x="1642533" y="2702983"/>
                    <a:pt x="2108200" y="4978400"/>
                    <a:pt x="2108200" y="4978400"/>
                  </a:cubicBez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2111581" y="2405450"/>
              <a:ext cx="3093767" cy="3867349"/>
            </a:xfrm>
            <a:custGeom>
              <a:avLst/>
              <a:gdLst>
                <a:gd name="connsiteX0" fmla="*/ 0 w 3162300"/>
                <a:gd name="connsiteY0" fmla="*/ 4675717 h 4688417"/>
                <a:gd name="connsiteX1" fmla="*/ 546100 w 3162300"/>
                <a:gd name="connsiteY1" fmla="*/ 2117 h 4688417"/>
                <a:gd name="connsiteX2" fmla="*/ 3162300 w 3162300"/>
                <a:gd name="connsiteY2" fmla="*/ 4688417 h 46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4688417">
                  <a:moveTo>
                    <a:pt x="0" y="4675717"/>
                  </a:moveTo>
                  <a:cubicBezTo>
                    <a:pt x="9525" y="2337858"/>
                    <a:pt x="19050" y="0"/>
                    <a:pt x="546100" y="2117"/>
                  </a:cubicBezTo>
                  <a:cubicBezTo>
                    <a:pt x="1073150" y="4234"/>
                    <a:pt x="2117725" y="2346325"/>
                    <a:pt x="3162300" y="4688417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130025" y="1908809"/>
              <a:ext cx="14099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Garamond"/>
                  <a:cs typeface="Garamond"/>
                </a:rPr>
                <a:t>Primary CL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Garamond"/>
                  <a:cs typeface="Garamond"/>
                </a:rPr>
                <a:t>Ovulation</a:t>
              </a:r>
              <a:endParaRPr lang="en-US" dirty="0">
                <a:solidFill>
                  <a:srgbClr val="FFFF00"/>
                </a:solidFill>
                <a:latin typeface="Garamond"/>
                <a:cs typeface="Garamond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263981" y="2072709"/>
              <a:ext cx="928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  <a:latin typeface="Garamond"/>
                  <a:cs typeface="Garamond"/>
                </a:rPr>
                <a:t>PMSG</a:t>
              </a:r>
              <a:endParaRPr lang="en-US" dirty="0">
                <a:solidFill>
                  <a:schemeClr val="accent1"/>
                </a:solidFill>
                <a:latin typeface="Garamond"/>
                <a:cs typeface="Garamond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7621167" y="1908809"/>
              <a:ext cx="1535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  <a:latin typeface="Garamond"/>
                  <a:cs typeface="Garamond"/>
                </a:rPr>
                <a:t>Placenta</a:t>
              </a:r>
            </a:p>
            <a:p>
              <a:r>
                <a:rPr lang="en-US" dirty="0" err="1" smtClean="0">
                  <a:solidFill>
                    <a:srgbClr val="008000"/>
                  </a:solidFill>
                  <a:latin typeface="Garamond"/>
                  <a:cs typeface="Garamond"/>
                </a:rPr>
                <a:t>Progestins</a:t>
              </a:r>
              <a:endParaRPr lang="en-US" dirty="0">
                <a:solidFill>
                  <a:srgbClr val="008000"/>
                </a:solidFill>
                <a:latin typeface="Garamond"/>
                <a:cs typeface="Garamond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939800" y="6283276"/>
              <a:ext cx="64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Garamond"/>
                  <a:cs typeface="Garamond"/>
                </a:rPr>
                <a:t>d0</a:t>
              </a:r>
              <a:endParaRPr lang="en-US" dirty="0">
                <a:solidFill>
                  <a:srgbClr val="FFFF00"/>
                </a:solidFill>
                <a:latin typeface="Garamond"/>
                <a:cs typeface="Garamond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2869123" y="6283276"/>
              <a:ext cx="9281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Garamond"/>
                  <a:cs typeface="Garamond"/>
                </a:rPr>
                <a:t>d40-50</a:t>
              </a:r>
              <a:endParaRPr lang="en-US" dirty="0">
                <a:solidFill>
                  <a:srgbClr val="FFFF00"/>
                </a:solidFill>
                <a:latin typeface="Garamond"/>
                <a:cs typeface="Garamond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649923" y="6283276"/>
              <a:ext cx="9281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388C"/>
                  </a:solidFill>
                  <a:latin typeface="Garamond"/>
                  <a:cs typeface="Garamond"/>
                </a:rPr>
                <a:t>d32-35</a:t>
              </a:r>
              <a:endParaRPr lang="en-US" dirty="0">
                <a:solidFill>
                  <a:srgbClr val="FF388C"/>
                </a:solidFill>
                <a:latin typeface="Garamond"/>
                <a:cs typeface="Garamond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4227933" y="6283276"/>
              <a:ext cx="9281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  <a:latin typeface="Garamond"/>
                  <a:cs typeface="Garamond"/>
                </a:rPr>
                <a:t>d80-90</a:t>
              </a:r>
              <a:endParaRPr lang="en-US" dirty="0">
                <a:solidFill>
                  <a:srgbClr val="008000"/>
                </a:solidFill>
                <a:latin typeface="Garamond"/>
                <a:cs typeface="Garamond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122654" y="6283276"/>
              <a:ext cx="11511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388C"/>
                  </a:solidFill>
                  <a:latin typeface="Garamond"/>
                  <a:cs typeface="Garamond"/>
                </a:rPr>
                <a:t>d132-135</a:t>
              </a:r>
              <a:endParaRPr lang="en-US" dirty="0">
                <a:solidFill>
                  <a:srgbClr val="FF388C"/>
                </a:solidFill>
                <a:latin typeface="Garamond"/>
                <a:cs typeface="Garamond"/>
              </a:endParaRPr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2263981" y="2394974"/>
              <a:ext cx="3641519" cy="3867349"/>
            </a:xfrm>
            <a:custGeom>
              <a:avLst/>
              <a:gdLst>
                <a:gd name="connsiteX0" fmla="*/ 0 w 3162300"/>
                <a:gd name="connsiteY0" fmla="*/ 4675717 h 4688417"/>
                <a:gd name="connsiteX1" fmla="*/ 546100 w 3162300"/>
                <a:gd name="connsiteY1" fmla="*/ 2117 h 4688417"/>
                <a:gd name="connsiteX2" fmla="*/ 3162300 w 3162300"/>
                <a:gd name="connsiteY2" fmla="*/ 4688417 h 46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4688417">
                  <a:moveTo>
                    <a:pt x="0" y="4675717"/>
                  </a:moveTo>
                  <a:cubicBezTo>
                    <a:pt x="9525" y="2337858"/>
                    <a:pt x="19050" y="0"/>
                    <a:pt x="546100" y="2117"/>
                  </a:cubicBezTo>
                  <a:cubicBezTo>
                    <a:pt x="1073150" y="4234"/>
                    <a:pt x="2117725" y="2346325"/>
                    <a:pt x="3162300" y="4688417"/>
                  </a:cubicBezTo>
                </a:path>
              </a:pathLst>
            </a:cu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161959" y="2097940"/>
              <a:ext cx="1573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6600"/>
                  </a:solidFill>
                  <a:latin typeface="Garamond"/>
                  <a:cs typeface="Garamond"/>
                </a:rPr>
                <a:t>Secondary CL</a:t>
              </a:r>
            </a:p>
            <a:p>
              <a:pPr algn="ctr"/>
              <a:r>
                <a:rPr lang="en-US" dirty="0" smtClean="0">
                  <a:solidFill>
                    <a:srgbClr val="FF6600"/>
                  </a:solidFill>
                  <a:latin typeface="Garamond"/>
                  <a:cs typeface="Garamond"/>
                </a:rPr>
                <a:t>Progesterone</a:t>
              </a:r>
              <a:endParaRPr lang="en-US" dirty="0">
                <a:solidFill>
                  <a:srgbClr val="FF6600"/>
                </a:solidFill>
                <a:latin typeface="Garamond"/>
                <a:cs typeface="Garamond"/>
              </a:endParaRPr>
            </a:p>
          </p:txBody>
        </p:sp>
      </p:grpSp>
      <p:sp>
        <p:nvSpPr>
          <p:cNvPr id="24" name="Forme libre 23"/>
          <p:cNvSpPr/>
          <p:nvPr/>
        </p:nvSpPr>
        <p:spPr>
          <a:xfrm>
            <a:off x="4622800" y="2394974"/>
            <a:ext cx="4432300" cy="3878826"/>
          </a:xfrm>
          <a:custGeom>
            <a:avLst/>
            <a:gdLst>
              <a:gd name="connsiteX0" fmla="*/ 0 w 4432300"/>
              <a:gd name="connsiteY0" fmla="*/ 3644900 h 3644900"/>
              <a:gd name="connsiteX1" fmla="*/ 558800 w 4432300"/>
              <a:gd name="connsiteY1" fmla="*/ 2819400 h 3644900"/>
              <a:gd name="connsiteX2" fmla="*/ 2717800 w 4432300"/>
              <a:gd name="connsiteY2" fmla="*/ 2565400 h 3644900"/>
              <a:gd name="connsiteX3" fmla="*/ 3708400 w 4432300"/>
              <a:gd name="connsiteY3" fmla="*/ 165100 h 3644900"/>
              <a:gd name="connsiteX4" fmla="*/ 4432300 w 4432300"/>
              <a:gd name="connsiteY4" fmla="*/ 3556000 h 364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2300" h="3644900">
                <a:moveTo>
                  <a:pt x="0" y="3644900"/>
                </a:moveTo>
                <a:cubicBezTo>
                  <a:pt x="52916" y="3322108"/>
                  <a:pt x="105833" y="2999317"/>
                  <a:pt x="558800" y="2819400"/>
                </a:cubicBezTo>
                <a:cubicBezTo>
                  <a:pt x="1011767" y="2639483"/>
                  <a:pt x="2192867" y="3007783"/>
                  <a:pt x="2717800" y="2565400"/>
                </a:cubicBezTo>
                <a:cubicBezTo>
                  <a:pt x="3242733" y="2123017"/>
                  <a:pt x="3422650" y="0"/>
                  <a:pt x="3708400" y="165100"/>
                </a:cubicBezTo>
                <a:cubicBezTo>
                  <a:pt x="3994150" y="330200"/>
                  <a:pt x="4213225" y="1943100"/>
                  <a:pt x="4432300" y="3556000"/>
                </a:cubicBezTo>
              </a:path>
            </a:pathLst>
          </a:cu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3. </a:t>
            </a:r>
            <a:r>
              <a:rPr lang="fr-FR" b="1" dirty="0" err="1" smtClean="0">
                <a:latin typeface="Garamond"/>
                <a:cs typeface="Garamond"/>
              </a:rPr>
              <a:t>Placental</a:t>
            </a:r>
            <a:r>
              <a:rPr lang="fr-FR" b="1" dirty="0" smtClean="0">
                <a:latin typeface="Garamond"/>
                <a:cs typeface="Garamond"/>
              </a:rPr>
              <a:t> </a:t>
            </a:r>
            <a:r>
              <a:rPr lang="fr-FR" b="1" dirty="0" err="1" smtClean="0">
                <a:latin typeface="Garamond"/>
                <a:cs typeface="Garamond"/>
              </a:rPr>
              <a:t>endocrinology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8420100" cy="4940300"/>
          </a:xfrm>
        </p:spPr>
        <p:txBody>
          <a:bodyPr>
            <a:normAutofit/>
          </a:bodyPr>
          <a:lstStyle/>
          <a:p>
            <a:pPr marL="571500" indent="-571500"/>
            <a:r>
              <a:rPr lang="en-GB" dirty="0" err="1" smtClean="0">
                <a:latin typeface="Garamond"/>
                <a:cs typeface="Garamond"/>
              </a:rPr>
              <a:t>Progestagens</a:t>
            </a:r>
            <a:endParaRPr lang="en-GB" dirty="0" smtClean="0">
              <a:latin typeface="Garamond"/>
              <a:cs typeface="Garamond"/>
            </a:endParaRPr>
          </a:p>
          <a:p>
            <a:pPr marL="971550" lvl="1" indent="-571500"/>
            <a:r>
              <a:rPr lang="en-GB" dirty="0" smtClean="0">
                <a:latin typeface="Garamond"/>
                <a:cs typeface="Garamond"/>
              </a:rPr>
              <a:t>Low P4 blood level at the end of pregnancy</a:t>
            </a:r>
          </a:p>
          <a:p>
            <a:pPr marL="971550" lvl="1" indent="-571500"/>
            <a:r>
              <a:rPr lang="en-GB" dirty="0" smtClean="0">
                <a:latin typeface="Garamond"/>
                <a:cs typeface="Garamond"/>
              </a:rPr>
              <a:t>High P4 levels inside placental unit</a:t>
            </a:r>
          </a:p>
          <a:p>
            <a:pPr marL="1371600" lvl="2" indent="-571500"/>
            <a:r>
              <a:rPr lang="en-GB" dirty="0" smtClean="0">
                <a:latin typeface="Garamond"/>
                <a:cs typeface="Garamond"/>
              </a:rPr>
              <a:t>Metabolism of </a:t>
            </a:r>
            <a:r>
              <a:rPr lang="en-GB" dirty="0" err="1" smtClean="0">
                <a:latin typeface="Garamond"/>
                <a:cs typeface="Garamond"/>
              </a:rPr>
              <a:t>progegestins</a:t>
            </a:r>
            <a:r>
              <a:rPr lang="en-GB" dirty="0" smtClean="0">
                <a:latin typeface="Garamond"/>
                <a:cs typeface="Garamond"/>
              </a:rPr>
              <a:t> inside the placenta</a:t>
            </a:r>
          </a:p>
          <a:p>
            <a:pPr marL="1828800" lvl="3" indent="-571500"/>
            <a:r>
              <a:rPr lang="en-GB" dirty="0" smtClean="0">
                <a:latin typeface="Garamond"/>
                <a:cs typeface="Garamond"/>
              </a:rPr>
              <a:t>Direct effect on PG production &amp; </a:t>
            </a:r>
            <a:r>
              <a:rPr lang="en-GB" dirty="0" err="1" smtClean="0">
                <a:latin typeface="Garamond"/>
                <a:cs typeface="Garamond"/>
              </a:rPr>
              <a:t>oxyt</a:t>
            </a:r>
            <a:r>
              <a:rPr lang="en-GB" dirty="0" smtClean="0">
                <a:latin typeface="Garamond"/>
                <a:cs typeface="Garamond"/>
              </a:rPr>
              <a:t> receptors</a:t>
            </a:r>
          </a:p>
          <a:p>
            <a:pPr marL="971550" lvl="1" indent="-571500"/>
            <a:r>
              <a:rPr lang="en-GB" dirty="0" smtClean="0">
                <a:latin typeface="Garamond"/>
                <a:cs typeface="Garamond"/>
              </a:rPr>
              <a:t>Metabolism: </a:t>
            </a:r>
          </a:p>
          <a:p>
            <a:pPr marL="1828800" lvl="3" indent="-571500"/>
            <a:endParaRPr lang="en-GB" dirty="0" smtClean="0">
              <a:latin typeface="Garamond"/>
              <a:cs typeface="Garamond"/>
            </a:endParaRPr>
          </a:p>
          <a:p>
            <a:pPr marL="571500" indent="-571500"/>
            <a:endParaRPr lang="en-GB" dirty="0" smtClean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3. </a:t>
            </a:r>
            <a:r>
              <a:rPr lang="fr-FR" b="1" dirty="0" err="1" smtClean="0">
                <a:latin typeface="Garamond"/>
                <a:cs typeface="Garamond"/>
              </a:rPr>
              <a:t>Placental</a:t>
            </a:r>
            <a:r>
              <a:rPr lang="fr-FR" b="1" dirty="0" smtClean="0">
                <a:latin typeface="Garamond"/>
                <a:cs typeface="Garamond"/>
              </a:rPr>
              <a:t> </a:t>
            </a:r>
            <a:r>
              <a:rPr lang="fr-FR" b="1" dirty="0" err="1" smtClean="0">
                <a:latin typeface="Garamond"/>
                <a:cs typeface="Garamond"/>
              </a:rPr>
              <a:t>endocrinology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46856" y="1417638"/>
            <a:ext cx="295354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Fetus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21400" y="1417638"/>
            <a:ext cx="28519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/>
                <a:cs typeface="Garamond"/>
              </a:rPr>
              <a:t>Mare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200400" y="1417638"/>
            <a:ext cx="2921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Utero-placental</a:t>
            </a:r>
            <a:r>
              <a:rPr lang="fr-FR" dirty="0" smtClean="0">
                <a:latin typeface="Garamond"/>
                <a:cs typeface="Garamond"/>
              </a:rPr>
              <a:t> unit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353300" y="2034738"/>
            <a:ext cx="13335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Cholesterol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57200" y="1999734"/>
            <a:ext cx="13335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Cholesterol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123950" y="2588736"/>
            <a:ext cx="188595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latin typeface="Garamond"/>
                <a:cs typeface="Garamond"/>
              </a:rPr>
              <a:t>Surrenal</a:t>
            </a:r>
            <a:r>
              <a:rPr lang="en-GB" dirty="0" smtClean="0">
                <a:latin typeface="Garamond"/>
                <a:cs typeface="Garamond"/>
              </a:rPr>
              <a:t> glands?</a:t>
            </a:r>
            <a:endParaRPr lang="en-GB" dirty="0">
              <a:latin typeface="Garamond"/>
              <a:cs typeface="Garamond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46856" y="3143528"/>
            <a:ext cx="17526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Pregnolone</a:t>
            </a:r>
            <a:r>
              <a:rPr lang="fr-FR" dirty="0" smtClean="0">
                <a:latin typeface="Garamond"/>
                <a:cs typeface="Garamond"/>
              </a:rPr>
              <a:t> (P5)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200400" y="3142734"/>
            <a:ext cx="22860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Pregnanediol</a:t>
            </a:r>
            <a:r>
              <a:rPr lang="fr-FR" dirty="0" smtClean="0">
                <a:latin typeface="Garamond"/>
                <a:cs typeface="Garamond"/>
              </a:rPr>
              <a:t> (P5</a:t>
            </a:r>
            <a:r>
              <a:rPr lang="fr-FR" dirty="0" smtClean="0">
                <a:latin typeface="Lucida Grande"/>
                <a:ea typeface="Lucida Grande"/>
                <a:cs typeface="Lucida Grande"/>
              </a:rPr>
              <a:t>ββ</a:t>
            </a:r>
            <a:r>
              <a:rPr lang="fr-FR" dirty="0" smtClean="0">
                <a:latin typeface="Garamond"/>
                <a:cs typeface="Garamond"/>
              </a:rPr>
              <a:t>)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6687344" y="3141940"/>
            <a:ext cx="22860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Pregnanediol</a:t>
            </a:r>
            <a:r>
              <a:rPr lang="fr-FR" dirty="0" smtClean="0">
                <a:latin typeface="Garamond"/>
                <a:cs typeface="Garamond"/>
              </a:rPr>
              <a:t> (P5</a:t>
            </a:r>
            <a:r>
              <a:rPr lang="fr-FR" dirty="0" smtClean="0">
                <a:latin typeface="Lucida Grande"/>
                <a:ea typeface="Lucida Grande"/>
                <a:cs typeface="Lucida Grande"/>
              </a:rPr>
              <a:t>ββ</a:t>
            </a:r>
            <a:r>
              <a:rPr lang="fr-FR" dirty="0" smtClean="0">
                <a:latin typeface="Garamond"/>
                <a:cs typeface="Garamond"/>
              </a:rPr>
              <a:t>)</a:t>
            </a:r>
            <a:endParaRPr lang="fr-FR" dirty="0">
              <a:latin typeface="Garamond"/>
              <a:cs typeface="Garamond"/>
            </a:endParaRPr>
          </a:p>
        </p:txBody>
      </p:sp>
      <p:cxnSp>
        <p:nvCxnSpPr>
          <p:cNvPr id="33" name="Connecteur droit 32"/>
          <p:cNvCxnSpPr>
            <a:stCxn id="27" idx="1"/>
            <a:endCxn id="28" idx="3"/>
          </p:cNvCxnSpPr>
          <p:nvPr/>
        </p:nvCxnSpPr>
        <p:spPr>
          <a:xfrm rot="10800000">
            <a:off x="1790700" y="2184400"/>
            <a:ext cx="5562600" cy="35004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>
            <a:stCxn id="28" idx="2"/>
            <a:endCxn id="30" idx="0"/>
          </p:cNvCxnSpPr>
          <p:nvPr/>
        </p:nvCxnSpPr>
        <p:spPr>
          <a:xfrm rot="5400000">
            <a:off x="736322" y="2755900"/>
            <a:ext cx="774462" cy="794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>
            <a:stCxn id="30" idx="3"/>
            <a:endCxn id="31" idx="1"/>
          </p:cNvCxnSpPr>
          <p:nvPr/>
        </p:nvCxnSpPr>
        <p:spPr>
          <a:xfrm flipV="1">
            <a:off x="1999456" y="3327400"/>
            <a:ext cx="1200944" cy="794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>
            <a:stCxn id="31" idx="3"/>
            <a:endCxn id="32" idx="1"/>
          </p:cNvCxnSpPr>
          <p:nvPr/>
        </p:nvCxnSpPr>
        <p:spPr>
          <a:xfrm flipV="1">
            <a:off x="5486400" y="3326606"/>
            <a:ext cx="1200944" cy="794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>
            <a:endCxn id="30" idx="1"/>
          </p:cNvCxnSpPr>
          <p:nvPr/>
        </p:nvCxnSpPr>
        <p:spPr>
          <a:xfrm rot="5400000" flipH="1" flipV="1">
            <a:off x="-1297858" y="4872114"/>
            <a:ext cx="3088634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2616200" y="3670706"/>
            <a:ext cx="5207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/>
                <a:cs typeface="Garamond"/>
              </a:rPr>
              <a:t>P5</a:t>
            </a:r>
            <a:endParaRPr lang="fr-FR" dirty="0">
              <a:latin typeface="Garamond"/>
              <a:cs typeface="Garamond"/>
            </a:endParaRPr>
          </a:p>
        </p:txBody>
      </p:sp>
      <p:cxnSp>
        <p:nvCxnSpPr>
          <p:cNvPr id="53" name="Connecteur droit 52"/>
          <p:cNvCxnSpPr>
            <a:stCxn id="52" idx="3"/>
            <a:endCxn id="88" idx="1"/>
          </p:cNvCxnSpPr>
          <p:nvPr/>
        </p:nvCxnSpPr>
        <p:spPr>
          <a:xfrm>
            <a:off x="3136900" y="3855372"/>
            <a:ext cx="1016000" cy="1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>
            <a:endCxn id="65" idx="1"/>
          </p:cNvCxnSpPr>
          <p:nvPr/>
        </p:nvCxnSpPr>
        <p:spPr>
          <a:xfrm flipV="1">
            <a:off x="246060" y="6416031"/>
            <a:ext cx="1152528" cy="795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1398588" y="6092865"/>
            <a:ext cx="19685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/>
                <a:cs typeface="Garamond"/>
              </a:rPr>
              <a:t>To cortisol </a:t>
            </a:r>
            <a:r>
              <a:rPr lang="fr-FR" dirty="0" err="1" smtClean="0">
                <a:latin typeface="Garamond"/>
                <a:cs typeface="Garamond"/>
              </a:rPr>
              <a:t>way</a:t>
            </a:r>
            <a:r>
              <a:rPr lang="fr-FR" dirty="0" smtClean="0">
                <a:latin typeface="Garamond"/>
                <a:cs typeface="Garamond"/>
              </a:rPr>
              <a:t> (end of </a:t>
            </a:r>
            <a:r>
              <a:rPr lang="fr-FR" dirty="0" err="1" smtClean="0">
                <a:latin typeface="Garamond"/>
                <a:cs typeface="Garamond"/>
              </a:rPr>
              <a:t>pregnancy</a:t>
            </a:r>
            <a:r>
              <a:rPr lang="fr-FR" dirty="0" smtClean="0">
                <a:latin typeface="Garamond"/>
                <a:cs typeface="Garamond"/>
              </a:rPr>
              <a:t>)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363538" y="6479531"/>
            <a:ext cx="103505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Garamond"/>
                <a:cs typeface="Garamond"/>
              </a:rPr>
              <a:t>17-</a:t>
            </a:r>
            <a:r>
              <a:rPr lang="en-GB" dirty="0" smtClean="0">
                <a:latin typeface="Lucida Grande"/>
                <a:ea typeface="Lucida Grande"/>
                <a:cs typeface="Lucida Grande"/>
              </a:rPr>
              <a:t>α</a:t>
            </a:r>
            <a:r>
              <a:rPr lang="en-GB" dirty="0" smtClean="0">
                <a:latin typeface="Garamond"/>
                <a:cs typeface="Garamond"/>
              </a:rPr>
              <a:t>OH</a:t>
            </a:r>
            <a:endParaRPr lang="en-GB" dirty="0">
              <a:latin typeface="Garamond"/>
              <a:cs typeface="Garamond"/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246060" y="5552600"/>
            <a:ext cx="19685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Other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progestagens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3200400" y="5552600"/>
            <a:ext cx="19685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Other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progestagens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6965950" y="5551012"/>
            <a:ext cx="19685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Other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progestagens</a:t>
            </a:r>
            <a:endParaRPr lang="fr-FR" dirty="0">
              <a:latin typeface="Garamond"/>
              <a:cs typeface="Garamond"/>
            </a:endParaRPr>
          </a:p>
        </p:txBody>
      </p:sp>
      <p:cxnSp>
        <p:nvCxnSpPr>
          <p:cNvPr id="82" name="Connecteur droit 81"/>
          <p:cNvCxnSpPr>
            <a:stCxn id="77" idx="3"/>
            <a:endCxn id="79" idx="1"/>
          </p:cNvCxnSpPr>
          <p:nvPr/>
        </p:nvCxnSpPr>
        <p:spPr>
          <a:xfrm>
            <a:off x="2214560" y="5737266"/>
            <a:ext cx="985840" cy="1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>
            <a:stCxn id="79" idx="3"/>
            <a:endCxn id="80" idx="1"/>
          </p:cNvCxnSpPr>
          <p:nvPr/>
        </p:nvCxnSpPr>
        <p:spPr>
          <a:xfrm flipV="1">
            <a:off x="5168900" y="5735678"/>
            <a:ext cx="1797050" cy="1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ZoneTexte 87"/>
          <p:cNvSpPr txBox="1"/>
          <p:nvPr/>
        </p:nvSpPr>
        <p:spPr>
          <a:xfrm>
            <a:off x="4152900" y="3672294"/>
            <a:ext cx="19685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Progesterone</a:t>
            </a:r>
            <a:r>
              <a:rPr lang="fr-FR" dirty="0" smtClean="0">
                <a:latin typeface="Garamond"/>
                <a:cs typeface="Garamond"/>
              </a:rPr>
              <a:t> (P4)</a:t>
            </a:r>
            <a:endParaRPr lang="fr-FR" dirty="0">
              <a:latin typeface="Garamond"/>
              <a:cs typeface="Garamond"/>
            </a:endParaRPr>
          </a:p>
        </p:txBody>
      </p:sp>
      <p:cxnSp>
        <p:nvCxnSpPr>
          <p:cNvPr id="89" name="Connecteur droit 88"/>
          <p:cNvCxnSpPr>
            <a:stCxn id="30" idx="3"/>
            <a:endCxn id="52" idx="1"/>
          </p:cNvCxnSpPr>
          <p:nvPr/>
        </p:nvCxnSpPr>
        <p:spPr>
          <a:xfrm>
            <a:off x="1999456" y="3328194"/>
            <a:ext cx="616744" cy="52717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ZoneTexte 130"/>
          <p:cNvSpPr txBox="1"/>
          <p:nvPr/>
        </p:nvSpPr>
        <p:spPr>
          <a:xfrm>
            <a:off x="3905250" y="4194026"/>
            <a:ext cx="221615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/>
                <a:cs typeface="Garamond"/>
              </a:rPr>
              <a:t>5</a:t>
            </a:r>
            <a:r>
              <a:rPr lang="fr-FR" dirty="0" smtClean="0">
                <a:latin typeface="Garamond"/>
                <a:ea typeface="Lucida Grande"/>
                <a:cs typeface="Garamond"/>
              </a:rPr>
              <a:t>αPregnane (</a:t>
            </a:r>
            <a:r>
              <a:rPr lang="fr-FR" dirty="0" smtClean="0">
                <a:latin typeface="Garamond"/>
                <a:cs typeface="Garamond"/>
              </a:rPr>
              <a:t>5</a:t>
            </a:r>
            <a:r>
              <a:rPr lang="fr-FR" dirty="0" smtClean="0">
                <a:latin typeface="Garamond"/>
                <a:ea typeface="Lucida Grande"/>
                <a:cs typeface="Garamond"/>
              </a:rPr>
              <a:t>αDHP)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133" name="ZoneTexte 132"/>
          <p:cNvSpPr txBox="1"/>
          <p:nvPr/>
        </p:nvSpPr>
        <p:spPr>
          <a:xfrm>
            <a:off x="3200400" y="4715758"/>
            <a:ext cx="29210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/>
                <a:cs typeface="Garamond"/>
              </a:rPr>
              <a:t>20</a:t>
            </a:r>
            <a:r>
              <a:rPr lang="fr-FR" dirty="0" smtClean="0">
                <a:latin typeface="Garamond"/>
                <a:ea typeface="Lucida Grande"/>
                <a:cs typeface="Garamond"/>
              </a:rPr>
              <a:t>αhydroxy-</a:t>
            </a:r>
            <a:r>
              <a:rPr lang="fr-FR" dirty="0" smtClean="0">
                <a:latin typeface="Garamond"/>
                <a:cs typeface="Garamond"/>
              </a:rPr>
              <a:t>5</a:t>
            </a:r>
            <a:r>
              <a:rPr lang="fr-FR" dirty="0" smtClean="0">
                <a:latin typeface="Garamond"/>
                <a:ea typeface="Lucida Grande"/>
                <a:cs typeface="Garamond"/>
              </a:rPr>
              <a:t>αPregnane (</a:t>
            </a:r>
            <a:r>
              <a:rPr lang="fr-FR" dirty="0" smtClean="0">
                <a:latin typeface="Garamond"/>
                <a:cs typeface="Garamond"/>
              </a:rPr>
              <a:t>20</a:t>
            </a:r>
            <a:r>
              <a:rPr lang="fr-FR" dirty="0" smtClean="0">
                <a:latin typeface="Garamond"/>
                <a:ea typeface="Lucida Grande"/>
                <a:cs typeface="Garamond"/>
              </a:rPr>
              <a:t>α5P)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7962900" y="4194026"/>
            <a:ext cx="97155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/>
                <a:cs typeface="Garamond"/>
              </a:rPr>
              <a:t>5</a:t>
            </a:r>
            <a:r>
              <a:rPr lang="fr-FR" dirty="0" smtClean="0">
                <a:latin typeface="Garamond"/>
                <a:ea typeface="Lucida Grande"/>
                <a:cs typeface="Garamond"/>
              </a:rPr>
              <a:t>αDHP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135" name="ZoneTexte 134"/>
          <p:cNvSpPr txBox="1"/>
          <p:nvPr/>
        </p:nvSpPr>
        <p:spPr>
          <a:xfrm>
            <a:off x="7962900" y="4854258"/>
            <a:ext cx="97155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/>
                <a:cs typeface="Garamond"/>
              </a:rPr>
              <a:t>20</a:t>
            </a:r>
            <a:r>
              <a:rPr lang="fr-FR" dirty="0" smtClean="0">
                <a:latin typeface="Garamond"/>
                <a:ea typeface="Lucida Grande"/>
                <a:cs typeface="Garamond"/>
              </a:rPr>
              <a:t>α5P</a:t>
            </a:r>
            <a:endParaRPr lang="fr-FR" dirty="0">
              <a:latin typeface="Garamond"/>
              <a:cs typeface="Garamond"/>
            </a:endParaRPr>
          </a:p>
        </p:txBody>
      </p:sp>
      <p:cxnSp>
        <p:nvCxnSpPr>
          <p:cNvPr id="136" name="Connecteur droit 135"/>
          <p:cNvCxnSpPr>
            <a:stCxn id="88" idx="3"/>
            <a:endCxn id="133" idx="3"/>
          </p:cNvCxnSpPr>
          <p:nvPr/>
        </p:nvCxnSpPr>
        <p:spPr>
          <a:xfrm>
            <a:off x="6121400" y="3856960"/>
            <a:ext cx="1588" cy="1181964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144"/>
          <p:cNvCxnSpPr>
            <a:stCxn id="131" idx="3"/>
            <a:endCxn id="134" idx="1"/>
          </p:cNvCxnSpPr>
          <p:nvPr/>
        </p:nvCxnSpPr>
        <p:spPr>
          <a:xfrm>
            <a:off x="6121400" y="4378692"/>
            <a:ext cx="1841500" cy="1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147"/>
          <p:cNvCxnSpPr>
            <a:stCxn id="133" idx="3"/>
            <a:endCxn id="135" idx="1"/>
          </p:cNvCxnSpPr>
          <p:nvPr/>
        </p:nvCxnSpPr>
        <p:spPr>
          <a:xfrm>
            <a:off x="6121400" y="5038924"/>
            <a:ext cx="1841500" cy="1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151"/>
          <p:cNvCxnSpPr>
            <a:stCxn id="52" idx="2"/>
            <a:endCxn id="79" idx="1"/>
          </p:cNvCxnSpPr>
          <p:nvPr/>
        </p:nvCxnSpPr>
        <p:spPr>
          <a:xfrm rot="16200000" flipH="1">
            <a:off x="2189861" y="4726727"/>
            <a:ext cx="1697228" cy="32385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513</Words>
  <Application>Microsoft Macintosh PowerPoint</Application>
  <PresentationFormat>Présentation à l'écran (4:3)</PresentationFormat>
  <Paragraphs>155</Paragraphs>
  <Slides>16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EQUINE PLACENTAL PHYSIOLOGY</vt:lpstr>
      <vt:lpstr>Plan</vt:lpstr>
      <vt:lpstr>1. Equine placenta</vt:lpstr>
      <vt:lpstr>2. Placental development</vt:lpstr>
      <vt:lpstr>2. Placental development</vt:lpstr>
      <vt:lpstr>2. Placental development</vt:lpstr>
      <vt:lpstr>3. Placental endocrinology</vt:lpstr>
      <vt:lpstr>3. Placental endocrinology</vt:lpstr>
      <vt:lpstr>3. Placental endocrinology</vt:lpstr>
      <vt:lpstr>3. Placental endocrinology</vt:lpstr>
      <vt:lpstr>3. Placental endocrinology</vt:lpstr>
      <vt:lpstr>4. Placental evaluation</vt:lpstr>
      <vt:lpstr>EqPlacenta: MQC1</vt:lpstr>
      <vt:lpstr>EqPlacenta: MQC2</vt:lpstr>
      <vt:lpstr>EqPlacenta: MQC2</vt:lpstr>
      <vt:lpstr>EqPlacenta: MQC2</vt:lpstr>
    </vt:vector>
  </TitlesOfParts>
  <Company>ULg - FMV - Repro Equine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Jérôme PONTHIER</dc:creator>
  <cp:lastModifiedBy>Jérôme PONTHIER</cp:lastModifiedBy>
  <cp:revision>101</cp:revision>
  <dcterms:created xsi:type="dcterms:W3CDTF">2016-08-16T12:13:43Z</dcterms:created>
  <dcterms:modified xsi:type="dcterms:W3CDTF">2016-08-16T12:24:09Z</dcterms:modified>
</cp:coreProperties>
</file>