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8" r:id="rId3"/>
    <p:sldId id="259" r:id="rId4"/>
    <p:sldId id="272" r:id="rId5"/>
    <p:sldId id="275" r:id="rId6"/>
    <p:sldId id="274" r:id="rId7"/>
    <p:sldId id="273" r:id="rId8"/>
    <p:sldId id="276" r:id="rId9"/>
    <p:sldId id="277" r:id="rId10"/>
    <p:sldId id="281" r:id="rId11"/>
    <p:sldId id="279" r:id="rId12"/>
    <p:sldId id="282" r:id="rId13"/>
    <p:sldId id="280" r:id="rId14"/>
    <p:sldId id="283" r:id="rId15"/>
    <p:sldId id="278" r:id="rId16"/>
    <p:sldId id="285" r:id="rId17"/>
    <p:sldId id="286" r:id="rId18"/>
    <p:sldId id="284" r:id="rId19"/>
    <p:sldId id="287" r:id="rId20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8113" autoAdjust="0"/>
  </p:normalViewPr>
  <p:slideViewPr>
    <p:cSldViewPr snapToGrid="0" snapToObjects="1">
      <p:cViewPr varScale="1">
        <p:scale>
          <a:sx n="96" d="100"/>
          <a:sy n="96" d="100"/>
        </p:scale>
        <p:origin x="-6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E61366-805F-A747-91B1-B09D0A87450E}" type="datetimeFigureOut">
              <a:rPr lang="fr-FR" smtClean="0"/>
              <a:pPr/>
              <a:t>16/08/16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A78E96-C062-DA4A-A8EC-5C81F3E6E1D4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CC13-625D-D246-A60A-230A86572246}" type="datetimeFigureOut">
              <a:rPr lang="fr-FR" smtClean="0"/>
              <a:pPr/>
              <a:t>16/08/16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7F997-9817-1846-8B57-B88ACA7F988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CC13-625D-D246-A60A-230A86572246}" type="datetimeFigureOut">
              <a:rPr lang="fr-FR" smtClean="0"/>
              <a:pPr/>
              <a:t>16/08/16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7F997-9817-1846-8B57-B88ACA7F988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CC13-625D-D246-A60A-230A86572246}" type="datetimeFigureOut">
              <a:rPr lang="fr-FR" smtClean="0"/>
              <a:pPr/>
              <a:t>16/08/16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7F997-9817-1846-8B57-B88ACA7F988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CC13-625D-D246-A60A-230A86572246}" type="datetimeFigureOut">
              <a:rPr lang="fr-FR" smtClean="0"/>
              <a:pPr/>
              <a:t>16/08/16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7F997-9817-1846-8B57-B88ACA7F988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CC13-625D-D246-A60A-230A86572246}" type="datetimeFigureOut">
              <a:rPr lang="fr-FR" smtClean="0"/>
              <a:pPr/>
              <a:t>16/08/16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7F997-9817-1846-8B57-B88ACA7F988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CC13-625D-D246-A60A-230A86572246}" type="datetimeFigureOut">
              <a:rPr lang="fr-FR" smtClean="0"/>
              <a:pPr/>
              <a:t>16/08/16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7F997-9817-1846-8B57-B88ACA7F988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CC13-625D-D246-A60A-230A86572246}" type="datetimeFigureOut">
              <a:rPr lang="fr-FR" smtClean="0"/>
              <a:pPr/>
              <a:t>16/08/16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7F997-9817-1846-8B57-B88ACA7F988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CC13-625D-D246-A60A-230A86572246}" type="datetimeFigureOut">
              <a:rPr lang="fr-FR" smtClean="0"/>
              <a:pPr/>
              <a:t>16/08/16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7F997-9817-1846-8B57-B88ACA7F988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CC13-625D-D246-A60A-230A86572246}" type="datetimeFigureOut">
              <a:rPr lang="fr-FR" smtClean="0"/>
              <a:pPr/>
              <a:t>16/08/16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7F997-9817-1846-8B57-B88ACA7F988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CC13-625D-D246-A60A-230A86572246}" type="datetimeFigureOut">
              <a:rPr lang="fr-FR" smtClean="0"/>
              <a:pPr/>
              <a:t>16/08/16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7F997-9817-1846-8B57-B88ACA7F988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CC13-625D-D246-A60A-230A86572246}" type="datetimeFigureOut">
              <a:rPr lang="fr-FR" smtClean="0"/>
              <a:pPr/>
              <a:t>16/08/16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7F997-9817-1846-8B57-B88ACA7F988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ACC13-625D-D246-A60A-230A86572246}" type="datetimeFigureOut">
              <a:rPr lang="fr-FR" smtClean="0"/>
              <a:pPr/>
              <a:t>16/08/16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7F997-9817-1846-8B57-B88ACA7F988E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306055"/>
            <a:ext cx="7772400" cy="1470025"/>
          </a:xfrm>
        </p:spPr>
        <p:txBody>
          <a:bodyPr/>
          <a:lstStyle/>
          <a:p>
            <a:r>
              <a:rPr lang="fr-FR" b="1" dirty="0" smtClean="0">
                <a:latin typeface="Garamond"/>
                <a:cs typeface="Garamond"/>
              </a:rPr>
              <a:t>C-SECTION IN THE MARE</a:t>
            </a:r>
            <a:endParaRPr lang="fr-FR" b="1" dirty="0">
              <a:latin typeface="Garamond"/>
              <a:cs typeface="Garamond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0" y="4156400"/>
            <a:ext cx="7772400" cy="1752600"/>
          </a:xfrm>
        </p:spPr>
        <p:txBody>
          <a:bodyPr>
            <a:normAutofit/>
          </a:bodyPr>
          <a:lstStyle/>
          <a:p>
            <a:r>
              <a:rPr lang="fr-FR" b="1" dirty="0" smtClean="0">
                <a:solidFill>
                  <a:schemeClr val="tx1"/>
                </a:solidFill>
                <a:latin typeface="Garamond"/>
                <a:cs typeface="Garamond"/>
              </a:rPr>
              <a:t>Jérôme PONTHIER, </a:t>
            </a:r>
            <a:r>
              <a:rPr lang="fr-FR" b="1" dirty="0" err="1" smtClean="0">
                <a:solidFill>
                  <a:schemeClr val="tx1"/>
                </a:solidFill>
                <a:latin typeface="Garamond"/>
                <a:cs typeface="Garamond"/>
              </a:rPr>
              <a:t>ULg</a:t>
            </a:r>
            <a:endParaRPr lang="fr-FR" b="1" dirty="0" smtClean="0">
              <a:solidFill>
                <a:schemeClr val="tx1"/>
              </a:solidFill>
              <a:latin typeface="Garamond"/>
              <a:cs typeface="Garamond"/>
            </a:endParaRPr>
          </a:p>
          <a:p>
            <a:r>
              <a:rPr lang="fr-FR" dirty="0" smtClean="0">
                <a:solidFill>
                  <a:schemeClr val="tx1"/>
                </a:solidFill>
                <a:latin typeface="Garamond"/>
                <a:cs typeface="Garamond"/>
              </a:rPr>
              <a:t>DVM, M. Sc., Ph. D., Diplomate ECAR</a:t>
            </a:r>
          </a:p>
          <a:p>
            <a:endParaRPr lang="fr-FR" b="1" dirty="0">
              <a:solidFill>
                <a:schemeClr val="tx1"/>
              </a:solidFill>
              <a:latin typeface="Garamond"/>
              <a:cs typeface="Garamond"/>
            </a:endParaRPr>
          </a:p>
        </p:txBody>
      </p:sp>
      <p:pic>
        <p:nvPicPr>
          <p:cNvPr id="5" name="Image 4" descr="12375178_10153702551156007_4084473702010416143_o.jpg"/>
          <p:cNvPicPr>
            <a:picLocks noChangeAspect="1"/>
          </p:cNvPicPr>
          <p:nvPr/>
        </p:nvPicPr>
        <p:blipFill>
          <a:blip r:embed="rId2"/>
          <a:srcRect t="10268" b="10387"/>
          <a:stretch>
            <a:fillRect/>
          </a:stretch>
        </p:blipFill>
        <p:spPr>
          <a:xfrm>
            <a:off x="5282794" y="0"/>
            <a:ext cx="3861206" cy="22966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Garamond"/>
                <a:cs typeface="Garamond"/>
              </a:rPr>
              <a:t>2. </a:t>
            </a:r>
            <a:r>
              <a:rPr lang="fr-FR" b="1" dirty="0" err="1" smtClean="0">
                <a:latin typeface="Garamond"/>
                <a:cs typeface="Garamond"/>
              </a:rPr>
              <a:t>Results</a:t>
            </a:r>
            <a:r>
              <a:rPr lang="fr-FR" b="1" dirty="0" smtClean="0">
                <a:latin typeface="Garamond"/>
                <a:cs typeface="Garamond"/>
              </a:rPr>
              <a:t> &amp; </a:t>
            </a:r>
            <a:r>
              <a:rPr lang="fr-FR" b="1" dirty="0" err="1" smtClean="0">
                <a:latin typeface="Garamond"/>
                <a:cs typeface="Garamond"/>
              </a:rPr>
              <a:t>prognosis</a:t>
            </a:r>
            <a:endParaRPr lang="fr-FR" b="1" dirty="0">
              <a:latin typeface="Garamond"/>
              <a:cs typeface="Garamond"/>
            </a:endParaRPr>
          </a:p>
        </p:txBody>
      </p:sp>
      <p:sp>
        <p:nvSpPr>
          <p:cNvPr id="6" name="Flèche vers la droite 5"/>
          <p:cNvSpPr/>
          <p:nvPr/>
        </p:nvSpPr>
        <p:spPr>
          <a:xfrm rot="5400000">
            <a:off x="-2971799" y="3017520"/>
            <a:ext cx="6858000" cy="822960"/>
          </a:xfrm>
          <a:prstGeom prst="rightArrow">
            <a:avLst>
              <a:gd name="adj1" fmla="val 50000"/>
              <a:gd name="adj2" fmla="val 35532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ZoneTexte 8"/>
          <p:cNvSpPr txBox="1"/>
          <p:nvPr/>
        </p:nvSpPr>
        <p:spPr>
          <a:xfrm>
            <a:off x="776086" y="1219188"/>
            <a:ext cx="8205868" cy="707886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000" dirty="0" smtClean="0">
                <a:latin typeface="Garamond"/>
                <a:cs typeface="Garamond"/>
              </a:rPr>
              <a:t>Forecasted C-section:</a:t>
            </a:r>
          </a:p>
          <a:p>
            <a:pPr>
              <a:buFont typeface="Arial"/>
              <a:buChar char="•"/>
            </a:pPr>
            <a:r>
              <a:rPr lang="en-GB" sz="2000" dirty="0" smtClean="0">
                <a:latin typeface="Garamond"/>
                <a:cs typeface="Garamond"/>
              </a:rPr>
              <a:t> Surgery is planned when Milk electrolyte attest maturity</a:t>
            </a:r>
            <a:endParaRPr lang="en-GB" sz="2000" dirty="0">
              <a:latin typeface="Garamond"/>
              <a:cs typeface="Garamond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776086" y="1987500"/>
            <a:ext cx="8205868" cy="95410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000" dirty="0" smtClean="0">
                <a:latin typeface="Garamond"/>
                <a:cs typeface="Garamond"/>
              </a:rPr>
              <a:t>Rapid C-section: </a:t>
            </a:r>
          </a:p>
          <a:p>
            <a:pPr>
              <a:buFont typeface="Arial"/>
              <a:buChar char="•"/>
            </a:pPr>
            <a:r>
              <a:rPr lang="en-GB" dirty="0" smtClean="0">
                <a:latin typeface="Garamond"/>
                <a:cs typeface="Garamond"/>
              </a:rPr>
              <a:t>Foaling has began and as the foal is not seen </a:t>
            </a:r>
          </a:p>
          <a:p>
            <a:pPr>
              <a:buFont typeface="Arial"/>
              <a:buChar char="•"/>
            </a:pPr>
            <a:r>
              <a:rPr lang="en-GB" dirty="0" smtClean="0">
                <a:latin typeface="Garamond"/>
                <a:cs typeface="Garamond"/>
              </a:rPr>
              <a:t>C-section is immediately decided</a:t>
            </a:r>
            <a:endParaRPr lang="en-GB" dirty="0">
              <a:latin typeface="Garamond"/>
              <a:cs typeface="Garamond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76086" y="2988785"/>
            <a:ext cx="8205868" cy="123110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000" dirty="0" smtClean="0">
                <a:latin typeface="Garamond"/>
                <a:cs typeface="Garamond"/>
              </a:rPr>
              <a:t>Second intention C-section: </a:t>
            </a:r>
          </a:p>
          <a:p>
            <a:pPr>
              <a:buFont typeface="Arial"/>
              <a:buChar char="•"/>
            </a:pPr>
            <a:r>
              <a:rPr lang="en-GB" dirty="0" smtClean="0">
                <a:latin typeface="Garamond"/>
                <a:cs typeface="Garamond"/>
              </a:rPr>
              <a:t>Foaling has began</a:t>
            </a:r>
          </a:p>
          <a:p>
            <a:pPr>
              <a:buFont typeface="Arial"/>
              <a:buChar char="•"/>
            </a:pPr>
            <a:r>
              <a:rPr lang="en-GB" dirty="0" smtClean="0">
                <a:latin typeface="Garamond"/>
                <a:cs typeface="Garamond"/>
              </a:rPr>
              <a:t>Obstetrical manipulations have been tried (&lt;20-30 minutes) </a:t>
            </a:r>
          </a:p>
          <a:p>
            <a:pPr>
              <a:buFont typeface="Arial"/>
              <a:buChar char="•"/>
            </a:pPr>
            <a:r>
              <a:rPr lang="en-GB" dirty="0" smtClean="0">
                <a:latin typeface="Garamond"/>
                <a:cs typeface="Garamond"/>
              </a:rPr>
              <a:t>Foetus is alive and owners wants to save it</a:t>
            </a:r>
            <a:endParaRPr lang="en-GB" dirty="0">
              <a:latin typeface="Garamond"/>
              <a:cs typeface="Garamond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776086" y="4259304"/>
            <a:ext cx="8205868" cy="181588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000" dirty="0" smtClean="0">
                <a:latin typeface="Garamond"/>
                <a:cs typeface="Garamond"/>
              </a:rPr>
              <a:t>Second intention C-section: </a:t>
            </a:r>
          </a:p>
          <a:p>
            <a:pPr>
              <a:buFont typeface="Arial"/>
              <a:buChar char="•"/>
            </a:pPr>
            <a:r>
              <a:rPr lang="en-GB" dirty="0" smtClean="0">
                <a:latin typeface="Garamond"/>
                <a:cs typeface="Garamond"/>
              </a:rPr>
              <a:t>Foaling has began,</a:t>
            </a:r>
          </a:p>
          <a:p>
            <a:pPr>
              <a:buFont typeface="Arial"/>
              <a:buChar char="•"/>
            </a:pPr>
            <a:r>
              <a:rPr lang="en-GB" dirty="0" smtClean="0">
                <a:latin typeface="Garamond"/>
                <a:cs typeface="Garamond"/>
              </a:rPr>
              <a:t>Obstetrical manipulations have been tried (&lt;20-30 minutes)</a:t>
            </a:r>
          </a:p>
          <a:p>
            <a:pPr lvl="1">
              <a:buFont typeface="Arial"/>
              <a:buChar char="•"/>
            </a:pPr>
            <a:r>
              <a:rPr lang="en-GB" dirty="0" smtClean="0">
                <a:latin typeface="Garamond"/>
                <a:cs typeface="Garamond"/>
              </a:rPr>
              <a:t>Foetus is not alive</a:t>
            </a:r>
          </a:p>
          <a:p>
            <a:pPr lvl="1">
              <a:buFont typeface="Arial"/>
              <a:buChar char="•"/>
            </a:pPr>
            <a:r>
              <a:rPr lang="en-GB" dirty="0" smtClean="0">
                <a:latin typeface="Garamond"/>
                <a:cs typeface="Garamond"/>
              </a:rPr>
              <a:t>Owners don’t want to take risk for the mare/have no money</a:t>
            </a:r>
          </a:p>
          <a:p>
            <a:pPr>
              <a:buFont typeface="Arial"/>
              <a:buChar char="•"/>
            </a:pPr>
            <a:r>
              <a:rPr lang="en-GB" sz="2000" dirty="0" smtClean="0">
                <a:latin typeface="Garamond"/>
                <a:cs typeface="Garamond"/>
              </a:rPr>
              <a:t>Other obstetrical manipulations have been done at the clinic</a:t>
            </a:r>
            <a:endParaRPr lang="en-GB" sz="2000" dirty="0">
              <a:latin typeface="Garamond"/>
              <a:cs typeface="Garamond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776086" y="6104082"/>
            <a:ext cx="8205868" cy="40011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000" dirty="0" smtClean="0">
                <a:latin typeface="Garamond"/>
                <a:cs typeface="Garamond"/>
              </a:rPr>
              <a:t>Last Chance C-section: long and hard obstetrical manipulations didn’t succeeded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Garamond"/>
                <a:cs typeface="Garamond"/>
              </a:rPr>
              <a:t>2. </a:t>
            </a:r>
            <a:r>
              <a:rPr lang="fr-FR" b="1" dirty="0" err="1" smtClean="0">
                <a:latin typeface="Garamond"/>
                <a:cs typeface="Garamond"/>
              </a:rPr>
              <a:t>Results</a:t>
            </a:r>
            <a:r>
              <a:rPr lang="fr-FR" b="1" dirty="0" smtClean="0">
                <a:latin typeface="Garamond"/>
                <a:cs typeface="Garamond"/>
              </a:rPr>
              <a:t> &amp; </a:t>
            </a:r>
            <a:r>
              <a:rPr lang="fr-FR" b="1" dirty="0" err="1" smtClean="0">
                <a:latin typeface="Garamond"/>
                <a:cs typeface="Garamond"/>
              </a:rPr>
              <a:t>prognosis</a:t>
            </a:r>
            <a:endParaRPr lang="fr-FR" b="1" dirty="0">
              <a:latin typeface="Garamond"/>
              <a:cs typeface="Garamond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 startAt="2"/>
            </a:pPr>
            <a:r>
              <a:rPr lang="en-GB" b="1" dirty="0" smtClean="0">
                <a:latin typeface="Garamond"/>
                <a:cs typeface="Garamond"/>
              </a:rPr>
              <a:t>Elective C-section</a:t>
            </a:r>
          </a:p>
          <a:p>
            <a:pPr marL="514350" indent="-514350"/>
            <a:r>
              <a:rPr lang="en-GB" dirty="0" smtClean="0">
                <a:latin typeface="Garamond"/>
                <a:cs typeface="Garamond"/>
              </a:rPr>
              <a:t>Indications:</a:t>
            </a:r>
          </a:p>
          <a:p>
            <a:pPr marL="914400" lvl="1" indent="-514350">
              <a:buAutoNum type="arabicParenR"/>
            </a:pPr>
            <a:r>
              <a:rPr lang="en-GB" dirty="0" smtClean="0">
                <a:latin typeface="Garamond"/>
                <a:cs typeface="Garamond"/>
              </a:rPr>
              <a:t>Maternal abnormalities, pathologies (e.g.: uterine torsions diagnosed at term)</a:t>
            </a:r>
          </a:p>
          <a:p>
            <a:pPr marL="914400" lvl="1" indent="-514350">
              <a:buFont typeface="+mj-lt"/>
              <a:buAutoNum type="arabicParenR" startAt="99"/>
            </a:pPr>
            <a:r>
              <a:rPr lang="en-GB" dirty="0" smtClean="0">
                <a:latin typeface="Garamond"/>
                <a:cs typeface="Garamond"/>
              </a:rPr>
              <a:t>Foetal pathologies </a:t>
            </a:r>
          </a:p>
          <a:p>
            <a:pPr marL="1314450" lvl="2" indent="-514350"/>
            <a:r>
              <a:rPr lang="en-GB" dirty="0" smtClean="0">
                <a:latin typeface="Garamond"/>
                <a:cs typeface="Garamond"/>
              </a:rPr>
              <a:t>Why not Parturition induction?</a:t>
            </a:r>
          </a:p>
          <a:p>
            <a:pPr marL="514350" indent="-514350"/>
            <a:r>
              <a:rPr lang="en-GB" dirty="0" smtClean="0">
                <a:latin typeface="Garamond"/>
                <a:cs typeface="Garamond"/>
              </a:rPr>
              <a:t>When:</a:t>
            </a:r>
          </a:p>
          <a:p>
            <a:pPr marL="914400" lvl="1" indent="-514350"/>
            <a:r>
              <a:rPr lang="en-GB" dirty="0" smtClean="0">
                <a:latin typeface="Garamond"/>
                <a:cs typeface="Garamond"/>
              </a:rPr>
              <a:t>Foetal maturity assessment : Ca, Na, K in Milk</a:t>
            </a:r>
          </a:p>
          <a:p>
            <a:pPr marL="914400" lvl="1" indent="-514350"/>
            <a:endParaRPr lang="en-GB" dirty="0" smtClean="0">
              <a:latin typeface="Garamond"/>
              <a:cs typeface="Garamond"/>
            </a:endParaRPr>
          </a:p>
          <a:p>
            <a:pPr marL="914400" lvl="1" indent="-514350"/>
            <a:endParaRPr lang="en-GB" dirty="0" smtClean="0">
              <a:latin typeface="Garamond"/>
              <a:cs typeface="Garamon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Garamond"/>
                <a:cs typeface="Garamond"/>
              </a:rPr>
              <a:t>2. </a:t>
            </a:r>
            <a:r>
              <a:rPr lang="fr-FR" b="1" dirty="0" err="1" smtClean="0">
                <a:latin typeface="Garamond"/>
                <a:cs typeface="Garamond"/>
              </a:rPr>
              <a:t>Results</a:t>
            </a:r>
            <a:r>
              <a:rPr lang="fr-FR" b="1" dirty="0" smtClean="0">
                <a:latin typeface="Garamond"/>
                <a:cs typeface="Garamond"/>
              </a:rPr>
              <a:t> &amp; </a:t>
            </a:r>
            <a:r>
              <a:rPr lang="fr-FR" b="1" dirty="0" err="1" smtClean="0">
                <a:latin typeface="Garamond"/>
                <a:cs typeface="Garamond"/>
              </a:rPr>
              <a:t>prognosis</a:t>
            </a:r>
            <a:endParaRPr lang="fr-FR" b="1" dirty="0">
              <a:latin typeface="Garamond"/>
              <a:cs typeface="Garamond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 startAt="2"/>
            </a:pPr>
            <a:r>
              <a:rPr lang="en-GB" b="1" dirty="0" smtClean="0">
                <a:latin typeface="Garamond"/>
                <a:cs typeface="Garamond"/>
              </a:rPr>
              <a:t>Elective C-section</a:t>
            </a:r>
          </a:p>
          <a:p>
            <a:pPr marL="514350" indent="-514350"/>
            <a:r>
              <a:rPr lang="en-GB" dirty="0" smtClean="0">
                <a:latin typeface="Garamond"/>
                <a:cs typeface="Garamond"/>
              </a:rPr>
              <a:t>Results:</a:t>
            </a:r>
          </a:p>
          <a:p>
            <a:pPr marL="914400" lvl="1" indent="-514350"/>
            <a:r>
              <a:rPr lang="en-GB" dirty="0" smtClean="0">
                <a:latin typeface="Garamond"/>
                <a:cs typeface="Garamond"/>
              </a:rPr>
              <a:t>Mare survival = ± 100%</a:t>
            </a:r>
          </a:p>
          <a:p>
            <a:pPr marL="914400" lvl="1" indent="-514350"/>
            <a:r>
              <a:rPr lang="en-GB" dirty="0" smtClean="0">
                <a:latin typeface="Garamond"/>
                <a:cs typeface="Garamond"/>
              </a:rPr>
              <a:t>Foal survival :</a:t>
            </a:r>
          </a:p>
          <a:p>
            <a:pPr marL="1314450" lvl="2" indent="-514350"/>
            <a:r>
              <a:rPr lang="en-GB" dirty="0" smtClean="0">
                <a:latin typeface="Garamond"/>
                <a:cs typeface="Garamond"/>
              </a:rPr>
              <a:t>After surgery = ± 100%</a:t>
            </a:r>
          </a:p>
          <a:p>
            <a:pPr marL="1314450" lvl="2" indent="-514350"/>
            <a:r>
              <a:rPr lang="en-GB" dirty="0" smtClean="0">
                <a:latin typeface="Garamond"/>
                <a:cs typeface="Garamond"/>
              </a:rPr>
              <a:t>At discharge &gt;85%</a:t>
            </a:r>
          </a:p>
          <a:p>
            <a:pPr marL="514350" indent="-514350"/>
            <a:r>
              <a:rPr lang="en-GB" dirty="0" smtClean="0">
                <a:latin typeface="Garamond"/>
                <a:cs typeface="Garamond"/>
              </a:rPr>
              <a:t>Prognosis:</a:t>
            </a:r>
          </a:p>
          <a:p>
            <a:pPr marL="914400" lvl="1" indent="-514350"/>
            <a:r>
              <a:rPr lang="en-GB" dirty="0" smtClean="0">
                <a:latin typeface="Garamond"/>
                <a:cs typeface="Garamond"/>
              </a:rPr>
              <a:t>Owner bank account survival = ± 0%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Garamond"/>
                <a:cs typeface="Garamond"/>
              </a:rPr>
              <a:t>2. </a:t>
            </a:r>
            <a:r>
              <a:rPr lang="fr-FR" b="1" dirty="0" err="1" smtClean="0">
                <a:latin typeface="Garamond"/>
                <a:cs typeface="Garamond"/>
              </a:rPr>
              <a:t>Results</a:t>
            </a:r>
            <a:r>
              <a:rPr lang="fr-FR" b="1" dirty="0" smtClean="0">
                <a:latin typeface="Garamond"/>
                <a:cs typeface="Garamond"/>
              </a:rPr>
              <a:t> &amp; </a:t>
            </a:r>
            <a:r>
              <a:rPr lang="fr-FR" b="1" dirty="0" err="1" smtClean="0">
                <a:latin typeface="Garamond"/>
                <a:cs typeface="Garamond"/>
              </a:rPr>
              <a:t>prognosis</a:t>
            </a:r>
            <a:endParaRPr lang="fr-FR" b="1" dirty="0">
              <a:latin typeface="Garamond"/>
              <a:cs typeface="Garamond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8610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GB" b="1" dirty="0" smtClean="0">
                <a:latin typeface="Garamond"/>
                <a:cs typeface="Garamond"/>
              </a:rPr>
              <a:t>Emergency C-section</a:t>
            </a:r>
          </a:p>
          <a:p>
            <a:pPr marL="514350" indent="-514350"/>
            <a:r>
              <a:rPr lang="en-GB" dirty="0" smtClean="0">
                <a:latin typeface="Garamond"/>
                <a:cs typeface="Garamond"/>
              </a:rPr>
              <a:t>Indications</a:t>
            </a:r>
          </a:p>
          <a:p>
            <a:pPr marL="914400" lvl="1" indent="-514350"/>
            <a:r>
              <a:rPr lang="en-GB" dirty="0" err="1" smtClean="0">
                <a:latin typeface="Garamond"/>
                <a:cs typeface="Garamond"/>
              </a:rPr>
              <a:t>Dystocia</a:t>
            </a:r>
            <a:r>
              <a:rPr lang="en-GB" dirty="0" smtClean="0">
                <a:latin typeface="Garamond"/>
                <a:cs typeface="Garamond"/>
              </a:rPr>
              <a:t>:</a:t>
            </a:r>
          </a:p>
          <a:p>
            <a:pPr marL="1314450" lvl="2" indent="-514350"/>
            <a:r>
              <a:rPr lang="en-GB" dirty="0" smtClean="0">
                <a:latin typeface="Garamond"/>
                <a:cs typeface="Garamond"/>
              </a:rPr>
              <a:t>Involving foetal viability (timing to resolve would be too long for foal)</a:t>
            </a:r>
          </a:p>
          <a:p>
            <a:pPr marL="1771650" lvl="3" indent="-514350"/>
            <a:r>
              <a:rPr lang="en-GB" dirty="0" smtClean="0">
                <a:latin typeface="Garamond"/>
                <a:cs typeface="Garamond"/>
              </a:rPr>
              <a:t>20-40 minutes of foetal viability once foaling started?</a:t>
            </a:r>
          </a:p>
          <a:p>
            <a:pPr marL="1314450" lvl="2" indent="-514350"/>
            <a:r>
              <a:rPr lang="en-GB" dirty="0" smtClean="0">
                <a:latin typeface="Garamond"/>
                <a:cs typeface="Garamond"/>
              </a:rPr>
              <a:t>Impossible to be resolved by natural ways</a:t>
            </a:r>
          </a:p>
          <a:p>
            <a:pPr marL="1771650" lvl="3" indent="-514350"/>
            <a:r>
              <a:rPr lang="en-GB" dirty="0" smtClean="0">
                <a:latin typeface="Garamond"/>
                <a:cs typeface="Garamond"/>
              </a:rPr>
              <a:t>Don’t forget 3Ps (Presentation, Position, Posture)</a:t>
            </a:r>
          </a:p>
          <a:p>
            <a:pPr marL="1771650" lvl="3" indent="-514350"/>
            <a:r>
              <a:rPr lang="en-GB" dirty="0" smtClean="0">
                <a:latin typeface="Garamond"/>
                <a:cs typeface="Garamond"/>
              </a:rPr>
              <a:t>Monstrosity</a:t>
            </a:r>
          </a:p>
          <a:p>
            <a:pPr marL="1771650" lvl="3" indent="-514350"/>
            <a:r>
              <a:rPr lang="en-GB" dirty="0" smtClean="0">
                <a:latin typeface="Garamond"/>
                <a:cs typeface="Garamond"/>
              </a:rPr>
              <a:t>Maternal abnormalities: uterine torsion diagnosed at the foaling time, abnormal pelvis</a:t>
            </a:r>
          </a:p>
          <a:p>
            <a:pPr marL="914400" lvl="1" indent="-514350"/>
            <a:endParaRPr lang="en-GB" dirty="0" smtClean="0">
              <a:latin typeface="Garamond"/>
              <a:cs typeface="Garamon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Garamond"/>
                <a:cs typeface="Garamond"/>
              </a:rPr>
              <a:t>2. </a:t>
            </a:r>
            <a:r>
              <a:rPr lang="fr-FR" b="1" dirty="0" err="1" smtClean="0">
                <a:latin typeface="Garamond"/>
                <a:cs typeface="Garamond"/>
              </a:rPr>
              <a:t>Results</a:t>
            </a:r>
            <a:r>
              <a:rPr lang="fr-FR" b="1" dirty="0" smtClean="0">
                <a:latin typeface="Garamond"/>
                <a:cs typeface="Garamond"/>
              </a:rPr>
              <a:t> &amp; </a:t>
            </a:r>
            <a:r>
              <a:rPr lang="fr-FR" b="1" dirty="0" err="1" smtClean="0">
                <a:latin typeface="Garamond"/>
                <a:cs typeface="Garamond"/>
              </a:rPr>
              <a:t>prognosis</a:t>
            </a:r>
            <a:endParaRPr lang="fr-FR" b="1" dirty="0">
              <a:latin typeface="Garamond"/>
              <a:cs typeface="Garamond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8610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GB" b="1" dirty="0" smtClean="0">
                <a:latin typeface="Garamond"/>
                <a:cs typeface="Garamond"/>
              </a:rPr>
              <a:t>Emergency C-section</a:t>
            </a:r>
          </a:p>
          <a:p>
            <a:pPr marL="514350" indent="-514350"/>
            <a:r>
              <a:rPr lang="en-GB" dirty="0" smtClean="0">
                <a:latin typeface="Garamond"/>
                <a:cs typeface="Garamond"/>
              </a:rPr>
              <a:t>Results &amp; prognosis:</a:t>
            </a:r>
          </a:p>
          <a:p>
            <a:pPr marL="914400" lvl="1" indent="-514350"/>
            <a:r>
              <a:rPr lang="en-GB" dirty="0" smtClean="0">
                <a:latin typeface="Garamond"/>
                <a:cs typeface="Garamond"/>
              </a:rPr>
              <a:t>Mare survival: &gt;80%</a:t>
            </a:r>
          </a:p>
          <a:p>
            <a:pPr marL="914400" lvl="1" indent="-514350"/>
            <a:r>
              <a:rPr lang="en-GB" dirty="0" smtClean="0">
                <a:latin typeface="Garamond"/>
                <a:cs typeface="Garamond"/>
              </a:rPr>
              <a:t>Foal survival: &gt;30%</a:t>
            </a:r>
          </a:p>
          <a:p>
            <a:pPr marL="514350" indent="-514350"/>
            <a:endParaRPr lang="en-GB" dirty="0" smtClean="0">
              <a:latin typeface="Garamond"/>
              <a:cs typeface="Garamon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Garamond"/>
                <a:cs typeface="Garamond"/>
              </a:rPr>
              <a:t>2. </a:t>
            </a:r>
            <a:r>
              <a:rPr lang="fr-FR" b="1" dirty="0" err="1" smtClean="0">
                <a:latin typeface="Garamond"/>
                <a:cs typeface="Garamond"/>
              </a:rPr>
              <a:t>Results</a:t>
            </a:r>
            <a:r>
              <a:rPr lang="fr-FR" b="1" dirty="0" smtClean="0">
                <a:latin typeface="Garamond"/>
                <a:cs typeface="Garamond"/>
              </a:rPr>
              <a:t> &amp; </a:t>
            </a:r>
            <a:r>
              <a:rPr lang="fr-FR" b="1" dirty="0" err="1" smtClean="0">
                <a:latin typeface="Garamond"/>
                <a:cs typeface="Garamond"/>
              </a:rPr>
              <a:t>prognosis</a:t>
            </a:r>
            <a:endParaRPr lang="fr-FR" b="1" dirty="0">
              <a:latin typeface="Garamond"/>
              <a:cs typeface="Garamond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en-GB" dirty="0" smtClean="0">
                <a:latin typeface="Garamond"/>
                <a:cs typeface="Garamond"/>
              </a:rPr>
              <a:t>Why theses differences between Emergency en Elective C-section?</a:t>
            </a:r>
          </a:p>
          <a:p>
            <a:pPr marL="914400" lvl="1" indent="-514350"/>
            <a:r>
              <a:rPr lang="en-GB" dirty="0" smtClean="0">
                <a:latin typeface="Garamond"/>
                <a:cs typeface="Garamond"/>
              </a:rPr>
              <a:t>Long obstetrical manipulations:</a:t>
            </a:r>
          </a:p>
          <a:p>
            <a:pPr marL="1314450" lvl="2" indent="-514350"/>
            <a:r>
              <a:rPr lang="en-GB" dirty="0" err="1" smtClean="0">
                <a:latin typeface="Wingdings"/>
                <a:ea typeface="Wingdings"/>
                <a:cs typeface="Wingdings"/>
              </a:rPr>
              <a:t></a:t>
            </a:r>
            <a:r>
              <a:rPr lang="en-GB" dirty="0" smtClean="0">
                <a:latin typeface="Wingdings"/>
                <a:ea typeface="Wingdings"/>
                <a:cs typeface="Wingdings"/>
              </a:rPr>
              <a:t> </a:t>
            </a:r>
            <a:r>
              <a:rPr lang="en-GB" dirty="0" smtClean="0">
                <a:latin typeface="Garamond"/>
                <a:ea typeface="Wingdings"/>
                <a:cs typeface="Garamond"/>
              </a:rPr>
              <a:t>uterine contamination</a:t>
            </a:r>
            <a:endParaRPr lang="en-GB" dirty="0" smtClean="0">
              <a:latin typeface="Garamond"/>
              <a:cs typeface="Garamond"/>
            </a:endParaRPr>
          </a:p>
          <a:p>
            <a:pPr marL="1314450" lvl="2" indent="-514350"/>
            <a:r>
              <a:rPr lang="en-GB" dirty="0" err="1" smtClean="0">
                <a:latin typeface="Wingdings"/>
                <a:ea typeface="Wingdings"/>
                <a:cs typeface="Wingdings"/>
              </a:rPr>
              <a:t></a:t>
            </a:r>
            <a:r>
              <a:rPr lang="en-GB" dirty="0" smtClean="0">
                <a:latin typeface="Wingdings"/>
                <a:ea typeface="Wingdings"/>
                <a:cs typeface="Wingdings"/>
              </a:rPr>
              <a:t> </a:t>
            </a:r>
            <a:r>
              <a:rPr lang="en-GB" dirty="0" smtClean="0">
                <a:latin typeface="Garamond"/>
                <a:ea typeface="Wingdings"/>
                <a:cs typeface="Garamond"/>
              </a:rPr>
              <a:t>general parameters of the mare</a:t>
            </a:r>
          </a:p>
          <a:p>
            <a:pPr marL="1314450" lvl="2" indent="-514350"/>
            <a:r>
              <a:rPr lang="en-GB" dirty="0" err="1" smtClean="0">
                <a:latin typeface="Wingdings"/>
                <a:ea typeface="Wingdings"/>
                <a:cs typeface="Wingdings"/>
              </a:rPr>
              <a:t></a:t>
            </a:r>
            <a:r>
              <a:rPr lang="en-GB" dirty="0" smtClean="0">
                <a:latin typeface="Garamond"/>
                <a:cs typeface="Garamond"/>
              </a:rPr>
              <a:t>    placental perfusion (&gt; Foal)</a:t>
            </a:r>
          </a:p>
          <a:p>
            <a:pPr marL="1314450" lvl="2" indent="-514350"/>
            <a:endParaRPr lang="en-GB" dirty="0" smtClean="0">
              <a:latin typeface="Garamond"/>
              <a:ea typeface="Wingdings"/>
              <a:cs typeface="Garamon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 smtClean="0">
                <a:latin typeface="Garamond"/>
                <a:cs typeface="Garamond"/>
              </a:rPr>
              <a:t>EqC-Section</a:t>
            </a:r>
            <a:r>
              <a:rPr lang="fr-FR" b="1" dirty="0" smtClean="0">
                <a:latin typeface="Garamond"/>
                <a:cs typeface="Garamond"/>
              </a:rPr>
              <a:t>: MQC1</a:t>
            </a:r>
            <a:endParaRPr lang="fr-FR" b="1" dirty="0">
              <a:latin typeface="Garamond"/>
              <a:cs typeface="Garamond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Garamond"/>
                <a:ea typeface="Wingdings"/>
                <a:cs typeface="Garamond"/>
              </a:rPr>
              <a:t>What is the first suture to do on a uterus during a C-section in the mare?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Garamond"/>
                <a:ea typeface="Wingdings"/>
                <a:cs typeface="Garamond"/>
              </a:rPr>
              <a:t>Lambert suture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Garamond"/>
                <a:ea typeface="Wingdings"/>
                <a:cs typeface="Garamond"/>
              </a:rPr>
              <a:t>Cushing suture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Garamond"/>
                <a:ea typeface="Wingdings"/>
                <a:cs typeface="Garamond"/>
              </a:rPr>
              <a:t>Haemostatic suture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Garamond"/>
                <a:ea typeface="Wingdings"/>
                <a:cs typeface="Garamond"/>
              </a:rPr>
              <a:t>Blair-</a:t>
            </a:r>
            <a:r>
              <a:rPr lang="en-GB" dirty="0" err="1" smtClean="0">
                <a:latin typeface="Garamond"/>
                <a:ea typeface="Wingdings"/>
                <a:cs typeface="Garamond"/>
              </a:rPr>
              <a:t>Donati</a:t>
            </a:r>
            <a:r>
              <a:rPr lang="en-GB" dirty="0" smtClean="0">
                <a:latin typeface="Garamond"/>
                <a:ea typeface="Wingdings"/>
                <a:cs typeface="Garamond"/>
              </a:rPr>
              <a:t> suture</a:t>
            </a:r>
          </a:p>
          <a:p>
            <a:pPr marL="514350" indent="-514350">
              <a:buFont typeface="+mj-lt"/>
              <a:buAutoNum type="arabicPeriod"/>
            </a:pPr>
            <a:endParaRPr lang="en-GB" dirty="0" smtClean="0">
              <a:latin typeface="Garamond"/>
              <a:ea typeface="Wingdings"/>
              <a:cs typeface="Garamond"/>
            </a:endParaRPr>
          </a:p>
          <a:p>
            <a:pPr marL="514350" indent="-514350">
              <a:buFont typeface="+mj-lt"/>
              <a:buAutoNum type="arabicPeriod"/>
            </a:pPr>
            <a:endParaRPr lang="en-GB" dirty="0" smtClean="0">
              <a:latin typeface="Garamond"/>
              <a:ea typeface="Wingdings"/>
              <a:cs typeface="Garamon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 smtClean="0">
                <a:latin typeface="Garamond"/>
                <a:cs typeface="Garamond"/>
              </a:rPr>
              <a:t>EqC-Section</a:t>
            </a:r>
            <a:r>
              <a:rPr lang="fr-FR" b="1" dirty="0" smtClean="0">
                <a:latin typeface="Garamond"/>
                <a:cs typeface="Garamond"/>
              </a:rPr>
              <a:t>: MQC1</a:t>
            </a:r>
            <a:endParaRPr lang="fr-FR" b="1" dirty="0">
              <a:latin typeface="Garamond"/>
              <a:cs typeface="Garamond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Garamond"/>
                <a:ea typeface="Wingdings"/>
                <a:cs typeface="Garamond"/>
              </a:rPr>
              <a:t>What is the first suture to do on a uterus during a C-section in the mare?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Garamond"/>
                <a:ea typeface="Wingdings"/>
                <a:cs typeface="Garamond"/>
              </a:rPr>
              <a:t>Lambert suture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Garamond"/>
                <a:ea typeface="Wingdings"/>
                <a:cs typeface="Garamond"/>
              </a:rPr>
              <a:t>Cushing suture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>
                <a:latin typeface="Garamond"/>
                <a:ea typeface="Wingdings"/>
                <a:cs typeface="Garamond"/>
              </a:rPr>
              <a:t>Haemostatic suture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Garamond"/>
                <a:ea typeface="Wingdings"/>
                <a:cs typeface="Garamond"/>
              </a:rPr>
              <a:t>Blair-</a:t>
            </a:r>
            <a:r>
              <a:rPr lang="en-GB" dirty="0" err="1" smtClean="0">
                <a:latin typeface="Garamond"/>
                <a:ea typeface="Wingdings"/>
                <a:cs typeface="Garamond"/>
              </a:rPr>
              <a:t>Donati</a:t>
            </a:r>
            <a:r>
              <a:rPr lang="en-GB" dirty="0" smtClean="0">
                <a:latin typeface="Garamond"/>
                <a:ea typeface="Wingdings"/>
                <a:cs typeface="Garamond"/>
              </a:rPr>
              <a:t> suture</a:t>
            </a:r>
          </a:p>
          <a:p>
            <a:pPr marL="514350" indent="-514350">
              <a:buFont typeface="+mj-lt"/>
              <a:buAutoNum type="arabicPeriod"/>
            </a:pPr>
            <a:endParaRPr lang="en-GB" dirty="0" smtClean="0">
              <a:latin typeface="Garamond"/>
              <a:ea typeface="Wingdings"/>
              <a:cs typeface="Garamond"/>
            </a:endParaRPr>
          </a:p>
          <a:p>
            <a:pPr marL="514350" indent="-514350">
              <a:buFont typeface="+mj-lt"/>
              <a:buAutoNum type="arabicPeriod"/>
            </a:pPr>
            <a:endParaRPr lang="en-GB" dirty="0" smtClean="0">
              <a:latin typeface="Garamond"/>
              <a:ea typeface="Wingdings"/>
              <a:cs typeface="Garamon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 smtClean="0">
                <a:latin typeface="Garamond"/>
                <a:cs typeface="Garamond"/>
              </a:rPr>
              <a:t>EqC-Section</a:t>
            </a:r>
            <a:r>
              <a:rPr lang="fr-FR" b="1" dirty="0" smtClean="0">
                <a:latin typeface="Garamond"/>
                <a:cs typeface="Garamond"/>
              </a:rPr>
              <a:t>: MQC2</a:t>
            </a:r>
            <a:endParaRPr lang="fr-FR" b="1" dirty="0">
              <a:latin typeface="Garamond"/>
              <a:cs typeface="Garamond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199" y="1600200"/>
            <a:ext cx="8458613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Garamond"/>
                <a:ea typeface="Wingdings"/>
                <a:cs typeface="Garamond"/>
              </a:rPr>
              <a:t>Best outcome rates for mares after C-section are achieved after: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Garamond"/>
                <a:ea typeface="Wingdings"/>
                <a:cs typeface="Garamond"/>
              </a:rPr>
              <a:t>Elective C-section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Garamond"/>
                <a:ea typeface="Wingdings"/>
                <a:cs typeface="Garamond"/>
              </a:rPr>
              <a:t>C-section performed for transverse presentation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Garamond"/>
                <a:ea typeface="Wingdings"/>
                <a:cs typeface="Garamond"/>
              </a:rPr>
              <a:t>C-section performed for uterine torsion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Garamond"/>
                <a:ea typeface="Wingdings"/>
                <a:cs typeface="Garamond"/>
              </a:rPr>
              <a:t>C-section performed on a dead foetus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 smtClean="0">
                <a:latin typeface="Garamond"/>
                <a:cs typeface="Garamond"/>
              </a:rPr>
              <a:t>EqC-Section</a:t>
            </a:r>
            <a:r>
              <a:rPr lang="fr-FR" b="1" dirty="0" smtClean="0">
                <a:latin typeface="Garamond"/>
                <a:cs typeface="Garamond"/>
              </a:rPr>
              <a:t>: MQC2</a:t>
            </a:r>
            <a:endParaRPr lang="fr-FR" b="1" dirty="0">
              <a:latin typeface="Garamond"/>
              <a:cs typeface="Garamond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199" y="1600200"/>
            <a:ext cx="8458613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Garamond"/>
                <a:ea typeface="Wingdings"/>
                <a:cs typeface="Garamond"/>
              </a:rPr>
              <a:t>Best outcome rates for mares after C-section are achieved after: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>
                <a:latin typeface="Garamond"/>
                <a:ea typeface="Wingdings"/>
                <a:cs typeface="Garamond"/>
              </a:rPr>
              <a:t>Elective C-section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Garamond"/>
                <a:ea typeface="Wingdings"/>
                <a:cs typeface="Garamond"/>
              </a:rPr>
              <a:t>C-section performed for transverse presentation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Garamond"/>
                <a:ea typeface="Wingdings"/>
                <a:cs typeface="Garamond"/>
              </a:rPr>
              <a:t>C-section performed for uterine torsion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Garamond"/>
                <a:ea typeface="Wingdings"/>
                <a:cs typeface="Garamond"/>
              </a:rPr>
              <a:t>C-section performed on a dead foetus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Garamond"/>
                <a:cs typeface="Garamond"/>
              </a:rPr>
              <a:t>Plan</a:t>
            </a:r>
            <a:endParaRPr lang="fr-FR" dirty="0">
              <a:latin typeface="Garamond"/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14350">
              <a:buClr>
                <a:schemeClr val="tx1"/>
              </a:buClr>
              <a:buFont typeface="+mj-lt"/>
              <a:buAutoNum type="arabicPeriod"/>
            </a:pPr>
            <a:r>
              <a:rPr lang="fr-FR" b="1" dirty="0" err="1" smtClean="0">
                <a:latin typeface="Garamond"/>
                <a:cs typeface="Garamond"/>
              </a:rPr>
              <a:t>Procedure</a:t>
            </a:r>
            <a:endParaRPr lang="fr-FR" b="1" dirty="0" smtClean="0">
              <a:latin typeface="Garamond"/>
              <a:cs typeface="Garamond"/>
            </a:endParaRPr>
          </a:p>
          <a:p>
            <a:pPr marL="971550" lvl="1" indent="-514350">
              <a:buClr>
                <a:schemeClr val="tx1"/>
              </a:buClr>
              <a:buFont typeface="+mj-lt"/>
              <a:buAutoNum type="alphaUcPeriod"/>
            </a:pPr>
            <a:r>
              <a:rPr lang="fr-FR" b="1" dirty="0" err="1" smtClean="0">
                <a:latin typeface="Garamond"/>
                <a:cs typeface="Garamond"/>
              </a:rPr>
              <a:t>Surgery</a:t>
            </a:r>
            <a:endParaRPr lang="fr-FR" b="1" dirty="0" smtClean="0">
              <a:latin typeface="Garamond"/>
              <a:cs typeface="Garamond"/>
            </a:endParaRPr>
          </a:p>
          <a:p>
            <a:pPr marL="971550" lvl="1" indent="-514350">
              <a:buClr>
                <a:schemeClr val="tx1"/>
              </a:buClr>
              <a:buFont typeface="+mj-lt"/>
              <a:buAutoNum type="alphaUcPeriod"/>
            </a:pPr>
            <a:r>
              <a:rPr lang="fr-FR" b="1" dirty="0" err="1" smtClean="0">
                <a:latin typeface="Garamond"/>
                <a:cs typeface="Garamond"/>
              </a:rPr>
              <a:t>Post-surgery</a:t>
            </a:r>
            <a:r>
              <a:rPr lang="fr-FR" b="1" dirty="0" smtClean="0">
                <a:latin typeface="Garamond"/>
                <a:cs typeface="Garamond"/>
              </a:rPr>
              <a:t> care</a:t>
            </a:r>
          </a:p>
          <a:p>
            <a:pPr marL="1371600" lvl="2" indent="-514350">
              <a:buClr>
                <a:schemeClr val="tx1"/>
              </a:buClr>
              <a:buFont typeface="+mj-lt"/>
              <a:buAutoNum type="alphaLcParenR"/>
            </a:pPr>
            <a:r>
              <a:rPr lang="fr-FR" b="1" dirty="0" smtClean="0">
                <a:latin typeface="Garamond"/>
                <a:cs typeface="Garamond"/>
              </a:rPr>
              <a:t>Mare</a:t>
            </a:r>
          </a:p>
          <a:p>
            <a:pPr marL="1371600" lvl="2" indent="-514350">
              <a:buClr>
                <a:schemeClr val="tx1"/>
              </a:buClr>
              <a:buFont typeface="+mj-lt"/>
              <a:buAutoNum type="alphaLcParenR"/>
            </a:pPr>
            <a:r>
              <a:rPr lang="fr-FR" b="1" dirty="0" err="1" smtClean="0">
                <a:latin typeface="Garamond"/>
                <a:cs typeface="Garamond"/>
              </a:rPr>
              <a:t>Foal</a:t>
            </a:r>
            <a:endParaRPr lang="fr-FR" b="1" dirty="0" smtClean="0">
              <a:latin typeface="Garamond"/>
              <a:cs typeface="Garamond"/>
            </a:endParaRPr>
          </a:p>
          <a:p>
            <a:pPr marL="571500" indent="-514350">
              <a:buClr>
                <a:schemeClr val="tx1"/>
              </a:buClr>
              <a:buFont typeface="+mj-lt"/>
              <a:buAutoNum type="arabicPeriod"/>
            </a:pPr>
            <a:r>
              <a:rPr lang="fr-FR" b="1" dirty="0" err="1" smtClean="0">
                <a:latin typeface="Garamond"/>
                <a:cs typeface="Garamond"/>
              </a:rPr>
              <a:t>Results</a:t>
            </a:r>
            <a:r>
              <a:rPr lang="fr-FR" b="1" dirty="0" smtClean="0">
                <a:latin typeface="Garamond"/>
                <a:cs typeface="Garamond"/>
              </a:rPr>
              <a:t> and </a:t>
            </a:r>
            <a:r>
              <a:rPr lang="fr-FR" b="1" dirty="0" err="1" smtClean="0">
                <a:latin typeface="Garamond"/>
                <a:cs typeface="Garamond"/>
              </a:rPr>
              <a:t>prognosis</a:t>
            </a:r>
            <a:endParaRPr lang="fr-FR" b="1" dirty="0" smtClean="0">
              <a:latin typeface="Garamond"/>
              <a:cs typeface="Garamond"/>
            </a:endParaRPr>
          </a:p>
          <a:p>
            <a:pPr marL="971550" lvl="1" indent="-514350">
              <a:buClr>
                <a:schemeClr val="tx1"/>
              </a:buClr>
              <a:buFont typeface="+mj-lt"/>
              <a:buAutoNum type="alphaUcPeriod"/>
            </a:pPr>
            <a:r>
              <a:rPr lang="fr-FR" b="1" dirty="0" smtClean="0">
                <a:latin typeface="Garamond"/>
                <a:cs typeface="Garamond"/>
              </a:rPr>
              <a:t>Emergency </a:t>
            </a:r>
            <a:r>
              <a:rPr lang="fr-FR" b="1" dirty="0" err="1" smtClean="0">
                <a:latin typeface="Garamond"/>
                <a:cs typeface="Garamond"/>
              </a:rPr>
              <a:t>C-section</a:t>
            </a:r>
            <a:endParaRPr lang="fr-FR" b="1" dirty="0" smtClean="0">
              <a:latin typeface="Garamond"/>
              <a:cs typeface="Garamond"/>
            </a:endParaRPr>
          </a:p>
          <a:p>
            <a:pPr marL="971550" lvl="1" indent="-514350">
              <a:buClr>
                <a:schemeClr val="tx1"/>
              </a:buClr>
              <a:buFont typeface="+mj-lt"/>
              <a:buAutoNum type="alphaUcPeriod"/>
            </a:pPr>
            <a:r>
              <a:rPr lang="fr-FR" b="1" dirty="0" smtClean="0">
                <a:latin typeface="Garamond"/>
                <a:cs typeface="Garamond"/>
              </a:rPr>
              <a:t>Elective </a:t>
            </a:r>
            <a:r>
              <a:rPr lang="fr-FR" b="1" dirty="0" err="1" smtClean="0">
                <a:latin typeface="Garamond"/>
                <a:cs typeface="Garamond"/>
              </a:rPr>
              <a:t>C-section</a:t>
            </a:r>
            <a:endParaRPr lang="fr-FR" b="1" dirty="0" smtClean="0">
              <a:latin typeface="Garamond"/>
              <a:cs typeface="Garamon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Garamond"/>
                <a:cs typeface="Garamond"/>
              </a:rPr>
              <a:t>1. </a:t>
            </a:r>
            <a:r>
              <a:rPr lang="fr-FR" b="1" dirty="0" err="1" smtClean="0">
                <a:latin typeface="Garamond"/>
                <a:cs typeface="Garamond"/>
              </a:rPr>
              <a:t>Procedure</a:t>
            </a:r>
            <a:endParaRPr lang="fr-FR" b="1" dirty="0">
              <a:latin typeface="Garamond"/>
              <a:cs typeface="Garamond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GB" b="1" dirty="0" smtClean="0">
                <a:latin typeface="Garamond"/>
                <a:cs typeface="Garamond"/>
              </a:rPr>
              <a:t>Surgery</a:t>
            </a:r>
          </a:p>
          <a:p>
            <a:pPr marL="914400" lvl="1" indent="-514350"/>
            <a:r>
              <a:rPr lang="en-GB" dirty="0" smtClean="0">
                <a:latin typeface="Garamond"/>
                <a:cs typeface="Garamond"/>
              </a:rPr>
              <a:t>Standing – Recumbent</a:t>
            </a:r>
          </a:p>
          <a:p>
            <a:pPr marL="914400" lvl="1" indent="-514350"/>
            <a:r>
              <a:rPr lang="en-GB" dirty="0" smtClean="0">
                <a:latin typeface="Garamond"/>
                <a:cs typeface="Garamond"/>
              </a:rPr>
              <a:t>Flank – </a:t>
            </a:r>
            <a:r>
              <a:rPr lang="en-GB" dirty="0" err="1" smtClean="0">
                <a:latin typeface="Garamond"/>
                <a:cs typeface="Garamond"/>
              </a:rPr>
              <a:t>Paramedian</a:t>
            </a:r>
            <a:r>
              <a:rPr lang="en-GB" dirty="0" smtClean="0">
                <a:latin typeface="Garamond"/>
                <a:cs typeface="Garamond"/>
              </a:rPr>
              <a:t> abdominal line – Median line</a:t>
            </a:r>
          </a:p>
          <a:p>
            <a:pPr marL="2228850" lvl="4" indent="-514350"/>
            <a:endParaRPr lang="en-GB" dirty="0" smtClean="0">
              <a:latin typeface="Garamond"/>
              <a:cs typeface="Garamond"/>
            </a:endParaRPr>
          </a:p>
          <a:p>
            <a:pPr marL="1771650" lvl="3" indent="-514350"/>
            <a:endParaRPr lang="en-GB" dirty="0" smtClean="0">
              <a:latin typeface="Garamond"/>
              <a:cs typeface="Garamon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Garamond"/>
                <a:cs typeface="Garamond"/>
              </a:rPr>
              <a:t>1. </a:t>
            </a:r>
            <a:r>
              <a:rPr lang="fr-FR" b="1" dirty="0" err="1" smtClean="0">
                <a:latin typeface="Garamond"/>
                <a:cs typeface="Garamond"/>
              </a:rPr>
              <a:t>Procedure</a:t>
            </a:r>
            <a:endParaRPr lang="fr-FR" b="1" dirty="0">
              <a:latin typeface="Garamond"/>
              <a:cs typeface="Garamond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600200"/>
            <a:ext cx="8407042" cy="45259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GB" b="1" dirty="0" smtClean="0">
                <a:latin typeface="Garamond"/>
                <a:cs typeface="Garamond"/>
              </a:rPr>
              <a:t>Surgery</a:t>
            </a:r>
          </a:p>
          <a:p>
            <a:pPr marL="914400" lvl="1" indent="-514350"/>
            <a:r>
              <a:rPr lang="en-GB" dirty="0" smtClean="0">
                <a:latin typeface="Garamond"/>
                <a:cs typeface="Garamond"/>
              </a:rPr>
              <a:t>Main difference when compared to our Bovine bro’s:</a:t>
            </a:r>
          </a:p>
          <a:p>
            <a:pPr marL="1314450" lvl="2" indent="-514350"/>
            <a:r>
              <a:rPr lang="en-GB" dirty="0" smtClean="0">
                <a:latin typeface="Garamond"/>
                <a:cs typeface="Garamond"/>
              </a:rPr>
              <a:t>Placenta: epithelial, diffuse, </a:t>
            </a:r>
            <a:r>
              <a:rPr lang="en-GB" dirty="0" err="1" smtClean="0">
                <a:latin typeface="Garamond"/>
                <a:cs typeface="Garamond"/>
              </a:rPr>
              <a:t>mycrocotyledons</a:t>
            </a:r>
            <a:r>
              <a:rPr lang="en-GB" dirty="0" smtClean="0">
                <a:latin typeface="Garamond"/>
                <a:cs typeface="Garamond"/>
              </a:rPr>
              <a:t>,</a:t>
            </a:r>
          </a:p>
          <a:p>
            <a:pPr marL="1771650" lvl="3" indent="-514350"/>
            <a:r>
              <a:rPr lang="en-GB" dirty="0" smtClean="0">
                <a:latin typeface="Garamond"/>
                <a:cs typeface="Garamond"/>
              </a:rPr>
              <a:t>Incision line </a:t>
            </a:r>
          </a:p>
          <a:p>
            <a:pPr marL="2228850" lvl="4" indent="-514350"/>
            <a:r>
              <a:rPr lang="en-GB" dirty="0" smtClean="0">
                <a:latin typeface="Garamond"/>
                <a:cs typeface="Garamond"/>
              </a:rPr>
              <a:t>On the </a:t>
            </a:r>
            <a:r>
              <a:rPr lang="en-GB" dirty="0" err="1" smtClean="0">
                <a:latin typeface="Garamond"/>
                <a:cs typeface="Garamond"/>
              </a:rPr>
              <a:t>hindlimb</a:t>
            </a:r>
            <a:r>
              <a:rPr lang="en-GB" dirty="0" smtClean="0">
                <a:latin typeface="Garamond"/>
                <a:cs typeface="Garamond"/>
              </a:rPr>
              <a:t>: between fetlock and hock</a:t>
            </a:r>
          </a:p>
          <a:p>
            <a:pPr marL="2228850" lvl="4" indent="-514350"/>
            <a:r>
              <a:rPr lang="en-GB" dirty="0" smtClean="0">
                <a:latin typeface="Garamond"/>
                <a:cs typeface="Garamond"/>
              </a:rPr>
              <a:t>No need to avoid cotyledons</a:t>
            </a:r>
          </a:p>
          <a:p>
            <a:pPr marL="1771650" lvl="3" indent="-514350"/>
            <a:r>
              <a:rPr lang="en-GB" dirty="0" smtClean="0">
                <a:latin typeface="Garamond"/>
                <a:cs typeface="Garamond"/>
              </a:rPr>
              <a:t>Suture: </a:t>
            </a:r>
          </a:p>
          <a:p>
            <a:pPr marL="2228850" lvl="4" indent="-514350"/>
            <a:r>
              <a:rPr lang="en-GB" dirty="0" smtClean="0">
                <a:latin typeface="Garamond"/>
                <a:cs typeface="Garamond"/>
              </a:rPr>
              <a:t>Placenta separation from uterus on 2cm</a:t>
            </a:r>
          </a:p>
          <a:p>
            <a:pPr marL="2228850" lvl="4" indent="-514350"/>
            <a:r>
              <a:rPr lang="en-GB" dirty="0" smtClean="0">
                <a:latin typeface="Garamond"/>
                <a:cs typeface="Garamond"/>
              </a:rPr>
              <a:t>Haemostatic suture (controversies)</a:t>
            </a:r>
          </a:p>
          <a:p>
            <a:pPr marL="2228850" lvl="4" indent="-514350"/>
            <a:r>
              <a:rPr lang="en-GB" dirty="0" smtClean="0">
                <a:latin typeface="Garamond"/>
                <a:cs typeface="Garamond"/>
              </a:rPr>
              <a:t>2 impermeable and </a:t>
            </a:r>
            <a:r>
              <a:rPr lang="en-GB" dirty="0" err="1" smtClean="0">
                <a:latin typeface="Garamond"/>
                <a:cs typeface="Garamond"/>
              </a:rPr>
              <a:t>invaginante</a:t>
            </a:r>
            <a:r>
              <a:rPr lang="en-GB" dirty="0" smtClean="0">
                <a:latin typeface="Garamond"/>
                <a:cs typeface="Garamond"/>
              </a:rPr>
              <a:t> suture (Cushing &gt; Lambert)</a:t>
            </a:r>
          </a:p>
          <a:p>
            <a:pPr marL="1314450" lvl="2" indent="-514350"/>
            <a:r>
              <a:rPr lang="en-GB" dirty="0" smtClean="0">
                <a:latin typeface="Garamond"/>
                <a:cs typeface="Garamond"/>
              </a:rPr>
              <a:t>No abdominal contamination with uterine fluids</a:t>
            </a:r>
          </a:p>
          <a:p>
            <a:pPr marL="1771650" lvl="3" indent="-514350"/>
            <a:endParaRPr lang="en-GB" dirty="0" smtClean="0">
              <a:latin typeface="Garamond"/>
              <a:cs typeface="Garamond"/>
            </a:endParaRPr>
          </a:p>
          <a:p>
            <a:pPr marL="2228850" lvl="4" indent="-514350"/>
            <a:endParaRPr lang="en-GB" dirty="0" smtClean="0">
              <a:latin typeface="Garamond"/>
              <a:cs typeface="Garamond"/>
            </a:endParaRPr>
          </a:p>
          <a:p>
            <a:pPr marL="1771650" lvl="3" indent="-514350"/>
            <a:endParaRPr lang="en-GB" dirty="0" smtClean="0">
              <a:latin typeface="Garamond"/>
              <a:cs typeface="Garamond"/>
            </a:endParaRPr>
          </a:p>
        </p:txBody>
      </p:sp>
      <p:pic>
        <p:nvPicPr>
          <p:cNvPr id="4" name="Image 3" descr="1240335_10153271145500521_1499278358_n-1.jpg"/>
          <p:cNvPicPr>
            <a:picLocks noChangeAspect="1"/>
          </p:cNvPicPr>
          <p:nvPr/>
        </p:nvPicPr>
        <p:blipFill>
          <a:blip r:embed="rId2"/>
          <a:srcRect l="36665" b="24675"/>
          <a:stretch>
            <a:fillRect/>
          </a:stretch>
        </p:blipFill>
        <p:spPr>
          <a:xfrm>
            <a:off x="7274124" y="0"/>
            <a:ext cx="1895794" cy="22546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Garamond"/>
                <a:cs typeface="Garamond"/>
              </a:rPr>
              <a:t>1. </a:t>
            </a:r>
            <a:r>
              <a:rPr lang="fr-FR" b="1" dirty="0" err="1" smtClean="0">
                <a:latin typeface="Garamond"/>
                <a:cs typeface="Garamond"/>
              </a:rPr>
              <a:t>Procedure</a:t>
            </a:r>
            <a:endParaRPr lang="fr-FR" b="1" dirty="0">
              <a:latin typeface="Garamond"/>
              <a:cs typeface="Garamond"/>
            </a:endParaRPr>
          </a:p>
        </p:txBody>
      </p:sp>
      <p:pic>
        <p:nvPicPr>
          <p:cNvPr id="3" name="Image 2" descr="P408004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150" y="1166225"/>
            <a:ext cx="7620000" cy="571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Garamond"/>
                <a:cs typeface="Garamond"/>
              </a:rPr>
              <a:t>1. </a:t>
            </a:r>
            <a:r>
              <a:rPr lang="fr-FR" b="1" dirty="0" err="1" smtClean="0">
                <a:latin typeface="Garamond"/>
                <a:cs typeface="Garamond"/>
              </a:rPr>
              <a:t>Procedure</a:t>
            </a:r>
            <a:endParaRPr lang="fr-FR" b="1" dirty="0">
              <a:latin typeface="Garamond"/>
              <a:cs typeface="Garamond"/>
            </a:endParaRPr>
          </a:p>
        </p:txBody>
      </p:sp>
      <p:pic>
        <p:nvPicPr>
          <p:cNvPr id="3" name="Image 2" descr="P408005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850" y="1155575"/>
            <a:ext cx="7620000" cy="571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Garamond"/>
                <a:cs typeface="Garamond"/>
              </a:rPr>
              <a:t>1. </a:t>
            </a:r>
            <a:r>
              <a:rPr lang="fr-FR" b="1" dirty="0" err="1" smtClean="0">
                <a:latin typeface="Garamond"/>
                <a:cs typeface="Garamond"/>
              </a:rPr>
              <a:t>Procedure</a:t>
            </a:r>
            <a:endParaRPr lang="fr-FR" b="1" dirty="0">
              <a:latin typeface="Garamond"/>
              <a:cs typeface="Garamond"/>
            </a:endParaRPr>
          </a:p>
        </p:txBody>
      </p:sp>
      <p:pic>
        <p:nvPicPr>
          <p:cNvPr id="6" name="Image 5" descr="P408006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155575"/>
            <a:ext cx="7620000" cy="571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Garamond"/>
                <a:cs typeface="Garamond"/>
              </a:rPr>
              <a:t>1. </a:t>
            </a:r>
            <a:r>
              <a:rPr lang="fr-FR" b="1" dirty="0" err="1" smtClean="0">
                <a:latin typeface="Garamond"/>
                <a:cs typeface="Garamond"/>
              </a:rPr>
              <a:t>Procedure</a:t>
            </a:r>
            <a:endParaRPr lang="fr-FR" b="1" dirty="0">
              <a:latin typeface="Garamond"/>
              <a:cs typeface="Garamond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 startAt="2"/>
            </a:pPr>
            <a:r>
              <a:rPr lang="en-GB" b="1" dirty="0" smtClean="0">
                <a:latin typeface="Garamond"/>
                <a:cs typeface="Garamond"/>
              </a:rPr>
              <a:t>Post-surgery care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GB" b="1" dirty="0" smtClean="0">
                <a:latin typeface="Garamond"/>
                <a:cs typeface="Garamond"/>
              </a:rPr>
              <a:t>Mare</a:t>
            </a:r>
          </a:p>
          <a:p>
            <a:pPr marL="914400" lvl="1" indent="-514350"/>
            <a:r>
              <a:rPr lang="en-GB" dirty="0" smtClean="0">
                <a:latin typeface="Garamond"/>
                <a:cs typeface="Garamond"/>
              </a:rPr>
              <a:t>Placental retention &gt; </a:t>
            </a:r>
            <a:r>
              <a:rPr lang="en-GB" dirty="0" err="1" smtClean="0">
                <a:latin typeface="Garamond"/>
                <a:cs typeface="Garamond"/>
              </a:rPr>
              <a:t>Metritis</a:t>
            </a:r>
            <a:r>
              <a:rPr lang="en-GB" dirty="0" smtClean="0">
                <a:latin typeface="Garamond"/>
                <a:cs typeface="Garamond"/>
              </a:rPr>
              <a:t> &gt; Laminitis!!!!!</a:t>
            </a:r>
          </a:p>
          <a:p>
            <a:pPr marL="1314450" lvl="2" indent="-514350"/>
            <a:r>
              <a:rPr lang="en-GB" dirty="0" smtClean="0">
                <a:latin typeface="Garamond"/>
                <a:cs typeface="Garamond"/>
              </a:rPr>
              <a:t>Evidence of decreased risk with fractionated heparins</a:t>
            </a:r>
          </a:p>
          <a:p>
            <a:pPr marL="914400" lvl="1" indent="-514350"/>
            <a:r>
              <a:rPr lang="en-GB" dirty="0" smtClean="0">
                <a:latin typeface="Garamond"/>
                <a:cs typeface="Garamond"/>
              </a:rPr>
              <a:t>General broad spectrum antibiotics</a:t>
            </a:r>
          </a:p>
          <a:p>
            <a:pPr marL="914400" lvl="1" indent="-514350"/>
            <a:r>
              <a:rPr lang="en-GB" dirty="0" smtClean="0">
                <a:latin typeface="Garamond"/>
                <a:cs typeface="Garamond"/>
              </a:rPr>
              <a:t>Wound 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Garamond"/>
                <a:cs typeface="Garamond"/>
              </a:rPr>
              <a:t>1. </a:t>
            </a:r>
            <a:r>
              <a:rPr lang="fr-FR" b="1" dirty="0" err="1" smtClean="0">
                <a:latin typeface="Garamond"/>
                <a:cs typeface="Garamond"/>
              </a:rPr>
              <a:t>Procedure</a:t>
            </a:r>
            <a:endParaRPr lang="fr-FR" b="1" dirty="0">
              <a:latin typeface="Garamond"/>
              <a:cs typeface="Garamond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 startAt="2"/>
            </a:pPr>
            <a:r>
              <a:rPr lang="en-GB" b="1" dirty="0" smtClean="0">
                <a:latin typeface="Garamond"/>
                <a:cs typeface="Garamond"/>
              </a:rPr>
              <a:t>Post-surgery care</a:t>
            </a:r>
          </a:p>
          <a:p>
            <a:pPr marL="914400" lvl="1" indent="-514350">
              <a:buFont typeface="+mj-lt"/>
              <a:buAutoNum type="alphaLcParenR" startAt="2"/>
            </a:pPr>
            <a:r>
              <a:rPr lang="en-GB" b="1" dirty="0" smtClean="0">
                <a:latin typeface="Garamond"/>
                <a:cs typeface="Garamond"/>
              </a:rPr>
              <a:t>Foal</a:t>
            </a:r>
          </a:p>
          <a:p>
            <a:pPr marL="914400" lvl="1" indent="-514350"/>
            <a:r>
              <a:rPr lang="en-GB" dirty="0" smtClean="0">
                <a:latin typeface="Garamond"/>
                <a:cs typeface="Garamond"/>
              </a:rPr>
              <a:t>EXIT during procedures?</a:t>
            </a:r>
          </a:p>
          <a:p>
            <a:pPr marL="1314450" lvl="2" indent="-514350"/>
            <a:r>
              <a:rPr lang="en-GB" dirty="0" smtClean="0">
                <a:latin typeface="Garamond"/>
                <a:cs typeface="Garamond"/>
              </a:rPr>
              <a:t>Palmer et al</a:t>
            </a:r>
          </a:p>
          <a:p>
            <a:pPr marL="914400" lvl="1" indent="-514350"/>
            <a:r>
              <a:rPr lang="en-GB" dirty="0" smtClean="0">
                <a:latin typeface="Garamond"/>
                <a:cs typeface="Garamond"/>
              </a:rPr>
              <a:t>See neonatology procedures</a:t>
            </a:r>
          </a:p>
          <a:p>
            <a:pPr marL="1314450" lvl="2" indent="-514350"/>
            <a:r>
              <a:rPr lang="en-GB" dirty="0" smtClean="0">
                <a:latin typeface="Garamond"/>
                <a:cs typeface="Garamond"/>
              </a:rPr>
              <a:t>Pre/</a:t>
            </a:r>
            <a:r>
              <a:rPr lang="en-GB" dirty="0" err="1" smtClean="0">
                <a:latin typeface="Garamond"/>
                <a:cs typeface="Garamond"/>
              </a:rPr>
              <a:t>dys</a:t>
            </a:r>
            <a:r>
              <a:rPr lang="en-GB" dirty="0" smtClean="0">
                <a:latin typeface="Garamond"/>
                <a:cs typeface="Garamond"/>
              </a:rPr>
              <a:t> maturity</a:t>
            </a:r>
          </a:p>
          <a:p>
            <a:pPr marL="1314450" lvl="2" indent="-514350"/>
            <a:r>
              <a:rPr lang="en-GB" dirty="0" smtClean="0">
                <a:latin typeface="Garamond"/>
                <a:cs typeface="Garamond"/>
              </a:rPr>
              <a:t>Hypoxemia </a:t>
            </a:r>
            <a:r>
              <a:rPr lang="en-GB" dirty="0" err="1" smtClean="0">
                <a:latin typeface="Garamond"/>
                <a:cs typeface="Garamond"/>
              </a:rPr>
              <a:t>syndrom</a:t>
            </a:r>
            <a:endParaRPr lang="en-GB" dirty="0" smtClean="0">
              <a:latin typeface="Garamond"/>
              <a:cs typeface="Garamond"/>
            </a:endParaRPr>
          </a:p>
          <a:p>
            <a:pPr marL="1314450" lvl="2" indent="-514350"/>
            <a:r>
              <a:rPr lang="en-GB" dirty="0" smtClean="0">
                <a:latin typeface="Garamond"/>
                <a:cs typeface="Garamond"/>
              </a:rPr>
              <a:t>…</a:t>
            </a:r>
          </a:p>
          <a:p>
            <a:pPr marL="1771650" lvl="3" indent="-514350"/>
            <a:endParaRPr lang="en-GB" dirty="0" smtClean="0">
              <a:latin typeface="Garamond"/>
              <a:cs typeface="Garamon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1635</TotalTime>
  <Words>692</Words>
  <Application>Microsoft Macintosh PowerPoint</Application>
  <PresentationFormat>Présentation à l'écran (4:3)</PresentationFormat>
  <Paragraphs>127</Paragraphs>
  <Slides>19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Thème Office</vt:lpstr>
      <vt:lpstr>C-SECTION IN THE MARE</vt:lpstr>
      <vt:lpstr>Plan</vt:lpstr>
      <vt:lpstr>1. Procedure</vt:lpstr>
      <vt:lpstr>1. Procedure</vt:lpstr>
      <vt:lpstr>1. Procedure</vt:lpstr>
      <vt:lpstr>1. Procedure</vt:lpstr>
      <vt:lpstr>1. Procedure</vt:lpstr>
      <vt:lpstr>1. Procedure</vt:lpstr>
      <vt:lpstr>1. Procedure</vt:lpstr>
      <vt:lpstr>2. Results &amp; prognosis</vt:lpstr>
      <vt:lpstr>2. Results &amp; prognosis</vt:lpstr>
      <vt:lpstr>2. Results &amp; prognosis</vt:lpstr>
      <vt:lpstr>2. Results &amp; prognosis</vt:lpstr>
      <vt:lpstr>2. Results &amp; prognosis</vt:lpstr>
      <vt:lpstr>2. Results &amp; prognosis</vt:lpstr>
      <vt:lpstr>EqC-Section: MQC1</vt:lpstr>
      <vt:lpstr>EqC-Section: MQC1</vt:lpstr>
      <vt:lpstr>EqC-Section: MQC2</vt:lpstr>
      <vt:lpstr>EqC-Section: MQC2</vt:lpstr>
    </vt:vector>
  </TitlesOfParts>
  <Company>ULg - FMV - Repro Equine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Jérôme PONTHIER</dc:creator>
  <cp:lastModifiedBy>Jérôme PONTHIER</cp:lastModifiedBy>
  <cp:revision>77</cp:revision>
  <dcterms:created xsi:type="dcterms:W3CDTF">2016-08-16T12:00:21Z</dcterms:created>
  <dcterms:modified xsi:type="dcterms:W3CDTF">2016-08-16T12:00:45Z</dcterms:modified>
</cp:coreProperties>
</file>