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59" r:id="rId11"/>
    <p:sldId id="26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CFE4-CFA0-4D47-AC71-6B6FD67D2773}" type="datetimeFigureOut">
              <a:rPr lang="fr-FR" smtClean="0"/>
              <a:t>30/07/15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C10D9-851F-DC4C-AB1E-58075EE8FBF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C10D9-851F-DC4C-AB1E-58075EE8FBF2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CC13-625D-D246-A60A-230A86572246}" type="datetimeFigureOut">
              <a:rPr lang="fr-FR" smtClean="0"/>
              <a:pPr/>
              <a:t>30/07/15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NEONATE INFECTIOUS</a:t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b="1" dirty="0" smtClean="0">
                <a:latin typeface="Garamond"/>
                <a:cs typeface="Garamond"/>
              </a:rPr>
              <a:t>EQUINE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Garamond"/>
                <a:cs typeface="Garamond"/>
              </a:rPr>
              <a:t>Dr. Jérôme PONTHIER</a:t>
            </a:r>
          </a:p>
          <a:p>
            <a:r>
              <a:rPr lang="fr-FR" dirty="0" smtClean="0">
                <a:solidFill>
                  <a:schemeClr val="tx1"/>
                </a:solidFill>
                <a:latin typeface="Garamond"/>
                <a:cs typeface="Garamond"/>
              </a:rPr>
              <a:t>DVM, M. Sc., Ph. D., Diplomate ECAR</a:t>
            </a:r>
            <a:endParaRPr lang="fr-FR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4" name="Image 3" descr="bandeau2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797" y="0"/>
            <a:ext cx="3581801" cy="2130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2. </a:t>
            </a:r>
            <a:r>
              <a:rPr lang="fr-FR" dirty="0" err="1" smtClean="0">
                <a:latin typeface="Garamond"/>
                <a:cs typeface="Garamond"/>
              </a:rPr>
              <a:t>Diarrhoea</a:t>
            </a:r>
            <a:endParaRPr lang="fr-FR" i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Symptomatic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fluid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therapy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probiotics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adsorbents</a:t>
            </a:r>
            <a:r>
              <a:rPr lang="fr-FR" dirty="0" smtClean="0">
                <a:latin typeface="Garamond"/>
                <a:cs typeface="Garamond"/>
              </a:rPr>
              <a:t>, proton </a:t>
            </a:r>
            <a:r>
              <a:rPr lang="fr-FR" dirty="0" err="1" smtClean="0">
                <a:latin typeface="Garamond"/>
                <a:cs typeface="Garamond"/>
              </a:rPr>
              <a:t>pump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blockers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sucralfate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Antibiotics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Risks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benefits</a:t>
            </a:r>
            <a:r>
              <a:rPr lang="fr-FR" dirty="0" smtClean="0">
                <a:latin typeface="Garamond"/>
                <a:cs typeface="Garamond"/>
              </a:rPr>
              <a:t>?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Metronidazole</a:t>
            </a:r>
            <a:r>
              <a:rPr lang="fr-FR" dirty="0" smtClean="0">
                <a:latin typeface="Garamond"/>
                <a:cs typeface="Garamond"/>
              </a:rPr>
              <a:t> for </a:t>
            </a:r>
            <a:r>
              <a:rPr lang="fr-FR" i="1" dirty="0" err="1" smtClean="0">
                <a:latin typeface="Garamond"/>
                <a:cs typeface="Garamond"/>
              </a:rPr>
              <a:t>Clostridium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Ceftiofur</a:t>
            </a:r>
            <a:r>
              <a:rPr lang="fr-FR" dirty="0" smtClean="0">
                <a:latin typeface="Garamond"/>
                <a:cs typeface="Garamond"/>
              </a:rPr>
              <a:t> (</a:t>
            </a:r>
            <a:r>
              <a:rPr lang="fr-FR" dirty="0" err="1" smtClean="0">
                <a:latin typeface="Garamond"/>
                <a:cs typeface="Garamond"/>
              </a:rPr>
              <a:t>high</a:t>
            </a:r>
            <a:r>
              <a:rPr lang="fr-FR" dirty="0" smtClean="0">
                <a:latin typeface="Garamond"/>
                <a:cs typeface="Garamond"/>
              </a:rPr>
              <a:t> dose) for </a:t>
            </a:r>
            <a:r>
              <a:rPr lang="fr-FR" i="1" dirty="0" smtClean="0">
                <a:latin typeface="Garamond"/>
                <a:cs typeface="Garamond"/>
              </a:rPr>
              <a:t>Salmonella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Trivalent sera:</a:t>
            </a:r>
          </a:p>
          <a:p>
            <a:pPr lvl="2"/>
            <a:r>
              <a:rPr lang="fr-FR" i="1" dirty="0" smtClean="0">
                <a:latin typeface="Garamond"/>
                <a:cs typeface="Garamond"/>
              </a:rPr>
              <a:t>E. coli, Salmonella </a:t>
            </a:r>
            <a:r>
              <a:rPr lang="fr-FR" i="1" dirty="0" err="1" smtClean="0">
                <a:latin typeface="Garamond"/>
                <a:cs typeface="Garamond"/>
              </a:rPr>
              <a:t>dublin</a:t>
            </a:r>
            <a:r>
              <a:rPr lang="fr-FR" i="1" dirty="0" smtClean="0">
                <a:latin typeface="Garamond"/>
                <a:cs typeface="Garamond"/>
              </a:rPr>
              <a:t> &amp; </a:t>
            </a:r>
            <a:r>
              <a:rPr lang="fr-FR" i="1" dirty="0" err="1" smtClean="0">
                <a:latin typeface="Garamond"/>
                <a:cs typeface="Garamond"/>
              </a:rPr>
              <a:t>typhimurium</a:t>
            </a:r>
            <a:r>
              <a:rPr lang="fr-FR" i="1" dirty="0" smtClean="0">
                <a:latin typeface="Garamond"/>
                <a:cs typeface="Garamond"/>
              </a:rPr>
              <a:t>, Pasteurella </a:t>
            </a:r>
            <a:r>
              <a:rPr lang="fr-FR" i="1" dirty="0" err="1" smtClean="0">
                <a:latin typeface="Garamond"/>
                <a:cs typeface="Garamond"/>
              </a:rPr>
              <a:t>multocida</a:t>
            </a:r>
            <a:endParaRPr lang="fr-FR" i="1" dirty="0" smtClean="0">
              <a:latin typeface="Garamond"/>
              <a:cs typeface="Garamond"/>
            </a:endParaRPr>
          </a:p>
          <a:p>
            <a:pPr lvl="2"/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Antirotaviral</a:t>
            </a:r>
            <a:r>
              <a:rPr lang="fr-FR" dirty="0" smtClean="0">
                <a:latin typeface="Garamond"/>
                <a:cs typeface="Garamond"/>
              </a:rPr>
              <a:t> sera: oral?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Mare vaccination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against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rotavirus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?</a:t>
            </a:r>
          </a:p>
          <a:p>
            <a:pPr lvl="1"/>
            <a:endParaRPr lang="fr-FR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3</a:t>
            </a:r>
            <a:r>
              <a:rPr lang="fr-FR" dirty="0" smtClean="0">
                <a:latin typeface="Garamond"/>
                <a:cs typeface="Garamond"/>
              </a:rPr>
              <a:t>. </a:t>
            </a:r>
            <a:r>
              <a:rPr lang="fr-FR" i="1" dirty="0" err="1" smtClean="0">
                <a:latin typeface="Garamond"/>
                <a:cs typeface="Garamond"/>
              </a:rPr>
              <a:t>Lawsonia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intracellularis</a:t>
            </a:r>
            <a:endParaRPr lang="fr-FR" i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Garamond"/>
                <a:cs typeface="Garamond"/>
              </a:rPr>
              <a:t>Proliferative </a:t>
            </a:r>
            <a:r>
              <a:rPr lang="en-GB" dirty="0" err="1" smtClean="0">
                <a:latin typeface="Garamond"/>
                <a:cs typeface="Garamond"/>
              </a:rPr>
              <a:t>enteropathy</a:t>
            </a:r>
            <a:endParaRPr lang="en-GB" dirty="0" smtClean="0">
              <a:latin typeface="Garamond"/>
              <a:cs typeface="Garamond"/>
            </a:endParaRPr>
          </a:p>
          <a:p>
            <a:r>
              <a:rPr lang="en-GB" dirty="0" smtClean="0">
                <a:latin typeface="Garamond"/>
                <a:cs typeface="Garamond"/>
              </a:rPr>
              <a:t>2 &gt; 8 months (weaning effect!)</a:t>
            </a:r>
          </a:p>
          <a:p>
            <a:r>
              <a:rPr lang="en-GB" dirty="0" smtClean="0">
                <a:latin typeface="Garamond"/>
                <a:cs typeface="Garamond"/>
              </a:rPr>
              <a:t>Chronic evolution (weight loss, </a:t>
            </a:r>
            <a:r>
              <a:rPr lang="en-GB" dirty="0" err="1" smtClean="0">
                <a:latin typeface="Garamond"/>
                <a:cs typeface="Garamond"/>
              </a:rPr>
              <a:t>hypoprot</a:t>
            </a:r>
            <a:r>
              <a:rPr lang="en-GB" dirty="0" smtClean="0">
                <a:latin typeface="Garamond"/>
                <a:cs typeface="Garamond"/>
              </a:rPr>
              <a:t>)</a:t>
            </a:r>
          </a:p>
          <a:p>
            <a:r>
              <a:rPr lang="en-GB" dirty="0" smtClean="0">
                <a:latin typeface="Garamond"/>
                <a:cs typeface="Garamond"/>
              </a:rPr>
              <a:t>Diagnosis: abdominal US</a:t>
            </a:r>
            <a:endParaRPr lang="en-GB" dirty="0" smtClean="0">
              <a:latin typeface="Garamond"/>
              <a:cs typeface="Garamond"/>
            </a:endParaRPr>
          </a:p>
          <a:p>
            <a:r>
              <a:rPr lang="en-GB" dirty="0" smtClean="0">
                <a:latin typeface="Garamond"/>
                <a:cs typeface="Garamond"/>
              </a:rPr>
              <a:t>Treatment: see </a:t>
            </a:r>
            <a:r>
              <a:rPr lang="en-GB" i="1" dirty="0" err="1" smtClean="0">
                <a:latin typeface="Garamond"/>
                <a:cs typeface="Garamond"/>
              </a:rPr>
              <a:t>Rhodococcus</a:t>
            </a:r>
            <a:endParaRPr lang="en-GB" i="1" dirty="0" smtClean="0">
              <a:latin typeface="Garamond"/>
              <a:cs typeface="Garamond"/>
            </a:endParaRPr>
          </a:p>
          <a:p>
            <a:r>
              <a:rPr lang="en-GB" dirty="0" smtClean="0">
                <a:latin typeface="Garamond"/>
                <a:cs typeface="Garamond"/>
              </a:rPr>
              <a:t>Vaccination: future (Foals – mares?)</a:t>
            </a:r>
          </a:p>
          <a:p>
            <a:r>
              <a:rPr lang="en-GB" dirty="0" smtClean="0">
                <a:latin typeface="Garamond"/>
                <a:cs typeface="Garamond"/>
              </a:rPr>
              <a:t>Prognosis: nowadays: not too bad</a:t>
            </a:r>
            <a:endParaRPr lang="en-GB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4</a:t>
            </a:r>
            <a:r>
              <a:rPr lang="fr-FR" dirty="0" smtClean="0">
                <a:latin typeface="Garamond"/>
                <a:cs typeface="Garamond"/>
              </a:rPr>
              <a:t>. </a:t>
            </a:r>
            <a:r>
              <a:rPr lang="fr-FR" i="1" dirty="0" err="1" smtClean="0">
                <a:latin typeface="Garamond"/>
                <a:cs typeface="Garamond"/>
              </a:rPr>
              <a:t>Rhodococcus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</a:t>
            </a:r>
            <a:endParaRPr lang="fr-FR" i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Intracellular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bacteria</a:t>
            </a:r>
            <a:r>
              <a:rPr lang="fr-FR" dirty="0" smtClean="0">
                <a:latin typeface="Garamond"/>
                <a:cs typeface="Garamond"/>
              </a:rPr>
              <a:t> (macrophages)</a:t>
            </a:r>
          </a:p>
          <a:p>
            <a:r>
              <a:rPr lang="fr-FR" dirty="0" smtClean="0">
                <a:latin typeface="Garamond"/>
                <a:cs typeface="Garamond"/>
              </a:rPr>
              <a:t>3 &gt; 12 </a:t>
            </a:r>
            <a:r>
              <a:rPr lang="fr-FR" dirty="0" err="1" smtClean="0">
                <a:latin typeface="Garamond"/>
                <a:cs typeface="Garamond"/>
              </a:rPr>
              <a:t>weeks</a:t>
            </a:r>
            <a:r>
              <a:rPr lang="fr-FR" dirty="0" smtClean="0">
                <a:latin typeface="Garamond"/>
                <a:cs typeface="Garamond"/>
              </a:rPr>
              <a:t> (</a:t>
            </a:r>
            <a:r>
              <a:rPr lang="fr-FR" dirty="0" err="1" smtClean="0">
                <a:latin typeface="Garamond"/>
                <a:cs typeface="Garamond"/>
              </a:rPr>
              <a:t>rarely</a:t>
            </a:r>
            <a:r>
              <a:rPr lang="fr-FR" dirty="0" smtClean="0">
                <a:latin typeface="Garamond"/>
                <a:cs typeface="Garamond"/>
              </a:rPr>
              <a:t> &gt;</a:t>
            </a:r>
            <a:r>
              <a:rPr lang="fr-FR" dirty="0" smtClean="0">
                <a:latin typeface="Garamond"/>
                <a:cs typeface="Garamond"/>
              </a:rPr>
              <a:t> 6 </a:t>
            </a:r>
            <a:r>
              <a:rPr lang="fr-FR" dirty="0" err="1" smtClean="0">
                <a:latin typeface="Garamond"/>
                <a:cs typeface="Garamond"/>
              </a:rPr>
              <a:t>month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r>
              <a:rPr lang="fr-FR" dirty="0" smtClean="0">
                <a:latin typeface="Garamond"/>
                <a:cs typeface="Garamond"/>
              </a:rPr>
              <a:t>In </a:t>
            </a:r>
            <a:r>
              <a:rPr lang="fr-FR" dirty="0" err="1" smtClean="0">
                <a:latin typeface="Garamond"/>
                <a:cs typeface="Garamond"/>
              </a:rPr>
              <a:t>breeding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farms</a:t>
            </a:r>
            <a:r>
              <a:rPr lang="fr-FR" dirty="0" smtClean="0">
                <a:latin typeface="Garamond"/>
                <a:cs typeface="Garamond"/>
              </a:rPr>
              <a:t> 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Bacteria</a:t>
            </a:r>
            <a:r>
              <a:rPr lang="fr-FR" dirty="0" smtClean="0">
                <a:latin typeface="Garamond"/>
                <a:cs typeface="Garamond"/>
              </a:rPr>
              <a:t> in </a:t>
            </a:r>
            <a:r>
              <a:rPr lang="fr-FR" dirty="0" err="1" smtClean="0">
                <a:latin typeface="Garamond"/>
                <a:cs typeface="Garamond"/>
              </a:rPr>
              <a:t>nearly</a:t>
            </a:r>
            <a:r>
              <a:rPr lang="fr-FR" dirty="0" smtClean="0">
                <a:latin typeface="Garamond"/>
                <a:cs typeface="Garamond"/>
              </a:rPr>
              <a:t> all </a:t>
            </a:r>
            <a:r>
              <a:rPr lang="fr-FR" dirty="0" err="1" smtClean="0">
                <a:latin typeface="Garamond"/>
                <a:cs typeface="Garamond"/>
              </a:rPr>
              <a:t>faeces</a:t>
            </a:r>
            <a:r>
              <a:rPr lang="fr-FR" dirty="0" smtClean="0">
                <a:latin typeface="Garamond"/>
                <a:cs typeface="Garamond"/>
              </a:rPr>
              <a:t> of </a:t>
            </a:r>
            <a:r>
              <a:rPr lang="fr-FR" dirty="0" err="1" smtClean="0">
                <a:latin typeface="Garamond"/>
                <a:cs typeface="Garamond"/>
              </a:rPr>
              <a:t>preparturiant</a:t>
            </a:r>
            <a:r>
              <a:rPr lang="fr-FR" dirty="0" smtClean="0">
                <a:latin typeface="Garamond"/>
                <a:cs typeface="Garamond"/>
              </a:rPr>
              <a:t> mares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Disease</a:t>
            </a:r>
            <a:r>
              <a:rPr lang="fr-FR" dirty="0" smtClean="0">
                <a:latin typeface="Garamond"/>
                <a:cs typeface="Garamond"/>
              </a:rPr>
              <a:t> of </a:t>
            </a:r>
            <a:r>
              <a:rPr lang="fr-FR" dirty="0" err="1" smtClean="0">
                <a:latin typeface="Garamond"/>
                <a:cs typeface="Garamond"/>
              </a:rPr>
              <a:t>foal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recurent</a:t>
            </a:r>
            <a:r>
              <a:rPr lang="fr-FR" dirty="0" smtClean="0">
                <a:latin typeface="Garamond"/>
                <a:cs typeface="Garamond"/>
              </a:rPr>
              <a:t> in </a:t>
            </a:r>
            <a:r>
              <a:rPr lang="fr-FR" dirty="0" err="1" smtClean="0">
                <a:latin typeface="Garamond"/>
                <a:cs typeface="Garamond"/>
              </a:rPr>
              <a:t>some</a:t>
            </a:r>
            <a:r>
              <a:rPr lang="fr-FR" dirty="0" smtClean="0">
                <a:latin typeface="Garamond"/>
                <a:cs typeface="Garamond"/>
              </a:rPr>
              <a:t>, absent in </a:t>
            </a:r>
            <a:r>
              <a:rPr lang="fr-FR" dirty="0" err="1" smtClean="0">
                <a:latin typeface="Garamond"/>
                <a:cs typeface="Garamond"/>
              </a:rPr>
              <a:t>other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smtClean="0">
                <a:latin typeface="Garamond"/>
                <a:cs typeface="Garamond"/>
              </a:rPr>
              <a:t>Cumulative incidence 10 to 20%</a:t>
            </a:r>
          </a:p>
          <a:p>
            <a:r>
              <a:rPr lang="fr-FR" dirty="0" err="1" smtClean="0">
                <a:latin typeface="Garamond"/>
                <a:cs typeface="Garamond"/>
              </a:rPr>
              <a:t>Pneumonia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abcess</a:t>
            </a:r>
            <a:r>
              <a:rPr lang="fr-FR" dirty="0" smtClean="0">
                <a:latin typeface="Garamond"/>
                <a:cs typeface="Garamond"/>
              </a:rPr>
              <a:t> in </a:t>
            </a:r>
            <a:r>
              <a:rPr lang="fr-FR" dirty="0" err="1" smtClean="0">
                <a:latin typeface="Garamond"/>
                <a:cs typeface="Garamond"/>
              </a:rPr>
              <a:t>Rx</a:t>
            </a:r>
            <a:r>
              <a:rPr lang="fr-FR" dirty="0" smtClean="0">
                <a:latin typeface="Garamond"/>
                <a:cs typeface="Garamond"/>
              </a:rPr>
              <a:t> and US – </a:t>
            </a:r>
            <a:r>
              <a:rPr lang="fr-FR" dirty="0" err="1" smtClean="0">
                <a:latin typeface="Garamond"/>
                <a:cs typeface="Garamond"/>
              </a:rPr>
              <a:t>Diarrheoa</a:t>
            </a:r>
            <a:endParaRPr lang="fr-FR" dirty="0" smtClean="0">
              <a:latin typeface="Garamond"/>
              <a:cs typeface="Garamond"/>
            </a:endParaRPr>
          </a:p>
          <a:p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Rifampin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Erythromycin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Clarithromycin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Azithromycin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Hyperimmune</a:t>
            </a:r>
            <a:r>
              <a:rPr lang="fr-FR" dirty="0" smtClean="0">
                <a:latin typeface="Garamond"/>
                <a:cs typeface="Garamond"/>
              </a:rPr>
              <a:t> plasma</a:t>
            </a:r>
          </a:p>
          <a:p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Garamond"/>
                <a:cs typeface="Garamond"/>
              </a:rPr>
              <a:t>NEONATE INFECTIOUS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b="1" dirty="0" smtClean="0">
                <a:latin typeface="Garamond"/>
                <a:cs typeface="Garamond"/>
              </a:rPr>
              <a:t>EqQ1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lvl="1" indent="-514350">
              <a:buNone/>
            </a:pPr>
            <a:r>
              <a:rPr lang="en-GB" dirty="0" smtClean="0">
                <a:latin typeface="Garamond"/>
                <a:cs typeface="Garamond"/>
              </a:rPr>
              <a:t>Which of this conditions can leads to diarrhoea: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Sepsis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i="1" dirty="0" smtClean="0">
                <a:latin typeface="Garamond"/>
                <a:cs typeface="Garamond"/>
              </a:rPr>
              <a:t>Clostridium </a:t>
            </a:r>
            <a:r>
              <a:rPr lang="en-GB" i="1" dirty="0" err="1" smtClean="0">
                <a:latin typeface="Garamond"/>
                <a:cs typeface="Garamond"/>
              </a:rPr>
              <a:t>difficile</a:t>
            </a:r>
            <a:endParaRPr lang="en-GB" i="1" dirty="0" smtClean="0">
              <a:latin typeface="Garamond"/>
              <a:cs typeface="Garamond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Rotavirus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i="1" dirty="0" err="1" smtClean="0">
                <a:latin typeface="Garamond"/>
                <a:cs typeface="Garamond"/>
              </a:rPr>
              <a:t>Rhodococcus</a:t>
            </a:r>
            <a:r>
              <a:rPr lang="en-GB" i="1" dirty="0" smtClean="0">
                <a:latin typeface="Garamond"/>
                <a:cs typeface="Garamond"/>
              </a:rPr>
              <a:t> </a:t>
            </a:r>
            <a:r>
              <a:rPr lang="en-GB" i="1" dirty="0" err="1" smtClean="0">
                <a:latin typeface="Garamond"/>
                <a:cs typeface="Garamond"/>
              </a:rPr>
              <a:t>equi</a:t>
            </a:r>
            <a:endParaRPr lang="en-GB" i="1" dirty="0" smtClean="0">
              <a:latin typeface="Garamond"/>
              <a:cs typeface="Garamond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All</a:t>
            </a:r>
            <a:endParaRPr lang="en-GB" dirty="0" smtClean="0">
              <a:latin typeface="Garamond"/>
              <a:cs typeface="Garamond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None</a:t>
            </a:r>
          </a:p>
          <a:p>
            <a:pPr marL="514350" lvl="1" indent="-514350">
              <a:buFont typeface="+mj-lt"/>
              <a:buAutoNum type="arabicPeriod"/>
            </a:pPr>
            <a:endParaRPr lang="en-GB" dirty="0" smtClean="0">
              <a:latin typeface="Garamond"/>
              <a:cs typeface="Garamond"/>
            </a:endParaRPr>
          </a:p>
          <a:p>
            <a:pPr marL="0" lvl="1" indent="0">
              <a:buNone/>
            </a:pPr>
            <a:endParaRPr lang="en-GB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Garamond"/>
                <a:cs typeface="Garamond"/>
              </a:rPr>
              <a:t>NEONATE INFECTIOUS</a:t>
            </a:r>
            <a:r>
              <a:rPr lang="fr-FR" b="1" dirty="0" smtClean="0">
                <a:latin typeface="Garamond"/>
                <a:cs typeface="Garamond"/>
              </a:rPr>
              <a:t/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b="1" dirty="0" smtClean="0">
                <a:latin typeface="Garamond"/>
                <a:cs typeface="Garamond"/>
              </a:rPr>
              <a:t>EqQ1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lvl="1" indent="-514350">
              <a:buNone/>
            </a:pPr>
            <a:r>
              <a:rPr lang="en-GB" dirty="0" smtClean="0">
                <a:latin typeface="Garamond"/>
                <a:cs typeface="Garamond"/>
              </a:rPr>
              <a:t>Which of this conditions can leads to diarrhoea: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Sepsis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i="1" dirty="0" smtClean="0">
                <a:latin typeface="Garamond"/>
                <a:cs typeface="Garamond"/>
              </a:rPr>
              <a:t>Clostridium </a:t>
            </a:r>
            <a:r>
              <a:rPr lang="en-GB" i="1" dirty="0" err="1" smtClean="0">
                <a:latin typeface="Garamond"/>
                <a:cs typeface="Garamond"/>
              </a:rPr>
              <a:t>difficile</a:t>
            </a:r>
            <a:endParaRPr lang="en-GB" i="1" dirty="0" smtClean="0">
              <a:latin typeface="Garamond"/>
              <a:cs typeface="Garamond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Rotavirus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i="1" dirty="0" err="1" smtClean="0">
                <a:latin typeface="Garamond"/>
                <a:cs typeface="Garamond"/>
              </a:rPr>
              <a:t>Rhodococcus</a:t>
            </a:r>
            <a:r>
              <a:rPr lang="en-GB" i="1" dirty="0" smtClean="0">
                <a:latin typeface="Garamond"/>
                <a:cs typeface="Garamond"/>
              </a:rPr>
              <a:t> </a:t>
            </a:r>
            <a:r>
              <a:rPr lang="en-GB" i="1" dirty="0" err="1" smtClean="0">
                <a:latin typeface="Garamond"/>
                <a:cs typeface="Garamond"/>
              </a:rPr>
              <a:t>equi</a:t>
            </a:r>
            <a:endParaRPr lang="en-GB" i="1" dirty="0" smtClean="0">
              <a:latin typeface="Garamond"/>
              <a:cs typeface="Garamond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Garamond"/>
                <a:cs typeface="Garamond"/>
              </a:rPr>
              <a:t>All</a:t>
            </a:r>
            <a:endParaRPr lang="en-GB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None</a:t>
            </a:r>
          </a:p>
          <a:p>
            <a:pPr marL="514350" lvl="1" indent="-514350">
              <a:buFont typeface="+mj-lt"/>
              <a:buAutoNum type="arabicPeriod"/>
            </a:pPr>
            <a:endParaRPr lang="en-GB" dirty="0" smtClean="0">
              <a:latin typeface="Garamond"/>
              <a:cs typeface="Garamond"/>
            </a:endParaRPr>
          </a:p>
          <a:p>
            <a:pPr marL="0" lvl="1" indent="0">
              <a:buNone/>
            </a:pPr>
            <a:endParaRPr lang="en-GB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Garamond"/>
                <a:cs typeface="Garamond"/>
              </a:rPr>
              <a:t>NEONATE INFECTIOUS</a:t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b="1" dirty="0" smtClean="0">
                <a:latin typeface="Garamond"/>
                <a:cs typeface="Garamond"/>
              </a:rPr>
              <a:t>EQUINE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latin typeface="Garamond"/>
                <a:cs typeface="Garamond"/>
              </a:rPr>
              <a:t>Septicemia</a:t>
            </a:r>
            <a:endParaRPr lang="fr-FR" dirty="0" smtClean="0"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latin typeface="Garamond"/>
                <a:cs typeface="Garamond"/>
              </a:rPr>
              <a:t>Diarrhoea</a:t>
            </a:r>
            <a:endParaRPr lang="fr-FR" dirty="0" smtClean="0"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i="1" dirty="0" err="1" smtClean="0">
                <a:latin typeface="Garamond"/>
                <a:cs typeface="Garamond"/>
              </a:rPr>
              <a:t>Lawsonia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intracellularis</a:t>
            </a:r>
            <a:endParaRPr lang="fr-FR" i="1" dirty="0" smtClean="0"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i="1" dirty="0" err="1" smtClean="0">
                <a:latin typeface="Garamond"/>
                <a:cs typeface="Garamond"/>
              </a:rPr>
              <a:t>Rhodococcus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</a:t>
            </a:r>
            <a:endParaRPr lang="fr-FR" i="1" dirty="0" smtClean="0"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Garamond"/>
                <a:cs typeface="Garamond"/>
              </a:rPr>
              <a:t>Influenza</a:t>
            </a:r>
          </a:p>
          <a:p>
            <a:pPr marL="514350" indent="-514350">
              <a:buFont typeface="+mj-lt"/>
              <a:buAutoNum type="arabicPeriod"/>
            </a:pPr>
            <a:endParaRPr lang="fr-FR" i="1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1. </a:t>
            </a:r>
            <a:r>
              <a:rPr lang="fr-FR" dirty="0" err="1" smtClean="0">
                <a:latin typeface="Garamond"/>
                <a:cs typeface="Garamond"/>
              </a:rPr>
              <a:t>Septicemia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Immunity</a:t>
            </a:r>
            <a:r>
              <a:rPr lang="fr-FR" dirty="0" smtClean="0">
                <a:latin typeface="Garamond"/>
                <a:cs typeface="Garamond"/>
              </a:rPr>
              <a:t> &lt;&gt; </a:t>
            </a:r>
            <a:r>
              <a:rPr lang="fr-FR" dirty="0" err="1" smtClean="0">
                <a:latin typeface="Garamond"/>
                <a:cs typeface="Garamond"/>
              </a:rPr>
              <a:t>Bacteria</a:t>
            </a:r>
            <a:r>
              <a:rPr lang="fr-FR" dirty="0" smtClean="0">
                <a:latin typeface="Garamond"/>
                <a:cs typeface="Garamond"/>
              </a:rPr>
              <a:t> pressure ?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Colostrum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Epitheliochorial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placentation</a:t>
            </a:r>
            <a:r>
              <a:rPr lang="fr-FR" dirty="0" smtClean="0">
                <a:latin typeface="Garamond"/>
                <a:cs typeface="Garamond"/>
              </a:rPr>
              <a:t> (No </a:t>
            </a:r>
            <a:r>
              <a:rPr lang="fr-FR" dirty="0" err="1" smtClean="0">
                <a:latin typeface="Garamond"/>
                <a:cs typeface="Garamond"/>
              </a:rPr>
              <a:t>transplacental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IgG</a:t>
            </a:r>
            <a:r>
              <a:rPr lang="fr-FR" dirty="0" smtClean="0">
                <a:latin typeface="Garamond"/>
                <a:cs typeface="Garamond"/>
              </a:rPr>
              <a:t> transmission)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Premature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lactation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Poor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quality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colcotrum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Failure</a:t>
            </a:r>
            <a:r>
              <a:rPr lang="fr-FR" dirty="0" smtClean="0">
                <a:latin typeface="Garamond"/>
                <a:cs typeface="Garamond"/>
              </a:rPr>
              <a:t> to </a:t>
            </a:r>
            <a:r>
              <a:rPr lang="fr-FR" dirty="0" err="1" smtClean="0">
                <a:latin typeface="Garamond"/>
                <a:cs typeface="Garamond"/>
              </a:rPr>
              <a:t>ingest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absorb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quality</a:t>
            </a:r>
            <a:r>
              <a:rPr lang="fr-FR" dirty="0" smtClean="0">
                <a:latin typeface="Garamond"/>
                <a:cs typeface="Garamond"/>
              </a:rPr>
              <a:t> colostrum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In </a:t>
            </a:r>
            <a:r>
              <a:rPr lang="fr-FR" dirty="0" err="1" smtClean="0">
                <a:latin typeface="Garamond"/>
                <a:cs typeface="Garamond"/>
              </a:rPr>
              <a:t>foal</a:t>
            </a:r>
            <a:r>
              <a:rPr lang="fr-FR" dirty="0" smtClean="0">
                <a:latin typeface="Garamond"/>
                <a:cs typeface="Garamond"/>
              </a:rPr>
              <a:t> plasma (</a:t>
            </a:r>
            <a:r>
              <a:rPr lang="fr-FR" dirty="0" err="1" smtClean="0">
                <a:latin typeface="Garamond"/>
                <a:cs typeface="Garamond"/>
              </a:rPr>
              <a:t>semi-quanttatives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immuno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assays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glutaraldehyde</a:t>
            </a:r>
            <a:r>
              <a:rPr lang="fr-FR" dirty="0" smtClean="0">
                <a:latin typeface="Garamond"/>
                <a:cs typeface="Garamond"/>
              </a:rPr>
              <a:t> coagulation test):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IgG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&lt;400mg/dl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IgG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&gt;800mg/dl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1. </a:t>
            </a:r>
            <a:r>
              <a:rPr lang="fr-FR" dirty="0" err="1" smtClean="0">
                <a:latin typeface="Garamond"/>
                <a:cs typeface="Garamond"/>
              </a:rPr>
              <a:t>Septicemia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7060"/>
          </a:xfrm>
        </p:spPr>
        <p:txBody>
          <a:bodyPr>
            <a:normAutofit lnSpcReduction="10000"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Clinical</a:t>
            </a:r>
            <a:endParaRPr lang="fr-FR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Primary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signs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temperature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tachypnea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general</a:t>
            </a:r>
            <a:r>
              <a:rPr lang="fr-FR" dirty="0" smtClean="0">
                <a:latin typeface="Garamond"/>
                <a:cs typeface="Garamond"/>
              </a:rPr>
              <a:t> congestion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Secondary</a:t>
            </a:r>
            <a:r>
              <a:rPr lang="fr-FR" dirty="0" smtClean="0">
                <a:latin typeface="Garamond"/>
                <a:cs typeface="Garamond"/>
              </a:rPr>
              <a:t> infections: joints, </a:t>
            </a:r>
            <a:r>
              <a:rPr lang="fr-FR" dirty="0" err="1" smtClean="0">
                <a:latin typeface="Garamond"/>
                <a:cs typeface="Garamond"/>
              </a:rPr>
              <a:t>lungs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diarrhea</a:t>
            </a:r>
            <a:r>
              <a:rPr lang="fr-FR" dirty="0" smtClean="0">
                <a:latin typeface="Garamond"/>
                <a:cs typeface="Garamond"/>
              </a:rPr>
              <a:t>, …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Sepsis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scoring</a:t>
            </a:r>
            <a:r>
              <a:rPr lang="fr-FR" dirty="0" smtClean="0">
                <a:latin typeface="Garamond"/>
                <a:cs typeface="Garamond"/>
              </a:rPr>
              <a:t> system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Assays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Blood culture (</a:t>
            </a:r>
            <a:r>
              <a:rPr lang="fr-FR" dirty="0" err="1" smtClean="0">
                <a:latin typeface="Garamond"/>
                <a:cs typeface="Garamond"/>
              </a:rPr>
              <a:t>repeated</a:t>
            </a:r>
            <a:r>
              <a:rPr lang="fr-FR" dirty="0" smtClean="0">
                <a:latin typeface="Garamond"/>
                <a:cs typeface="Garamond"/>
              </a:rPr>
              <a:t>? AB </a:t>
            </a:r>
            <a:r>
              <a:rPr lang="fr-FR" dirty="0" err="1" smtClean="0">
                <a:latin typeface="Garamond"/>
                <a:cs typeface="Garamond"/>
              </a:rPr>
              <a:t>effect</a:t>
            </a:r>
            <a:r>
              <a:rPr lang="fr-FR" dirty="0" smtClean="0">
                <a:latin typeface="Garamond"/>
                <a:cs typeface="Garamond"/>
              </a:rPr>
              <a:t>?)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PCR on </a:t>
            </a:r>
            <a:r>
              <a:rPr lang="fr-FR" dirty="0" err="1" smtClean="0">
                <a:latin typeface="Garamond"/>
                <a:cs typeface="Garamond"/>
              </a:rPr>
              <a:t>blood</a:t>
            </a:r>
            <a:r>
              <a:rPr lang="fr-FR" dirty="0" smtClean="0">
                <a:latin typeface="Garamond"/>
                <a:cs typeface="Garamond"/>
              </a:rPr>
              <a:t> (and </a:t>
            </a:r>
            <a:r>
              <a:rPr lang="fr-FR" dirty="0" err="1" smtClean="0">
                <a:latin typeface="Garamond"/>
                <a:cs typeface="Garamond"/>
              </a:rPr>
              <a:t>others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fluid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Blood </a:t>
            </a:r>
            <a:r>
              <a:rPr lang="fr-FR" dirty="0" err="1" smtClean="0">
                <a:latin typeface="Garamond"/>
                <a:cs typeface="Garamond"/>
              </a:rPr>
              <a:t>assay</a:t>
            </a:r>
            <a:r>
              <a:rPr lang="fr-FR" dirty="0" smtClean="0">
                <a:latin typeface="Garamond"/>
                <a:cs typeface="Garamond"/>
              </a:rPr>
              <a:t> modifications (</a:t>
            </a:r>
            <a:r>
              <a:rPr lang="fr-FR" dirty="0" err="1" smtClean="0">
                <a:latin typeface="Garamond"/>
                <a:cs typeface="Garamond"/>
              </a:rPr>
              <a:t>hypoglycemia</a:t>
            </a:r>
            <a:r>
              <a:rPr lang="fr-FR" dirty="0" smtClean="0">
                <a:latin typeface="Garamond"/>
                <a:cs typeface="Garamond"/>
              </a:rPr>
              <a:t>, WBC,…)</a:t>
            </a:r>
          </a:p>
          <a:p>
            <a:pPr lvl="1"/>
            <a:r>
              <a:rPr lang="fr-FR" i="1" dirty="0" smtClean="0">
                <a:latin typeface="Garamond"/>
                <a:cs typeface="Garamond"/>
              </a:rPr>
              <a:t>E. coli, </a:t>
            </a:r>
            <a:r>
              <a:rPr lang="fr-FR" i="1" dirty="0" err="1" smtClean="0">
                <a:latin typeface="Garamond"/>
                <a:cs typeface="Garamond"/>
              </a:rPr>
              <a:t>Actinobacillus</a:t>
            </a:r>
            <a:r>
              <a:rPr lang="fr-FR" i="1" dirty="0" smtClean="0">
                <a:latin typeface="Garamond"/>
                <a:cs typeface="Garamond"/>
              </a:rPr>
              <a:t>, </a:t>
            </a:r>
            <a:r>
              <a:rPr lang="fr-FR" i="1" dirty="0" err="1" smtClean="0">
                <a:latin typeface="Garamond"/>
                <a:cs typeface="Garamond"/>
              </a:rPr>
              <a:t>Klebsiella</a:t>
            </a:r>
            <a:r>
              <a:rPr lang="fr-FR" i="1" dirty="0" smtClean="0">
                <a:latin typeface="Garamond"/>
                <a:cs typeface="Garamond"/>
              </a:rPr>
              <a:t>, </a:t>
            </a:r>
            <a:r>
              <a:rPr lang="fr-FR" i="1" dirty="0" err="1" smtClean="0">
                <a:latin typeface="Garamond"/>
                <a:cs typeface="Garamond"/>
              </a:rPr>
              <a:t>Entercoccus</a:t>
            </a:r>
            <a:r>
              <a:rPr lang="fr-FR" i="1" dirty="0" smtClean="0">
                <a:latin typeface="Garamond"/>
                <a:cs typeface="Garamond"/>
              </a:rPr>
              <a:t>, </a:t>
            </a:r>
            <a:r>
              <a:rPr lang="fr-FR" i="1" dirty="0" err="1" smtClean="0">
                <a:latin typeface="Garamond"/>
                <a:cs typeface="Garamond"/>
              </a:rPr>
              <a:t>Enterobacter</a:t>
            </a:r>
            <a:r>
              <a:rPr lang="fr-FR" i="1" dirty="0" smtClean="0">
                <a:latin typeface="Garamond"/>
                <a:cs typeface="Garamond"/>
              </a:rPr>
              <a:t>,</a:t>
            </a:r>
            <a:r>
              <a:rPr lang="fr-FR" dirty="0" smtClean="0">
                <a:latin typeface="Garamond"/>
                <a:cs typeface="Garamond"/>
              </a:rPr>
              <a:t>… (G + &amp; -)</a:t>
            </a:r>
            <a:endParaRPr lang="fr-FR" i="1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1. </a:t>
            </a:r>
            <a:r>
              <a:rPr lang="fr-FR" dirty="0" err="1" smtClean="0">
                <a:latin typeface="Garamond"/>
                <a:cs typeface="Garamond"/>
              </a:rPr>
              <a:t>Septicemia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706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Colostrum (if &lt;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12h); plasma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Symptomatic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Antibiotics</a:t>
            </a:r>
            <a:endParaRPr lang="fr-FR" dirty="0" smtClean="0">
              <a:latin typeface="Garamond"/>
              <a:cs typeface="Garamond"/>
            </a:endParaRPr>
          </a:p>
          <a:p>
            <a:pPr lvl="1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2. </a:t>
            </a:r>
            <a:r>
              <a:rPr lang="fr-FR" dirty="0" err="1" smtClean="0">
                <a:latin typeface="Garamond"/>
                <a:cs typeface="Garamond"/>
              </a:rPr>
              <a:t>Diarrhoea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70</a:t>
            </a:r>
            <a:r>
              <a:rPr lang="fr-FR" dirty="0" smtClean="0">
                <a:latin typeface="Garamond"/>
                <a:cs typeface="Garamond"/>
              </a:rPr>
              <a:t> &gt; 80% of </a:t>
            </a:r>
            <a:r>
              <a:rPr lang="fr-FR" dirty="0" err="1" smtClean="0">
                <a:latin typeface="Garamond"/>
                <a:cs typeface="Garamond"/>
              </a:rPr>
              <a:t>foals</a:t>
            </a:r>
            <a:r>
              <a:rPr lang="fr-FR" dirty="0" smtClean="0">
                <a:latin typeface="Garamond"/>
                <a:cs typeface="Garamond"/>
              </a:rPr>
              <a:t>  in the first 3 </a:t>
            </a:r>
            <a:r>
              <a:rPr lang="fr-FR" dirty="0" err="1" smtClean="0">
                <a:latin typeface="Garamond"/>
                <a:cs typeface="Garamond"/>
              </a:rPr>
              <a:t>months</a:t>
            </a:r>
            <a:endParaRPr lang="fr-FR" dirty="0" smtClean="0">
              <a:latin typeface="Garamond"/>
              <a:cs typeface="Garamond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Foaling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heat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diarrhea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Even</a:t>
            </a:r>
            <a:r>
              <a:rPr lang="fr-FR" dirty="0" smtClean="0">
                <a:latin typeface="Garamond"/>
                <a:cs typeface="Garamond"/>
              </a:rPr>
              <a:t> in </a:t>
            </a:r>
            <a:r>
              <a:rPr lang="fr-FR" dirty="0" err="1" smtClean="0">
                <a:latin typeface="Garamond"/>
                <a:cs typeface="Garamond"/>
              </a:rPr>
              <a:t>adopted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foals</a:t>
            </a:r>
            <a:r>
              <a:rPr lang="fr-FR" dirty="0" smtClean="0">
                <a:latin typeface="Garamond"/>
                <a:cs typeface="Garamond"/>
              </a:rPr>
              <a:t>…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« </a:t>
            </a:r>
            <a:r>
              <a:rPr lang="fr-FR" dirty="0" err="1" smtClean="0">
                <a:latin typeface="Garamond"/>
                <a:cs typeface="Garamond"/>
              </a:rPr>
              <a:t>Physiologic</a:t>
            </a:r>
            <a:r>
              <a:rPr lang="fr-FR" dirty="0" smtClean="0">
                <a:latin typeface="Garamond"/>
                <a:cs typeface="Garamond"/>
              </a:rPr>
              <a:t> » a</a:t>
            </a:r>
            <a:r>
              <a:rPr lang="fr-FR" dirty="0" smtClean="0">
                <a:latin typeface="Garamond"/>
                <a:cs typeface="Garamond"/>
              </a:rPr>
              <a:t>daptation of the </a:t>
            </a:r>
            <a:r>
              <a:rPr lang="fr-FR" dirty="0" err="1" smtClean="0">
                <a:latin typeface="Garamond"/>
                <a:cs typeface="Garamond"/>
              </a:rPr>
              <a:t>enteral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flora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smtClean="0">
                <a:latin typeface="Garamond"/>
                <a:cs typeface="Garamond"/>
              </a:rPr>
              <a:t>Natural tendance of the </a:t>
            </a:r>
            <a:r>
              <a:rPr lang="fr-FR" dirty="0" err="1" smtClean="0">
                <a:latin typeface="Garamond"/>
                <a:cs typeface="Garamond"/>
              </a:rPr>
              <a:t>foal</a:t>
            </a:r>
            <a:r>
              <a:rPr lang="fr-FR" dirty="0" smtClean="0">
                <a:latin typeface="Garamond"/>
                <a:cs typeface="Garamond"/>
              </a:rPr>
              <a:t> to </a:t>
            </a:r>
            <a:r>
              <a:rPr lang="fr-FR" dirty="0" err="1" smtClean="0">
                <a:latin typeface="Garamond"/>
                <a:cs typeface="Garamond"/>
              </a:rPr>
              <a:t>eat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faeces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at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this</a:t>
            </a:r>
            <a:r>
              <a:rPr lang="fr-FR" dirty="0" smtClean="0">
                <a:latin typeface="Garamond"/>
                <a:cs typeface="Garamond"/>
              </a:rPr>
              <a:t> time</a:t>
            </a:r>
            <a:endParaRPr lang="fr-FR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2. </a:t>
            </a:r>
            <a:r>
              <a:rPr lang="fr-FR" dirty="0" err="1" smtClean="0">
                <a:latin typeface="Garamond"/>
                <a:cs typeface="Garamond"/>
              </a:rPr>
              <a:t>Diarrhoea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Garamond"/>
                <a:cs typeface="Garamond"/>
              </a:rPr>
              <a:t>Risk factors</a:t>
            </a:r>
            <a:r>
              <a:rPr lang="en-GB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en-GB" dirty="0" err="1" smtClean="0">
                <a:latin typeface="Garamond"/>
                <a:cs typeface="Garamond"/>
              </a:rPr>
              <a:t>Dys</a:t>
            </a:r>
            <a:r>
              <a:rPr lang="en-GB" dirty="0" err="1" smtClean="0">
                <a:latin typeface="Garamond"/>
                <a:cs typeface="Garamond"/>
              </a:rPr>
              <a:t>maturity</a:t>
            </a:r>
            <a:endParaRPr lang="en-GB" dirty="0" smtClean="0">
              <a:latin typeface="Garamond"/>
              <a:cs typeface="Garamond"/>
            </a:endParaRPr>
          </a:p>
          <a:p>
            <a:pPr lvl="1"/>
            <a:r>
              <a:rPr lang="en-GB" dirty="0" err="1" smtClean="0">
                <a:latin typeface="Garamond"/>
                <a:cs typeface="Garamond"/>
              </a:rPr>
              <a:t>Septicemia</a:t>
            </a:r>
            <a:endParaRPr lang="en-GB" dirty="0" smtClean="0">
              <a:latin typeface="Garamond"/>
              <a:cs typeface="Garamond"/>
            </a:endParaRPr>
          </a:p>
          <a:p>
            <a:pPr lvl="1"/>
            <a:r>
              <a:rPr lang="en-GB" dirty="0" err="1" smtClean="0">
                <a:latin typeface="Garamond"/>
                <a:cs typeface="Garamond"/>
              </a:rPr>
              <a:t>Peripartum</a:t>
            </a:r>
            <a:r>
              <a:rPr lang="en-GB" dirty="0" smtClean="0">
                <a:latin typeface="Garamond"/>
                <a:cs typeface="Garamond"/>
              </a:rPr>
              <a:t> asphyxia</a:t>
            </a:r>
          </a:p>
          <a:p>
            <a:pPr lvl="1"/>
            <a:r>
              <a:rPr lang="en-GB" dirty="0" smtClean="0">
                <a:latin typeface="Garamond"/>
                <a:cs typeface="Garamond"/>
              </a:rPr>
              <a:t>High </a:t>
            </a:r>
            <a:r>
              <a:rPr lang="en-GB" dirty="0" err="1" smtClean="0">
                <a:latin typeface="Garamond"/>
                <a:cs typeface="Garamond"/>
              </a:rPr>
              <a:t>colostrum</a:t>
            </a:r>
            <a:r>
              <a:rPr lang="en-GB" dirty="0" smtClean="0">
                <a:latin typeface="Garamond"/>
                <a:cs typeface="Garamond"/>
              </a:rPr>
              <a:t> or milk consumption</a:t>
            </a:r>
            <a:endParaRPr lang="en-GB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2. </a:t>
            </a:r>
            <a:r>
              <a:rPr lang="fr-FR" dirty="0" err="1" smtClean="0">
                <a:latin typeface="Garamond"/>
                <a:cs typeface="Garamond"/>
              </a:rPr>
              <a:t>Diarrhoea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262"/>
          </a:xfrm>
        </p:spPr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approach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Acute</a:t>
            </a:r>
            <a:r>
              <a:rPr lang="fr-FR" dirty="0" smtClean="0">
                <a:latin typeface="Garamond"/>
                <a:cs typeface="Garamond"/>
              </a:rPr>
              <a:t> vs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Chronic</a:t>
            </a:r>
            <a:r>
              <a:rPr lang="fr-FR" dirty="0" smtClean="0">
                <a:latin typeface="Garamond"/>
                <a:cs typeface="Garamond"/>
              </a:rPr>
              <a:t>: 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clinic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blood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assay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hypovolemia</a:t>
            </a:r>
            <a:r>
              <a:rPr lang="fr-FR" dirty="0" smtClean="0">
                <a:latin typeface="Garamond"/>
                <a:cs typeface="Garamond"/>
              </a:rPr>
              <a:t>, inflammation, </a:t>
            </a:r>
            <a:r>
              <a:rPr lang="fr-FR" dirty="0" err="1" smtClean="0">
                <a:latin typeface="Garamond"/>
                <a:cs typeface="Garamond"/>
              </a:rPr>
              <a:t>electrolytic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disturbance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Fecal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samples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Rotavirus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/coronavirus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assay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Bacteria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:</a:t>
            </a:r>
          </a:p>
          <a:p>
            <a:pPr lvl="3"/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Culture</a:t>
            </a:r>
          </a:p>
          <a:p>
            <a:pPr lvl="3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Toxins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(</a:t>
            </a:r>
            <a:r>
              <a:rPr lang="fr-FR" i="1" dirty="0" err="1" smtClean="0">
                <a:solidFill>
                  <a:srgbClr val="000000"/>
                </a:solidFill>
                <a:latin typeface="Garamond"/>
                <a:cs typeface="Garamond"/>
              </a:rPr>
              <a:t>Clostridium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Microscopic</a:t>
            </a:r>
            <a:r>
              <a:rPr lang="fr-FR" dirty="0" smtClean="0">
                <a:latin typeface="Garamond"/>
                <a:cs typeface="Garamond"/>
              </a:rPr>
              <a:t> exam (parasites, </a:t>
            </a:r>
            <a:r>
              <a:rPr lang="fr-FR" dirty="0" err="1" smtClean="0">
                <a:latin typeface="Garamond"/>
                <a:cs typeface="Garamond"/>
              </a:rPr>
              <a:t>eggs</a:t>
            </a:r>
            <a:r>
              <a:rPr lang="fr-FR" dirty="0" smtClean="0">
                <a:latin typeface="Garamond"/>
                <a:cs typeface="Garamond"/>
              </a:rPr>
              <a:t>,…)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/>
                <a:cs typeface="Garamond"/>
              </a:rPr>
              <a:t>2. </a:t>
            </a:r>
            <a:r>
              <a:rPr lang="fr-FR" dirty="0" err="1" smtClean="0">
                <a:latin typeface="Garamond"/>
                <a:cs typeface="Garamond"/>
              </a:rPr>
              <a:t>Diarrhoea</a:t>
            </a:r>
            <a:endParaRPr lang="fr-FR" dirty="0">
              <a:latin typeface="Garamond"/>
              <a:cs typeface="Garamond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" y="1396999"/>
          <a:ext cx="8229600" cy="50607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76034"/>
                <a:gridCol w="5753566"/>
              </a:tblGrid>
              <a:tr h="1012149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latin typeface="Garamond"/>
                          <a:cs typeface="Garamond"/>
                        </a:rPr>
                        <a:t>Bacterial</a:t>
                      </a:r>
                      <a:endParaRPr lang="fr-FR" sz="2800" b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b="0" i="1" dirty="0" err="1" smtClean="0">
                          <a:latin typeface="Garamond"/>
                          <a:cs typeface="Garamond"/>
                        </a:rPr>
                        <a:t>Clostridium</a:t>
                      </a:r>
                      <a:r>
                        <a:rPr lang="fr-FR" sz="2400" b="0" i="1" baseline="0" dirty="0" smtClean="0">
                          <a:latin typeface="Garamond"/>
                          <a:cs typeface="Garamond"/>
                        </a:rPr>
                        <a:t> perfringens, </a:t>
                      </a:r>
                      <a:r>
                        <a:rPr lang="fr-FR" sz="2400" b="0" i="1" baseline="0" dirty="0" err="1" smtClean="0">
                          <a:latin typeface="Garamond"/>
                          <a:cs typeface="Garamond"/>
                        </a:rPr>
                        <a:t>Clostridium</a:t>
                      </a:r>
                      <a:r>
                        <a:rPr lang="fr-FR" sz="2400" b="0" i="1" baseline="0" dirty="0" smtClean="0">
                          <a:latin typeface="Garamond"/>
                          <a:cs typeface="Garamond"/>
                        </a:rPr>
                        <a:t> difficile, Salmonella, (</a:t>
                      </a:r>
                      <a:r>
                        <a:rPr lang="fr-FR" sz="2400" b="0" i="1" baseline="0" dirty="0" err="1" smtClean="0">
                          <a:latin typeface="Garamond"/>
                          <a:cs typeface="Garamond"/>
                        </a:rPr>
                        <a:t>Sepsis</a:t>
                      </a:r>
                      <a:r>
                        <a:rPr lang="fr-FR" sz="2400" b="0" i="1" baseline="0" dirty="0" smtClean="0">
                          <a:latin typeface="Garamond"/>
                          <a:cs typeface="Garamond"/>
                        </a:rPr>
                        <a:t>)</a:t>
                      </a:r>
                      <a:endParaRPr lang="fr-FR" sz="2400" b="0" i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1012149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Garamond"/>
                          <a:cs typeface="Garamond"/>
                        </a:rPr>
                        <a:t>Viral</a:t>
                      </a:r>
                      <a:endParaRPr lang="fr-FR" sz="2800" b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>
                          <a:latin typeface="Garamond"/>
                          <a:cs typeface="Garamond"/>
                        </a:rPr>
                        <a:t>Rotavirus</a:t>
                      </a:r>
                      <a:r>
                        <a:rPr lang="fr-FR" sz="2400" dirty="0" smtClean="0">
                          <a:latin typeface="Garamond"/>
                          <a:cs typeface="Garamond"/>
                        </a:rPr>
                        <a:t>, Coronavirus</a:t>
                      </a:r>
                      <a:endParaRPr lang="fr-FR" sz="24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1012149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latin typeface="Garamond"/>
                          <a:cs typeface="Garamond"/>
                        </a:rPr>
                        <a:t>Parasitic/protozoal</a:t>
                      </a:r>
                      <a:endParaRPr lang="fr-FR" sz="2800" b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i="1" dirty="0" err="1" smtClean="0">
                          <a:latin typeface="Garamond"/>
                          <a:cs typeface="Garamond"/>
                        </a:rPr>
                        <a:t>Cryptosporidium</a:t>
                      </a:r>
                      <a:r>
                        <a:rPr lang="fr-FR" sz="2400" i="1" dirty="0" smtClean="0">
                          <a:latin typeface="Garamond"/>
                          <a:cs typeface="Garamond"/>
                        </a:rPr>
                        <a:t>,</a:t>
                      </a:r>
                      <a:r>
                        <a:rPr lang="fr-FR" sz="2400" i="1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i="1" baseline="0" dirty="0" err="1" smtClean="0">
                          <a:latin typeface="Garamond"/>
                          <a:cs typeface="Garamond"/>
                        </a:rPr>
                        <a:t>Strongylo</a:t>
                      </a:r>
                      <a:r>
                        <a:rPr lang="fr-FR" sz="2400" i="1" baseline="0" dirty="0" err="1" smtClean="0">
                          <a:latin typeface="Garamond"/>
                          <a:cs typeface="Garamond"/>
                        </a:rPr>
                        <a:t>ïdes</a:t>
                      </a:r>
                      <a:r>
                        <a:rPr lang="fr-FR" sz="2400" i="1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i="1" baseline="0" dirty="0" err="1" smtClean="0">
                          <a:latin typeface="Garamond"/>
                          <a:cs typeface="Garamond"/>
                        </a:rPr>
                        <a:t>westeri</a:t>
                      </a:r>
                      <a:r>
                        <a:rPr lang="fr-FR" sz="2400" i="1" baseline="0" dirty="0" smtClean="0">
                          <a:latin typeface="Garamond"/>
                          <a:cs typeface="Garamond"/>
                        </a:rPr>
                        <a:t>, </a:t>
                      </a:r>
                      <a:r>
                        <a:rPr lang="fr-FR" sz="2400" i="1" baseline="0" dirty="0" err="1" smtClean="0">
                          <a:latin typeface="Garamond"/>
                          <a:cs typeface="Garamond"/>
                        </a:rPr>
                        <a:t>Giarda</a:t>
                      </a:r>
                      <a:r>
                        <a:rPr lang="fr-FR" sz="2400" i="1" baseline="0" dirty="0" smtClean="0">
                          <a:latin typeface="Garamond"/>
                          <a:cs typeface="Garamond"/>
                        </a:rPr>
                        <a:t>, </a:t>
                      </a:r>
                      <a:r>
                        <a:rPr lang="fr-FR" sz="2400" i="1" baseline="0" dirty="0" err="1" smtClean="0">
                          <a:latin typeface="Garamond"/>
                          <a:cs typeface="Garamond"/>
                        </a:rPr>
                        <a:t>Eimeria</a:t>
                      </a:r>
                      <a:endParaRPr lang="fr-FR" sz="2400" i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1012149">
                <a:tc>
                  <a:txBody>
                    <a:bodyPr/>
                    <a:lstStyle/>
                    <a:p>
                      <a:r>
                        <a:rPr lang="fr-FR" sz="2800" b="1" smtClean="0">
                          <a:latin typeface="Garamond"/>
                          <a:cs typeface="Garamond"/>
                        </a:rPr>
                        <a:t>Environmental</a:t>
                      </a:r>
                      <a:endParaRPr lang="fr-FR" sz="2800" b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Garamond"/>
                          <a:cs typeface="Garamond"/>
                        </a:rPr>
                        <a:t>Pica,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baseline="0" dirty="0" err="1" smtClean="0">
                          <a:latin typeface="Garamond"/>
                          <a:cs typeface="Garamond"/>
                        </a:rPr>
                        <a:t>Overfeeding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, </a:t>
                      </a:r>
                      <a:r>
                        <a:rPr lang="fr-FR" sz="2400" baseline="0" dirty="0" err="1" smtClean="0">
                          <a:latin typeface="Garamond"/>
                          <a:cs typeface="Garamond"/>
                        </a:rPr>
                        <a:t>Improper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baseline="0" dirty="0" err="1" smtClean="0">
                          <a:latin typeface="Garamond"/>
                          <a:cs typeface="Garamond"/>
                        </a:rPr>
                        <a:t>mixing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 of </a:t>
                      </a:r>
                      <a:r>
                        <a:rPr lang="fr-FR" sz="2400" baseline="0" dirty="0" err="1" smtClean="0">
                          <a:latin typeface="Garamond"/>
                          <a:cs typeface="Garamond"/>
                        </a:rPr>
                        <a:t>milk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 replacer</a:t>
                      </a:r>
                      <a:endParaRPr lang="fr-FR" sz="24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1012149"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latin typeface="Garamond"/>
                          <a:cs typeface="Garamond"/>
                        </a:rPr>
                        <a:t>Other</a:t>
                      </a:r>
                      <a:endParaRPr lang="fr-FR" sz="2800" b="1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>
                          <a:latin typeface="Garamond"/>
                          <a:cs typeface="Garamond"/>
                        </a:rPr>
                        <a:t>Foal</a:t>
                      </a:r>
                      <a:r>
                        <a:rPr lang="fr-FR" sz="240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dirty="0" err="1" smtClean="0">
                          <a:latin typeface="Garamond"/>
                          <a:cs typeface="Garamond"/>
                        </a:rPr>
                        <a:t>heat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baseline="0" dirty="0" err="1" smtClean="0">
                          <a:latin typeface="Garamond"/>
                          <a:cs typeface="Garamond"/>
                        </a:rPr>
                        <a:t>diarrhoea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, </a:t>
                      </a:r>
                      <a:r>
                        <a:rPr lang="fr-FR" sz="2400" baseline="0" dirty="0" err="1" smtClean="0">
                          <a:latin typeface="Garamond"/>
                          <a:cs typeface="Garamond"/>
                        </a:rPr>
                        <a:t>Prematurity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, </a:t>
                      </a:r>
                      <a:r>
                        <a:rPr lang="fr-FR" sz="2400" baseline="0" dirty="0" err="1" smtClean="0">
                          <a:latin typeface="Garamond"/>
                          <a:cs typeface="Garamond"/>
                        </a:rPr>
                        <a:t>Gastric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baseline="0" dirty="0" err="1" smtClean="0">
                          <a:latin typeface="Garamond"/>
                          <a:cs typeface="Garamond"/>
                        </a:rPr>
                        <a:t>ulcers</a:t>
                      </a:r>
                      <a:r>
                        <a:rPr lang="fr-FR" sz="2400" baseline="0" dirty="0" smtClean="0">
                          <a:latin typeface="Garamond"/>
                          <a:cs typeface="Garamond"/>
                        </a:rPr>
                        <a:t>, </a:t>
                      </a:r>
                      <a:endParaRPr lang="fr-FR" sz="2400" dirty="0"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551</Words>
  <Application>Microsoft Macintosh PowerPoint</Application>
  <PresentationFormat>Présentation à l'écran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NEONATE INFECTIOUS EQUINE</vt:lpstr>
      <vt:lpstr>NEONATE INFECTIOUS EQUINE</vt:lpstr>
      <vt:lpstr>1. Septicemia</vt:lpstr>
      <vt:lpstr>1. Septicemia</vt:lpstr>
      <vt:lpstr>1. Septicemia</vt:lpstr>
      <vt:lpstr>2. Diarrhoea</vt:lpstr>
      <vt:lpstr>2. Diarrhoea</vt:lpstr>
      <vt:lpstr>2. Diarrhoea</vt:lpstr>
      <vt:lpstr>2. Diarrhoea</vt:lpstr>
      <vt:lpstr>2. Diarrhoea</vt:lpstr>
      <vt:lpstr>3. Lawsonia intracellularis</vt:lpstr>
      <vt:lpstr>4. Rhodococcus equi</vt:lpstr>
      <vt:lpstr>NEONATE INFECTIOUS EqQ1</vt:lpstr>
      <vt:lpstr>NEONATE INFECTIOUS EqQ1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PONTHIER</dc:creator>
  <cp:lastModifiedBy>Jérôme PONTHIER</cp:lastModifiedBy>
  <cp:revision>17</cp:revision>
  <dcterms:created xsi:type="dcterms:W3CDTF">2015-07-30T07:27:08Z</dcterms:created>
  <dcterms:modified xsi:type="dcterms:W3CDTF">2015-07-30T14:00:39Z</dcterms:modified>
</cp:coreProperties>
</file>