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CC13-625D-D246-A60A-230A86572246}" type="datetimeFigureOut">
              <a:rPr lang="fr-FR" smtClean="0"/>
              <a:pPr/>
              <a:t>16/07/15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F997-9817-1846-8B57-B88ACA7F988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Garamond"/>
                <a:cs typeface="Garamond"/>
              </a:rPr>
              <a:t>REPRO MANAGEMENT</a:t>
            </a:r>
            <a:endParaRPr lang="fr-FR" b="1" dirty="0">
              <a:latin typeface="Garamond"/>
              <a:cs typeface="Garamon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Garamond"/>
                <a:cs typeface="Garamond"/>
              </a:rPr>
              <a:t>Dr. Jérôme PONTHIER</a:t>
            </a:r>
          </a:p>
          <a:p>
            <a:r>
              <a:rPr lang="fr-FR" dirty="0" smtClean="0">
                <a:solidFill>
                  <a:schemeClr val="tx1"/>
                </a:solidFill>
                <a:latin typeface="Garamond"/>
                <a:cs typeface="Garamond"/>
              </a:rPr>
              <a:t>DVM, M. Sc., Ph. D., Diplomate ECAR</a:t>
            </a:r>
            <a:endParaRPr lang="fr-FR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5" name="Image 4" descr="bandeau2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743" y="0"/>
            <a:ext cx="4270855" cy="2540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57198" y="1518324"/>
          <a:ext cx="8229601" cy="53359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4217"/>
                <a:gridCol w="1048846"/>
                <a:gridCol w="1048846"/>
                <a:gridCol w="1048846"/>
                <a:gridCol w="1048846"/>
              </a:tblGrid>
              <a:tr h="2404801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« FREE »</a:t>
                      </a:r>
                      <a:r>
                        <a:rPr lang="fr-FR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 REPRODUCTION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NATURAL</a:t>
                      </a:r>
                      <a:r>
                        <a:rPr lang="fr-FR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 MATING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FRESH</a:t>
                      </a:r>
                      <a:r>
                        <a:rPr lang="fr-FR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 &amp; COOLED SEMEN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FROZEN</a:t>
                      </a:r>
                      <a:r>
                        <a:rPr lang="fr-FR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 SEMEN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vert="vert" anchor="ctr"/>
                </a:tc>
              </a:tr>
              <a:tr h="38185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STALLION</a:t>
                      </a:r>
                      <a:r>
                        <a:rPr lang="fr-FR" b="1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 AVAILABILITY:</a:t>
                      </a:r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381853">
                <a:tc>
                  <a:txBody>
                    <a:bodyPr/>
                    <a:lstStyle/>
                    <a:p>
                      <a:r>
                        <a:rPr lang="fr-FR" b="1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PHYSICAL RISKS:</a:t>
                      </a:r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38185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BIOLOGICALS</a:t>
                      </a:r>
                      <a:r>
                        <a:rPr lang="fr-FR" b="1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 RISKS</a:t>
                      </a:r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:</a:t>
                      </a:r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38185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MARE MANAGEMENT:</a:t>
                      </a:r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526965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COSTS</a:t>
                      </a:r>
                      <a:r>
                        <a:rPr lang="fr-FR" b="1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 FOR STALLION MANAGEMENT</a:t>
                      </a:r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:</a:t>
                      </a:r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38185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PROLIFICITY</a:t>
                      </a:r>
                      <a:r>
                        <a:rPr lang="fr-FR" b="1" baseline="0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:</a:t>
                      </a:r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0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+++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  <a:tr h="38185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SEMEN LIFESPAN</a:t>
                      </a:r>
                      <a:endParaRPr lang="fr-FR" b="1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48h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48h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48/24h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800000"/>
                          </a:solidFill>
                          <a:latin typeface="Garamond"/>
                          <a:cs typeface="Garamond"/>
                        </a:rPr>
                        <a:t>12h</a:t>
                      </a:r>
                      <a:endParaRPr lang="fr-FR" dirty="0">
                        <a:solidFill>
                          <a:srgbClr val="800000"/>
                        </a:solidFill>
                        <a:latin typeface="Garamond"/>
                        <a:cs typeface="Garamond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3366FF"/>
                </a:solidFill>
                <a:latin typeface="Garamond"/>
                <a:cs typeface="Garamond"/>
              </a:rPr>
              <a:t>Stallion</a:t>
            </a:r>
            <a:endParaRPr lang="fr-FR" b="1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429324"/>
            <a:ext cx="4040188" cy="639762"/>
          </a:xfrm>
        </p:spPr>
        <p:txBody>
          <a:bodyPr anchor="ctr">
            <a:noAutofit/>
          </a:bodyPr>
          <a:lstStyle/>
          <a:p>
            <a:pPr algn="ctr"/>
            <a:r>
              <a:rPr lang="fr-FR" sz="4000" dirty="0" smtClean="0">
                <a:solidFill>
                  <a:srgbClr val="FF00FF"/>
                </a:solidFill>
                <a:latin typeface="Garamond"/>
                <a:cs typeface="Garamond"/>
              </a:rPr>
              <a:t>Mare</a:t>
            </a:r>
            <a:endParaRPr lang="fr-FR" sz="4000" dirty="0">
              <a:solidFill>
                <a:srgbClr val="FF00FF"/>
              </a:solidFill>
              <a:latin typeface="Garamond"/>
              <a:cs typeface="Garamond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" y="1069086"/>
            <a:ext cx="4040188" cy="5057077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latin typeface="Garamond"/>
                <a:cs typeface="Garamond"/>
              </a:rPr>
              <a:t>Prolificity</a:t>
            </a:r>
            <a:endParaRPr lang="fr-FR" sz="3600" dirty="0" smtClean="0">
              <a:latin typeface="Garamond"/>
              <a:cs typeface="Garamond"/>
            </a:endParaRPr>
          </a:p>
          <a:p>
            <a:r>
              <a:rPr lang="fr-FR" sz="3600" dirty="0" err="1" smtClean="0">
                <a:latin typeface="Garamond"/>
                <a:cs typeface="Garamond"/>
              </a:rPr>
              <a:t>Fertility</a:t>
            </a:r>
            <a:endParaRPr lang="fr-FR" sz="3600" dirty="0" smtClean="0">
              <a:latin typeface="Garamond"/>
              <a:cs typeface="Garamond"/>
            </a:endParaRPr>
          </a:p>
          <a:p>
            <a:r>
              <a:rPr lang="fr-FR" sz="3600" dirty="0" err="1" smtClean="0">
                <a:latin typeface="Garamond"/>
                <a:cs typeface="Garamond"/>
              </a:rPr>
              <a:t>Early</a:t>
            </a:r>
            <a:r>
              <a:rPr lang="fr-FR" sz="3600" dirty="0" smtClean="0">
                <a:latin typeface="Garamond"/>
                <a:cs typeface="Garamond"/>
              </a:rPr>
              <a:t> </a:t>
            </a:r>
            <a:r>
              <a:rPr lang="fr-FR" sz="3600" dirty="0" err="1" smtClean="0">
                <a:latin typeface="Garamond"/>
                <a:cs typeface="Garamond"/>
              </a:rPr>
              <a:t>mating</a:t>
            </a:r>
            <a:endParaRPr lang="fr-FR" sz="3600" dirty="0" smtClean="0">
              <a:latin typeface="Garamond"/>
              <a:cs typeface="Garamond"/>
            </a:endParaRPr>
          </a:p>
          <a:p>
            <a:r>
              <a:rPr lang="fr-FR" sz="3600" dirty="0" err="1" smtClean="0">
                <a:latin typeface="Garamond"/>
                <a:cs typeface="Garamond"/>
              </a:rPr>
              <a:t>Foaling</a:t>
            </a:r>
            <a:r>
              <a:rPr lang="fr-FR" sz="3600" dirty="0" smtClean="0">
                <a:latin typeface="Garamond"/>
                <a:cs typeface="Garamond"/>
              </a:rPr>
              <a:t> </a:t>
            </a:r>
            <a:r>
              <a:rPr lang="fr-FR" sz="3600" dirty="0" err="1" smtClean="0">
                <a:latin typeface="Garamond"/>
                <a:cs typeface="Garamond"/>
              </a:rPr>
              <a:t>heats</a:t>
            </a:r>
            <a:endParaRPr lang="fr-FR" sz="3600" dirty="0">
              <a:latin typeface="Garamond"/>
              <a:cs typeface="Garamond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645025" y="429324"/>
            <a:ext cx="4041775" cy="639762"/>
          </a:xfrm>
        </p:spPr>
        <p:txBody>
          <a:bodyPr anchor="ctr">
            <a:noAutofit/>
          </a:bodyPr>
          <a:lstStyle/>
          <a:p>
            <a:pPr algn="ctr"/>
            <a:r>
              <a:rPr lang="fr-FR" sz="4000" dirty="0" err="1" smtClean="0">
                <a:solidFill>
                  <a:srgbClr val="3366FF"/>
                </a:solidFill>
                <a:latin typeface="Garamond"/>
                <a:cs typeface="Garamond"/>
              </a:rPr>
              <a:t>Stallion</a:t>
            </a:r>
            <a:endParaRPr lang="fr-FR" sz="4000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645025" y="1069086"/>
            <a:ext cx="4041775" cy="5057077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Garamond"/>
                <a:cs typeface="Garamond"/>
              </a:rPr>
              <a:t>TV, DSP, TSN, DSO</a:t>
            </a:r>
          </a:p>
          <a:p>
            <a:r>
              <a:rPr lang="fr-FR" sz="3600" dirty="0" smtClean="0">
                <a:latin typeface="Garamond"/>
                <a:cs typeface="Garamond"/>
              </a:rPr>
              <a:t>Flush </a:t>
            </a:r>
          </a:p>
          <a:p>
            <a:r>
              <a:rPr lang="fr-FR" sz="3600" dirty="0" err="1" smtClean="0">
                <a:latin typeface="Garamond"/>
                <a:cs typeface="Garamond"/>
              </a:rPr>
              <a:t>Over-use</a:t>
            </a:r>
            <a:endParaRPr lang="fr-FR" sz="3600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FF"/>
                </a:solidFill>
                <a:latin typeface="Garamond"/>
                <a:cs typeface="Garamond"/>
              </a:rPr>
              <a:t>Mare</a:t>
            </a:r>
            <a:endParaRPr lang="fr-FR" b="1" dirty="0">
              <a:solidFill>
                <a:srgbClr val="FF00FF"/>
              </a:solidFill>
              <a:latin typeface="Garamond"/>
              <a:cs typeface="Garamond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latin typeface="Garamond"/>
                <a:cs typeface="Garamond"/>
              </a:rPr>
              <a:t>Prolificity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Aim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1foal/year</a:t>
            </a:r>
          </a:p>
          <a:p>
            <a:r>
              <a:rPr lang="fr-FR" dirty="0" err="1" smtClean="0">
                <a:latin typeface="Garamond"/>
                <a:cs typeface="Garamond"/>
              </a:rPr>
              <a:t>Fertility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Aim</a:t>
            </a:r>
            <a:r>
              <a:rPr lang="fr-FR" dirty="0" smtClean="0">
                <a:latin typeface="Garamond"/>
                <a:cs typeface="Garamond"/>
              </a:rPr>
              <a:t>: 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PD+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after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2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heats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smtClean="0">
                <a:latin typeface="Garamond"/>
                <a:cs typeface="Garamond"/>
              </a:rPr>
              <a:t>(</a:t>
            </a:r>
            <a:r>
              <a:rPr lang="fr-FR" dirty="0" err="1" smtClean="0">
                <a:latin typeface="Garamond"/>
                <a:cs typeface="Garamond"/>
              </a:rPr>
              <a:t>Sometimes</a:t>
            </a:r>
            <a:r>
              <a:rPr lang="fr-FR" dirty="0" smtClean="0">
                <a:latin typeface="Garamond"/>
                <a:cs typeface="Garamond"/>
              </a:rPr>
              <a:t>, 3 </a:t>
            </a:r>
            <a:r>
              <a:rPr lang="fr-FR" dirty="0" err="1" smtClean="0">
                <a:latin typeface="Garamond"/>
                <a:cs typeface="Garamond"/>
              </a:rPr>
              <a:t>heats</a:t>
            </a:r>
            <a:r>
              <a:rPr lang="fr-FR" dirty="0" smtClean="0">
                <a:latin typeface="Garamond"/>
                <a:cs typeface="Garamond"/>
              </a:rPr>
              <a:t>) </a:t>
            </a:r>
            <a:r>
              <a:rPr lang="fr-FR" dirty="0" err="1" smtClean="0">
                <a:latin typeface="Garamond"/>
                <a:cs typeface="Garamond"/>
              </a:rPr>
              <a:t>with</a:t>
            </a:r>
            <a:r>
              <a:rPr lang="fr-FR" dirty="0" smtClean="0">
                <a:latin typeface="Garamond"/>
                <a:cs typeface="Garamond"/>
              </a:rPr>
              <a:t> AI or </a:t>
            </a:r>
            <a:r>
              <a:rPr lang="fr-FR" dirty="0" err="1" smtClean="0">
                <a:latin typeface="Garamond"/>
                <a:cs typeface="Garamond"/>
              </a:rPr>
              <a:t>mating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Infertility</a:t>
            </a:r>
            <a:r>
              <a:rPr lang="fr-FR" dirty="0" smtClean="0">
                <a:latin typeface="Garamond"/>
                <a:cs typeface="Garamond"/>
              </a:rPr>
              <a:t> in mare: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Error</a:t>
            </a:r>
            <a:r>
              <a:rPr lang="fr-FR" dirty="0" smtClean="0">
                <a:latin typeface="Garamond"/>
                <a:cs typeface="Garamond"/>
              </a:rPr>
              <a:t> in timing of </a:t>
            </a:r>
            <a:r>
              <a:rPr lang="fr-FR" dirty="0" err="1" smtClean="0">
                <a:latin typeface="Garamond"/>
                <a:cs typeface="Garamond"/>
              </a:rPr>
              <a:t>mating</a:t>
            </a:r>
            <a:r>
              <a:rPr lang="fr-FR" dirty="0" smtClean="0">
                <a:latin typeface="Garamond"/>
                <a:cs typeface="Garamond"/>
              </a:rPr>
              <a:t>/AI (</a:t>
            </a:r>
            <a:r>
              <a:rPr lang="fr-FR" dirty="0" err="1" smtClean="0">
                <a:latin typeface="Garamond"/>
                <a:cs typeface="Garamond"/>
              </a:rPr>
              <a:t>you</a:t>
            </a:r>
            <a:r>
              <a:rPr lang="fr-FR" dirty="0" smtClean="0">
                <a:latin typeface="Garamond"/>
                <a:cs typeface="Garamond"/>
              </a:rPr>
              <a:t>!)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Endometritis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Endometrosis</a:t>
            </a:r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FF"/>
                </a:solidFill>
                <a:latin typeface="Garamond"/>
                <a:cs typeface="Garamond"/>
              </a:rPr>
              <a:t>Mare</a:t>
            </a:r>
            <a:endParaRPr lang="fr-FR" b="1" dirty="0">
              <a:solidFill>
                <a:srgbClr val="FF00FF"/>
              </a:solidFill>
              <a:latin typeface="Garamond"/>
              <a:cs typeface="Garamond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Early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mating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Rational: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Registration in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competitions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according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year</a:t>
            </a:r>
            <a:r>
              <a:rPr lang="fr-FR" dirty="0" smtClean="0">
                <a:latin typeface="Garamond"/>
                <a:cs typeface="Garamond"/>
              </a:rPr>
              <a:t> of </a:t>
            </a:r>
            <a:r>
              <a:rPr lang="fr-FR" dirty="0" err="1" smtClean="0">
                <a:latin typeface="Garamond"/>
                <a:cs typeface="Garamond"/>
              </a:rPr>
              <a:t>birth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Foal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born</a:t>
            </a:r>
            <a:r>
              <a:rPr lang="fr-FR" dirty="0" smtClean="0">
                <a:latin typeface="Garamond"/>
                <a:cs typeface="Garamond"/>
              </a:rPr>
              <a:t> on 31/12/15 </a:t>
            </a:r>
            <a:r>
              <a:rPr lang="fr-FR" dirty="0" err="1" smtClean="0">
                <a:latin typeface="Garamond"/>
                <a:cs typeface="Garamond"/>
              </a:rPr>
              <a:t>will</a:t>
            </a:r>
            <a:r>
              <a:rPr lang="fr-FR" dirty="0" smtClean="0">
                <a:latin typeface="Garamond"/>
                <a:cs typeface="Garamond"/>
              </a:rPr>
              <a:t> face </a:t>
            </a:r>
            <a:r>
              <a:rPr lang="fr-FR" dirty="0" err="1" smtClean="0">
                <a:latin typeface="Garamond"/>
                <a:cs typeface="Garamond"/>
              </a:rPr>
              <a:t>foal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born</a:t>
            </a:r>
            <a:r>
              <a:rPr lang="fr-FR" dirty="0" smtClean="0">
                <a:latin typeface="Garamond"/>
                <a:cs typeface="Garamond"/>
              </a:rPr>
              <a:t> on 01/01/15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Important for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early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competitors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smtClean="0">
                <a:latin typeface="Garamond"/>
                <a:cs typeface="Garamond"/>
              </a:rPr>
              <a:t>(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race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horses</a:t>
            </a:r>
            <a:r>
              <a:rPr lang="fr-FR" dirty="0" smtClean="0">
                <a:latin typeface="Garamond"/>
                <a:cs typeface="Garamond"/>
              </a:rPr>
              <a:t>), for sport </a:t>
            </a:r>
            <a:r>
              <a:rPr lang="fr-FR" dirty="0" err="1" smtClean="0">
                <a:latin typeface="Garamond"/>
                <a:cs typeface="Garamond"/>
              </a:rPr>
              <a:t>horses</a:t>
            </a:r>
            <a:r>
              <a:rPr lang="fr-FR" dirty="0" smtClean="0">
                <a:latin typeface="Garamond"/>
                <a:cs typeface="Garamond"/>
              </a:rPr>
              <a:t> = ???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However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50% of mares: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winter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anoestrus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smtClean="0">
                <a:latin typeface="Garamond"/>
                <a:cs typeface="Garamond"/>
              </a:rPr>
              <a:t>(</a:t>
            </a:r>
            <a:r>
              <a:rPr lang="fr-FR" dirty="0" err="1" smtClean="0">
                <a:latin typeface="Garamond"/>
                <a:cs typeface="Garamond"/>
              </a:rPr>
              <a:t>september</a:t>
            </a:r>
            <a:r>
              <a:rPr lang="fr-FR" dirty="0" smtClean="0">
                <a:latin typeface="Garamond"/>
                <a:cs typeface="Garamond"/>
              </a:rPr>
              <a:t> &gt; </a:t>
            </a:r>
            <a:r>
              <a:rPr lang="fr-FR" dirty="0" err="1" smtClean="0">
                <a:latin typeface="Garamond"/>
                <a:cs typeface="Garamond"/>
              </a:rPr>
              <a:t>march</a:t>
            </a:r>
            <a:r>
              <a:rPr lang="fr-FR" dirty="0" smtClean="0">
                <a:latin typeface="Garamond"/>
                <a:cs typeface="Garamond"/>
              </a:rPr>
              <a:t>)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Melatonin</a:t>
            </a:r>
            <a:r>
              <a:rPr lang="fr-FR" dirty="0" smtClean="0">
                <a:latin typeface="Garamond"/>
                <a:cs typeface="Garamond"/>
              </a:rPr>
              <a:t> &amp; light</a:t>
            </a:r>
          </a:p>
          <a:p>
            <a:pPr lvl="2"/>
            <a:endParaRPr lang="fr-FR" dirty="0" smtClean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FF"/>
                </a:solidFill>
                <a:latin typeface="Garamond"/>
                <a:cs typeface="Garamond"/>
              </a:rPr>
              <a:t>Mare</a:t>
            </a:r>
            <a:endParaRPr lang="fr-FR" b="1" dirty="0">
              <a:solidFill>
                <a:srgbClr val="FF00FF"/>
              </a:solidFill>
              <a:latin typeface="Garamond"/>
              <a:cs typeface="Garamond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5878455" cy="525780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Early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mating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>
              <a:buNone/>
            </a:pPr>
            <a:endParaRPr lang="fr-FR" dirty="0" smtClean="0">
              <a:latin typeface="Garamond"/>
              <a:cs typeface="Garamond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18800" y="1778871"/>
            <a:ext cx="20153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err="1" smtClean="0">
                <a:latin typeface="Garamond"/>
                <a:cs typeface="Garamond"/>
              </a:rPr>
              <a:t>Pineal</a:t>
            </a:r>
            <a:r>
              <a:rPr lang="fr-FR" dirty="0" smtClean="0">
                <a:latin typeface="Garamond"/>
                <a:cs typeface="Garamond"/>
              </a:rPr>
              <a:t> Gland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19595" y="4037638"/>
            <a:ext cx="20153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Hypothalamus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6" name="Soleil 5"/>
          <p:cNvSpPr/>
          <p:nvPr/>
        </p:nvSpPr>
        <p:spPr>
          <a:xfrm>
            <a:off x="2184902" y="2644810"/>
            <a:ext cx="822960" cy="82296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ZoneTexte 8"/>
          <p:cNvSpPr txBox="1"/>
          <p:nvPr/>
        </p:nvSpPr>
        <p:spPr>
          <a:xfrm>
            <a:off x="3975763" y="2871625"/>
            <a:ext cx="11030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Melatonin</a:t>
            </a:r>
            <a:endParaRPr lang="fr-FR" dirty="0">
              <a:latin typeface="Garamond"/>
              <a:cs typeface="Garamond"/>
            </a:endParaRPr>
          </a:p>
        </p:txBody>
      </p:sp>
      <p:cxnSp>
        <p:nvCxnSpPr>
          <p:cNvPr id="10" name="Connecteur droit 9"/>
          <p:cNvCxnSpPr>
            <a:endCxn id="9" idx="1"/>
          </p:cNvCxnSpPr>
          <p:nvPr/>
        </p:nvCxnSpPr>
        <p:spPr>
          <a:xfrm>
            <a:off x="3007862" y="3056290"/>
            <a:ext cx="967901" cy="1"/>
          </a:xfrm>
          <a:prstGeom prst="line">
            <a:avLst/>
          </a:prstGeom>
          <a:ln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163332" y="2686959"/>
            <a:ext cx="70617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FB-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75765" y="5203650"/>
            <a:ext cx="11030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GnRH</a:t>
            </a:r>
            <a:endParaRPr lang="fr-FR" dirty="0">
              <a:latin typeface="Garamond"/>
              <a:cs typeface="Garamond"/>
            </a:endParaRPr>
          </a:p>
        </p:txBody>
      </p:sp>
      <p:cxnSp>
        <p:nvCxnSpPr>
          <p:cNvPr id="13" name="Connecteur droit 12"/>
          <p:cNvCxnSpPr>
            <a:stCxn id="4" idx="2"/>
            <a:endCxn id="9" idx="0"/>
          </p:cNvCxnSpPr>
          <p:nvPr/>
        </p:nvCxnSpPr>
        <p:spPr>
          <a:xfrm rot="16200000" flipH="1">
            <a:off x="4165179" y="2509515"/>
            <a:ext cx="723422" cy="79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19600" y="6362857"/>
            <a:ext cx="20153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err="1" smtClean="0">
                <a:latin typeface="Garamond"/>
                <a:cs typeface="Garamond"/>
              </a:rPr>
              <a:t>Hypophisis</a:t>
            </a:r>
            <a:endParaRPr lang="fr-FR" dirty="0">
              <a:latin typeface="Garamond"/>
              <a:cs typeface="Garamond"/>
            </a:endParaRPr>
          </a:p>
        </p:txBody>
      </p:sp>
      <p:cxnSp>
        <p:nvCxnSpPr>
          <p:cNvPr id="15" name="Connecteur droit 14"/>
          <p:cNvCxnSpPr>
            <a:endCxn id="12" idx="1"/>
          </p:cNvCxnSpPr>
          <p:nvPr/>
        </p:nvCxnSpPr>
        <p:spPr>
          <a:xfrm rot="5400000">
            <a:off x="2810943" y="4221112"/>
            <a:ext cx="2332026" cy="2382"/>
          </a:xfrm>
          <a:prstGeom prst="line">
            <a:avLst/>
          </a:prstGeom>
          <a:ln>
            <a:solidFill>
              <a:schemeClr val="accent2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163332" y="4649652"/>
            <a:ext cx="70617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FB-</a:t>
            </a:r>
            <a:endParaRPr lang="fr-FR" dirty="0">
              <a:latin typeface="Garamond"/>
              <a:cs typeface="Garamond"/>
            </a:endParaRPr>
          </a:p>
        </p:txBody>
      </p:sp>
      <p:cxnSp>
        <p:nvCxnSpPr>
          <p:cNvPr id="17" name="Connecteur droit 16"/>
          <p:cNvCxnSpPr>
            <a:stCxn id="22" idx="1"/>
            <a:endCxn id="12" idx="3"/>
          </p:cNvCxnSpPr>
          <p:nvPr/>
        </p:nvCxnSpPr>
        <p:spPr>
          <a:xfrm rot="10800000" flipV="1">
            <a:off x="5078817" y="4723390"/>
            <a:ext cx="481619" cy="664926"/>
          </a:xfrm>
          <a:prstGeom prst="line">
            <a:avLst/>
          </a:prstGeom>
          <a:ln>
            <a:solidFill>
              <a:schemeClr val="accent3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647161" y="4649652"/>
            <a:ext cx="70617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FB+</a:t>
            </a:r>
            <a:endParaRPr lang="fr-FR" dirty="0">
              <a:latin typeface="Garamond"/>
              <a:cs typeface="Garamond"/>
            </a:endParaRPr>
          </a:p>
        </p:txBody>
      </p:sp>
      <p:cxnSp>
        <p:nvCxnSpPr>
          <p:cNvPr id="19" name="Connecteur droit 18"/>
          <p:cNvCxnSpPr>
            <a:stCxn id="9" idx="2"/>
            <a:endCxn id="5" idx="0"/>
          </p:cNvCxnSpPr>
          <p:nvPr/>
        </p:nvCxnSpPr>
        <p:spPr>
          <a:xfrm rot="5400000">
            <a:off x="4128948" y="3639296"/>
            <a:ext cx="796681" cy="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5" idx="2"/>
            <a:endCxn id="12" idx="0"/>
          </p:cNvCxnSpPr>
          <p:nvPr/>
        </p:nvCxnSpPr>
        <p:spPr>
          <a:xfrm rot="16200000" flipH="1">
            <a:off x="4128949" y="4805308"/>
            <a:ext cx="796680" cy="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2" idx="2"/>
            <a:endCxn id="14" idx="0"/>
          </p:cNvCxnSpPr>
          <p:nvPr/>
        </p:nvCxnSpPr>
        <p:spPr>
          <a:xfrm rot="16200000" flipH="1">
            <a:off x="4132354" y="5967918"/>
            <a:ext cx="789875" cy="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560435" y="4538724"/>
            <a:ext cx="6584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Food</a:t>
            </a:r>
            <a:endParaRPr lang="fr-FR" dirty="0">
              <a:latin typeface="Garamond"/>
              <a:cs typeface="Garamond"/>
            </a:endParaRPr>
          </a:p>
        </p:txBody>
      </p:sp>
      <p:cxnSp>
        <p:nvCxnSpPr>
          <p:cNvPr id="23" name="Connecteur droit 22"/>
          <p:cNvCxnSpPr>
            <a:endCxn id="12" idx="1"/>
          </p:cNvCxnSpPr>
          <p:nvPr/>
        </p:nvCxnSpPr>
        <p:spPr>
          <a:xfrm>
            <a:off x="2596381" y="5388316"/>
            <a:ext cx="1379384" cy="1588"/>
          </a:xfrm>
          <a:prstGeom prst="line">
            <a:avLst/>
          </a:prstGeom>
          <a:ln>
            <a:solidFill>
              <a:schemeClr val="accent3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1636108" y="4428044"/>
            <a:ext cx="1920548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596383" y="3668306"/>
            <a:ext cx="70617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Garamond"/>
                <a:cs typeface="Garamond"/>
              </a:rPr>
              <a:t>FB+</a:t>
            </a:r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FF"/>
                </a:solidFill>
                <a:latin typeface="Garamond"/>
                <a:cs typeface="Garamond"/>
              </a:rPr>
              <a:t>Mare</a:t>
            </a:r>
            <a:endParaRPr lang="fr-FR" b="1" dirty="0">
              <a:solidFill>
                <a:srgbClr val="FF00FF"/>
              </a:solidFill>
              <a:latin typeface="Garamond"/>
              <a:cs typeface="Garamond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Early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mating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Artificial</a:t>
            </a:r>
            <a:r>
              <a:rPr lang="fr-FR" dirty="0" smtClean="0">
                <a:latin typeface="Garamond"/>
                <a:cs typeface="Garamond"/>
              </a:rPr>
              <a:t> light: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Type of light!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Min 70d </a:t>
            </a:r>
            <a:r>
              <a:rPr lang="fr-FR" dirty="0" err="1" smtClean="0">
                <a:latin typeface="Garamond"/>
                <a:cs typeface="Garamond"/>
              </a:rPr>
              <a:t>before</a:t>
            </a:r>
            <a:r>
              <a:rPr lang="fr-FR" dirty="0" smtClean="0">
                <a:latin typeface="Garamond"/>
                <a:cs typeface="Garamond"/>
              </a:rPr>
              <a:t> OV 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35d of </a:t>
            </a:r>
            <a:r>
              <a:rPr lang="fr-FR" dirty="0" err="1" smtClean="0">
                <a:latin typeface="Garamond"/>
                <a:cs typeface="Garamond"/>
              </a:rPr>
              <a:t>ttm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seems</a:t>
            </a:r>
            <a:r>
              <a:rPr lang="fr-FR" dirty="0" smtClean="0">
                <a:latin typeface="Garamond"/>
                <a:cs typeface="Garamond"/>
              </a:rPr>
              <a:t> to </a:t>
            </a:r>
            <a:r>
              <a:rPr lang="fr-FR" dirty="0" err="1" smtClean="0">
                <a:latin typeface="Garamond"/>
                <a:cs typeface="Garamond"/>
              </a:rPr>
              <a:t>be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enough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smtClean="0">
                <a:latin typeface="Garamond"/>
                <a:cs typeface="Garamond"/>
              </a:rPr>
              <a:t>Never </a:t>
            </a:r>
            <a:r>
              <a:rPr lang="fr-FR" dirty="0" err="1" smtClean="0">
                <a:latin typeface="Garamond"/>
                <a:cs typeface="Garamond"/>
              </a:rPr>
              <a:t>before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december</a:t>
            </a:r>
            <a:r>
              <a:rPr lang="fr-FR" dirty="0" smtClean="0">
                <a:latin typeface="Garamond"/>
                <a:cs typeface="Garamond"/>
              </a:rPr>
              <a:t> 1st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Also</a:t>
            </a:r>
            <a:r>
              <a:rPr lang="fr-FR" dirty="0" smtClean="0">
                <a:latin typeface="Garamond"/>
                <a:cs typeface="Garamond"/>
              </a:rPr>
              <a:t> for </a:t>
            </a:r>
            <a:r>
              <a:rPr lang="fr-FR" dirty="0" err="1" smtClean="0">
                <a:latin typeface="Garamond"/>
                <a:cs typeface="Garamond"/>
              </a:rPr>
              <a:t>pregnant</a:t>
            </a:r>
            <a:r>
              <a:rPr lang="fr-FR" dirty="0" smtClean="0">
                <a:latin typeface="Garamond"/>
                <a:cs typeface="Garamond"/>
              </a:rPr>
              <a:t> mare to </a:t>
            </a:r>
            <a:r>
              <a:rPr lang="fr-FR" dirty="0" err="1" smtClean="0">
                <a:latin typeface="Garamond"/>
                <a:cs typeface="Garamond"/>
              </a:rPr>
              <a:t>foal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before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april</a:t>
            </a:r>
            <a:r>
              <a:rPr lang="fr-FR" dirty="0" smtClean="0">
                <a:latin typeface="Garamond"/>
                <a:cs typeface="Garamond"/>
              </a:rPr>
              <a:t> 15th</a:t>
            </a:r>
          </a:p>
          <a:p>
            <a:pPr lvl="2"/>
            <a:r>
              <a:rPr lang="fr-FR" dirty="0" smtClean="0">
                <a:latin typeface="Garamond"/>
                <a:cs typeface="Garamond"/>
              </a:rPr>
              <a:t>Flash protocoles (Palmer et al.)?</a:t>
            </a:r>
          </a:p>
          <a:p>
            <a:pPr lvl="2"/>
            <a:endParaRPr lang="fr-FR" dirty="0" smtClean="0">
              <a:latin typeface="Garamond"/>
              <a:cs typeface="Garamond"/>
            </a:endParaRPr>
          </a:p>
          <a:p>
            <a:pPr lvl="2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FF"/>
                </a:solidFill>
                <a:latin typeface="Garamond"/>
                <a:cs typeface="Garamond"/>
              </a:rPr>
              <a:t>Mare</a:t>
            </a:r>
            <a:endParaRPr lang="fr-FR" b="1" dirty="0">
              <a:solidFill>
                <a:srgbClr val="FF00FF"/>
              </a:solidFill>
              <a:latin typeface="Garamond"/>
              <a:cs typeface="Garamond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Garamond"/>
                <a:cs typeface="Garamond"/>
              </a:rPr>
              <a:t>Foaling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heat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Definition</a:t>
            </a:r>
            <a:r>
              <a:rPr lang="fr-FR" dirty="0" smtClean="0">
                <a:latin typeface="Garamond"/>
                <a:cs typeface="Garamond"/>
              </a:rPr>
              <a:t>: d4-d14 PP, OV d9&gt;d15</a:t>
            </a:r>
          </a:p>
          <a:p>
            <a:pPr lvl="1"/>
            <a:r>
              <a:rPr lang="fr-FR" dirty="0" smtClean="0">
                <a:latin typeface="Garamond"/>
                <a:cs typeface="Garamond"/>
              </a:rPr>
              <a:t>Use </a:t>
            </a:r>
            <a:r>
              <a:rPr lang="fr-FR" dirty="0" err="1" smtClean="0">
                <a:latin typeface="Garamond"/>
                <a:cs typeface="Garamond"/>
              </a:rPr>
              <a:t>it</a:t>
            </a:r>
            <a:r>
              <a:rPr lang="fr-FR" dirty="0" smtClean="0">
                <a:latin typeface="Garamond"/>
                <a:cs typeface="Garamond"/>
              </a:rPr>
              <a:t> or not?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Necessary</a:t>
            </a:r>
            <a:r>
              <a:rPr lang="fr-FR" dirty="0" smtClean="0">
                <a:latin typeface="Garamond"/>
                <a:cs typeface="Garamond"/>
              </a:rPr>
              <a:t> to </a:t>
            </a:r>
            <a:r>
              <a:rPr lang="fr-FR" dirty="0" err="1" smtClean="0">
                <a:latin typeface="Garamond"/>
                <a:cs typeface="Garamond"/>
              </a:rPr>
              <a:t>keep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prolificity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smtClean="0">
                <a:latin typeface="Garamond"/>
                <a:cs typeface="Garamond"/>
              </a:rPr>
              <a:t>but, </a:t>
            </a:r>
            <a:r>
              <a:rPr lang="fr-FR" dirty="0" err="1" smtClean="0">
                <a:latin typeface="Wingdings"/>
                <a:ea typeface="Wingdings"/>
                <a:cs typeface="Wingdings"/>
              </a:rPr>
              <a:t>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Garamond"/>
                <a:cs typeface="Garamond"/>
              </a:rPr>
              <a:t>(10-20%) </a:t>
            </a:r>
            <a:r>
              <a:rPr lang="fr-FR" dirty="0" smtClean="0">
                <a:latin typeface="Garamond"/>
                <a:cs typeface="Garamond"/>
              </a:rPr>
              <a:t>of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fertility</a:t>
            </a:r>
            <a:endParaRPr lang="fr-FR" dirty="0" smtClean="0">
              <a:latin typeface="Garamond"/>
              <a:cs typeface="Garamond"/>
            </a:endParaRPr>
          </a:p>
          <a:p>
            <a:pPr lvl="1"/>
            <a:r>
              <a:rPr lang="fr-FR" dirty="0" err="1" smtClean="0">
                <a:latin typeface="Garamond"/>
                <a:cs typeface="Garamond"/>
              </a:rPr>
              <a:t>Ways</a:t>
            </a:r>
            <a:r>
              <a:rPr lang="fr-FR" dirty="0" smtClean="0">
                <a:latin typeface="Garamond"/>
                <a:cs typeface="Garamond"/>
              </a:rPr>
              <a:t> to use </a:t>
            </a:r>
            <a:r>
              <a:rPr lang="fr-FR" dirty="0" err="1" smtClean="0">
                <a:latin typeface="Garamond"/>
                <a:cs typeface="Garamond"/>
              </a:rPr>
              <a:t>it</a:t>
            </a:r>
            <a:r>
              <a:rPr lang="fr-FR" dirty="0" smtClean="0">
                <a:latin typeface="Garamond"/>
                <a:cs typeface="Garamond"/>
              </a:rPr>
              <a:t>:</a:t>
            </a: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Choose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mare </a:t>
            </a:r>
          </a:p>
          <a:p>
            <a:pPr lvl="3"/>
            <a:r>
              <a:rPr lang="fr-FR" dirty="0" err="1" smtClean="0">
                <a:latin typeface="Garamond"/>
                <a:cs typeface="Garamond"/>
              </a:rPr>
              <a:t>perfect</a:t>
            </a:r>
            <a:r>
              <a:rPr lang="fr-FR" dirty="0" smtClean="0">
                <a:latin typeface="Garamond"/>
                <a:cs typeface="Garamond"/>
              </a:rPr>
              <a:t> post </a:t>
            </a:r>
            <a:r>
              <a:rPr lang="fr-FR" dirty="0" err="1" smtClean="0">
                <a:latin typeface="Garamond"/>
                <a:cs typeface="Garamond"/>
              </a:rPr>
              <a:t>foaling</a:t>
            </a:r>
            <a:r>
              <a:rPr lang="fr-FR" dirty="0" smtClean="0">
                <a:latin typeface="Garamond"/>
                <a:cs typeface="Garamond"/>
              </a:rPr>
              <a:t> </a:t>
            </a:r>
            <a:r>
              <a:rPr lang="fr-FR" dirty="0" err="1" smtClean="0">
                <a:latin typeface="Garamond"/>
                <a:cs typeface="Garamond"/>
              </a:rPr>
              <a:t>period</a:t>
            </a:r>
            <a:r>
              <a:rPr lang="fr-FR" dirty="0" smtClean="0">
                <a:latin typeface="Garamond"/>
                <a:cs typeface="Garamond"/>
              </a:rPr>
              <a:t> (No RP, </a:t>
            </a:r>
            <a:r>
              <a:rPr lang="fr-FR" dirty="0" err="1" smtClean="0">
                <a:latin typeface="Garamond"/>
                <a:cs typeface="Garamond"/>
              </a:rPr>
              <a:t>metritis</a:t>
            </a:r>
            <a:r>
              <a:rPr lang="fr-FR" dirty="0" smtClean="0">
                <a:latin typeface="Garamond"/>
                <a:cs typeface="Garamond"/>
              </a:rPr>
              <a:t>, Fever,…)</a:t>
            </a:r>
          </a:p>
          <a:p>
            <a:pPr lvl="3"/>
            <a:r>
              <a:rPr lang="fr-FR" dirty="0" smtClean="0">
                <a:latin typeface="Garamond"/>
                <a:cs typeface="Garamond"/>
              </a:rPr>
              <a:t>Small </a:t>
            </a:r>
            <a:r>
              <a:rPr lang="fr-FR" dirty="0" err="1" smtClean="0">
                <a:latin typeface="Garamond"/>
                <a:cs typeface="Garamond"/>
              </a:rPr>
              <a:t>uterus</a:t>
            </a:r>
            <a:r>
              <a:rPr lang="fr-FR" dirty="0" smtClean="0">
                <a:latin typeface="Garamond"/>
                <a:cs typeface="Garamond"/>
              </a:rPr>
              <a:t>, no </a:t>
            </a:r>
            <a:r>
              <a:rPr lang="fr-FR" dirty="0" err="1" smtClean="0">
                <a:latin typeface="Garamond"/>
                <a:cs typeface="Garamond"/>
              </a:rPr>
              <a:t>liquid</a:t>
            </a:r>
            <a:r>
              <a:rPr lang="fr-FR" dirty="0" smtClean="0">
                <a:latin typeface="Garamond"/>
                <a:cs typeface="Garamond"/>
              </a:rPr>
              <a:t> (US of mares)</a:t>
            </a:r>
          </a:p>
          <a:p>
            <a:pPr lvl="2"/>
            <a:r>
              <a:rPr lang="fr-FR" dirty="0" err="1" smtClean="0">
                <a:latin typeface="Garamond"/>
                <a:cs typeface="Garamond"/>
              </a:rPr>
              <a:t>Give</a:t>
            </a:r>
            <a:r>
              <a:rPr lang="fr-FR" dirty="0" smtClean="0">
                <a:latin typeface="Garamond"/>
                <a:cs typeface="Garamond"/>
              </a:rPr>
              <a:t> time for </a:t>
            </a:r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uterine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 involution </a:t>
            </a:r>
          </a:p>
          <a:p>
            <a:pPr lvl="3"/>
            <a:r>
              <a:rPr lang="fr-FR" dirty="0" err="1" smtClean="0">
                <a:latin typeface="Garamond"/>
                <a:cs typeface="Garamond"/>
              </a:rPr>
              <a:t>E.g</a:t>
            </a:r>
            <a:r>
              <a:rPr lang="fr-FR" dirty="0" smtClean="0">
                <a:latin typeface="Garamond"/>
                <a:cs typeface="Garamond"/>
              </a:rPr>
              <a:t>.: if OV&gt;10d, normal </a:t>
            </a:r>
            <a:r>
              <a:rPr lang="fr-FR" dirty="0" err="1" smtClean="0">
                <a:latin typeface="Garamond"/>
                <a:cs typeface="Garamond"/>
              </a:rPr>
              <a:t>fertility</a:t>
            </a:r>
            <a:endParaRPr lang="fr-FR" dirty="0" smtClean="0">
              <a:latin typeface="Garamond"/>
              <a:cs typeface="Garamond"/>
            </a:endParaRPr>
          </a:p>
          <a:p>
            <a:pPr lvl="2"/>
            <a:r>
              <a:rPr lang="fr-FR" dirty="0" err="1" smtClean="0">
                <a:solidFill>
                  <a:srgbClr val="FF0000"/>
                </a:solidFill>
                <a:latin typeface="Garamond"/>
                <a:cs typeface="Garamond"/>
              </a:rPr>
              <a:t>Oxytocin</a:t>
            </a:r>
            <a:r>
              <a:rPr lang="fr-FR" dirty="0" smtClean="0">
                <a:solidFill>
                  <a:srgbClr val="FF0000"/>
                </a:solidFill>
                <a:latin typeface="Garamond"/>
                <a:cs typeface="Garamond"/>
              </a:rPr>
              <a:t>?</a:t>
            </a:r>
            <a:endParaRPr lang="fr-FR" dirty="0" smtClean="0">
              <a:latin typeface="Garamond"/>
              <a:cs typeface="Garamond"/>
            </a:endParaRPr>
          </a:p>
          <a:p>
            <a:pPr lvl="2">
              <a:buNone/>
            </a:pPr>
            <a:endParaRPr lang="fr-FR" dirty="0" smtClean="0">
              <a:latin typeface="Garamond"/>
              <a:cs typeface="Garamond"/>
            </a:endParaRPr>
          </a:p>
          <a:p>
            <a:pPr lvl="2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 smtClean="0">
              <a:latin typeface="Garamond"/>
              <a:cs typeface="Garamond"/>
            </a:endParaRPr>
          </a:p>
          <a:p>
            <a:pPr lvl="1"/>
            <a:endParaRPr lang="fr-FR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3366FF"/>
                </a:solidFill>
                <a:latin typeface="Garamond"/>
                <a:cs typeface="Garamond"/>
              </a:rPr>
              <a:t>Stallion</a:t>
            </a:r>
            <a:endParaRPr lang="fr-FR" b="1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Testicular Volume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= 0.5233 </a:t>
            </a:r>
            <a:r>
              <a:rPr lang="en-US" dirty="0" err="1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 L </a:t>
            </a:r>
            <a:r>
              <a:rPr lang="en-US" dirty="0" err="1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l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h</a:t>
            </a:r>
            <a:r>
              <a:rPr lang="en-US" dirty="0" smtClean="0">
                <a:latin typeface="Garamond"/>
                <a:cs typeface="Garamond"/>
              </a:rPr>
              <a:t> (cm)</a:t>
            </a:r>
          </a:p>
          <a:p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Daily Sperm Production </a:t>
            </a:r>
            <a:r>
              <a:rPr lang="en-US" dirty="0" smtClean="0">
                <a:latin typeface="Garamond"/>
                <a:cs typeface="Garamond"/>
              </a:rPr>
              <a:t>(DSP):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= (0.024 </a:t>
            </a:r>
            <a:r>
              <a:rPr lang="en-US" dirty="0" err="1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 TV) – (0.76 to 1.26)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Season effect on DSO &amp; TV</a:t>
            </a:r>
          </a:p>
          <a:p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Total Sperm Number </a:t>
            </a:r>
            <a:r>
              <a:rPr lang="en-US" dirty="0" smtClean="0">
                <a:latin typeface="Garamond"/>
                <a:cs typeface="Garamond"/>
              </a:rPr>
              <a:t>(TSN):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= volume </a:t>
            </a:r>
            <a:r>
              <a:rPr lang="en-US" dirty="0" err="1" smtClean="0">
                <a:latin typeface="Garamond"/>
                <a:cs typeface="Garamond"/>
              </a:rPr>
              <a:t>x</a:t>
            </a:r>
            <a:r>
              <a:rPr lang="en-US" dirty="0" smtClean="0">
                <a:latin typeface="Garamond"/>
                <a:cs typeface="Garamond"/>
              </a:rPr>
              <a:t> concentration (ejaculate)</a:t>
            </a:r>
          </a:p>
          <a:p>
            <a:r>
              <a:rPr lang="en-US" dirty="0" smtClean="0">
                <a:solidFill>
                  <a:srgbClr val="FF0000"/>
                </a:solidFill>
                <a:latin typeface="Garamond"/>
                <a:cs typeface="Garamond"/>
              </a:rPr>
              <a:t>Daily Sperm Output </a:t>
            </a:r>
            <a:r>
              <a:rPr lang="en-US" dirty="0" smtClean="0">
                <a:latin typeface="Garamond"/>
                <a:cs typeface="Garamond"/>
              </a:rPr>
              <a:t>(DSO):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E.g. for 1 week </a:t>
            </a:r>
            <a:r>
              <a:rPr lang="en-US" dirty="0" smtClean="0">
                <a:solidFill>
                  <a:srgbClr val="3366FF"/>
                </a:solidFill>
                <a:latin typeface="Garamond"/>
                <a:cs typeface="Garamond"/>
              </a:rPr>
              <a:t>(7days) </a:t>
            </a:r>
            <a:r>
              <a:rPr lang="en-US" dirty="0" smtClean="0">
                <a:latin typeface="Garamond"/>
                <a:cs typeface="Garamond"/>
              </a:rPr>
              <a:t>&amp; </a:t>
            </a:r>
            <a:r>
              <a:rPr lang="en-US" dirty="0" smtClean="0">
                <a:solidFill>
                  <a:srgbClr val="008000"/>
                </a:solidFill>
                <a:latin typeface="Garamond"/>
                <a:cs typeface="Garamond"/>
              </a:rPr>
              <a:t>3 collections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= (</a:t>
            </a:r>
            <a:r>
              <a:rPr lang="en-US" dirty="0" smtClean="0">
                <a:solidFill>
                  <a:srgbClr val="008000"/>
                </a:solidFill>
                <a:latin typeface="Garamond"/>
                <a:cs typeface="Garamond"/>
              </a:rPr>
              <a:t>TSN</a:t>
            </a:r>
            <a:r>
              <a:rPr lang="en-US" baseline="-25000" dirty="0" smtClean="0">
                <a:solidFill>
                  <a:srgbClr val="008000"/>
                </a:solidFill>
                <a:latin typeface="Garamond"/>
                <a:cs typeface="Garamond"/>
              </a:rPr>
              <a:t>coll1</a:t>
            </a:r>
            <a:r>
              <a:rPr lang="en-US" dirty="0" smtClean="0">
                <a:solidFill>
                  <a:srgbClr val="008000"/>
                </a:solidFill>
                <a:latin typeface="Garamond"/>
                <a:cs typeface="Garamond"/>
              </a:rPr>
              <a:t> + TSN</a:t>
            </a:r>
            <a:r>
              <a:rPr lang="en-US" baseline="-25000" dirty="0" smtClean="0">
                <a:solidFill>
                  <a:srgbClr val="008000"/>
                </a:solidFill>
                <a:latin typeface="Garamond"/>
                <a:cs typeface="Garamond"/>
              </a:rPr>
              <a:t>coll2</a:t>
            </a:r>
            <a:r>
              <a:rPr lang="en-US" dirty="0" smtClean="0">
                <a:solidFill>
                  <a:srgbClr val="008000"/>
                </a:solidFill>
                <a:latin typeface="Garamond"/>
                <a:cs typeface="Garamond"/>
              </a:rPr>
              <a:t> + TSN</a:t>
            </a:r>
            <a:r>
              <a:rPr lang="en-US" baseline="-25000" dirty="0" smtClean="0">
                <a:solidFill>
                  <a:srgbClr val="008000"/>
                </a:solidFill>
                <a:latin typeface="Garamond"/>
                <a:cs typeface="Garamond"/>
              </a:rPr>
              <a:t>coll3</a:t>
            </a:r>
            <a:r>
              <a:rPr lang="en-US" dirty="0" smtClean="0">
                <a:latin typeface="Garamond"/>
                <a:cs typeface="Garamond"/>
              </a:rPr>
              <a:t>)/</a:t>
            </a:r>
            <a:r>
              <a:rPr lang="en-US" dirty="0" smtClean="0">
                <a:solidFill>
                  <a:srgbClr val="3366FF"/>
                </a:solidFill>
                <a:latin typeface="Garamond"/>
                <a:cs typeface="Garamond"/>
              </a:rPr>
              <a:t>7</a:t>
            </a:r>
          </a:p>
          <a:p>
            <a:endParaRPr lang="en-US" dirty="0" smtClean="0">
              <a:latin typeface="Garamond"/>
              <a:cs typeface="Garamond"/>
            </a:endParaRPr>
          </a:p>
        </p:txBody>
      </p:sp>
      <p:grpSp>
        <p:nvGrpSpPr>
          <p:cNvPr id="18" name="Grouper 17"/>
          <p:cNvGrpSpPr/>
          <p:nvPr/>
        </p:nvGrpSpPr>
        <p:grpSpPr>
          <a:xfrm>
            <a:off x="6167704" y="1396404"/>
            <a:ext cx="2757326" cy="2811922"/>
            <a:chOff x="5795407" y="1396404"/>
            <a:chExt cx="3129623" cy="3004290"/>
          </a:xfrm>
        </p:grpSpPr>
        <p:cxnSp>
          <p:nvCxnSpPr>
            <p:cNvPr id="4" name="Connecteur droit 3"/>
            <p:cNvCxnSpPr/>
            <p:nvPr/>
          </p:nvCxnSpPr>
          <p:spPr>
            <a:xfrm rot="5400000" flipH="1" flipV="1">
              <a:off x="4987378" y="2802494"/>
              <a:ext cx="2406176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6189672" y="4006376"/>
              <a:ext cx="2497128" cy="1588"/>
            </a:xfrm>
            <a:prstGeom prst="line">
              <a:avLst/>
            </a:prstGeom>
            <a:ln>
              <a:solidFill>
                <a:schemeClr val="tx1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 flipH="1" flipV="1">
              <a:off x="6530210" y="1653816"/>
              <a:ext cx="2210206" cy="2102974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 rot="16200000">
              <a:off x="4610870" y="2580941"/>
              <a:ext cx="2788273" cy="41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Garamond"/>
                  <a:cs typeface="Garamond"/>
                </a:rPr>
                <a:t>Daily </a:t>
              </a:r>
              <a:r>
                <a:rPr lang="fr-FR" dirty="0" err="1" smtClean="0">
                  <a:latin typeface="Garamond"/>
                  <a:cs typeface="Garamond"/>
                </a:rPr>
                <a:t>Sperm</a:t>
              </a:r>
              <a:r>
                <a:rPr lang="fr-FR" dirty="0" smtClean="0">
                  <a:latin typeface="Garamond"/>
                  <a:cs typeface="Garamond"/>
                </a:rPr>
                <a:t> Production</a:t>
              </a:r>
              <a:endParaRPr lang="fr-FR" dirty="0">
                <a:latin typeface="Garamond"/>
                <a:cs typeface="Garamond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881270" y="4006095"/>
              <a:ext cx="2043760" cy="39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Garamond"/>
                  <a:cs typeface="Garamond"/>
                </a:rPr>
                <a:t>Testicular</a:t>
              </a:r>
              <a:r>
                <a:rPr lang="fr-FR" dirty="0" smtClean="0">
                  <a:latin typeface="Garamond"/>
                  <a:cs typeface="Garamond"/>
                </a:rPr>
                <a:t> volume</a:t>
              </a:r>
              <a:endParaRPr lang="fr-FR" dirty="0">
                <a:latin typeface="Garamond"/>
                <a:cs typeface="Garamon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3366FF"/>
                </a:solidFill>
                <a:latin typeface="Garamond"/>
                <a:cs typeface="Garamond"/>
              </a:rPr>
              <a:t>Stallion</a:t>
            </a:r>
            <a:endParaRPr lang="fr-FR" b="1" dirty="0">
              <a:solidFill>
                <a:srgbClr val="3366FF"/>
              </a:solidFill>
              <a:latin typeface="Garamond"/>
              <a:cs typeface="Garamond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57200" y="1417638"/>
          <a:ext cx="8229600" cy="326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noProof="0" dirty="0" smtClean="0">
                          <a:latin typeface="Garamond"/>
                          <a:cs typeface="Garamond"/>
                        </a:rPr>
                        <a:t>DSO</a:t>
                      </a:r>
                      <a:r>
                        <a:rPr lang="en-GB" sz="2800" baseline="0" noProof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en-GB" sz="2800" noProof="0" dirty="0" smtClean="0">
                          <a:latin typeface="Garamond"/>
                          <a:cs typeface="Garamond"/>
                        </a:rPr>
                        <a:t>&gt; DSP</a:t>
                      </a:r>
                      <a:endParaRPr lang="en-GB" sz="2800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latin typeface="Garamond"/>
                          <a:cs typeface="Garamond"/>
                        </a:rPr>
                        <a:t>DSO &lt; DSP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noProof="0" dirty="0" smtClean="0">
                          <a:latin typeface="Garamond"/>
                          <a:cs typeface="Garamond"/>
                        </a:rPr>
                        <a:t>End of flush?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800" noProof="0" dirty="0" err="1" smtClean="0">
                          <a:latin typeface="Garamond"/>
                          <a:cs typeface="Garamond"/>
                        </a:rPr>
                        <a:t>Epididymal</a:t>
                      </a:r>
                      <a:r>
                        <a:rPr lang="en-GB" sz="2800" noProof="0" dirty="0" smtClean="0">
                          <a:latin typeface="Garamond"/>
                          <a:cs typeface="Garamond"/>
                        </a:rPr>
                        <a:t> storage</a:t>
                      </a:r>
                      <a:endParaRPr lang="en-GB" sz="2800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noProof="0" dirty="0" smtClean="0">
                          <a:latin typeface="Garamond"/>
                          <a:cs typeface="Garamond"/>
                        </a:rPr>
                        <a:t>Testicular</a:t>
                      </a:r>
                      <a:r>
                        <a:rPr lang="en-GB" sz="2800" b="1" baseline="0" noProof="0" dirty="0" smtClean="0">
                          <a:latin typeface="Garamond"/>
                          <a:cs typeface="Garamond"/>
                        </a:rPr>
                        <a:t> pathology?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800" b="0" baseline="0" noProof="0" dirty="0" smtClean="0">
                          <a:latin typeface="Garamond"/>
                          <a:cs typeface="Garamond"/>
                        </a:rPr>
                        <a:t>Decreased  production by testicular tissue</a:t>
                      </a:r>
                      <a:endParaRPr lang="en-GB" sz="2800" b="0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2800" b="1" noProof="0" dirty="0" smtClean="0">
                          <a:latin typeface="Garamond"/>
                          <a:cs typeface="Garamond"/>
                        </a:rPr>
                        <a:t>Collection repetition</a:t>
                      </a:r>
                      <a:r>
                        <a:rPr lang="en-GB" sz="2800" b="1" baseline="0" noProof="0" dirty="0" smtClean="0">
                          <a:latin typeface="Garamond"/>
                          <a:cs typeface="Garamond"/>
                        </a:rPr>
                        <a:t>?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800" baseline="0" noProof="0" dirty="0" smtClean="0">
                          <a:latin typeface="Garamond"/>
                          <a:cs typeface="Garamond"/>
                        </a:rPr>
                        <a:t>Too much collections (Distal droplets)</a:t>
                      </a:r>
                      <a:endParaRPr lang="en-GB" sz="2800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noProof="0" dirty="0" smtClean="0">
                          <a:latin typeface="Garamond"/>
                          <a:cs typeface="Garamond"/>
                        </a:rPr>
                        <a:t>Obstruction of sperm output?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GB" sz="2800" b="0" noProof="0" dirty="0" err="1" smtClean="0">
                          <a:latin typeface="Garamond"/>
                          <a:cs typeface="Garamond"/>
                        </a:rPr>
                        <a:t>Ampullae</a:t>
                      </a:r>
                      <a:endParaRPr lang="en-GB" sz="2800" b="0" noProof="0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501</Words>
  <Application>Microsoft Macintosh PowerPoint</Application>
  <PresentationFormat>Présentation à l'écran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REPRO MANAGEMENT</vt:lpstr>
      <vt:lpstr>Diapositive 2</vt:lpstr>
      <vt:lpstr>Mare</vt:lpstr>
      <vt:lpstr>Mare</vt:lpstr>
      <vt:lpstr>Mare</vt:lpstr>
      <vt:lpstr>Mare</vt:lpstr>
      <vt:lpstr>Mare</vt:lpstr>
      <vt:lpstr>Stallion</vt:lpstr>
      <vt:lpstr>Stallion</vt:lpstr>
      <vt:lpstr>Stallion</vt:lpstr>
    </vt:vector>
  </TitlesOfParts>
  <Company>ULg - FMV - Repro Equine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PONTHIER</dc:creator>
  <cp:lastModifiedBy>Jérôme PONTHIER</cp:lastModifiedBy>
  <cp:revision>9</cp:revision>
  <dcterms:created xsi:type="dcterms:W3CDTF">2015-07-16T12:56:41Z</dcterms:created>
  <dcterms:modified xsi:type="dcterms:W3CDTF">2015-07-16T12:57:07Z</dcterms:modified>
</cp:coreProperties>
</file>