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CC13-625D-D246-A60A-230A86572246}" type="datetimeFigureOut">
              <a:rPr lang="fr-FR" smtClean="0"/>
              <a:pPr/>
              <a:t>17/07/15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ANDROLOGY</a:t>
            </a:r>
            <a:r>
              <a:rPr lang="fr-FR" dirty="0" smtClean="0">
                <a:latin typeface="Garamond"/>
                <a:cs typeface="Garamond"/>
              </a:rPr>
              <a:t/>
            </a:r>
            <a:br>
              <a:rPr lang="fr-FR" dirty="0" smtClean="0">
                <a:latin typeface="Garamond"/>
                <a:cs typeface="Garamond"/>
              </a:rPr>
            </a:br>
            <a:r>
              <a:rPr lang="fr-FR" b="1" dirty="0" smtClean="0">
                <a:latin typeface="Garamond"/>
                <a:cs typeface="Garamond"/>
              </a:rPr>
              <a:t>EQUINE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  <a:latin typeface="Garamond"/>
                <a:cs typeface="Garamond"/>
              </a:rPr>
              <a:t>Dr. Jérôme PONTHIER</a:t>
            </a:r>
          </a:p>
          <a:p>
            <a:r>
              <a:rPr lang="fr-FR" dirty="0" smtClean="0">
                <a:solidFill>
                  <a:schemeClr val="tx1"/>
                </a:solidFill>
                <a:latin typeface="Garamond"/>
                <a:cs typeface="Garamond"/>
              </a:rPr>
              <a:t>DVM, M. Sc., Ph. D., Diplomate ECAR</a:t>
            </a:r>
            <a:endParaRPr lang="fr-FR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  <p:pic>
        <p:nvPicPr>
          <p:cNvPr id="4" name="Image 3" descr="bandeau2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799" y="1"/>
            <a:ext cx="3581799" cy="21304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2739824" cy="735681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Morphology</a:t>
            </a:r>
          </a:p>
          <a:p>
            <a:pPr marL="1314450" lvl="2" indent="-514350"/>
            <a:endParaRPr lang="en-GB" dirty="0" smtClean="0">
              <a:latin typeface="Garamond"/>
              <a:cs typeface="Garamond"/>
            </a:endParaRPr>
          </a:p>
          <a:p>
            <a:pPr marL="1314450" lvl="2" indent="-514350">
              <a:buNone/>
            </a:pPr>
            <a:endParaRPr lang="en-GB" dirty="0" smtClean="0">
              <a:latin typeface="Garamond"/>
              <a:cs typeface="Garamond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737150" y="1600200"/>
            <a:ext cx="2146300" cy="4128532"/>
            <a:chOff x="3148724" y="2481922"/>
            <a:chExt cx="2146300" cy="4128532"/>
          </a:xfrm>
        </p:grpSpPr>
        <p:pic>
          <p:nvPicPr>
            <p:cNvPr id="6" name="Image 5" descr="A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8724" y="2851254"/>
              <a:ext cx="2146300" cy="37592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148724" y="2481922"/>
              <a:ext cx="2146300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Garamond"/>
                  <a:cs typeface="Garamond"/>
                </a:rPr>
                <a:t>Primary</a:t>
              </a:r>
              <a:r>
                <a:rPr lang="fr-FR" dirty="0" smtClean="0">
                  <a:latin typeface="Garamond"/>
                  <a:cs typeface="Garamond"/>
                </a:rPr>
                <a:t> </a:t>
              </a:r>
              <a:r>
                <a:rPr lang="fr-FR" dirty="0" err="1" smtClean="0">
                  <a:latin typeface="Garamond"/>
                  <a:cs typeface="Garamond"/>
                </a:rPr>
                <a:t>abnormalities</a:t>
              </a:r>
              <a:endParaRPr lang="fr-FR" dirty="0">
                <a:latin typeface="Garamond"/>
                <a:cs typeface="Garamond"/>
              </a:endParaRPr>
            </a:p>
          </p:txBody>
        </p:sp>
      </p:grpSp>
      <p:grpSp>
        <p:nvGrpSpPr>
          <p:cNvPr id="8" name="Grouper 12"/>
          <p:cNvGrpSpPr/>
          <p:nvPr/>
        </p:nvGrpSpPr>
        <p:grpSpPr>
          <a:xfrm>
            <a:off x="6058757" y="1600200"/>
            <a:ext cx="2146300" cy="3414931"/>
            <a:chOff x="5638800" y="1562100"/>
            <a:chExt cx="2146300" cy="3414931"/>
          </a:xfrm>
        </p:grpSpPr>
        <p:pic>
          <p:nvPicPr>
            <p:cNvPr id="9" name="Image 8" descr="A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500" y="2208431"/>
              <a:ext cx="2133600" cy="27686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5638800" y="1562100"/>
              <a:ext cx="2146300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Garamond"/>
                  <a:cs typeface="Garamond"/>
                </a:rPr>
                <a:t>Secondary</a:t>
              </a:r>
              <a:r>
                <a:rPr lang="fr-FR" dirty="0" smtClean="0">
                  <a:latin typeface="Garamond"/>
                  <a:cs typeface="Garamond"/>
                </a:rPr>
                <a:t> </a:t>
              </a:r>
              <a:r>
                <a:rPr lang="fr-FR" dirty="0" err="1" smtClean="0">
                  <a:latin typeface="Garamond"/>
                  <a:cs typeface="Garamond"/>
                </a:rPr>
                <a:t>abnormalities</a:t>
              </a:r>
              <a:endParaRPr lang="fr-FR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4</a:t>
            </a:r>
            <a:r>
              <a:rPr lang="fr-FR" dirty="0" smtClean="0">
                <a:latin typeface="Garamond"/>
                <a:cs typeface="Garamond"/>
              </a:rPr>
              <a:t>. </a:t>
            </a:r>
            <a:r>
              <a:rPr lang="fr-FR" dirty="0" err="1" smtClean="0">
                <a:latin typeface="Garamond"/>
                <a:cs typeface="Garamond"/>
              </a:rPr>
              <a:t>Semen</a:t>
            </a:r>
            <a:r>
              <a:rPr lang="fr-FR" dirty="0" smtClean="0">
                <a:latin typeface="Garamond"/>
                <a:cs typeface="Garamond"/>
              </a:rPr>
              <a:t> management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Rules: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Fresh semen: (300) 500 progressive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/dose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Frozen semen: 140 (250) progressive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/dose</a:t>
            </a:r>
          </a:p>
          <a:p>
            <a:pPr marL="514350" indent="-514350"/>
            <a:r>
              <a:rPr lang="en-GB" dirty="0" smtClean="0">
                <a:latin typeface="Garamond"/>
                <a:cs typeface="Garamond"/>
              </a:rPr>
              <a:t>Ways: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Centrifugations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Density gradient centrifugations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Abnormal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endParaRPr lang="en-GB" dirty="0" smtClean="0">
              <a:latin typeface="Garamond"/>
              <a:cs typeface="Garamond"/>
            </a:endParaRP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Non sperm cells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Bacteria (virus)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Semen extenders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5. Pathologies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Testis &amp; </a:t>
            </a:r>
            <a:r>
              <a:rPr lang="en-GB" dirty="0" err="1" smtClean="0">
                <a:latin typeface="Garamond"/>
                <a:cs typeface="Garamond"/>
              </a:rPr>
              <a:t>epididymis</a:t>
            </a:r>
            <a:r>
              <a:rPr lang="en-GB" dirty="0" smtClean="0">
                <a:latin typeface="Garamond"/>
                <a:cs typeface="Garamond"/>
              </a:rPr>
              <a:t>: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57200" y="2253955"/>
          <a:ext cx="8229600" cy="458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631"/>
                <a:gridCol w="5377969"/>
              </a:tblGrid>
              <a:tr h="627055"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latin typeface="Garamond"/>
                          <a:cs typeface="Garamond"/>
                        </a:rPr>
                        <a:t>Pathology</a:t>
                      </a:r>
                      <a:endParaRPr lang="en-GB" sz="2800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latin typeface="Garamond"/>
                          <a:cs typeface="Garamond"/>
                        </a:rPr>
                        <a:t>Hot point(s)</a:t>
                      </a:r>
                      <a:endParaRPr lang="en-GB" sz="2800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Cryptorchidy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LARI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Estron</a:t>
                      </a: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GB" sz="2400" noProof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sulfate</a:t>
                      </a: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&amp; diagnosis</a:t>
                      </a:r>
                      <a:endParaRPr lang="en-GB" sz="2400" noProof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Tumors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Degeneration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Effects of temperature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Orchitis &amp; epidiymitis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Testicular torsion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Strangulated</a:t>
                      </a:r>
                      <a:r>
                        <a:rPr lang="en-GB" sz="2400" baseline="0" noProof="0" smtClean="0">
                          <a:latin typeface="Garamond"/>
                          <a:cs typeface="Garamond"/>
                        </a:rPr>
                        <a:t> or not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smtClean="0">
                          <a:latin typeface="Garamond"/>
                          <a:cs typeface="Garamond"/>
                        </a:rPr>
                        <a:t>Inguinal hernia</a:t>
                      </a:r>
                      <a:endParaRPr lang="en-GB" sz="2400" noProof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Closure</a:t>
                      </a:r>
                      <a:r>
                        <a:rPr lang="en-GB" sz="2400" baseline="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of inguinal rings &amp; semen quality</a:t>
                      </a:r>
                      <a:endParaRPr lang="en-GB" sz="2400" noProof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5. Pathologies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Penis: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57200" y="2253955"/>
          <a:ext cx="8229600" cy="188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631"/>
                <a:gridCol w="5377969"/>
              </a:tblGrid>
              <a:tr h="627055"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dirty="0" smtClean="0">
                          <a:latin typeface="Garamond"/>
                          <a:cs typeface="Garamond"/>
                        </a:rPr>
                        <a:t>Pathology</a:t>
                      </a:r>
                      <a:endParaRPr lang="en-GB" sz="2800" noProof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latin typeface="Garamond"/>
                          <a:cs typeface="Garamond"/>
                        </a:rPr>
                        <a:t>Hot point(s)</a:t>
                      </a:r>
                      <a:endParaRPr lang="en-GB" sz="2800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Seminal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GB" sz="2400" baseline="0" noProof="0" dirty="0" err="1" smtClean="0">
                          <a:latin typeface="Garamond"/>
                          <a:cs typeface="Garamond"/>
                        </a:rPr>
                        <a:t>vesiculitis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Local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GB" sz="2400" baseline="0" noProof="0" dirty="0" err="1" smtClean="0">
                          <a:latin typeface="Garamond"/>
                          <a:cs typeface="Garamond"/>
                        </a:rPr>
                        <a:t>antibiotherpay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by endoscopy?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Ampulla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obstruction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Diagnosis</a:t>
                      </a:r>
                      <a:r>
                        <a:rPr lang="en-GB" sz="2400" baseline="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&amp; PAL assay in semen</a:t>
                      </a:r>
                      <a:endParaRPr lang="en-GB" sz="2400" noProof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5. Pathologies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Penis: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57200" y="2236067"/>
          <a:ext cx="8229600" cy="458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631"/>
                <a:gridCol w="5377969"/>
              </a:tblGrid>
              <a:tr h="627055"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latin typeface="Garamond"/>
                          <a:cs typeface="Garamond"/>
                        </a:rPr>
                        <a:t>Pathology</a:t>
                      </a:r>
                      <a:endParaRPr lang="en-GB" sz="2800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latin typeface="Garamond"/>
                          <a:cs typeface="Garamond"/>
                        </a:rPr>
                        <a:t>Hot point(s)</a:t>
                      </a:r>
                      <a:endParaRPr lang="en-GB" sz="2800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Hematoma, </a:t>
                      </a:r>
                      <a:r>
                        <a:rPr lang="en-GB" sz="2400" baseline="0" noProof="0" dirty="0" err="1" smtClean="0">
                          <a:latin typeface="Garamond"/>
                          <a:cs typeface="Garamond"/>
                        </a:rPr>
                        <a:t>paraphimosis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Specific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treatments in equine (</a:t>
                      </a:r>
                      <a:r>
                        <a:rPr lang="en-GB" sz="2400" baseline="0" noProof="0" dirty="0" err="1" smtClean="0">
                          <a:latin typeface="Garamond"/>
                          <a:cs typeface="Garamond"/>
                        </a:rPr>
                        <a:t>vs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dog)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Phimosis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Foals &amp; </a:t>
                      </a:r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tumors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Parasitism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- infections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EHV3,</a:t>
                      </a:r>
                      <a:r>
                        <a:rPr lang="en-GB" sz="2400" baseline="0" noProof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GB" sz="2400" i="1" noProof="0" dirty="0" err="1" smtClean="0">
                          <a:latin typeface="Garamond"/>
                          <a:cs typeface="Garamond"/>
                        </a:rPr>
                        <a:t>Habronema</a:t>
                      </a:r>
                      <a:r>
                        <a:rPr lang="en-GB" sz="2400" i="1" noProof="0" dirty="0" smtClean="0">
                          <a:latin typeface="Garamond"/>
                          <a:cs typeface="Garamond"/>
                        </a:rPr>
                        <a:t>,</a:t>
                      </a:r>
                      <a:r>
                        <a:rPr lang="en-GB" sz="2400" i="1" baseline="0" noProof="0" dirty="0" smtClean="0">
                          <a:latin typeface="Garamond"/>
                          <a:cs typeface="Garamond"/>
                        </a:rPr>
                        <a:t> …</a:t>
                      </a:r>
                      <a:endParaRPr lang="en-GB" sz="2400" i="1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Papilloma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EPV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Sarco</a:t>
                      </a:r>
                      <a:r>
                        <a:rPr lang="en-GB" sz="2400" noProof="0" dirty="0" err="1" smtClean="0">
                          <a:latin typeface="Garamond"/>
                          <a:cs typeface="Garamond"/>
                        </a:rPr>
                        <a:t>ïds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BPV</a:t>
                      </a:r>
                      <a:endParaRPr lang="en-GB" sz="2400" noProof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627055">
                <a:tc>
                  <a:txBody>
                    <a:bodyPr/>
                    <a:lstStyle/>
                    <a:p>
                      <a:r>
                        <a:rPr lang="en-GB" sz="2400" noProof="0" dirty="0" smtClean="0">
                          <a:latin typeface="Garamond"/>
                          <a:cs typeface="Garamond"/>
                        </a:rPr>
                        <a:t>Carcinoma</a:t>
                      </a:r>
                      <a:endParaRPr lang="en-GB" sz="2400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EPV2</a:t>
                      </a:r>
                      <a:endParaRPr lang="en-GB" sz="2400" noProof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Garamond"/>
                <a:cs typeface="Garamond"/>
              </a:rPr>
              <a:t>ANDROLOGY</a:t>
            </a:r>
            <a:r>
              <a:rPr lang="fr-FR" b="1" dirty="0" smtClean="0">
                <a:latin typeface="Garamond"/>
                <a:cs typeface="Garamond"/>
              </a:rPr>
              <a:t/>
            </a:r>
            <a:br>
              <a:rPr lang="fr-FR" b="1" dirty="0" smtClean="0">
                <a:latin typeface="Garamond"/>
                <a:cs typeface="Garamond"/>
              </a:rPr>
            </a:br>
            <a:r>
              <a:rPr lang="fr-FR" b="1" dirty="0" smtClean="0">
                <a:latin typeface="Garamond"/>
                <a:cs typeface="Garamond"/>
              </a:rPr>
              <a:t>EqQ1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646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dirty="0" smtClean="0">
                <a:latin typeface="Garamond"/>
                <a:cs typeface="Garamond"/>
              </a:rPr>
              <a:t>What is the </a:t>
            </a:r>
            <a:r>
              <a:rPr lang="en-GB" dirty="0" smtClean="0">
                <a:latin typeface="Garamond"/>
                <a:cs typeface="Garamond"/>
              </a:rPr>
              <a:t>actually described</a:t>
            </a:r>
            <a:r>
              <a:rPr lang="en-GB" dirty="0" smtClean="0">
                <a:latin typeface="Garamond"/>
                <a:cs typeface="Garamond"/>
              </a:rPr>
              <a:t> etiologic cause </a:t>
            </a:r>
            <a:r>
              <a:rPr lang="en-GB" dirty="0" smtClean="0">
                <a:latin typeface="Garamond"/>
                <a:cs typeface="Garamond"/>
              </a:rPr>
              <a:t>of</a:t>
            </a:r>
            <a:r>
              <a:rPr lang="en-GB" dirty="0" smtClean="0">
                <a:latin typeface="Garamond"/>
                <a:cs typeface="Garamond"/>
              </a:rPr>
              <a:t> </a:t>
            </a:r>
            <a:r>
              <a:rPr lang="en-GB" dirty="0" err="1" smtClean="0">
                <a:latin typeface="Garamond"/>
                <a:cs typeface="Garamond"/>
              </a:rPr>
              <a:t>squamous</a:t>
            </a:r>
            <a:r>
              <a:rPr lang="en-GB" dirty="0" smtClean="0">
                <a:latin typeface="Garamond"/>
                <a:cs typeface="Garamond"/>
              </a:rPr>
              <a:t> cell carcinoma of the penis </a:t>
            </a:r>
            <a:r>
              <a:rPr lang="en-GB" dirty="0" smtClean="0">
                <a:latin typeface="Garamond"/>
                <a:cs typeface="Garamond"/>
              </a:rPr>
              <a:t>in </a:t>
            </a:r>
            <a:r>
              <a:rPr lang="en-GB" dirty="0" smtClean="0">
                <a:latin typeface="Garamond"/>
                <a:cs typeface="Garamond"/>
              </a:rPr>
              <a:t>the </a:t>
            </a:r>
            <a:r>
              <a:rPr lang="en-GB" dirty="0" smtClean="0">
                <a:latin typeface="Garamond"/>
                <a:cs typeface="Garamond"/>
              </a:rPr>
              <a:t>equine :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BPV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EPV1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EPV2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EHV3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All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None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Garamond"/>
                <a:cs typeface="Garamond"/>
              </a:rPr>
              <a:t>ANDROLOGY</a:t>
            </a:r>
            <a:r>
              <a:rPr lang="fr-FR" b="1" dirty="0" smtClean="0">
                <a:latin typeface="Garamond"/>
                <a:cs typeface="Garamond"/>
              </a:rPr>
              <a:t/>
            </a:r>
            <a:br>
              <a:rPr lang="fr-FR" b="1" dirty="0" smtClean="0">
                <a:latin typeface="Garamond"/>
                <a:cs typeface="Garamond"/>
              </a:rPr>
            </a:br>
            <a:r>
              <a:rPr lang="fr-FR" b="1" dirty="0" smtClean="0">
                <a:latin typeface="Garamond"/>
                <a:cs typeface="Garamond"/>
              </a:rPr>
              <a:t>EqQ1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646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dirty="0" smtClean="0">
                <a:latin typeface="Garamond"/>
                <a:cs typeface="Garamond"/>
              </a:rPr>
              <a:t>What is the </a:t>
            </a:r>
            <a:r>
              <a:rPr lang="en-GB" dirty="0" smtClean="0">
                <a:latin typeface="Garamond"/>
                <a:cs typeface="Garamond"/>
              </a:rPr>
              <a:t>actually described</a:t>
            </a:r>
            <a:r>
              <a:rPr lang="en-GB" dirty="0" smtClean="0">
                <a:latin typeface="Garamond"/>
                <a:cs typeface="Garamond"/>
              </a:rPr>
              <a:t> etiologic cause </a:t>
            </a:r>
            <a:r>
              <a:rPr lang="en-GB" dirty="0" smtClean="0">
                <a:latin typeface="Garamond"/>
                <a:cs typeface="Garamond"/>
              </a:rPr>
              <a:t>of</a:t>
            </a:r>
            <a:r>
              <a:rPr lang="en-GB" dirty="0" smtClean="0">
                <a:latin typeface="Garamond"/>
                <a:cs typeface="Garamond"/>
              </a:rPr>
              <a:t> </a:t>
            </a:r>
            <a:r>
              <a:rPr lang="en-GB" dirty="0" err="1" smtClean="0">
                <a:latin typeface="Garamond"/>
                <a:cs typeface="Garamond"/>
              </a:rPr>
              <a:t>squamous</a:t>
            </a:r>
            <a:r>
              <a:rPr lang="en-GB" dirty="0" smtClean="0">
                <a:latin typeface="Garamond"/>
                <a:cs typeface="Garamond"/>
              </a:rPr>
              <a:t> cell carcinoma of the penis </a:t>
            </a:r>
            <a:r>
              <a:rPr lang="en-GB" dirty="0" smtClean="0">
                <a:latin typeface="Garamond"/>
                <a:cs typeface="Garamond"/>
              </a:rPr>
              <a:t>in </a:t>
            </a:r>
            <a:r>
              <a:rPr lang="en-GB" dirty="0" smtClean="0">
                <a:latin typeface="Garamond"/>
                <a:cs typeface="Garamond"/>
              </a:rPr>
              <a:t>the equine,</a:t>
            </a:r>
            <a:r>
              <a:rPr lang="en-GB" dirty="0" smtClean="0">
                <a:latin typeface="Garamond"/>
                <a:cs typeface="Garamond"/>
              </a:rPr>
              <a:t> :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BPV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EPV1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Garamond"/>
                <a:cs typeface="Garamond"/>
              </a:rPr>
              <a:t>EPV2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EHV3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All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None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Garamond"/>
                <a:cs typeface="Garamond"/>
              </a:rPr>
              <a:t>ANDROLOGY</a:t>
            </a:r>
            <a:r>
              <a:rPr lang="fr-FR" b="1" dirty="0" smtClean="0">
                <a:latin typeface="Garamond"/>
                <a:cs typeface="Garamond"/>
              </a:rPr>
              <a:t/>
            </a:r>
            <a:br>
              <a:rPr lang="fr-FR" b="1" dirty="0" smtClean="0">
                <a:latin typeface="Garamond"/>
                <a:cs typeface="Garamond"/>
              </a:rPr>
            </a:br>
            <a:r>
              <a:rPr lang="fr-FR" b="1" dirty="0" smtClean="0">
                <a:latin typeface="Garamond"/>
                <a:cs typeface="Garamond"/>
              </a:rPr>
              <a:t>EqQ1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646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dirty="0" smtClean="0">
                <a:latin typeface="Garamond"/>
                <a:cs typeface="Garamond"/>
              </a:rPr>
              <a:t>What should be the mean volume and </a:t>
            </a:r>
            <a:r>
              <a:rPr lang="en-GB" dirty="0" smtClean="0">
                <a:latin typeface="Garamond"/>
                <a:cs typeface="Garamond"/>
              </a:rPr>
              <a:t>concentrations in an equine ejaculate</a:t>
            </a:r>
            <a:r>
              <a:rPr lang="en-GB" dirty="0" smtClean="0">
                <a:latin typeface="Garamond"/>
                <a:cs typeface="Garamond"/>
              </a:rPr>
              <a:t>: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100ml 100x10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  <a:endParaRPr lang="en-GB" dirty="0" smtClean="0">
              <a:latin typeface="Garamond"/>
              <a:cs typeface="Garamond"/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10ml 800x10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  <a:endParaRPr lang="en-GB" dirty="0" smtClean="0">
              <a:latin typeface="Garamond"/>
              <a:cs typeface="Garamond"/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50 ml 200x10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150ml 150x10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All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None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Garamond"/>
                <a:cs typeface="Garamond"/>
              </a:rPr>
              <a:t>ANDROLOGY</a:t>
            </a:r>
            <a:r>
              <a:rPr lang="fr-FR" b="1" dirty="0" smtClean="0">
                <a:latin typeface="Garamond"/>
                <a:cs typeface="Garamond"/>
              </a:rPr>
              <a:t/>
            </a:r>
            <a:br>
              <a:rPr lang="fr-FR" b="1" dirty="0" smtClean="0">
                <a:latin typeface="Garamond"/>
                <a:cs typeface="Garamond"/>
              </a:rPr>
            </a:br>
            <a:r>
              <a:rPr lang="fr-FR" b="1" dirty="0" smtClean="0">
                <a:latin typeface="Garamond"/>
                <a:cs typeface="Garamond"/>
              </a:rPr>
              <a:t>EqQ1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646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dirty="0" smtClean="0">
                <a:latin typeface="Garamond"/>
                <a:cs typeface="Garamond"/>
              </a:rPr>
              <a:t>What should be the mean volume and </a:t>
            </a:r>
            <a:r>
              <a:rPr lang="en-GB" dirty="0" smtClean="0">
                <a:latin typeface="Garamond"/>
                <a:cs typeface="Garamond"/>
              </a:rPr>
              <a:t>concentrations in an equine ejaculate</a:t>
            </a:r>
            <a:r>
              <a:rPr lang="en-GB" dirty="0" smtClean="0">
                <a:latin typeface="Garamond"/>
                <a:cs typeface="Garamond"/>
              </a:rPr>
              <a:t>: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100ml 100x10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  <a:endParaRPr lang="en-GB" dirty="0" smtClean="0">
              <a:latin typeface="Garamond"/>
              <a:cs typeface="Garamond"/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10ml 800x10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  <a:endParaRPr lang="en-GB" dirty="0" smtClean="0">
              <a:latin typeface="Garamond"/>
              <a:cs typeface="Garamond"/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50 ml 200x10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150ml 150x10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spz/ml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All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Garamond"/>
                <a:cs typeface="Garamond"/>
              </a:rPr>
              <a:t>None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SUMMARY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Anatomy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Normal values of the equine </a:t>
            </a:r>
            <a:r>
              <a:rPr lang="en-GB" dirty="0" err="1" smtClean="0">
                <a:latin typeface="Garamond"/>
                <a:cs typeface="Garamond"/>
              </a:rPr>
              <a:t>spermogram</a:t>
            </a:r>
            <a:endParaRPr lang="en-GB" dirty="0" smtClean="0">
              <a:latin typeface="Garamond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Semen management</a:t>
            </a:r>
            <a:endParaRPr lang="en-GB" dirty="0" smtClean="0">
              <a:latin typeface="Garamond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cs typeface="Garamond"/>
              </a:rPr>
              <a:t>Pathologies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1. </a:t>
            </a:r>
            <a:r>
              <a:rPr lang="fr-FR" dirty="0" err="1" smtClean="0">
                <a:latin typeface="Garamond"/>
                <a:cs typeface="Garamond"/>
              </a:rPr>
              <a:t>Anatomy</a:t>
            </a:r>
            <a:endParaRPr lang="fr-FR" dirty="0">
              <a:latin typeface="Garamond"/>
              <a:cs typeface="Garamond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65640" cy="3146315"/>
          </a:xfrm>
          <a:prstGeom prst="rect">
            <a:avLst/>
          </a:prstGeom>
        </p:spPr>
      </p:pic>
      <p:pic>
        <p:nvPicPr>
          <p:cNvPr id="6" name="Picture 25" descr="Pénis an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27" y="3146315"/>
            <a:ext cx="77724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rcRect l="3373" t="13021" r="3571"/>
          <a:stretch>
            <a:fillRect/>
          </a:stretch>
        </p:blipFill>
        <p:spPr>
          <a:xfrm rot="5400000">
            <a:off x="6277156" y="1396142"/>
            <a:ext cx="4163549" cy="14825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2. </a:t>
            </a:r>
            <a:r>
              <a:rPr lang="fr-FR" dirty="0" err="1" smtClean="0">
                <a:latin typeface="Garamond"/>
                <a:cs typeface="Garamond"/>
              </a:rPr>
              <a:t>Physiology</a:t>
            </a:r>
            <a:endParaRPr lang="fr-FR" dirty="0">
              <a:latin typeface="Garamond"/>
              <a:cs typeface="Garamond"/>
            </a:endParaRP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6170" y="1417638"/>
            <a:ext cx="4656853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en-GB" dirty="0" err="1" smtClean="0">
                <a:latin typeface="Garamond"/>
                <a:cs typeface="Garamond"/>
              </a:rPr>
              <a:t>Color</a:t>
            </a:r>
            <a:r>
              <a:rPr lang="en-GB" dirty="0" smtClean="0">
                <a:latin typeface="Garamond"/>
                <a:cs typeface="Garamond"/>
              </a:rPr>
              <a:t> (concentration &amp; pathologies), </a:t>
            </a:r>
            <a:r>
              <a:rPr lang="en-GB" dirty="0" err="1" smtClean="0">
                <a:latin typeface="Garamond"/>
                <a:cs typeface="Garamond"/>
              </a:rPr>
              <a:t>o</a:t>
            </a:r>
            <a:r>
              <a:rPr lang="en-GB" dirty="0" err="1" smtClean="0">
                <a:latin typeface="Garamond"/>
                <a:cs typeface="Garamond"/>
              </a:rPr>
              <a:t>dor</a:t>
            </a:r>
            <a:endParaRPr lang="en-GB" dirty="0" smtClean="0">
              <a:latin typeface="Garamond"/>
              <a:cs typeface="Garamond"/>
            </a:endParaRPr>
          </a:p>
          <a:p>
            <a:pPr marL="514350" indent="-514350"/>
            <a:r>
              <a:rPr lang="en-GB" dirty="0" smtClean="0">
                <a:latin typeface="Garamond"/>
                <a:cs typeface="Garamond"/>
              </a:rPr>
              <a:t>Volume &amp; Concentration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10 to 200ml &amp; </a:t>
            </a:r>
            <a:r>
              <a:rPr lang="en-GB" dirty="0" smtClean="0">
                <a:latin typeface="Garamond"/>
                <a:cs typeface="Garamond"/>
              </a:rPr>
              <a:t>50 to 800x10</a:t>
            </a:r>
            <a:r>
              <a:rPr lang="en-GB" baseline="30000" dirty="0" smtClean="0">
                <a:latin typeface="Garamond"/>
                <a:cs typeface="Garamond"/>
              </a:rPr>
              <a:t>6</a:t>
            </a:r>
            <a:r>
              <a:rPr lang="en-GB" dirty="0" smtClean="0">
                <a:latin typeface="Garamond"/>
                <a:cs typeface="Garamond"/>
              </a:rPr>
              <a:t> </a:t>
            </a:r>
            <a:r>
              <a:rPr lang="en-GB" dirty="0" err="1" smtClean="0">
                <a:latin typeface="Garamond"/>
                <a:cs typeface="Garamond"/>
              </a:rPr>
              <a:t>spz</a:t>
            </a:r>
            <a:r>
              <a:rPr lang="en-GB" dirty="0" smtClean="0">
                <a:latin typeface="Garamond"/>
                <a:cs typeface="Garamond"/>
              </a:rPr>
              <a:t>/ml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TSN is +/</a:t>
            </a:r>
            <a:r>
              <a:rPr lang="en-GB" smtClean="0">
                <a:latin typeface="Garamond"/>
                <a:cs typeface="Garamond"/>
              </a:rPr>
              <a:t>- constant (9-12x10</a:t>
            </a:r>
            <a:r>
              <a:rPr lang="en-GB" baseline="30000" smtClean="0">
                <a:latin typeface="Garamond"/>
                <a:cs typeface="Garamond"/>
              </a:rPr>
              <a:t>9</a:t>
            </a:r>
            <a:r>
              <a:rPr lang="en-GB" smtClean="0">
                <a:latin typeface="Garamond"/>
                <a:cs typeface="Garamond"/>
              </a:rPr>
              <a:t>spz)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Seminal plasma: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A</a:t>
            </a:r>
            <a:r>
              <a:rPr lang="en-GB" dirty="0" smtClean="0">
                <a:latin typeface="Garamond"/>
                <a:cs typeface="Garamond"/>
              </a:rPr>
              <a:t>ccessory glands (vesicular glands)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Production during sexual excitation periods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S</a:t>
            </a:r>
            <a:r>
              <a:rPr lang="en-GB" dirty="0" smtClean="0">
                <a:latin typeface="Garamond"/>
                <a:cs typeface="Garamond"/>
              </a:rPr>
              <a:t>hort excitation, 1 jump and </a:t>
            </a:r>
            <a:r>
              <a:rPr lang="en-GB" dirty="0" smtClean="0">
                <a:latin typeface="Garamond"/>
                <a:cs typeface="Garamond"/>
              </a:rPr>
              <a:t>d</a:t>
            </a:r>
            <a:r>
              <a:rPr lang="en-GB" dirty="0" smtClean="0">
                <a:latin typeface="Garamond"/>
                <a:cs typeface="Garamond"/>
              </a:rPr>
              <a:t>irect ejaculation:</a:t>
            </a:r>
          </a:p>
          <a:p>
            <a:pPr marL="1314450" lvl="2" indent="-514350"/>
            <a:r>
              <a:rPr lang="en-GB" dirty="0" err="1" smtClean="0">
                <a:latin typeface="Wingdings"/>
                <a:ea typeface="Wingdings"/>
                <a:cs typeface="Wingdings"/>
              </a:rPr>
              <a:t>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volume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</a:t>
            </a:r>
            <a:r>
              <a:rPr lang="en-GB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concentration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914400" lvl="1" indent="-514350"/>
            <a:r>
              <a:rPr lang="en-GB" dirty="0" smtClean="0">
                <a:latin typeface="Garamond"/>
                <a:ea typeface="Wingdings"/>
                <a:cs typeface="Garamond"/>
              </a:rPr>
              <a:t>L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ong excitation and many jumps before ejaculation</a:t>
            </a:r>
            <a:endParaRPr lang="en-GB" dirty="0" smtClean="0">
              <a:latin typeface="Wingdings"/>
              <a:ea typeface="Wingdings"/>
              <a:cs typeface="Wingdings"/>
            </a:endParaRPr>
          </a:p>
          <a:p>
            <a:pPr marL="1314450" lvl="2" indent="-514350"/>
            <a:r>
              <a:rPr lang="en-GB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volume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</a:t>
            </a:r>
            <a:r>
              <a:rPr lang="en-GB" dirty="0" err="1" smtClean="0">
                <a:latin typeface="Wingdings"/>
                <a:ea typeface="Wingdings"/>
                <a:cs typeface="Wingdings"/>
              </a:rPr>
              <a:t></a:t>
            </a:r>
            <a:r>
              <a:rPr lang="en-GB" dirty="0" err="1" smtClean="0">
                <a:latin typeface="Garamond"/>
                <a:ea typeface="Wingdings"/>
                <a:cs typeface="Garamond"/>
              </a:rPr>
              <a:t>concentration</a:t>
            </a:r>
            <a:endParaRPr lang="en-GB" dirty="0" smtClean="0">
              <a:latin typeface="Garamond"/>
              <a:cs typeface="Garamond"/>
            </a:endParaRPr>
          </a:p>
          <a:p>
            <a:pPr marL="1314450" lvl="2" indent="-51435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Motility</a:t>
            </a:r>
          </a:p>
          <a:p>
            <a:pPr marL="1314450" lvl="2" indent="-514350">
              <a:buNone/>
            </a:pPr>
            <a:endParaRPr lang="en-GB" dirty="0" smtClean="0">
              <a:latin typeface="Garamond"/>
              <a:cs typeface="Garamond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90396" y="4241800"/>
          <a:ext cx="5487071" cy="1346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171"/>
                <a:gridCol w="1816100"/>
                <a:gridCol w="1955800"/>
              </a:tblGrid>
              <a:tr h="41910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Garamond"/>
                          <a:cs typeface="Garamond"/>
                        </a:rPr>
                        <a:t>Non</a:t>
                      </a:r>
                      <a:r>
                        <a:rPr lang="fr-FR" sz="2400" baseline="0" dirty="0" smtClean="0">
                          <a:latin typeface="Garamond"/>
                          <a:cs typeface="Garamond"/>
                        </a:rPr>
                        <a:t> motile</a:t>
                      </a:r>
                      <a:endParaRPr lang="fr-FR" sz="24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Garamond"/>
                          <a:cs typeface="Garamond"/>
                        </a:rPr>
                        <a:t>Motile</a:t>
                      </a:r>
                      <a:endParaRPr lang="fr-FR" sz="24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Garamond"/>
                          <a:cs typeface="Garamond"/>
                        </a:rPr>
                        <a:t>Progressive</a:t>
                      </a:r>
                      <a:endParaRPr lang="fr-FR" sz="24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88898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800000"/>
                          </a:solidFill>
                        </a:rPr>
                        <a:t>x</a:t>
                      </a:r>
                      <a:endParaRPr lang="fr-FR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rme libre 5"/>
          <p:cNvSpPr/>
          <p:nvPr/>
        </p:nvSpPr>
        <p:spPr>
          <a:xfrm>
            <a:off x="2472918" y="4749300"/>
            <a:ext cx="870761" cy="726003"/>
          </a:xfrm>
          <a:custGeom>
            <a:avLst/>
            <a:gdLst>
              <a:gd name="connsiteX0" fmla="*/ 660400 w 870761"/>
              <a:gd name="connsiteY0" fmla="*/ 419594 h 726003"/>
              <a:gd name="connsiteX1" fmla="*/ 571500 w 870761"/>
              <a:gd name="connsiteY1" fmla="*/ 508494 h 726003"/>
              <a:gd name="connsiteX2" fmla="*/ 533400 w 870761"/>
              <a:gd name="connsiteY2" fmla="*/ 584694 h 726003"/>
              <a:gd name="connsiteX3" fmla="*/ 457200 w 870761"/>
              <a:gd name="connsiteY3" fmla="*/ 622794 h 726003"/>
              <a:gd name="connsiteX4" fmla="*/ 165100 w 870761"/>
              <a:gd name="connsiteY4" fmla="*/ 559294 h 726003"/>
              <a:gd name="connsiteX5" fmla="*/ 152400 w 870761"/>
              <a:gd name="connsiteY5" fmla="*/ 521194 h 726003"/>
              <a:gd name="connsiteX6" fmla="*/ 165100 w 870761"/>
              <a:gd name="connsiteY6" fmla="*/ 305294 h 726003"/>
              <a:gd name="connsiteX7" fmla="*/ 203200 w 870761"/>
              <a:gd name="connsiteY7" fmla="*/ 267194 h 726003"/>
              <a:gd name="connsiteX8" fmla="*/ 228600 w 870761"/>
              <a:gd name="connsiteY8" fmla="*/ 229094 h 726003"/>
              <a:gd name="connsiteX9" fmla="*/ 304800 w 870761"/>
              <a:gd name="connsiteY9" fmla="*/ 203694 h 726003"/>
              <a:gd name="connsiteX10" fmla="*/ 368300 w 870761"/>
              <a:gd name="connsiteY10" fmla="*/ 178294 h 726003"/>
              <a:gd name="connsiteX11" fmla="*/ 584200 w 870761"/>
              <a:gd name="connsiteY11" fmla="*/ 190994 h 726003"/>
              <a:gd name="connsiteX12" fmla="*/ 660400 w 870761"/>
              <a:gd name="connsiteY12" fmla="*/ 241794 h 726003"/>
              <a:gd name="connsiteX13" fmla="*/ 685800 w 870761"/>
              <a:gd name="connsiteY13" fmla="*/ 292594 h 726003"/>
              <a:gd name="connsiteX14" fmla="*/ 711200 w 870761"/>
              <a:gd name="connsiteY14" fmla="*/ 394194 h 726003"/>
              <a:gd name="connsiteX15" fmla="*/ 698500 w 870761"/>
              <a:gd name="connsiteY15" fmla="*/ 622794 h 726003"/>
              <a:gd name="connsiteX16" fmla="*/ 685800 w 870761"/>
              <a:gd name="connsiteY16" fmla="*/ 660894 h 726003"/>
              <a:gd name="connsiteX17" fmla="*/ 647700 w 870761"/>
              <a:gd name="connsiteY17" fmla="*/ 673594 h 726003"/>
              <a:gd name="connsiteX18" fmla="*/ 584200 w 870761"/>
              <a:gd name="connsiteY18" fmla="*/ 724394 h 726003"/>
              <a:gd name="connsiteX19" fmla="*/ 177800 w 870761"/>
              <a:gd name="connsiteY19" fmla="*/ 698994 h 726003"/>
              <a:gd name="connsiteX20" fmla="*/ 101600 w 870761"/>
              <a:gd name="connsiteY20" fmla="*/ 660894 h 726003"/>
              <a:gd name="connsiteX21" fmla="*/ 38100 w 870761"/>
              <a:gd name="connsiteY21" fmla="*/ 597394 h 726003"/>
              <a:gd name="connsiteX22" fmla="*/ 12700 w 870761"/>
              <a:gd name="connsiteY22" fmla="*/ 521194 h 726003"/>
              <a:gd name="connsiteX23" fmla="*/ 0 w 870761"/>
              <a:gd name="connsiteY23" fmla="*/ 483094 h 726003"/>
              <a:gd name="connsiteX24" fmla="*/ 25400 w 870761"/>
              <a:gd name="connsiteY24" fmla="*/ 317994 h 726003"/>
              <a:gd name="connsiteX25" fmla="*/ 63500 w 870761"/>
              <a:gd name="connsiteY25" fmla="*/ 279894 h 726003"/>
              <a:gd name="connsiteX26" fmla="*/ 127000 w 870761"/>
              <a:gd name="connsiteY26" fmla="*/ 216394 h 726003"/>
              <a:gd name="connsiteX27" fmla="*/ 190500 w 870761"/>
              <a:gd name="connsiteY27" fmla="*/ 165594 h 726003"/>
              <a:gd name="connsiteX28" fmla="*/ 266700 w 870761"/>
              <a:gd name="connsiteY28" fmla="*/ 114794 h 726003"/>
              <a:gd name="connsiteX29" fmla="*/ 292100 w 870761"/>
              <a:gd name="connsiteY29" fmla="*/ 63994 h 726003"/>
              <a:gd name="connsiteX30" fmla="*/ 342900 w 870761"/>
              <a:gd name="connsiteY30" fmla="*/ 51294 h 726003"/>
              <a:gd name="connsiteX31" fmla="*/ 431800 w 870761"/>
              <a:gd name="connsiteY31" fmla="*/ 13194 h 726003"/>
              <a:gd name="connsiteX32" fmla="*/ 469900 w 870761"/>
              <a:gd name="connsiteY32" fmla="*/ 494 h 726003"/>
              <a:gd name="connsiteX33" fmla="*/ 609600 w 870761"/>
              <a:gd name="connsiteY33" fmla="*/ 13194 h 726003"/>
              <a:gd name="connsiteX34" fmla="*/ 685800 w 870761"/>
              <a:gd name="connsiteY34" fmla="*/ 63994 h 726003"/>
              <a:gd name="connsiteX35" fmla="*/ 723900 w 870761"/>
              <a:gd name="connsiteY35" fmla="*/ 89394 h 726003"/>
              <a:gd name="connsiteX36" fmla="*/ 749300 w 870761"/>
              <a:gd name="connsiteY36" fmla="*/ 127494 h 726003"/>
              <a:gd name="connsiteX37" fmla="*/ 787400 w 870761"/>
              <a:gd name="connsiteY37" fmla="*/ 165594 h 726003"/>
              <a:gd name="connsiteX38" fmla="*/ 800100 w 870761"/>
              <a:gd name="connsiteY38" fmla="*/ 203694 h 726003"/>
              <a:gd name="connsiteX39" fmla="*/ 825500 w 870761"/>
              <a:gd name="connsiteY39" fmla="*/ 254494 h 726003"/>
              <a:gd name="connsiteX40" fmla="*/ 838200 w 870761"/>
              <a:gd name="connsiteY40" fmla="*/ 305294 h 726003"/>
              <a:gd name="connsiteX41" fmla="*/ 863600 w 870761"/>
              <a:gd name="connsiteY41" fmla="*/ 343394 h 726003"/>
              <a:gd name="connsiteX42" fmla="*/ 863600 w 870761"/>
              <a:gd name="connsiteY42" fmla="*/ 559294 h 72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0761" h="726003">
                <a:moveTo>
                  <a:pt x="660400" y="419594"/>
                </a:moveTo>
                <a:cubicBezTo>
                  <a:pt x="602977" y="505729"/>
                  <a:pt x="677086" y="402908"/>
                  <a:pt x="571500" y="508494"/>
                </a:cubicBezTo>
                <a:cubicBezTo>
                  <a:pt x="464441" y="615553"/>
                  <a:pt x="616034" y="481402"/>
                  <a:pt x="533400" y="584694"/>
                </a:cubicBezTo>
                <a:cubicBezTo>
                  <a:pt x="515495" y="607075"/>
                  <a:pt x="482299" y="614428"/>
                  <a:pt x="457200" y="622794"/>
                </a:cubicBezTo>
                <a:cubicBezTo>
                  <a:pt x="133065" y="608061"/>
                  <a:pt x="205522" y="700772"/>
                  <a:pt x="165100" y="559294"/>
                </a:cubicBezTo>
                <a:cubicBezTo>
                  <a:pt x="161422" y="546422"/>
                  <a:pt x="156633" y="533894"/>
                  <a:pt x="152400" y="521194"/>
                </a:cubicBezTo>
                <a:cubicBezTo>
                  <a:pt x="156633" y="449227"/>
                  <a:pt x="150962" y="375985"/>
                  <a:pt x="165100" y="305294"/>
                </a:cubicBezTo>
                <a:cubicBezTo>
                  <a:pt x="168622" y="287682"/>
                  <a:pt x="191702" y="280992"/>
                  <a:pt x="203200" y="267194"/>
                </a:cubicBezTo>
                <a:cubicBezTo>
                  <a:pt x="212971" y="255468"/>
                  <a:pt x="215657" y="237184"/>
                  <a:pt x="228600" y="229094"/>
                </a:cubicBezTo>
                <a:cubicBezTo>
                  <a:pt x="251304" y="214904"/>
                  <a:pt x="279941" y="213638"/>
                  <a:pt x="304800" y="203694"/>
                </a:cubicBezTo>
                <a:lnTo>
                  <a:pt x="368300" y="178294"/>
                </a:lnTo>
                <a:cubicBezTo>
                  <a:pt x="440267" y="182527"/>
                  <a:pt x="512467" y="183821"/>
                  <a:pt x="584200" y="190994"/>
                </a:cubicBezTo>
                <a:cubicBezTo>
                  <a:pt x="618533" y="194427"/>
                  <a:pt x="640748" y="214281"/>
                  <a:pt x="660400" y="241794"/>
                </a:cubicBezTo>
                <a:cubicBezTo>
                  <a:pt x="671404" y="257200"/>
                  <a:pt x="678342" y="275193"/>
                  <a:pt x="685800" y="292594"/>
                </a:cubicBezTo>
                <a:cubicBezTo>
                  <a:pt x="700445" y="326765"/>
                  <a:pt x="703746" y="356923"/>
                  <a:pt x="711200" y="394194"/>
                </a:cubicBezTo>
                <a:cubicBezTo>
                  <a:pt x="706967" y="470394"/>
                  <a:pt x="705736" y="546820"/>
                  <a:pt x="698500" y="622794"/>
                </a:cubicBezTo>
                <a:cubicBezTo>
                  <a:pt x="697231" y="636121"/>
                  <a:pt x="695266" y="651428"/>
                  <a:pt x="685800" y="660894"/>
                </a:cubicBezTo>
                <a:cubicBezTo>
                  <a:pt x="676334" y="670360"/>
                  <a:pt x="660400" y="669361"/>
                  <a:pt x="647700" y="673594"/>
                </a:cubicBezTo>
                <a:cubicBezTo>
                  <a:pt x="633969" y="714788"/>
                  <a:pt x="642135" y="726003"/>
                  <a:pt x="584200" y="724394"/>
                </a:cubicBezTo>
                <a:cubicBezTo>
                  <a:pt x="448521" y="720625"/>
                  <a:pt x="313267" y="707461"/>
                  <a:pt x="177800" y="698994"/>
                </a:cubicBezTo>
                <a:cubicBezTo>
                  <a:pt x="146812" y="688665"/>
                  <a:pt x="126219" y="685513"/>
                  <a:pt x="101600" y="660894"/>
                </a:cubicBezTo>
                <a:cubicBezTo>
                  <a:pt x="16933" y="576227"/>
                  <a:pt x="139700" y="665127"/>
                  <a:pt x="38100" y="597394"/>
                </a:cubicBezTo>
                <a:lnTo>
                  <a:pt x="12700" y="521194"/>
                </a:lnTo>
                <a:lnTo>
                  <a:pt x="0" y="483094"/>
                </a:lnTo>
                <a:cubicBezTo>
                  <a:pt x="8467" y="428061"/>
                  <a:pt x="8792" y="371140"/>
                  <a:pt x="25400" y="317994"/>
                </a:cubicBezTo>
                <a:cubicBezTo>
                  <a:pt x="30757" y="300851"/>
                  <a:pt x="52002" y="293692"/>
                  <a:pt x="63500" y="279894"/>
                </a:cubicBezTo>
                <a:cubicBezTo>
                  <a:pt x="116417" y="216394"/>
                  <a:pt x="57150" y="262961"/>
                  <a:pt x="127000" y="216394"/>
                </a:cubicBezTo>
                <a:cubicBezTo>
                  <a:pt x="173932" y="145996"/>
                  <a:pt x="125548" y="201678"/>
                  <a:pt x="190500" y="165594"/>
                </a:cubicBezTo>
                <a:cubicBezTo>
                  <a:pt x="217185" y="150769"/>
                  <a:pt x="266700" y="114794"/>
                  <a:pt x="266700" y="114794"/>
                </a:cubicBezTo>
                <a:cubicBezTo>
                  <a:pt x="275167" y="97861"/>
                  <a:pt x="277556" y="76114"/>
                  <a:pt x="292100" y="63994"/>
                </a:cubicBezTo>
                <a:cubicBezTo>
                  <a:pt x="305509" y="52820"/>
                  <a:pt x="326117" y="56089"/>
                  <a:pt x="342900" y="51294"/>
                </a:cubicBezTo>
                <a:cubicBezTo>
                  <a:pt x="402468" y="34275"/>
                  <a:pt x="364067" y="42223"/>
                  <a:pt x="431800" y="13194"/>
                </a:cubicBezTo>
                <a:cubicBezTo>
                  <a:pt x="444105" y="7921"/>
                  <a:pt x="457200" y="4727"/>
                  <a:pt x="469900" y="494"/>
                </a:cubicBezTo>
                <a:cubicBezTo>
                  <a:pt x="516467" y="4727"/>
                  <a:pt x="564741" y="0"/>
                  <a:pt x="609600" y="13194"/>
                </a:cubicBezTo>
                <a:cubicBezTo>
                  <a:pt x="638887" y="21808"/>
                  <a:pt x="660400" y="47061"/>
                  <a:pt x="685800" y="63994"/>
                </a:cubicBezTo>
                <a:lnTo>
                  <a:pt x="723900" y="89394"/>
                </a:lnTo>
                <a:cubicBezTo>
                  <a:pt x="732367" y="102094"/>
                  <a:pt x="739529" y="115768"/>
                  <a:pt x="749300" y="127494"/>
                </a:cubicBezTo>
                <a:cubicBezTo>
                  <a:pt x="760798" y="141292"/>
                  <a:pt x="777437" y="150650"/>
                  <a:pt x="787400" y="165594"/>
                </a:cubicBezTo>
                <a:cubicBezTo>
                  <a:pt x="794826" y="176733"/>
                  <a:pt x="794827" y="191389"/>
                  <a:pt x="800100" y="203694"/>
                </a:cubicBezTo>
                <a:cubicBezTo>
                  <a:pt x="807558" y="221095"/>
                  <a:pt x="818853" y="236767"/>
                  <a:pt x="825500" y="254494"/>
                </a:cubicBezTo>
                <a:cubicBezTo>
                  <a:pt x="831629" y="270837"/>
                  <a:pt x="831324" y="289251"/>
                  <a:pt x="838200" y="305294"/>
                </a:cubicBezTo>
                <a:cubicBezTo>
                  <a:pt x="844213" y="319323"/>
                  <a:pt x="862081" y="328206"/>
                  <a:pt x="863600" y="343394"/>
                </a:cubicBezTo>
                <a:cubicBezTo>
                  <a:pt x="870761" y="415004"/>
                  <a:pt x="863600" y="487327"/>
                  <a:pt x="863600" y="559294"/>
                </a:cubicBezTo>
              </a:path>
            </a:pathLst>
          </a:cu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en arc 6"/>
          <p:cNvCxnSpPr/>
          <p:nvPr/>
        </p:nvCxnSpPr>
        <p:spPr>
          <a:xfrm>
            <a:off x="4182533" y="5111744"/>
            <a:ext cx="1536700" cy="2159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3820" t="9857" r="8199"/>
          <a:stretch>
            <a:fillRect/>
          </a:stretch>
        </p:blipFill>
        <p:spPr bwMode="auto">
          <a:xfrm>
            <a:off x="5977467" y="1447800"/>
            <a:ext cx="3166533" cy="433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Motility</a:t>
            </a:r>
          </a:p>
          <a:p>
            <a:pPr marL="1314450" lvl="2" indent="-514350">
              <a:buNone/>
            </a:pPr>
            <a:endParaRPr lang="en-GB" dirty="0" smtClean="0">
              <a:latin typeface="Garamond"/>
              <a:cs typeface="Garamond"/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1117599" y="2846854"/>
            <a:ext cx="4859867" cy="4011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grpSp>
        <p:nvGrpSpPr>
          <p:cNvPr id="8" name="Group 104"/>
          <p:cNvGrpSpPr>
            <a:grpSpLocks/>
          </p:cNvGrpSpPr>
          <p:nvPr/>
        </p:nvGrpSpPr>
        <p:grpSpPr bwMode="auto">
          <a:xfrm>
            <a:off x="541916" y="2641991"/>
            <a:ext cx="5743742" cy="3880041"/>
            <a:chOff x="96" y="1203"/>
            <a:chExt cx="5472" cy="3610"/>
          </a:xfrm>
        </p:grpSpPr>
        <p:grpSp>
          <p:nvGrpSpPr>
            <p:cNvPr id="13" name="Group 88"/>
            <p:cNvGrpSpPr>
              <a:grpSpLocks/>
            </p:cNvGrpSpPr>
            <p:nvPr/>
          </p:nvGrpSpPr>
          <p:grpSpPr bwMode="auto">
            <a:xfrm>
              <a:off x="672" y="1680"/>
              <a:ext cx="4416" cy="1968"/>
              <a:chOff x="672" y="1344"/>
              <a:chExt cx="4416" cy="1968"/>
            </a:xfrm>
          </p:grpSpPr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672" y="1414"/>
                <a:ext cx="4416" cy="1828"/>
              </a:xfrm>
              <a:custGeom>
                <a:avLst/>
                <a:gdLst>
                  <a:gd name="T0" fmla="*/ 1268 w 3896"/>
                  <a:gd name="T1" fmla="*/ 0 h 1344"/>
                  <a:gd name="T2" fmla="*/ 1268 w 3896"/>
                  <a:gd name="T3" fmla="*/ 944886 h 1344"/>
                  <a:gd name="T4" fmla="*/ 8973 w 3896"/>
                  <a:gd name="T5" fmla="*/ 734982 h 1344"/>
                  <a:gd name="T6" fmla="*/ 16680 w 3896"/>
                  <a:gd name="T7" fmla="*/ 315431 h 1344"/>
                  <a:gd name="T8" fmla="*/ 19984 w 3896"/>
                  <a:gd name="T9" fmla="*/ 944886 h 1344"/>
                  <a:gd name="T10" fmla="*/ 19984 w 3896"/>
                  <a:gd name="T11" fmla="*/ 1573714 h 1344"/>
                  <a:gd name="T12" fmla="*/ 28801 w 3896"/>
                  <a:gd name="T13" fmla="*/ 1258397 h 1344"/>
                  <a:gd name="T14" fmla="*/ 27694 w 3896"/>
                  <a:gd name="T15" fmla="*/ 2305901 h 1344"/>
                  <a:gd name="T16" fmla="*/ 35404 w 3896"/>
                  <a:gd name="T17" fmla="*/ 1887345 h 1344"/>
                  <a:gd name="T18" fmla="*/ 38684 w 3896"/>
                  <a:gd name="T19" fmla="*/ 2832622 h 1344"/>
                  <a:gd name="T20" fmla="*/ 45280 w 3896"/>
                  <a:gd name="T21" fmla="*/ 2097563 h 1344"/>
                  <a:gd name="T22" fmla="*/ 53032 w 3896"/>
                  <a:gd name="T23" fmla="*/ 2936192 h 1344"/>
                  <a:gd name="T24" fmla="*/ 56292 w 3896"/>
                  <a:gd name="T25" fmla="*/ 2097563 h 1344"/>
                  <a:gd name="T26" fmla="*/ 61789 w 3896"/>
                  <a:gd name="T27" fmla="*/ 2413089 h 1344"/>
                  <a:gd name="T28" fmla="*/ 62866 w 3896"/>
                  <a:gd name="T29" fmla="*/ 1783517 h 1344"/>
                  <a:gd name="T30" fmla="*/ 65108 w 3896"/>
                  <a:gd name="T31" fmla="*/ 1049197 h 1344"/>
                  <a:gd name="T32" fmla="*/ 70606 w 3896"/>
                  <a:gd name="T33" fmla="*/ 1573714 h 1344"/>
                  <a:gd name="T34" fmla="*/ 75007 w 3896"/>
                  <a:gd name="T35" fmla="*/ 838792 h 1344"/>
                  <a:gd name="T36" fmla="*/ 79384 w 3896"/>
                  <a:gd name="T37" fmla="*/ 1783517 h 1344"/>
                  <a:gd name="T38" fmla="*/ 86015 w 3896"/>
                  <a:gd name="T39" fmla="*/ 315431 h 1344"/>
                  <a:gd name="T40" fmla="*/ 89302 w 3896"/>
                  <a:gd name="T41" fmla="*/ 523405 h 13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96"/>
                  <a:gd name="T64" fmla="*/ 0 h 1344"/>
                  <a:gd name="T65" fmla="*/ 3896 w 3896"/>
                  <a:gd name="T66" fmla="*/ 1344 h 13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96" h="1344">
                    <a:moveTo>
                      <a:pt x="56" y="0"/>
                    </a:moveTo>
                    <a:cubicBezTo>
                      <a:pt x="28" y="188"/>
                      <a:pt x="0" y="376"/>
                      <a:pt x="56" y="432"/>
                    </a:cubicBezTo>
                    <a:cubicBezTo>
                      <a:pt x="112" y="488"/>
                      <a:pt x="280" y="384"/>
                      <a:pt x="392" y="336"/>
                    </a:cubicBezTo>
                    <a:cubicBezTo>
                      <a:pt x="504" y="288"/>
                      <a:pt x="648" y="128"/>
                      <a:pt x="728" y="144"/>
                    </a:cubicBezTo>
                    <a:cubicBezTo>
                      <a:pt x="808" y="160"/>
                      <a:pt x="848" y="336"/>
                      <a:pt x="872" y="432"/>
                    </a:cubicBezTo>
                    <a:cubicBezTo>
                      <a:pt x="896" y="528"/>
                      <a:pt x="808" y="696"/>
                      <a:pt x="872" y="720"/>
                    </a:cubicBezTo>
                    <a:cubicBezTo>
                      <a:pt x="936" y="744"/>
                      <a:pt x="1200" y="520"/>
                      <a:pt x="1256" y="576"/>
                    </a:cubicBezTo>
                    <a:cubicBezTo>
                      <a:pt x="1312" y="632"/>
                      <a:pt x="1160" y="1008"/>
                      <a:pt x="1208" y="1056"/>
                    </a:cubicBezTo>
                    <a:cubicBezTo>
                      <a:pt x="1256" y="1104"/>
                      <a:pt x="1464" y="824"/>
                      <a:pt x="1544" y="864"/>
                    </a:cubicBezTo>
                    <a:cubicBezTo>
                      <a:pt x="1624" y="904"/>
                      <a:pt x="1616" y="1280"/>
                      <a:pt x="1688" y="1296"/>
                    </a:cubicBezTo>
                    <a:cubicBezTo>
                      <a:pt x="1760" y="1312"/>
                      <a:pt x="1872" y="952"/>
                      <a:pt x="1976" y="960"/>
                    </a:cubicBezTo>
                    <a:cubicBezTo>
                      <a:pt x="2080" y="968"/>
                      <a:pt x="2232" y="1344"/>
                      <a:pt x="2312" y="1344"/>
                    </a:cubicBezTo>
                    <a:cubicBezTo>
                      <a:pt x="2392" y="1344"/>
                      <a:pt x="2392" y="1000"/>
                      <a:pt x="2456" y="960"/>
                    </a:cubicBezTo>
                    <a:cubicBezTo>
                      <a:pt x="2520" y="920"/>
                      <a:pt x="2648" y="1128"/>
                      <a:pt x="2696" y="1104"/>
                    </a:cubicBezTo>
                    <a:cubicBezTo>
                      <a:pt x="2744" y="1080"/>
                      <a:pt x="2720" y="920"/>
                      <a:pt x="2744" y="816"/>
                    </a:cubicBezTo>
                    <a:cubicBezTo>
                      <a:pt x="2768" y="712"/>
                      <a:pt x="2784" y="496"/>
                      <a:pt x="2840" y="480"/>
                    </a:cubicBezTo>
                    <a:cubicBezTo>
                      <a:pt x="2896" y="464"/>
                      <a:pt x="3008" y="736"/>
                      <a:pt x="3080" y="720"/>
                    </a:cubicBezTo>
                    <a:cubicBezTo>
                      <a:pt x="3152" y="704"/>
                      <a:pt x="3208" y="368"/>
                      <a:pt x="3272" y="384"/>
                    </a:cubicBezTo>
                    <a:cubicBezTo>
                      <a:pt x="3336" y="400"/>
                      <a:pt x="3384" y="856"/>
                      <a:pt x="3464" y="816"/>
                    </a:cubicBezTo>
                    <a:cubicBezTo>
                      <a:pt x="3544" y="776"/>
                      <a:pt x="3680" y="240"/>
                      <a:pt x="3752" y="144"/>
                    </a:cubicBezTo>
                    <a:cubicBezTo>
                      <a:pt x="3824" y="48"/>
                      <a:pt x="3860" y="144"/>
                      <a:pt x="3896" y="24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AutoShape 25"/>
              <p:cNvSpPr>
                <a:spLocks noChangeArrowheads="1"/>
              </p:cNvSpPr>
              <p:nvPr/>
            </p:nvSpPr>
            <p:spPr bwMode="auto">
              <a:xfrm>
                <a:off x="682" y="1344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AutoShape 26"/>
              <p:cNvSpPr>
                <a:spLocks noChangeArrowheads="1"/>
              </p:cNvSpPr>
              <p:nvPr/>
            </p:nvSpPr>
            <p:spPr bwMode="auto">
              <a:xfrm>
                <a:off x="744" y="1977"/>
                <a:ext cx="124" cy="14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AutoShape 27"/>
              <p:cNvSpPr>
                <a:spLocks noChangeArrowheads="1"/>
              </p:cNvSpPr>
              <p:nvPr/>
            </p:nvSpPr>
            <p:spPr bwMode="auto">
              <a:xfrm>
                <a:off x="1303" y="1625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AutoShape 28"/>
              <p:cNvSpPr>
                <a:spLocks noChangeArrowheads="1"/>
              </p:cNvSpPr>
              <p:nvPr/>
            </p:nvSpPr>
            <p:spPr bwMode="auto">
              <a:xfrm>
                <a:off x="1613" y="1977"/>
                <a:ext cx="124" cy="14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2047" y="2187"/>
                <a:ext cx="125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AutoShape 30"/>
              <p:cNvSpPr>
                <a:spLocks noChangeArrowheads="1"/>
              </p:cNvSpPr>
              <p:nvPr/>
            </p:nvSpPr>
            <p:spPr bwMode="auto">
              <a:xfrm>
                <a:off x="2172" y="2679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AutoShape 32"/>
              <p:cNvSpPr>
                <a:spLocks noChangeArrowheads="1"/>
              </p:cNvSpPr>
              <p:nvPr/>
            </p:nvSpPr>
            <p:spPr bwMode="auto">
              <a:xfrm>
                <a:off x="2544" y="3101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AutoShape 34"/>
              <p:cNvSpPr>
                <a:spLocks noChangeArrowheads="1"/>
              </p:cNvSpPr>
              <p:nvPr/>
            </p:nvSpPr>
            <p:spPr bwMode="auto">
              <a:xfrm>
                <a:off x="3226" y="3171"/>
                <a:ext cx="125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AutoShape 35"/>
              <p:cNvSpPr>
                <a:spLocks noChangeArrowheads="1"/>
              </p:cNvSpPr>
              <p:nvPr/>
            </p:nvSpPr>
            <p:spPr bwMode="auto">
              <a:xfrm>
                <a:off x="3537" y="2679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AutoShape 36"/>
              <p:cNvSpPr>
                <a:spLocks noChangeArrowheads="1"/>
              </p:cNvSpPr>
              <p:nvPr/>
            </p:nvSpPr>
            <p:spPr bwMode="auto">
              <a:xfrm>
                <a:off x="3785" y="2117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AutoShape 38"/>
              <p:cNvSpPr>
                <a:spLocks noChangeArrowheads="1"/>
              </p:cNvSpPr>
              <p:nvPr/>
            </p:nvSpPr>
            <p:spPr bwMode="auto">
              <a:xfrm>
                <a:off x="4343" y="1906"/>
                <a:ext cx="124" cy="141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AutoShape 39"/>
              <p:cNvSpPr>
                <a:spLocks noChangeArrowheads="1"/>
              </p:cNvSpPr>
              <p:nvPr/>
            </p:nvSpPr>
            <p:spPr bwMode="auto">
              <a:xfrm>
                <a:off x="4530" y="2469"/>
                <a:ext cx="124" cy="14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AutoShape 40"/>
              <p:cNvSpPr>
                <a:spLocks noChangeArrowheads="1"/>
              </p:cNvSpPr>
              <p:nvPr/>
            </p:nvSpPr>
            <p:spPr bwMode="auto">
              <a:xfrm>
                <a:off x="4902" y="1485"/>
                <a:ext cx="124" cy="14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Line 47"/>
              <p:cNvSpPr>
                <a:spLocks noChangeShapeType="1"/>
              </p:cNvSpPr>
              <p:nvPr/>
            </p:nvSpPr>
            <p:spPr bwMode="auto">
              <a:xfrm>
                <a:off x="744" y="1414"/>
                <a:ext cx="4220" cy="141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>
                <a:off x="5088" y="1742"/>
                <a:ext cx="0" cy="8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Line 49"/>
              <p:cNvSpPr>
                <a:spLocks noChangeShapeType="1"/>
              </p:cNvSpPr>
              <p:nvPr/>
            </p:nvSpPr>
            <p:spPr bwMode="auto">
              <a:xfrm>
                <a:off x="744" y="1414"/>
                <a:ext cx="62" cy="63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Line 51"/>
              <p:cNvSpPr>
                <a:spLocks noChangeShapeType="1"/>
              </p:cNvSpPr>
              <p:nvPr/>
            </p:nvSpPr>
            <p:spPr bwMode="auto">
              <a:xfrm flipV="1">
                <a:off x="806" y="1695"/>
                <a:ext cx="497" cy="3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Line 52"/>
              <p:cNvSpPr>
                <a:spLocks noChangeShapeType="1"/>
              </p:cNvSpPr>
              <p:nvPr/>
            </p:nvSpPr>
            <p:spPr bwMode="auto">
              <a:xfrm>
                <a:off x="1365" y="1695"/>
                <a:ext cx="310" cy="3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Line 53"/>
              <p:cNvSpPr>
                <a:spLocks noChangeShapeType="1"/>
              </p:cNvSpPr>
              <p:nvPr/>
            </p:nvSpPr>
            <p:spPr bwMode="auto">
              <a:xfrm>
                <a:off x="1675" y="2047"/>
                <a:ext cx="435" cy="21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Line 63"/>
              <p:cNvSpPr>
                <a:spLocks noChangeShapeType="1"/>
              </p:cNvSpPr>
              <p:nvPr/>
            </p:nvSpPr>
            <p:spPr bwMode="auto">
              <a:xfrm>
                <a:off x="2544" y="3171"/>
                <a:ext cx="745" cy="7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Line 64"/>
              <p:cNvSpPr>
                <a:spLocks noChangeShapeType="1"/>
              </p:cNvSpPr>
              <p:nvPr/>
            </p:nvSpPr>
            <p:spPr bwMode="auto">
              <a:xfrm>
                <a:off x="2110" y="2258"/>
                <a:ext cx="146" cy="47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Line 65"/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384" cy="52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Line 66"/>
              <p:cNvSpPr>
                <a:spLocks noChangeShapeType="1"/>
              </p:cNvSpPr>
              <p:nvPr/>
            </p:nvSpPr>
            <p:spPr bwMode="auto">
              <a:xfrm flipV="1">
                <a:off x="3289" y="2679"/>
                <a:ext cx="310" cy="56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Line 67"/>
              <p:cNvSpPr>
                <a:spLocks noChangeShapeType="1"/>
              </p:cNvSpPr>
              <p:nvPr/>
            </p:nvSpPr>
            <p:spPr bwMode="auto">
              <a:xfrm flipV="1">
                <a:off x="3599" y="2187"/>
                <a:ext cx="248" cy="4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Line 68"/>
              <p:cNvSpPr>
                <a:spLocks noChangeShapeType="1"/>
              </p:cNvSpPr>
              <p:nvPr/>
            </p:nvSpPr>
            <p:spPr bwMode="auto">
              <a:xfrm flipV="1">
                <a:off x="3847" y="1977"/>
                <a:ext cx="558" cy="21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Line 69"/>
              <p:cNvSpPr>
                <a:spLocks noChangeShapeType="1"/>
              </p:cNvSpPr>
              <p:nvPr/>
            </p:nvSpPr>
            <p:spPr bwMode="auto">
              <a:xfrm>
                <a:off x="4405" y="1977"/>
                <a:ext cx="187" cy="4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Line 70"/>
              <p:cNvSpPr>
                <a:spLocks noChangeShapeType="1"/>
              </p:cNvSpPr>
              <p:nvPr/>
            </p:nvSpPr>
            <p:spPr bwMode="auto">
              <a:xfrm flipV="1">
                <a:off x="4592" y="1555"/>
                <a:ext cx="310" cy="91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74"/>
              <p:cNvSpPr>
                <a:spLocks/>
              </p:cNvSpPr>
              <p:nvPr/>
            </p:nvSpPr>
            <p:spPr bwMode="auto">
              <a:xfrm>
                <a:off x="744" y="1414"/>
                <a:ext cx="4158" cy="914"/>
              </a:xfrm>
              <a:custGeom>
                <a:avLst/>
                <a:gdLst>
                  <a:gd name="T0" fmla="*/ 0 w 3216"/>
                  <a:gd name="T1" fmla="*/ 0 h 1120"/>
                  <a:gd name="T2" fmla="*/ 1004491 w 3216"/>
                  <a:gd name="T3" fmla="*/ 15267226 h 1120"/>
                  <a:gd name="T4" fmla="*/ 1979376 w 3216"/>
                  <a:gd name="T5" fmla="*/ 1328617 h 1120"/>
                  <a:gd name="T6" fmla="*/ 0 60000 65536"/>
                  <a:gd name="T7" fmla="*/ 0 60000 65536"/>
                  <a:gd name="T8" fmla="*/ 0 60000 65536"/>
                  <a:gd name="T9" fmla="*/ 0 w 3216"/>
                  <a:gd name="T10" fmla="*/ 0 h 1120"/>
                  <a:gd name="T11" fmla="*/ 3216 w 3216"/>
                  <a:gd name="T12" fmla="*/ 1120 h 11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16" h="1120">
                    <a:moveTo>
                      <a:pt x="0" y="0"/>
                    </a:moveTo>
                    <a:cubicBezTo>
                      <a:pt x="548" y="544"/>
                      <a:pt x="1096" y="1088"/>
                      <a:pt x="1632" y="1104"/>
                    </a:cubicBezTo>
                    <a:cubicBezTo>
                      <a:pt x="2168" y="1120"/>
                      <a:pt x="2692" y="608"/>
                      <a:pt x="3216" y="96"/>
                    </a:cubicBezTo>
                  </a:path>
                </a:pathLst>
              </a:custGeom>
              <a:noFill/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Line 75"/>
              <p:cNvSpPr>
                <a:spLocks noChangeShapeType="1"/>
              </p:cNvSpPr>
              <p:nvPr/>
            </p:nvSpPr>
            <p:spPr bwMode="auto">
              <a:xfrm flipV="1">
                <a:off x="806" y="1766"/>
                <a:ext cx="249" cy="281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Line 76"/>
              <p:cNvSpPr>
                <a:spLocks noChangeShapeType="1"/>
              </p:cNvSpPr>
              <p:nvPr/>
            </p:nvSpPr>
            <p:spPr bwMode="auto">
              <a:xfrm flipH="1">
                <a:off x="1179" y="1695"/>
                <a:ext cx="186" cy="211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Line 78"/>
              <p:cNvSpPr>
                <a:spLocks noChangeShapeType="1"/>
              </p:cNvSpPr>
              <p:nvPr/>
            </p:nvSpPr>
            <p:spPr bwMode="auto">
              <a:xfrm flipH="1">
                <a:off x="1551" y="2047"/>
                <a:ext cx="124" cy="211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Line 81"/>
              <p:cNvSpPr>
                <a:spLocks noChangeShapeType="1"/>
              </p:cNvSpPr>
              <p:nvPr/>
            </p:nvSpPr>
            <p:spPr bwMode="auto">
              <a:xfrm flipV="1">
                <a:off x="2592" y="2976"/>
                <a:ext cx="48" cy="162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Line 83"/>
              <p:cNvSpPr>
                <a:spLocks noChangeShapeType="1"/>
              </p:cNvSpPr>
              <p:nvPr/>
            </p:nvSpPr>
            <p:spPr bwMode="auto">
              <a:xfrm>
                <a:off x="3226" y="2961"/>
                <a:ext cx="63" cy="281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Line 84"/>
              <p:cNvSpPr>
                <a:spLocks noChangeShapeType="1"/>
              </p:cNvSpPr>
              <p:nvPr/>
            </p:nvSpPr>
            <p:spPr bwMode="auto">
              <a:xfrm>
                <a:off x="3847" y="2187"/>
                <a:ext cx="124" cy="282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Line 85"/>
              <p:cNvSpPr>
                <a:spLocks noChangeShapeType="1"/>
              </p:cNvSpPr>
              <p:nvPr/>
            </p:nvSpPr>
            <p:spPr bwMode="auto">
              <a:xfrm flipH="1" flipV="1">
                <a:off x="4343" y="2187"/>
                <a:ext cx="249" cy="352"/>
              </a:xfrm>
              <a:prstGeom prst="line">
                <a:avLst/>
              </a:prstGeom>
              <a:noFill/>
              <a:ln w="31750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Line 86"/>
              <p:cNvSpPr>
                <a:spLocks noChangeShapeType="1"/>
              </p:cNvSpPr>
              <p:nvPr/>
            </p:nvSpPr>
            <p:spPr bwMode="auto">
              <a:xfrm flipH="1">
                <a:off x="1923" y="2258"/>
                <a:ext cx="187" cy="351"/>
              </a:xfrm>
              <a:prstGeom prst="line">
                <a:avLst/>
              </a:prstGeom>
              <a:noFill/>
              <a:ln w="28575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Text Box 89"/>
            <p:cNvSpPr txBox="1">
              <a:spLocks noChangeArrowheads="1"/>
            </p:cNvSpPr>
            <p:nvPr/>
          </p:nvSpPr>
          <p:spPr bwMode="auto">
            <a:xfrm rot="21582288">
              <a:off x="1008" y="1263"/>
              <a:ext cx="1872" cy="344"/>
            </a:xfrm>
            <a:prstGeom prst="rect">
              <a:avLst/>
            </a:prstGeom>
            <a:noFill/>
            <a:ln w="9525">
              <a:solidFill>
                <a:srgbClr val="00804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solidFill>
                    <a:srgbClr val="008040"/>
                  </a:solidFill>
                  <a:latin typeface="Times New Roman" charset="0"/>
                </a:rPr>
                <a:t>Straight Line </a:t>
              </a:r>
              <a:r>
                <a:rPr lang="fr-FR" sz="1800" dirty="0" err="1" smtClean="0">
                  <a:solidFill>
                    <a:srgbClr val="008040"/>
                  </a:solidFill>
                  <a:latin typeface="Times New Roman" charset="0"/>
                </a:rPr>
                <a:t>Path</a:t>
              </a:r>
              <a:endParaRPr lang="fr-FR" sz="1800" dirty="0">
                <a:solidFill>
                  <a:srgbClr val="008040"/>
                </a:solidFill>
                <a:latin typeface="Times New Roman" charset="0"/>
              </a:endParaRPr>
            </a:p>
          </p:txBody>
        </p:sp>
        <p:sp>
          <p:nvSpPr>
            <p:cNvPr id="15" name="Text Box 91"/>
            <p:cNvSpPr txBox="1">
              <a:spLocks noChangeArrowheads="1"/>
            </p:cNvSpPr>
            <p:nvPr/>
          </p:nvSpPr>
          <p:spPr bwMode="auto">
            <a:xfrm>
              <a:off x="1824" y="1872"/>
              <a:ext cx="129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smtClean="0">
                  <a:latin typeface="Times New Roman" charset="0"/>
                </a:rPr>
                <a:t>Real </a:t>
              </a:r>
              <a:r>
                <a:rPr lang="fr-FR" sz="1800" dirty="0" err="1" smtClean="0">
                  <a:latin typeface="Times New Roman" charset="0"/>
                </a:rPr>
                <a:t>Path</a:t>
              </a:r>
              <a:endParaRPr lang="fr-FR" sz="1800" dirty="0">
                <a:latin typeface="Times New Roman" charset="0"/>
              </a:endParaRPr>
            </a:p>
          </p:txBody>
        </p:sp>
        <p:sp>
          <p:nvSpPr>
            <p:cNvPr id="16" name="Text Box 92"/>
            <p:cNvSpPr txBox="1">
              <a:spLocks noChangeArrowheads="1"/>
            </p:cNvSpPr>
            <p:nvPr/>
          </p:nvSpPr>
          <p:spPr bwMode="auto">
            <a:xfrm>
              <a:off x="1968" y="4212"/>
              <a:ext cx="1569" cy="60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err="1" smtClean="0">
                  <a:solidFill>
                    <a:srgbClr val="FF0000"/>
                  </a:solidFill>
                  <a:latin typeface="Times New Roman" charset="0"/>
                </a:rPr>
                <a:t>Curvilinear</a:t>
              </a:r>
              <a:r>
                <a:rPr lang="fr-FR" sz="1800" dirty="0" smtClean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fr-FR" sz="1800" dirty="0" err="1" smtClean="0">
                  <a:solidFill>
                    <a:srgbClr val="FF0000"/>
                  </a:solidFill>
                  <a:latin typeface="Times New Roman" charset="0"/>
                </a:rPr>
                <a:t>path</a:t>
              </a:r>
              <a:endParaRPr lang="fr-FR" sz="18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" name="Line 93"/>
            <p:cNvSpPr>
              <a:spLocks noChangeShapeType="1"/>
            </p:cNvSpPr>
            <p:nvPr/>
          </p:nvSpPr>
          <p:spPr bwMode="auto">
            <a:xfrm flipH="1">
              <a:off x="1737" y="1595"/>
              <a:ext cx="231" cy="155"/>
            </a:xfrm>
            <a:prstGeom prst="line">
              <a:avLst/>
            </a:prstGeom>
            <a:noFill/>
            <a:ln w="9525">
              <a:solidFill>
                <a:srgbClr val="00804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94"/>
            <p:cNvSpPr>
              <a:spLocks noChangeShapeType="1"/>
            </p:cNvSpPr>
            <p:nvPr/>
          </p:nvSpPr>
          <p:spPr bwMode="auto">
            <a:xfrm flipV="1">
              <a:off x="2880" y="3552"/>
              <a:ext cx="0" cy="6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95"/>
            <p:cNvSpPr>
              <a:spLocks noChangeShapeType="1"/>
            </p:cNvSpPr>
            <p:nvPr/>
          </p:nvSpPr>
          <p:spPr bwMode="auto">
            <a:xfrm flipH="1">
              <a:off x="1632" y="201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96"/>
            <p:cNvSpPr txBox="1">
              <a:spLocks noChangeArrowheads="1"/>
            </p:cNvSpPr>
            <p:nvPr/>
          </p:nvSpPr>
          <p:spPr bwMode="auto">
            <a:xfrm>
              <a:off x="96" y="3411"/>
              <a:ext cx="1641" cy="601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dirty="0" err="1" smtClean="0">
                  <a:solidFill>
                    <a:srgbClr val="FF00FF"/>
                  </a:solidFill>
                  <a:latin typeface="Times New Roman" charset="0"/>
                </a:rPr>
                <a:t>Lateral</a:t>
              </a:r>
              <a:r>
                <a:rPr lang="fr-FR" dirty="0" smtClean="0">
                  <a:solidFill>
                    <a:srgbClr val="FF00FF"/>
                  </a:solidFill>
                  <a:latin typeface="Times New Roman" charset="0"/>
                </a:rPr>
                <a:t> </a:t>
              </a:r>
              <a:r>
                <a:rPr lang="fr-FR" sz="1800" dirty="0" smtClean="0">
                  <a:solidFill>
                    <a:srgbClr val="FF00FF"/>
                  </a:solidFill>
                  <a:latin typeface="Times New Roman" charset="0"/>
                </a:rPr>
                <a:t>Head </a:t>
              </a:r>
              <a:r>
                <a:rPr lang="fr-FR" dirty="0" err="1">
                  <a:solidFill>
                    <a:srgbClr val="FF00FF"/>
                  </a:solidFill>
                  <a:latin typeface="Times New Roman" charset="0"/>
                </a:rPr>
                <a:t>D</a:t>
              </a:r>
              <a:r>
                <a:rPr lang="fr-FR" sz="1800" dirty="0" err="1" smtClean="0">
                  <a:solidFill>
                    <a:srgbClr val="FF00FF"/>
                  </a:solidFill>
                  <a:latin typeface="Times New Roman" charset="0"/>
                </a:rPr>
                <a:t>isplacement</a:t>
              </a:r>
              <a:endParaRPr lang="fr-FR" sz="1800" dirty="0">
                <a:solidFill>
                  <a:srgbClr val="FF00FF"/>
                </a:solidFill>
                <a:latin typeface="Times New Roman" charset="0"/>
              </a:endParaRPr>
            </a:p>
          </p:txBody>
        </p:sp>
        <p:sp>
          <p:nvSpPr>
            <p:cNvPr id="21" name="Line 97"/>
            <p:cNvSpPr>
              <a:spLocks noChangeShapeType="1"/>
            </p:cNvSpPr>
            <p:nvPr/>
          </p:nvSpPr>
          <p:spPr bwMode="auto">
            <a:xfrm flipV="1">
              <a:off x="1152" y="2784"/>
              <a:ext cx="768" cy="624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98"/>
            <p:cNvSpPr txBox="1">
              <a:spLocks noChangeArrowheads="1"/>
            </p:cNvSpPr>
            <p:nvPr/>
          </p:nvSpPr>
          <p:spPr bwMode="auto">
            <a:xfrm>
              <a:off x="3909" y="3411"/>
              <a:ext cx="1659" cy="60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err="1" smtClean="0">
                  <a:solidFill>
                    <a:srgbClr val="FF0000"/>
                  </a:solidFill>
                  <a:latin typeface="Times New Roman" charset="0"/>
                </a:rPr>
                <a:t>Centroïde</a:t>
              </a:r>
              <a:r>
                <a:rPr lang="fr-FR" sz="1800" dirty="0" smtClean="0">
                  <a:solidFill>
                    <a:srgbClr val="FF0000"/>
                  </a:solidFill>
                  <a:latin typeface="Times New Roman" charset="0"/>
                </a:rPr>
                <a:t> position</a:t>
              </a:r>
              <a:endParaRPr lang="fr-FR" sz="18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23" name="Line 99"/>
            <p:cNvSpPr>
              <a:spLocks noChangeShapeType="1"/>
            </p:cNvSpPr>
            <p:nvPr/>
          </p:nvSpPr>
          <p:spPr bwMode="auto">
            <a:xfrm flipH="1" flipV="1">
              <a:off x="4654" y="2945"/>
              <a:ext cx="146" cy="4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101"/>
            <p:cNvSpPr txBox="1">
              <a:spLocks noChangeArrowheads="1"/>
            </p:cNvSpPr>
            <p:nvPr/>
          </p:nvSpPr>
          <p:spPr bwMode="auto">
            <a:xfrm>
              <a:off x="3072" y="1203"/>
              <a:ext cx="1440" cy="344"/>
            </a:xfrm>
            <a:prstGeom prst="rect">
              <a:avLst/>
            </a:prstGeom>
            <a:noFill/>
            <a:ln w="9525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800" dirty="0" err="1" smtClean="0">
                  <a:solidFill>
                    <a:srgbClr val="800080"/>
                  </a:solidFill>
                  <a:latin typeface="Times New Roman" charset="0"/>
                </a:rPr>
                <a:t>Average</a:t>
              </a:r>
              <a:r>
                <a:rPr lang="fr-FR" sz="1800" dirty="0" smtClean="0">
                  <a:solidFill>
                    <a:srgbClr val="800080"/>
                  </a:solidFill>
                  <a:latin typeface="Times New Roman" charset="0"/>
                </a:rPr>
                <a:t> </a:t>
              </a:r>
              <a:r>
                <a:rPr lang="fr-FR" sz="1800" dirty="0" err="1" smtClean="0">
                  <a:solidFill>
                    <a:srgbClr val="800080"/>
                  </a:solidFill>
                  <a:latin typeface="Times New Roman" charset="0"/>
                </a:rPr>
                <a:t>Path</a:t>
              </a:r>
              <a:endParaRPr lang="fr-FR" sz="1800" dirty="0">
                <a:solidFill>
                  <a:srgbClr val="800080"/>
                </a:solidFill>
                <a:latin typeface="Times New Roman" charset="0"/>
              </a:endParaRPr>
            </a:p>
          </p:txBody>
        </p:sp>
        <p:sp>
          <p:nvSpPr>
            <p:cNvPr id="25" name="Line 103"/>
            <p:cNvSpPr>
              <a:spLocks noChangeShapeType="1"/>
            </p:cNvSpPr>
            <p:nvPr/>
          </p:nvSpPr>
          <p:spPr bwMode="auto">
            <a:xfrm>
              <a:off x="3847" y="1514"/>
              <a:ext cx="620" cy="564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3" name="Tableau 62"/>
          <p:cNvGraphicFramePr>
            <a:graphicFrameLocks noGrp="1"/>
          </p:cNvGraphicFramePr>
          <p:nvPr/>
        </p:nvGraphicFramePr>
        <p:xfrm>
          <a:off x="6412370" y="2125013"/>
          <a:ext cx="2731630" cy="458955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15505"/>
                <a:gridCol w="2016125"/>
              </a:tblGrid>
              <a:tr h="655651">
                <a:tc>
                  <a:txBody>
                    <a:bodyPr/>
                    <a:lstStyle/>
                    <a:p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Definition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VCL</a:t>
                      </a:r>
                      <a:endParaRPr lang="en-US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Velocity Curvilinear Path</a:t>
                      </a:r>
                      <a:endParaRPr lang="en-US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Garamond"/>
                          <a:cs typeface="Garamond"/>
                        </a:rPr>
                        <a:t>VSL</a:t>
                      </a:r>
                      <a:endParaRPr lang="en-US" dirty="0">
                        <a:solidFill>
                          <a:srgbClr val="008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Garamond"/>
                          <a:cs typeface="Garamond"/>
                        </a:rPr>
                        <a:t>Velocity Straight Line Path</a:t>
                      </a:r>
                      <a:endParaRPr lang="en-US" dirty="0">
                        <a:solidFill>
                          <a:srgbClr val="008000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  <a:latin typeface="Garamond"/>
                          <a:cs typeface="Garamond"/>
                        </a:rPr>
                        <a:t>VAP</a:t>
                      </a:r>
                      <a:endParaRPr lang="en-US" dirty="0">
                        <a:solidFill>
                          <a:schemeClr val="accent4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  <a:latin typeface="Garamond"/>
                          <a:cs typeface="Garamond"/>
                        </a:rPr>
                        <a:t>Velocity Average Path</a:t>
                      </a:r>
                      <a:endParaRPr lang="en-US" dirty="0">
                        <a:solidFill>
                          <a:schemeClr val="accent4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LIN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VSL/VCL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STR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VSL/VAP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565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WOB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VAP/VCL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Motility</a:t>
            </a:r>
          </a:p>
          <a:p>
            <a:pPr marL="1314450" lvl="2" indent="-514350">
              <a:buNone/>
            </a:pPr>
            <a:endParaRPr lang="en-GB" dirty="0" smtClean="0">
              <a:latin typeface="Garamond"/>
              <a:cs typeface="Garamond"/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1117599" y="2846854"/>
            <a:ext cx="4859867" cy="4011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14045" t="13425" r="9706" b="33483"/>
          <a:stretch>
            <a:fillRect/>
          </a:stretch>
        </p:blipFill>
        <p:spPr bwMode="auto">
          <a:xfrm rot="10800000">
            <a:off x="5945918" y="3876727"/>
            <a:ext cx="3198082" cy="298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5915" t="19033" r="14736" b="17069"/>
          <a:stretch>
            <a:fillRect/>
          </a:stretch>
        </p:blipFill>
        <p:spPr bwMode="auto">
          <a:xfrm rot="5400000">
            <a:off x="6061791" y="823928"/>
            <a:ext cx="2966336" cy="319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42264" y="3117851"/>
          <a:ext cx="5680263" cy="32036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93421"/>
                <a:gridCol w="1893421"/>
                <a:gridCol w="1893421"/>
              </a:tblGrid>
              <a:tr h="911211">
                <a:tc>
                  <a:txBody>
                    <a:bodyPr/>
                    <a:lstStyle/>
                    <a:p>
                      <a:pPr algn="r"/>
                      <a:endParaRPr lang="en-GB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latin typeface="Garamond"/>
                          <a:cs typeface="Garamond"/>
                        </a:rPr>
                        <a:t>Direct filling</a:t>
                      </a:r>
                      <a:endParaRPr lang="en-GB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latin typeface="Garamond"/>
                          <a:cs typeface="Garamond"/>
                        </a:rPr>
                        <a:t>Capillarity filling</a:t>
                      </a:r>
                      <a:endParaRPr lang="en-GB" noProof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911211">
                <a:tc>
                  <a:txBody>
                    <a:bodyPr/>
                    <a:lstStyle/>
                    <a:p>
                      <a:pPr algn="r"/>
                      <a:r>
                        <a:rPr lang="en-GB" b="1" noProof="0" dirty="0" smtClean="0">
                          <a:latin typeface="Garamond"/>
                          <a:cs typeface="Garamond"/>
                        </a:rPr>
                        <a:t>Total Motility</a:t>
                      </a:r>
                      <a:endParaRPr lang="en-GB" b="1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&gt;10-15µm/s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&gt;20µm/s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 </a:t>
                      </a:r>
                      <a:endParaRPr lang="fr-FR" sz="1800" dirty="0">
                        <a:latin typeface="Garamond"/>
                        <a:ea typeface="Cambria"/>
                        <a:cs typeface="Garamon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&gt;15µm/s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 </a:t>
                      </a:r>
                      <a:endParaRPr lang="fr-FR" sz="1800" dirty="0">
                        <a:latin typeface="Garamond"/>
                        <a:ea typeface="Cambria"/>
                        <a:cs typeface="Garamond"/>
                      </a:endParaRPr>
                    </a:p>
                  </a:txBody>
                  <a:tcPr marL="68580" marR="68580" marT="0" marB="0"/>
                </a:tc>
              </a:tr>
              <a:tr h="1381204">
                <a:tc>
                  <a:txBody>
                    <a:bodyPr/>
                    <a:lstStyle/>
                    <a:p>
                      <a:pPr algn="r"/>
                      <a:r>
                        <a:rPr lang="en-GB" b="1" noProof="0" dirty="0" smtClean="0">
                          <a:latin typeface="Garamond"/>
                          <a:cs typeface="Garamond"/>
                        </a:rPr>
                        <a:t>Progressive Motility</a:t>
                      </a:r>
                      <a:endParaRPr lang="en-GB" b="1" noProof="0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&gt;10-15µm/s  &amp; STR &gt;100%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&gt;40µm/s &amp; STR &gt;80%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 </a:t>
                      </a:r>
                      <a:endParaRPr lang="fr-FR" sz="1800" dirty="0">
                        <a:latin typeface="Garamond"/>
                        <a:ea typeface="Cambria"/>
                        <a:cs typeface="Garamon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dirty="0">
                          <a:latin typeface="Garamond"/>
                          <a:ea typeface="Cambria"/>
                          <a:cs typeface="Garamond"/>
                        </a:rPr>
                        <a:t>VAP &gt;30µm/s &amp; STR &gt;50</a:t>
                      </a:r>
                      <a:r>
                        <a:rPr lang="fr-FR" sz="1800" dirty="0" smtClean="0">
                          <a:latin typeface="Garamond"/>
                          <a:ea typeface="Cambria"/>
                          <a:cs typeface="Garamond"/>
                        </a:rPr>
                        <a:t>%</a:t>
                      </a:r>
                      <a:endParaRPr lang="fr-FR" sz="1800" dirty="0">
                        <a:latin typeface="Garamond"/>
                        <a:ea typeface="Cambria"/>
                        <a:cs typeface="Garamond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Garamond"/>
                <a:cs typeface="Garamond"/>
              </a:rPr>
              <a:t>3. Normal values of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spermogram</a:t>
            </a:r>
            <a:r>
              <a:rPr lang="fr-FR" dirty="0" smtClean="0">
                <a:latin typeface="Garamond"/>
                <a:cs typeface="Garamond"/>
              </a:rPr>
              <a:t> 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514350" indent="-514350"/>
            <a:r>
              <a:rPr lang="en-GB" dirty="0" smtClean="0">
                <a:latin typeface="Garamond"/>
                <a:cs typeface="Garamond"/>
              </a:rPr>
              <a:t>Motility</a:t>
            </a: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With common literature parameters and in milky medium: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Total motility &gt;70-80%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Progressive motility &gt; 50-60%</a:t>
            </a:r>
            <a:endParaRPr lang="en-GB" dirty="0" smtClean="0">
              <a:latin typeface="Garamond"/>
              <a:cs typeface="Garamond"/>
            </a:endParaRPr>
          </a:p>
          <a:p>
            <a:pPr marL="914400" lvl="1" indent="-514350"/>
            <a:r>
              <a:rPr lang="en-GB" dirty="0" smtClean="0">
                <a:latin typeface="Garamond"/>
                <a:cs typeface="Garamond"/>
              </a:rPr>
              <a:t>But, only one spermatozoa is enough…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% of motility himself is a information about testicular health, but not about fertility</a:t>
            </a:r>
          </a:p>
          <a:p>
            <a:pPr marL="1314450" lvl="2" indent="-514350"/>
            <a:r>
              <a:rPr lang="en-GB" dirty="0" smtClean="0">
                <a:latin typeface="Garamond"/>
                <a:cs typeface="Garamond"/>
              </a:rPr>
              <a:t>Depending on what you want to do…</a:t>
            </a:r>
            <a:endParaRPr lang="en-GB" dirty="0" smtClean="0">
              <a:latin typeface="Garamond"/>
              <a:cs typeface="Garamond"/>
            </a:endParaRPr>
          </a:p>
          <a:p>
            <a:pPr marL="1314450" lvl="2" indent="-514350"/>
            <a:endParaRPr lang="en-GB" dirty="0" smtClean="0">
              <a:latin typeface="Garamond"/>
              <a:cs typeface="Garamond"/>
            </a:endParaRPr>
          </a:p>
          <a:p>
            <a:pPr marL="1314450" lvl="2" indent="-514350">
              <a:buNone/>
            </a:pPr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599</Words>
  <Application>Microsoft Macintosh PowerPoint</Application>
  <PresentationFormat>Présentation à l'écran (4:3)</PresentationFormat>
  <Paragraphs>156</Paragraphs>
  <Slides>18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ANDROLOGY EQUINE</vt:lpstr>
      <vt:lpstr>SUMMARY</vt:lpstr>
      <vt:lpstr>1. Anatomy</vt:lpstr>
      <vt:lpstr>2. Physiology</vt:lpstr>
      <vt:lpstr>3. Normal values of the equine spermogram </vt:lpstr>
      <vt:lpstr>3. Normal values of the equine spermogram </vt:lpstr>
      <vt:lpstr>3. Normal values of the equine spermogram </vt:lpstr>
      <vt:lpstr>3. Normal values of the equine spermogram </vt:lpstr>
      <vt:lpstr>3. Normal values of the equine spermogram </vt:lpstr>
      <vt:lpstr>3. Normal values of the equine spermogram </vt:lpstr>
      <vt:lpstr>4. Semen management</vt:lpstr>
      <vt:lpstr>5. Pathologies</vt:lpstr>
      <vt:lpstr>5. Pathologies</vt:lpstr>
      <vt:lpstr>5. Pathologies</vt:lpstr>
      <vt:lpstr>ANDROLOGY EqQ1</vt:lpstr>
      <vt:lpstr>ANDROLOGY EqQ1</vt:lpstr>
      <vt:lpstr>ANDROLOGY EqQ1</vt:lpstr>
      <vt:lpstr>ANDROLOGY EqQ1</vt:lpstr>
    </vt:vector>
  </TitlesOfParts>
  <Company>ULg - FMV - Repro Equine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Jérôme PONTHIER</dc:creator>
  <cp:lastModifiedBy>Jérôme PONTHIER</cp:lastModifiedBy>
  <cp:revision>13</cp:revision>
  <dcterms:created xsi:type="dcterms:W3CDTF">2015-07-17T07:56:33Z</dcterms:created>
  <dcterms:modified xsi:type="dcterms:W3CDTF">2015-07-17T16:10:50Z</dcterms:modified>
</cp:coreProperties>
</file>