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5" r:id="rId9"/>
    <p:sldId id="264" r:id="rId10"/>
    <p:sldId id="266" r:id="rId11"/>
    <p:sldId id="267" r:id="rId12"/>
    <p:sldId id="268" r:id="rId13"/>
    <p:sldId id="270" r:id="rId14"/>
    <p:sldId id="271" r:id="rId15"/>
    <p:sldId id="263" r:id="rId1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E06D4-EA05-0245-8005-A247D1AAA945}" type="datetimeFigureOut">
              <a:rPr lang="fr-FR" smtClean="0"/>
              <a:t>9/07/15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25B85-54D9-2544-84F0-4713A5B1796D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25B85-54D9-2544-84F0-4713A5B1796D}" type="slidenum">
              <a:rPr lang="fr-FR" smtClean="0"/>
              <a:t>13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9/07/15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9/07/15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9/07/15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9/07/15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9/07/15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9/07/15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9/07/15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9/07/15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9/07/15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9/07/15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CC13-625D-D246-A60A-230A86572246}" type="datetimeFigureOut">
              <a:rPr lang="fr-FR" smtClean="0"/>
              <a:pPr/>
              <a:t>9/07/15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ACC13-625D-D246-A60A-230A86572246}" type="datetimeFigureOut">
              <a:rPr lang="fr-FR" smtClean="0"/>
              <a:pPr/>
              <a:t>9/07/15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7F997-9817-1846-8B57-B88ACA7F988E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smtClean="0">
                <a:latin typeface="Garamond"/>
                <a:cs typeface="Garamond"/>
              </a:rPr>
              <a:t>PREGNANCY DIAGNOSIS</a:t>
            </a:r>
            <a:endParaRPr lang="fr-FR" b="1" dirty="0">
              <a:latin typeface="Garamond"/>
              <a:cs typeface="Garamond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  <a:latin typeface="Garamond"/>
                <a:cs typeface="Garamond"/>
              </a:rPr>
              <a:t>Dr. Jérôme PONTHIER</a:t>
            </a:r>
          </a:p>
          <a:p>
            <a:r>
              <a:rPr lang="fr-FR" dirty="0" smtClean="0">
                <a:solidFill>
                  <a:schemeClr val="tx1"/>
                </a:solidFill>
                <a:latin typeface="Garamond"/>
                <a:cs typeface="Garamond"/>
              </a:rPr>
              <a:t>DVM, M. Sc., Ph. D., Diplomate ECAR</a:t>
            </a:r>
            <a:endParaRPr lang="fr-FR" dirty="0">
              <a:solidFill>
                <a:schemeClr val="tx1"/>
              </a:solidFill>
              <a:latin typeface="Garamond"/>
              <a:cs typeface="Garamond"/>
            </a:endParaRPr>
          </a:p>
        </p:txBody>
      </p:sp>
      <p:pic>
        <p:nvPicPr>
          <p:cNvPr id="4" name="Image 3" descr="bandeau2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229" y="1"/>
            <a:ext cx="4297370" cy="25560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Garamond"/>
                <a:cs typeface="Garamond"/>
              </a:rPr>
              <a:t>Physical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methods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18887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Garamond"/>
                <a:cs typeface="Garamond"/>
              </a:rPr>
              <a:t>Transrectal US</a:t>
            </a:r>
            <a:r>
              <a:rPr lang="fr-FR" dirty="0" smtClean="0">
                <a:latin typeface="Garamond"/>
                <a:cs typeface="Garamond"/>
              </a:rPr>
              <a:t>:</a:t>
            </a:r>
            <a:endParaRPr lang="en-US" dirty="0" smtClean="0">
              <a:latin typeface="Garamond"/>
              <a:cs typeface="Garamond"/>
            </a:endParaRPr>
          </a:p>
          <a:p>
            <a:endParaRPr lang="fr-FR" dirty="0" smtClean="0">
              <a:latin typeface="Garamond"/>
              <a:cs typeface="Garamond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457200" y="2219087"/>
          <a:ext cx="4973362" cy="4246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27449"/>
                <a:gridCol w="4145913"/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d6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b="0" baseline="0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="0" baseline="0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inside</a:t>
                      </a:r>
                      <a:r>
                        <a:rPr lang="fr-FR" b="0" baseline="0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 the </a:t>
                      </a:r>
                      <a:r>
                        <a:rPr lang="fr-FR" b="0" baseline="0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uterus</a:t>
                      </a:r>
                      <a:endParaRPr lang="fr-FR" b="0" dirty="0">
                        <a:solidFill>
                          <a:srgbClr val="FF0000"/>
                        </a:solidFill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d10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Early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pregnancy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diagnosis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d14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Classical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pregnancy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diagnosis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(14mm)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smtClean="0">
                          <a:latin typeface="Garamond"/>
                          <a:cs typeface="Garamond"/>
                        </a:rPr>
                        <a:t>d16-17</a:t>
                      </a:r>
                      <a:endParaRPr lang="fr-FR" b="1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Fixation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d21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appears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in the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d28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Heart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beatings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(28mm)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d30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goes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up on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allanto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ïd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d35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at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the middle of the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 smtClean="0">
                        <a:latin typeface="Garamond"/>
                        <a:cs typeface="Garamond"/>
                      </a:endParaRPr>
                    </a:p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Implantation (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endometrial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cups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formation)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d40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at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the top of the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d45-50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goes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down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with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umbilical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chord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and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surrounded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by amnios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 l="22883" t="18777" r="36384" b="31182"/>
          <a:stretch>
            <a:fillRect/>
          </a:stretch>
        </p:blipFill>
        <p:spPr bwMode="auto">
          <a:xfrm>
            <a:off x="6056441" y="2219087"/>
            <a:ext cx="2630359" cy="242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6056441" y="2219087"/>
            <a:ext cx="1213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FF"/>
                </a:solidFill>
                <a:latin typeface="Garamond"/>
                <a:cs typeface="Garamond"/>
              </a:rPr>
              <a:t>d10</a:t>
            </a:r>
            <a:endParaRPr lang="fr-FR" sz="2800" b="1" dirty="0">
              <a:solidFill>
                <a:srgbClr val="FF00FF"/>
              </a:solidFill>
              <a:latin typeface="Garamond"/>
              <a:cs typeface="Garamond"/>
            </a:endParaRPr>
          </a:p>
        </p:txBody>
      </p:sp>
      <p:cxnSp>
        <p:nvCxnSpPr>
          <p:cNvPr id="12" name="Connecteur droit 11"/>
          <p:cNvCxnSpPr>
            <a:endCxn id="10" idx="1"/>
          </p:cNvCxnSpPr>
          <p:nvPr/>
        </p:nvCxnSpPr>
        <p:spPr>
          <a:xfrm rot="16200000" flipH="1">
            <a:off x="5399243" y="2773626"/>
            <a:ext cx="688519" cy="62587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Garamond"/>
                <a:cs typeface="Garamond"/>
              </a:rPr>
              <a:t>Physical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methods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18887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Garamond"/>
                <a:cs typeface="Garamond"/>
              </a:rPr>
              <a:t>Transrectal US</a:t>
            </a:r>
            <a:r>
              <a:rPr lang="fr-FR" dirty="0" smtClean="0">
                <a:latin typeface="Garamond"/>
                <a:cs typeface="Garamond"/>
              </a:rPr>
              <a:t>:</a:t>
            </a:r>
            <a:endParaRPr lang="en-US" dirty="0" smtClean="0">
              <a:latin typeface="Garamond"/>
              <a:cs typeface="Garamond"/>
            </a:endParaRPr>
          </a:p>
          <a:p>
            <a:endParaRPr lang="fr-FR" dirty="0" smtClean="0">
              <a:latin typeface="Garamond"/>
              <a:cs typeface="Garamond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457200" y="2219087"/>
          <a:ext cx="4973362" cy="4246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27449"/>
                <a:gridCol w="4145913"/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d6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b="0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="0" baseline="0" dirty="0" err="1" smtClean="0">
                          <a:latin typeface="Garamond"/>
                          <a:cs typeface="Garamond"/>
                        </a:rPr>
                        <a:t>inside</a:t>
                      </a:r>
                      <a:r>
                        <a:rPr lang="fr-FR" b="0" baseline="0" dirty="0" smtClean="0">
                          <a:latin typeface="Garamond"/>
                          <a:cs typeface="Garamond"/>
                        </a:rPr>
                        <a:t> the </a:t>
                      </a:r>
                      <a:r>
                        <a:rPr lang="fr-FR" b="0" baseline="0" dirty="0" err="1" smtClean="0">
                          <a:latin typeface="Garamond"/>
                          <a:cs typeface="Garamond"/>
                        </a:rPr>
                        <a:t>uterus</a:t>
                      </a:r>
                      <a:endParaRPr lang="fr-FR" b="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d10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Early</a:t>
                      </a:r>
                      <a:r>
                        <a:rPr lang="fr-FR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pregnancy</a:t>
                      </a:r>
                      <a:r>
                        <a:rPr lang="fr-FR" baseline="0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diagnosis</a:t>
                      </a:r>
                      <a:endParaRPr lang="fr-FR" dirty="0">
                        <a:solidFill>
                          <a:srgbClr val="FF0000"/>
                        </a:solidFill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d14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Classical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pregnancy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diagnosis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(14mm)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smtClean="0">
                          <a:latin typeface="Garamond"/>
                          <a:cs typeface="Garamond"/>
                        </a:rPr>
                        <a:t>d16-17</a:t>
                      </a:r>
                      <a:endParaRPr lang="fr-FR" b="1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Fixation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d21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appears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in the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d28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Heart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beatings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(28mm)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d30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goes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up on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allanto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ïd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d35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at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the middle of the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 smtClean="0">
                        <a:latin typeface="Garamond"/>
                        <a:cs typeface="Garamond"/>
                      </a:endParaRPr>
                    </a:p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Implantation (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endometrial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cups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formation)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d40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at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the top of the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d45-50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goes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down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with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umbilical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chord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and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surrounded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by amnios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 l="22501" t="16252" r="41058" b="35579"/>
          <a:stretch>
            <a:fillRect/>
          </a:stretch>
        </p:blipFill>
        <p:spPr bwMode="auto">
          <a:xfrm>
            <a:off x="6056442" y="2219086"/>
            <a:ext cx="2630358" cy="260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6056441" y="2219087"/>
            <a:ext cx="1213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FF"/>
                </a:solidFill>
                <a:latin typeface="Garamond"/>
                <a:cs typeface="Garamond"/>
              </a:rPr>
              <a:t>d14</a:t>
            </a:r>
            <a:endParaRPr lang="fr-FR" sz="2800" b="1" dirty="0">
              <a:solidFill>
                <a:srgbClr val="FF00FF"/>
              </a:solidFill>
              <a:latin typeface="Garamond"/>
              <a:cs typeface="Garamond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5430565" y="3124244"/>
            <a:ext cx="625877" cy="30658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56441" y="4826545"/>
            <a:ext cx="26303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fr-FR" sz="2000" dirty="0" smtClean="0">
                <a:latin typeface="Garamond"/>
                <a:cs typeface="Garamond"/>
              </a:rPr>
              <a:t>Scan of </a:t>
            </a:r>
            <a:r>
              <a:rPr lang="fr-FR" sz="2000" dirty="0" smtClean="0">
                <a:solidFill>
                  <a:srgbClr val="FF0000"/>
                </a:solidFill>
                <a:latin typeface="Garamond"/>
                <a:cs typeface="Garamond"/>
              </a:rPr>
              <a:t>Body &amp; </a:t>
            </a:r>
            <a:r>
              <a:rPr lang="fr-FR" sz="2000" dirty="0" err="1" smtClean="0">
                <a:solidFill>
                  <a:srgbClr val="FF0000"/>
                </a:solidFill>
                <a:latin typeface="Garamond"/>
                <a:cs typeface="Garamond"/>
              </a:rPr>
              <a:t>Horns</a:t>
            </a:r>
            <a:r>
              <a:rPr lang="fr-FR" sz="2000" dirty="0" smtClean="0">
                <a:solidFill>
                  <a:srgbClr val="FF0000"/>
                </a:solidFill>
                <a:latin typeface="Garamond"/>
                <a:cs typeface="Garamond"/>
              </a:rPr>
              <a:t>!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fr-FR" sz="2000" dirty="0" err="1" smtClean="0">
                <a:solidFill>
                  <a:srgbClr val="000000"/>
                </a:solidFill>
                <a:latin typeface="Garamond"/>
                <a:cs typeface="Garamond"/>
              </a:rPr>
              <a:t>Ddx</a:t>
            </a:r>
            <a:r>
              <a:rPr lang="fr-FR" sz="2000" dirty="0" smtClean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Garamond"/>
                <a:cs typeface="Garamond"/>
              </a:rPr>
              <a:t>with</a:t>
            </a:r>
            <a:r>
              <a:rPr lang="fr-FR" sz="2000" dirty="0" smtClean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Garamond"/>
                <a:cs typeface="Garamond"/>
              </a:rPr>
              <a:t>endomtrial</a:t>
            </a:r>
            <a:r>
              <a:rPr lang="fr-FR" sz="2000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Garamond"/>
                <a:cs typeface="Garamond"/>
              </a:rPr>
              <a:t>cysts</a:t>
            </a:r>
            <a:endParaRPr lang="fr-FR" sz="2000" dirty="0" smtClean="0">
              <a:solidFill>
                <a:srgbClr val="FF0000"/>
              </a:solidFill>
              <a:latin typeface="Garamond"/>
              <a:cs typeface="Garamond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fr-FR" sz="2000" dirty="0" err="1" smtClean="0">
                <a:solidFill>
                  <a:srgbClr val="FF0000"/>
                </a:solidFill>
                <a:latin typeface="Garamond"/>
                <a:cs typeface="Garamond"/>
              </a:rPr>
              <a:t>Gemellity</a:t>
            </a:r>
            <a:r>
              <a:rPr lang="fr-FR" sz="2000" dirty="0" smtClean="0">
                <a:solidFill>
                  <a:srgbClr val="FF0000"/>
                </a:solidFill>
                <a:latin typeface="Garamond"/>
                <a:cs typeface="Garamond"/>
              </a:rPr>
              <a:t>!!!! </a:t>
            </a:r>
            <a:r>
              <a:rPr lang="fr-FR" sz="2000" dirty="0" smtClean="0">
                <a:solidFill>
                  <a:srgbClr val="000000"/>
                </a:solidFill>
                <a:latin typeface="Garamond"/>
                <a:cs typeface="Garamond"/>
              </a:rPr>
              <a:t>(</a:t>
            </a:r>
            <a:r>
              <a:rPr lang="fr-FR" sz="2000" dirty="0" err="1" smtClean="0">
                <a:solidFill>
                  <a:srgbClr val="000000"/>
                </a:solidFill>
                <a:latin typeface="Garamond"/>
                <a:cs typeface="Garamond"/>
              </a:rPr>
              <a:t>ovaries</a:t>
            </a:r>
            <a:r>
              <a:rPr lang="fr-FR" sz="2000" dirty="0" smtClean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Garamond"/>
                <a:cs typeface="Garamond"/>
              </a:rPr>
              <a:t>may</a:t>
            </a:r>
            <a:r>
              <a:rPr lang="fr-FR" sz="2000" dirty="0" smtClean="0">
                <a:solidFill>
                  <a:srgbClr val="000000"/>
                </a:solidFill>
                <a:latin typeface="Garamond"/>
                <a:cs typeface="Garamond"/>
              </a:rPr>
              <a:t> help in </a:t>
            </a:r>
            <a:r>
              <a:rPr lang="fr-FR" sz="2000" dirty="0" err="1" smtClean="0">
                <a:solidFill>
                  <a:srgbClr val="000000"/>
                </a:solidFill>
                <a:latin typeface="Garamond"/>
                <a:cs typeface="Garamond"/>
              </a:rPr>
              <a:t>diagnosis</a:t>
            </a:r>
            <a:r>
              <a:rPr lang="fr-FR" sz="2000" dirty="0" smtClean="0">
                <a:solidFill>
                  <a:srgbClr val="000000"/>
                </a:solidFill>
                <a:latin typeface="Garamond"/>
                <a:cs typeface="Garamond"/>
              </a:rPr>
              <a:t>)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fr-FR" sz="2000" dirty="0" smtClean="0">
              <a:solidFill>
                <a:srgbClr val="000000"/>
              </a:solidFill>
              <a:latin typeface="Garamond"/>
              <a:cs typeface="Garamond"/>
            </a:endParaRPr>
          </a:p>
          <a:p>
            <a:pPr>
              <a:buFont typeface="Arial"/>
              <a:buChar char="•"/>
            </a:pPr>
            <a:endParaRPr lang="fr-FR" sz="2000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/>
          <a:srcRect l="19662" t="32352" r="31333" b="12408"/>
          <a:stretch>
            <a:fillRect/>
          </a:stretch>
        </p:blipFill>
        <p:spPr bwMode="auto">
          <a:xfrm>
            <a:off x="6044512" y="2219087"/>
            <a:ext cx="2642288" cy="223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Connecteur droit 11"/>
          <p:cNvCxnSpPr>
            <a:endCxn id="10" idx="1"/>
          </p:cNvCxnSpPr>
          <p:nvPr/>
        </p:nvCxnSpPr>
        <p:spPr>
          <a:xfrm flipV="1">
            <a:off x="5430564" y="3335930"/>
            <a:ext cx="613948" cy="518273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Garamond"/>
                <a:cs typeface="Garamond"/>
              </a:rPr>
              <a:t>Physical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methods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18887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Garamond"/>
                <a:cs typeface="Garamond"/>
              </a:rPr>
              <a:t>Transrectal US</a:t>
            </a:r>
            <a:r>
              <a:rPr lang="fr-FR" dirty="0" smtClean="0">
                <a:latin typeface="Garamond"/>
                <a:cs typeface="Garamond"/>
              </a:rPr>
              <a:t>:</a:t>
            </a:r>
            <a:endParaRPr lang="en-US" dirty="0" smtClean="0">
              <a:latin typeface="Garamond"/>
              <a:cs typeface="Garamond"/>
            </a:endParaRPr>
          </a:p>
          <a:p>
            <a:endParaRPr lang="fr-FR" dirty="0" smtClean="0">
              <a:latin typeface="Garamond"/>
              <a:cs typeface="Garamond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457200" y="2219087"/>
          <a:ext cx="4973362" cy="4246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27449"/>
                <a:gridCol w="4145913"/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d6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b="0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="0" baseline="0" dirty="0" err="1" smtClean="0">
                          <a:latin typeface="Garamond"/>
                          <a:cs typeface="Garamond"/>
                        </a:rPr>
                        <a:t>inside</a:t>
                      </a:r>
                      <a:r>
                        <a:rPr lang="fr-FR" b="0" baseline="0" dirty="0" smtClean="0">
                          <a:latin typeface="Garamond"/>
                          <a:cs typeface="Garamond"/>
                        </a:rPr>
                        <a:t> the </a:t>
                      </a:r>
                      <a:r>
                        <a:rPr lang="fr-FR" b="0" baseline="0" dirty="0" err="1" smtClean="0">
                          <a:latin typeface="Garamond"/>
                          <a:cs typeface="Garamond"/>
                        </a:rPr>
                        <a:t>uterus</a:t>
                      </a:r>
                      <a:endParaRPr lang="fr-FR" b="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d10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Early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pregnancy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diagnosis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d14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Classical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pregnancy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diagnosis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(14mm)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smtClean="0">
                          <a:latin typeface="Garamond"/>
                          <a:cs typeface="Garamond"/>
                        </a:rPr>
                        <a:t>d16-17</a:t>
                      </a:r>
                      <a:endParaRPr lang="fr-FR" b="1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Fixation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d21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appears</a:t>
                      </a:r>
                      <a:r>
                        <a:rPr lang="fr-FR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 in the </a:t>
                      </a:r>
                      <a:r>
                        <a:rPr lang="fr-FR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solidFill>
                          <a:srgbClr val="FF0000"/>
                        </a:solidFill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d28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Heart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beatings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(28mm)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d30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goes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up on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allanto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ïd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d35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at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the middle of the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 smtClean="0">
                        <a:latin typeface="Garamond"/>
                        <a:cs typeface="Garamond"/>
                      </a:endParaRPr>
                    </a:p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Implantation (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endometrial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cups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formation)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d40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at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the top of the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d45-50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goes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down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with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umbilical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chord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and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surrounded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by amnios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6056441" y="2219087"/>
            <a:ext cx="1213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FF"/>
                </a:solidFill>
                <a:latin typeface="Garamond"/>
                <a:cs typeface="Garamond"/>
              </a:rPr>
              <a:t>d21</a:t>
            </a:r>
            <a:endParaRPr lang="fr-FR" sz="2800" b="1" dirty="0">
              <a:solidFill>
                <a:srgbClr val="FF00FF"/>
              </a:solidFill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6056442" y="2219087"/>
            <a:ext cx="3087558" cy="2627865"/>
            <a:chOff x="457200" y="2514600"/>
            <a:chExt cx="3657600" cy="3022600"/>
          </a:xfrm>
        </p:grpSpPr>
        <p:pic>
          <p:nvPicPr>
            <p:cNvPr id="13" name="Picture 18" descr="Cliché 2009-11-25 15-18-2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2514600"/>
              <a:ext cx="3657600" cy="3022600"/>
            </a:xfrm>
            <a:prstGeom prst="rect">
              <a:avLst/>
            </a:prstGeom>
            <a:noFill/>
          </p:spPr>
        </p:pic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2917036" y="2514600"/>
              <a:ext cx="1197764" cy="141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Char char="•"/>
              </a:pPr>
              <a:r>
                <a:rPr lang="fr-FR" sz="2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Garamond"/>
                  <a:cs typeface="Garamond"/>
                </a:rPr>
                <a:t>Vitellus</a:t>
              </a:r>
              <a:endParaRPr lang="fr-FR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aramond"/>
                <a:cs typeface="Garamond"/>
              </a:endParaRPr>
            </a:p>
            <a:p>
              <a:pPr>
                <a:buFontTx/>
                <a:buChar char="•"/>
              </a:pPr>
              <a:r>
                <a:rPr lang="fr-FR" dirty="0" err="1" smtClean="0">
                  <a:solidFill>
                    <a:srgbClr val="FF0000"/>
                  </a:solidFill>
                  <a:latin typeface="Garamond"/>
                  <a:cs typeface="Garamond"/>
                </a:rPr>
                <a:t>Embryo</a:t>
              </a:r>
              <a:endParaRPr lang="fr-FR" dirty="0" smtClean="0">
                <a:solidFill>
                  <a:srgbClr val="FF0000"/>
                </a:solidFill>
                <a:latin typeface="Garamond"/>
                <a:cs typeface="Garamond"/>
              </a:endParaRPr>
            </a:p>
            <a:p>
              <a:pPr>
                <a:buFontTx/>
                <a:buChar char="•"/>
              </a:pPr>
              <a:r>
                <a:rPr lang="fr-FR" dirty="0" smtClean="0">
                  <a:solidFill>
                    <a:schemeClr val="accent1"/>
                  </a:solidFill>
                  <a:latin typeface="Garamond"/>
                  <a:cs typeface="Garamond"/>
                </a:rPr>
                <a:t>Allanto</a:t>
              </a:r>
              <a:r>
                <a:rPr lang="fr-FR" altLang="ja-JP" dirty="0" smtClean="0">
                  <a:solidFill>
                    <a:schemeClr val="accent1"/>
                  </a:solidFill>
                  <a:latin typeface="Garamond"/>
                  <a:cs typeface="Garamond"/>
                </a:rPr>
                <a:t>ïde</a:t>
              </a:r>
              <a:endParaRPr lang="fr-FR" altLang="ja-JP" dirty="0">
                <a:solidFill>
                  <a:schemeClr val="accent1"/>
                </a:solidFill>
                <a:latin typeface="Garamond"/>
                <a:cs typeface="Garamond"/>
              </a:endParaRPr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flipH="1">
              <a:off x="1367636" y="3011507"/>
              <a:ext cx="1705764" cy="914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 flipH="1">
              <a:off x="990600" y="2717800"/>
              <a:ext cx="2082800" cy="101600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 flipH="1">
              <a:off x="1367636" y="3314700"/>
              <a:ext cx="1705764" cy="139860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2" name="Connecteur droit 11"/>
          <p:cNvCxnSpPr>
            <a:endCxn id="13" idx="1"/>
          </p:cNvCxnSpPr>
          <p:nvPr/>
        </p:nvCxnSpPr>
        <p:spPr>
          <a:xfrm rot="5400000" flipH="1" flipV="1">
            <a:off x="5188731" y="3774852"/>
            <a:ext cx="1109543" cy="62588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Garamond"/>
                <a:cs typeface="Garamond"/>
              </a:rPr>
              <a:t>Physical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methods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18887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Garamond"/>
                <a:cs typeface="Garamond"/>
              </a:rPr>
              <a:t>Transrectal US</a:t>
            </a:r>
            <a:r>
              <a:rPr lang="fr-FR" dirty="0" smtClean="0">
                <a:latin typeface="Garamond"/>
                <a:cs typeface="Garamond"/>
              </a:rPr>
              <a:t>:</a:t>
            </a:r>
            <a:endParaRPr lang="en-US" dirty="0" smtClean="0">
              <a:latin typeface="Garamond"/>
              <a:cs typeface="Garamond"/>
            </a:endParaRPr>
          </a:p>
          <a:p>
            <a:endParaRPr lang="fr-FR" dirty="0" smtClean="0">
              <a:latin typeface="Garamond"/>
              <a:cs typeface="Garamond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457200" y="2219087"/>
          <a:ext cx="4973362" cy="4246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27449"/>
                <a:gridCol w="4145913"/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d6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b="0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="0" baseline="0" dirty="0" err="1" smtClean="0">
                          <a:latin typeface="Garamond"/>
                          <a:cs typeface="Garamond"/>
                        </a:rPr>
                        <a:t>inside</a:t>
                      </a:r>
                      <a:r>
                        <a:rPr lang="fr-FR" b="0" baseline="0" dirty="0" smtClean="0">
                          <a:latin typeface="Garamond"/>
                          <a:cs typeface="Garamond"/>
                        </a:rPr>
                        <a:t> the </a:t>
                      </a:r>
                      <a:r>
                        <a:rPr lang="fr-FR" b="0" baseline="0" dirty="0" err="1" smtClean="0">
                          <a:latin typeface="Garamond"/>
                          <a:cs typeface="Garamond"/>
                        </a:rPr>
                        <a:t>uterus</a:t>
                      </a:r>
                      <a:endParaRPr lang="fr-FR" b="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d10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Early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pregnancy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diagnosis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d14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Classical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pregnancy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diagnosis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(14mm)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smtClean="0">
                          <a:latin typeface="Garamond"/>
                          <a:cs typeface="Garamond"/>
                        </a:rPr>
                        <a:t>d16-17</a:t>
                      </a:r>
                      <a:endParaRPr lang="fr-FR" b="1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Fixation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d21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appears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in the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d28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Heart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beatings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(28mm)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d30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baseline="0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goes</a:t>
                      </a:r>
                      <a:r>
                        <a:rPr lang="fr-FR" baseline="0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 up on </a:t>
                      </a:r>
                      <a:r>
                        <a:rPr lang="fr-FR" baseline="0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allanto</a:t>
                      </a:r>
                      <a:r>
                        <a:rPr lang="fr-FR" baseline="0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ïd</a:t>
                      </a:r>
                      <a:r>
                        <a:rPr lang="fr-FR" baseline="0" dirty="0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FF0000"/>
                          </a:solidFill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solidFill>
                          <a:srgbClr val="FF0000"/>
                        </a:solidFill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d35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at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the middle of the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 smtClean="0">
                        <a:latin typeface="Garamond"/>
                        <a:cs typeface="Garamond"/>
                      </a:endParaRPr>
                    </a:p>
                    <a:p>
                      <a:r>
                        <a:rPr lang="fr-FR" dirty="0" smtClean="0">
                          <a:latin typeface="Garamond"/>
                          <a:cs typeface="Garamond"/>
                        </a:rPr>
                        <a:t>Implantation (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endometrial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cups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formation)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d40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at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the top of the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Garamond"/>
                          <a:cs typeface="Garamond"/>
                        </a:rPr>
                        <a:t>d45-50</a:t>
                      </a:r>
                      <a:endParaRPr lang="fr-FR" b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latin typeface="Garamond"/>
                          <a:cs typeface="Garamond"/>
                        </a:rPr>
                        <a:t>Embryo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dirty="0" err="1" smtClean="0">
                          <a:latin typeface="Garamond"/>
                          <a:cs typeface="Garamond"/>
                        </a:rPr>
                        <a:t>goes</a:t>
                      </a:r>
                      <a:r>
                        <a:rPr lang="fr-FR" dirty="0" smtClean="0">
                          <a:latin typeface="Garamond"/>
                          <a:cs typeface="Garamond"/>
                        </a:rPr>
                        <a:t> down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with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umbilical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chord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and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surrounded</a:t>
                      </a:r>
                      <a:r>
                        <a:rPr lang="fr-FR" baseline="0" dirty="0" smtClean="0">
                          <a:latin typeface="Garamond"/>
                          <a:cs typeface="Garamond"/>
                        </a:rPr>
                        <a:t> by amnios </a:t>
                      </a:r>
                      <a:r>
                        <a:rPr lang="fr-FR" baseline="0" dirty="0" err="1" smtClean="0">
                          <a:latin typeface="Garamond"/>
                          <a:cs typeface="Garamond"/>
                        </a:rPr>
                        <a:t>vesicle</a:t>
                      </a:r>
                      <a:endParaRPr lang="fr-FR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6056440" y="2219087"/>
            <a:ext cx="1461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FF"/>
                </a:solidFill>
                <a:latin typeface="Garamond"/>
                <a:cs typeface="Garamond"/>
              </a:rPr>
              <a:t>D35-40</a:t>
            </a:r>
            <a:endParaRPr lang="fr-FR" sz="2800" b="1" dirty="0">
              <a:solidFill>
                <a:srgbClr val="FF00FF"/>
              </a:solidFill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Garamond"/>
                <a:cs typeface="Garamond"/>
              </a:rPr>
              <a:t>Physical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methods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199"/>
            <a:ext cx="5411310" cy="5257801"/>
          </a:xfrm>
        </p:spPr>
        <p:txBody>
          <a:bodyPr>
            <a:normAutofit/>
          </a:bodyPr>
          <a:lstStyle/>
          <a:p>
            <a:r>
              <a:rPr lang="fr-FR" dirty="0" err="1" smtClean="0">
                <a:latin typeface="Garamond"/>
                <a:cs typeface="Garamond"/>
              </a:rPr>
              <a:t>Trans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abdo</a:t>
            </a:r>
            <a:r>
              <a:rPr lang="fr-FR" dirty="0" err="1" smtClean="0">
                <a:latin typeface="Garamond"/>
                <a:cs typeface="Garamond"/>
              </a:rPr>
              <a:t>minal</a:t>
            </a:r>
            <a:r>
              <a:rPr lang="fr-FR" dirty="0" smtClean="0">
                <a:latin typeface="Garamond"/>
                <a:cs typeface="Garamond"/>
              </a:rPr>
              <a:t> US</a:t>
            </a:r>
            <a:r>
              <a:rPr lang="fr-FR" dirty="0" smtClean="0">
                <a:latin typeface="Garamond"/>
                <a:cs typeface="Garamond"/>
              </a:rPr>
              <a:t>:</a:t>
            </a:r>
          </a:p>
          <a:p>
            <a:pPr marL="914400" lvl="1" indent="-514350"/>
            <a:r>
              <a:rPr lang="en-US" dirty="0" smtClean="0">
                <a:latin typeface="Garamond"/>
                <a:cs typeface="Garamond"/>
              </a:rPr>
              <a:t>3.5MHz Probe</a:t>
            </a:r>
          </a:p>
          <a:p>
            <a:pPr marL="914400" lvl="1" indent="-514350"/>
            <a:r>
              <a:rPr lang="en-US" dirty="0" smtClean="0">
                <a:solidFill>
                  <a:srgbClr val="FF0000"/>
                </a:solidFill>
                <a:latin typeface="Garamond"/>
                <a:cs typeface="Garamond"/>
              </a:rPr>
              <a:t>d90 to the end</a:t>
            </a:r>
          </a:p>
          <a:p>
            <a:pPr marL="1314450" lvl="2" indent="-514350"/>
            <a:r>
              <a:rPr lang="en-US" dirty="0" err="1" smtClean="0">
                <a:latin typeface="Garamond"/>
                <a:cs typeface="Garamond"/>
              </a:rPr>
              <a:t>Gemellity</a:t>
            </a:r>
            <a:r>
              <a:rPr lang="en-US" dirty="0" smtClean="0">
                <a:latin typeface="Garamond"/>
                <a:cs typeface="Garamond"/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Garamond"/>
                <a:cs typeface="Garamond"/>
              </a:rPr>
              <a:t>???</a:t>
            </a:r>
          </a:p>
          <a:p>
            <a:pPr marL="1314450" lvl="2" indent="-514350"/>
            <a:r>
              <a:rPr lang="en-US" dirty="0" smtClean="0">
                <a:solidFill>
                  <a:srgbClr val="FF0000"/>
                </a:solidFill>
                <a:latin typeface="Garamond"/>
                <a:cs typeface="Garamond"/>
              </a:rPr>
              <a:t>Viability</a:t>
            </a:r>
            <a:r>
              <a:rPr lang="en-US" dirty="0" smtClean="0">
                <a:latin typeface="Garamond"/>
                <a:cs typeface="Garamond"/>
              </a:rPr>
              <a:t> (heart beating,…)</a:t>
            </a:r>
          </a:p>
          <a:p>
            <a:pPr marL="1314450" lvl="2" indent="-514350"/>
            <a:r>
              <a:rPr lang="en-US" dirty="0" smtClean="0">
                <a:latin typeface="Garamond"/>
                <a:cs typeface="Garamond"/>
              </a:rPr>
              <a:t>Timing of mating (if unknown)</a:t>
            </a:r>
          </a:p>
          <a:p>
            <a:pPr marL="1771650" lvl="3" indent="-514350"/>
            <a:r>
              <a:rPr lang="en-US" dirty="0" smtClean="0">
                <a:latin typeface="Garamond"/>
                <a:cs typeface="Garamond"/>
              </a:rPr>
              <a:t>Orbital diameter (trans-rectal)</a:t>
            </a:r>
          </a:p>
          <a:p>
            <a:pPr marL="1771650" lvl="3" indent="-514350"/>
            <a:r>
              <a:rPr lang="en-US" dirty="0" smtClean="0">
                <a:latin typeface="Garamond"/>
                <a:cs typeface="Garamond"/>
              </a:rPr>
              <a:t>Stomach diameter (trans-</a:t>
            </a:r>
            <a:r>
              <a:rPr lang="en-US" dirty="0" err="1" smtClean="0">
                <a:latin typeface="Garamond"/>
                <a:cs typeface="Garamond"/>
              </a:rPr>
              <a:t>abdo</a:t>
            </a:r>
            <a:r>
              <a:rPr lang="en-US" dirty="0" smtClean="0">
                <a:latin typeface="Garamond"/>
                <a:cs typeface="Garamond"/>
              </a:rPr>
              <a:t>)</a:t>
            </a:r>
          </a:p>
          <a:p>
            <a:pPr marL="1771650" lvl="3" indent="-514350"/>
            <a:r>
              <a:rPr lang="en-US" dirty="0" smtClean="0">
                <a:latin typeface="Garamond"/>
                <a:cs typeface="Garamond"/>
              </a:rPr>
              <a:t>Posterior aorta diameter (trans-</a:t>
            </a:r>
            <a:r>
              <a:rPr lang="en-US" dirty="0" err="1" smtClean="0">
                <a:latin typeface="Garamond"/>
                <a:cs typeface="Garamond"/>
              </a:rPr>
              <a:t>abdo</a:t>
            </a:r>
            <a:r>
              <a:rPr lang="en-US" dirty="0" smtClean="0">
                <a:latin typeface="Garamond"/>
                <a:cs typeface="Garamond"/>
              </a:rPr>
              <a:t>)</a:t>
            </a:r>
          </a:p>
          <a:p>
            <a:pPr marL="1771650" lvl="3" indent="-514350"/>
            <a:r>
              <a:rPr lang="en-US" dirty="0" err="1" smtClean="0">
                <a:latin typeface="Garamond"/>
                <a:cs typeface="Garamond"/>
              </a:rPr>
              <a:t>Intercostal</a:t>
            </a:r>
            <a:r>
              <a:rPr lang="en-US" dirty="0" smtClean="0">
                <a:latin typeface="Garamond"/>
                <a:cs typeface="Garamond"/>
              </a:rPr>
              <a:t> space length (trans-</a:t>
            </a:r>
            <a:r>
              <a:rPr lang="en-US" dirty="0" err="1" smtClean="0">
                <a:latin typeface="Garamond"/>
                <a:cs typeface="Garamond"/>
              </a:rPr>
              <a:t>abdo</a:t>
            </a:r>
            <a:r>
              <a:rPr lang="en-US" dirty="0" smtClean="0">
                <a:latin typeface="Garamond"/>
                <a:cs typeface="Garamond"/>
              </a:rPr>
              <a:t>)</a:t>
            </a:r>
            <a:endParaRPr lang="en-US" dirty="0" smtClean="0">
              <a:latin typeface="Garamond"/>
              <a:cs typeface="Garamond"/>
            </a:endParaRPr>
          </a:p>
          <a:p>
            <a:endParaRPr lang="fr-FR" dirty="0" smtClean="0">
              <a:latin typeface="Garamond"/>
              <a:cs typeface="Garamond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6495" t="8206" r="8025" b="20222"/>
          <a:stretch>
            <a:fillRect/>
          </a:stretch>
        </p:blipFill>
        <p:spPr bwMode="auto">
          <a:xfrm>
            <a:off x="5855656" y="2643553"/>
            <a:ext cx="3288343" cy="421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Garamond"/>
                <a:cs typeface="Garamond"/>
              </a:rPr>
              <a:t>Hormonal </a:t>
            </a:r>
            <a:r>
              <a:rPr lang="fr-FR" dirty="0" err="1" smtClean="0">
                <a:latin typeface="Garamond"/>
                <a:cs typeface="Garamond"/>
              </a:rPr>
              <a:t>assays</a:t>
            </a:r>
            <a:endParaRPr lang="fr-FR" dirty="0">
              <a:latin typeface="Garamond"/>
              <a:cs typeface="Garamond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122112" y="1447800"/>
          <a:ext cx="6883401" cy="49556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2600"/>
                <a:gridCol w="1710267"/>
                <a:gridCol w="1710267"/>
                <a:gridCol w="1710267"/>
              </a:tblGrid>
              <a:tr h="4750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Type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Precocity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Viability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Practical use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5613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Palpation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++</a:t>
                      </a:r>
                    </a:p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d28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++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++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5613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Trans-rectal</a:t>
                      </a:r>
                      <a:r>
                        <a:rPr lang="en-US" baseline="0" dirty="0" smtClean="0">
                          <a:latin typeface="Garamond"/>
                          <a:cs typeface="Garamond"/>
                        </a:rPr>
                        <a:t> US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+++</a:t>
                      </a:r>
                    </a:p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d14(10)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+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+++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5613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Trans-</a:t>
                      </a:r>
                      <a:r>
                        <a:rPr lang="en-US" dirty="0" err="1" smtClean="0">
                          <a:latin typeface="Garamond"/>
                          <a:cs typeface="Garamond"/>
                        </a:rPr>
                        <a:t>abdo</a:t>
                      </a:r>
                      <a:r>
                        <a:rPr lang="en-US" dirty="0" smtClean="0">
                          <a:latin typeface="Garamond"/>
                          <a:cs typeface="Garamond"/>
                        </a:rPr>
                        <a:t> US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+</a:t>
                      </a:r>
                    </a:p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d90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+++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+++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5613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Progesterone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+</a:t>
                      </a:r>
                    </a:p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d6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-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0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5613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/>
                          <a:cs typeface="Garamond"/>
                        </a:rPr>
                        <a:t>PMSG (=</a:t>
                      </a:r>
                      <a:r>
                        <a:rPr lang="en-US" dirty="0" err="1" smtClean="0">
                          <a:latin typeface="Garamond"/>
                          <a:cs typeface="Garamond"/>
                        </a:rPr>
                        <a:t>eCG</a:t>
                      </a:r>
                      <a:r>
                        <a:rPr lang="en-US" dirty="0" smtClean="0">
                          <a:latin typeface="Garamond"/>
                          <a:cs typeface="Garamond"/>
                        </a:rPr>
                        <a:t>)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+</a:t>
                      </a:r>
                    </a:p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d40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-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++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561314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Garamond"/>
                          <a:cs typeface="Garamond"/>
                        </a:rPr>
                        <a:t>Oestrone</a:t>
                      </a:r>
                      <a:r>
                        <a:rPr lang="en-US" dirty="0" smtClean="0">
                          <a:latin typeface="Garamond"/>
                          <a:cs typeface="Garamond"/>
                        </a:rPr>
                        <a:t> sulfate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-</a:t>
                      </a:r>
                    </a:p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d90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+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++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  <a:tr h="561314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Garamond"/>
                          <a:cs typeface="Garamond"/>
                        </a:rPr>
                        <a:t>Relaxine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-</a:t>
                      </a:r>
                    </a:p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d80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+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/>
                          <a:cs typeface="Garamond"/>
                        </a:rPr>
                        <a:t>0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Garamond"/>
                <a:cs typeface="Garamond"/>
              </a:rPr>
              <a:t>Pregnancy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diagnosis</a:t>
            </a:r>
            <a:r>
              <a:rPr lang="fr-FR" dirty="0" smtClean="0">
                <a:latin typeface="Garamond"/>
                <a:cs typeface="Garamond"/>
              </a:rPr>
              <a:t> in the </a:t>
            </a:r>
            <a:r>
              <a:rPr lang="fr-FR" dirty="0" err="1" smtClean="0">
                <a:latin typeface="Garamond"/>
                <a:cs typeface="Garamond"/>
              </a:rPr>
              <a:t>equine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 smtClean="0">
                <a:latin typeface="Garamond"/>
                <a:cs typeface="Garamond"/>
              </a:rPr>
              <a:t>Hormonal </a:t>
            </a:r>
            <a:r>
              <a:rPr lang="fr-FR" dirty="0" err="1" smtClean="0">
                <a:latin typeface="Garamond"/>
                <a:cs typeface="Garamond"/>
              </a:rPr>
              <a:t>assays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err="1" smtClean="0">
                <a:latin typeface="Garamond"/>
                <a:cs typeface="Garamond"/>
              </a:rPr>
              <a:t>Progesterone</a:t>
            </a:r>
            <a:endParaRPr lang="fr-FR" dirty="0" smtClean="0">
              <a:latin typeface="Garamond"/>
              <a:cs typeface="Garamond"/>
            </a:endParaRPr>
          </a:p>
          <a:p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eCG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(=PMSG)</a:t>
            </a:r>
          </a:p>
          <a:p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Oestrone-sulfate</a:t>
            </a:r>
            <a:endParaRPr lang="fr-FR" dirty="0" smtClean="0">
              <a:solidFill>
                <a:srgbClr val="FF0000"/>
              </a:solidFill>
              <a:latin typeface="Garamond"/>
              <a:cs typeface="Garamond"/>
            </a:endParaRPr>
          </a:p>
          <a:p>
            <a:r>
              <a:rPr lang="fr-FR" dirty="0" err="1" smtClean="0">
                <a:latin typeface="Garamond"/>
                <a:cs typeface="Garamond"/>
              </a:rPr>
              <a:t>Relaxine</a:t>
            </a:r>
            <a:endParaRPr lang="fr-FR" dirty="0" smtClean="0">
              <a:latin typeface="Garamond"/>
              <a:cs typeface="Garamond"/>
            </a:endParaRPr>
          </a:p>
          <a:p>
            <a:r>
              <a:rPr lang="fr-FR" dirty="0" err="1" smtClean="0">
                <a:latin typeface="Garamond"/>
                <a:cs typeface="Garamond"/>
              </a:rPr>
              <a:t>Others</a:t>
            </a:r>
            <a:r>
              <a:rPr lang="fr-FR" dirty="0" smtClean="0">
                <a:latin typeface="Garamond"/>
                <a:cs typeface="Garamond"/>
              </a:rPr>
              <a:t>?</a:t>
            </a:r>
          </a:p>
          <a:p>
            <a:endParaRPr lang="fr-FR" dirty="0">
              <a:latin typeface="Garamond"/>
              <a:cs typeface="Garamond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 err="1" smtClean="0">
                <a:latin typeface="Garamond"/>
                <a:cs typeface="Garamond"/>
              </a:rPr>
              <a:t>Physical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methods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 smtClean="0">
                <a:latin typeface="Garamond"/>
                <a:cs typeface="Garamond"/>
              </a:rPr>
              <a:t>Palpation</a:t>
            </a:r>
          </a:p>
          <a:p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Transrectal US</a:t>
            </a:r>
          </a:p>
          <a:p>
            <a:r>
              <a:rPr lang="fr-FR" dirty="0" err="1" smtClean="0">
                <a:latin typeface="Garamond"/>
                <a:cs typeface="Garamond"/>
              </a:rPr>
              <a:t>Transabdominal</a:t>
            </a:r>
            <a:r>
              <a:rPr lang="fr-FR" dirty="0" smtClean="0">
                <a:latin typeface="Garamond"/>
                <a:cs typeface="Garamond"/>
              </a:rPr>
              <a:t> US</a:t>
            </a:r>
            <a:endParaRPr lang="fr-FR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Garamond"/>
                <a:cs typeface="Garamond"/>
              </a:rPr>
              <a:t>Hormonal </a:t>
            </a:r>
            <a:r>
              <a:rPr lang="fr-FR" dirty="0" err="1" smtClean="0">
                <a:latin typeface="Garamond"/>
                <a:cs typeface="Garamond"/>
              </a:rPr>
              <a:t>assays</a:t>
            </a:r>
            <a:endParaRPr lang="fr-FR" dirty="0">
              <a:latin typeface="Garamond"/>
              <a:cs typeface="Garamond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119482" y="1539477"/>
            <a:ext cx="9024518" cy="5273778"/>
            <a:chOff x="939800" y="1908809"/>
            <a:chExt cx="8216900" cy="4703889"/>
          </a:xfrm>
        </p:grpSpPr>
        <p:cxnSp>
          <p:nvCxnSpPr>
            <p:cNvPr id="5" name="Connecteur droit 4"/>
            <p:cNvCxnSpPr/>
            <p:nvPr/>
          </p:nvCxnSpPr>
          <p:spPr>
            <a:xfrm>
              <a:off x="1117600" y="6283275"/>
              <a:ext cx="8026400" cy="1"/>
            </a:xfrm>
            <a:prstGeom prst="line">
              <a:avLst/>
            </a:prstGeom>
            <a:ln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avec flèche 5"/>
            <p:cNvCxnSpPr/>
            <p:nvPr/>
          </p:nvCxnSpPr>
          <p:spPr>
            <a:xfrm rot="16200000" flipV="1">
              <a:off x="-789011" y="4376662"/>
              <a:ext cx="3813224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orme libre 6"/>
            <p:cNvSpPr/>
            <p:nvPr/>
          </p:nvSpPr>
          <p:spPr>
            <a:xfrm>
              <a:off x="1130025" y="2155775"/>
              <a:ext cx="2062511" cy="4117024"/>
            </a:xfrm>
            <a:custGeom>
              <a:avLst/>
              <a:gdLst>
                <a:gd name="connsiteX0" fmla="*/ 0 w 2108200"/>
                <a:gd name="connsiteY0" fmla="*/ 4991100 h 4991100"/>
                <a:gd name="connsiteX1" fmla="*/ 482600 w 2108200"/>
                <a:gd name="connsiteY1" fmla="*/ 508000 h 4991100"/>
                <a:gd name="connsiteX2" fmla="*/ 1168400 w 2108200"/>
                <a:gd name="connsiteY2" fmla="*/ 1943100 h 4991100"/>
                <a:gd name="connsiteX3" fmla="*/ 1485900 w 2108200"/>
                <a:gd name="connsiteY3" fmla="*/ 2197100 h 4991100"/>
                <a:gd name="connsiteX4" fmla="*/ 2108200 w 2108200"/>
                <a:gd name="connsiteY4" fmla="*/ 4978400 h 499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8200" h="4991100">
                  <a:moveTo>
                    <a:pt x="0" y="4991100"/>
                  </a:moveTo>
                  <a:cubicBezTo>
                    <a:pt x="143933" y="3003550"/>
                    <a:pt x="287867" y="1016000"/>
                    <a:pt x="482600" y="508000"/>
                  </a:cubicBezTo>
                  <a:cubicBezTo>
                    <a:pt x="677333" y="0"/>
                    <a:pt x="1001183" y="1661583"/>
                    <a:pt x="1168400" y="1943100"/>
                  </a:cubicBezTo>
                  <a:cubicBezTo>
                    <a:pt x="1335617" y="2224617"/>
                    <a:pt x="1329267" y="1691217"/>
                    <a:pt x="1485900" y="2197100"/>
                  </a:cubicBezTo>
                  <a:cubicBezTo>
                    <a:pt x="1642533" y="2702983"/>
                    <a:pt x="2108200" y="4978400"/>
                    <a:pt x="2108200" y="4978400"/>
                  </a:cubicBez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orme libre 7"/>
            <p:cNvSpPr/>
            <p:nvPr/>
          </p:nvSpPr>
          <p:spPr>
            <a:xfrm>
              <a:off x="2111581" y="2405450"/>
              <a:ext cx="3093767" cy="3867349"/>
            </a:xfrm>
            <a:custGeom>
              <a:avLst/>
              <a:gdLst>
                <a:gd name="connsiteX0" fmla="*/ 0 w 3162300"/>
                <a:gd name="connsiteY0" fmla="*/ 4675717 h 4688417"/>
                <a:gd name="connsiteX1" fmla="*/ 546100 w 3162300"/>
                <a:gd name="connsiteY1" fmla="*/ 2117 h 4688417"/>
                <a:gd name="connsiteX2" fmla="*/ 3162300 w 3162300"/>
                <a:gd name="connsiteY2" fmla="*/ 4688417 h 46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4688417">
                  <a:moveTo>
                    <a:pt x="0" y="4675717"/>
                  </a:moveTo>
                  <a:cubicBezTo>
                    <a:pt x="9525" y="2337858"/>
                    <a:pt x="19050" y="0"/>
                    <a:pt x="546100" y="2117"/>
                  </a:cubicBezTo>
                  <a:cubicBezTo>
                    <a:pt x="1073150" y="4234"/>
                    <a:pt x="2117725" y="2346325"/>
                    <a:pt x="3162300" y="4688417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orme libre 8"/>
            <p:cNvSpPr/>
            <p:nvPr/>
          </p:nvSpPr>
          <p:spPr>
            <a:xfrm>
              <a:off x="4227933" y="2155775"/>
              <a:ext cx="4829093" cy="4106548"/>
            </a:xfrm>
            <a:custGeom>
              <a:avLst/>
              <a:gdLst>
                <a:gd name="connsiteX0" fmla="*/ 325967 w 4936067"/>
                <a:gd name="connsiteY0" fmla="*/ 5321300 h 5321300"/>
                <a:gd name="connsiteX1" fmla="*/ 618067 w 4936067"/>
                <a:gd name="connsiteY1" fmla="*/ 952500 h 5321300"/>
                <a:gd name="connsiteX2" fmla="*/ 4034367 w 4936067"/>
                <a:gd name="connsiteY2" fmla="*/ 723900 h 5321300"/>
                <a:gd name="connsiteX3" fmla="*/ 4936067 w 4936067"/>
                <a:gd name="connsiteY3" fmla="*/ 5295900 h 532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36067" h="5321300">
                  <a:moveTo>
                    <a:pt x="325967" y="5321300"/>
                  </a:moveTo>
                  <a:cubicBezTo>
                    <a:pt x="162983" y="3520016"/>
                    <a:pt x="0" y="1718733"/>
                    <a:pt x="618067" y="952500"/>
                  </a:cubicBezTo>
                  <a:cubicBezTo>
                    <a:pt x="1236134" y="186267"/>
                    <a:pt x="3314700" y="0"/>
                    <a:pt x="4034367" y="723900"/>
                  </a:cubicBezTo>
                  <a:cubicBezTo>
                    <a:pt x="4754034" y="1447800"/>
                    <a:pt x="4936067" y="5295900"/>
                    <a:pt x="4936067" y="5295900"/>
                  </a:cubicBez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130025" y="1908809"/>
              <a:ext cx="1409975" cy="576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Garamond"/>
                  <a:cs typeface="Garamond"/>
                </a:rPr>
                <a:t>Primary CL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Garamond"/>
                  <a:cs typeface="Garamond"/>
                </a:rPr>
                <a:t>Ovulation</a:t>
              </a:r>
              <a:endParaRPr lang="en-US" dirty="0">
                <a:solidFill>
                  <a:srgbClr val="FFFF00"/>
                </a:solidFill>
                <a:latin typeface="Garamond"/>
                <a:cs typeface="Garamond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263981" y="2072709"/>
              <a:ext cx="928555" cy="32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  <a:latin typeface="Garamond"/>
                  <a:cs typeface="Garamond"/>
                </a:rPr>
                <a:t>PMSG</a:t>
              </a:r>
              <a:endParaRPr lang="en-US" dirty="0">
                <a:solidFill>
                  <a:schemeClr val="accent1"/>
                </a:solidFill>
                <a:latin typeface="Garamond"/>
                <a:cs typeface="Garamond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7621167" y="1908809"/>
              <a:ext cx="1535533" cy="576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latin typeface="Garamond"/>
                  <a:cs typeface="Garamond"/>
                </a:rPr>
                <a:t>Placenta</a:t>
              </a:r>
            </a:p>
            <a:p>
              <a:r>
                <a:rPr lang="en-US" dirty="0" err="1" smtClean="0">
                  <a:solidFill>
                    <a:srgbClr val="008000"/>
                  </a:solidFill>
                  <a:latin typeface="Garamond"/>
                  <a:cs typeface="Garamond"/>
                </a:rPr>
                <a:t>Progestagens</a:t>
              </a:r>
              <a:endParaRPr lang="en-US" dirty="0">
                <a:solidFill>
                  <a:srgbClr val="008000"/>
                </a:solidFill>
                <a:latin typeface="Garamond"/>
                <a:cs typeface="Garamond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939800" y="6283276"/>
              <a:ext cx="646825" cy="32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Garamond"/>
                  <a:cs typeface="Garamond"/>
                </a:rPr>
                <a:t>d0</a:t>
              </a:r>
              <a:endParaRPr lang="en-US" dirty="0">
                <a:solidFill>
                  <a:srgbClr val="FFFF00"/>
                </a:solidFill>
                <a:latin typeface="Garamond"/>
                <a:cs typeface="Garamond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869123" y="6283276"/>
              <a:ext cx="928177" cy="32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Garamond"/>
                  <a:cs typeface="Garamond"/>
                </a:rPr>
                <a:t>d40-50</a:t>
              </a:r>
              <a:endParaRPr lang="en-US" dirty="0">
                <a:solidFill>
                  <a:srgbClr val="FFFF00"/>
                </a:solidFill>
                <a:latin typeface="Garamond"/>
                <a:cs typeface="Garamond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649923" y="6283276"/>
              <a:ext cx="928177" cy="32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388C"/>
                  </a:solidFill>
                  <a:latin typeface="Garamond"/>
                  <a:cs typeface="Garamond"/>
                </a:rPr>
                <a:t>d32-35</a:t>
              </a:r>
              <a:endParaRPr lang="en-US" dirty="0">
                <a:solidFill>
                  <a:srgbClr val="FF388C"/>
                </a:solidFill>
                <a:latin typeface="Garamond"/>
                <a:cs typeface="Garamond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227933" y="6283276"/>
              <a:ext cx="928177" cy="32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latin typeface="Garamond"/>
                  <a:cs typeface="Garamond"/>
                </a:rPr>
                <a:t>d80-90</a:t>
              </a:r>
              <a:endParaRPr lang="en-US" dirty="0">
                <a:solidFill>
                  <a:srgbClr val="008000"/>
                </a:solidFill>
                <a:latin typeface="Garamond"/>
                <a:cs typeface="Garamond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122654" y="6283276"/>
              <a:ext cx="1151146" cy="32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388C"/>
                  </a:solidFill>
                  <a:latin typeface="Garamond"/>
                  <a:cs typeface="Garamond"/>
                </a:rPr>
                <a:t>d132-135</a:t>
              </a:r>
              <a:endParaRPr lang="en-US" dirty="0">
                <a:solidFill>
                  <a:srgbClr val="FF388C"/>
                </a:solidFill>
                <a:latin typeface="Garamond"/>
                <a:cs typeface="Garamond"/>
              </a:endParaRPr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2263981" y="2394974"/>
              <a:ext cx="3641519" cy="3867349"/>
            </a:xfrm>
            <a:custGeom>
              <a:avLst/>
              <a:gdLst>
                <a:gd name="connsiteX0" fmla="*/ 0 w 3162300"/>
                <a:gd name="connsiteY0" fmla="*/ 4675717 h 4688417"/>
                <a:gd name="connsiteX1" fmla="*/ 546100 w 3162300"/>
                <a:gd name="connsiteY1" fmla="*/ 2117 h 4688417"/>
                <a:gd name="connsiteX2" fmla="*/ 3162300 w 3162300"/>
                <a:gd name="connsiteY2" fmla="*/ 4688417 h 46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4688417">
                  <a:moveTo>
                    <a:pt x="0" y="4675717"/>
                  </a:moveTo>
                  <a:cubicBezTo>
                    <a:pt x="9525" y="2337858"/>
                    <a:pt x="19050" y="0"/>
                    <a:pt x="546100" y="2117"/>
                  </a:cubicBezTo>
                  <a:cubicBezTo>
                    <a:pt x="1073150" y="4234"/>
                    <a:pt x="2117725" y="2346325"/>
                    <a:pt x="3162300" y="4688417"/>
                  </a:cubicBezTo>
                </a:path>
              </a:pathLst>
            </a:cu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161959" y="2097940"/>
              <a:ext cx="1573148" cy="576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6600"/>
                  </a:solidFill>
                  <a:latin typeface="Garamond"/>
                  <a:cs typeface="Garamond"/>
                </a:rPr>
                <a:t>Secondary CL</a:t>
              </a:r>
            </a:p>
            <a:p>
              <a:pPr algn="ctr"/>
              <a:r>
                <a:rPr lang="en-US" dirty="0" smtClean="0">
                  <a:solidFill>
                    <a:srgbClr val="FF6600"/>
                  </a:solidFill>
                  <a:latin typeface="Garamond"/>
                  <a:cs typeface="Garamond"/>
                </a:rPr>
                <a:t>Progesterone</a:t>
              </a:r>
              <a:endParaRPr lang="en-US" dirty="0">
                <a:solidFill>
                  <a:srgbClr val="FF6600"/>
                </a:solidFill>
                <a:latin typeface="Garamond"/>
                <a:cs typeface="Garamond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Garamond"/>
                <a:cs typeface="Garamond"/>
              </a:rPr>
              <a:t>Hormonal </a:t>
            </a:r>
            <a:r>
              <a:rPr lang="fr-FR" dirty="0" err="1" smtClean="0">
                <a:latin typeface="Garamond"/>
                <a:cs typeface="Garamond"/>
              </a:rPr>
              <a:t>assays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0266"/>
          </a:xfrm>
        </p:spPr>
        <p:txBody>
          <a:bodyPr>
            <a:normAutofit/>
          </a:bodyPr>
          <a:lstStyle/>
          <a:p>
            <a:r>
              <a:rPr lang="fr-FR" dirty="0" err="1" smtClean="0">
                <a:latin typeface="Garamond"/>
                <a:cs typeface="Garamond"/>
              </a:rPr>
              <a:t>Progesterone</a:t>
            </a:r>
            <a:r>
              <a:rPr lang="fr-FR" dirty="0" smtClean="0">
                <a:latin typeface="Garamond"/>
                <a:cs typeface="Garamond"/>
              </a:rPr>
              <a:t>:</a:t>
            </a:r>
          </a:p>
          <a:p>
            <a:pPr lvl="1"/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d4 &gt; d±160</a:t>
            </a:r>
            <a:r>
              <a:rPr lang="fr-FR" dirty="0" smtClean="0">
                <a:latin typeface="Garamond"/>
                <a:cs typeface="Garamond"/>
              </a:rPr>
              <a:t> (end of </a:t>
            </a:r>
            <a:r>
              <a:rPr lang="fr-FR" dirty="0" err="1" smtClean="0">
                <a:latin typeface="Garamond"/>
                <a:cs typeface="Garamond"/>
              </a:rPr>
              <a:t>secretion</a:t>
            </a:r>
            <a:r>
              <a:rPr lang="fr-FR" dirty="0" smtClean="0">
                <a:latin typeface="Garamond"/>
                <a:cs typeface="Garamond"/>
              </a:rPr>
              <a:t> of </a:t>
            </a:r>
            <a:r>
              <a:rPr lang="fr-FR" dirty="0" err="1" smtClean="0">
                <a:latin typeface="Garamond"/>
                <a:cs typeface="Garamond"/>
              </a:rPr>
              <a:t>secondary</a:t>
            </a:r>
            <a:r>
              <a:rPr lang="fr-FR" dirty="0" smtClean="0">
                <a:latin typeface="Garamond"/>
                <a:cs typeface="Garamond"/>
              </a:rPr>
              <a:t> CL)</a:t>
            </a:r>
          </a:p>
          <a:p>
            <a:pPr lvl="2"/>
            <a:r>
              <a:rPr lang="fr-FR" dirty="0" smtClean="0">
                <a:latin typeface="Garamond"/>
                <a:cs typeface="Garamond"/>
              </a:rPr>
              <a:t>Never </a:t>
            </a:r>
            <a:r>
              <a:rPr lang="fr-FR" dirty="0" err="1" smtClean="0">
                <a:latin typeface="Garamond"/>
                <a:cs typeface="Garamond"/>
              </a:rPr>
              <a:t>after</a:t>
            </a:r>
            <a:r>
              <a:rPr lang="fr-FR" dirty="0" smtClean="0">
                <a:latin typeface="Garamond"/>
                <a:cs typeface="Garamond"/>
              </a:rPr>
              <a:t>: placenta </a:t>
            </a:r>
            <a:r>
              <a:rPr lang="fr-FR" dirty="0" err="1" smtClean="0">
                <a:latin typeface="Garamond"/>
                <a:cs typeface="Garamond"/>
              </a:rPr>
              <a:t>produces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Progestagens</a:t>
            </a:r>
            <a:r>
              <a:rPr lang="fr-FR" dirty="0" smtClean="0">
                <a:latin typeface="Garamond"/>
                <a:cs typeface="Garamond"/>
              </a:rPr>
              <a:t> and </a:t>
            </a:r>
            <a:r>
              <a:rPr lang="fr-FR" dirty="0" err="1" smtClean="0">
                <a:latin typeface="Garamond"/>
                <a:cs typeface="Garamond"/>
              </a:rPr>
              <a:t>very</a:t>
            </a:r>
            <a:r>
              <a:rPr lang="fr-FR" dirty="0" smtClean="0">
                <a:latin typeface="Garamond"/>
                <a:cs typeface="Garamond"/>
              </a:rPr>
              <a:t> few </a:t>
            </a:r>
            <a:r>
              <a:rPr lang="fr-FR" dirty="0" err="1" smtClean="0">
                <a:latin typeface="Garamond"/>
                <a:cs typeface="Garamond"/>
              </a:rPr>
              <a:t>progesteron</a:t>
            </a:r>
            <a:endParaRPr lang="fr-FR" dirty="0" smtClean="0">
              <a:latin typeface="Garamond"/>
              <a:cs typeface="Garamond"/>
            </a:endParaRPr>
          </a:p>
          <a:p>
            <a:pPr lvl="1"/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A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cyclic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mare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will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spend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2/3 of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her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life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under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progesterone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dirty="0" smtClean="0">
                <a:latin typeface="Garamond"/>
                <a:cs typeface="Garamond"/>
              </a:rPr>
              <a:t>(</a:t>
            </a:r>
            <a:r>
              <a:rPr lang="fr-FR" dirty="0" err="1" smtClean="0">
                <a:latin typeface="Garamond"/>
                <a:cs typeface="Garamond"/>
              </a:rPr>
              <a:t>oestrus</a:t>
            </a:r>
            <a:r>
              <a:rPr lang="fr-FR" dirty="0" smtClean="0">
                <a:latin typeface="Garamond"/>
                <a:cs typeface="Garamond"/>
              </a:rPr>
              <a:t>=5-7d; </a:t>
            </a:r>
            <a:r>
              <a:rPr lang="fr-FR" dirty="0" err="1" smtClean="0">
                <a:latin typeface="Garamond"/>
                <a:cs typeface="Garamond"/>
              </a:rPr>
              <a:t>dioestrus</a:t>
            </a:r>
            <a:r>
              <a:rPr lang="fr-FR" dirty="0" smtClean="0">
                <a:latin typeface="Garamond"/>
                <a:cs typeface="Garamond"/>
              </a:rPr>
              <a:t> =14-15j)</a:t>
            </a:r>
          </a:p>
          <a:p>
            <a:pPr lvl="2"/>
            <a:r>
              <a:rPr lang="fr-FR" dirty="0" smtClean="0">
                <a:latin typeface="Garamond"/>
                <a:cs typeface="Garamond"/>
              </a:rPr>
              <a:t>The </a:t>
            </a:r>
            <a:r>
              <a:rPr lang="fr-FR" dirty="0" err="1" smtClean="0">
                <a:latin typeface="Garamond"/>
                <a:cs typeface="Garamond"/>
              </a:rPr>
              <a:t>worst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pregnancy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diagnosis</a:t>
            </a:r>
            <a:endParaRPr lang="fr-FR" dirty="0" smtClean="0">
              <a:latin typeface="Garamond"/>
              <a:cs typeface="Garamond"/>
            </a:endParaRPr>
          </a:p>
          <a:p>
            <a:pPr lvl="1"/>
            <a:r>
              <a:rPr lang="fr-FR" dirty="0" err="1" smtClean="0">
                <a:latin typeface="Garamond"/>
                <a:cs typeface="Garamond"/>
              </a:rPr>
              <a:t>Repeat</a:t>
            </a:r>
            <a:r>
              <a:rPr lang="fr-FR" dirty="0" smtClean="0">
                <a:latin typeface="Garamond"/>
                <a:cs typeface="Garamond"/>
              </a:rPr>
              <a:t> the </a:t>
            </a:r>
            <a:r>
              <a:rPr lang="fr-FR" dirty="0" err="1" smtClean="0">
                <a:latin typeface="Garamond"/>
                <a:cs typeface="Garamond"/>
              </a:rPr>
              <a:t>assays</a:t>
            </a:r>
            <a:r>
              <a:rPr lang="fr-FR" dirty="0" smtClean="0">
                <a:latin typeface="Garamond"/>
                <a:cs typeface="Garamond"/>
              </a:rPr>
              <a:t>? 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3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bloods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samples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at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5d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intervals</a:t>
            </a:r>
            <a:endParaRPr lang="fr-FR" dirty="0" smtClean="0">
              <a:solidFill>
                <a:srgbClr val="FF0000"/>
              </a:solidFill>
              <a:latin typeface="Garamond"/>
              <a:cs typeface="Garamond"/>
            </a:endParaRPr>
          </a:p>
          <a:p>
            <a:pPr lvl="2"/>
            <a:r>
              <a:rPr lang="fr-FR" dirty="0" smtClean="0">
                <a:latin typeface="Garamond"/>
                <a:cs typeface="Garamond"/>
              </a:rPr>
              <a:t>If one </a:t>
            </a:r>
            <a:r>
              <a:rPr lang="fr-FR" dirty="0" err="1" smtClean="0">
                <a:latin typeface="Garamond"/>
                <a:cs typeface="Garamond"/>
              </a:rPr>
              <a:t>sample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with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low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progesterone</a:t>
            </a:r>
            <a:r>
              <a:rPr lang="fr-FR" dirty="0" smtClean="0">
                <a:latin typeface="Garamond"/>
                <a:cs typeface="Garamond"/>
              </a:rPr>
              <a:t>: not </a:t>
            </a:r>
            <a:r>
              <a:rPr lang="fr-FR" dirty="0" err="1" smtClean="0">
                <a:latin typeface="Garamond"/>
                <a:cs typeface="Garamond"/>
              </a:rPr>
              <a:t>pregnant</a:t>
            </a:r>
            <a:endParaRPr lang="fr-FR" dirty="0" smtClean="0">
              <a:latin typeface="Garamond"/>
              <a:cs typeface="Garamond"/>
            </a:endParaRPr>
          </a:p>
          <a:p>
            <a:pPr lvl="2"/>
            <a:r>
              <a:rPr lang="fr-FR" dirty="0" smtClean="0">
                <a:latin typeface="Garamond"/>
                <a:cs typeface="Garamond"/>
              </a:rPr>
              <a:t>If all </a:t>
            </a:r>
            <a:r>
              <a:rPr lang="fr-FR" dirty="0" err="1" smtClean="0">
                <a:latin typeface="Garamond"/>
                <a:cs typeface="Garamond"/>
              </a:rPr>
              <a:t>samples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with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low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progesterone</a:t>
            </a:r>
            <a:r>
              <a:rPr lang="fr-FR" dirty="0" smtClean="0">
                <a:latin typeface="Garamond"/>
                <a:cs typeface="Garamond"/>
              </a:rPr>
              <a:t>: no conclusion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Garamond"/>
                <a:cs typeface="Garamond"/>
              </a:rPr>
              <a:t>Hormonal </a:t>
            </a:r>
            <a:r>
              <a:rPr lang="fr-FR" dirty="0" err="1" smtClean="0">
                <a:latin typeface="Garamond"/>
                <a:cs typeface="Garamond"/>
              </a:rPr>
              <a:t>assays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0266"/>
          </a:xfrm>
        </p:spPr>
        <p:txBody>
          <a:bodyPr>
            <a:norm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eCG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(=PMSG):</a:t>
            </a:r>
          </a:p>
          <a:p>
            <a:pPr lvl="1"/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d40(50) &gt; d100(110)</a:t>
            </a:r>
            <a:r>
              <a:rPr lang="fr-FR" dirty="0" smtClean="0">
                <a:latin typeface="Garamond"/>
                <a:cs typeface="Garamond"/>
              </a:rPr>
              <a:t> (</a:t>
            </a:r>
            <a:r>
              <a:rPr lang="fr-FR" dirty="0" err="1" smtClean="0">
                <a:latin typeface="Garamond"/>
                <a:cs typeface="Garamond"/>
              </a:rPr>
              <a:t>small</a:t>
            </a:r>
            <a:r>
              <a:rPr lang="fr-FR" dirty="0" smtClean="0">
                <a:latin typeface="Garamond"/>
                <a:cs typeface="Garamond"/>
              </a:rPr>
              <a:t> concentrations are not </a:t>
            </a:r>
            <a:r>
              <a:rPr lang="fr-FR" dirty="0" err="1" smtClean="0">
                <a:latin typeface="Garamond"/>
                <a:cs typeface="Garamond"/>
              </a:rPr>
              <a:t>detected</a:t>
            </a:r>
            <a:r>
              <a:rPr lang="fr-FR" dirty="0" smtClean="0">
                <a:latin typeface="Garamond"/>
                <a:cs typeface="Garamond"/>
              </a:rPr>
              <a:t> by </a:t>
            </a:r>
            <a:r>
              <a:rPr lang="fr-FR" dirty="0" err="1" smtClean="0">
                <a:latin typeface="Garamond"/>
                <a:cs typeface="Garamond"/>
              </a:rPr>
              <a:t>assays</a:t>
            </a:r>
            <a:r>
              <a:rPr lang="fr-FR" dirty="0" smtClean="0">
                <a:latin typeface="Garamond"/>
                <a:cs typeface="Garamond"/>
              </a:rPr>
              <a:t>)</a:t>
            </a:r>
          </a:p>
          <a:p>
            <a:pPr lvl="1"/>
            <a:r>
              <a:rPr lang="fr-FR" dirty="0" err="1" smtClean="0">
                <a:latin typeface="Garamond"/>
                <a:cs typeface="Garamond"/>
              </a:rPr>
              <a:t>Produced</a:t>
            </a:r>
            <a:r>
              <a:rPr lang="fr-FR" dirty="0" smtClean="0">
                <a:latin typeface="Garamond"/>
                <a:cs typeface="Garamond"/>
              </a:rPr>
              <a:t> by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endometrial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cups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dirty="0" smtClean="0">
                <a:latin typeface="Garamond"/>
                <a:cs typeface="Garamond"/>
              </a:rPr>
              <a:t>(</a:t>
            </a:r>
            <a:r>
              <a:rPr lang="fr-FR" dirty="0" err="1" smtClean="0">
                <a:latin typeface="Garamond"/>
                <a:cs typeface="Garamond"/>
              </a:rPr>
              <a:t>see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your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specific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physiology</a:t>
            </a:r>
            <a:r>
              <a:rPr lang="fr-FR" dirty="0" smtClean="0">
                <a:latin typeface="Garamond"/>
                <a:cs typeface="Garamond"/>
              </a:rPr>
              <a:t>)</a:t>
            </a:r>
          </a:p>
          <a:p>
            <a:pPr lvl="1"/>
            <a:r>
              <a:rPr lang="fr-FR" dirty="0" smtClean="0">
                <a:latin typeface="Garamond"/>
                <a:cs typeface="Garamond"/>
              </a:rPr>
              <a:t>If </a:t>
            </a:r>
            <a:r>
              <a:rPr lang="fr-FR" dirty="0" err="1" smtClean="0">
                <a:latin typeface="Garamond"/>
                <a:cs typeface="Garamond"/>
              </a:rPr>
              <a:t>embryo</a:t>
            </a:r>
            <a:r>
              <a:rPr lang="fr-FR" dirty="0" smtClean="0">
                <a:latin typeface="Garamond"/>
                <a:cs typeface="Garamond"/>
              </a:rPr>
              <a:t> dies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after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day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37: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</a:p>
          <a:p>
            <a:pPr lvl="2"/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E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ndometrial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cups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will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produce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eCG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until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day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135-140</a:t>
            </a:r>
          </a:p>
          <a:p>
            <a:pPr lvl="2"/>
            <a:r>
              <a:rPr lang="fr-FR" dirty="0" smtClean="0">
                <a:latin typeface="Garamond"/>
                <a:cs typeface="Garamond"/>
              </a:rPr>
              <a:t>FALSE POSITIVE (no </a:t>
            </a:r>
            <a:r>
              <a:rPr lang="fr-FR" dirty="0" err="1" smtClean="0">
                <a:latin typeface="Garamond"/>
                <a:cs typeface="Garamond"/>
              </a:rPr>
              <a:t>embryo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viability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assessement</a:t>
            </a:r>
            <a:r>
              <a:rPr lang="fr-FR" dirty="0" smtClean="0">
                <a:latin typeface="Garamond"/>
                <a:cs typeface="Garamond"/>
              </a:rPr>
              <a:t>)</a:t>
            </a:r>
          </a:p>
          <a:p>
            <a:pPr lvl="2"/>
            <a:r>
              <a:rPr lang="fr-FR" dirty="0" smtClean="0">
                <a:latin typeface="Garamond"/>
                <a:cs typeface="Garamond"/>
              </a:rPr>
              <a:t>The </a:t>
            </a:r>
            <a:r>
              <a:rPr lang="fr-FR" dirty="0" err="1" smtClean="0">
                <a:latin typeface="Garamond"/>
                <a:cs typeface="Garamond"/>
              </a:rPr>
              <a:t>only</a:t>
            </a:r>
            <a:r>
              <a:rPr lang="fr-FR" dirty="0" smtClean="0">
                <a:latin typeface="Garamond"/>
                <a:cs typeface="Garamond"/>
              </a:rPr>
              <a:t> relevant information: « </a:t>
            </a:r>
            <a:r>
              <a:rPr lang="fr-FR" dirty="0" err="1" smtClean="0">
                <a:latin typeface="Garamond"/>
                <a:cs typeface="Garamond"/>
              </a:rPr>
              <a:t>At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day</a:t>
            </a:r>
            <a:r>
              <a:rPr lang="fr-FR" dirty="0" smtClean="0">
                <a:latin typeface="Garamond"/>
                <a:cs typeface="Garamond"/>
              </a:rPr>
              <a:t> 32, </a:t>
            </a:r>
            <a:r>
              <a:rPr lang="fr-FR" dirty="0" err="1" smtClean="0">
                <a:latin typeface="Garamond"/>
                <a:cs typeface="Garamond"/>
              </a:rPr>
              <a:t>your</a:t>
            </a:r>
            <a:r>
              <a:rPr lang="fr-FR" dirty="0" smtClean="0">
                <a:latin typeface="Garamond"/>
                <a:cs typeface="Garamond"/>
              </a:rPr>
              <a:t> mare </a:t>
            </a:r>
            <a:r>
              <a:rPr lang="fr-FR" dirty="0" err="1" smtClean="0">
                <a:latin typeface="Garamond"/>
                <a:cs typeface="Garamond"/>
              </a:rPr>
              <a:t>was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pregnant</a:t>
            </a:r>
            <a:r>
              <a:rPr lang="fr-FR" dirty="0" smtClean="0">
                <a:latin typeface="Garamond"/>
                <a:cs typeface="Garamond"/>
              </a:rPr>
              <a:t>… 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Garamond"/>
                <a:cs typeface="Garamond"/>
              </a:rPr>
              <a:t>Hormonal </a:t>
            </a:r>
            <a:r>
              <a:rPr lang="fr-FR" dirty="0" err="1" smtClean="0">
                <a:latin typeface="Garamond"/>
                <a:cs typeface="Garamond"/>
              </a:rPr>
              <a:t>assays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0266"/>
          </a:xfrm>
        </p:spPr>
        <p:txBody>
          <a:bodyPr>
            <a:norm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Estrone-sulfate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:</a:t>
            </a:r>
          </a:p>
          <a:p>
            <a:pPr lvl="1"/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d90(100) to the end </a:t>
            </a:r>
            <a:r>
              <a:rPr lang="fr-FR" dirty="0" smtClean="0">
                <a:latin typeface="Garamond"/>
                <a:cs typeface="Garamond"/>
              </a:rPr>
              <a:t>of </a:t>
            </a:r>
            <a:r>
              <a:rPr lang="fr-FR" dirty="0" err="1" smtClean="0">
                <a:latin typeface="Garamond"/>
                <a:cs typeface="Garamond"/>
              </a:rPr>
              <a:t>pregnancy</a:t>
            </a:r>
            <a:r>
              <a:rPr lang="fr-FR" dirty="0" smtClean="0">
                <a:latin typeface="Garamond"/>
                <a:cs typeface="Garamond"/>
              </a:rPr>
              <a:t> (</a:t>
            </a:r>
            <a:r>
              <a:rPr lang="fr-FR" dirty="0" err="1" smtClean="0">
                <a:latin typeface="Garamond"/>
                <a:cs typeface="Garamond"/>
              </a:rPr>
              <a:t>Quite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late</a:t>
            </a:r>
            <a:r>
              <a:rPr lang="fr-FR" dirty="0" smtClean="0">
                <a:latin typeface="Garamond"/>
                <a:cs typeface="Garamond"/>
              </a:rPr>
              <a:t>)</a:t>
            </a:r>
          </a:p>
          <a:p>
            <a:pPr lvl="1"/>
            <a:r>
              <a:rPr lang="fr-FR" dirty="0" err="1" smtClean="0">
                <a:latin typeface="Garamond"/>
                <a:cs typeface="Garamond"/>
              </a:rPr>
              <a:t>Produced</a:t>
            </a:r>
            <a:r>
              <a:rPr lang="fr-FR" dirty="0" smtClean="0">
                <a:latin typeface="Garamond"/>
                <a:cs typeface="Garamond"/>
              </a:rPr>
              <a:t> by </a:t>
            </a:r>
            <a:r>
              <a:rPr lang="fr-FR" dirty="0" err="1" smtClean="0">
                <a:latin typeface="Garamond"/>
                <a:cs typeface="Garamond"/>
              </a:rPr>
              <a:t>fetal</a:t>
            </a:r>
            <a:r>
              <a:rPr lang="fr-FR" dirty="0" smtClean="0">
                <a:latin typeface="Garamond"/>
                <a:cs typeface="Garamond"/>
              </a:rPr>
              <a:t> gonades (</a:t>
            </a:r>
            <a:r>
              <a:rPr lang="fr-FR" dirty="0" err="1" smtClean="0">
                <a:latin typeface="Garamond"/>
                <a:cs typeface="Garamond"/>
              </a:rPr>
              <a:t>even</a:t>
            </a:r>
            <a:r>
              <a:rPr lang="fr-FR" dirty="0" smtClean="0">
                <a:latin typeface="Garamond"/>
                <a:cs typeface="Garamond"/>
              </a:rPr>
              <a:t> if </a:t>
            </a:r>
            <a:r>
              <a:rPr lang="fr-FR" dirty="0" err="1" smtClean="0">
                <a:latin typeface="Garamond"/>
                <a:cs typeface="Garamond"/>
              </a:rPr>
              <a:t>it’s</a:t>
            </a:r>
            <a:r>
              <a:rPr lang="fr-FR" dirty="0" smtClean="0">
                <a:latin typeface="Garamond"/>
                <a:cs typeface="Garamond"/>
              </a:rPr>
              <a:t> a male)</a:t>
            </a:r>
          </a:p>
          <a:p>
            <a:pPr lvl="2"/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Fetal</a:t>
            </a:r>
            <a:r>
              <a:rPr lang="fr-FR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Garamond"/>
                <a:cs typeface="Garamond"/>
              </a:rPr>
              <a:t>viability</a:t>
            </a:r>
            <a:endParaRPr lang="fr-FR" dirty="0" smtClean="0">
              <a:solidFill>
                <a:srgbClr val="FF0000"/>
              </a:solidFill>
              <a:latin typeface="Garamond"/>
              <a:cs typeface="Garamond"/>
            </a:endParaRPr>
          </a:p>
          <a:p>
            <a:pPr lvl="1"/>
            <a:r>
              <a:rPr lang="fr-FR" dirty="0" smtClean="0">
                <a:latin typeface="Garamond"/>
                <a:cs typeface="Garamond"/>
              </a:rPr>
              <a:t>High </a:t>
            </a:r>
            <a:r>
              <a:rPr lang="fr-FR" dirty="0" err="1" smtClean="0">
                <a:latin typeface="Garamond"/>
                <a:cs typeface="Garamond"/>
              </a:rPr>
              <a:t>oestrogen</a:t>
            </a:r>
            <a:r>
              <a:rPr lang="fr-FR" dirty="0" smtClean="0">
                <a:latin typeface="Garamond"/>
                <a:cs typeface="Garamond"/>
              </a:rPr>
              <a:t> concentrations in </a:t>
            </a:r>
            <a:r>
              <a:rPr lang="fr-FR" dirty="0" err="1" smtClean="0">
                <a:latin typeface="Garamond"/>
                <a:cs typeface="Garamond"/>
              </a:rPr>
              <a:t>equine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late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pregnancy</a:t>
            </a:r>
            <a:endParaRPr lang="fr-FR" dirty="0" smtClean="0">
              <a:latin typeface="Garamond"/>
              <a:cs typeface="Garamond"/>
            </a:endParaRPr>
          </a:p>
          <a:p>
            <a:pPr lvl="2"/>
            <a:r>
              <a:rPr lang="fr-FR" dirty="0" err="1" smtClean="0">
                <a:latin typeface="Garamond"/>
                <a:cs typeface="Garamond"/>
              </a:rPr>
              <a:t>Cubboni</a:t>
            </a:r>
            <a:r>
              <a:rPr lang="fr-FR" dirty="0" smtClean="0">
                <a:latin typeface="Garamond"/>
                <a:cs typeface="Garamond"/>
              </a:rPr>
              <a:t> test</a:t>
            </a:r>
          </a:p>
          <a:p>
            <a:pPr lvl="2"/>
            <a:r>
              <a:rPr lang="fr-FR" dirty="0" err="1" smtClean="0">
                <a:latin typeface="Garamond"/>
                <a:cs typeface="Garamond"/>
              </a:rPr>
              <a:t>Effect</a:t>
            </a:r>
            <a:r>
              <a:rPr lang="fr-FR" dirty="0" smtClean="0">
                <a:latin typeface="Garamond"/>
                <a:cs typeface="Garamond"/>
              </a:rPr>
              <a:t> on </a:t>
            </a:r>
            <a:r>
              <a:rPr lang="fr-FR" dirty="0" err="1" smtClean="0">
                <a:latin typeface="Garamond"/>
                <a:cs typeface="Garamond"/>
              </a:rPr>
              <a:t>pregnancy</a:t>
            </a:r>
            <a:r>
              <a:rPr lang="fr-FR" dirty="0" smtClean="0">
                <a:latin typeface="Garamond"/>
                <a:cs typeface="Garamond"/>
              </a:rPr>
              <a:t> pathologies?</a:t>
            </a:r>
            <a:endParaRPr lang="fr-FR" dirty="0" smtClean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Garamond"/>
                <a:cs typeface="Garamond"/>
              </a:rPr>
              <a:t>Hormonal </a:t>
            </a:r>
            <a:r>
              <a:rPr lang="fr-FR" dirty="0" err="1" smtClean="0">
                <a:latin typeface="Garamond"/>
                <a:cs typeface="Garamond"/>
              </a:rPr>
              <a:t>assays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0266"/>
          </a:xfrm>
        </p:spPr>
        <p:txBody>
          <a:bodyPr>
            <a:normAutofit/>
          </a:bodyPr>
          <a:lstStyle/>
          <a:p>
            <a:r>
              <a:rPr lang="fr-FR" dirty="0" err="1" smtClean="0">
                <a:latin typeface="Garamond"/>
                <a:cs typeface="Garamond"/>
              </a:rPr>
              <a:t>Relaxine</a:t>
            </a:r>
            <a:r>
              <a:rPr lang="fr-FR" dirty="0" smtClean="0">
                <a:latin typeface="Garamond"/>
                <a:cs typeface="Garamond"/>
              </a:rPr>
              <a:t>:</a:t>
            </a:r>
          </a:p>
          <a:p>
            <a:pPr marL="914400" lvl="1" indent="-514350"/>
            <a:r>
              <a:rPr lang="en-US" dirty="0" smtClean="0">
                <a:latin typeface="Garamond"/>
                <a:cs typeface="Garamond"/>
              </a:rPr>
              <a:t>d80(90) to the end: quite late</a:t>
            </a:r>
          </a:p>
          <a:p>
            <a:pPr marL="1314450" lvl="2" indent="-514350">
              <a:buClr>
                <a:schemeClr val="tx1"/>
              </a:buClr>
            </a:pPr>
            <a:r>
              <a:rPr lang="en-US" dirty="0" err="1" smtClean="0">
                <a:latin typeface="Garamond"/>
                <a:cs typeface="Garamond"/>
              </a:rPr>
              <a:t>Relaxine</a:t>
            </a:r>
            <a:r>
              <a:rPr lang="en-US" dirty="0" smtClean="0">
                <a:latin typeface="Garamond"/>
                <a:cs typeface="Garamond"/>
              </a:rPr>
              <a:t> is produced by the </a:t>
            </a:r>
            <a:r>
              <a:rPr lang="en-US" dirty="0" smtClean="0">
                <a:latin typeface="Garamond"/>
                <a:cs typeface="Garamond"/>
              </a:rPr>
              <a:t>placenta (and in a small proportion by corpus </a:t>
            </a:r>
            <a:r>
              <a:rPr lang="en-US" dirty="0" err="1" smtClean="0">
                <a:latin typeface="Garamond"/>
                <a:cs typeface="Garamond"/>
              </a:rPr>
              <a:t>luteum</a:t>
            </a:r>
            <a:r>
              <a:rPr lang="en-US" dirty="0" smtClean="0">
                <a:latin typeface="Garamond"/>
                <a:cs typeface="Garamond"/>
              </a:rPr>
              <a:t>)</a:t>
            </a:r>
          </a:p>
          <a:p>
            <a:pPr marL="1771650" lvl="3" indent="-514350">
              <a:buClr>
                <a:schemeClr val="tx1"/>
              </a:buClr>
            </a:pPr>
            <a:r>
              <a:rPr lang="en-US" dirty="0" smtClean="0">
                <a:latin typeface="Garamond"/>
                <a:cs typeface="Garamond"/>
              </a:rPr>
              <a:t>Fetal </a:t>
            </a:r>
            <a:r>
              <a:rPr lang="en-US" dirty="0" smtClean="0">
                <a:latin typeface="Garamond"/>
                <a:cs typeface="Garamond"/>
              </a:rPr>
              <a:t>viability !!!!</a:t>
            </a:r>
          </a:p>
          <a:p>
            <a:pPr marL="1314450" lvl="2" indent="-514350">
              <a:buClr>
                <a:schemeClr val="tx1"/>
              </a:buClr>
            </a:pPr>
            <a:r>
              <a:rPr lang="en-US" dirty="0" smtClean="0">
                <a:latin typeface="Garamond"/>
                <a:cs typeface="Garamond"/>
              </a:rPr>
              <a:t>Quite late hormonal assay</a:t>
            </a:r>
          </a:p>
          <a:p>
            <a:pPr marL="914400" lvl="1" indent="-514350">
              <a:buClr>
                <a:schemeClr val="tx1"/>
              </a:buClr>
            </a:pPr>
            <a:r>
              <a:rPr lang="en-US" dirty="0" smtClean="0">
                <a:solidFill>
                  <a:srgbClr val="FF0000"/>
                </a:solidFill>
                <a:latin typeface="Garamond"/>
                <a:cs typeface="Garamond"/>
              </a:rPr>
              <a:t>Commercial quick assays (ELSIA sandwich) are not recognizing equine </a:t>
            </a:r>
            <a:r>
              <a:rPr lang="en-US" dirty="0" err="1" smtClean="0">
                <a:solidFill>
                  <a:srgbClr val="FF0000"/>
                </a:solidFill>
                <a:latin typeface="Garamond"/>
                <a:cs typeface="Garamond"/>
              </a:rPr>
              <a:t>Relaxine</a:t>
            </a:r>
            <a:endParaRPr lang="en-US" dirty="0" smtClean="0">
              <a:solidFill>
                <a:srgbClr val="FF0000"/>
              </a:solidFill>
              <a:latin typeface="Garamond"/>
              <a:cs typeface="Garamond"/>
            </a:endParaRPr>
          </a:p>
          <a:p>
            <a:endParaRPr lang="fr-FR" dirty="0" smtClean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Garamond"/>
                <a:cs typeface="Garamond"/>
              </a:rPr>
              <a:t>Hormonal </a:t>
            </a:r>
            <a:r>
              <a:rPr lang="fr-FR" dirty="0" err="1" smtClean="0">
                <a:latin typeface="Garamond"/>
                <a:cs typeface="Garamond"/>
              </a:rPr>
              <a:t>assays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0266"/>
          </a:xfrm>
        </p:spPr>
        <p:txBody>
          <a:bodyPr>
            <a:normAutofit/>
          </a:bodyPr>
          <a:lstStyle/>
          <a:p>
            <a:r>
              <a:rPr lang="fr-FR" dirty="0" err="1" smtClean="0">
                <a:latin typeface="Garamond"/>
                <a:cs typeface="Garamond"/>
              </a:rPr>
              <a:t>Others</a:t>
            </a:r>
            <a:r>
              <a:rPr lang="fr-FR" dirty="0" smtClean="0">
                <a:latin typeface="Garamond"/>
                <a:cs typeface="Garamond"/>
              </a:rPr>
              <a:t>:</a:t>
            </a:r>
          </a:p>
          <a:p>
            <a:pPr marL="914400" lvl="1" indent="-514350"/>
            <a:r>
              <a:rPr lang="en-US" dirty="0" smtClean="0">
                <a:latin typeface="Garamond"/>
                <a:cs typeface="Garamond"/>
              </a:rPr>
              <a:t>PAG: not definitively isolated in the equine, moreover in blood!!!</a:t>
            </a:r>
          </a:p>
          <a:p>
            <a:endParaRPr lang="fr-FR" dirty="0" smtClean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Garamond"/>
                <a:cs typeface="Garamond"/>
              </a:rPr>
              <a:t>Physical</a:t>
            </a:r>
            <a:r>
              <a:rPr lang="fr-FR" dirty="0" smtClean="0">
                <a:latin typeface="Garamond"/>
                <a:cs typeface="Garamond"/>
              </a:rPr>
              <a:t> </a:t>
            </a:r>
            <a:r>
              <a:rPr lang="fr-FR" dirty="0" err="1" smtClean="0">
                <a:latin typeface="Garamond"/>
                <a:cs typeface="Garamond"/>
              </a:rPr>
              <a:t>methods</a:t>
            </a:r>
            <a:endParaRPr lang="fr-FR" dirty="0">
              <a:latin typeface="Garamond"/>
              <a:cs typeface="Garamond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954768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Garamond"/>
                <a:cs typeface="Garamond"/>
              </a:rPr>
              <a:t>Palpation:</a:t>
            </a:r>
          </a:p>
          <a:p>
            <a:pPr marL="914400" lvl="1" indent="-514350"/>
            <a:r>
              <a:rPr lang="en-US" dirty="0" smtClean="0">
                <a:latin typeface="Garamond"/>
                <a:cs typeface="Garamond"/>
              </a:rPr>
              <a:t>All the uterus (!body </a:t>
            </a:r>
            <a:r>
              <a:rPr lang="en-US" dirty="0" smtClean="0">
                <a:solidFill>
                  <a:srgbClr val="FF0000"/>
                </a:solidFill>
                <a:latin typeface="Garamond"/>
                <a:cs typeface="Garamond"/>
              </a:rPr>
              <a:t>and</a:t>
            </a:r>
            <a:r>
              <a:rPr lang="en-US" dirty="0" smtClean="0">
                <a:latin typeface="Garamond"/>
                <a:cs typeface="Garamond"/>
              </a:rPr>
              <a:t> horns!)</a:t>
            </a:r>
          </a:p>
          <a:p>
            <a:pPr marL="914400" lvl="1" indent="-514350"/>
            <a:r>
              <a:rPr lang="en-US" dirty="0" smtClean="0">
                <a:latin typeface="Garamond"/>
                <a:cs typeface="Garamond"/>
              </a:rPr>
              <a:t>d28 to the end</a:t>
            </a:r>
          </a:p>
          <a:p>
            <a:pPr marL="1314450" lvl="2" indent="-514350"/>
            <a:r>
              <a:rPr lang="en-US" dirty="0" smtClean="0">
                <a:latin typeface="Garamond"/>
                <a:cs typeface="Garamond"/>
              </a:rPr>
              <a:t>No blind period (unlike cows)</a:t>
            </a:r>
          </a:p>
          <a:p>
            <a:pPr marL="1314450" lvl="2" indent="-514350"/>
            <a:r>
              <a:rPr lang="en-US" dirty="0" smtClean="0">
                <a:latin typeface="Garamond"/>
                <a:cs typeface="Garamond"/>
              </a:rPr>
              <a:t>Movements &gt; Viability (?)</a:t>
            </a:r>
          </a:p>
          <a:p>
            <a:pPr marL="1314450" lvl="2" indent="-514350"/>
            <a:r>
              <a:rPr lang="en-US" dirty="0" smtClean="0">
                <a:latin typeface="Garamond"/>
                <a:cs typeface="Garamond"/>
              </a:rPr>
              <a:t>Fetal age: 110cm at 11 months</a:t>
            </a:r>
          </a:p>
          <a:p>
            <a:pPr marL="1314450" lvl="2" indent="-514350"/>
            <a:endParaRPr lang="en-US" dirty="0" smtClean="0">
              <a:latin typeface="Garamond"/>
              <a:cs typeface="Garamond"/>
            </a:endParaRPr>
          </a:p>
          <a:p>
            <a:endParaRPr lang="fr-FR" dirty="0" smtClean="0">
              <a:latin typeface="Garamond"/>
              <a:cs typeface="Garamond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40485"/>
            <a:ext cx="3109434" cy="23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ulle rectangulaire à coins arrondis 4"/>
          <p:cNvSpPr/>
          <p:nvPr/>
        </p:nvSpPr>
        <p:spPr>
          <a:xfrm>
            <a:off x="1702002" y="4540485"/>
            <a:ext cx="1407432" cy="457200"/>
          </a:xfrm>
          <a:prstGeom prst="wedgeRoundRectCallout">
            <a:avLst>
              <a:gd name="adj1" fmla="val -53063"/>
              <a:gd name="adj2" fmla="val 8376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aramond"/>
                <a:cs typeface="Garamond"/>
              </a:rPr>
              <a:t>OK for me</a:t>
            </a:r>
            <a:endParaRPr lang="en-US" dirty="0">
              <a:solidFill>
                <a:schemeClr val="tx1"/>
              </a:solidFill>
              <a:latin typeface="Garamond"/>
              <a:cs typeface="Garamond"/>
            </a:endParaRPr>
          </a:p>
        </p:txBody>
      </p:sp>
      <p:pic>
        <p:nvPicPr>
          <p:cNvPr id="6" name="Image 5" descr="9391292_1.jpg"/>
          <p:cNvPicPr>
            <a:picLocks noChangeAspect="1"/>
          </p:cNvPicPr>
          <p:nvPr/>
        </p:nvPicPr>
        <p:blipFill>
          <a:blip r:embed="rId3"/>
          <a:srcRect r="17183" b="18879"/>
          <a:stretch>
            <a:fillRect/>
          </a:stretch>
        </p:blipFill>
        <p:spPr>
          <a:xfrm>
            <a:off x="6010758" y="4554968"/>
            <a:ext cx="3133241" cy="2303032"/>
          </a:xfrm>
          <a:prstGeom prst="rect">
            <a:avLst/>
          </a:prstGeom>
        </p:spPr>
      </p:pic>
      <p:sp>
        <p:nvSpPr>
          <p:cNvPr id="7" name="Bulle rectangulaire à coins arrondis 6"/>
          <p:cNvSpPr/>
          <p:nvPr/>
        </p:nvSpPr>
        <p:spPr>
          <a:xfrm>
            <a:off x="6010758" y="4554968"/>
            <a:ext cx="1603996" cy="457200"/>
          </a:xfrm>
          <a:prstGeom prst="wedgeRoundRectCallout">
            <a:avLst>
              <a:gd name="adj1" fmla="val 93814"/>
              <a:gd name="adj2" fmla="val 845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aramond"/>
                <a:cs typeface="Garamond"/>
              </a:rPr>
              <a:t>NOT for me!</a:t>
            </a:r>
            <a:endParaRPr lang="en-US" dirty="0">
              <a:solidFill>
                <a:schemeClr val="tx1"/>
              </a:solidFill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877</Words>
  <Application>Microsoft Macintosh PowerPoint</Application>
  <PresentationFormat>Présentation à l'écran (4:3)</PresentationFormat>
  <Paragraphs>225</Paragraphs>
  <Slides>15</Slides>
  <Notes>1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PREGNANCY DIAGNOSIS</vt:lpstr>
      <vt:lpstr>Pregnancy diagnosis in the equine</vt:lpstr>
      <vt:lpstr>Hormonal assays</vt:lpstr>
      <vt:lpstr>Hormonal assays</vt:lpstr>
      <vt:lpstr>Hormonal assays</vt:lpstr>
      <vt:lpstr>Hormonal assays</vt:lpstr>
      <vt:lpstr>Hormonal assays</vt:lpstr>
      <vt:lpstr>Hormonal assays</vt:lpstr>
      <vt:lpstr>Physical methods</vt:lpstr>
      <vt:lpstr>Physical methods</vt:lpstr>
      <vt:lpstr>Physical methods</vt:lpstr>
      <vt:lpstr>Physical methods</vt:lpstr>
      <vt:lpstr>Physical methods</vt:lpstr>
      <vt:lpstr>Physical methods</vt:lpstr>
      <vt:lpstr>Hormonal assays</vt:lpstr>
    </vt:vector>
  </TitlesOfParts>
  <Company>ULg - FMV - Repro Equine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Jérôme PONTHIER</dc:creator>
  <cp:lastModifiedBy>Jérôme PONTHIER</cp:lastModifiedBy>
  <cp:revision>10</cp:revision>
  <dcterms:created xsi:type="dcterms:W3CDTF">2015-07-09T12:50:52Z</dcterms:created>
  <dcterms:modified xsi:type="dcterms:W3CDTF">2015-07-09T14:26:49Z</dcterms:modified>
</cp:coreProperties>
</file>