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8113" autoAdjust="0"/>
  </p:normalViewPr>
  <p:slideViewPr>
    <p:cSldViewPr snapToGrid="0" snapToObjects="1">
      <p:cViewPr varScale="1">
        <p:scale>
          <a:sx n="96" d="100"/>
          <a:sy n="96" d="100"/>
        </p:scale>
        <p:origin x="-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61366-805F-A747-91B1-B09D0A87450E}" type="datetimeFigureOut">
              <a:rPr lang="fr-FR" smtClean="0"/>
              <a:pPr/>
              <a:t>15/07/15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78E96-C062-DA4A-A8EC-5C81F3E6E1D4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78E96-C062-DA4A-A8EC-5C81F3E6E1D4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15/07/15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15/07/15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15/07/15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15/07/15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15/07/15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15/07/15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15/07/15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15/07/15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15/07/15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15/07/15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15/07/15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ACC13-625D-D246-A60A-230A86572246}" type="datetimeFigureOut">
              <a:rPr lang="fr-FR" smtClean="0"/>
              <a:pPr/>
              <a:t>15/07/15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latin typeface="Garamond"/>
                <a:cs typeface="Garamond"/>
              </a:rPr>
              <a:t>VENERAL DISEASES</a:t>
            </a:r>
            <a:br>
              <a:rPr lang="fr-FR" b="1" dirty="0" smtClean="0">
                <a:latin typeface="Garamond"/>
                <a:cs typeface="Garamond"/>
              </a:rPr>
            </a:br>
            <a:r>
              <a:rPr lang="fr-FR" b="1" dirty="0" smtClean="0">
                <a:latin typeface="Garamond"/>
                <a:cs typeface="Garamond"/>
              </a:rPr>
              <a:t>EQUINE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  <a:latin typeface="Garamond"/>
                <a:cs typeface="Garamond"/>
              </a:rPr>
              <a:t>Jérôme PONTHIER</a:t>
            </a:r>
          </a:p>
          <a:p>
            <a:r>
              <a:rPr lang="fr-FR" dirty="0" smtClean="0">
                <a:solidFill>
                  <a:schemeClr val="tx1"/>
                </a:solidFill>
                <a:latin typeface="Garamond"/>
                <a:cs typeface="Garamond"/>
              </a:rPr>
              <a:t>DVM, M. Sc., Ph. D., Diplomate ECAR</a:t>
            </a:r>
            <a:endParaRPr lang="fr-FR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pic>
        <p:nvPicPr>
          <p:cNvPr id="4" name="Image 3" descr="bandeau2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799" y="1"/>
            <a:ext cx="3581799" cy="21304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Virus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with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legal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obligations</a:t>
            </a:r>
            <a:endParaRPr lang="fr-FR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8864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Equine Viral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Arteritis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(EVA)</a:t>
            </a:r>
          </a:p>
          <a:p>
            <a:pPr lvl="1"/>
            <a:r>
              <a:rPr lang="fr-FR" dirty="0" err="1" smtClean="0">
                <a:latin typeface="Garamond"/>
                <a:cs typeface="Garamond"/>
              </a:rPr>
              <a:t>Arterivirus</a:t>
            </a:r>
            <a:endParaRPr lang="fr-FR" dirty="0" smtClean="0">
              <a:latin typeface="Garamond"/>
              <a:cs typeface="Garamond"/>
            </a:endParaRPr>
          </a:p>
          <a:p>
            <a:pPr lvl="1"/>
            <a:r>
              <a:rPr lang="fr-FR" dirty="0" err="1" smtClean="0">
                <a:latin typeface="Garamond"/>
                <a:cs typeface="Garamond"/>
              </a:rPr>
              <a:t>Clinical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signs</a:t>
            </a:r>
            <a:r>
              <a:rPr lang="fr-FR" dirty="0" smtClean="0">
                <a:latin typeface="Garamond"/>
                <a:cs typeface="Garamond"/>
              </a:rPr>
              <a:t>: </a:t>
            </a:r>
          </a:p>
          <a:p>
            <a:pPr lvl="2"/>
            <a:r>
              <a:rPr lang="fr-FR" dirty="0" err="1" smtClean="0">
                <a:latin typeface="Garamond"/>
                <a:cs typeface="Garamond"/>
              </a:rPr>
              <a:t>Low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mortality</a:t>
            </a:r>
            <a:r>
              <a:rPr lang="fr-FR" dirty="0" smtClean="0">
                <a:latin typeface="Garamond"/>
                <a:cs typeface="Garamond"/>
              </a:rPr>
              <a:t> &amp; </a:t>
            </a:r>
            <a:r>
              <a:rPr lang="fr-FR" dirty="0" err="1" smtClean="0">
                <a:latin typeface="Garamond"/>
                <a:cs typeface="Garamond"/>
              </a:rPr>
              <a:t>moderate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morbidity</a:t>
            </a:r>
            <a:endParaRPr lang="fr-FR" dirty="0" smtClean="0">
              <a:latin typeface="Garamond"/>
              <a:cs typeface="Garamond"/>
            </a:endParaRPr>
          </a:p>
          <a:p>
            <a:pPr lvl="2"/>
            <a:r>
              <a:rPr lang="fr-FR" dirty="0" err="1" smtClean="0">
                <a:latin typeface="Garamond"/>
                <a:cs typeface="Garamond"/>
              </a:rPr>
              <a:t>Oedema</a:t>
            </a:r>
            <a:r>
              <a:rPr lang="fr-FR" dirty="0" smtClean="0">
                <a:latin typeface="Garamond"/>
                <a:cs typeface="Garamond"/>
              </a:rPr>
              <a:t>, </a:t>
            </a:r>
            <a:r>
              <a:rPr lang="fr-FR" dirty="0" err="1" smtClean="0">
                <a:latin typeface="Garamond"/>
                <a:cs typeface="Garamond"/>
              </a:rPr>
              <a:t>watering</a:t>
            </a:r>
            <a:endParaRPr lang="fr-FR" dirty="0" smtClean="0">
              <a:latin typeface="Garamond"/>
              <a:cs typeface="Garamond"/>
            </a:endParaRPr>
          </a:p>
          <a:p>
            <a:pPr lvl="2"/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Abortion</a:t>
            </a:r>
          </a:p>
          <a:p>
            <a:pPr lvl="1"/>
            <a:r>
              <a:rPr lang="fr-FR" dirty="0" smtClean="0">
                <a:latin typeface="Garamond"/>
                <a:cs typeface="Garamond"/>
              </a:rPr>
              <a:t>Transmission: </a:t>
            </a:r>
            <a:r>
              <a:rPr lang="fr-FR" dirty="0" err="1" smtClean="0">
                <a:latin typeface="Garamond"/>
                <a:cs typeface="Garamond"/>
              </a:rPr>
              <a:t>veneral</a:t>
            </a:r>
            <a:r>
              <a:rPr lang="fr-FR" dirty="0" smtClean="0">
                <a:latin typeface="Garamond"/>
                <a:cs typeface="Garamond"/>
              </a:rPr>
              <a:t> &amp; </a:t>
            </a:r>
            <a:r>
              <a:rPr lang="fr-FR" dirty="0" err="1" smtClean="0">
                <a:latin typeface="Garamond"/>
                <a:cs typeface="Garamond"/>
              </a:rPr>
              <a:t>respiratory</a:t>
            </a:r>
            <a:r>
              <a:rPr lang="fr-FR" dirty="0" smtClean="0">
                <a:latin typeface="Garamond"/>
                <a:cs typeface="Garamond"/>
              </a:rPr>
              <a:t>:</a:t>
            </a:r>
          </a:p>
          <a:p>
            <a:pPr lvl="2"/>
            <a:r>
              <a:rPr lang="fr-FR" dirty="0" err="1" smtClean="0">
                <a:latin typeface="Garamond"/>
                <a:cs typeface="Garamond"/>
              </a:rPr>
              <a:t>Specific</a:t>
            </a:r>
            <a:r>
              <a:rPr lang="fr-FR" dirty="0" smtClean="0">
                <a:latin typeface="Garamond"/>
                <a:cs typeface="Garamond"/>
              </a:rPr>
              <a:t> case of </a:t>
            </a:r>
            <a:r>
              <a:rPr lang="fr-FR" dirty="0" err="1" smtClean="0">
                <a:latin typeface="Garamond"/>
                <a:cs typeface="Garamond"/>
              </a:rPr>
              <a:t>stallions</a:t>
            </a:r>
            <a:r>
              <a:rPr lang="fr-FR" dirty="0" smtClean="0">
                <a:latin typeface="Garamond"/>
                <a:cs typeface="Garamond"/>
              </a:rPr>
              <a:t>:</a:t>
            </a:r>
          </a:p>
          <a:p>
            <a:pPr lvl="3"/>
            <a:r>
              <a:rPr lang="fr-FR" dirty="0" smtClean="0">
                <a:latin typeface="Garamond"/>
                <a:cs typeface="Garamond"/>
              </a:rPr>
              <a:t>General </a:t>
            </a:r>
            <a:r>
              <a:rPr lang="fr-FR" dirty="0" err="1" smtClean="0">
                <a:latin typeface="Garamond"/>
                <a:cs typeface="Garamond"/>
              </a:rPr>
              <a:t>symptoms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with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respiratory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excretion</a:t>
            </a:r>
            <a:r>
              <a:rPr lang="fr-FR" dirty="0" smtClean="0">
                <a:latin typeface="Garamond"/>
                <a:cs typeface="Garamond"/>
              </a:rPr>
              <a:t> &gt; carrier </a:t>
            </a:r>
            <a:r>
              <a:rPr lang="fr-FR" dirty="0" err="1" smtClean="0">
                <a:latin typeface="Garamond"/>
                <a:cs typeface="Garamond"/>
              </a:rPr>
              <a:t>with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semen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excretion</a:t>
            </a:r>
            <a:endParaRPr lang="fr-FR" dirty="0" smtClean="0">
              <a:latin typeface="Garamond"/>
              <a:cs typeface="Garamond"/>
            </a:endParaRPr>
          </a:p>
          <a:p>
            <a:pPr lvl="1"/>
            <a:endParaRPr lang="fr-FR" dirty="0" smtClean="0">
              <a:latin typeface="Garamond"/>
              <a:cs typeface="Garamond"/>
            </a:endParaRPr>
          </a:p>
          <a:p>
            <a:pPr lvl="1"/>
            <a:endParaRPr lang="fr-FR" dirty="0" smtClean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Virus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with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legal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obligations</a:t>
            </a:r>
            <a:endParaRPr lang="fr-FR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85077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Equine Viral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Arteritis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(EVA)</a:t>
            </a:r>
          </a:p>
          <a:p>
            <a:pPr lvl="1"/>
            <a:r>
              <a:rPr lang="fr-FR" dirty="0" err="1" smtClean="0">
                <a:latin typeface="Garamond"/>
                <a:cs typeface="Garamond"/>
              </a:rPr>
              <a:t>Diagnosis</a:t>
            </a:r>
            <a:endParaRPr lang="fr-FR" dirty="0" smtClean="0">
              <a:latin typeface="Garamond"/>
              <a:cs typeface="Garamond"/>
            </a:endParaRPr>
          </a:p>
          <a:p>
            <a:pPr lvl="2"/>
            <a:r>
              <a:rPr lang="fr-FR" dirty="0" smtClean="0">
                <a:solidFill>
                  <a:srgbClr val="FF00FF"/>
                </a:solidFill>
                <a:latin typeface="Garamond"/>
                <a:cs typeface="Garamond"/>
              </a:rPr>
              <a:t>Mares: </a:t>
            </a:r>
            <a:r>
              <a:rPr lang="fr-FR" dirty="0" err="1" smtClean="0">
                <a:solidFill>
                  <a:srgbClr val="FF00FF"/>
                </a:solidFill>
                <a:latin typeface="Garamond"/>
                <a:cs typeface="Garamond"/>
              </a:rPr>
              <a:t>serology</a:t>
            </a:r>
            <a:endParaRPr lang="fr-FR" dirty="0" smtClean="0">
              <a:solidFill>
                <a:srgbClr val="FF00FF"/>
              </a:solidFill>
              <a:latin typeface="Garamond"/>
              <a:cs typeface="Garamond"/>
            </a:endParaRPr>
          </a:p>
          <a:p>
            <a:pPr lvl="2"/>
            <a:r>
              <a:rPr lang="fr-FR" dirty="0" err="1" smtClean="0">
                <a:solidFill>
                  <a:srgbClr val="0000FF"/>
                </a:solidFill>
                <a:latin typeface="Garamond"/>
                <a:cs typeface="Garamond"/>
              </a:rPr>
              <a:t>Breeding</a:t>
            </a:r>
            <a:r>
              <a:rPr lang="fr-FR" dirty="0" smtClean="0">
                <a:solidFill>
                  <a:srgbClr val="0000FF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0000FF"/>
                </a:solidFill>
                <a:latin typeface="Garamond"/>
                <a:cs typeface="Garamond"/>
              </a:rPr>
              <a:t>stallions</a:t>
            </a:r>
            <a:r>
              <a:rPr lang="fr-FR" dirty="0" smtClean="0">
                <a:solidFill>
                  <a:srgbClr val="0000FF"/>
                </a:solidFill>
                <a:latin typeface="Garamond"/>
                <a:cs typeface="Garamond"/>
              </a:rPr>
              <a:t> (UE </a:t>
            </a:r>
            <a:r>
              <a:rPr lang="fr-FR" dirty="0" err="1" smtClean="0">
                <a:solidFill>
                  <a:srgbClr val="0000FF"/>
                </a:solidFill>
                <a:latin typeface="Garamond"/>
                <a:cs typeface="Garamond"/>
              </a:rPr>
              <a:t>approach</a:t>
            </a:r>
            <a:r>
              <a:rPr lang="fr-FR" dirty="0" smtClean="0">
                <a:solidFill>
                  <a:srgbClr val="0000FF"/>
                </a:solidFill>
                <a:latin typeface="Garamond"/>
                <a:cs typeface="Garamond"/>
              </a:rPr>
              <a:t>): </a:t>
            </a:r>
          </a:p>
          <a:p>
            <a:pPr lvl="2"/>
            <a:endParaRPr lang="fr-FR" dirty="0" smtClean="0">
              <a:latin typeface="Garamond"/>
              <a:cs typeface="Garamond"/>
            </a:endParaRPr>
          </a:p>
          <a:p>
            <a:pPr lvl="1"/>
            <a:endParaRPr lang="fr-FR" dirty="0" smtClean="0">
              <a:latin typeface="Garamond"/>
              <a:cs typeface="Garamond"/>
            </a:endParaRPr>
          </a:p>
          <a:p>
            <a:pPr lvl="1"/>
            <a:endParaRPr lang="fr-FR" dirty="0" smtClean="0">
              <a:latin typeface="Garamond"/>
              <a:cs typeface="Garamond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57200" y="4305650"/>
            <a:ext cx="164029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Garamond"/>
                <a:cs typeface="Garamond"/>
              </a:rPr>
              <a:t>Blood: </a:t>
            </a:r>
            <a:r>
              <a:rPr lang="fr-FR" b="1" dirty="0" err="1" smtClean="0">
                <a:latin typeface="Garamond"/>
                <a:cs typeface="Garamond"/>
              </a:rPr>
              <a:t>serology</a:t>
            </a:r>
            <a:endParaRPr lang="fr-FR" b="1" dirty="0">
              <a:latin typeface="Garamond"/>
              <a:cs typeface="Garamond"/>
            </a:endParaRPr>
          </a:p>
        </p:txBody>
      </p:sp>
      <p:cxnSp>
        <p:nvCxnSpPr>
          <p:cNvPr id="6" name="Connecteur droit 5"/>
          <p:cNvCxnSpPr>
            <a:stCxn id="5" idx="3"/>
            <a:endCxn id="12" idx="1"/>
          </p:cNvCxnSpPr>
          <p:nvPr/>
        </p:nvCxnSpPr>
        <p:spPr>
          <a:xfrm>
            <a:off x="2097498" y="4628816"/>
            <a:ext cx="4805982" cy="158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903480" y="4444150"/>
            <a:ext cx="529128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Garamond"/>
                <a:cs typeface="Garamond"/>
              </a:rPr>
              <a:t>-</a:t>
            </a:r>
            <a:endParaRPr lang="fr-FR" b="1" dirty="0">
              <a:latin typeface="Garamond"/>
              <a:cs typeface="Garamond"/>
            </a:endParaRPr>
          </a:p>
        </p:txBody>
      </p:sp>
      <p:cxnSp>
        <p:nvCxnSpPr>
          <p:cNvPr id="13" name="Connecteur droit 12"/>
          <p:cNvCxnSpPr>
            <a:stCxn id="5" idx="3"/>
            <a:endCxn id="11" idx="1"/>
          </p:cNvCxnSpPr>
          <p:nvPr/>
        </p:nvCxnSpPr>
        <p:spPr>
          <a:xfrm>
            <a:off x="2097498" y="4628816"/>
            <a:ext cx="852396" cy="575305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949894" y="5019455"/>
            <a:ext cx="52912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Garamond"/>
                <a:cs typeface="Garamond"/>
              </a:rPr>
              <a:t>+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371102" y="4742456"/>
            <a:ext cx="164029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latin typeface="Garamond"/>
                <a:cs typeface="Garamond"/>
              </a:rPr>
              <a:t>Semen</a:t>
            </a:r>
            <a:r>
              <a:rPr lang="fr-FR" b="1" dirty="0" smtClean="0">
                <a:latin typeface="Garamond"/>
                <a:cs typeface="Garamond"/>
              </a:rPr>
              <a:t>:</a:t>
            </a:r>
          </a:p>
          <a:p>
            <a:pPr algn="ctr"/>
            <a:r>
              <a:rPr lang="fr-FR" b="1" dirty="0" smtClean="0">
                <a:latin typeface="Garamond"/>
                <a:cs typeface="Garamond"/>
              </a:rPr>
              <a:t>Viral isolation</a:t>
            </a:r>
          </a:p>
          <a:p>
            <a:pPr algn="ctr"/>
            <a:r>
              <a:rPr lang="fr-FR" b="1" dirty="0" smtClean="0">
                <a:latin typeface="Garamond"/>
                <a:cs typeface="Garamond"/>
              </a:rPr>
              <a:t>PCR</a:t>
            </a:r>
            <a:endParaRPr lang="fr-FR" b="1" dirty="0">
              <a:latin typeface="Garamond"/>
              <a:cs typeface="Garamond"/>
            </a:endParaRPr>
          </a:p>
        </p:txBody>
      </p:sp>
      <p:cxnSp>
        <p:nvCxnSpPr>
          <p:cNvPr id="21" name="Connecteur droit 20"/>
          <p:cNvCxnSpPr>
            <a:stCxn id="11" idx="3"/>
            <a:endCxn id="16" idx="1"/>
          </p:cNvCxnSpPr>
          <p:nvPr/>
        </p:nvCxnSpPr>
        <p:spPr>
          <a:xfrm>
            <a:off x="3479022" y="5204121"/>
            <a:ext cx="892080" cy="158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6903472" y="5031815"/>
            <a:ext cx="529128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Garamond"/>
                <a:cs typeface="Garamond"/>
              </a:rPr>
              <a:t>-</a:t>
            </a:r>
            <a:endParaRPr lang="fr-FR" b="1" dirty="0">
              <a:latin typeface="Garamond"/>
              <a:cs typeface="Garamond"/>
            </a:endParaRPr>
          </a:p>
        </p:txBody>
      </p:sp>
      <p:cxnSp>
        <p:nvCxnSpPr>
          <p:cNvPr id="27" name="Connecteur droit 26"/>
          <p:cNvCxnSpPr>
            <a:stCxn id="16" idx="3"/>
            <a:endCxn id="26" idx="1"/>
          </p:cNvCxnSpPr>
          <p:nvPr/>
        </p:nvCxnSpPr>
        <p:spPr>
          <a:xfrm>
            <a:off x="6011400" y="5204121"/>
            <a:ext cx="892072" cy="1236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6890244" y="5665786"/>
            <a:ext cx="52912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Garamond"/>
                <a:cs typeface="Garamond"/>
              </a:rPr>
              <a:t>+</a:t>
            </a:r>
            <a:endParaRPr lang="fr-FR" b="1" dirty="0">
              <a:latin typeface="Garamond"/>
              <a:cs typeface="Garamond"/>
            </a:endParaRPr>
          </a:p>
        </p:txBody>
      </p:sp>
      <p:cxnSp>
        <p:nvCxnSpPr>
          <p:cNvPr id="31" name="Connecteur droit 30"/>
          <p:cNvCxnSpPr>
            <a:stCxn id="16" idx="3"/>
            <a:endCxn id="30" idx="1"/>
          </p:cNvCxnSpPr>
          <p:nvPr/>
        </p:nvCxnSpPr>
        <p:spPr>
          <a:xfrm>
            <a:off x="6011400" y="5204121"/>
            <a:ext cx="878844" cy="646331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Sourire 34"/>
          <p:cNvSpPr/>
          <p:nvPr/>
        </p:nvSpPr>
        <p:spPr>
          <a:xfrm>
            <a:off x="8054574" y="4514041"/>
            <a:ext cx="822960" cy="822960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6" name="Connecteur droit 35"/>
          <p:cNvCxnSpPr>
            <a:stCxn id="12" idx="3"/>
            <a:endCxn id="35" idx="1"/>
          </p:cNvCxnSpPr>
          <p:nvPr/>
        </p:nvCxnSpPr>
        <p:spPr>
          <a:xfrm>
            <a:off x="7432608" y="4628816"/>
            <a:ext cx="742486" cy="5745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>
            <a:stCxn id="26" idx="3"/>
            <a:endCxn id="35" idx="3"/>
          </p:cNvCxnSpPr>
          <p:nvPr/>
        </p:nvCxnSpPr>
        <p:spPr>
          <a:xfrm>
            <a:off x="7432600" y="5216481"/>
            <a:ext cx="742494" cy="158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Virus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with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legal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obligations</a:t>
            </a:r>
            <a:endParaRPr lang="fr-FR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4702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Equine Viral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Arteritis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(EVA)</a:t>
            </a:r>
          </a:p>
          <a:p>
            <a:pPr lvl="1"/>
            <a:r>
              <a:rPr lang="fr-FR" dirty="0" err="1" smtClean="0">
                <a:latin typeface="Garamond"/>
                <a:cs typeface="Garamond"/>
              </a:rPr>
              <a:t>Treatment</a:t>
            </a:r>
            <a:r>
              <a:rPr lang="fr-FR" dirty="0" smtClean="0">
                <a:latin typeface="Garamond"/>
                <a:cs typeface="Garamond"/>
              </a:rPr>
              <a:t> &amp; </a:t>
            </a:r>
            <a:r>
              <a:rPr lang="fr-FR" dirty="0" err="1" smtClean="0">
                <a:latin typeface="Garamond"/>
                <a:cs typeface="Garamond"/>
              </a:rPr>
              <a:t>prevention</a:t>
            </a:r>
            <a:r>
              <a:rPr lang="fr-FR" dirty="0" smtClean="0">
                <a:latin typeface="Garamond"/>
                <a:cs typeface="Garamond"/>
              </a:rPr>
              <a:t>:</a:t>
            </a:r>
          </a:p>
          <a:p>
            <a:pPr lvl="2"/>
            <a:r>
              <a:rPr lang="fr-FR" dirty="0" smtClean="0">
                <a:solidFill>
                  <a:srgbClr val="FF00FF"/>
                </a:solidFill>
                <a:latin typeface="Garamond"/>
                <a:cs typeface="Garamond"/>
              </a:rPr>
              <a:t>Mares: </a:t>
            </a:r>
            <a:r>
              <a:rPr lang="fr-FR" dirty="0" err="1" smtClean="0">
                <a:solidFill>
                  <a:srgbClr val="FF00FF"/>
                </a:solidFill>
                <a:latin typeface="Garamond"/>
                <a:cs typeface="Garamond"/>
              </a:rPr>
              <a:t>symptomatic</a:t>
            </a:r>
            <a:endParaRPr lang="fr-FR" dirty="0" smtClean="0">
              <a:solidFill>
                <a:srgbClr val="FF00FF"/>
              </a:solidFill>
              <a:latin typeface="Garamond"/>
              <a:cs typeface="Garamond"/>
            </a:endParaRPr>
          </a:p>
          <a:p>
            <a:pPr lvl="2"/>
            <a:r>
              <a:rPr lang="fr-FR" dirty="0" err="1" smtClean="0">
                <a:solidFill>
                  <a:srgbClr val="0000FF"/>
                </a:solidFill>
                <a:latin typeface="Garamond"/>
                <a:cs typeface="Garamond"/>
              </a:rPr>
              <a:t>Breeding</a:t>
            </a:r>
            <a:r>
              <a:rPr lang="fr-FR" dirty="0" smtClean="0">
                <a:solidFill>
                  <a:srgbClr val="0000FF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0000FF"/>
                </a:solidFill>
                <a:latin typeface="Garamond"/>
                <a:cs typeface="Garamond"/>
              </a:rPr>
              <a:t>stallions</a:t>
            </a:r>
            <a:r>
              <a:rPr lang="fr-FR" dirty="0" smtClean="0">
                <a:solidFill>
                  <a:srgbClr val="0000FF"/>
                </a:solidFill>
                <a:latin typeface="Garamond"/>
                <a:cs typeface="Garamond"/>
              </a:rPr>
              <a:t>:</a:t>
            </a:r>
          </a:p>
          <a:p>
            <a:pPr lvl="3"/>
            <a:r>
              <a:rPr lang="fr-FR" dirty="0" err="1" smtClean="0">
                <a:solidFill>
                  <a:srgbClr val="0000FF"/>
                </a:solidFill>
                <a:latin typeface="Garamond"/>
                <a:cs typeface="Garamond"/>
              </a:rPr>
              <a:t>Re-assay</a:t>
            </a:r>
            <a:r>
              <a:rPr lang="fr-FR" dirty="0" smtClean="0">
                <a:solidFill>
                  <a:srgbClr val="0000FF"/>
                </a:solidFill>
                <a:latin typeface="Garamond"/>
                <a:cs typeface="Garamond"/>
              </a:rPr>
              <a:t> in </a:t>
            </a:r>
            <a:r>
              <a:rPr lang="fr-FR" dirty="0" err="1" smtClean="0">
                <a:solidFill>
                  <a:srgbClr val="0000FF"/>
                </a:solidFill>
                <a:latin typeface="Garamond"/>
                <a:cs typeface="Garamond"/>
              </a:rPr>
              <a:t>semen</a:t>
            </a:r>
            <a:endParaRPr lang="fr-FR" dirty="0" smtClean="0">
              <a:solidFill>
                <a:srgbClr val="0000FF"/>
              </a:solidFill>
              <a:latin typeface="Garamond"/>
              <a:cs typeface="Garamond"/>
            </a:endParaRPr>
          </a:p>
          <a:p>
            <a:pPr lvl="3"/>
            <a:r>
              <a:rPr lang="fr-FR" dirty="0" smtClean="0">
                <a:solidFill>
                  <a:srgbClr val="0000FF"/>
                </a:solidFill>
                <a:latin typeface="Garamond"/>
                <a:cs typeface="Garamond"/>
              </a:rPr>
              <a:t>Centrifugation </a:t>
            </a:r>
            <a:r>
              <a:rPr lang="fr-FR" dirty="0" err="1" smtClean="0">
                <a:solidFill>
                  <a:srgbClr val="0000FF"/>
                </a:solidFill>
                <a:latin typeface="Garamond"/>
                <a:cs typeface="Garamond"/>
              </a:rPr>
              <a:t>with</a:t>
            </a:r>
            <a:r>
              <a:rPr lang="fr-FR" dirty="0" smtClean="0">
                <a:solidFill>
                  <a:srgbClr val="0000FF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0000FF"/>
                </a:solidFill>
                <a:latin typeface="Garamond"/>
                <a:cs typeface="Garamond"/>
              </a:rPr>
              <a:t>density</a:t>
            </a:r>
            <a:r>
              <a:rPr lang="fr-FR" dirty="0" smtClean="0">
                <a:solidFill>
                  <a:srgbClr val="0000FF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0000FF"/>
                </a:solidFill>
                <a:latin typeface="Garamond"/>
                <a:cs typeface="Garamond"/>
              </a:rPr>
              <a:t>gradeint</a:t>
            </a:r>
            <a:r>
              <a:rPr lang="fr-FR" dirty="0" smtClean="0">
                <a:solidFill>
                  <a:srgbClr val="0000FF"/>
                </a:solidFill>
                <a:latin typeface="Garamond"/>
                <a:cs typeface="Garamond"/>
              </a:rPr>
              <a:t> media</a:t>
            </a:r>
          </a:p>
          <a:p>
            <a:pPr lvl="2"/>
            <a:r>
              <a:rPr lang="fr-FR" dirty="0" smtClean="0">
                <a:latin typeface="Garamond"/>
                <a:cs typeface="Garamond"/>
              </a:rPr>
              <a:t>Vaccination: </a:t>
            </a:r>
            <a:r>
              <a:rPr lang="fr-FR" dirty="0" err="1" smtClean="0">
                <a:latin typeface="Garamond"/>
                <a:cs typeface="Garamond"/>
              </a:rPr>
              <a:t>available</a:t>
            </a:r>
            <a:r>
              <a:rPr lang="fr-FR" dirty="0" smtClean="0">
                <a:latin typeface="Garamond"/>
                <a:cs typeface="Garamond"/>
              </a:rPr>
              <a:t>, but </a:t>
            </a:r>
            <a:r>
              <a:rPr lang="fr-FR" dirty="0" err="1" smtClean="0">
                <a:latin typeface="Garamond"/>
                <a:cs typeface="Garamond"/>
              </a:rPr>
              <a:t>will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become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sero</a:t>
            </a:r>
            <a:r>
              <a:rPr lang="fr-FR" dirty="0" smtClean="0">
                <a:latin typeface="Garamond"/>
                <a:cs typeface="Garamond"/>
              </a:rPr>
              <a:t> +</a:t>
            </a:r>
          </a:p>
          <a:p>
            <a:pPr lvl="3"/>
            <a:r>
              <a:rPr lang="fr-FR" dirty="0" err="1" smtClean="0">
                <a:latin typeface="Garamond"/>
                <a:cs typeface="Garamond"/>
              </a:rPr>
              <a:t>Epidemiological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follow-up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becomes</a:t>
            </a:r>
            <a:r>
              <a:rPr lang="fr-FR" dirty="0" smtClean="0">
                <a:latin typeface="Garamond"/>
                <a:cs typeface="Garamond"/>
              </a:rPr>
              <a:t> impossible</a:t>
            </a:r>
          </a:p>
          <a:p>
            <a:pPr lvl="3"/>
            <a:r>
              <a:rPr lang="fr-FR" dirty="0" err="1" smtClean="0">
                <a:latin typeface="Garamond"/>
                <a:cs typeface="Garamond"/>
              </a:rPr>
              <a:t>Difficulties</a:t>
            </a:r>
            <a:r>
              <a:rPr lang="fr-FR" dirty="0" smtClean="0">
                <a:latin typeface="Garamond"/>
                <a:cs typeface="Garamond"/>
              </a:rPr>
              <a:t> to export </a:t>
            </a:r>
            <a:r>
              <a:rPr lang="fr-FR" dirty="0" err="1" smtClean="0">
                <a:latin typeface="Garamond"/>
                <a:cs typeface="Garamond"/>
              </a:rPr>
              <a:t>semen</a:t>
            </a:r>
            <a:r>
              <a:rPr lang="fr-FR" dirty="0" smtClean="0">
                <a:latin typeface="Garamond"/>
                <a:cs typeface="Garamond"/>
              </a:rPr>
              <a:t> or </a:t>
            </a:r>
            <a:r>
              <a:rPr lang="fr-FR" dirty="0" err="1" smtClean="0">
                <a:latin typeface="Garamond"/>
                <a:cs typeface="Garamond"/>
              </a:rPr>
              <a:t>horses</a:t>
            </a:r>
            <a:r>
              <a:rPr lang="fr-FR" dirty="0" smtClean="0">
                <a:latin typeface="Garamond"/>
                <a:cs typeface="Garamond"/>
              </a:rPr>
              <a:t> (</a:t>
            </a:r>
            <a:r>
              <a:rPr lang="fr-FR" dirty="0" err="1" smtClean="0">
                <a:latin typeface="Garamond"/>
                <a:cs typeface="Garamond"/>
              </a:rPr>
              <a:t>e.g</a:t>
            </a:r>
            <a:r>
              <a:rPr lang="fr-FR" dirty="0" smtClean="0">
                <a:latin typeface="Garamond"/>
                <a:cs typeface="Garamond"/>
              </a:rPr>
              <a:t>.: South </a:t>
            </a:r>
            <a:r>
              <a:rPr lang="fr-FR" dirty="0" err="1" smtClean="0">
                <a:latin typeface="Garamond"/>
                <a:cs typeface="Garamond"/>
              </a:rPr>
              <a:t>Africa</a:t>
            </a:r>
            <a:r>
              <a:rPr lang="fr-FR" dirty="0" smtClean="0">
                <a:latin typeface="Garamond"/>
                <a:cs typeface="Garamond"/>
              </a:rPr>
              <a:t>)</a:t>
            </a:r>
          </a:p>
          <a:p>
            <a:pPr lvl="1"/>
            <a:endParaRPr lang="fr-FR" dirty="0" smtClean="0">
              <a:latin typeface="Garamond"/>
              <a:cs typeface="Garamond"/>
            </a:endParaRPr>
          </a:p>
          <a:p>
            <a:pPr lvl="1"/>
            <a:endParaRPr lang="fr-FR" dirty="0" smtClean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Virus</a:t>
            </a:r>
            <a:endParaRPr lang="fr-FR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4702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Equine Herpes Virus 3: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coital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exenthema</a:t>
            </a:r>
            <a:endParaRPr lang="fr-FR" dirty="0" smtClean="0">
              <a:solidFill>
                <a:srgbClr val="000000"/>
              </a:solidFill>
              <a:latin typeface="Garamond"/>
              <a:cs typeface="Garamond"/>
            </a:endParaRPr>
          </a:p>
          <a:p>
            <a:pPr lvl="1"/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Evolution: (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sometimes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also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on the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nose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)</a:t>
            </a:r>
          </a:p>
          <a:p>
            <a:pPr lvl="2"/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Transmission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during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breeding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(mare –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stallion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)</a:t>
            </a:r>
          </a:p>
          <a:p>
            <a:pPr lvl="2"/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After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1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week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: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vesicles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of 2-3mm</a:t>
            </a:r>
          </a:p>
          <a:p>
            <a:pPr lvl="2"/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After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2-7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weeks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: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vesicle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dry &amp; exsude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serum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that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form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crusts</a:t>
            </a:r>
            <a:endParaRPr lang="fr-FR" dirty="0" smtClean="0">
              <a:solidFill>
                <a:srgbClr val="000000"/>
              </a:solidFill>
              <a:latin typeface="Garamond"/>
              <a:cs typeface="Garamond"/>
            </a:endParaRPr>
          </a:p>
          <a:p>
            <a:pPr lvl="2"/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Crusts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fall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&amp;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small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ulcers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appears</a:t>
            </a:r>
            <a:endParaRPr lang="fr-FR" dirty="0" smtClean="0">
              <a:solidFill>
                <a:srgbClr val="000000"/>
              </a:solidFill>
              <a:latin typeface="Garamond"/>
              <a:cs typeface="Garamond"/>
            </a:endParaRPr>
          </a:p>
          <a:p>
            <a:pPr lvl="2"/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Ulcers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heals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but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small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unpigmented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points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remain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for long time </a:t>
            </a:r>
          </a:p>
          <a:p>
            <a:pPr lvl="1"/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Diagnosis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: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tyical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lesions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,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serologic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studies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(?), viral isolation on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lesions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(?)</a:t>
            </a:r>
          </a:p>
          <a:p>
            <a:pPr lvl="1"/>
            <a:endParaRPr lang="fr-FR" dirty="0" smtClean="0">
              <a:latin typeface="Garamond"/>
              <a:cs typeface="Garamond"/>
            </a:endParaRPr>
          </a:p>
          <a:p>
            <a:pPr lvl="1"/>
            <a:endParaRPr lang="fr-FR" dirty="0" smtClean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Virus</a:t>
            </a:r>
            <a:endParaRPr lang="fr-FR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4702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Equine Herpes Virus 3: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coital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exenthema</a:t>
            </a:r>
            <a:endParaRPr lang="fr-FR" dirty="0" smtClean="0">
              <a:solidFill>
                <a:srgbClr val="000000"/>
              </a:solidFill>
              <a:latin typeface="Garamond"/>
              <a:cs typeface="Garamond"/>
            </a:endParaRPr>
          </a:p>
          <a:p>
            <a:pPr lvl="1"/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Treatment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: Local AB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cream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to help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healing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 of </a:t>
            </a:r>
            <a:r>
              <a:rPr lang="fr-FR" dirty="0" err="1" smtClean="0">
                <a:solidFill>
                  <a:srgbClr val="000000"/>
                </a:solidFill>
                <a:latin typeface="Garamond"/>
                <a:cs typeface="Garamond"/>
              </a:rPr>
              <a:t>ulcers</a:t>
            </a:r>
            <a:endParaRPr lang="fr-FR" dirty="0" smtClean="0">
              <a:solidFill>
                <a:srgbClr val="000000"/>
              </a:solidFill>
              <a:latin typeface="Garamond"/>
              <a:cs typeface="Garamond"/>
            </a:endParaRPr>
          </a:p>
          <a:p>
            <a:pPr lvl="1"/>
            <a:r>
              <a:rPr lang="fr-FR" dirty="0" err="1" smtClean="0">
                <a:latin typeface="Garamond"/>
                <a:cs typeface="Garamond"/>
              </a:rPr>
              <a:t>Prevention</a:t>
            </a:r>
            <a:r>
              <a:rPr lang="fr-FR" dirty="0" smtClean="0">
                <a:latin typeface="Garamond"/>
                <a:cs typeface="Garamond"/>
              </a:rPr>
              <a:t>: </a:t>
            </a:r>
          </a:p>
          <a:p>
            <a:pPr lvl="2"/>
            <a:r>
              <a:rPr lang="fr-FR" dirty="0" err="1" smtClean="0">
                <a:latin typeface="Garamond"/>
                <a:cs typeface="Garamond"/>
              </a:rPr>
              <a:t>Prevent</a:t>
            </a:r>
            <a:r>
              <a:rPr lang="fr-FR" dirty="0" smtClean="0">
                <a:latin typeface="Garamond"/>
                <a:cs typeface="Garamond"/>
              </a:rPr>
              <a:t> contact </a:t>
            </a:r>
            <a:r>
              <a:rPr lang="fr-FR" dirty="0" err="1" smtClean="0">
                <a:latin typeface="Garamond"/>
                <a:cs typeface="Garamond"/>
              </a:rPr>
              <a:t>between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animals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during</a:t>
            </a:r>
            <a:r>
              <a:rPr lang="fr-FR" dirty="0" smtClean="0">
                <a:latin typeface="Garamond"/>
                <a:cs typeface="Garamond"/>
              </a:rPr>
              <a:t> 3 </a:t>
            </a:r>
            <a:r>
              <a:rPr lang="fr-FR" dirty="0" err="1" smtClean="0">
                <a:latin typeface="Garamond"/>
                <a:cs typeface="Garamond"/>
              </a:rPr>
              <a:t>weeks</a:t>
            </a:r>
            <a:r>
              <a:rPr lang="fr-FR" dirty="0" smtClean="0">
                <a:latin typeface="Garamond"/>
                <a:cs typeface="Garamond"/>
              </a:rPr>
              <a:t> (</a:t>
            </a:r>
            <a:r>
              <a:rPr lang="fr-FR" dirty="0" err="1" smtClean="0">
                <a:latin typeface="Garamond"/>
                <a:cs typeface="Garamond"/>
              </a:rPr>
              <a:t>however</a:t>
            </a:r>
            <a:r>
              <a:rPr lang="fr-FR" dirty="0" smtClean="0">
                <a:latin typeface="Garamond"/>
                <a:cs typeface="Garamond"/>
              </a:rPr>
              <a:t>, </a:t>
            </a:r>
            <a:r>
              <a:rPr lang="fr-FR" dirty="0" err="1" smtClean="0">
                <a:latin typeface="Garamond"/>
                <a:cs typeface="Garamond"/>
              </a:rPr>
              <a:t>stallions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will</a:t>
            </a:r>
            <a:r>
              <a:rPr lang="fr-FR" dirty="0" smtClean="0">
                <a:latin typeface="Garamond"/>
                <a:cs typeface="Garamond"/>
              </a:rPr>
              <a:t> refuse to </a:t>
            </a:r>
            <a:r>
              <a:rPr lang="fr-FR" dirty="0" err="1" smtClean="0">
                <a:latin typeface="Garamond"/>
                <a:cs typeface="Garamond"/>
              </a:rPr>
              <a:t>breed</a:t>
            </a:r>
            <a:r>
              <a:rPr lang="fr-FR" dirty="0" smtClean="0">
                <a:latin typeface="Garamond"/>
                <a:cs typeface="Garamond"/>
              </a:rPr>
              <a:t>: </a:t>
            </a:r>
            <a:r>
              <a:rPr lang="fr-FR" dirty="0" err="1" smtClean="0">
                <a:latin typeface="Garamond"/>
                <a:cs typeface="Garamond"/>
              </a:rPr>
              <a:t>dolor</a:t>
            </a:r>
            <a:r>
              <a:rPr lang="fr-FR" dirty="0" smtClean="0">
                <a:latin typeface="Garamond"/>
                <a:cs typeface="Garamond"/>
              </a:rPr>
              <a:t>)</a:t>
            </a:r>
          </a:p>
          <a:p>
            <a:pPr lvl="2"/>
            <a:r>
              <a:rPr lang="fr-FR" dirty="0" err="1" smtClean="0">
                <a:latin typeface="Garamond"/>
                <a:cs typeface="Garamond"/>
              </a:rPr>
              <a:t>After</a:t>
            </a:r>
            <a:r>
              <a:rPr lang="fr-FR" dirty="0" smtClean="0">
                <a:latin typeface="Garamond"/>
                <a:cs typeface="Garamond"/>
              </a:rPr>
              <a:t> infection, animal </a:t>
            </a:r>
            <a:r>
              <a:rPr lang="fr-FR" dirty="0" err="1" smtClean="0">
                <a:latin typeface="Garamond"/>
                <a:cs typeface="Garamond"/>
              </a:rPr>
              <a:t>is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resistant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durin</a:t>
            </a:r>
            <a:r>
              <a:rPr lang="fr-FR" dirty="0" smtClean="0">
                <a:latin typeface="Garamond"/>
                <a:cs typeface="Garamond"/>
              </a:rPr>
              <a:t> g </a:t>
            </a:r>
            <a:r>
              <a:rPr lang="fr-FR" dirty="0" err="1" smtClean="0">
                <a:latin typeface="Garamond"/>
                <a:cs typeface="Garamond"/>
              </a:rPr>
              <a:t>at</a:t>
            </a:r>
            <a:r>
              <a:rPr lang="fr-FR" dirty="0" smtClean="0">
                <a:latin typeface="Garamond"/>
                <a:cs typeface="Garamond"/>
              </a:rPr>
              <a:t> last 1 </a:t>
            </a:r>
            <a:r>
              <a:rPr lang="fr-FR" dirty="0" err="1" smtClean="0">
                <a:latin typeface="Garamond"/>
                <a:cs typeface="Garamond"/>
              </a:rPr>
              <a:t>year</a:t>
            </a:r>
            <a:r>
              <a:rPr lang="fr-FR" dirty="0" smtClean="0">
                <a:latin typeface="Garamond"/>
                <a:cs typeface="Garamond"/>
              </a:rPr>
              <a:t>.</a:t>
            </a:r>
          </a:p>
          <a:p>
            <a:pPr lvl="1"/>
            <a:endParaRPr lang="fr-FR" dirty="0" smtClean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Virus</a:t>
            </a:r>
            <a:endParaRPr lang="fr-FR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4702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Equine Herpes Virus 1&amp;4:</a:t>
            </a:r>
          </a:p>
          <a:p>
            <a:pPr lvl="1"/>
            <a:r>
              <a:rPr lang="fr-FR" dirty="0" smtClean="0">
                <a:latin typeface="Garamond"/>
                <a:cs typeface="Garamond"/>
              </a:rPr>
              <a:t>EHV1: abortion &amp; </a:t>
            </a:r>
            <a:r>
              <a:rPr lang="fr-FR" dirty="0" err="1" smtClean="0">
                <a:latin typeface="Garamond"/>
                <a:cs typeface="Garamond"/>
              </a:rPr>
              <a:t>neurological</a:t>
            </a:r>
            <a:endParaRPr lang="fr-FR" dirty="0" smtClean="0">
              <a:latin typeface="Garamond"/>
              <a:cs typeface="Garamond"/>
            </a:endParaRPr>
          </a:p>
          <a:p>
            <a:pPr lvl="1"/>
            <a:r>
              <a:rPr lang="fr-FR" dirty="0" smtClean="0">
                <a:latin typeface="Garamond"/>
                <a:cs typeface="Garamond"/>
              </a:rPr>
              <a:t>EHV4: </a:t>
            </a:r>
            <a:r>
              <a:rPr lang="fr-FR" dirty="0" err="1" smtClean="0">
                <a:latin typeface="Garamond"/>
                <a:cs typeface="Garamond"/>
              </a:rPr>
              <a:t>respiratory</a:t>
            </a:r>
            <a:endParaRPr lang="fr-FR" dirty="0" smtClean="0">
              <a:latin typeface="Garamond"/>
              <a:cs typeface="Garamond"/>
            </a:endParaRPr>
          </a:p>
          <a:p>
            <a:pPr lvl="1"/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For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inside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UE exportation,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breeding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animals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should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be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vaccinated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(first &gt; second &gt;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every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six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month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)</a:t>
            </a:r>
            <a:endParaRPr lang="fr-FR" dirty="0" smtClean="0">
              <a:solidFill>
                <a:srgbClr val="FF0000"/>
              </a:solidFill>
              <a:latin typeface="Garamond"/>
              <a:cs typeface="Garamond"/>
            </a:endParaRPr>
          </a:p>
          <a:p>
            <a:pPr lvl="1"/>
            <a:r>
              <a:rPr lang="fr-FR" dirty="0" err="1" smtClean="0">
                <a:latin typeface="Garamond"/>
                <a:cs typeface="Garamond"/>
              </a:rPr>
              <a:t>Veneral</a:t>
            </a:r>
            <a:r>
              <a:rPr lang="fr-FR" dirty="0" smtClean="0">
                <a:latin typeface="Garamond"/>
                <a:cs typeface="Garamond"/>
              </a:rPr>
              <a:t> transmission = ? (</a:t>
            </a:r>
            <a:r>
              <a:rPr lang="fr-FR" dirty="0" err="1" smtClean="0">
                <a:latin typeface="Garamond"/>
                <a:cs typeface="Garamond"/>
              </a:rPr>
              <a:t>see</a:t>
            </a:r>
            <a:r>
              <a:rPr lang="fr-FR" dirty="0" smtClean="0">
                <a:latin typeface="Garamond"/>
                <a:cs typeface="Garamond"/>
              </a:rPr>
              <a:t> isolation in </a:t>
            </a:r>
            <a:r>
              <a:rPr lang="fr-FR" dirty="0" err="1" smtClean="0">
                <a:latin typeface="Garamond"/>
                <a:cs typeface="Garamond"/>
              </a:rPr>
              <a:t>equine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semen</a:t>
            </a:r>
            <a:r>
              <a:rPr lang="fr-FR" dirty="0" smtClean="0">
                <a:latin typeface="Garamond"/>
                <a:cs typeface="Garamond"/>
              </a:rPr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rgbClr val="000000"/>
                </a:solidFill>
                <a:latin typeface="Garamond"/>
                <a:cs typeface="Garamond"/>
              </a:rPr>
              <a:t>VENERAL DISEASES</a:t>
            </a:r>
            <a:br>
              <a:rPr lang="fr-FR" sz="4000" b="1" dirty="0" smtClean="0">
                <a:solidFill>
                  <a:srgbClr val="000000"/>
                </a:solidFill>
                <a:latin typeface="Garamond"/>
                <a:cs typeface="Garamond"/>
              </a:rPr>
            </a:br>
            <a:r>
              <a:rPr lang="fr-FR" sz="4000" b="1" dirty="0" smtClean="0">
                <a:solidFill>
                  <a:srgbClr val="000000"/>
                </a:solidFill>
                <a:latin typeface="Garamond"/>
                <a:cs typeface="Garamond"/>
              </a:rPr>
              <a:t>Eq01</a:t>
            </a:r>
            <a:endParaRPr lang="fr-FR" sz="4000" b="1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4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err="1" smtClean="0">
                <a:latin typeface="Garamond"/>
                <a:cs typeface="Garamond"/>
              </a:rPr>
              <a:t>Which</a:t>
            </a:r>
            <a:r>
              <a:rPr lang="fr-FR" dirty="0" smtClean="0">
                <a:latin typeface="Garamond"/>
                <a:cs typeface="Garamond"/>
              </a:rPr>
              <a:t> of the </a:t>
            </a:r>
            <a:r>
              <a:rPr lang="fr-FR" dirty="0" err="1" smtClean="0">
                <a:latin typeface="Garamond"/>
                <a:cs typeface="Garamond"/>
              </a:rPr>
              <a:t>following</a:t>
            </a:r>
            <a:r>
              <a:rPr lang="fr-FR" dirty="0" smtClean="0">
                <a:latin typeface="Garamond"/>
                <a:cs typeface="Garamond"/>
              </a:rPr>
              <a:t> agent has </a:t>
            </a:r>
            <a:r>
              <a:rPr lang="fr-FR" dirty="0" err="1" smtClean="0">
                <a:latin typeface="Garamond"/>
                <a:cs typeface="Garamond"/>
              </a:rPr>
              <a:t>legal</a:t>
            </a:r>
            <a:r>
              <a:rPr lang="fr-FR" dirty="0" smtClean="0">
                <a:latin typeface="Garamond"/>
                <a:cs typeface="Garamond"/>
              </a:rPr>
              <a:t> implications for exportation </a:t>
            </a:r>
            <a:r>
              <a:rPr lang="fr-FR" dirty="0" err="1" smtClean="0">
                <a:latin typeface="Garamond"/>
                <a:cs typeface="Garamond"/>
              </a:rPr>
              <a:t>within</a:t>
            </a:r>
            <a:r>
              <a:rPr lang="fr-FR" dirty="0" smtClean="0">
                <a:latin typeface="Garamond"/>
                <a:cs typeface="Garamond"/>
              </a:rPr>
              <a:t> the UE?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latin typeface="Garamond"/>
                <a:cs typeface="Garamond"/>
              </a:rPr>
              <a:t>EHV3</a:t>
            </a:r>
          </a:p>
          <a:p>
            <a:pPr marL="514350" indent="-514350">
              <a:buFont typeface="+mj-lt"/>
              <a:buAutoNum type="arabicPeriod"/>
            </a:pPr>
            <a:r>
              <a:rPr lang="fr-FR" i="1" dirty="0" err="1" smtClean="0">
                <a:latin typeface="Garamond"/>
                <a:cs typeface="Garamond"/>
              </a:rPr>
              <a:t>Streptococcus</a:t>
            </a:r>
            <a:r>
              <a:rPr lang="fr-FR" i="1" dirty="0" smtClean="0">
                <a:latin typeface="Garamond"/>
                <a:cs typeface="Garamond"/>
              </a:rPr>
              <a:t> </a:t>
            </a:r>
            <a:r>
              <a:rPr lang="fr-FR" i="1" dirty="0" err="1" smtClean="0">
                <a:latin typeface="Garamond"/>
                <a:cs typeface="Garamond"/>
              </a:rPr>
              <a:t>equi</a:t>
            </a:r>
            <a:r>
              <a:rPr lang="fr-FR" i="1" dirty="0" smtClean="0">
                <a:latin typeface="Garamond"/>
                <a:cs typeface="Garamond"/>
              </a:rPr>
              <a:t> </a:t>
            </a:r>
            <a:r>
              <a:rPr lang="fr-FR" i="1" dirty="0" err="1" smtClean="0">
                <a:latin typeface="Garamond"/>
                <a:cs typeface="Garamond"/>
              </a:rPr>
              <a:t>equi</a:t>
            </a:r>
            <a:endParaRPr lang="fr-FR" i="1" dirty="0" smtClean="0">
              <a:latin typeface="Garamond"/>
              <a:cs typeface="Garamond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latin typeface="Garamond"/>
                <a:cs typeface="Garamond"/>
              </a:rPr>
              <a:t>EHV1</a:t>
            </a:r>
          </a:p>
          <a:p>
            <a:pPr marL="514350" indent="-514350">
              <a:buFont typeface="+mj-lt"/>
              <a:buAutoNum type="arabicPeriod"/>
            </a:pPr>
            <a:r>
              <a:rPr lang="fr-FR" i="1" dirty="0" err="1" smtClean="0">
                <a:latin typeface="Garamond"/>
                <a:cs typeface="Garamond"/>
              </a:rPr>
              <a:t>Pseudomonas</a:t>
            </a:r>
            <a:r>
              <a:rPr lang="fr-FR" i="1" dirty="0" smtClean="0">
                <a:latin typeface="Garamond"/>
                <a:cs typeface="Garamond"/>
              </a:rPr>
              <a:t> </a:t>
            </a:r>
            <a:r>
              <a:rPr lang="fr-FR" i="1" dirty="0" err="1" smtClean="0">
                <a:latin typeface="Garamond"/>
                <a:cs typeface="Garamond"/>
              </a:rPr>
              <a:t>aeruginosa</a:t>
            </a:r>
            <a:endParaRPr lang="fr-FR" i="1" dirty="0" smtClean="0">
              <a:latin typeface="Garamond"/>
              <a:cs typeface="Garamond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latin typeface="Garamond"/>
                <a:cs typeface="Garamond"/>
              </a:rPr>
              <a:t>None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latin typeface="Garamond"/>
                <a:cs typeface="Garamond"/>
              </a:rPr>
              <a:t>All</a:t>
            </a:r>
            <a:endParaRPr lang="fr-FR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fr-FR" dirty="0" smtClean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rgbClr val="000000"/>
                </a:solidFill>
                <a:latin typeface="Garamond"/>
                <a:cs typeface="Garamond"/>
              </a:rPr>
              <a:t>VENERAL DISEASES</a:t>
            </a:r>
            <a:br>
              <a:rPr lang="fr-FR" sz="4000" b="1" dirty="0" smtClean="0">
                <a:solidFill>
                  <a:srgbClr val="000000"/>
                </a:solidFill>
                <a:latin typeface="Garamond"/>
                <a:cs typeface="Garamond"/>
              </a:rPr>
            </a:br>
            <a:r>
              <a:rPr lang="fr-FR" sz="4000" b="1" dirty="0" smtClean="0">
                <a:solidFill>
                  <a:srgbClr val="000000"/>
                </a:solidFill>
                <a:latin typeface="Garamond"/>
                <a:cs typeface="Garamond"/>
              </a:rPr>
              <a:t>Eq01</a:t>
            </a:r>
            <a:endParaRPr lang="fr-FR" sz="4000" b="1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4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err="1" smtClean="0">
                <a:latin typeface="Garamond"/>
                <a:cs typeface="Garamond"/>
              </a:rPr>
              <a:t>Which</a:t>
            </a:r>
            <a:r>
              <a:rPr lang="fr-FR" dirty="0" smtClean="0">
                <a:latin typeface="Garamond"/>
                <a:cs typeface="Garamond"/>
              </a:rPr>
              <a:t> of the </a:t>
            </a:r>
            <a:r>
              <a:rPr lang="fr-FR" dirty="0" err="1" smtClean="0">
                <a:latin typeface="Garamond"/>
                <a:cs typeface="Garamond"/>
              </a:rPr>
              <a:t>following</a:t>
            </a:r>
            <a:r>
              <a:rPr lang="fr-FR" dirty="0" smtClean="0">
                <a:latin typeface="Garamond"/>
                <a:cs typeface="Garamond"/>
              </a:rPr>
              <a:t> agent has </a:t>
            </a:r>
            <a:r>
              <a:rPr lang="fr-FR" dirty="0" err="1" smtClean="0">
                <a:latin typeface="Garamond"/>
                <a:cs typeface="Garamond"/>
              </a:rPr>
              <a:t>legal</a:t>
            </a:r>
            <a:r>
              <a:rPr lang="fr-FR" dirty="0" smtClean="0">
                <a:latin typeface="Garamond"/>
                <a:cs typeface="Garamond"/>
              </a:rPr>
              <a:t> implications for exportation </a:t>
            </a:r>
            <a:r>
              <a:rPr lang="fr-FR" dirty="0" err="1" smtClean="0">
                <a:latin typeface="Garamond"/>
                <a:cs typeface="Garamond"/>
              </a:rPr>
              <a:t>within</a:t>
            </a:r>
            <a:r>
              <a:rPr lang="fr-FR" dirty="0" smtClean="0">
                <a:latin typeface="Garamond"/>
                <a:cs typeface="Garamond"/>
              </a:rPr>
              <a:t> the UE?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latin typeface="Garamond"/>
                <a:cs typeface="Garamond"/>
              </a:rPr>
              <a:t>EHV3</a:t>
            </a:r>
          </a:p>
          <a:p>
            <a:pPr marL="514350" indent="-514350">
              <a:buFont typeface="+mj-lt"/>
              <a:buAutoNum type="arabicPeriod"/>
            </a:pPr>
            <a:r>
              <a:rPr lang="fr-FR" i="1" dirty="0" err="1" smtClean="0">
                <a:latin typeface="Garamond"/>
                <a:cs typeface="Garamond"/>
              </a:rPr>
              <a:t>Streptococcus</a:t>
            </a:r>
            <a:r>
              <a:rPr lang="fr-FR" i="1" dirty="0" smtClean="0">
                <a:latin typeface="Garamond"/>
                <a:cs typeface="Garamond"/>
              </a:rPr>
              <a:t> </a:t>
            </a:r>
            <a:r>
              <a:rPr lang="fr-FR" i="1" dirty="0" err="1" smtClean="0">
                <a:latin typeface="Garamond"/>
                <a:cs typeface="Garamond"/>
              </a:rPr>
              <a:t>equi</a:t>
            </a:r>
            <a:r>
              <a:rPr lang="fr-FR" i="1" dirty="0" smtClean="0">
                <a:latin typeface="Garamond"/>
                <a:cs typeface="Garamond"/>
              </a:rPr>
              <a:t> </a:t>
            </a:r>
            <a:r>
              <a:rPr lang="fr-FR" i="1" dirty="0" err="1" smtClean="0">
                <a:latin typeface="Garamond"/>
                <a:cs typeface="Garamond"/>
              </a:rPr>
              <a:t>equi</a:t>
            </a:r>
            <a:endParaRPr lang="fr-FR" i="1" dirty="0" smtClean="0">
              <a:latin typeface="Garamond"/>
              <a:cs typeface="Garamond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EHV1</a:t>
            </a:r>
          </a:p>
          <a:p>
            <a:pPr marL="514350" indent="-514350">
              <a:buFont typeface="+mj-lt"/>
              <a:buAutoNum type="arabicPeriod"/>
            </a:pPr>
            <a:r>
              <a:rPr lang="fr-FR" i="1" dirty="0" err="1" smtClean="0">
                <a:latin typeface="Garamond"/>
                <a:cs typeface="Garamond"/>
              </a:rPr>
              <a:t>Pseudomonas</a:t>
            </a:r>
            <a:r>
              <a:rPr lang="fr-FR" i="1" dirty="0" smtClean="0">
                <a:latin typeface="Garamond"/>
                <a:cs typeface="Garamond"/>
              </a:rPr>
              <a:t> </a:t>
            </a:r>
            <a:r>
              <a:rPr lang="fr-FR" i="1" dirty="0" err="1" smtClean="0">
                <a:latin typeface="Garamond"/>
                <a:cs typeface="Garamond"/>
              </a:rPr>
              <a:t>aeruginosa</a:t>
            </a:r>
            <a:endParaRPr lang="fr-FR" i="1" dirty="0" smtClean="0">
              <a:latin typeface="Garamond"/>
              <a:cs typeface="Garamond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latin typeface="Garamond"/>
                <a:cs typeface="Garamond"/>
              </a:rPr>
              <a:t>None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latin typeface="Garamond"/>
                <a:cs typeface="Garamond"/>
              </a:rPr>
              <a:t>All</a:t>
            </a:r>
            <a:endParaRPr lang="fr-FR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fr-FR" dirty="0" smtClean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429254" y="2014697"/>
          <a:ext cx="8298908" cy="364732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221732"/>
                <a:gridCol w="2538588"/>
                <a:gridCol w="2538588"/>
              </a:tblGrid>
              <a:tr h="538365">
                <a:tc>
                  <a:txBody>
                    <a:bodyPr/>
                    <a:lstStyle/>
                    <a:p>
                      <a:endParaRPr lang="fr-FR" sz="2400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>
                          <a:latin typeface="Garamond"/>
                          <a:cs typeface="Garamond"/>
                        </a:rPr>
                        <a:t>Bacteria</a:t>
                      </a:r>
                      <a:endParaRPr lang="fr-FR" sz="2400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aramond"/>
                          <a:cs typeface="Garamond"/>
                        </a:rPr>
                        <a:t>Virus</a:t>
                      </a:r>
                      <a:endParaRPr lang="fr-FR" sz="2400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</a:tr>
              <a:tr h="538365">
                <a:tc>
                  <a:txBody>
                    <a:bodyPr/>
                    <a:lstStyle/>
                    <a:p>
                      <a:r>
                        <a:rPr lang="fr-FR" sz="2400" dirty="0" err="1" smtClean="0">
                          <a:solidFill>
                            <a:srgbClr val="FF0000"/>
                          </a:solidFill>
                          <a:latin typeface="Garamond"/>
                          <a:cs typeface="Garamond"/>
                        </a:rPr>
                        <a:t>Legal</a:t>
                      </a:r>
                      <a:r>
                        <a:rPr lang="fr-FR" sz="2400" dirty="0" smtClean="0">
                          <a:solidFill>
                            <a:srgbClr val="FF0000"/>
                          </a:solidFill>
                          <a:latin typeface="Garamond"/>
                          <a:cs typeface="Garamond"/>
                        </a:rPr>
                        <a:t> </a:t>
                      </a:r>
                      <a:r>
                        <a:rPr lang="fr-FR" sz="2400" dirty="0" smtClean="0">
                          <a:solidFill>
                            <a:srgbClr val="FF0000"/>
                          </a:solidFill>
                          <a:latin typeface="Garamond"/>
                          <a:cs typeface="Garamond"/>
                        </a:rPr>
                        <a:t>obligations in UE</a:t>
                      </a:r>
                      <a:endParaRPr lang="fr-FR" sz="2400" dirty="0">
                        <a:solidFill>
                          <a:srgbClr val="FF0000"/>
                        </a:solidFill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fr-FR" sz="2400" i="1" dirty="0" err="1" smtClean="0">
                          <a:solidFill>
                            <a:srgbClr val="FF0000"/>
                          </a:solidFill>
                          <a:latin typeface="Garamond"/>
                          <a:cs typeface="Garamond"/>
                        </a:rPr>
                        <a:t>Taylorella</a:t>
                      </a:r>
                      <a:r>
                        <a:rPr lang="fr-FR" sz="2400" i="1" baseline="0" dirty="0" smtClean="0">
                          <a:solidFill>
                            <a:srgbClr val="FF0000"/>
                          </a:solidFill>
                          <a:latin typeface="Garamond"/>
                          <a:cs typeface="Garamond"/>
                        </a:rPr>
                        <a:t> </a:t>
                      </a:r>
                      <a:r>
                        <a:rPr lang="fr-FR" sz="2400" i="1" baseline="0" dirty="0" err="1" smtClean="0">
                          <a:solidFill>
                            <a:srgbClr val="FF0000"/>
                          </a:solidFill>
                          <a:latin typeface="Garamond"/>
                          <a:cs typeface="Garamond"/>
                        </a:rPr>
                        <a:t>equigenitalis</a:t>
                      </a:r>
                      <a:r>
                        <a:rPr lang="fr-FR" sz="2400" i="1" baseline="0" dirty="0" smtClean="0">
                          <a:solidFill>
                            <a:srgbClr val="FF0000"/>
                          </a:solidFill>
                          <a:latin typeface="Garamond"/>
                          <a:cs typeface="Garamond"/>
                        </a:rPr>
                        <a:t> (=CEM)</a:t>
                      </a:r>
                    </a:p>
                    <a:p>
                      <a:pPr>
                        <a:buFont typeface="Arial"/>
                        <a:buNone/>
                      </a:pPr>
                      <a:endParaRPr lang="fr-FR" sz="2400" i="1" dirty="0">
                        <a:solidFill>
                          <a:srgbClr val="FF0000"/>
                        </a:solidFill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fr-FR" sz="2400" dirty="0" smtClean="0">
                          <a:solidFill>
                            <a:srgbClr val="FF0000"/>
                          </a:solidFill>
                          <a:latin typeface="Garamond"/>
                          <a:cs typeface="Garamond"/>
                        </a:rPr>
                        <a:t>EVA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fr-FR" sz="2400" dirty="0" smtClean="0">
                          <a:solidFill>
                            <a:srgbClr val="FF0000"/>
                          </a:solidFill>
                          <a:latin typeface="Garamond"/>
                          <a:cs typeface="Garamond"/>
                        </a:rPr>
                        <a:t>EIA</a:t>
                      </a:r>
                      <a:endParaRPr lang="fr-FR" sz="2400" dirty="0">
                        <a:solidFill>
                          <a:srgbClr val="FF0000"/>
                        </a:solidFill>
                        <a:latin typeface="Garamond"/>
                        <a:cs typeface="Garamond"/>
                      </a:endParaRPr>
                    </a:p>
                  </a:txBody>
                  <a:tcPr/>
                </a:tc>
              </a:tr>
              <a:tr h="538365"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solidFill>
                            <a:srgbClr val="008000"/>
                          </a:solidFill>
                          <a:latin typeface="Garamond"/>
                          <a:cs typeface="Garamond"/>
                        </a:rPr>
                        <a:t>No </a:t>
                      </a:r>
                      <a:r>
                        <a:rPr lang="fr-FR" sz="2400" dirty="0" err="1" smtClean="0">
                          <a:solidFill>
                            <a:srgbClr val="008000"/>
                          </a:solidFill>
                          <a:latin typeface="Garamond"/>
                          <a:cs typeface="Garamond"/>
                        </a:rPr>
                        <a:t>legal</a:t>
                      </a:r>
                      <a:r>
                        <a:rPr lang="fr-FR" sz="2400" dirty="0" smtClean="0">
                          <a:solidFill>
                            <a:srgbClr val="008000"/>
                          </a:solidFill>
                          <a:latin typeface="Garamond"/>
                          <a:cs typeface="Garamond"/>
                        </a:rPr>
                        <a:t> </a:t>
                      </a:r>
                      <a:r>
                        <a:rPr lang="fr-FR" sz="2400" dirty="0" smtClean="0">
                          <a:solidFill>
                            <a:srgbClr val="008000"/>
                          </a:solidFill>
                          <a:latin typeface="Garamond"/>
                          <a:cs typeface="Garamond"/>
                        </a:rPr>
                        <a:t>obligation in UE</a:t>
                      </a:r>
                      <a:endParaRPr lang="fr-FR" sz="2400" dirty="0">
                        <a:solidFill>
                          <a:srgbClr val="008000"/>
                        </a:solidFill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fr-FR" sz="2400" i="1" dirty="0" err="1" smtClean="0">
                          <a:solidFill>
                            <a:srgbClr val="008000"/>
                          </a:solidFill>
                          <a:latin typeface="Garamond"/>
                          <a:cs typeface="Garamond"/>
                        </a:rPr>
                        <a:t>Pseudomonas</a:t>
                      </a:r>
                      <a:r>
                        <a:rPr lang="fr-FR" sz="2400" i="1" dirty="0" smtClean="0">
                          <a:solidFill>
                            <a:srgbClr val="008000"/>
                          </a:solidFill>
                          <a:latin typeface="Garamond"/>
                          <a:cs typeface="Garamond"/>
                        </a:rPr>
                        <a:t> </a:t>
                      </a:r>
                      <a:r>
                        <a:rPr lang="fr-FR" sz="2400" i="1" dirty="0" err="1" smtClean="0">
                          <a:solidFill>
                            <a:srgbClr val="008000"/>
                          </a:solidFill>
                          <a:latin typeface="Garamond"/>
                          <a:cs typeface="Garamond"/>
                        </a:rPr>
                        <a:t>aeruginosa</a:t>
                      </a:r>
                      <a:endParaRPr lang="fr-FR" sz="2400" i="1" dirty="0" smtClean="0">
                        <a:solidFill>
                          <a:srgbClr val="008000"/>
                        </a:solidFill>
                        <a:latin typeface="Garamond"/>
                        <a:cs typeface="Garamond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fr-FR" sz="2400" i="1" dirty="0" err="1" smtClean="0">
                          <a:solidFill>
                            <a:srgbClr val="008000"/>
                          </a:solidFill>
                          <a:latin typeface="Garamond"/>
                          <a:cs typeface="Garamond"/>
                        </a:rPr>
                        <a:t>Klebsiella</a:t>
                      </a:r>
                      <a:r>
                        <a:rPr lang="fr-FR" sz="2400" i="1" dirty="0" smtClean="0">
                          <a:solidFill>
                            <a:srgbClr val="008000"/>
                          </a:solidFill>
                          <a:latin typeface="Garamond"/>
                          <a:cs typeface="Garamond"/>
                        </a:rPr>
                        <a:t> </a:t>
                      </a:r>
                      <a:r>
                        <a:rPr lang="fr-FR" sz="2400" i="1" dirty="0" err="1" smtClean="0">
                          <a:solidFill>
                            <a:srgbClr val="008000"/>
                          </a:solidFill>
                          <a:latin typeface="Garamond"/>
                          <a:cs typeface="Garamond"/>
                        </a:rPr>
                        <a:t>pneumoniae</a:t>
                      </a:r>
                      <a:endParaRPr lang="fr-FR" sz="2400" i="1" dirty="0" smtClean="0">
                        <a:solidFill>
                          <a:srgbClr val="008000"/>
                        </a:solidFill>
                        <a:latin typeface="Garamond"/>
                        <a:cs typeface="Garamond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fr-FR" sz="2400" i="1" dirty="0" smtClean="0">
                          <a:solidFill>
                            <a:srgbClr val="008000"/>
                          </a:solidFill>
                          <a:latin typeface="Garamond"/>
                          <a:cs typeface="Garamond"/>
                        </a:rPr>
                        <a:t>(</a:t>
                      </a:r>
                      <a:r>
                        <a:rPr lang="fr-FR" sz="2400" i="1" dirty="0" err="1" smtClean="0">
                          <a:solidFill>
                            <a:srgbClr val="008000"/>
                          </a:solidFill>
                          <a:latin typeface="Garamond"/>
                          <a:cs typeface="Garamond"/>
                        </a:rPr>
                        <a:t>Strepto</a:t>
                      </a:r>
                      <a:r>
                        <a:rPr lang="fr-FR" sz="2400" i="1" dirty="0" smtClean="0">
                          <a:solidFill>
                            <a:srgbClr val="008000"/>
                          </a:solidFill>
                          <a:latin typeface="Garamond"/>
                          <a:cs typeface="Garamond"/>
                        </a:rPr>
                        <a:t>.</a:t>
                      </a:r>
                      <a:r>
                        <a:rPr lang="fr-FR" sz="2400" i="1" baseline="0" dirty="0" smtClean="0">
                          <a:solidFill>
                            <a:srgbClr val="008000"/>
                          </a:solidFill>
                          <a:latin typeface="Garamond"/>
                          <a:cs typeface="Garamond"/>
                        </a:rPr>
                        <a:t> </a:t>
                      </a:r>
                      <a:r>
                        <a:rPr lang="fr-FR" sz="2400" i="1" baseline="0" dirty="0" err="1" smtClean="0">
                          <a:solidFill>
                            <a:srgbClr val="008000"/>
                          </a:solidFill>
                          <a:latin typeface="Garamond"/>
                          <a:cs typeface="Garamond"/>
                        </a:rPr>
                        <a:t>equi</a:t>
                      </a:r>
                      <a:r>
                        <a:rPr lang="fr-FR" sz="2400" i="1" baseline="0" dirty="0" smtClean="0">
                          <a:solidFill>
                            <a:srgbClr val="008000"/>
                          </a:solidFill>
                          <a:latin typeface="Garamond"/>
                          <a:cs typeface="Garamond"/>
                        </a:rPr>
                        <a:t> </a:t>
                      </a:r>
                      <a:r>
                        <a:rPr lang="fr-FR" sz="2400" i="1" baseline="0" dirty="0" err="1" smtClean="0">
                          <a:solidFill>
                            <a:srgbClr val="008000"/>
                          </a:solidFill>
                          <a:latin typeface="Garamond"/>
                          <a:cs typeface="Garamond"/>
                        </a:rPr>
                        <a:t>equi</a:t>
                      </a:r>
                      <a:r>
                        <a:rPr lang="fr-FR" sz="2400" i="1" baseline="0" dirty="0" smtClean="0">
                          <a:solidFill>
                            <a:srgbClr val="008000"/>
                          </a:solidFill>
                          <a:latin typeface="Garamond"/>
                          <a:cs typeface="Garamond"/>
                        </a:rPr>
                        <a:t> = ?)</a:t>
                      </a:r>
                      <a:endParaRPr lang="fr-FR" sz="2400" i="1" dirty="0">
                        <a:solidFill>
                          <a:srgbClr val="008000"/>
                        </a:solidFill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fr-FR" sz="2400" dirty="0" smtClean="0">
                          <a:solidFill>
                            <a:srgbClr val="008000"/>
                          </a:solidFill>
                          <a:latin typeface="Garamond"/>
                          <a:cs typeface="Garamond"/>
                        </a:rPr>
                        <a:t>EHV3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fr-FR" sz="2400" dirty="0" smtClean="0">
                          <a:solidFill>
                            <a:srgbClr val="008000"/>
                          </a:solidFill>
                          <a:latin typeface="Garamond"/>
                          <a:cs typeface="Garamond"/>
                        </a:rPr>
                        <a:t>(EHV1&amp;4 = ?)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latin typeface="Garamond"/>
                <a:cs typeface="Garamond"/>
              </a:rPr>
              <a:t>Bacteria</a:t>
            </a:r>
            <a:endParaRPr lang="fr-FR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 err="1" smtClean="0">
                <a:latin typeface="Garamond"/>
                <a:cs typeface="Garamond"/>
              </a:rPr>
              <a:t>Taylorella</a:t>
            </a:r>
            <a:r>
              <a:rPr lang="fr-FR" i="1" dirty="0" smtClean="0">
                <a:latin typeface="Garamond"/>
                <a:cs typeface="Garamond"/>
              </a:rPr>
              <a:t> </a:t>
            </a:r>
            <a:r>
              <a:rPr lang="fr-FR" i="1" dirty="0" err="1" smtClean="0">
                <a:latin typeface="Garamond"/>
                <a:cs typeface="Garamond"/>
              </a:rPr>
              <a:t>equigentialis</a:t>
            </a:r>
            <a:r>
              <a:rPr lang="fr-FR" i="1" dirty="0" smtClean="0">
                <a:latin typeface="Garamond"/>
                <a:cs typeface="Garamond"/>
              </a:rPr>
              <a:t>, </a:t>
            </a:r>
            <a:r>
              <a:rPr lang="fr-FR" i="1" dirty="0" err="1" smtClean="0">
                <a:latin typeface="Garamond"/>
                <a:cs typeface="Garamond"/>
              </a:rPr>
              <a:t>Pseudomonas</a:t>
            </a:r>
            <a:r>
              <a:rPr lang="fr-FR" i="1" dirty="0" smtClean="0">
                <a:latin typeface="Garamond"/>
                <a:cs typeface="Garamond"/>
              </a:rPr>
              <a:t> </a:t>
            </a:r>
            <a:r>
              <a:rPr lang="fr-FR" i="1" dirty="0" err="1" smtClean="0">
                <a:latin typeface="Garamond"/>
                <a:cs typeface="Garamond"/>
              </a:rPr>
              <a:t>aeruginosa</a:t>
            </a:r>
            <a:r>
              <a:rPr lang="fr-FR" i="1" dirty="0" smtClean="0">
                <a:latin typeface="Garamond"/>
                <a:cs typeface="Garamond"/>
              </a:rPr>
              <a:t>, </a:t>
            </a:r>
            <a:r>
              <a:rPr lang="fr-FR" i="1" dirty="0" err="1" smtClean="0">
                <a:latin typeface="Garamond"/>
                <a:cs typeface="Garamond"/>
              </a:rPr>
              <a:t>Klebseilla</a:t>
            </a:r>
            <a:r>
              <a:rPr lang="fr-FR" i="1" dirty="0" smtClean="0">
                <a:latin typeface="Garamond"/>
                <a:cs typeface="Garamond"/>
              </a:rPr>
              <a:t> </a:t>
            </a:r>
            <a:r>
              <a:rPr lang="fr-FR" i="1" dirty="0" err="1" smtClean="0">
                <a:latin typeface="Garamond"/>
                <a:cs typeface="Garamond"/>
              </a:rPr>
              <a:t>pneumoniae</a:t>
            </a:r>
            <a:r>
              <a:rPr lang="fr-FR" i="1" dirty="0" smtClean="0">
                <a:latin typeface="Garamond"/>
                <a:cs typeface="Garamond"/>
              </a:rPr>
              <a:t>, (</a:t>
            </a:r>
            <a:r>
              <a:rPr lang="fr-FR" i="1" dirty="0" err="1" smtClean="0">
                <a:latin typeface="Garamond"/>
                <a:cs typeface="Garamond"/>
              </a:rPr>
              <a:t>Streptococcus</a:t>
            </a:r>
            <a:r>
              <a:rPr lang="fr-FR" i="1" dirty="0" smtClean="0">
                <a:latin typeface="Garamond"/>
                <a:cs typeface="Garamond"/>
              </a:rPr>
              <a:t> </a:t>
            </a:r>
            <a:r>
              <a:rPr lang="fr-FR" i="1" dirty="0" err="1" smtClean="0">
                <a:latin typeface="Garamond"/>
                <a:cs typeface="Garamond"/>
              </a:rPr>
              <a:t>equi</a:t>
            </a:r>
            <a:r>
              <a:rPr lang="fr-FR" i="1" dirty="0" smtClean="0">
                <a:latin typeface="Garamond"/>
                <a:cs typeface="Garamond"/>
              </a:rPr>
              <a:t> </a:t>
            </a:r>
            <a:r>
              <a:rPr lang="fr-FR" i="1" dirty="0" err="1" smtClean="0">
                <a:latin typeface="Garamond"/>
                <a:cs typeface="Garamond"/>
              </a:rPr>
              <a:t>equi</a:t>
            </a:r>
            <a:r>
              <a:rPr lang="fr-FR" i="1" dirty="0" smtClean="0">
                <a:latin typeface="Garamond"/>
                <a:cs typeface="Garamond"/>
              </a:rPr>
              <a:t> = ?)</a:t>
            </a:r>
          </a:p>
          <a:p>
            <a:r>
              <a:rPr lang="fr-FR" dirty="0" err="1" smtClean="0">
                <a:latin typeface="Garamond"/>
                <a:cs typeface="Garamond"/>
              </a:rPr>
              <a:t>Pathogenesis</a:t>
            </a:r>
            <a:r>
              <a:rPr lang="fr-FR" dirty="0" smtClean="0">
                <a:latin typeface="Garamond"/>
                <a:cs typeface="Garamond"/>
              </a:rPr>
              <a:t> &amp; transmission:</a:t>
            </a:r>
          </a:p>
          <a:p>
            <a:pPr lvl="1"/>
            <a:r>
              <a:rPr lang="fr-FR" dirty="0" err="1" smtClean="0">
                <a:solidFill>
                  <a:srgbClr val="0000FF"/>
                </a:solidFill>
                <a:latin typeface="Garamond"/>
                <a:cs typeface="Garamond"/>
              </a:rPr>
              <a:t>Stallion</a:t>
            </a:r>
            <a:r>
              <a:rPr lang="fr-FR" dirty="0" smtClean="0">
                <a:solidFill>
                  <a:srgbClr val="0000FF"/>
                </a:solidFill>
                <a:latin typeface="Garamond"/>
                <a:cs typeface="Garamond"/>
              </a:rPr>
              <a:t>: </a:t>
            </a:r>
            <a:r>
              <a:rPr lang="fr-FR" dirty="0" err="1" smtClean="0">
                <a:solidFill>
                  <a:srgbClr val="0000FF"/>
                </a:solidFill>
                <a:latin typeface="Garamond"/>
                <a:cs typeface="Garamond"/>
              </a:rPr>
              <a:t>healthly</a:t>
            </a:r>
            <a:r>
              <a:rPr lang="fr-FR" dirty="0" smtClean="0">
                <a:solidFill>
                  <a:srgbClr val="0000FF"/>
                </a:solidFill>
                <a:latin typeface="Garamond"/>
                <a:cs typeface="Garamond"/>
              </a:rPr>
              <a:t> carrier</a:t>
            </a:r>
          </a:p>
          <a:p>
            <a:pPr lvl="1"/>
            <a:r>
              <a:rPr lang="fr-FR" dirty="0" smtClean="0">
                <a:solidFill>
                  <a:srgbClr val="FF00FF"/>
                </a:solidFill>
                <a:latin typeface="Garamond"/>
                <a:cs typeface="Garamond"/>
              </a:rPr>
              <a:t>Mare: </a:t>
            </a:r>
            <a:r>
              <a:rPr lang="fr-FR" dirty="0" err="1" smtClean="0">
                <a:solidFill>
                  <a:srgbClr val="FF00FF"/>
                </a:solidFill>
                <a:latin typeface="Garamond"/>
                <a:cs typeface="Garamond"/>
              </a:rPr>
              <a:t>endometritis</a:t>
            </a:r>
            <a:r>
              <a:rPr lang="fr-FR" dirty="0" smtClean="0">
                <a:solidFill>
                  <a:srgbClr val="FF00FF"/>
                </a:solidFill>
                <a:latin typeface="Garamond"/>
                <a:cs typeface="Garamond"/>
              </a:rPr>
              <a:t> (</a:t>
            </a:r>
            <a:r>
              <a:rPr lang="fr-FR" dirty="0" err="1" smtClean="0">
                <a:solidFill>
                  <a:srgbClr val="FF00FF"/>
                </a:solidFill>
                <a:latin typeface="Garamond"/>
                <a:cs typeface="Garamond"/>
              </a:rPr>
              <a:t>post-mating</a:t>
            </a:r>
            <a:r>
              <a:rPr lang="fr-FR" dirty="0" smtClean="0">
                <a:solidFill>
                  <a:srgbClr val="FF00FF"/>
                </a:solidFill>
                <a:latin typeface="Garamond"/>
                <a:cs typeface="Garamond"/>
              </a:rPr>
              <a:t>/post AI)</a:t>
            </a:r>
          </a:p>
          <a:p>
            <a:pPr lvl="2"/>
            <a:r>
              <a:rPr lang="fr-FR" dirty="0" err="1" smtClean="0">
                <a:solidFill>
                  <a:srgbClr val="FF00FF"/>
                </a:solidFill>
                <a:latin typeface="Garamond"/>
                <a:cs typeface="Garamond"/>
              </a:rPr>
              <a:t>Chronical</a:t>
            </a:r>
            <a:r>
              <a:rPr lang="fr-FR" dirty="0" smtClean="0">
                <a:solidFill>
                  <a:srgbClr val="FF00FF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FF00FF"/>
                </a:solidFill>
                <a:latin typeface="Garamond"/>
                <a:cs typeface="Garamond"/>
              </a:rPr>
              <a:t>carriage</a:t>
            </a:r>
            <a:r>
              <a:rPr lang="fr-FR" dirty="0" smtClean="0">
                <a:solidFill>
                  <a:srgbClr val="FF00FF"/>
                </a:solidFill>
                <a:latin typeface="Garamond"/>
                <a:cs typeface="Garamond"/>
              </a:rPr>
              <a:t> &amp; </a:t>
            </a:r>
            <a:r>
              <a:rPr lang="fr-FR" dirty="0" err="1" smtClean="0">
                <a:solidFill>
                  <a:srgbClr val="FF00FF"/>
                </a:solidFill>
                <a:latin typeface="Garamond"/>
                <a:cs typeface="Garamond"/>
              </a:rPr>
              <a:t>re-infection</a:t>
            </a:r>
            <a:r>
              <a:rPr lang="fr-FR" dirty="0" smtClean="0">
                <a:solidFill>
                  <a:srgbClr val="FF00FF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FF00FF"/>
                </a:solidFill>
                <a:latin typeface="Garamond"/>
                <a:cs typeface="Garamond"/>
              </a:rPr>
              <a:t>with</a:t>
            </a:r>
            <a:r>
              <a:rPr lang="fr-FR" dirty="0" smtClean="0">
                <a:solidFill>
                  <a:srgbClr val="FF00FF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FF00FF"/>
                </a:solidFill>
                <a:latin typeface="Garamond"/>
                <a:cs typeface="Garamond"/>
              </a:rPr>
              <a:t>clitoridal</a:t>
            </a:r>
            <a:r>
              <a:rPr lang="fr-FR" dirty="0" smtClean="0">
                <a:solidFill>
                  <a:srgbClr val="FF00FF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FF00FF"/>
                </a:solidFill>
                <a:latin typeface="Garamond"/>
                <a:cs typeface="Garamond"/>
              </a:rPr>
              <a:t>fossa</a:t>
            </a:r>
            <a:r>
              <a:rPr lang="fr-FR" dirty="0" smtClean="0">
                <a:solidFill>
                  <a:srgbClr val="0000FF"/>
                </a:solidFill>
                <a:latin typeface="Garamond"/>
                <a:cs typeface="Garamond"/>
              </a:rPr>
              <a:t> </a:t>
            </a:r>
          </a:p>
          <a:p>
            <a:pPr lvl="1"/>
            <a:r>
              <a:rPr lang="fr-FR" dirty="0" err="1" smtClean="0">
                <a:solidFill>
                  <a:srgbClr val="008000"/>
                </a:solidFill>
                <a:latin typeface="Garamond"/>
                <a:cs typeface="Garamond"/>
              </a:rPr>
              <a:t>Foal</a:t>
            </a:r>
            <a:r>
              <a:rPr lang="fr-FR" dirty="0" smtClean="0">
                <a:solidFill>
                  <a:srgbClr val="008000"/>
                </a:solidFill>
                <a:latin typeface="Garamond"/>
                <a:cs typeface="Garamond"/>
              </a:rPr>
              <a:t> transmission </a:t>
            </a:r>
            <a:r>
              <a:rPr lang="fr-FR" dirty="0" err="1" smtClean="0">
                <a:solidFill>
                  <a:srgbClr val="008000"/>
                </a:solidFill>
                <a:latin typeface="Garamond"/>
                <a:cs typeface="Garamond"/>
              </a:rPr>
              <a:t>during</a:t>
            </a:r>
            <a:r>
              <a:rPr lang="fr-FR" dirty="0" smtClean="0">
                <a:solidFill>
                  <a:srgbClr val="008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008000"/>
                </a:solidFill>
                <a:latin typeface="Garamond"/>
                <a:cs typeface="Garamond"/>
              </a:rPr>
              <a:t>foaling</a:t>
            </a:r>
            <a:r>
              <a:rPr lang="fr-FR" dirty="0" smtClean="0">
                <a:solidFill>
                  <a:srgbClr val="008000"/>
                </a:solidFill>
                <a:latin typeface="Garamond"/>
                <a:cs typeface="Garamond"/>
              </a:rPr>
              <a:t> (vaginal)</a:t>
            </a:r>
          </a:p>
          <a:p>
            <a:pPr lvl="2"/>
            <a:r>
              <a:rPr lang="fr-FR" i="1" dirty="0" err="1" smtClean="0">
                <a:solidFill>
                  <a:srgbClr val="008000"/>
                </a:solidFill>
                <a:latin typeface="Garamond"/>
                <a:cs typeface="Garamond"/>
              </a:rPr>
              <a:t>Taylorella</a:t>
            </a:r>
            <a:r>
              <a:rPr lang="fr-FR" i="1" dirty="0" smtClean="0">
                <a:solidFill>
                  <a:srgbClr val="008000"/>
                </a:solidFill>
                <a:latin typeface="Garamond"/>
                <a:cs typeface="Garamond"/>
              </a:rPr>
              <a:t> </a:t>
            </a:r>
            <a:r>
              <a:rPr lang="fr-FR" i="1" dirty="0" err="1" smtClean="0">
                <a:solidFill>
                  <a:srgbClr val="008000"/>
                </a:solidFill>
                <a:latin typeface="Garamond"/>
                <a:cs typeface="Garamond"/>
              </a:rPr>
              <a:t>equigenitalis</a:t>
            </a:r>
            <a:endParaRPr lang="fr-FR" i="1" dirty="0" smtClean="0">
              <a:solidFill>
                <a:srgbClr val="008000"/>
              </a:solidFill>
              <a:latin typeface="Garamond"/>
              <a:cs typeface="Garamond"/>
            </a:endParaRPr>
          </a:p>
          <a:p>
            <a:pPr lvl="1">
              <a:buClr>
                <a:schemeClr val="tx1"/>
              </a:buClr>
            </a:pPr>
            <a:endParaRPr lang="fr-FR" dirty="0">
              <a:solidFill>
                <a:srgbClr val="008000"/>
              </a:solidFill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latin typeface="Garamond"/>
                <a:cs typeface="Garamond"/>
              </a:rPr>
              <a:t>Bacteria</a:t>
            </a:r>
            <a:endParaRPr lang="fr-FR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18887"/>
          </a:xfrm>
        </p:spPr>
        <p:txBody>
          <a:bodyPr/>
          <a:lstStyle/>
          <a:p>
            <a:r>
              <a:rPr lang="fr-FR" dirty="0" err="1" smtClean="0">
                <a:latin typeface="Garamond"/>
                <a:cs typeface="Garamond"/>
              </a:rPr>
              <a:t>Diagnosis</a:t>
            </a:r>
            <a:r>
              <a:rPr lang="fr-FR" dirty="0" smtClean="0">
                <a:latin typeface="Garamond"/>
                <a:cs typeface="Garamond"/>
              </a:rPr>
              <a:t>: </a:t>
            </a:r>
            <a:r>
              <a:rPr lang="fr-FR" dirty="0" err="1" smtClean="0">
                <a:latin typeface="Garamond"/>
                <a:cs typeface="Garamond"/>
              </a:rPr>
              <a:t>general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approach</a:t>
            </a:r>
            <a:r>
              <a:rPr lang="fr-FR" dirty="0" smtClean="0">
                <a:latin typeface="Garamond"/>
                <a:cs typeface="Garamond"/>
              </a:rPr>
              <a:t>: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2219087"/>
            <a:ext cx="3784483" cy="4379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r-FR" sz="3200" dirty="0" err="1" smtClean="0">
                <a:solidFill>
                  <a:srgbClr val="0000FF"/>
                </a:solidFill>
                <a:latin typeface="Garamond"/>
                <a:cs typeface="Garamond"/>
              </a:rPr>
              <a:t>Stallion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: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fr-FR" sz="2800" dirty="0" err="1" smtClean="0">
                <a:latin typeface="Garamond"/>
                <a:cs typeface="Garamond"/>
              </a:rPr>
              <a:t>Swabs</a:t>
            </a:r>
            <a:r>
              <a:rPr lang="fr-FR" sz="2800" dirty="0" smtClean="0">
                <a:latin typeface="Garamond"/>
                <a:cs typeface="Garamond"/>
              </a:rPr>
              <a:t> of:</a:t>
            </a:r>
          </a:p>
          <a:p>
            <a:pPr marL="1257300" lvl="2" indent="-342900">
              <a:spcBef>
                <a:spcPct val="20000"/>
              </a:spcBef>
              <a:buFont typeface="Arial"/>
              <a:buChar char="•"/>
            </a:pP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Garamond"/>
                <a:ea typeface="+mn-ea"/>
                <a:cs typeface="Garamond"/>
              </a:rPr>
              <a:t>Penis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1257300" lvl="2" indent="-342900">
              <a:spcBef>
                <a:spcPct val="20000"/>
              </a:spcBef>
              <a:buFont typeface="Arial"/>
              <a:buChar char="•"/>
            </a:pPr>
            <a:r>
              <a:rPr lang="fr-FR" sz="2400" dirty="0" err="1" smtClean="0">
                <a:latin typeface="Garamond"/>
                <a:cs typeface="Garamond"/>
              </a:rPr>
              <a:t>Urethra</a:t>
            </a:r>
            <a:endParaRPr lang="fr-FR" sz="2400" dirty="0" smtClean="0">
              <a:latin typeface="Garamond"/>
              <a:cs typeface="Garamond"/>
            </a:endParaRPr>
          </a:p>
          <a:p>
            <a:pPr marL="1257300" lvl="2" indent="-342900">
              <a:spcBef>
                <a:spcPct val="20000"/>
              </a:spcBef>
              <a:buFont typeface="Arial"/>
              <a:buChar char="•"/>
            </a:pPr>
            <a:r>
              <a:rPr lang="fr-FR" sz="2400" dirty="0" err="1" smtClean="0">
                <a:latin typeface="Garamond"/>
                <a:cs typeface="Garamond"/>
              </a:rPr>
              <a:t>Semen</a:t>
            </a:r>
            <a:endParaRPr lang="fr-FR" sz="3200" dirty="0" smtClean="0">
              <a:latin typeface="Garamond"/>
              <a:cs typeface="Garamond"/>
            </a:endParaRPr>
          </a:p>
          <a:p>
            <a:pPr marL="800100" lvl="1" indent="-342900">
              <a:spcBef>
                <a:spcPct val="20000"/>
              </a:spcBef>
            </a:pPr>
            <a:r>
              <a:rPr lang="fr-FR" sz="3200" dirty="0" smtClean="0">
                <a:solidFill>
                  <a:srgbClr val="0000FF"/>
                </a:solidFill>
                <a:latin typeface="Garamond"/>
                <a:cs typeface="Garamond"/>
              </a:rPr>
              <a:t>Ok, but multiple </a:t>
            </a:r>
            <a:r>
              <a:rPr lang="fr-FR" sz="3200" dirty="0" err="1" smtClean="0">
                <a:solidFill>
                  <a:srgbClr val="0000FF"/>
                </a:solidFill>
                <a:latin typeface="Garamond"/>
                <a:cs typeface="Garamond"/>
              </a:rPr>
              <a:t>bacteria</a:t>
            </a:r>
            <a:r>
              <a:rPr lang="fr-FR" sz="3200" dirty="0" smtClean="0">
                <a:solidFill>
                  <a:srgbClr val="0000FF"/>
                </a:solidFill>
                <a:latin typeface="Garamond"/>
                <a:cs typeface="Garamond"/>
              </a:rPr>
              <a:t> on </a:t>
            </a:r>
            <a:r>
              <a:rPr lang="fr-FR" sz="3200" dirty="0" err="1" smtClean="0">
                <a:solidFill>
                  <a:srgbClr val="0000FF"/>
                </a:solidFill>
                <a:latin typeface="Garamond"/>
                <a:cs typeface="Garamond"/>
              </a:rPr>
              <a:t>it</a:t>
            </a:r>
            <a:endParaRPr lang="fr-FR" sz="3200" dirty="0" smtClean="0">
              <a:solidFill>
                <a:srgbClr val="0000FF"/>
              </a:solidFill>
              <a:latin typeface="Garamond"/>
              <a:cs typeface="Garamond"/>
            </a:endParaRPr>
          </a:p>
          <a:p>
            <a:pPr marL="1257300" lvl="2" indent="-342900">
              <a:spcBef>
                <a:spcPct val="20000"/>
              </a:spcBef>
              <a:buFont typeface="Arial"/>
              <a:buChar char="•"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902317" y="2219087"/>
            <a:ext cx="3784483" cy="4379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Mare: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fr-FR" sz="2800" dirty="0" err="1" smtClean="0">
                <a:latin typeface="Garamond"/>
                <a:cs typeface="Garamond"/>
              </a:rPr>
              <a:t>Swabs</a:t>
            </a:r>
            <a:r>
              <a:rPr lang="fr-FR" sz="2800" dirty="0" smtClean="0">
                <a:latin typeface="Garamond"/>
                <a:cs typeface="Garamond"/>
              </a:rPr>
              <a:t> of:</a:t>
            </a:r>
          </a:p>
          <a:p>
            <a:pPr marL="1257300" lvl="2" indent="-342900">
              <a:spcBef>
                <a:spcPct val="20000"/>
              </a:spcBef>
              <a:buFont typeface="Arial"/>
              <a:buChar char="•"/>
            </a:pP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Garamond"/>
                <a:ea typeface="+mn-ea"/>
                <a:cs typeface="Garamond"/>
              </a:rPr>
              <a:t>Clitoridian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Garamond"/>
                <a:ea typeface="+mn-ea"/>
                <a:cs typeface="Garamond"/>
              </a:rPr>
              <a:t>sinuses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1257300" lvl="2" indent="-342900">
              <a:spcBef>
                <a:spcPct val="20000"/>
              </a:spcBef>
              <a:buFont typeface="Arial"/>
              <a:buChar char="•"/>
            </a:pPr>
            <a:r>
              <a:rPr lang="fr-FR" sz="2400" dirty="0" err="1" smtClean="0">
                <a:latin typeface="Garamond"/>
                <a:cs typeface="Garamond"/>
              </a:rPr>
              <a:t>Endometrium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aramond"/>
              <a:ea typeface="+mn-ea"/>
              <a:cs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latin typeface="Garamond"/>
                <a:cs typeface="Garamond"/>
              </a:rPr>
              <a:t>Bacteria</a:t>
            </a:r>
            <a:endParaRPr lang="fr-FR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18887"/>
          </a:xfrm>
        </p:spPr>
        <p:txBody>
          <a:bodyPr/>
          <a:lstStyle/>
          <a:p>
            <a:r>
              <a:rPr lang="fr-FR" dirty="0" err="1" smtClean="0">
                <a:latin typeface="Garamond"/>
                <a:cs typeface="Garamond"/>
              </a:rPr>
              <a:t>Treatment</a:t>
            </a:r>
            <a:r>
              <a:rPr lang="fr-FR" dirty="0" smtClean="0">
                <a:latin typeface="Garamond"/>
                <a:cs typeface="Garamond"/>
              </a:rPr>
              <a:t>: </a:t>
            </a:r>
            <a:r>
              <a:rPr lang="fr-FR" dirty="0" err="1" smtClean="0">
                <a:latin typeface="Garamond"/>
                <a:cs typeface="Garamond"/>
              </a:rPr>
              <a:t>general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approach</a:t>
            </a:r>
            <a:r>
              <a:rPr lang="fr-FR" dirty="0" smtClean="0">
                <a:latin typeface="Garamond"/>
                <a:cs typeface="Garamond"/>
              </a:rPr>
              <a:t>: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2219087"/>
            <a:ext cx="3784483" cy="4379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r-FR" sz="3200" dirty="0" err="1" smtClean="0">
                <a:solidFill>
                  <a:srgbClr val="0000FF"/>
                </a:solidFill>
                <a:latin typeface="Garamond"/>
                <a:cs typeface="Garamond"/>
              </a:rPr>
              <a:t>Stallion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:</a:t>
            </a:r>
          </a:p>
          <a:p>
            <a:pPr marL="627063" lvl="3" indent="-363538">
              <a:spcBef>
                <a:spcPct val="20000"/>
              </a:spcBef>
              <a:buFont typeface="Arial"/>
              <a:buChar char="•"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Local: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</a:p>
          <a:p>
            <a:pPr marL="1084263" lvl="4" indent="-363538">
              <a:spcBef>
                <a:spcPct val="20000"/>
              </a:spcBef>
              <a:buFont typeface="Arial"/>
              <a:buChar char="•"/>
            </a:pPr>
            <a:r>
              <a:rPr lang="fr-FR" sz="2400" dirty="0" err="1" smtClean="0">
                <a:solidFill>
                  <a:srgbClr val="000000"/>
                </a:solidFill>
                <a:latin typeface="Garamond"/>
                <a:cs typeface="Garamond"/>
              </a:rPr>
              <a:t>Antiseptic</a:t>
            </a:r>
            <a:r>
              <a:rPr lang="fr-FR" sz="2400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Garamond"/>
                <a:cs typeface="Garamond"/>
              </a:rPr>
              <a:t>washing</a:t>
            </a:r>
            <a:endParaRPr lang="fr-FR" sz="2400" dirty="0" smtClean="0">
              <a:solidFill>
                <a:srgbClr val="000000"/>
              </a:solidFill>
              <a:latin typeface="Garamond"/>
              <a:cs typeface="Garamond"/>
            </a:endParaRPr>
          </a:p>
          <a:p>
            <a:pPr marL="1084263" lvl="4" indent="-363538">
              <a:spcBef>
                <a:spcPct val="20000"/>
              </a:spcBef>
              <a:buFont typeface="Arial"/>
              <a:buChar char="•"/>
            </a:pPr>
            <a:r>
              <a:rPr kumimoji="0" lang="fr-FR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Antibiotic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fr-FR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creams</a:t>
            </a:r>
            <a:endParaRPr kumimoji="0" lang="fr-FR" sz="24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627063" lvl="3" indent="-363538">
              <a:spcBef>
                <a:spcPct val="20000"/>
              </a:spcBef>
              <a:buFont typeface="Arial"/>
              <a:buChar char="•"/>
            </a:pPr>
            <a:r>
              <a:rPr lang="fr-FR" sz="2800" baseline="0" dirty="0" err="1" smtClean="0">
                <a:solidFill>
                  <a:srgbClr val="000000"/>
                </a:solidFill>
                <a:latin typeface="Garamond"/>
                <a:cs typeface="Garamond"/>
              </a:rPr>
              <a:t>Semen</a:t>
            </a:r>
            <a:r>
              <a:rPr lang="fr-FR" sz="2800" baseline="0" dirty="0" smtClean="0">
                <a:solidFill>
                  <a:srgbClr val="000000"/>
                </a:solidFill>
                <a:latin typeface="Garamond"/>
                <a:cs typeface="Garamond"/>
              </a:rPr>
              <a:t> (AI </a:t>
            </a:r>
            <a:r>
              <a:rPr lang="fr-FR" sz="2800" baseline="0" dirty="0" err="1" smtClean="0">
                <a:solidFill>
                  <a:srgbClr val="000000"/>
                </a:solidFill>
                <a:latin typeface="Garamond"/>
                <a:cs typeface="Garamond"/>
              </a:rPr>
              <a:t>prog</a:t>
            </a:r>
            <a:r>
              <a:rPr lang="fr-FR" sz="2800" baseline="0" dirty="0" smtClean="0">
                <a:solidFill>
                  <a:srgbClr val="000000"/>
                </a:solidFill>
                <a:latin typeface="Garamond"/>
                <a:cs typeface="Garamond"/>
              </a:rPr>
              <a:t>) :</a:t>
            </a:r>
          </a:p>
          <a:p>
            <a:pPr marL="1084263" lvl="4" indent="-363538">
              <a:spcBef>
                <a:spcPct val="20000"/>
              </a:spcBef>
              <a:buFont typeface="Arial"/>
              <a:buChar char="•"/>
            </a:pPr>
            <a:r>
              <a:rPr lang="fr-FR" sz="2400" dirty="0" err="1" smtClean="0">
                <a:solidFill>
                  <a:srgbClr val="000000"/>
                </a:solidFill>
                <a:latin typeface="Garamond"/>
                <a:cs typeface="Garamond"/>
              </a:rPr>
              <a:t>Extenders</a:t>
            </a:r>
            <a:r>
              <a:rPr lang="fr-FR" sz="2400" dirty="0" smtClean="0">
                <a:solidFill>
                  <a:srgbClr val="000000"/>
                </a:solidFill>
                <a:latin typeface="Garamond"/>
                <a:cs typeface="Garamond"/>
              </a:rPr>
              <a:t> &amp; AB</a:t>
            </a:r>
          </a:p>
          <a:p>
            <a:pPr marL="1084263" lvl="4" indent="-363538">
              <a:spcBef>
                <a:spcPct val="20000"/>
              </a:spcBef>
              <a:buFont typeface="Arial"/>
              <a:buChar char="•"/>
            </a:pPr>
            <a:r>
              <a:rPr lang="fr-FR" sz="2400" dirty="0" err="1" smtClean="0">
                <a:solidFill>
                  <a:srgbClr val="000000"/>
                </a:solidFill>
                <a:latin typeface="Garamond"/>
                <a:cs typeface="Garamond"/>
              </a:rPr>
              <a:t>Density</a:t>
            </a:r>
            <a:r>
              <a:rPr lang="fr-FR" sz="2400" dirty="0" smtClean="0">
                <a:solidFill>
                  <a:srgbClr val="000000"/>
                </a:solidFill>
                <a:latin typeface="Garamond"/>
                <a:cs typeface="Garamond"/>
              </a:rPr>
              <a:t> gradient centrifugations</a:t>
            </a:r>
          </a:p>
          <a:p>
            <a:pPr marL="1084263" lvl="4" indent="-363538">
              <a:spcBef>
                <a:spcPct val="20000"/>
              </a:spcBef>
              <a:buFont typeface="Arial"/>
              <a:buChar char="•"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902317" y="2219087"/>
            <a:ext cx="3784483" cy="4379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Mare: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Garamond"/>
                <a:ea typeface="+mn-ea"/>
                <a:cs typeface="Garamond"/>
              </a:rPr>
              <a:t>Uterine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ramond"/>
                <a:ea typeface="+mn-ea"/>
                <a:cs typeface="Garamond"/>
              </a:rPr>
              <a:t> lavage &amp;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aramond"/>
                <a:ea typeface="+mn-ea"/>
                <a:cs typeface="Garamond"/>
              </a:rPr>
              <a:t> AB instillations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fr-FR" sz="2400" dirty="0" err="1" smtClean="0">
                <a:solidFill>
                  <a:srgbClr val="000000"/>
                </a:solidFill>
                <a:latin typeface="Garamond"/>
                <a:cs typeface="Garamond"/>
              </a:rPr>
              <a:t>Antibiotic</a:t>
            </a:r>
            <a:r>
              <a:rPr lang="fr-FR" sz="2400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Garamond"/>
                <a:cs typeface="Garamond"/>
              </a:rPr>
              <a:t>creams</a:t>
            </a:r>
            <a:r>
              <a:rPr lang="fr-FR" sz="2400" dirty="0" smtClean="0">
                <a:solidFill>
                  <a:srgbClr val="000000"/>
                </a:solidFill>
                <a:latin typeface="Garamond"/>
                <a:cs typeface="Garamond"/>
              </a:rPr>
              <a:t> (clitoris)</a:t>
            </a:r>
            <a:endParaRPr kumimoji="0" lang="fr-FR" sz="2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fr-FR" sz="2400" baseline="0" dirty="0" err="1" smtClean="0">
                <a:latin typeface="Garamond"/>
                <a:cs typeface="Garamond"/>
              </a:rPr>
              <a:t>Clitoridectomy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aramond"/>
              <a:ea typeface="+mn-ea"/>
              <a:cs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 smtClean="0">
                <a:solidFill>
                  <a:srgbClr val="FF0000"/>
                </a:solidFill>
                <a:latin typeface="Garamond"/>
                <a:cs typeface="Garamond"/>
              </a:rPr>
              <a:t>Taylorella</a:t>
            </a:r>
            <a:r>
              <a:rPr lang="fr-FR" i="1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fr-FR" i="1" dirty="0" err="1" smtClean="0">
                <a:solidFill>
                  <a:srgbClr val="FF0000"/>
                </a:solidFill>
                <a:latin typeface="Garamond"/>
                <a:cs typeface="Garamond"/>
              </a:rPr>
              <a:t>equigenitalis</a:t>
            </a:r>
            <a:endParaRPr lang="fr-FR" i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18887"/>
          </a:xfrm>
        </p:spPr>
        <p:txBody>
          <a:bodyPr/>
          <a:lstStyle/>
          <a:p>
            <a:r>
              <a:rPr lang="fr-FR" dirty="0" err="1" smtClean="0">
                <a:latin typeface="Garamond"/>
                <a:cs typeface="Garamond"/>
              </a:rPr>
              <a:t>Diagnosis</a:t>
            </a:r>
            <a:r>
              <a:rPr lang="fr-FR" dirty="0" smtClean="0">
                <a:latin typeface="Garamond"/>
                <a:cs typeface="Garamond"/>
              </a:rPr>
              <a:t>: </a:t>
            </a:r>
            <a:r>
              <a:rPr lang="fr-FR" dirty="0" err="1" smtClean="0">
                <a:latin typeface="Garamond"/>
                <a:cs typeface="Garamond"/>
              </a:rPr>
              <a:t>legal</a:t>
            </a:r>
            <a:r>
              <a:rPr lang="fr-FR" dirty="0" smtClean="0">
                <a:latin typeface="Garamond"/>
                <a:cs typeface="Garamond"/>
              </a:rPr>
              <a:t> prescription (UE &amp; countries)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09600" y="2219087"/>
            <a:ext cx="3784483" cy="2905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r-FR" sz="3200" dirty="0" err="1" smtClean="0">
                <a:solidFill>
                  <a:srgbClr val="0000FF"/>
                </a:solidFill>
                <a:latin typeface="Garamond"/>
                <a:cs typeface="Garamond"/>
              </a:rPr>
              <a:t>Stallion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: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fr-FR" sz="2800" dirty="0" err="1" smtClean="0">
                <a:latin typeface="Garamond"/>
                <a:cs typeface="Garamond"/>
              </a:rPr>
              <a:t>Swabs</a:t>
            </a:r>
            <a:r>
              <a:rPr lang="fr-FR" sz="2800" dirty="0" smtClean="0">
                <a:latin typeface="Garamond"/>
                <a:cs typeface="Garamond"/>
              </a:rPr>
              <a:t> of:</a:t>
            </a:r>
          </a:p>
          <a:p>
            <a:pPr marL="1257300" lvl="2" indent="-342900">
              <a:spcBef>
                <a:spcPct val="20000"/>
              </a:spcBef>
              <a:buFont typeface="Arial"/>
              <a:buChar char="•"/>
            </a:pP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Garamond"/>
                <a:ea typeface="+mn-ea"/>
                <a:cs typeface="Garamond"/>
              </a:rPr>
              <a:t>Penis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1257300" lvl="2" indent="-342900">
              <a:spcBef>
                <a:spcPct val="20000"/>
              </a:spcBef>
              <a:buFont typeface="Arial"/>
              <a:buChar char="•"/>
            </a:pPr>
            <a:r>
              <a:rPr lang="fr-FR" sz="2400" dirty="0" err="1" smtClean="0">
                <a:latin typeface="Garamond"/>
                <a:cs typeface="Garamond"/>
              </a:rPr>
              <a:t>Urethra</a:t>
            </a:r>
            <a:endParaRPr lang="fr-FR" sz="2400" dirty="0" smtClean="0">
              <a:latin typeface="Garamond"/>
              <a:cs typeface="Garamond"/>
            </a:endParaRPr>
          </a:p>
          <a:p>
            <a:pPr marL="1257300" lvl="2" indent="-342900">
              <a:spcBef>
                <a:spcPct val="20000"/>
              </a:spcBef>
              <a:buFont typeface="Arial"/>
              <a:buChar char="•"/>
            </a:pPr>
            <a:r>
              <a:rPr lang="fr-FR" sz="2400" dirty="0" err="1" smtClean="0">
                <a:latin typeface="Garamond"/>
                <a:cs typeface="Garamond"/>
              </a:rPr>
              <a:t>Urethra</a:t>
            </a:r>
            <a:r>
              <a:rPr lang="fr-FR" sz="2400" dirty="0" smtClean="0">
                <a:latin typeface="Garamond"/>
                <a:cs typeface="Garamond"/>
              </a:rPr>
              <a:t> </a:t>
            </a:r>
            <a:r>
              <a:rPr lang="fr-FR" sz="2400" dirty="0" err="1" smtClean="0">
                <a:latin typeface="Garamond"/>
                <a:cs typeface="Garamond"/>
              </a:rPr>
              <a:t>fossae</a:t>
            </a:r>
            <a:endParaRPr lang="fr-FR" sz="2400" dirty="0" smtClean="0">
              <a:latin typeface="Garamond"/>
              <a:cs typeface="Garamond"/>
            </a:endParaRPr>
          </a:p>
          <a:p>
            <a:pPr marL="1257300" lvl="2" indent="-342900">
              <a:spcBef>
                <a:spcPct val="20000"/>
              </a:spcBef>
              <a:buFont typeface="Arial"/>
              <a:buChar char="•"/>
            </a:pPr>
            <a:r>
              <a:rPr lang="fr-FR" sz="2400" dirty="0" err="1" smtClean="0">
                <a:latin typeface="Garamond"/>
                <a:cs typeface="Garamond"/>
              </a:rPr>
              <a:t>Semen</a:t>
            </a:r>
            <a:endParaRPr lang="fr-FR" sz="3200" dirty="0" smtClean="0">
              <a:solidFill>
                <a:srgbClr val="0000FF"/>
              </a:solidFill>
              <a:latin typeface="Garamond"/>
              <a:cs typeface="Garamond"/>
            </a:endParaRPr>
          </a:p>
          <a:p>
            <a:pPr marL="1257300" lvl="2" indent="-342900">
              <a:spcBef>
                <a:spcPct val="20000"/>
              </a:spcBef>
              <a:buFont typeface="Arial"/>
              <a:buChar char="•"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902317" y="2219087"/>
            <a:ext cx="4241683" cy="4379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Mare: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fr-FR" sz="2800" dirty="0" err="1" smtClean="0">
                <a:latin typeface="Garamond"/>
                <a:cs typeface="Garamond"/>
              </a:rPr>
              <a:t>Swabs</a:t>
            </a:r>
            <a:r>
              <a:rPr lang="fr-FR" sz="2800" dirty="0" smtClean="0">
                <a:latin typeface="Garamond"/>
                <a:cs typeface="Garamond"/>
              </a:rPr>
              <a:t> (</a:t>
            </a:r>
            <a:r>
              <a:rPr lang="fr-FR" sz="2800" dirty="0" err="1" smtClean="0">
                <a:latin typeface="Garamond"/>
                <a:cs typeface="Garamond"/>
              </a:rPr>
              <a:t>pediatric</a:t>
            </a:r>
            <a:r>
              <a:rPr lang="fr-FR" sz="2800" dirty="0" smtClean="0">
                <a:latin typeface="Garamond"/>
                <a:cs typeface="Garamond"/>
              </a:rPr>
              <a:t>) of:</a:t>
            </a:r>
          </a:p>
          <a:p>
            <a:pPr marL="1257300" lvl="2" indent="-342900">
              <a:spcBef>
                <a:spcPct val="20000"/>
              </a:spcBef>
              <a:buFont typeface="Arial"/>
              <a:buChar char="•"/>
            </a:pP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Garamond"/>
                <a:ea typeface="+mn-ea"/>
                <a:cs typeface="Garamond"/>
              </a:rPr>
              <a:t>Clitoridian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Garamond"/>
                <a:ea typeface="+mn-ea"/>
                <a:cs typeface="Garamond"/>
              </a:rPr>
              <a:t>sinuses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endParaRPr lang="fr-FR" sz="2400" dirty="0" smtClean="0">
              <a:latin typeface="Garamond"/>
              <a:cs typeface="Garamond"/>
            </a:endParaRPr>
          </a:p>
          <a:p>
            <a:pPr marL="1257300" lvl="2" indent="-342900">
              <a:spcBef>
                <a:spcPct val="20000"/>
              </a:spcBef>
              <a:buFont typeface="Arial"/>
              <a:buChar char="•"/>
            </a:pP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Garamond"/>
                <a:ea typeface="+mn-ea"/>
                <a:cs typeface="Garamond"/>
              </a:rPr>
              <a:t>Cervix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aramond"/>
                <a:ea typeface="+mn-ea"/>
                <a:cs typeface="Garamond"/>
              </a:rPr>
              <a:t> if not </a:t>
            </a:r>
            <a:r>
              <a:rPr kumimoji="0" lang="fr-FR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Garamond"/>
                <a:ea typeface="+mn-ea"/>
                <a:cs typeface="Garamond"/>
              </a:rPr>
              <a:t>pregnant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aramond"/>
              <a:ea typeface="+mn-ea"/>
              <a:cs typeface="Garamond"/>
            </a:endParaRPr>
          </a:p>
        </p:txBody>
      </p:sp>
      <p:pic>
        <p:nvPicPr>
          <p:cNvPr id="9" name="Image 8" descr="amiespédia.jpg"/>
          <p:cNvPicPr>
            <a:picLocks noChangeAspect="1"/>
          </p:cNvPicPr>
          <p:nvPr/>
        </p:nvPicPr>
        <p:blipFill>
          <a:blip r:embed="rId2"/>
          <a:srcRect l="6667" t="44705" b="19957"/>
          <a:stretch>
            <a:fillRect/>
          </a:stretch>
        </p:blipFill>
        <p:spPr>
          <a:xfrm>
            <a:off x="394147" y="5187400"/>
            <a:ext cx="5883108" cy="1670600"/>
          </a:xfrm>
          <a:prstGeom prst="rect">
            <a:avLst/>
          </a:prstGeom>
        </p:spPr>
      </p:pic>
      <p:pic>
        <p:nvPicPr>
          <p:cNvPr id="10" name="Image 9" descr="DSCN1317.jpg"/>
          <p:cNvPicPr>
            <a:picLocks noChangeAspect="1"/>
          </p:cNvPicPr>
          <p:nvPr/>
        </p:nvPicPr>
        <p:blipFill>
          <a:blip r:embed="rId3"/>
          <a:srcRect l="31132" t="15460" r="28637" b="20527"/>
          <a:stretch>
            <a:fillRect/>
          </a:stretch>
        </p:blipFill>
        <p:spPr>
          <a:xfrm>
            <a:off x="6861193" y="4140193"/>
            <a:ext cx="2282807" cy="271780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 smtClean="0">
                <a:solidFill>
                  <a:srgbClr val="FF0000"/>
                </a:solidFill>
                <a:latin typeface="Garamond"/>
                <a:cs typeface="Garamond"/>
              </a:rPr>
              <a:t>Taylorella</a:t>
            </a:r>
            <a:r>
              <a:rPr lang="fr-FR" i="1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fr-FR" i="1" dirty="0" err="1" smtClean="0">
                <a:solidFill>
                  <a:srgbClr val="FF0000"/>
                </a:solidFill>
                <a:latin typeface="Garamond"/>
                <a:cs typeface="Garamond"/>
              </a:rPr>
              <a:t>equigenitalis</a:t>
            </a:r>
            <a:endParaRPr lang="fr-FR" i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2461"/>
          </a:xfrm>
        </p:spPr>
        <p:txBody>
          <a:bodyPr/>
          <a:lstStyle/>
          <a:p>
            <a:r>
              <a:rPr lang="en-GB" dirty="0" smtClean="0">
                <a:latin typeface="Garamond"/>
                <a:cs typeface="Garamond"/>
              </a:rPr>
              <a:t>Diagnosis: processing of swabs:</a:t>
            </a:r>
          </a:p>
          <a:p>
            <a:pPr lvl="1"/>
            <a:r>
              <a:rPr lang="en-GB" dirty="0" smtClean="0">
                <a:latin typeface="Garamond"/>
                <a:cs typeface="Garamond"/>
              </a:rPr>
              <a:t>Culture &amp; bacteriology:</a:t>
            </a:r>
          </a:p>
          <a:p>
            <a:pPr lvl="2"/>
            <a:r>
              <a:rPr lang="en-GB" dirty="0" smtClean="0">
                <a:latin typeface="Garamond"/>
                <a:cs typeface="Garamond"/>
              </a:rPr>
              <a:t>Sometimes </a:t>
            </a:r>
            <a:r>
              <a:rPr lang="en-GB" dirty="0" smtClean="0">
                <a:solidFill>
                  <a:srgbClr val="FF0000"/>
                </a:solidFill>
                <a:latin typeface="Garamond"/>
                <a:cs typeface="Garamond"/>
              </a:rPr>
              <a:t>numerous sets of swabs </a:t>
            </a:r>
            <a:r>
              <a:rPr lang="en-GB" dirty="0" smtClean="0">
                <a:latin typeface="Garamond"/>
                <a:cs typeface="Garamond"/>
              </a:rPr>
              <a:t>necessary to diagnose (UE: 2 at 7 days interval; USA: 3 within 14 days,…)</a:t>
            </a:r>
          </a:p>
          <a:p>
            <a:pPr lvl="2"/>
            <a:r>
              <a:rPr lang="en-GB" dirty="0" smtClean="0">
                <a:latin typeface="Garamond"/>
                <a:cs typeface="Garamond"/>
              </a:rPr>
              <a:t>Transport to culture: </a:t>
            </a:r>
            <a:r>
              <a:rPr lang="en-GB" dirty="0" smtClean="0">
                <a:solidFill>
                  <a:srgbClr val="FF0000"/>
                </a:solidFill>
                <a:latin typeface="Garamond"/>
                <a:cs typeface="Garamond"/>
              </a:rPr>
              <a:t>&lt;48h in </a:t>
            </a:r>
            <a:r>
              <a:rPr lang="en-GB" dirty="0" err="1" smtClean="0">
                <a:solidFill>
                  <a:srgbClr val="FF0000"/>
                </a:solidFill>
                <a:latin typeface="Garamond"/>
                <a:cs typeface="Garamond"/>
              </a:rPr>
              <a:t>Amies</a:t>
            </a:r>
            <a:r>
              <a:rPr lang="en-GB" dirty="0" smtClean="0">
                <a:solidFill>
                  <a:srgbClr val="FF0000"/>
                </a:solidFill>
                <a:latin typeface="Garamond"/>
                <a:cs typeface="Garamond"/>
              </a:rPr>
              <a:t>-charcoal medium</a:t>
            </a:r>
          </a:p>
          <a:p>
            <a:pPr lvl="2"/>
            <a:r>
              <a:rPr lang="en-GB" dirty="0" smtClean="0">
                <a:latin typeface="Garamond"/>
                <a:cs typeface="Garamond"/>
              </a:rPr>
              <a:t>Culture medium &amp; atmosphere: strictly regulated</a:t>
            </a:r>
          </a:p>
          <a:p>
            <a:pPr lvl="2"/>
            <a:r>
              <a:rPr lang="en-GB" dirty="0" smtClean="0">
                <a:solidFill>
                  <a:srgbClr val="FF0000"/>
                </a:solidFill>
                <a:latin typeface="Garamond"/>
                <a:cs typeface="Garamond"/>
              </a:rPr>
              <a:t>Only accredited labs </a:t>
            </a:r>
            <a:r>
              <a:rPr lang="en-GB" dirty="0" smtClean="0">
                <a:latin typeface="Garamond"/>
                <a:cs typeface="Garamond"/>
              </a:rPr>
              <a:t>(check in your country)</a:t>
            </a:r>
          </a:p>
          <a:p>
            <a:pPr lvl="1"/>
            <a:r>
              <a:rPr lang="en-GB" dirty="0" smtClean="0">
                <a:latin typeface="Garamond"/>
                <a:cs typeface="Garamond"/>
              </a:rPr>
              <a:t>PCR:</a:t>
            </a:r>
          </a:p>
          <a:p>
            <a:pPr lvl="2"/>
            <a:r>
              <a:rPr lang="en-GB" dirty="0" smtClean="0">
                <a:latin typeface="Garamond"/>
                <a:cs typeface="Garamond"/>
              </a:rPr>
              <a:t>More sensitive (no need of numerous sets) ?</a:t>
            </a:r>
          </a:p>
          <a:p>
            <a:pPr lvl="2"/>
            <a:r>
              <a:rPr lang="en-GB" dirty="0" smtClean="0">
                <a:latin typeface="Garamond"/>
                <a:cs typeface="Garamond"/>
              </a:rPr>
              <a:t>No transport considerations !</a:t>
            </a:r>
          </a:p>
          <a:p>
            <a:pPr lvl="2"/>
            <a:r>
              <a:rPr lang="en-GB" dirty="0" smtClean="0">
                <a:solidFill>
                  <a:srgbClr val="FF0000"/>
                </a:solidFill>
                <a:latin typeface="Garamond"/>
                <a:cs typeface="Garamond"/>
              </a:rPr>
              <a:t>Not recognised by all countries/entities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 smtClean="0">
                <a:solidFill>
                  <a:srgbClr val="FF0000"/>
                </a:solidFill>
                <a:latin typeface="Garamond"/>
                <a:cs typeface="Garamond"/>
              </a:rPr>
              <a:t>Taylorella</a:t>
            </a:r>
            <a:r>
              <a:rPr lang="fr-FR" i="1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fr-FR" i="1" dirty="0" err="1" smtClean="0">
                <a:solidFill>
                  <a:srgbClr val="FF0000"/>
                </a:solidFill>
                <a:latin typeface="Garamond"/>
                <a:cs typeface="Garamond"/>
              </a:rPr>
              <a:t>equigenitalis</a:t>
            </a:r>
            <a:endParaRPr lang="fr-FR" i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8258"/>
          </a:xfrm>
        </p:spPr>
        <p:txBody>
          <a:bodyPr>
            <a:normAutofit/>
          </a:bodyPr>
          <a:lstStyle/>
          <a:p>
            <a:r>
              <a:rPr lang="fr-FR" dirty="0" err="1" smtClean="0">
                <a:latin typeface="Garamond"/>
                <a:cs typeface="Garamond"/>
              </a:rPr>
              <a:t>Treatment</a:t>
            </a:r>
            <a:r>
              <a:rPr lang="fr-FR" dirty="0" smtClean="0">
                <a:latin typeface="Garamond"/>
                <a:cs typeface="Garamond"/>
              </a:rPr>
              <a:t>: </a:t>
            </a:r>
            <a:r>
              <a:rPr lang="fr-FR" dirty="0" err="1" smtClean="0">
                <a:latin typeface="Garamond"/>
                <a:cs typeface="Garamond"/>
              </a:rPr>
              <a:t>legal</a:t>
            </a:r>
            <a:r>
              <a:rPr lang="fr-FR" dirty="0" smtClean="0">
                <a:latin typeface="Garamond"/>
                <a:cs typeface="Garamond"/>
              </a:rPr>
              <a:t> prescriptions (</a:t>
            </a:r>
            <a:r>
              <a:rPr lang="fr-FR" dirty="0" err="1" smtClean="0">
                <a:latin typeface="Garamond"/>
                <a:cs typeface="Garamond"/>
              </a:rPr>
              <a:t>according</a:t>
            </a:r>
            <a:r>
              <a:rPr lang="fr-FR" dirty="0" smtClean="0">
                <a:latin typeface="Garamond"/>
                <a:cs typeface="Garamond"/>
              </a:rPr>
              <a:t> countries):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2715453"/>
            <a:ext cx="3784483" cy="3846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r-FR" sz="3200" dirty="0" err="1" smtClean="0">
                <a:solidFill>
                  <a:srgbClr val="0000FF"/>
                </a:solidFill>
                <a:latin typeface="Garamond"/>
                <a:cs typeface="Garamond"/>
              </a:rPr>
              <a:t>Stallion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:</a:t>
            </a:r>
          </a:p>
          <a:p>
            <a:pPr marL="627063" lvl="3" indent="-363538">
              <a:spcBef>
                <a:spcPct val="20000"/>
              </a:spcBef>
              <a:buFont typeface="Arial"/>
              <a:buChar char="•"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Local: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</a:p>
          <a:p>
            <a:pPr marL="1084263" lvl="4" indent="-363538">
              <a:spcBef>
                <a:spcPct val="20000"/>
              </a:spcBef>
              <a:buFont typeface="Arial"/>
              <a:buChar char="•"/>
            </a:pPr>
            <a:r>
              <a:rPr lang="fr-FR" sz="2400" dirty="0" err="1" smtClean="0">
                <a:solidFill>
                  <a:srgbClr val="000000"/>
                </a:solidFill>
                <a:latin typeface="Garamond"/>
                <a:cs typeface="Garamond"/>
              </a:rPr>
              <a:t>Antiseptic</a:t>
            </a:r>
            <a:r>
              <a:rPr lang="fr-FR" sz="2400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Garamond"/>
                <a:cs typeface="Garamond"/>
              </a:rPr>
              <a:t>washing</a:t>
            </a:r>
            <a:endParaRPr lang="fr-FR" sz="2400" dirty="0" smtClean="0">
              <a:solidFill>
                <a:srgbClr val="000000"/>
              </a:solidFill>
              <a:latin typeface="Garamond"/>
              <a:cs typeface="Garamond"/>
            </a:endParaRPr>
          </a:p>
          <a:p>
            <a:pPr marL="1084263" lvl="4" indent="-363538">
              <a:spcBef>
                <a:spcPct val="20000"/>
              </a:spcBef>
              <a:buFont typeface="Arial"/>
              <a:buChar char="•"/>
            </a:pPr>
            <a:r>
              <a:rPr kumimoji="0" lang="fr-FR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Antibiotic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 </a:t>
            </a:r>
            <a:r>
              <a:rPr kumimoji="0" lang="fr-FR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creams</a:t>
            </a:r>
            <a:endParaRPr kumimoji="0" lang="fr-FR" sz="24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627063" lvl="3" indent="-363538">
              <a:spcBef>
                <a:spcPct val="20000"/>
              </a:spcBef>
              <a:buFont typeface="Arial"/>
              <a:buChar char="•"/>
            </a:pPr>
            <a:r>
              <a:rPr lang="fr-FR" sz="2800" baseline="0" dirty="0" err="1" smtClean="0">
                <a:solidFill>
                  <a:srgbClr val="000000"/>
                </a:solidFill>
                <a:latin typeface="Garamond"/>
                <a:cs typeface="Garamond"/>
              </a:rPr>
              <a:t>Semen</a:t>
            </a:r>
            <a:r>
              <a:rPr lang="fr-FR" sz="2800" baseline="0" dirty="0" smtClean="0">
                <a:solidFill>
                  <a:srgbClr val="000000"/>
                </a:solidFill>
                <a:latin typeface="Garamond"/>
                <a:cs typeface="Garamond"/>
              </a:rPr>
              <a:t> (AI </a:t>
            </a:r>
            <a:r>
              <a:rPr lang="fr-FR" sz="2800" baseline="0" dirty="0" err="1" smtClean="0">
                <a:solidFill>
                  <a:srgbClr val="000000"/>
                </a:solidFill>
                <a:latin typeface="Garamond"/>
                <a:cs typeface="Garamond"/>
              </a:rPr>
              <a:t>prog</a:t>
            </a:r>
            <a:r>
              <a:rPr lang="fr-FR" sz="2800" baseline="0" dirty="0" smtClean="0">
                <a:solidFill>
                  <a:srgbClr val="000000"/>
                </a:solidFill>
                <a:latin typeface="Garamond"/>
                <a:cs typeface="Garamond"/>
              </a:rPr>
              <a:t>) :</a:t>
            </a:r>
          </a:p>
          <a:p>
            <a:pPr marL="1084263" lvl="4" indent="-363538">
              <a:spcBef>
                <a:spcPct val="20000"/>
              </a:spcBef>
              <a:buFont typeface="Arial"/>
              <a:buChar char="•"/>
            </a:pPr>
            <a:r>
              <a:rPr lang="fr-FR" sz="2400" dirty="0" err="1" smtClean="0">
                <a:solidFill>
                  <a:srgbClr val="000000"/>
                </a:solidFill>
                <a:latin typeface="Garamond"/>
                <a:cs typeface="Garamond"/>
              </a:rPr>
              <a:t>Detection</a:t>
            </a:r>
            <a:r>
              <a:rPr lang="fr-FR" sz="2400" dirty="0" smtClean="0">
                <a:solidFill>
                  <a:srgbClr val="000000"/>
                </a:solidFill>
                <a:latin typeface="Garamond"/>
                <a:cs typeface="Garamond"/>
              </a:rPr>
              <a:t> of carriers</a:t>
            </a:r>
          </a:p>
          <a:p>
            <a:pPr marL="1084263" lvl="4" indent="-363538">
              <a:spcBef>
                <a:spcPct val="20000"/>
              </a:spcBef>
              <a:buFont typeface="Arial"/>
              <a:buChar char="•"/>
            </a:pPr>
            <a:r>
              <a:rPr lang="fr-FR" sz="2400" dirty="0" err="1" smtClean="0">
                <a:solidFill>
                  <a:srgbClr val="000000"/>
                </a:solidFill>
                <a:latin typeface="Garamond"/>
                <a:cs typeface="Garamond"/>
              </a:rPr>
              <a:t>Density</a:t>
            </a:r>
            <a:r>
              <a:rPr lang="fr-FR" sz="2400" dirty="0" smtClean="0">
                <a:solidFill>
                  <a:srgbClr val="000000"/>
                </a:solidFill>
                <a:latin typeface="Garamond"/>
                <a:cs typeface="Garamond"/>
              </a:rPr>
              <a:t> gradient centrifugations (?)</a:t>
            </a:r>
          </a:p>
          <a:p>
            <a:pPr marL="1084263" lvl="4" indent="-363538">
              <a:spcBef>
                <a:spcPct val="20000"/>
              </a:spcBef>
              <a:buFont typeface="Arial"/>
              <a:buChar char="•"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Garamond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902317" y="2715453"/>
            <a:ext cx="3784483" cy="4379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Garamond"/>
                <a:ea typeface="+mn-ea"/>
                <a:cs typeface="Garamond"/>
              </a:rPr>
              <a:t>Mare: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fr-FR" sz="2400" baseline="0" dirty="0" err="1" smtClean="0">
                <a:latin typeface="Garamond"/>
                <a:cs typeface="Garamond"/>
              </a:rPr>
              <a:t>Clitoridectomy</a:t>
            </a:r>
            <a:endParaRPr lang="fr-FR" sz="2400" baseline="0" dirty="0" smtClean="0">
              <a:latin typeface="Garamond"/>
              <a:cs typeface="Garamond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fr-FR" sz="2400" dirty="0" err="1" smtClean="0">
                <a:latin typeface="Garamond"/>
                <a:cs typeface="Garamond"/>
              </a:rPr>
              <a:t>Uterine</a:t>
            </a:r>
            <a:r>
              <a:rPr lang="fr-FR" sz="2400" dirty="0" smtClean="0">
                <a:latin typeface="Garamond"/>
                <a:cs typeface="Garamond"/>
              </a:rPr>
              <a:t> lavage &amp; AB instillations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aramond"/>
              <a:ea typeface="+mn-ea"/>
              <a:cs typeface="Garamo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Virus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with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legal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obligations</a:t>
            </a:r>
            <a:endParaRPr lang="fr-FR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8864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Equine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Infectious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Anemia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(EIA)</a:t>
            </a:r>
          </a:p>
          <a:p>
            <a:pPr lvl="1"/>
            <a:r>
              <a:rPr lang="fr-FR" dirty="0" err="1" smtClean="0">
                <a:latin typeface="Garamond"/>
                <a:cs typeface="Garamond"/>
              </a:rPr>
              <a:t>Retrovirus</a:t>
            </a:r>
            <a:r>
              <a:rPr lang="fr-FR" dirty="0" smtClean="0">
                <a:latin typeface="Garamond"/>
                <a:cs typeface="Garamond"/>
              </a:rPr>
              <a:t> (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lentivirus</a:t>
            </a:r>
            <a:r>
              <a:rPr lang="fr-FR" dirty="0" smtClean="0">
                <a:latin typeface="Garamond"/>
                <a:cs typeface="Garamond"/>
              </a:rPr>
              <a:t>) </a:t>
            </a:r>
            <a:r>
              <a:rPr lang="fr-FR" dirty="0" err="1" smtClean="0">
                <a:latin typeface="Garamond"/>
                <a:cs typeface="Garamond"/>
              </a:rPr>
              <a:t>like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AIDs</a:t>
            </a:r>
            <a:endParaRPr lang="fr-FR" dirty="0" smtClean="0">
              <a:latin typeface="Garamond"/>
              <a:cs typeface="Garamond"/>
            </a:endParaRPr>
          </a:p>
          <a:p>
            <a:pPr lvl="1"/>
            <a:r>
              <a:rPr lang="fr-FR" dirty="0" err="1" smtClean="0">
                <a:latin typeface="Garamond"/>
                <a:cs typeface="Garamond"/>
              </a:rPr>
              <a:t>Clinical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signs</a:t>
            </a:r>
            <a:r>
              <a:rPr lang="fr-FR" dirty="0" smtClean="0">
                <a:latin typeface="Garamond"/>
                <a:cs typeface="Garamond"/>
              </a:rPr>
              <a:t>: </a:t>
            </a:r>
            <a:r>
              <a:rPr lang="fr-FR" dirty="0" err="1" smtClean="0">
                <a:latin typeface="Garamond"/>
                <a:cs typeface="Garamond"/>
              </a:rPr>
              <a:t>nothing</a:t>
            </a:r>
            <a:r>
              <a:rPr lang="fr-FR" dirty="0" smtClean="0">
                <a:latin typeface="Garamond"/>
                <a:cs typeface="Garamond"/>
              </a:rPr>
              <a:t> &gt; </a:t>
            </a:r>
            <a:r>
              <a:rPr lang="fr-FR" dirty="0" err="1" smtClean="0">
                <a:latin typeface="Garamond"/>
                <a:cs typeface="Garamond"/>
              </a:rPr>
              <a:t>weight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loss</a:t>
            </a:r>
            <a:r>
              <a:rPr lang="fr-FR" dirty="0" smtClean="0">
                <a:latin typeface="Garamond"/>
                <a:cs typeface="Garamond"/>
              </a:rPr>
              <a:t> &gt; </a:t>
            </a:r>
            <a:r>
              <a:rPr lang="fr-FR" dirty="0" err="1" smtClean="0">
                <a:latin typeface="Garamond"/>
                <a:cs typeface="Garamond"/>
              </a:rPr>
              <a:t>severe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debilitation</a:t>
            </a:r>
            <a:r>
              <a:rPr lang="fr-FR" dirty="0" smtClean="0">
                <a:latin typeface="Garamond"/>
                <a:cs typeface="Garamond"/>
              </a:rPr>
              <a:t> &gt; </a:t>
            </a:r>
            <a:r>
              <a:rPr lang="fr-FR" dirty="0" err="1" smtClean="0">
                <a:latin typeface="Garamond"/>
                <a:cs typeface="Garamond"/>
              </a:rPr>
              <a:t>death</a:t>
            </a:r>
            <a:endParaRPr lang="fr-FR" dirty="0" smtClean="0">
              <a:latin typeface="Garamond"/>
              <a:cs typeface="Garamond"/>
            </a:endParaRPr>
          </a:p>
          <a:p>
            <a:pPr lvl="2"/>
            <a:r>
              <a:rPr lang="fr-FR" dirty="0" err="1" smtClean="0">
                <a:latin typeface="Wingdings"/>
                <a:ea typeface="Wingdings"/>
                <a:cs typeface="Wingdings"/>
              </a:rPr>
              <a:t></a:t>
            </a:r>
            <a:r>
              <a:rPr lang="fr-FR" dirty="0" smtClean="0">
                <a:latin typeface="Wingdings"/>
                <a:ea typeface="Wingdings"/>
                <a:cs typeface="Wingdings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platelets</a:t>
            </a:r>
            <a:r>
              <a:rPr lang="fr-FR" dirty="0" smtClean="0">
                <a:latin typeface="Garamond"/>
                <a:cs typeface="Garamond"/>
              </a:rPr>
              <a:t> &gt;  </a:t>
            </a:r>
            <a:r>
              <a:rPr lang="fr-FR" dirty="0" err="1" smtClean="0">
                <a:latin typeface="Garamond"/>
                <a:cs typeface="Garamond"/>
              </a:rPr>
              <a:t>red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cells</a:t>
            </a:r>
            <a:r>
              <a:rPr lang="fr-FR" dirty="0" smtClean="0">
                <a:latin typeface="Garamond"/>
                <a:cs typeface="Garamond"/>
              </a:rPr>
              <a:t> &amp;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anemia</a:t>
            </a:r>
            <a:endParaRPr lang="fr-FR" dirty="0" smtClean="0">
              <a:solidFill>
                <a:srgbClr val="FF0000"/>
              </a:solidFill>
              <a:latin typeface="Garamond"/>
              <a:cs typeface="Garamond"/>
            </a:endParaRPr>
          </a:p>
          <a:p>
            <a:pPr lvl="1"/>
            <a:r>
              <a:rPr lang="fr-FR" dirty="0" err="1" smtClean="0">
                <a:latin typeface="Garamond"/>
                <a:cs typeface="Garamond"/>
              </a:rPr>
              <a:t>Diagnosis</a:t>
            </a:r>
            <a:r>
              <a:rPr lang="fr-FR" dirty="0" smtClean="0">
                <a:latin typeface="Garamond"/>
                <a:cs typeface="Garamond"/>
              </a:rPr>
              <a:t>: </a:t>
            </a:r>
          </a:p>
          <a:p>
            <a:pPr lvl="2"/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Coggins</a:t>
            </a:r>
            <a:r>
              <a:rPr lang="fr-FR" dirty="0" smtClean="0">
                <a:latin typeface="Garamond"/>
                <a:cs typeface="Garamond"/>
              </a:rPr>
              <a:t> (gel </a:t>
            </a:r>
            <a:r>
              <a:rPr lang="fr-FR" dirty="0" err="1" smtClean="0">
                <a:latin typeface="Garamond"/>
                <a:cs typeface="Garamond"/>
              </a:rPr>
              <a:t>immuno</a:t>
            </a:r>
            <a:r>
              <a:rPr lang="fr-FR" dirty="0" smtClean="0">
                <a:latin typeface="Garamond"/>
                <a:cs typeface="Garamond"/>
              </a:rPr>
              <a:t> diffusion) = </a:t>
            </a:r>
            <a:r>
              <a:rPr lang="fr-FR" dirty="0" err="1" smtClean="0">
                <a:latin typeface="Garamond"/>
                <a:cs typeface="Garamond"/>
              </a:rPr>
              <a:t>legal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way</a:t>
            </a:r>
            <a:r>
              <a:rPr lang="fr-FR" dirty="0" smtClean="0">
                <a:latin typeface="Garamond"/>
                <a:cs typeface="Garamond"/>
              </a:rPr>
              <a:t> in UE</a:t>
            </a:r>
          </a:p>
          <a:p>
            <a:pPr lvl="3"/>
            <a:r>
              <a:rPr lang="fr-FR" dirty="0" smtClean="0">
                <a:latin typeface="Garamond"/>
                <a:cs typeface="Garamond"/>
              </a:rPr>
              <a:t>ELISA, PCR…</a:t>
            </a:r>
          </a:p>
          <a:p>
            <a:pPr lvl="1"/>
            <a:r>
              <a:rPr lang="fr-FR" dirty="0" smtClean="0">
                <a:latin typeface="Garamond"/>
                <a:cs typeface="Garamond"/>
              </a:rPr>
              <a:t>Transmission: </a:t>
            </a:r>
            <a:r>
              <a:rPr lang="fr-FR" dirty="0" err="1" smtClean="0">
                <a:latin typeface="Garamond"/>
                <a:cs typeface="Garamond"/>
              </a:rPr>
              <a:t>veneral</a:t>
            </a:r>
            <a:r>
              <a:rPr lang="fr-FR" dirty="0" smtClean="0">
                <a:latin typeface="Garamond"/>
                <a:cs typeface="Garamond"/>
              </a:rPr>
              <a:t> &amp; </a:t>
            </a:r>
            <a:r>
              <a:rPr lang="fr-FR" dirty="0" err="1" smtClean="0">
                <a:latin typeface="Garamond"/>
                <a:cs typeface="Garamond"/>
              </a:rPr>
              <a:t>vectors</a:t>
            </a:r>
            <a:endParaRPr lang="fr-FR" dirty="0" smtClean="0">
              <a:latin typeface="Garamond"/>
              <a:cs typeface="Garamond"/>
            </a:endParaRPr>
          </a:p>
          <a:p>
            <a:pPr lvl="1"/>
            <a:r>
              <a:rPr lang="fr-FR" dirty="0" err="1" smtClean="0">
                <a:latin typeface="Garamond"/>
                <a:cs typeface="Garamond"/>
              </a:rPr>
              <a:t>Treatment</a:t>
            </a:r>
            <a:r>
              <a:rPr lang="fr-FR" dirty="0" smtClean="0">
                <a:latin typeface="Garamond"/>
                <a:cs typeface="Garamond"/>
              </a:rPr>
              <a:t>: euthanasia </a:t>
            </a:r>
            <a:r>
              <a:rPr lang="fr-FR" dirty="0" err="1" smtClean="0">
                <a:latin typeface="Garamond"/>
                <a:cs typeface="Garamond"/>
              </a:rPr>
              <a:t>decided</a:t>
            </a:r>
            <a:r>
              <a:rPr lang="fr-FR" dirty="0" smtClean="0">
                <a:latin typeface="Garamond"/>
                <a:cs typeface="Garamond"/>
              </a:rPr>
              <a:t> by local </a:t>
            </a:r>
            <a:r>
              <a:rPr lang="fr-FR" dirty="0" err="1" smtClean="0">
                <a:latin typeface="Garamond"/>
                <a:cs typeface="Garamond"/>
              </a:rPr>
              <a:t>authorities</a:t>
            </a:r>
            <a:endParaRPr lang="fr-FR" dirty="0" smtClean="0">
              <a:latin typeface="Garamond"/>
              <a:cs typeface="Garamond"/>
            </a:endParaRPr>
          </a:p>
          <a:p>
            <a:pPr lvl="2"/>
            <a:endParaRPr lang="fr-FR" dirty="0" smtClean="0">
              <a:latin typeface="Garamond"/>
              <a:cs typeface="Garamond"/>
            </a:endParaRPr>
          </a:p>
          <a:p>
            <a:pPr lvl="1"/>
            <a:endParaRPr lang="fr-FR" dirty="0" smtClean="0">
              <a:latin typeface="Garamond"/>
              <a:cs typeface="Garamond"/>
            </a:endParaRPr>
          </a:p>
          <a:p>
            <a:pPr lvl="1"/>
            <a:endParaRPr lang="fr-FR" dirty="0" smtClean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779</Words>
  <Application>Microsoft Macintosh PowerPoint</Application>
  <PresentationFormat>Présentation à l'écran (4:3)</PresentationFormat>
  <Paragraphs>166</Paragraphs>
  <Slides>17</Slides>
  <Notes>1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VENERAL DISEASES EQUINE</vt:lpstr>
      <vt:lpstr>Diapositive 2</vt:lpstr>
      <vt:lpstr>Bacteria</vt:lpstr>
      <vt:lpstr>Bacteria</vt:lpstr>
      <vt:lpstr>Bacteria</vt:lpstr>
      <vt:lpstr>Taylorella equigenitalis</vt:lpstr>
      <vt:lpstr>Taylorella equigenitalis</vt:lpstr>
      <vt:lpstr>Taylorella equigenitalis</vt:lpstr>
      <vt:lpstr>Virus with legal obligations</vt:lpstr>
      <vt:lpstr>Virus with legal obligations</vt:lpstr>
      <vt:lpstr>Virus with legal obligations</vt:lpstr>
      <vt:lpstr>Virus with legal obligations</vt:lpstr>
      <vt:lpstr>Virus</vt:lpstr>
      <vt:lpstr>Virus</vt:lpstr>
      <vt:lpstr>Virus</vt:lpstr>
      <vt:lpstr>VENERAL DISEASES Eq01</vt:lpstr>
      <vt:lpstr>VENERAL DISEASES Eq01</vt:lpstr>
    </vt:vector>
  </TitlesOfParts>
  <Company>ULg - FMV - Repro Equine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Jérôme PONTHIER</dc:creator>
  <cp:lastModifiedBy>Jérôme PONTHIER</cp:lastModifiedBy>
  <cp:revision>15</cp:revision>
  <dcterms:created xsi:type="dcterms:W3CDTF">2015-07-15T13:04:46Z</dcterms:created>
  <dcterms:modified xsi:type="dcterms:W3CDTF">2015-07-15T14:45:18Z</dcterms:modified>
</cp:coreProperties>
</file>