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7/07/15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Dr. Jérôme PONTHIER</a:t>
            </a: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  <a:endParaRPr lang="fr-FR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4" name="Image 3" descr="bandeau2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43" y="0"/>
            <a:ext cx="4270855" cy="2540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755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Garamond"/>
                <a:cs typeface="Garamond"/>
              </a:rPr>
              <a:t>Rational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predisposing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factors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Cervical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abnormalities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post-foaling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tears</a:t>
            </a:r>
            <a:r>
              <a:rPr lang="fr-FR" dirty="0" smtClean="0">
                <a:latin typeface="Garamond"/>
                <a:cs typeface="Garamond"/>
              </a:rPr>
              <a:t>?)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Mucus </a:t>
            </a:r>
            <a:r>
              <a:rPr lang="fr-FR" dirty="0" err="1" smtClean="0">
                <a:latin typeface="Garamond"/>
                <a:cs typeface="Garamond"/>
              </a:rPr>
              <a:t>thickeness</a:t>
            </a:r>
            <a:r>
              <a:rPr lang="fr-FR" dirty="0" smtClean="0">
                <a:latin typeface="Garamond"/>
                <a:cs typeface="Garamond"/>
              </a:rPr>
              <a:t> (?)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Lymphatic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vessels</a:t>
            </a:r>
            <a:r>
              <a:rPr lang="fr-FR" dirty="0" smtClean="0">
                <a:latin typeface="Garamond"/>
                <a:cs typeface="Garamond"/>
              </a:rPr>
              <a:t> obstruction (</a:t>
            </a:r>
            <a:r>
              <a:rPr lang="fr-FR" dirty="0" err="1" smtClean="0">
                <a:latin typeface="Garamond"/>
                <a:cs typeface="Garamond"/>
              </a:rPr>
              <a:t>endometrosis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Pendular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uterus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2"/>
            <a:r>
              <a:rPr lang="fr-FR" dirty="0" smtClean="0">
                <a:latin typeface="Garamond"/>
                <a:cs typeface="Garamond"/>
              </a:rPr>
              <a:t>New </a:t>
            </a:r>
            <a:r>
              <a:rPr lang="fr-FR" dirty="0" err="1" smtClean="0">
                <a:latin typeface="Garamond"/>
                <a:cs typeface="Garamond"/>
              </a:rPr>
              <a:t>surgeries</a:t>
            </a:r>
            <a:r>
              <a:rPr lang="fr-FR" dirty="0" smtClean="0">
                <a:latin typeface="Garamond"/>
                <a:cs typeface="Garamond"/>
              </a:rPr>
              <a:t> of the </a:t>
            </a:r>
            <a:r>
              <a:rPr lang="fr-FR" dirty="0" err="1" smtClean="0">
                <a:latin typeface="Garamond"/>
                <a:cs typeface="Garamond"/>
              </a:rPr>
              <a:t>broad</a:t>
            </a:r>
            <a:r>
              <a:rPr lang="fr-FR" dirty="0" smtClean="0">
                <a:latin typeface="Garamond"/>
                <a:cs typeface="Garamond"/>
              </a:rPr>
              <a:t> ligament</a:t>
            </a: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  <p:grpSp>
        <p:nvGrpSpPr>
          <p:cNvPr id="69" name="Grouper 68"/>
          <p:cNvGrpSpPr/>
          <p:nvPr/>
        </p:nvGrpSpPr>
        <p:grpSpPr>
          <a:xfrm>
            <a:off x="4354555" y="4740802"/>
            <a:ext cx="4332245" cy="1959143"/>
            <a:chOff x="1796425" y="1407884"/>
            <a:chExt cx="3886346" cy="1698496"/>
          </a:xfrm>
        </p:grpSpPr>
        <p:sp>
          <p:nvSpPr>
            <p:cNvPr id="70" name="Oval 8"/>
            <p:cNvSpPr>
              <a:spLocks noChangeArrowheads="1"/>
            </p:cNvSpPr>
            <p:nvPr/>
          </p:nvSpPr>
          <p:spPr bwMode="auto">
            <a:xfrm rot="21448026">
              <a:off x="1796466" y="1415759"/>
              <a:ext cx="515461" cy="3594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 rot="21448026">
              <a:off x="2107310" y="1522398"/>
              <a:ext cx="39563" cy="626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 rot="21448026">
              <a:off x="1796425" y="1538260"/>
              <a:ext cx="116968" cy="125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 rot="21448026">
              <a:off x="2111472" y="1646128"/>
              <a:ext cx="39563" cy="626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 rot="21448026">
              <a:off x="2033283" y="1650676"/>
              <a:ext cx="39563" cy="626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 rot="21448026">
              <a:off x="1911179" y="1407884"/>
              <a:ext cx="156532" cy="2463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 rot="21448026">
              <a:off x="1955093" y="1655225"/>
              <a:ext cx="39563" cy="626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16"/>
            <p:cNvGrpSpPr>
              <a:grpSpLocks/>
            </p:cNvGrpSpPr>
            <p:nvPr/>
          </p:nvGrpSpPr>
          <p:grpSpPr bwMode="auto">
            <a:xfrm>
              <a:off x="5340631" y="1758607"/>
              <a:ext cx="342140" cy="954"/>
              <a:chOff x="1655" y="1706"/>
              <a:chExt cx="817" cy="954"/>
            </a:xfrm>
          </p:grpSpPr>
          <p:sp>
            <p:nvSpPr>
              <p:cNvPr id="94" name="Line 23"/>
              <p:cNvSpPr>
                <a:spLocks noChangeShapeType="1"/>
              </p:cNvSpPr>
              <p:nvPr/>
            </p:nvSpPr>
            <p:spPr bwMode="auto">
              <a:xfrm>
                <a:off x="1655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24"/>
              <p:cNvSpPr>
                <a:spLocks noChangeShapeType="1"/>
              </p:cNvSpPr>
              <p:nvPr/>
            </p:nvSpPr>
            <p:spPr bwMode="auto">
              <a:xfrm>
                <a:off x="1746" y="170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26"/>
              <p:cNvSpPr>
                <a:spLocks noChangeShapeType="1"/>
              </p:cNvSpPr>
              <p:nvPr/>
            </p:nvSpPr>
            <p:spPr bwMode="auto">
              <a:xfrm>
                <a:off x="1837" y="1706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28"/>
              <p:cNvSpPr>
                <a:spLocks noChangeShapeType="1"/>
              </p:cNvSpPr>
              <p:nvPr/>
            </p:nvSpPr>
            <p:spPr bwMode="auto">
              <a:xfrm>
                <a:off x="1927" y="229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29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31"/>
              <p:cNvSpPr>
                <a:spLocks noChangeShapeType="1"/>
              </p:cNvSpPr>
              <p:nvPr/>
            </p:nvSpPr>
            <p:spPr bwMode="auto">
              <a:xfrm>
                <a:off x="1655" y="252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35"/>
              <p:cNvSpPr>
                <a:spLocks noChangeArrowheads="1"/>
              </p:cNvSpPr>
              <p:nvPr/>
            </p:nvSpPr>
            <p:spPr bwMode="auto">
              <a:xfrm rot="5400000">
                <a:off x="2222" y="2410"/>
                <a:ext cx="409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Oval 38"/>
              <p:cNvSpPr>
                <a:spLocks noChangeArrowheads="1"/>
              </p:cNvSpPr>
              <p:nvPr/>
            </p:nvSpPr>
            <p:spPr bwMode="auto">
              <a:xfrm rot="5400000">
                <a:off x="2245" y="1842"/>
                <a:ext cx="363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" name="Line 43"/>
            <p:cNvSpPr>
              <a:spLocks noChangeShapeType="1"/>
            </p:cNvSpPr>
            <p:nvPr/>
          </p:nvSpPr>
          <p:spPr bwMode="auto">
            <a:xfrm>
              <a:off x="2621957" y="1933196"/>
              <a:ext cx="897050" cy="7403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44"/>
            <p:cNvSpPr>
              <a:spLocks noChangeShapeType="1"/>
            </p:cNvSpPr>
            <p:nvPr/>
          </p:nvSpPr>
          <p:spPr bwMode="auto">
            <a:xfrm>
              <a:off x="2349315" y="2118292"/>
              <a:ext cx="1170551" cy="988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45"/>
            <p:cNvSpPr>
              <a:spLocks noChangeShapeType="1"/>
            </p:cNvSpPr>
            <p:nvPr/>
          </p:nvSpPr>
          <p:spPr bwMode="auto">
            <a:xfrm flipH="1">
              <a:off x="3870774" y="2118292"/>
              <a:ext cx="10140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 flipH="1">
              <a:off x="3909476" y="2488485"/>
              <a:ext cx="976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 flipH="1">
              <a:off x="3505909" y="2118292"/>
              <a:ext cx="390470" cy="555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 flipV="1">
              <a:off x="3519006" y="2488485"/>
              <a:ext cx="390470" cy="6178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2303732" y="1840647"/>
              <a:ext cx="318225" cy="277645"/>
            </a:xfrm>
            <a:custGeom>
              <a:avLst/>
              <a:gdLst/>
              <a:ahLst/>
              <a:cxnLst>
                <a:cxn ang="0">
                  <a:pos x="53" y="204"/>
                </a:cxn>
                <a:cxn ang="0">
                  <a:pos x="53" y="23"/>
                </a:cxn>
                <a:cxn ang="0">
                  <a:pos x="370" y="68"/>
                </a:cxn>
              </a:cxnLst>
              <a:rect l="0" t="0" r="r" b="b"/>
              <a:pathLst>
                <a:path w="370" h="204">
                  <a:moveTo>
                    <a:pt x="53" y="204"/>
                  </a:moveTo>
                  <a:cubicBezTo>
                    <a:pt x="26" y="125"/>
                    <a:pt x="0" y="46"/>
                    <a:pt x="53" y="23"/>
                  </a:cubicBezTo>
                  <a:cubicBezTo>
                    <a:pt x="106" y="0"/>
                    <a:pt x="317" y="61"/>
                    <a:pt x="370" y="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 rot="13005458">
              <a:off x="2089616" y="1620074"/>
              <a:ext cx="306989" cy="416276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8" y="113"/>
                </a:cxn>
                <a:cxn ang="0">
                  <a:pos x="151" y="85"/>
                </a:cxn>
                <a:cxn ang="0">
                  <a:pos x="217" y="368"/>
                </a:cxn>
                <a:cxn ang="0">
                  <a:pos x="321" y="349"/>
                </a:cxn>
                <a:cxn ang="0">
                  <a:pos x="349" y="330"/>
                </a:cxn>
                <a:cxn ang="0">
                  <a:pos x="340" y="293"/>
                </a:cxn>
                <a:cxn ang="0">
                  <a:pos x="293" y="179"/>
                </a:cxn>
                <a:cxn ang="0">
                  <a:pos x="368" y="113"/>
                </a:cxn>
                <a:cxn ang="0">
                  <a:pos x="482" y="425"/>
                </a:cxn>
                <a:cxn ang="0">
                  <a:pos x="614" y="359"/>
                </a:cxn>
                <a:cxn ang="0">
                  <a:pos x="585" y="330"/>
                </a:cxn>
                <a:cxn ang="0">
                  <a:pos x="576" y="302"/>
                </a:cxn>
                <a:cxn ang="0">
                  <a:pos x="519" y="245"/>
                </a:cxn>
                <a:cxn ang="0">
                  <a:pos x="529" y="179"/>
                </a:cxn>
                <a:cxn ang="0">
                  <a:pos x="576" y="132"/>
                </a:cxn>
                <a:cxn ang="0">
                  <a:pos x="633" y="113"/>
                </a:cxn>
                <a:cxn ang="0">
                  <a:pos x="727" y="123"/>
                </a:cxn>
                <a:cxn ang="0">
                  <a:pos x="736" y="151"/>
                </a:cxn>
                <a:cxn ang="0">
                  <a:pos x="689" y="330"/>
                </a:cxn>
                <a:cxn ang="0">
                  <a:pos x="746" y="472"/>
                </a:cxn>
                <a:cxn ang="0">
                  <a:pos x="840" y="462"/>
                </a:cxn>
                <a:cxn ang="0">
                  <a:pos x="803" y="283"/>
                </a:cxn>
                <a:cxn ang="0">
                  <a:pos x="736" y="179"/>
                </a:cxn>
                <a:cxn ang="0">
                  <a:pos x="727" y="141"/>
                </a:cxn>
                <a:cxn ang="0">
                  <a:pos x="840" y="0"/>
                </a:cxn>
                <a:cxn ang="0">
                  <a:pos x="916" y="113"/>
                </a:cxn>
                <a:cxn ang="0">
                  <a:pos x="888" y="434"/>
                </a:cxn>
                <a:cxn ang="0">
                  <a:pos x="991" y="462"/>
                </a:cxn>
                <a:cxn ang="0">
                  <a:pos x="1105" y="330"/>
                </a:cxn>
                <a:cxn ang="0">
                  <a:pos x="1029" y="85"/>
                </a:cxn>
              </a:cxnLst>
              <a:rect l="0" t="0" r="r" b="b"/>
              <a:pathLst>
                <a:path w="1105" h="490">
                  <a:moveTo>
                    <a:pt x="0" y="179"/>
                  </a:moveTo>
                  <a:cubicBezTo>
                    <a:pt x="5" y="169"/>
                    <a:pt x="26" y="122"/>
                    <a:pt x="38" y="113"/>
                  </a:cubicBezTo>
                  <a:cubicBezTo>
                    <a:pt x="62" y="94"/>
                    <a:pt x="123" y="90"/>
                    <a:pt x="151" y="85"/>
                  </a:cubicBezTo>
                  <a:cubicBezTo>
                    <a:pt x="210" y="171"/>
                    <a:pt x="154" y="282"/>
                    <a:pt x="217" y="368"/>
                  </a:cubicBezTo>
                  <a:cubicBezTo>
                    <a:pt x="252" y="362"/>
                    <a:pt x="287" y="359"/>
                    <a:pt x="321" y="349"/>
                  </a:cubicBezTo>
                  <a:cubicBezTo>
                    <a:pt x="332" y="346"/>
                    <a:pt x="345" y="341"/>
                    <a:pt x="349" y="330"/>
                  </a:cubicBezTo>
                  <a:cubicBezTo>
                    <a:pt x="353" y="318"/>
                    <a:pt x="344" y="305"/>
                    <a:pt x="340" y="293"/>
                  </a:cubicBezTo>
                  <a:cubicBezTo>
                    <a:pt x="329" y="253"/>
                    <a:pt x="306" y="219"/>
                    <a:pt x="293" y="179"/>
                  </a:cubicBezTo>
                  <a:cubicBezTo>
                    <a:pt x="306" y="122"/>
                    <a:pt x="313" y="127"/>
                    <a:pt x="368" y="113"/>
                  </a:cubicBezTo>
                  <a:cubicBezTo>
                    <a:pt x="519" y="153"/>
                    <a:pt x="336" y="387"/>
                    <a:pt x="482" y="425"/>
                  </a:cubicBezTo>
                  <a:cubicBezTo>
                    <a:pt x="488" y="424"/>
                    <a:pt x="668" y="439"/>
                    <a:pt x="614" y="359"/>
                  </a:cubicBezTo>
                  <a:cubicBezTo>
                    <a:pt x="606" y="348"/>
                    <a:pt x="595" y="340"/>
                    <a:pt x="585" y="330"/>
                  </a:cubicBezTo>
                  <a:cubicBezTo>
                    <a:pt x="582" y="321"/>
                    <a:pt x="582" y="310"/>
                    <a:pt x="576" y="302"/>
                  </a:cubicBezTo>
                  <a:cubicBezTo>
                    <a:pt x="560" y="281"/>
                    <a:pt x="529" y="270"/>
                    <a:pt x="519" y="245"/>
                  </a:cubicBezTo>
                  <a:cubicBezTo>
                    <a:pt x="511" y="224"/>
                    <a:pt x="522" y="200"/>
                    <a:pt x="529" y="179"/>
                  </a:cubicBezTo>
                  <a:cubicBezTo>
                    <a:pt x="535" y="159"/>
                    <a:pt x="558" y="140"/>
                    <a:pt x="576" y="132"/>
                  </a:cubicBezTo>
                  <a:cubicBezTo>
                    <a:pt x="594" y="124"/>
                    <a:pt x="633" y="113"/>
                    <a:pt x="633" y="113"/>
                  </a:cubicBezTo>
                  <a:cubicBezTo>
                    <a:pt x="664" y="116"/>
                    <a:pt x="697" y="112"/>
                    <a:pt x="727" y="123"/>
                  </a:cubicBezTo>
                  <a:cubicBezTo>
                    <a:pt x="736" y="126"/>
                    <a:pt x="736" y="141"/>
                    <a:pt x="736" y="151"/>
                  </a:cubicBezTo>
                  <a:cubicBezTo>
                    <a:pt x="736" y="240"/>
                    <a:pt x="714" y="259"/>
                    <a:pt x="689" y="330"/>
                  </a:cubicBezTo>
                  <a:cubicBezTo>
                    <a:pt x="704" y="398"/>
                    <a:pt x="701" y="427"/>
                    <a:pt x="746" y="472"/>
                  </a:cubicBezTo>
                  <a:cubicBezTo>
                    <a:pt x="777" y="469"/>
                    <a:pt x="826" y="490"/>
                    <a:pt x="840" y="462"/>
                  </a:cubicBezTo>
                  <a:cubicBezTo>
                    <a:pt x="857" y="428"/>
                    <a:pt x="830" y="328"/>
                    <a:pt x="803" y="283"/>
                  </a:cubicBezTo>
                  <a:cubicBezTo>
                    <a:pt x="782" y="248"/>
                    <a:pt x="736" y="179"/>
                    <a:pt x="736" y="179"/>
                  </a:cubicBezTo>
                  <a:cubicBezTo>
                    <a:pt x="733" y="166"/>
                    <a:pt x="727" y="154"/>
                    <a:pt x="727" y="141"/>
                  </a:cubicBezTo>
                  <a:cubicBezTo>
                    <a:pt x="727" y="65"/>
                    <a:pt x="794" y="46"/>
                    <a:pt x="840" y="0"/>
                  </a:cubicBezTo>
                  <a:cubicBezTo>
                    <a:pt x="913" y="17"/>
                    <a:pt x="905" y="42"/>
                    <a:pt x="916" y="113"/>
                  </a:cubicBezTo>
                  <a:cubicBezTo>
                    <a:pt x="909" y="225"/>
                    <a:pt x="897" y="324"/>
                    <a:pt x="888" y="434"/>
                  </a:cubicBezTo>
                  <a:cubicBezTo>
                    <a:pt x="919" y="483"/>
                    <a:pt x="939" y="476"/>
                    <a:pt x="991" y="462"/>
                  </a:cubicBezTo>
                  <a:cubicBezTo>
                    <a:pt x="1028" y="416"/>
                    <a:pt x="1073" y="379"/>
                    <a:pt x="1105" y="330"/>
                  </a:cubicBezTo>
                  <a:cubicBezTo>
                    <a:pt x="1022" y="269"/>
                    <a:pt x="1029" y="183"/>
                    <a:pt x="1029" y="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Ellipse 113"/>
          <p:cNvSpPr/>
          <p:nvPr/>
        </p:nvSpPr>
        <p:spPr>
          <a:xfrm>
            <a:off x="5990079" y="6210627"/>
            <a:ext cx="452605" cy="25088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468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old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school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Oxytocin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alone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Uterine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lavage:</a:t>
            </a: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Sterile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physiologic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liquid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Sterile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tube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balloon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filled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after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cervix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entrance)</a:t>
            </a:r>
          </a:p>
          <a:p>
            <a:pPr lvl="2"/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No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antiseptics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Oxytocin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the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endof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the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uterine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lavage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Contamination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risks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(&gt;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oxytocine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alone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  <a:p>
            <a:pPr lvl="1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Uterine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lavage and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antibiotic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infusion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after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>
              <a:buNone/>
            </a:pP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468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 new </a:t>
            </a:r>
            <a:r>
              <a:rPr lang="fr-FR" dirty="0" err="1" smtClean="0">
                <a:latin typeface="Garamond"/>
                <a:cs typeface="Garamond"/>
              </a:rPr>
              <a:t>ways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Systemic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antibiotics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Systemic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cotico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ïds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(Post/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pre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AI)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Plasma infusions</a:t>
            </a:r>
          </a:p>
          <a:p>
            <a:pPr lvl="1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Others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?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>
              <a:buNone/>
            </a:pP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1846"/>
          </a:xfrm>
        </p:spPr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In </a:t>
            </a:r>
            <a:r>
              <a:rPr lang="fr-FR" dirty="0" err="1" smtClean="0">
                <a:latin typeface="Garamond"/>
                <a:cs typeface="Garamond"/>
              </a:rPr>
              <a:t>my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mind</a:t>
            </a:r>
            <a:r>
              <a:rPr lang="fr-FR" dirty="0" smtClean="0">
                <a:latin typeface="Garamond"/>
                <a:cs typeface="Garamond"/>
              </a:rPr>
              <a:t>, in the </a:t>
            </a:r>
            <a:r>
              <a:rPr lang="fr-FR" dirty="0" err="1" smtClean="0">
                <a:latin typeface="Garamond"/>
                <a:cs typeface="Garamond"/>
              </a:rPr>
              <a:t>equine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Endometritis</a:t>
            </a:r>
            <a:r>
              <a:rPr lang="fr-FR" dirty="0" smtClean="0">
                <a:latin typeface="Garamond"/>
                <a:cs typeface="Garamond"/>
              </a:rPr>
              <a:t> ≠ </a:t>
            </a:r>
            <a:r>
              <a:rPr lang="fr-FR" dirty="0" err="1" smtClean="0">
                <a:latin typeface="Garamond"/>
                <a:cs typeface="Garamond"/>
              </a:rPr>
              <a:t>Metritis</a:t>
            </a:r>
            <a:r>
              <a:rPr lang="fr-FR" dirty="0" smtClean="0">
                <a:latin typeface="Garamond"/>
                <a:cs typeface="Garamond"/>
              </a:rPr>
              <a:t>: </a:t>
            </a:r>
            <a:endParaRPr lang="fr-FR" dirty="0">
              <a:latin typeface="Garamond"/>
              <a:cs typeface="Garamond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3022047"/>
          <a:ext cx="8229600" cy="383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492"/>
                <a:gridCol w="2912554"/>
                <a:gridCol w="2912554"/>
              </a:tblGrid>
              <a:tr h="1278651">
                <a:tc>
                  <a:txBody>
                    <a:bodyPr/>
                    <a:lstStyle/>
                    <a:p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00"/>
                          </a:solidFill>
                          <a:latin typeface="Garamond"/>
                          <a:cs typeface="Garamond"/>
                        </a:rPr>
                        <a:t>Timing</a:t>
                      </a:r>
                      <a:endParaRPr lang="fr-FR" sz="2800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00"/>
                          </a:solidFill>
                          <a:latin typeface="Garamond"/>
                          <a:cs typeface="Garamond"/>
                        </a:rPr>
                        <a:t>General </a:t>
                      </a:r>
                      <a:r>
                        <a:rPr lang="fr-FR" sz="2800" dirty="0" err="1" smtClean="0">
                          <a:solidFill>
                            <a:srgbClr val="000000"/>
                          </a:solidFill>
                          <a:latin typeface="Garamond"/>
                          <a:cs typeface="Garamond"/>
                        </a:rPr>
                        <a:t>signs</a:t>
                      </a:r>
                      <a:endParaRPr lang="fr-FR" sz="2800" dirty="0">
                        <a:solidFill>
                          <a:srgbClr val="0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278651">
                <a:tc>
                  <a:txBody>
                    <a:bodyPr/>
                    <a:lstStyle/>
                    <a:p>
                      <a:pPr algn="r"/>
                      <a:r>
                        <a:rPr lang="fr-FR" sz="3200" dirty="0" err="1" smtClean="0">
                          <a:latin typeface="Garamond"/>
                          <a:cs typeface="Garamond"/>
                        </a:rPr>
                        <a:t>Endometritis</a:t>
                      </a:r>
                      <a:endParaRPr lang="fr-FR" sz="3200" dirty="0">
                        <a:latin typeface="Garamond"/>
                        <a:cs typeface="Garamond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Garamond"/>
                          <a:cs typeface="Garamond"/>
                        </a:rPr>
                        <a:t>- NOT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after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foaling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Garamond"/>
                          <a:cs typeface="Garamond"/>
                        </a:rPr>
                        <a:t>-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NO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, (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except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vuvlar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discharge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)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1278651">
                <a:tc>
                  <a:txBody>
                    <a:bodyPr/>
                    <a:lstStyle/>
                    <a:p>
                      <a:pPr algn="r"/>
                      <a:r>
                        <a:rPr lang="fr-FR" sz="3200" dirty="0" err="1" smtClean="0">
                          <a:latin typeface="Garamond"/>
                          <a:cs typeface="Garamond"/>
                        </a:rPr>
                        <a:t>Metritis</a:t>
                      </a:r>
                      <a:endParaRPr lang="fr-FR" sz="3200" dirty="0">
                        <a:latin typeface="Garamond"/>
                        <a:cs typeface="Garamond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latin typeface="Garamond"/>
                          <a:cs typeface="Garamond"/>
                        </a:rPr>
                        <a:t>-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After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foaling</a:t>
                      </a:r>
                      <a:endParaRPr lang="fr-FR" dirty="0">
                        <a:solidFill>
                          <a:srgbClr val="FF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Temperature</a:t>
                      </a:r>
                      <a:endParaRPr lang="fr-FR" dirty="0" smtClean="0">
                        <a:solidFill>
                          <a:srgbClr val="FF0000"/>
                        </a:solidFill>
                        <a:latin typeface="Garamond"/>
                        <a:cs typeface="Garamond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Weakness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anorexia</a:t>
                      </a:r>
                      <a:endParaRPr lang="fr-FR" dirty="0" smtClean="0">
                        <a:latin typeface="Garamond"/>
                        <a:cs typeface="Garamond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Modified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blood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analysis</a:t>
                      </a:r>
                      <a:endParaRPr lang="fr-FR" baseline="0" dirty="0" smtClean="0">
                        <a:latin typeface="Garamond"/>
                        <a:cs typeface="Garamond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Laminitis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,…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56198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External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signs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vulvar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discharge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Speculum exam: cervical </a:t>
            </a:r>
            <a:r>
              <a:rPr lang="fr-FR" dirty="0" err="1" smtClean="0">
                <a:latin typeface="Garamond"/>
                <a:cs typeface="Garamond"/>
              </a:rPr>
              <a:t>discharge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US: « free </a:t>
            </a:r>
            <a:r>
              <a:rPr lang="fr-FR" dirty="0" err="1" smtClean="0">
                <a:latin typeface="Garamond"/>
                <a:cs typeface="Garamond"/>
              </a:rPr>
              <a:t>liquid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inside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uterine</a:t>
            </a:r>
            <a:r>
              <a:rPr lang="fr-FR" dirty="0" smtClean="0">
                <a:latin typeface="Garamond"/>
                <a:cs typeface="Garamond"/>
              </a:rPr>
              <a:t> lumen »</a:t>
            </a:r>
          </a:p>
        </p:txBody>
      </p:sp>
      <p:pic>
        <p:nvPicPr>
          <p:cNvPr id="6" name="Image 5" descr="v#0175.jpg"/>
          <p:cNvPicPr>
            <a:picLocks noChangeAspect="1"/>
          </p:cNvPicPr>
          <p:nvPr/>
        </p:nvPicPr>
        <p:blipFill>
          <a:blip r:embed="rId2"/>
          <a:srcRect l="22510" t="6014" r="34544" b="7610"/>
          <a:stretch>
            <a:fillRect/>
          </a:stretch>
        </p:blipFill>
        <p:spPr>
          <a:xfrm>
            <a:off x="6092958" y="3712380"/>
            <a:ext cx="2084298" cy="3144090"/>
          </a:xfrm>
          <a:prstGeom prst="rect">
            <a:avLst/>
          </a:prstGeom>
        </p:spPr>
      </p:pic>
      <p:pic>
        <p:nvPicPr>
          <p:cNvPr id="7" name="Image 6" descr="v#0180.jpg"/>
          <p:cNvPicPr>
            <a:picLocks noChangeAspect="1"/>
          </p:cNvPicPr>
          <p:nvPr/>
        </p:nvPicPr>
        <p:blipFill>
          <a:blip r:embed="rId3"/>
          <a:srcRect l="11974" t="6014" r="25763" b="7610"/>
          <a:stretch>
            <a:fillRect/>
          </a:stretch>
        </p:blipFill>
        <p:spPr>
          <a:xfrm>
            <a:off x="-1" y="3713912"/>
            <a:ext cx="3021845" cy="3144090"/>
          </a:xfrm>
          <a:prstGeom prst="rect">
            <a:avLst/>
          </a:prstGeom>
        </p:spPr>
      </p:pic>
      <p:pic>
        <p:nvPicPr>
          <p:cNvPr id="8" name="Image 7" descr="v#0190.jpg"/>
          <p:cNvPicPr>
            <a:picLocks noChangeAspect="1"/>
          </p:cNvPicPr>
          <p:nvPr/>
        </p:nvPicPr>
        <p:blipFill>
          <a:blip r:embed="rId4"/>
          <a:srcRect l="12453" t="7451" r="25604" b="8036"/>
          <a:stretch>
            <a:fillRect/>
          </a:stretch>
        </p:blipFill>
        <p:spPr>
          <a:xfrm>
            <a:off x="3021844" y="3713910"/>
            <a:ext cx="3071114" cy="3142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631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Endometrial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swabs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Cottons</a:t>
            </a:r>
            <a:r>
              <a:rPr lang="fr-FR" dirty="0" smtClean="0">
                <a:latin typeface="Garamond"/>
                <a:cs typeface="Garamond"/>
              </a:rPr>
              <a:t> or </a:t>
            </a:r>
            <a:r>
              <a:rPr lang="fr-FR" dirty="0" err="1" smtClean="0">
                <a:latin typeface="Garamond"/>
                <a:cs typeface="Garamond"/>
              </a:rPr>
              <a:t>Brushes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4561355"/>
            <a:ext cx="8229600" cy="6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fr-FR" sz="2800" dirty="0" smtClean="0">
                <a:latin typeface="Garamond"/>
                <a:cs typeface="Garamond"/>
              </a:rPr>
              <a:t> Small volume </a:t>
            </a:r>
            <a:r>
              <a:rPr lang="fr-FR" sz="2800" dirty="0" err="1" smtClean="0">
                <a:latin typeface="Garamond"/>
                <a:cs typeface="Garamond"/>
              </a:rPr>
              <a:t>uterine</a:t>
            </a:r>
            <a:r>
              <a:rPr lang="fr-FR" sz="2800" dirty="0" smtClean="0">
                <a:latin typeface="Garamond"/>
                <a:cs typeface="Garamond"/>
              </a:rPr>
              <a:t> lavage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34503" y="1070316"/>
            <a:ext cx="1361190" cy="31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92669" y="2341675"/>
            <a:ext cx="1244858" cy="31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579940" y="3529555"/>
            <a:ext cx="1007569" cy="33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5730298"/>
            <a:ext cx="8229600" cy="6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fr-FR" sz="2800" dirty="0" err="1" smtClean="0">
                <a:latin typeface="Garamond"/>
                <a:cs typeface="Garamond"/>
              </a:rPr>
              <a:t>Uterine</a:t>
            </a:r>
            <a:r>
              <a:rPr lang="fr-FR" sz="2800" dirty="0" smtClean="0">
                <a:latin typeface="Garamond"/>
                <a:cs typeface="Garamond"/>
              </a:rPr>
              <a:t> biopsies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11" name="Image 3" descr="pincebiops1.jpg"/>
          <p:cNvPicPr>
            <a:picLocks noChangeAspect="1"/>
          </p:cNvPicPr>
          <p:nvPr/>
        </p:nvPicPr>
        <p:blipFill>
          <a:blip r:embed="rId5"/>
          <a:srcRect l="52027" t="35614" b="46835"/>
          <a:stretch>
            <a:fillRect/>
          </a:stretch>
        </p:blipFill>
        <p:spPr bwMode="auto">
          <a:xfrm>
            <a:off x="5386766" y="5934684"/>
            <a:ext cx="3393917" cy="9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3373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Conclusions about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cytology</a:t>
            </a:r>
            <a:r>
              <a:rPr lang="fr-FR" dirty="0" smtClean="0">
                <a:latin typeface="Garamond"/>
                <a:cs typeface="Garamond"/>
              </a:rPr>
              <a:t> and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bacteriology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Swabs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small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volume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uterine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lavage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In </a:t>
            </a:r>
            <a:r>
              <a:rPr lang="fr-FR" dirty="0" err="1" smtClean="0">
                <a:latin typeface="Garamond"/>
                <a:cs typeface="Garamond"/>
              </a:rPr>
              <a:t>litterature</a:t>
            </a:r>
            <a:r>
              <a:rPr lang="fr-FR" dirty="0" smtClean="0">
                <a:latin typeface="Garamond"/>
                <a:cs typeface="Garamond"/>
              </a:rPr>
              <a:t>, 2 </a:t>
            </a:r>
            <a:r>
              <a:rPr lang="fr-FR" dirty="0" err="1" smtClean="0">
                <a:latin typeface="Garamond"/>
                <a:cs typeface="Garamond"/>
              </a:rPr>
              <a:t>ways</a:t>
            </a:r>
            <a:r>
              <a:rPr lang="fr-FR" dirty="0" smtClean="0">
                <a:latin typeface="Garamond"/>
                <a:cs typeface="Garamond"/>
              </a:rPr>
              <a:t> of </a:t>
            </a:r>
            <a:r>
              <a:rPr lang="fr-FR" dirty="0" err="1" smtClean="0">
                <a:latin typeface="Garamond"/>
                <a:cs typeface="Garamond"/>
              </a:rPr>
              <a:t>slides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interpretation</a:t>
            </a:r>
            <a:endParaRPr lang="fr-FR" dirty="0" smtClean="0">
              <a:latin typeface="Garamond"/>
              <a:cs typeface="Garamond"/>
            </a:endParaRPr>
          </a:p>
          <a:p>
            <a:pPr lvl="3"/>
            <a:r>
              <a:rPr lang="fr-FR" dirty="0" err="1" smtClean="0">
                <a:latin typeface="Garamond"/>
                <a:cs typeface="Garamond"/>
              </a:rPr>
              <a:t>Classical</a:t>
            </a:r>
            <a:r>
              <a:rPr lang="fr-FR" dirty="0" smtClean="0">
                <a:latin typeface="Garamond"/>
                <a:cs typeface="Garamond"/>
              </a:rPr>
              <a:t>: &gt;5 </a:t>
            </a:r>
            <a:r>
              <a:rPr lang="fr-FR" dirty="0" err="1" smtClean="0">
                <a:latin typeface="Garamond"/>
                <a:cs typeface="Garamond"/>
              </a:rPr>
              <a:t>Neutro</a:t>
            </a:r>
            <a:r>
              <a:rPr lang="fr-FR" dirty="0" smtClean="0">
                <a:latin typeface="Garamond"/>
                <a:cs typeface="Garamond"/>
              </a:rPr>
              <a:t> or Eosino/x400 </a:t>
            </a:r>
            <a:r>
              <a:rPr lang="fr-FR" dirty="0" err="1" smtClean="0">
                <a:latin typeface="Garamond"/>
                <a:cs typeface="Garamond"/>
              </a:rPr>
              <a:t>field</a:t>
            </a:r>
            <a:r>
              <a:rPr lang="fr-FR" dirty="0" smtClean="0">
                <a:latin typeface="Garamond"/>
                <a:cs typeface="Garamond"/>
              </a:rPr>
              <a:t> (?)</a:t>
            </a:r>
          </a:p>
          <a:p>
            <a:pPr lvl="3"/>
            <a:r>
              <a:rPr lang="fr-FR" dirty="0" smtClean="0">
                <a:latin typeface="Garamond"/>
                <a:cs typeface="Garamond"/>
              </a:rPr>
              <a:t>New: &gt;5% </a:t>
            </a:r>
            <a:r>
              <a:rPr lang="fr-FR" dirty="0" err="1" smtClean="0">
                <a:latin typeface="Garamond"/>
                <a:cs typeface="Garamond"/>
              </a:rPr>
              <a:t>Neutro</a:t>
            </a:r>
            <a:r>
              <a:rPr lang="fr-FR" dirty="0" smtClean="0">
                <a:latin typeface="Garamond"/>
                <a:cs typeface="Garamond"/>
              </a:rPr>
              <a:t> or </a:t>
            </a:r>
            <a:r>
              <a:rPr lang="fr-FR" dirty="0" err="1" smtClean="0">
                <a:latin typeface="Garamond"/>
                <a:cs typeface="Garamond"/>
              </a:rPr>
              <a:t>Eosino</a:t>
            </a:r>
            <a:endParaRPr lang="fr-FR" dirty="0" smtClean="0">
              <a:latin typeface="Garamond"/>
              <a:cs typeface="Garamond"/>
            </a:endParaRPr>
          </a:p>
          <a:p>
            <a:pPr lvl="2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52547" y="4435181"/>
          <a:ext cx="8234254" cy="2178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0050"/>
                <a:gridCol w="3482102"/>
                <a:gridCol w="3482102"/>
              </a:tblGrid>
              <a:tr h="623893">
                <a:tc>
                  <a:txBody>
                    <a:bodyPr/>
                    <a:lstStyle/>
                    <a:p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Garamond"/>
                          <a:cs typeface="Garamond"/>
                        </a:rPr>
                        <a:t>Bacterio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+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Garamond"/>
                          <a:cs typeface="Garamond"/>
                        </a:rPr>
                        <a:t>Bacterio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 -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623893">
                <a:tc>
                  <a:txBody>
                    <a:bodyPr/>
                    <a:lstStyle/>
                    <a:p>
                      <a:pPr algn="r"/>
                      <a:r>
                        <a:rPr lang="fr-FR" b="1" dirty="0" err="1" smtClean="0">
                          <a:latin typeface="Garamond"/>
                          <a:cs typeface="Garamond"/>
                        </a:rPr>
                        <a:t>Cytology</a:t>
                      </a:r>
                      <a:r>
                        <a:rPr lang="fr-FR" b="1" baseline="0" dirty="0" smtClean="0">
                          <a:latin typeface="Garamond"/>
                          <a:cs typeface="Garamond"/>
                        </a:rPr>
                        <a:t> +</a:t>
                      </a:r>
                      <a:endParaRPr lang="fr-FR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Endometritis</a:t>
                      </a:r>
                      <a:endParaRPr lang="fr-FR" dirty="0" smtClean="0">
                        <a:latin typeface="Garamond"/>
                        <a:cs typeface="Garamond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Etiologic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 agent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is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probably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 the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isolated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bacteria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Endometritis</a:t>
                      </a:r>
                      <a:endParaRPr lang="fr-FR" dirty="0" smtClean="0">
                        <a:latin typeface="Garamond"/>
                        <a:cs typeface="Garamond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Etiology</a:t>
                      </a:r>
                      <a:r>
                        <a:rPr lang="fr-FR" dirty="0" smtClean="0">
                          <a:latin typeface="Garamond"/>
                          <a:cs typeface="Garamond"/>
                        </a:rPr>
                        <a:t>: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 Post </a:t>
                      </a:r>
                      <a:r>
                        <a:rPr lang="fr-FR" baseline="0" dirty="0" err="1" smtClean="0">
                          <a:latin typeface="Garamond"/>
                          <a:cs typeface="Garamond"/>
                        </a:rPr>
                        <a:t>mating</a:t>
                      </a:r>
                      <a:r>
                        <a:rPr lang="fr-FR" baseline="0" dirty="0" smtClean="0">
                          <a:latin typeface="Garamond"/>
                          <a:cs typeface="Garamond"/>
                        </a:rPr>
                        <a:t>/Post AI, Mycosis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623893">
                <a:tc>
                  <a:txBody>
                    <a:bodyPr/>
                    <a:lstStyle/>
                    <a:p>
                      <a:pPr algn="r"/>
                      <a:r>
                        <a:rPr lang="fr-FR" b="1" dirty="0" err="1" smtClean="0">
                          <a:latin typeface="Garamond"/>
                          <a:cs typeface="Garamond"/>
                        </a:rPr>
                        <a:t>Cytology</a:t>
                      </a:r>
                      <a:r>
                        <a:rPr lang="fr-FR" b="1" dirty="0" smtClean="0">
                          <a:latin typeface="Garamond"/>
                          <a:cs typeface="Garamond"/>
                        </a:rPr>
                        <a:t> -</a:t>
                      </a:r>
                      <a:endParaRPr lang="fr-FR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dirty="0" smtClean="0">
                          <a:latin typeface="Garamond"/>
                          <a:cs typeface="Garamond"/>
                        </a:rPr>
                        <a:t>No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endometritis</a:t>
                      </a:r>
                      <a:endParaRPr lang="fr-FR" dirty="0" smtClean="0">
                        <a:latin typeface="Garamond"/>
                        <a:cs typeface="Garamond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dirty="0" smtClean="0">
                          <a:latin typeface="Garamond"/>
                          <a:cs typeface="Garamond"/>
                        </a:rPr>
                        <a:t>Contamination of the </a:t>
                      </a:r>
                      <a:r>
                        <a:rPr lang="fr-FR" dirty="0" err="1" smtClean="0">
                          <a:latin typeface="Garamond"/>
                          <a:cs typeface="Garamond"/>
                        </a:rPr>
                        <a:t>sample</a:t>
                      </a:r>
                      <a:endParaRPr lang="fr-FR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err="1" smtClean="0">
                          <a:latin typeface="Garamond"/>
                          <a:cs typeface="Garamond"/>
                          <a:sym typeface="Wingdings"/>
                        </a:rPr>
                        <a:t></a:t>
                      </a:r>
                      <a:endParaRPr lang="fr-FR" sz="3600" dirty="0" smtClean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8759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>
              <a:defRPr/>
            </a:pPr>
            <a:r>
              <a:rPr lang="fr-FR" dirty="0" smtClean="0">
                <a:latin typeface="Garamond"/>
                <a:cs typeface="Garamond"/>
              </a:rPr>
              <a:t>Conclusions about about biopsies</a:t>
            </a:r>
          </a:p>
          <a:p>
            <a:pPr lvl="2">
              <a:defRPr/>
            </a:pPr>
            <a:r>
              <a:rPr lang="fr-FR" dirty="0" err="1" smtClean="0">
                <a:latin typeface="Garamond"/>
                <a:cs typeface="Garamond"/>
              </a:rPr>
              <a:t>Endometritis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Endometrosis</a:t>
            </a:r>
            <a:r>
              <a:rPr lang="fr-FR" dirty="0" smtClean="0">
                <a:latin typeface="Garamond"/>
                <a:cs typeface="Garamond"/>
              </a:rPr>
              <a:t> </a:t>
            </a:r>
          </a:p>
          <a:p>
            <a:pPr lvl="2">
              <a:defRPr/>
            </a:pP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Kenney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Prognosis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see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practical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663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Etiology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>
              <a:defRPr/>
            </a:pPr>
            <a:r>
              <a:rPr lang="fr-FR" dirty="0" smtClean="0">
                <a:latin typeface="Garamond"/>
                <a:cs typeface="Garamond"/>
              </a:rPr>
              <a:t>Not </a:t>
            </a:r>
            <a:r>
              <a:rPr lang="fr-FR" dirty="0" err="1" smtClean="0">
                <a:latin typeface="Garamond"/>
                <a:cs typeface="Garamond"/>
              </a:rPr>
              <a:t>related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specific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pathogenic</a:t>
            </a:r>
            <a:r>
              <a:rPr lang="fr-FR" dirty="0" smtClean="0">
                <a:latin typeface="Garamond"/>
                <a:cs typeface="Garamond"/>
              </a:rPr>
              <a:t> agent: </a:t>
            </a:r>
          </a:p>
          <a:p>
            <a:pPr lvl="1" indent="-26988">
              <a:buNone/>
              <a:defRPr/>
            </a:pP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Post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mating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/AI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endometritis</a:t>
            </a:r>
            <a:endParaRPr lang="fr-FR" dirty="0" smtClean="0">
              <a:latin typeface="Garamond"/>
              <a:cs typeface="Garamond"/>
            </a:endParaRPr>
          </a:p>
          <a:p>
            <a:pPr lvl="1">
              <a:defRPr/>
            </a:pP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Related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specific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pathogenic</a:t>
            </a:r>
            <a:r>
              <a:rPr lang="fr-FR" dirty="0" smtClean="0">
                <a:latin typeface="Garamond"/>
                <a:cs typeface="Garamond"/>
              </a:rPr>
              <a:t> agent:</a:t>
            </a:r>
          </a:p>
          <a:p>
            <a:pPr lvl="2">
              <a:defRPr/>
            </a:pPr>
            <a:r>
              <a:rPr lang="fr-FR" dirty="0" err="1" smtClean="0">
                <a:latin typeface="Garamond"/>
                <a:cs typeface="Garamond"/>
              </a:rPr>
              <a:t>Veneral</a:t>
            </a:r>
            <a:r>
              <a:rPr lang="fr-FR" dirty="0" smtClean="0">
                <a:latin typeface="Garamond"/>
                <a:cs typeface="Garamond"/>
              </a:rPr>
              <a:t> transmission: </a:t>
            </a:r>
          </a:p>
          <a:p>
            <a:pPr lvl="2" indent="25400">
              <a:buNone/>
              <a:defRPr/>
            </a:pP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Taylorella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equigenitalis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Pseudomonas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aeruginosa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Klebsiella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pneumonia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Sptreptococcus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(?)</a:t>
            </a:r>
            <a:endParaRPr lang="fr-FR" dirty="0" smtClean="0">
              <a:latin typeface="Garamond"/>
              <a:cs typeface="Garamond"/>
            </a:endParaRPr>
          </a:p>
          <a:p>
            <a:pPr lvl="2">
              <a:defRPr/>
            </a:pPr>
            <a:r>
              <a:rPr lang="fr-FR" dirty="0" err="1" smtClean="0">
                <a:latin typeface="Garamond"/>
                <a:cs typeface="Garamond"/>
              </a:rPr>
              <a:t>Opportunistic</a:t>
            </a:r>
            <a:r>
              <a:rPr lang="fr-FR" dirty="0" smtClean="0">
                <a:latin typeface="Garamond"/>
                <a:cs typeface="Garamond"/>
              </a:rPr>
              <a:t> agents</a:t>
            </a:r>
          </a:p>
          <a:p>
            <a:pPr lvl="3">
              <a:defRPr/>
            </a:pPr>
            <a:r>
              <a:rPr lang="fr-FR" dirty="0" err="1" smtClean="0">
                <a:latin typeface="Garamond"/>
                <a:cs typeface="Garamond"/>
              </a:rPr>
              <a:t>Bacterias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Streptococcus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spp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Staphylococcus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spp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E. coli,…</a:t>
            </a:r>
            <a:endParaRPr lang="fr-FR" dirty="0" smtClean="0">
              <a:latin typeface="Garamond"/>
              <a:cs typeface="Garamond"/>
            </a:endParaRPr>
          </a:p>
          <a:p>
            <a:pPr lvl="3">
              <a:defRPr/>
            </a:pPr>
            <a:r>
              <a:rPr lang="fr-FR" dirty="0" smtClean="0">
                <a:latin typeface="Garamond"/>
                <a:cs typeface="Garamond"/>
              </a:rPr>
              <a:t>Mycosis: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Candida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spp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 Aspergillus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spp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,…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6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Garamond"/>
                <a:cs typeface="Garamond"/>
              </a:rPr>
              <a:t>Rational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uterine</a:t>
            </a:r>
            <a:r>
              <a:rPr lang="fr-FR" dirty="0" smtClean="0">
                <a:latin typeface="Garamond"/>
                <a:cs typeface="Garamond"/>
              </a:rPr>
              <a:t> clearance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Mechanisms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involved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sz="2800" dirty="0" err="1" smtClean="0">
                <a:solidFill>
                  <a:srgbClr val="FF0000"/>
                </a:solidFill>
                <a:latin typeface="Garamond"/>
                <a:cs typeface="Garamond"/>
              </a:rPr>
              <a:t>Cervix</a:t>
            </a:r>
            <a:r>
              <a:rPr lang="fr-FR" sz="2800" dirty="0" smtClean="0">
                <a:latin typeface="Garamond"/>
                <a:cs typeface="Garamond"/>
              </a:rPr>
              <a:t> </a:t>
            </a:r>
            <a:r>
              <a:rPr lang="fr-FR" sz="2800" dirty="0" err="1" smtClean="0">
                <a:latin typeface="Garamond"/>
                <a:cs typeface="Garamond"/>
              </a:rPr>
              <a:t>opening</a:t>
            </a:r>
            <a:endParaRPr lang="fr-FR" sz="2800" dirty="0" smtClean="0">
              <a:latin typeface="Garamond"/>
              <a:cs typeface="Garamond"/>
            </a:endParaRPr>
          </a:p>
          <a:p>
            <a:pPr lvl="2"/>
            <a:r>
              <a:rPr lang="fr-FR" sz="2800" dirty="0" smtClean="0">
                <a:solidFill>
                  <a:srgbClr val="FF0000"/>
                </a:solidFill>
                <a:latin typeface="Garamond"/>
                <a:cs typeface="Garamond"/>
              </a:rPr>
              <a:t>Mucus</a:t>
            </a:r>
          </a:p>
          <a:p>
            <a:pPr lvl="2"/>
            <a:r>
              <a:rPr lang="fr-FR" sz="2800" dirty="0" err="1" smtClean="0">
                <a:solidFill>
                  <a:srgbClr val="FF0000"/>
                </a:solidFill>
                <a:latin typeface="Garamond"/>
                <a:cs typeface="Garamond"/>
              </a:rPr>
              <a:t>Muscular</a:t>
            </a:r>
            <a:r>
              <a:rPr lang="fr-FR" sz="2800" dirty="0" smtClean="0">
                <a:latin typeface="Garamond"/>
                <a:cs typeface="Garamond"/>
              </a:rPr>
              <a:t> contractions (</a:t>
            </a:r>
            <a:r>
              <a:rPr lang="fr-FR" sz="2800" dirty="0" err="1" smtClean="0">
                <a:latin typeface="Garamond"/>
                <a:cs typeface="Garamond"/>
              </a:rPr>
              <a:t>oxytocin</a:t>
            </a:r>
            <a:r>
              <a:rPr lang="fr-FR" sz="2800" dirty="0" smtClean="0">
                <a:latin typeface="Garamond"/>
                <a:cs typeface="Garamond"/>
              </a:rPr>
              <a:t> &amp; PG)</a:t>
            </a:r>
            <a:endParaRPr lang="fr-FR" sz="2800" dirty="0" smtClean="0">
              <a:latin typeface="Garamond"/>
              <a:cs typeface="Garamond"/>
            </a:endParaRPr>
          </a:p>
          <a:p>
            <a:pPr lvl="2"/>
            <a:r>
              <a:rPr lang="fr-FR" sz="2800" dirty="0" err="1" smtClean="0">
                <a:solidFill>
                  <a:srgbClr val="FF0000"/>
                </a:solidFill>
                <a:latin typeface="Garamond"/>
                <a:cs typeface="Garamond"/>
              </a:rPr>
              <a:t>Lymphatic</a:t>
            </a:r>
            <a:r>
              <a:rPr lang="fr-FR" sz="2800" dirty="0" smtClean="0">
                <a:latin typeface="Garamond"/>
                <a:cs typeface="Garamond"/>
              </a:rPr>
              <a:t> drainage</a:t>
            </a:r>
          </a:p>
          <a:p>
            <a:pPr lvl="2"/>
            <a:r>
              <a:rPr lang="fr-FR" sz="2800" dirty="0" err="1" smtClean="0">
                <a:solidFill>
                  <a:srgbClr val="FF0000"/>
                </a:solidFill>
                <a:latin typeface="Garamond"/>
                <a:cs typeface="Garamond"/>
              </a:rPr>
              <a:t>Inflammatory</a:t>
            </a:r>
            <a:r>
              <a:rPr lang="fr-FR" sz="2800" dirty="0" smtClean="0">
                <a:latin typeface="Garamond"/>
                <a:cs typeface="Garamond"/>
              </a:rPr>
              <a:t> </a:t>
            </a:r>
            <a:r>
              <a:rPr lang="fr-FR" sz="2800" dirty="0" err="1" smtClean="0">
                <a:latin typeface="Garamond"/>
                <a:cs typeface="Garamond"/>
              </a:rPr>
              <a:t>cells</a:t>
            </a:r>
            <a:r>
              <a:rPr lang="fr-FR" sz="2800" dirty="0" smtClean="0">
                <a:latin typeface="Garamond"/>
                <a:cs typeface="Garamond"/>
              </a:rPr>
              <a:t> &amp; </a:t>
            </a:r>
            <a:r>
              <a:rPr lang="fr-FR" sz="2800" dirty="0" err="1" smtClean="0">
                <a:solidFill>
                  <a:srgbClr val="FF0000"/>
                </a:solidFill>
                <a:latin typeface="Garamond"/>
                <a:cs typeface="Garamond"/>
              </a:rPr>
              <a:t>immunity</a:t>
            </a:r>
            <a:endParaRPr lang="fr-FR" sz="28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2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ENDOMETRITIS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637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Garamond"/>
                <a:cs typeface="Garamond"/>
              </a:rPr>
              <a:t>Rational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predisposing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factors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Vulvar</a:t>
            </a:r>
            <a:r>
              <a:rPr lang="fr-FR" dirty="0" smtClean="0">
                <a:latin typeface="Garamond"/>
                <a:cs typeface="Garamond"/>
              </a:rPr>
              <a:t> conformation</a:t>
            </a:r>
            <a:r>
              <a:rPr lang="fr-FR" dirty="0" smtClean="0">
                <a:latin typeface="Garamond"/>
                <a:cs typeface="Garamond"/>
              </a:rPr>
              <a:t>: « No </a:t>
            </a:r>
            <a:r>
              <a:rPr lang="fr-FR" dirty="0" err="1" smtClean="0">
                <a:latin typeface="Garamond"/>
                <a:cs typeface="Garamond"/>
              </a:rPr>
              <a:t>vulva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nor</a:t>
            </a:r>
            <a:r>
              <a:rPr lang="fr-FR" dirty="0" smtClean="0">
                <a:latin typeface="Garamond"/>
                <a:cs typeface="Garamond"/>
              </a:rPr>
              <a:t> mare »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Vertical</a:t>
            </a:r>
            <a:r>
              <a:rPr lang="fr-FR" dirty="0" smtClean="0">
                <a:latin typeface="Garamond"/>
                <a:cs typeface="Garamond"/>
              </a:rPr>
              <a:t> (max 20° </a:t>
            </a:r>
            <a:r>
              <a:rPr lang="fr-FR" dirty="0" err="1" smtClean="0">
                <a:latin typeface="Garamond"/>
                <a:cs typeface="Garamond"/>
              </a:rPr>
              <a:t>deviation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Closure</a:t>
            </a:r>
            <a:r>
              <a:rPr lang="fr-FR" dirty="0" smtClean="0">
                <a:latin typeface="Garamond"/>
                <a:cs typeface="Garamond"/>
              </a:rPr>
              <a:t> (no apparent </a:t>
            </a:r>
            <a:r>
              <a:rPr lang="fr-FR" dirty="0" err="1" smtClean="0">
                <a:latin typeface="Garamond"/>
                <a:cs typeface="Garamond"/>
              </a:rPr>
              <a:t>mucosa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Length</a:t>
            </a:r>
            <a:r>
              <a:rPr lang="fr-FR" dirty="0" smtClean="0">
                <a:latin typeface="Garamond"/>
                <a:cs typeface="Garamond"/>
              </a:rPr>
              <a:t> (max 15-20cm)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Supra/Infra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ischial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latin typeface="Garamond"/>
                <a:cs typeface="Garamond"/>
              </a:rPr>
              <a:t>proportion = 2/3</a:t>
            </a:r>
          </a:p>
          <a:p>
            <a:pPr lvl="1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67424" y="4496571"/>
            <a:ext cx="17079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Garamond"/>
                <a:cs typeface="Garamond"/>
              </a:rPr>
              <a:t>Poor</a:t>
            </a:r>
            <a:r>
              <a:rPr lang="fr-FR" sz="2000" dirty="0" smtClean="0">
                <a:latin typeface="Garamond"/>
                <a:cs typeface="Garamond"/>
              </a:rPr>
              <a:t> </a:t>
            </a:r>
            <a:r>
              <a:rPr lang="fr-FR" sz="2000" dirty="0" err="1" smtClean="0">
                <a:latin typeface="Garamond"/>
                <a:cs typeface="Garamond"/>
              </a:rPr>
              <a:t>v</a:t>
            </a:r>
            <a:r>
              <a:rPr lang="fr-FR" sz="2000" dirty="0" err="1" smtClean="0">
                <a:latin typeface="Garamond"/>
                <a:cs typeface="Garamond"/>
              </a:rPr>
              <a:t>ulvar</a:t>
            </a:r>
            <a:r>
              <a:rPr lang="fr-FR" sz="2000" dirty="0" smtClean="0">
                <a:latin typeface="Garamond"/>
                <a:cs typeface="Garamond"/>
              </a:rPr>
              <a:t> conformation</a:t>
            </a:r>
            <a:endParaRPr lang="fr-FR" sz="2000" dirty="0"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59425" y="5329889"/>
            <a:ext cx="17079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Garamond"/>
                <a:cs typeface="Garamond"/>
              </a:rPr>
              <a:t>Pneumovagina</a:t>
            </a:r>
            <a:endParaRPr lang="fr-FR" sz="2000" dirty="0">
              <a:latin typeface="Garamond"/>
              <a:cs typeface="Garamon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75423" y="5329889"/>
            <a:ext cx="17079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Garamond"/>
                <a:cs typeface="Garamond"/>
              </a:rPr>
              <a:t>Urovagina</a:t>
            </a:r>
            <a:endParaRPr lang="fr-FR" sz="2000" dirty="0"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67424" y="6248481"/>
            <a:ext cx="170799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Garamond"/>
                <a:cs typeface="Garamond"/>
              </a:rPr>
              <a:t>Endometritis</a:t>
            </a:r>
            <a:endParaRPr lang="fr-FR" sz="2000" dirty="0">
              <a:latin typeface="Garamond"/>
              <a:cs typeface="Garamond"/>
            </a:endParaRPr>
          </a:p>
        </p:txBody>
      </p:sp>
      <p:cxnSp>
        <p:nvCxnSpPr>
          <p:cNvPr id="8" name="Connecteur droit 7"/>
          <p:cNvCxnSpPr>
            <a:stCxn id="4" idx="1"/>
            <a:endCxn id="5" idx="0"/>
          </p:cNvCxnSpPr>
          <p:nvPr/>
        </p:nvCxnSpPr>
        <p:spPr>
          <a:xfrm rot="10800000" flipV="1">
            <a:off x="4713426" y="4850513"/>
            <a:ext cx="853999" cy="4793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4" idx="3"/>
            <a:endCxn id="6" idx="0"/>
          </p:cNvCxnSpPr>
          <p:nvPr/>
        </p:nvCxnSpPr>
        <p:spPr>
          <a:xfrm>
            <a:off x="7275423" y="4850514"/>
            <a:ext cx="854000" cy="4793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5" idx="3"/>
            <a:endCxn id="6" idx="1"/>
          </p:cNvCxnSpPr>
          <p:nvPr/>
        </p:nvCxnSpPr>
        <p:spPr>
          <a:xfrm>
            <a:off x="5567424" y="5529944"/>
            <a:ext cx="1707999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5" idx="2"/>
            <a:endCxn id="7" idx="1"/>
          </p:cNvCxnSpPr>
          <p:nvPr/>
        </p:nvCxnSpPr>
        <p:spPr>
          <a:xfrm rot="16200000" flipH="1">
            <a:off x="4781156" y="5662267"/>
            <a:ext cx="718537" cy="85399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6" idx="2"/>
            <a:endCxn id="7" idx="3"/>
          </p:cNvCxnSpPr>
          <p:nvPr/>
        </p:nvCxnSpPr>
        <p:spPr>
          <a:xfrm rot="5400000">
            <a:off x="7343155" y="5662267"/>
            <a:ext cx="718537" cy="8540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MG_2050.jpg"/>
          <p:cNvPicPr>
            <a:picLocks noChangeAspect="1"/>
          </p:cNvPicPr>
          <p:nvPr/>
        </p:nvPicPr>
        <p:blipFill>
          <a:blip r:embed="rId2"/>
          <a:srcRect l="16560" t="14896" r="16740"/>
          <a:stretch>
            <a:fillRect/>
          </a:stretch>
        </p:blipFill>
        <p:spPr>
          <a:xfrm>
            <a:off x="0" y="4374772"/>
            <a:ext cx="2934255" cy="249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435</Words>
  <Application>Microsoft Macintosh PowerPoint</Application>
  <PresentationFormat>Présentation à l'écran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  <vt:lpstr>ENDOMETRITIS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13</cp:revision>
  <dcterms:created xsi:type="dcterms:W3CDTF">2015-07-07T11:32:18Z</dcterms:created>
  <dcterms:modified xsi:type="dcterms:W3CDTF">2015-07-07T12:46:50Z</dcterms:modified>
</cp:coreProperties>
</file>