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30279975" cy="42808525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3" userDrawn="1">
          <p15:clr>
            <a:srgbClr val="A4A3A4"/>
          </p15:clr>
        </p15:guide>
        <p15:guide id="2" pos="9537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eo Anton" initials="G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61"/>
    <p:restoredTop sz="94712"/>
  </p:normalViewPr>
  <p:slideViewPr>
    <p:cSldViewPr snapToGrid="0" snapToObjects="1" showGuides="1">
      <p:cViewPr varScale="1">
        <p:scale>
          <a:sx n="19" d="100"/>
          <a:sy n="19" d="100"/>
        </p:scale>
        <p:origin x="3048" y="296"/>
      </p:cViewPr>
      <p:guideLst>
        <p:guide orient="horz" pos="13483"/>
        <p:guide pos="953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notes format</a:t>
            </a:r>
          </a:p>
        </p:txBody>
      </p:sp>
      <p:sp>
        <p:nvSpPr>
          <p:cNvPr id="37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</a:p>
        </p:txBody>
      </p:sp>
      <p:sp>
        <p:nvSpPr>
          <p:cNvPr id="38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</a:p>
        </p:txBody>
      </p:sp>
      <p:sp>
        <p:nvSpPr>
          <p:cNvPr id="39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</a:p>
        </p:txBody>
      </p:sp>
      <p:sp>
        <p:nvSpPr>
          <p:cNvPr id="40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77395390-2B1C-457F-AECB-A380682B5765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320" cy="41137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3" name="CustomShape 2"/>
          <p:cNvSpPr/>
          <p:nvPr/>
        </p:nvSpPr>
        <p:spPr>
          <a:xfrm>
            <a:off x="3884760" y="8685360"/>
            <a:ext cx="2970720" cy="456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EE7C66BD-A17E-44B5-9437-9D869BA43A0B}" type="slidenum"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+mn-ea"/>
              </a:rPr>
              <a:t>1</a:t>
            </a:fld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85040" y="7005960"/>
            <a:ext cx="22708800" cy="149025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1513800" y="10017000"/>
            <a:ext cx="27250920" cy="118429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1513800" y="22985280"/>
            <a:ext cx="27250920" cy="118429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85040" y="7005960"/>
            <a:ext cx="22708800" cy="149025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1513800" y="10017000"/>
            <a:ext cx="13298400" cy="118429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15477480" y="10017000"/>
            <a:ext cx="13298400" cy="118429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15477480" y="22985280"/>
            <a:ext cx="13298400" cy="118429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1513800" y="22985280"/>
            <a:ext cx="13298400" cy="118429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85040" y="7005960"/>
            <a:ext cx="22708800" cy="149025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1513800" y="10017000"/>
            <a:ext cx="27250920" cy="248281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1513800" y="10017000"/>
            <a:ext cx="27250920" cy="248281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Picture 33"/>
          <p:cNvPicPr/>
          <p:nvPr/>
        </p:nvPicPr>
        <p:blipFill>
          <a:blip r:embed="rId2"/>
          <a:stretch/>
        </p:blipFill>
        <p:spPr>
          <a:xfrm>
            <a:off x="1513440" y="11559600"/>
            <a:ext cx="27250920" cy="21742560"/>
          </a:xfrm>
          <a:prstGeom prst="rect">
            <a:avLst/>
          </a:prstGeom>
          <a:ln>
            <a:noFill/>
          </a:ln>
        </p:spPr>
      </p:pic>
      <p:pic>
        <p:nvPicPr>
          <p:cNvPr id="35" name="Picture 34"/>
          <p:cNvPicPr/>
          <p:nvPr/>
        </p:nvPicPr>
        <p:blipFill>
          <a:blip r:embed="rId2"/>
          <a:stretch/>
        </p:blipFill>
        <p:spPr>
          <a:xfrm>
            <a:off x="1513440" y="11559600"/>
            <a:ext cx="27250920" cy="21742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85040" y="7005960"/>
            <a:ext cx="22708800" cy="149025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1513800" y="10017000"/>
            <a:ext cx="27250920" cy="24828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85040" y="7005960"/>
            <a:ext cx="22708800" cy="149025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1513800" y="10017000"/>
            <a:ext cx="27250920" cy="248281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85040" y="7005960"/>
            <a:ext cx="22708800" cy="149025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1513800" y="10017000"/>
            <a:ext cx="13298400" cy="248281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15477480" y="10017000"/>
            <a:ext cx="13298400" cy="248281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85040" y="7005960"/>
            <a:ext cx="22708800" cy="149025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85040" y="7005960"/>
            <a:ext cx="22708800" cy="69080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85040" y="7005960"/>
            <a:ext cx="22708800" cy="149025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1513800" y="10017000"/>
            <a:ext cx="13298400" cy="118429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1513800" y="22985280"/>
            <a:ext cx="13298400" cy="118429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15477480" y="10017000"/>
            <a:ext cx="13298400" cy="248281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85040" y="7005960"/>
            <a:ext cx="22708800" cy="149025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1513800" y="10017000"/>
            <a:ext cx="13298400" cy="248281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15477480" y="10017000"/>
            <a:ext cx="13298400" cy="118429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15477480" y="22985280"/>
            <a:ext cx="13298400" cy="118429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85040" y="7005960"/>
            <a:ext cx="22708800" cy="149025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1513800" y="10017000"/>
            <a:ext cx="13298400" cy="118429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15477480" y="10017000"/>
            <a:ext cx="13298400" cy="118429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1513800" y="22985280"/>
            <a:ext cx="27250920" cy="1184292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85040" y="7005960"/>
            <a:ext cx="22708800" cy="149025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1513800" y="10017000"/>
            <a:ext cx="27250920" cy="2482812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jpeg"/><Relationship Id="rId7" Type="http://schemas.openxmlformats.org/officeDocument/2006/relationships/image" Target="../media/image5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mailto:Georgios.antonopoulos@uliege.be" TargetMode="External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Image 58"/>
          <p:cNvPicPr/>
          <p:nvPr/>
        </p:nvPicPr>
        <p:blipFill>
          <a:blip r:embed="rId3"/>
          <a:stretch/>
        </p:blipFill>
        <p:spPr>
          <a:xfrm>
            <a:off x="63360" y="27380880"/>
            <a:ext cx="2886480" cy="2996280"/>
          </a:xfrm>
          <a:prstGeom prst="rect">
            <a:avLst/>
          </a:prstGeom>
          <a:ln w="9360">
            <a:noFill/>
          </a:ln>
        </p:spPr>
      </p:pic>
      <p:sp>
        <p:nvSpPr>
          <p:cNvPr id="42" name="CustomShape 1"/>
          <p:cNvSpPr/>
          <p:nvPr/>
        </p:nvSpPr>
        <p:spPr>
          <a:xfrm>
            <a:off x="-18223380" y="8433520"/>
            <a:ext cx="16819920" cy="6782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3" name="CustomShape 2"/>
          <p:cNvSpPr/>
          <p:nvPr/>
        </p:nvSpPr>
        <p:spPr>
          <a:xfrm rot="5400000">
            <a:off x="-603720" y="568800"/>
            <a:ext cx="5590080" cy="4450320"/>
          </a:xfrm>
          <a:prstGeom prst="triangle">
            <a:avLst>
              <a:gd name="adj" fmla="val 50000"/>
            </a:avLst>
          </a:prstGeom>
          <a:solidFill>
            <a:srgbClr val="595959"/>
          </a:solidFill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4" name="CustomShape 3"/>
          <p:cNvSpPr/>
          <p:nvPr/>
        </p:nvSpPr>
        <p:spPr>
          <a:xfrm>
            <a:off x="4416480" y="1557360"/>
            <a:ext cx="24657480" cy="253116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398520" tIns="199440" rIns="398520" bIns="199440"/>
          <a:lstStyle/>
          <a:p>
            <a:pPr algn="ctr">
              <a:lnSpc>
                <a:spcPct val="100000"/>
              </a:lnSpc>
            </a:pPr>
            <a:r>
              <a:rPr lang="en-US" sz="70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mbria"/>
                <a:ea typeface="Cambria"/>
              </a:rPr>
              <a:t>Joint temporo-occipital connectivity reflects 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70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mbria"/>
                <a:ea typeface="Cambria"/>
              </a:rPr>
              <a:t>higher-order function associated with conscious states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CustomShape 4"/>
          <p:cNvSpPr/>
          <p:nvPr/>
        </p:nvSpPr>
        <p:spPr>
          <a:xfrm rot="16200000">
            <a:off x="26720640" y="4369680"/>
            <a:ext cx="4067640" cy="3286800"/>
          </a:xfrm>
          <a:prstGeom prst="triangle">
            <a:avLst>
              <a:gd name="adj" fmla="val 51598"/>
            </a:avLst>
          </a:prstGeom>
          <a:solidFill>
            <a:srgbClr val="006A72"/>
          </a:solidFill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6" name="CustomShape 5"/>
          <p:cNvSpPr/>
          <p:nvPr/>
        </p:nvSpPr>
        <p:spPr>
          <a:xfrm>
            <a:off x="2834640" y="3981600"/>
            <a:ext cx="24275520" cy="18608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398520" tIns="199440" rIns="398520" bIns="199440"/>
          <a:lstStyle/>
          <a:p>
            <a:pPr marL="343080" indent="-227880" algn="ctr">
              <a:lnSpc>
                <a:spcPct val="100000"/>
              </a:lnSpc>
            </a:pPr>
            <a:r>
              <a:rPr lang="en-US" sz="4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mbria"/>
                <a:ea typeface="Cambria"/>
              </a:rPr>
              <a:t>Georgios Antonopoulos </a:t>
            </a:r>
            <a:r>
              <a:rPr lang="en-US" sz="4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mbria"/>
                <a:ea typeface="Cambria"/>
              </a:rPr>
              <a:t>(1), Ron </a:t>
            </a:r>
            <a:r>
              <a:rPr lang="en-US" sz="4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mbria"/>
                <a:ea typeface="Cambria"/>
              </a:rPr>
              <a:t>Kupers</a:t>
            </a:r>
            <a:r>
              <a:rPr lang="en-US" sz="4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mbria"/>
                <a:ea typeface="Cambria"/>
              </a:rPr>
              <a:t> (2, 3, 4), Laurent Cohen (5,6), Sami </a:t>
            </a:r>
            <a:r>
              <a:rPr lang="en-US" sz="4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mbria"/>
                <a:ea typeface="Cambria"/>
              </a:rPr>
              <a:t>Abboud</a:t>
            </a:r>
            <a:r>
              <a:rPr lang="en-US" sz="4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mbria"/>
                <a:ea typeface="Cambria"/>
              </a:rPr>
              <a:t> (6), Steven </a:t>
            </a:r>
            <a:r>
              <a:rPr lang="en-US" sz="4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mbria"/>
                <a:ea typeface="Cambria"/>
              </a:rPr>
              <a:t>Laureys</a:t>
            </a:r>
            <a:r>
              <a:rPr lang="en-US" sz="4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mbria"/>
                <a:ea typeface="Cambria"/>
              </a:rPr>
              <a:t> (1), Athena Demertzi (1,6,7)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7" name="CustomShape 6"/>
          <p:cNvSpPr/>
          <p:nvPr/>
        </p:nvSpPr>
        <p:spPr>
          <a:xfrm>
            <a:off x="-119160" y="41628960"/>
            <a:ext cx="30453480" cy="1178280"/>
          </a:xfrm>
          <a:prstGeom prst="rect">
            <a:avLst/>
          </a:prstGeom>
          <a:solidFill>
            <a:srgbClr val="006A72"/>
          </a:solidFill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8" name="CustomShape 7"/>
          <p:cNvSpPr/>
          <p:nvPr/>
        </p:nvSpPr>
        <p:spPr>
          <a:xfrm>
            <a:off x="833760" y="41672880"/>
            <a:ext cx="28612080" cy="11905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398520" tIns="199440" rIns="398520" bIns="199440"/>
          <a:lstStyle/>
          <a:p>
            <a:pPr algn="ctr">
              <a:lnSpc>
                <a:spcPct val="100000"/>
              </a:lnSpc>
            </a:pPr>
            <a:r>
              <a:rPr lang="en-US" sz="52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mbria"/>
                <a:ea typeface="MS PGothic"/>
              </a:rPr>
              <a:t> </a:t>
            </a:r>
            <a:r>
              <a:rPr lang="en-US" sz="5200" b="0" u="sng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mbria"/>
                <a:ea typeface="MS PGothic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Georgios.antonopoulos@uliege.be</a:t>
            </a:r>
            <a:r>
              <a:rPr lang="en-US" sz="5200" b="0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mbria"/>
                <a:ea typeface="MS PGothic"/>
              </a:rPr>
              <a:t>; </a:t>
            </a:r>
            <a:r>
              <a:rPr lang="en-US" sz="5200" b="0" strike="noStrike" spc="-1" dirty="0" err="1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mbria"/>
                <a:ea typeface="MS PGothic"/>
              </a:rPr>
              <a:t>a.demertzi@uliege.be</a:t>
            </a:r>
            <a:endParaRPr lang="en-US" sz="1800" b="0" strike="noStrike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49" name="Image 14"/>
          <p:cNvPicPr/>
          <p:nvPr/>
        </p:nvPicPr>
        <p:blipFill>
          <a:blip r:embed="rId3"/>
          <a:stretch/>
        </p:blipFill>
        <p:spPr>
          <a:xfrm>
            <a:off x="63360" y="7978680"/>
            <a:ext cx="2886480" cy="2996280"/>
          </a:xfrm>
          <a:prstGeom prst="rect">
            <a:avLst/>
          </a:prstGeom>
          <a:ln w="9360">
            <a:noFill/>
          </a:ln>
        </p:spPr>
      </p:pic>
      <p:pic>
        <p:nvPicPr>
          <p:cNvPr id="50" name="Image 55"/>
          <p:cNvPicPr/>
          <p:nvPr/>
        </p:nvPicPr>
        <p:blipFill>
          <a:blip r:embed="rId3"/>
          <a:stretch/>
        </p:blipFill>
        <p:spPr>
          <a:xfrm>
            <a:off x="63360" y="17934480"/>
            <a:ext cx="2886480" cy="2997720"/>
          </a:xfrm>
          <a:prstGeom prst="rect">
            <a:avLst/>
          </a:prstGeom>
          <a:ln w="9360">
            <a:noFill/>
          </a:ln>
        </p:spPr>
      </p:pic>
      <p:pic>
        <p:nvPicPr>
          <p:cNvPr id="51" name="Picture 23"/>
          <p:cNvPicPr/>
          <p:nvPr/>
        </p:nvPicPr>
        <p:blipFill>
          <a:blip r:embed="rId5"/>
          <a:stretch/>
        </p:blipFill>
        <p:spPr>
          <a:xfrm>
            <a:off x="5282280" y="38620440"/>
            <a:ext cx="6641280" cy="2509200"/>
          </a:xfrm>
          <a:prstGeom prst="rect">
            <a:avLst/>
          </a:prstGeom>
          <a:ln w="9360">
            <a:noFill/>
          </a:ln>
        </p:spPr>
      </p:pic>
      <p:sp>
        <p:nvSpPr>
          <p:cNvPr id="52" name="CustomShape 8"/>
          <p:cNvSpPr/>
          <p:nvPr/>
        </p:nvSpPr>
        <p:spPr>
          <a:xfrm>
            <a:off x="2682720" y="32829040"/>
            <a:ext cx="25846560" cy="3553560"/>
          </a:xfrm>
          <a:prstGeom prst="rect">
            <a:avLst/>
          </a:prstGeom>
          <a:solidFill>
            <a:srgbClr val="FFFFFF"/>
          </a:solidFill>
          <a:ln w="12600"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3" name="CustomShape 9"/>
          <p:cNvSpPr/>
          <p:nvPr/>
        </p:nvSpPr>
        <p:spPr>
          <a:xfrm>
            <a:off x="2593080" y="15463080"/>
            <a:ext cx="2376720" cy="913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4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Methods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CustomShape 10"/>
          <p:cNvSpPr/>
          <p:nvPr/>
        </p:nvSpPr>
        <p:spPr>
          <a:xfrm>
            <a:off x="2593080" y="32027940"/>
            <a:ext cx="6558480" cy="860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4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Conclusions 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5" name="CustomShape 11"/>
          <p:cNvSpPr/>
          <p:nvPr/>
        </p:nvSpPr>
        <p:spPr>
          <a:xfrm>
            <a:off x="3011400" y="32999680"/>
            <a:ext cx="25243560" cy="3017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571680" indent="-571320" algn="just">
              <a:lnSpc>
                <a:spcPct val="115000"/>
              </a:lnSpc>
              <a:buClr>
                <a:srgbClr val="000000"/>
              </a:buClr>
              <a:buFont typeface="Wingdings" charset="2"/>
              <a:buChar char=""/>
            </a:pPr>
            <a:r>
              <a:rPr lang="en-US" sz="4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libri"/>
              </a:rPr>
              <a:t>Joint temporo-occipital functional connectivity appears to exceed mere sensory perception.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71680" indent="-571320" algn="just">
              <a:lnSpc>
                <a:spcPct val="115000"/>
              </a:lnSpc>
              <a:buClr>
                <a:srgbClr val="000000"/>
              </a:buClr>
              <a:buFont typeface="Wingdings" charset="2"/>
              <a:buChar char=""/>
            </a:pPr>
            <a:r>
              <a:rPr lang="en-US" sz="4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libri"/>
              </a:rPr>
              <a:t>This cross-modal connectivity pattern might represent higher-order functional organization.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71680" indent="-571320" algn="just">
              <a:lnSpc>
                <a:spcPct val="115000"/>
              </a:lnSpc>
              <a:buClr>
                <a:srgbClr val="000000"/>
              </a:buClr>
              <a:buFont typeface="Wingdings" charset="2"/>
              <a:buChar char=""/>
            </a:pPr>
            <a:r>
              <a:rPr lang="en-US" sz="4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libri"/>
              </a:rPr>
              <a:t>Our findings assist to better comprehend aspects of conscious processes, which are further informative to evaluate covert cognition in noncommunicating conditions.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CustomShape 12"/>
          <p:cNvSpPr/>
          <p:nvPr/>
        </p:nvSpPr>
        <p:spPr>
          <a:xfrm>
            <a:off x="5050800" y="6039000"/>
            <a:ext cx="20593440" cy="3646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398520" tIns="199440" rIns="398520" bIns="199440"/>
          <a:lstStyle/>
          <a:p>
            <a:pPr marL="457200" indent="-227880" algn="ctr">
              <a:lnSpc>
                <a:spcPct val="100000"/>
              </a:lnSpc>
              <a:buClr>
                <a:srgbClr val="000000"/>
              </a:buClr>
              <a:buFont typeface="StarSymbol"/>
              <a:buAutoNum type="arabicParenR"/>
            </a:pPr>
            <a:r>
              <a:rPr lang="en-U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mbria"/>
              </a:rPr>
              <a:t> Coma Science Group, GIGA Consciousness, GIGA Research Institute, University of Liège, Belgium	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7880" algn="ctr">
              <a:lnSpc>
                <a:spcPct val="100000"/>
              </a:lnSpc>
              <a:buClr>
                <a:srgbClr val="000000"/>
              </a:buClr>
              <a:buFont typeface="StarSymbol"/>
              <a:buAutoNum type="arabicParenR"/>
            </a:pPr>
            <a:r>
              <a:rPr lang="en-U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mbria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mbria"/>
              </a:rPr>
              <a:t>BRAINlab</a:t>
            </a:r>
            <a:r>
              <a:rPr lang="en-U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mbria"/>
              </a:rPr>
              <a:t>, Department of Neuroscience, </a:t>
            </a:r>
            <a:r>
              <a:rPr lang="en-US" sz="2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mbria"/>
              </a:rPr>
              <a:t>Panum</a:t>
            </a:r>
            <a:r>
              <a:rPr lang="en-U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mbria"/>
              </a:rPr>
              <a:t> Institute, University of Copenhagen, Copenhagen, Denmark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7880" algn="ctr">
              <a:lnSpc>
                <a:spcPct val="100000"/>
              </a:lnSpc>
              <a:buClr>
                <a:srgbClr val="000000"/>
              </a:buClr>
              <a:buFont typeface="StarSymbol"/>
              <a:buAutoNum type="arabicParenR"/>
            </a:pPr>
            <a:r>
              <a:rPr lang="en-U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mbria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mbria"/>
              </a:rPr>
              <a:t>Unité</a:t>
            </a:r>
            <a:r>
              <a:rPr lang="en-U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mbria"/>
              </a:rPr>
              <a:t> COSY, Institute of Neuroscience, </a:t>
            </a:r>
            <a:r>
              <a:rPr lang="en-US" sz="2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mbria"/>
              </a:rPr>
              <a:t>Université</a:t>
            </a:r>
            <a:r>
              <a:rPr lang="en-U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mbria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mbria"/>
              </a:rPr>
              <a:t>Catholique</a:t>
            </a:r>
            <a:r>
              <a:rPr lang="en-U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mbria"/>
              </a:rPr>
              <a:t> de Louvain, Brussels, Belgium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7880" algn="ctr">
              <a:lnSpc>
                <a:spcPct val="100000"/>
              </a:lnSpc>
              <a:buClr>
                <a:srgbClr val="000000"/>
              </a:buClr>
              <a:buFont typeface="StarSymbol"/>
              <a:buAutoNum type="arabicParenR"/>
            </a:pPr>
            <a:r>
              <a:rPr lang="en-U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mbria"/>
              </a:rPr>
              <a:t> Harland Sanders Chair in Visual Science, School of Optometry, University of Montreal, Montreal, Quebec, Canada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7880" algn="ctr">
              <a:lnSpc>
                <a:spcPct val="100000"/>
              </a:lnSpc>
              <a:buClr>
                <a:srgbClr val="000000"/>
              </a:buClr>
              <a:buFont typeface="StarSymbol"/>
              <a:buAutoNum type="arabicParenR"/>
            </a:pPr>
            <a:r>
              <a:rPr lang="en-U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mbria"/>
              </a:rPr>
              <a:t> Neurology Department, </a:t>
            </a:r>
            <a:r>
              <a:rPr lang="en-US" sz="2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mbria"/>
              </a:rPr>
              <a:t>Hôpital</a:t>
            </a:r>
            <a:r>
              <a:rPr lang="en-U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mbria"/>
              </a:rPr>
              <a:t> de la </a:t>
            </a:r>
            <a:r>
              <a:rPr lang="en-US" sz="2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mbria"/>
              </a:rPr>
              <a:t>Salpêtrière</a:t>
            </a:r>
            <a:r>
              <a:rPr lang="en-U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mbria"/>
              </a:rPr>
              <a:t>, Paris, France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7880" algn="ctr">
              <a:lnSpc>
                <a:spcPct val="100000"/>
              </a:lnSpc>
              <a:buClr>
                <a:srgbClr val="000000"/>
              </a:buClr>
              <a:buFont typeface="StarSymbol"/>
              <a:buAutoNum type="arabicParenR"/>
            </a:pPr>
            <a:r>
              <a:rPr lang="en-U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mbria"/>
              </a:rPr>
              <a:t> PICNIC Lab, </a:t>
            </a:r>
            <a:r>
              <a:rPr lang="en-US" sz="2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mbria"/>
              </a:rPr>
              <a:t>Institut</a:t>
            </a:r>
            <a:r>
              <a:rPr lang="en-U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mbria"/>
              </a:rPr>
              <a:t> du </a:t>
            </a:r>
            <a:r>
              <a:rPr lang="en-US" sz="2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mbria"/>
              </a:rPr>
              <a:t>Cerveau</a:t>
            </a:r>
            <a:r>
              <a:rPr lang="en-U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mbria"/>
              </a:rPr>
              <a:t> et de la </a:t>
            </a:r>
            <a:r>
              <a:rPr lang="en-US" sz="2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mbria"/>
              </a:rPr>
              <a:t>Moelle</a:t>
            </a:r>
            <a:r>
              <a:rPr lang="en-U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mbria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mbria"/>
              </a:rPr>
              <a:t>épinière</a:t>
            </a:r>
            <a:r>
              <a:rPr lang="en-U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mbria"/>
              </a:rPr>
              <a:t>, </a:t>
            </a:r>
            <a:r>
              <a:rPr lang="en-US" sz="2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mbria"/>
              </a:rPr>
              <a:t>Hôpital</a:t>
            </a:r>
            <a:r>
              <a:rPr lang="en-U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mbria"/>
              </a:rPr>
              <a:t> de la </a:t>
            </a:r>
            <a:r>
              <a:rPr lang="en-US" sz="2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mbria"/>
              </a:rPr>
              <a:t>Salpêtrière</a:t>
            </a:r>
            <a:r>
              <a:rPr lang="en-U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mbria"/>
              </a:rPr>
              <a:t>, Paris, France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227880" algn="ctr">
              <a:lnSpc>
                <a:spcPct val="100000"/>
              </a:lnSpc>
              <a:buClr>
                <a:srgbClr val="000000"/>
              </a:buClr>
              <a:buFont typeface="StarSymbol"/>
              <a:buAutoNum type="arabicParenR"/>
            </a:pPr>
            <a:r>
              <a:rPr lang="en-U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mbria"/>
              </a:rPr>
              <a:t> Physiology of Cognition Research Lab, GIGA Consciousness, GIGA Research Institute, University of Liège, Belgium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7" name="CustomShape 13"/>
          <p:cNvSpPr/>
          <p:nvPr/>
        </p:nvSpPr>
        <p:spPr>
          <a:xfrm>
            <a:off x="588240" y="2286720"/>
            <a:ext cx="2087640" cy="1004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60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M512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CustomShape 14"/>
          <p:cNvSpPr/>
          <p:nvPr/>
        </p:nvSpPr>
        <p:spPr>
          <a:xfrm>
            <a:off x="3159720" y="9980280"/>
            <a:ext cx="24756840" cy="5740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192240"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763560" indent="-57132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33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libri"/>
              </a:rPr>
              <a:t>We have previously used machine learning to separate minimally conscious from unconscious patients based on network-level resting state fMRI connectivity</a:t>
            </a:r>
            <a:r>
              <a:rPr lang="en-US" sz="3300" b="0" strike="noStrike" spc="-1" baseline="30000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libri"/>
              </a:rPr>
              <a:t>1.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763560" indent="-57132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33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libri"/>
              </a:rPr>
              <a:t>By means of a Support Vector Machine (SVM) classifier we correctly classified 20/22 patients when validated on an independent dataset</a:t>
            </a:r>
            <a:r>
              <a:rPr lang="en-US" sz="3300" b="0" strike="noStrike" spc="-1" baseline="30000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libri"/>
              </a:rPr>
              <a:t>1</a:t>
            </a:r>
            <a:r>
              <a:rPr lang="en-US" sz="33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libri"/>
              </a:rPr>
              <a:t>.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763560" indent="-57132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33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The discriminative features encompassed averaged connectivity values from bilateral auditory and occipital cortex (Fig 1).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763560" indent="-57132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33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libri"/>
              </a:rPr>
              <a:t>We aimed at investigating whether the classifier is capturing sensory information (auditory, visual). We therefore tested the classifier on subjects deprived of such sensory information.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763560" indent="-57132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3300" i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libri"/>
              </a:rPr>
              <a:t>Hypothesis</a:t>
            </a:r>
            <a:r>
              <a:rPr lang="en-US" sz="3300" b="1" i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libri"/>
              </a:rPr>
              <a:t>: </a:t>
            </a:r>
            <a:r>
              <a:rPr lang="en-US" sz="33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libri"/>
              </a:rPr>
              <a:t>Subjects will be classified as minimally conscious, suggesting that the joint temporo-occipital connectivity represents higher-order cognitive processing. 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9" name="CustomShape 15"/>
          <p:cNvSpPr/>
          <p:nvPr/>
        </p:nvSpPr>
        <p:spPr>
          <a:xfrm>
            <a:off x="2683800" y="9842302"/>
            <a:ext cx="25845480" cy="5361120"/>
          </a:xfrm>
          <a:prstGeom prst="rect">
            <a:avLst/>
          </a:prstGeom>
          <a:noFill/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0" name="CustomShape 16"/>
          <p:cNvSpPr/>
          <p:nvPr/>
        </p:nvSpPr>
        <p:spPr>
          <a:xfrm>
            <a:off x="2682720" y="36113160"/>
            <a:ext cx="24427440" cy="1796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2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libri"/>
              </a:rPr>
              <a:t>References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libri"/>
              </a:rPr>
              <a:t> 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Demertzi, Antonopoulos, Heine, Voss, Crone, de Los Angeles,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Bahri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, Di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Perri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,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Vanhaudenhuyse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,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Charland-Verville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,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Kronbichler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, Trinka, Phillips, Gomez,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Tshibanda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,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Soddu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, Schiff, Whitfield-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Gabrieli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, and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Laureys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. Intrinsic functional connectivity differentiates minimally conscious from unresponsive patients, </a:t>
            </a:r>
            <a:r>
              <a:rPr lang="en-US" sz="2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Brain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2015, 138, 2619–263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1" name="Picture 63"/>
          <p:cNvPicPr/>
          <p:nvPr/>
        </p:nvPicPr>
        <p:blipFill>
          <a:blip r:embed="rId6"/>
          <a:srcRect l="863" t="2737" r="9100"/>
          <a:stretch/>
        </p:blipFill>
        <p:spPr>
          <a:xfrm>
            <a:off x="2468880" y="22893640"/>
            <a:ext cx="12053520" cy="8374680"/>
          </a:xfrm>
          <a:prstGeom prst="rect">
            <a:avLst/>
          </a:prstGeom>
          <a:ln>
            <a:noFill/>
          </a:ln>
        </p:spPr>
      </p:pic>
      <p:sp>
        <p:nvSpPr>
          <p:cNvPr id="62" name="CustomShape 17"/>
          <p:cNvSpPr/>
          <p:nvPr/>
        </p:nvSpPr>
        <p:spPr>
          <a:xfrm>
            <a:off x="15477480" y="23022160"/>
            <a:ext cx="12053520" cy="6935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00000"/>
              </a:lnSpc>
            </a:pPr>
            <a:r>
              <a:rPr lang="en-US" sz="3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libri"/>
              </a:rPr>
              <a:t>7/8 congenitally deaf subjects classified as MCS, one was placed in the class of unconscious patients.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n-US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n-US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n-US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n-US" sz="3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libri"/>
              </a:rPr>
              <a:t>8/9 congenitally blind subjects classified as MCS and 1 was classified as unconscious patients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3" name="CustomShape 18"/>
          <p:cNvSpPr/>
          <p:nvPr/>
        </p:nvSpPr>
        <p:spPr>
          <a:xfrm>
            <a:off x="2593080" y="22474960"/>
            <a:ext cx="25936200" cy="8915400"/>
          </a:xfrm>
          <a:prstGeom prst="rect">
            <a:avLst/>
          </a:prstGeom>
          <a:noFill/>
          <a:ln w="12600"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4" name="CustomShape 19"/>
          <p:cNvSpPr/>
          <p:nvPr/>
        </p:nvSpPr>
        <p:spPr>
          <a:xfrm>
            <a:off x="2669760" y="21725080"/>
            <a:ext cx="2547360" cy="913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4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Results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CustomShape 20"/>
          <p:cNvSpPr/>
          <p:nvPr/>
        </p:nvSpPr>
        <p:spPr>
          <a:xfrm>
            <a:off x="2647440" y="9113400"/>
            <a:ext cx="3139200" cy="699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4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Introduction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6" name="Picture 12"/>
          <p:cNvPicPr/>
          <p:nvPr/>
        </p:nvPicPr>
        <p:blipFill>
          <a:blip r:embed="rId7"/>
          <a:stretch/>
        </p:blipFill>
        <p:spPr>
          <a:xfrm>
            <a:off x="13162320" y="38507400"/>
            <a:ext cx="3890520" cy="2452320"/>
          </a:xfrm>
          <a:prstGeom prst="rect">
            <a:avLst/>
          </a:prstGeom>
          <a:ln>
            <a:noFill/>
          </a:ln>
        </p:spPr>
      </p:pic>
      <p:pic>
        <p:nvPicPr>
          <p:cNvPr id="67" name="Picture 14"/>
          <p:cNvPicPr/>
          <p:nvPr/>
        </p:nvPicPr>
        <p:blipFill>
          <a:blip r:embed="rId8"/>
          <a:stretch/>
        </p:blipFill>
        <p:spPr>
          <a:xfrm>
            <a:off x="17652600" y="37865520"/>
            <a:ext cx="5505480" cy="3670200"/>
          </a:xfrm>
          <a:prstGeom prst="rect">
            <a:avLst/>
          </a:prstGeom>
          <a:ln>
            <a:noFill/>
          </a:ln>
        </p:spPr>
      </p:pic>
      <p:sp>
        <p:nvSpPr>
          <p:cNvPr id="68" name="CustomShape 21"/>
          <p:cNvSpPr/>
          <p:nvPr/>
        </p:nvSpPr>
        <p:spPr>
          <a:xfrm>
            <a:off x="13533120" y="16916400"/>
            <a:ext cx="14852520" cy="4023360"/>
          </a:xfrm>
          <a:prstGeom prst="rect">
            <a:avLst/>
          </a:prstGeom>
          <a:solidFill>
            <a:srgbClr val="FFFFFF"/>
          </a:solidFill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marL="216000" indent="-216000">
              <a:lnSpc>
                <a:spcPct val="115000"/>
              </a:lnSpc>
              <a:buClr>
                <a:srgbClr val="000000"/>
              </a:buClr>
              <a:buFont typeface="Wingdings" charset="2"/>
              <a:buChar char=""/>
            </a:pPr>
            <a:r>
              <a:rPr lang="en-US" sz="3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Resting state fMRI volumes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6000">
              <a:lnSpc>
                <a:spcPct val="115000"/>
              </a:lnSpc>
              <a:buClr>
                <a:srgbClr val="000000"/>
              </a:buClr>
              <a:buFont typeface="Wingdings" charset="2"/>
              <a:buChar char=""/>
            </a:pPr>
            <a:r>
              <a:rPr lang="en-US" sz="3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Three connectivity  values per subjects were used as features (Fig 1) using a linear-SVM (C=1). 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6000">
              <a:lnSpc>
                <a:spcPct val="115000"/>
              </a:lnSpc>
              <a:buClr>
                <a:srgbClr val="000000"/>
              </a:buClr>
              <a:buFont typeface="Wingdings" charset="2"/>
              <a:buChar char=""/>
            </a:pPr>
            <a:r>
              <a:rPr lang="en-US" sz="3600" b="0" u="sng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libri"/>
              </a:rPr>
              <a:t>Training dataset: </a:t>
            </a:r>
            <a:r>
              <a:rPr lang="en-US" sz="3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libri"/>
              </a:rPr>
              <a:t>45</a:t>
            </a:r>
            <a:r>
              <a:rPr lang="en-US" sz="3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libri"/>
              </a:rPr>
              <a:t> patients with disorders of consciousness (</a:t>
            </a:r>
            <a:r>
              <a:rPr lang="en-US" sz="3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libri"/>
              </a:rPr>
              <a:t>26</a:t>
            </a:r>
            <a:r>
              <a:rPr lang="en-US" sz="3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libri"/>
              </a:rPr>
              <a:t> in minimally conscious state, </a:t>
            </a:r>
            <a:r>
              <a:rPr lang="en-US" sz="3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libri"/>
              </a:rPr>
              <a:t>19</a:t>
            </a:r>
            <a:r>
              <a:rPr lang="en-US" sz="3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libri"/>
              </a:rPr>
              <a:t> in unresponsive wakefulness syndrome/ vegetative state)</a:t>
            </a:r>
            <a:r>
              <a:rPr lang="en-US" sz="3600" b="0" strike="noStrike" spc="-1" baseline="300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libri"/>
              </a:rPr>
              <a:t>1</a:t>
            </a:r>
            <a:r>
              <a:rPr lang="en-US" sz="3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libri"/>
              </a:rPr>
              <a:t>.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6000">
              <a:lnSpc>
                <a:spcPct val="115000"/>
              </a:lnSpc>
              <a:buClr>
                <a:srgbClr val="000000"/>
              </a:buClr>
              <a:buFont typeface="Wingdings" charset="2"/>
              <a:buChar char=""/>
            </a:pPr>
            <a:r>
              <a:rPr lang="en-US" sz="3600" b="0" u="sng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libri"/>
              </a:rPr>
              <a:t>Test dataset: </a:t>
            </a:r>
            <a:r>
              <a:rPr lang="en-US" sz="3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libri"/>
              </a:rPr>
              <a:t>9</a:t>
            </a:r>
            <a:r>
              <a:rPr lang="en-US" sz="3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libri"/>
              </a:rPr>
              <a:t> congenitally blind, </a:t>
            </a:r>
            <a:r>
              <a:rPr lang="en-US" sz="3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libri"/>
              </a:rPr>
              <a:t>8</a:t>
            </a:r>
            <a:r>
              <a:rPr lang="en-US" sz="3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libri"/>
              </a:rPr>
              <a:t> congenitally deaf subjects. 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9" name="Picture 60"/>
          <p:cNvPicPr/>
          <p:nvPr/>
        </p:nvPicPr>
        <p:blipFill>
          <a:blip r:embed="rId9"/>
          <a:srcRect t="8407" b="48000"/>
          <a:stretch/>
        </p:blipFill>
        <p:spPr>
          <a:xfrm>
            <a:off x="3102480" y="17004960"/>
            <a:ext cx="4578480" cy="3934800"/>
          </a:xfrm>
          <a:prstGeom prst="rect">
            <a:avLst/>
          </a:prstGeom>
          <a:ln>
            <a:noFill/>
          </a:ln>
        </p:spPr>
      </p:pic>
      <p:sp>
        <p:nvSpPr>
          <p:cNvPr id="70" name="CustomShape 22"/>
          <p:cNvSpPr/>
          <p:nvPr/>
        </p:nvSpPr>
        <p:spPr>
          <a:xfrm>
            <a:off x="8131680" y="17033040"/>
            <a:ext cx="4578480" cy="3266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2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Fig 1. </a:t>
            </a: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The used features were extracted from bilateral auditory and occipital regions. Functional connectivity in these regions were previously able to separate minimally conscious from unresponsive/ vegetative state patients. 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1" name="CustomShape 23"/>
          <p:cNvSpPr/>
          <p:nvPr/>
        </p:nvSpPr>
        <p:spPr>
          <a:xfrm>
            <a:off x="2651760" y="16550640"/>
            <a:ext cx="25877520" cy="4846320"/>
          </a:xfrm>
          <a:prstGeom prst="rect">
            <a:avLst/>
          </a:prstGeom>
          <a:noFill/>
          <a:ln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3" name="CustomShape 15">
            <a:extLst>
              <a:ext uri="{FF2B5EF4-FFF2-40B4-BE49-F238E27FC236}">
                <a16:creationId xmlns:a16="http://schemas.microsoft.com/office/drawing/2014/main" id="{826A7F62-2A36-9A44-B007-A57D669BDCF9}"/>
              </a:ext>
            </a:extLst>
          </p:cNvPr>
          <p:cNvSpPr/>
          <p:nvPr/>
        </p:nvSpPr>
        <p:spPr>
          <a:xfrm>
            <a:off x="2593080" y="16176780"/>
            <a:ext cx="25845480" cy="5361120"/>
          </a:xfrm>
          <a:prstGeom prst="rect">
            <a:avLst/>
          </a:prstGeom>
          <a:noFill/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4" name="CustomShape 15">
            <a:extLst>
              <a:ext uri="{FF2B5EF4-FFF2-40B4-BE49-F238E27FC236}">
                <a16:creationId xmlns:a16="http://schemas.microsoft.com/office/drawing/2014/main" id="{3F207B58-1476-9043-81C1-DAA28D3326D2}"/>
              </a:ext>
            </a:extLst>
          </p:cNvPr>
          <p:cNvSpPr/>
          <p:nvPr/>
        </p:nvSpPr>
        <p:spPr>
          <a:xfrm>
            <a:off x="2593080" y="22449400"/>
            <a:ext cx="25845480" cy="9081360"/>
          </a:xfrm>
          <a:prstGeom prst="rect">
            <a:avLst/>
          </a:prstGeom>
          <a:noFill/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5" name="CustomShape 15">
            <a:extLst>
              <a:ext uri="{FF2B5EF4-FFF2-40B4-BE49-F238E27FC236}">
                <a16:creationId xmlns:a16="http://schemas.microsoft.com/office/drawing/2014/main" id="{DA8998C0-A012-8443-991D-9165CC16CBE0}"/>
              </a:ext>
            </a:extLst>
          </p:cNvPr>
          <p:cNvSpPr/>
          <p:nvPr/>
        </p:nvSpPr>
        <p:spPr>
          <a:xfrm>
            <a:off x="2593080" y="32760280"/>
            <a:ext cx="25845480" cy="3037760"/>
          </a:xfrm>
          <a:prstGeom prst="rect">
            <a:avLst/>
          </a:prstGeom>
          <a:noFill/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324</TotalTime>
  <Words>427</Words>
  <Application>Microsoft Macintosh PowerPoint</Application>
  <PresentationFormat>Custom</PresentationFormat>
  <Paragraphs>47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Cambria</vt:lpstr>
      <vt:lpstr>StarSymbol</vt:lpstr>
      <vt:lpstr>Symbol</vt:lpstr>
      <vt:lpstr>Times New Roman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Utilisateur de Microsoft Office</dc:creator>
  <dc:description/>
  <cp:lastModifiedBy>Athina Demertzi</cp:lastModifiedBy>
  <cp:revision>52</cp:revision>
  <cp:lastPrinted>2019-06-06T11:16:45Z</cp:lastPrinted>
  <dcterms:created xsi:type="dcterms:W3CDTF">2018-02-07T07:23:41Z</dcterms:created>
  <dcterms:modified xsi:type="dcterms:W3CDTF">2019-06-06T20:44:53Z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</vt:i4>
  </property>
  <property fmtid="{D5CDD505-2E9C-101B-9397-08002B2CF9AE}" pid="8" name="PresentationFormat">
    <vt:lpwstr>Custom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</vt:i4>
  </property>
</Properties>
</file>