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70" r:id="rId5"/>
    <p:sldId id="271" r:id="rId6"/>
    <p:sldId id="278" r:id="rId7"/>
    <p:sldId id="260" r:id="rId8"/>
    <p:sldId id="285" r:id="rId9"/>
    <p:sldId id="272" r:id="rId10"/>
    <p:sldId id="263" r:id="rId11"/>
    <p:sldId id="286" r:id="rId12"/>
    <p:sldId id="273" r:id="rId13"/>
    <p:sldId id="274" r:id="rId14"/>
    <p:sldId id="281" r:id="rId15"/>
    <p:sldId id="279" r:id="rId16"/>
    <p:sldId id="282" r:id="rId17"/>
    <p:sldId id="283" r:id="rId18"/>
    <p:sldId id="276" r:id="rId19"/>
    <p:sldId id="275" r:id="rId20"/>
    <p:sldId id="277" r:id="rId21"/>
    <p:sldId id="269" r:id="rId22"/>
    <p:sldId id="265" r:id="rId23"/>
    <p:sldId id="267"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97" d="100"/>
          <a:sy n="97" d="100"/>
        </p:scale>
        <p:origin x="45"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9AA05F-7D4F-4371-BCED-4FB708D8183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AE6196CB-31A0-46D0-A7B1-39496817014B}">
      <dgm:prSet phldrT="[Texte]" custT="1"/>
      <dgm:spPr>
        <a:solidFill>
          <a:schemeClr val="accent1">
            <a:lumMod val="50000"/>
          </a:schemeClr>
        </a:solidFill>
      </dgm:spPr>
      <dgm:t>
        <a:bodyPr/>
        <a:lstStyle/>
        <a:p>
          <a:pPr algn="ctr"/>
          <a:r>
            <a:rPr lang="fr-FR" sz="2800" b="1" dirty="0"/>
            <a:t>Upperground</a:t>
          </a:r>
          <a:br>
            <a:rPr lang="fr-FR" sz="2800" dirty="0"/>
          </a:br>
          <a:r>
            <a:rPr lang="fr-FR" sz="2000" dirty="0"/>
            <a:t>(Grandes entreprises, secteur public)</a:t>
          </a:r>
          <a:r>
            <a:rPr lang="fr-FR" sz="2800" dirty="0"/>
            <a:t>	</a:t>
          </a:r>
        </a:p>
      </dgm:t>
    </dgm:pt>
    <dgm:pt modelId="{D49F4B14-8041-4188-80E4-2E654D9FCEC0}" type="parTrans" cxnId="{91315598-411D-4BC4-B84A-5A745BF5C48F}">
      <dgm:prSet/>
      <dgm:spPr/>
      <dgm:t>
        <a:bodyPr/>
        <a:lstStyle/>
        <a:p>
          <a:endParaRPr lang="fr-FR"/>
        </a:p>
      </dgm:t>
    </dgm:pt>
    <dgm:pt modelId="{0548D29E-0AA8-4301-9DCA-7E411C67D009}" type="sibTrans" cxnId="{91315598-411D-4BC4-B84A-5A745BF5C48F}">
      <dgm:prSet/>
      <dgm:spPr/>
      <dgm:t>
        <a:bodyPr/>
        <a:lstStyle/>
        <a:p>
          <a:endParaRPr lang="fr-FR"/>
        </a:p>
      </dgm:t>
    </dgm:pt>
    <dgm:pt modelId="{7A96F718-40B0-49E6-9146-31F4D0D37DF1}">
      <dgm:prSet phldrT="[Texte]" custT="1"/>
      <dgm:spPr>
        <a:solidFill>
          <a:schemeClr val="accent1">
            <a:lumMod val="50000"/>
          </a:schemeClr>
        </a:solidFill>
      </dgm:spPr>
      <dgm:t>
        <a:bodyPr/>
        <a:lstStyle/>
        <a:p>
          <a:pPr algn="ctr"/>
          <a:r>
            <a:rPr lang="fr-FR" sz="2600" b="1" dirty="0"/>
            <a:t>Middleground</a:t>
          </a:r>
          <a:r>
            <a:rPr lang="fr-FR" sz="2600" dirty="0"/>
            <a:t> </a:t>
          </a:r>
          <a:br>
            <a:rPr lang="fr-FR" sz="2600" dirty="0"/>
          </a:br>
          <a:r>
            <a:rPr lang="fr-FR" sz="1800" dirty="0"/>
            <a:t>(Hub créatifs, Fab Labs, Living Labs, Espaces de </a:t>
          </a:r>
          <a:r>
            <a:rPr lang="fr-FR" sz="1800" dirty="0" err="1"/>
            <a:t>co-working</a:t>
          </a:r>
          <a:r>
            <a:rPr lang="fr-FR" sz="1800" dirty="0"/>
            <a:t>)</a:t>
          </a:r>
        </a:p>
      </dgm:t>
    </dgm:pt>
    <dgm:pt modelId="{881F5E85-8005-4A61-8D69-2B4254FFAFBB}" type="parTrans" cxnId="{6DA05FAF-4F0C-4A67-92D1-6D3C844F8C1F}">
      <dgm:prSet/>
      <dgm:spPr/>
      <dgm:t>
        <a:bodyPr/>
        <a:lstStyle/>
        <a:p>
          <a:endParaRPr lang="fr-FR"/>
        </a:p>
      </dgm:t>
    </dgm:pt>
    <dgm:pt modelId="{C5EDAAE2-32D6-4501-9A9D-D39AB66C470B}" type="sibTrans" cxnId="{6DA05FAF-4F0C-4A67-92D1-6D3C844F8C1F}">
      <dgm:prSet/>
      <dgm:spPr/>
      <dgm:t>
        <a:bodyPr/>
        <a:lstStyle/>
        <a:p>
          <a:endParaRPr lang="fr-FR"/>
        </a:p>
      </dgm:t>
    </dgm:pt>
    <dgm:pt modelId="{44A7A395-B98A-4040-B1D4-3CC56DB50940}">
      <dgm:prSet phldrT="[Texte]" custT="1"/>
      <dgm:spPr>
        <a:solidFill>
          <a:schemeClr val="accent1">
            <a:lumMod val="50000"/>
          </a:schemeClr>
        </a:solidFill>
      </dgm:spPr>
      <dgm:t>
        <a:bodyPr/>
        <a:lstStyle/>
        <a:p>
          <a:pPr algn="ctr"/>
          <a:r>
            <a:rPr lang="fr-FR" sz="2600" b="1" dirty="0"/>
            <a:t>Underground</a:t>
          </a:r>
          <a:r>
            <a:rPr lang="fr-FR" sz="2600" dirty="0"/>
            <a:t> </a:t>
          </a:r>
          <a:br>
            <a:rPr lang="fr-FR" sz="2600" dirty="0"/>
          </a:br>
          <a:r>
            <a:rPr lang="fr-FR" sz="1800" dirty="0"/>
            <a:t>(Citoyens, artistes, makers)</a:t>
          </a:r>
        </a:p>
      </dgm:t>
    </dgm:pt>
    <dgm:pt modelId="{AA060A74-92F9-4544-B458-D07480279D3E}" type="parTrans" cxnId="{6E1FB8E2-EB0D-42AD-8531-0927526C918B}">
      <dgm:prSet/>
      <dgm:spPr/>
      <dgm:t>
        <a:bodyPr/>
        <a:lstStyle/>
        <a:p>
          <a:endParaRPr lang="fr-FR"/>
        </a:p>
      </dgm:t>
    </dgm:pt>
    <dgm:pt modelId="{57A08F71-9165-4D6E-9DB4-9B64A33C6899}" type="sibTrans" cxnId="{6E1FB8E2-EB0D-42AD-8531-0927526C918B}">
      <dgm:prSet/>
      <dgm:spPr/>
      <dgm:t>
        <a:bodyPr/>
        <a:lstStyle/>
        <a:p>
          <a:endParaRPr lang="fr-FR"/>
        </a:p>
      </dgm:t>
    </dgm:pt>
    <dgm:pt modelId="{4189AFF8-31DE-42CC-AC8E-C5766780247B}" type="pres">
      <dgm:prSet presAssocID="{809AA05F-7D4F-4371-BCED-4FB708D81833}" presName="Name0" presStyleCnt="0">
        <dgm:presLayoutVars>
          <dgm:chMax val="7"/>
          <dgm:chPref val="7"/>
          <dgm:dir/>
        </dgm:presLayoutVars>
      </dgm:prSet>
      <dgm:spPr/>
    </dgm:pt>
    <dgm:pt modelId="{5C15E1B6-97BE-4909-A045-C161F4DDA5DC}" type="pres">
      <dgm:prSet presAssocID="{809AA05F-7D4F-4371-BCED-4FB708D81833}" presName="Name1" presStyleCnt="0"/>
      <dgm:spPr/>
    </dgm:pt>
    <dgm:pt modelId="{F95855C0-F4BA-49E7-899B-7B80D639FB3B}" type="pres">
      <dgm:prSet presAssocID="{809AA05F-7D4F-4371-BCED-4FB708D81833}" presName="cycle" presStyleCnt="0"/>
      <dgm:spPr/>
    </dgm:pt>
    <dgm:pt modelId="{33BD5E30-FA13-49D8-BA86-6640708CADE0}" type="pres">
      <dgm:prSet presAssocID="{809AA05F-7D4F-4371-BCED-4FB708D81833}" presName="srcNode" presStyleLbl="node1" presStyleIdx="0" presStyleCnt="3"/>
      <dgm:spPr/>
    </dgm:pt>
    <dgm:pt modelId="{EB687722-ECA9-4801-B3E4-7A64140E61B4}" type="pres">
      <dgm:prSet presAssocID="{809AA05F-7D4F-4371-BCED-4FB708D81833}" presName="conn" presStyleLbl="parChTrans1D2" presStyleIdx="0" presStyleCnt="1"/>
      <dgm:spPr/>
    </dgm:pt>
    <dgm:pt modelId="{C8115563-75E2-4495-90B5-235722D9A094}" type="pres">
      <dgm:prSet presAssocID="{809AA05F-7D4F-4371-BCED-4FB708D81833}" presName="extraNode" presStyleLbl="node1" presStyleIdx="0" presStyleCnt="3"/>
      <dgm:spPr/>
    </dgm:pt>
    <dgm:pt modelId="{EAADF0F1-0BD8-4FF0-944F-FE0AAFDDB4D6}" type="pres">
      <dgm:prSet presAssocID="{809AA05F-7D4F-4371-BCED-4FB708D81833}" presName="dstNode" presStyleLbl="node1" presStyleIdx="0" presStyleCnt="3"/>
      <dgm:spPr/>
    </dgm:pt>
    <dgm:pt modelId="{C667C464-B437-4F7F-B066-0A1CDFFEE98F}" type="pres">
      <dgm:prSet presAssocID="{AE6196CB-31A0-46D0-A7B1-39496817014B}" presName="text_1" presStyleLbl="node1" presStyleIdx="0" presStyleCnt="3" custScaleY="125445">
        <dgm:presLayoutVars>
          <dgm:bulletEnabled val="1"/>
        </dgm:presLayoutVars>
      </dgm:prSet>
      <dgm:spPr/>
    </dgm:pt>
    <dgm:pt modelId="{EC850140-1989-4C5C-91F1-68D9885B1D9E}" type="pres">
      <dgm:prSet presAssocID="{AE6196CB-31A0-46D0-A7B1-39496817014B}" presName="accent_1" presStyleCnt="0"/>
      <dgm:spPr/>
    </dgm:pt>
    <dgm:pt modelId="{3539DD21-1EBF-45FE-9AED-9534A8C17E40}" type="pres">
      <dgm:prSet presAssocID="{AE6196CB-31A0-46D0-A7B1-39496817014B}" presName="accentRepeatNode" presStyleLbl="solidFgAcc1" presStyleIdx="0" presStyleCnt="3"/>
      <dgm:spPr/>
    </dgm:pt>
    <dgm:pt modelId="{F01F86E2-2038-4E6E-BB84-80FFA1D4026C}" type="pres">
      <dgm:prSet presAssocID="{7A96F718-40B0-49E6-9146-31F4D0D37DF1}" presName="text_2" presStyleLbl="node1" presStyleIdx="1" presStyleCnt="3" custScaleY="132199">
        <dgm:presLayoutVars>
          <dgm:bulletEnabled val="1"/>
        </dgm:presLayoutVars>
      </dgm:prSet>
      <dgm:spPr/>
    </dgm:pt>
    <dgm:pt modelId="{C0009A16-08AE-4ACF-8576-11B3FB100C6F}" type="pres">
      <dgm:prSet presAssocID="{7A96F718-40B0-49E6-9146-31F4D0D37DF1}" presName="accent_2" presStyleCnt="0"/>
      <dgm:spPr/>
    </dgm:pt>
    <dgm:pt modelId="{DDB5E8DF-BA00-48DD-8BD2-11C352D04748}" type="pres">
      <dgm:prSet presAssocID="{7A96F718-40B0-49E6-9146-31F4D0D37DF1}" presName="accentRepeatNode" presStyleLbl="solidFgAcc1" presStyleIdx="1" presStyleCnt="3"/>
      <dgm:spPr/>
    </dgm:pt>
    <dgm:pt modelId="{77AF2970-4899-4B6F-83A4-9BB7A48D2D23}" type="pres">
      <dgm:prSet presAssocID="{44A7A395-B98A-4040-B1D4-3CC56DB50940}" presName="text_3" presStyleLbl="node1" presStyleIdx="2" presStyleCnt="3" custScaleY="135272">
        <dgm:presLayoutVars>
          <dgm:bulletEnabled val="1"/>
        </dgm:presLayoutVars>
      </dgm:prSet>
      <dgm:spPr/>
    </dgm:pt>
    <dgm:pt modelId="{4C676FB8-61C6-4403-8B3A-E25E07EFCD79}" type="pres">
      <dgm:prSet presAssocID="{44A7A395-B98A-4040-B1D4-3CC56DB50940}" presName="accent_3" presStyleCnt="0"/>
      <dgm:spPr/>
    </dgm:pt>
    <dgm:pt modelId="{0E6BA12E-CBCE-4AB9-8C0F-075393C01620}" type="pres">
      <dgm:prSet presAssocID="{44A7A395-B98A-4040-B1D4-3CC56DB50940}" presName="accentRepeatNode" presStyleLbl="solidFgAcc1" presStyleIdx="2" presStyleCnt="3"/>
      <dgm:spPr/>
    </dgm:pt>
  </dgm:ptLst>
  <dgm:cxnLst>
    <dgm:cxn modelId="{F213370F-2506-469C-8875-72ADC48E4C73}" type="presOf" srcId="{AE6196CB-31A0-46D0-A7B1-39496817014B}" destId="{C667C464-B437-4F7F-B066-0A1CDFFEE98F}" srcOrd="0" destOrd="0" presId="urn:microsoft.com/office/officeart/2008/layout/VerticalCurvedList"/>
    <dgm:cxn modelId="{675D828A-28A5-4C97-ACA3-2784C944AB20}" type="presOf" srcId="{809AA05F-7D4F-4371-BCED-4FB708D81833}" destId="{4189AFF8-31DE-42CC-AC8E-C5766780247B}" srcOrd="0" destOrd="0" presId="urn:microsoft.com/office/officeart/2008/layout/VerticalCurvedList"/>
    <dgm:cxn modelId="{6C8AD292-E94E-4BCF-B321-67D2D4CE655E}" type="presOf" srcId="{44A7A395-B98A-4040-B1D4-3CC56DB50940}" destId="{77AF2970-4899-4B6F-83A4-9BB7A48D2D23}" srcOrd="0" destOrd="0" presId="urn:microsoft.com/office/officeart/2008/layout/VerticalCurvedList"/>
    <dgm:cxn modelId="{91315598-411D-4BC4-B84A-5A745BF5C48F}" srcId="{809AA05F-7D4F-4371-BCED-4FB708D81833}" destId="{AE6196CB-31A0-46D0-A7B1-39496817014B}" srcOrd="0" destOrd="0" parTransId="{D49F4B14-8041-4188-80E4-2E654D9FCEC0}" sibTransId="{0548D29E-0AA8-4301-9DCA-7E411C67D009}"/>
    <dgm:cxn modelId="{FD01CCA9-FA10-48F9-B3D4-517A08137AF1}" type="presOf" srcId="{0548D29E-0AA8-4301-9DCA-7E411C67D009}" destId="{EB687722-ECA9-4801-B3E4-7A64140E61B4}" srcOrd="0" destOrd="0" presId="urn:microsoft.com/office/officeart/2008/layout/VerticalCurvedList"/>
    <dgm:cxn modelId="{6DA05FAF-4F0C-4A67-92D1-6D3C844F8C1F}" srcId="{809AA05F-7D4F-4371-BCED-4FB708D81833}" destId="{7A96F718-40B0-49E6-9146-31F4D0D37DF1}" srcOrd="1" destOrd="0" parTransId="{881F5E85-8005-4A61-8D69-2B4254FFAFBB}" sibTransId="{C5EDAAE2-32D6-4501-9A9D-D39AB66C470B}"/>
    <dgm:cxn modelId="{0D508CC5-EEC5-4A85-8C07-B2DABFAAA645}" type="presOf" srcId="{7A96F718-40B0-49E6-9146-31F4D0D37DF1}" destId="{F01F86E2-2038-4E6E-BB84-80FFA1D4026C}" srcOrd="0" destOrd="0" presId="urn:microsoft.com/office/officeart/2008/layout/VerticalCurvedList"/>
    <dgm:cxn modelId="{6E1FB8E2-EB0D-42AD-8531-0927526C918B}" srcId="{809AA05F-7D4F-4371-BCED-4FB708D81833}" destId="{44A7A395-B98A-4040-B1D4-3CC56DB50940}" srcOrd="2" destOrd="0" parTransId="{AA060A74-92F9-4544-B458-D07480279D3E}" sibTransId="{57A08F71-9165-4D6E-9DB4-9B64A33C6899}"/>
    <dgm:cxn modelId="{7AD268C7-EF57-4FE4-9FC3-07DD7D582356}" type="presParOf" srcId="{4189AFF8-31DE-42CC-AC8E-C5766780247B}" destId="{5C15E1B6-97BE-4909-A045-C161F4DDA5DC}" srcOrd="0" destOrd="0" presId="urn:microsoft.com/office/officeart/2008/layout/VerticalCurvedList"/>
    <dgm:cxn modelId="{D0AA5A92-AB24-4012-A61E-32EE302DA889}" type="presParOf" srcId="{5C15E1B6-97BE-4909-A045-C161F4DDA5DC}" destId="{F95855C0-F4BA-49E7-899B-7B80D639FB3B}" srcOrd="0" destOrd="0" presId="urn:microsoft.com/office/officeart/2008/layout/VerticalCurvedList"/>
    <dgm:cxn modelId="{4043315E-1A9F-4276-8B15-3E4BEB15D41D}" type="presParOf" srcId="{F95855C0-F4BA-49E7-899B-7B80D639FB3B}" destId="{33BD5E30-FA13-49D8-BA86-6640708CADE0}" srcOrd="0" destOrd="0" presId="urn:microsoft.com/office/officeart/2008/layout/VerticalCurvedList"/>
    <dgm:cxn modelId="{A7517AF7-348B-4163-BF09-36AC102B2341}" type="presParOf" srcId="{F95855C0-F4BA-49E7-899B-7B80D639FB3B}" destId="{EB687722-ECA9-4801-B3E4-7A64140E61B4}" srcOrd="1" destOrd="0" presId="urn:microsoft.com/office/officeart/2008/layout/VerticalCurvedList"/>
    <dgm:cxn modelId="{13B1FCEF-2C95-4594-A506-43F9D4DC5BBC}" type="presParOf" srcId="{F95855C0-F4BA-49E7-899B-7B80D639FB3B}" destId="{C8115563-75E2-4495-90B5-235722D9A094}" srcOrd="2" destOrd="0" presId="urn:microsoft.com/office/officeart/2008/layout/VerticalCurvedList"/>
    <dgm:cxn modelId="{1797F000-DA8A-4A48-9B74-F5164D800AB7}" type="presParOf" srcId="{F95855C0-F4BA-49E7-899B-7B80D639FB3B}" destId="{EAADF0F1-0BD8-4FF0-944F-FE0AAFDDB4D6}" srcOrd="3" destOrd="0" presId="urn:microsoft.com/office/officeart/2008/layout/VerticalCurvedList"/>
    <dgm:cxn modelId="{DE48F0EA-988A-42EC-927E-41DC24A563B1}" type="presParOf" srcId="{5C15E1B6-97BE-4909-A045-C161F4DDA5DC}" destId="{C667C464-B437-4F7F-B066-0A1CDFFEE98F}" srcOrd="1" destOrd="0" presId="urn:microsoft.com/office/officeart/2008/layout/VerticalCurvedList"/>
    <dgm:cxn modelId="{C8A93C00-A143-4817-A931-A1246C9F148E}" type="presParOf" srcId="{5C15E1B6-97BE-4909-A045-C161F4DDA5DC}" destId="{EC850140-1989-4C5C-91F1-68D9885B1D9E}" srcOrd="2" destOrd="0" presId="urn:microsoft.com/office/officeart/2008/layout/VerticalCurvedList"/>
    <dgm:cxn modelId="{06F51AC3-2B29-4B49-8CC1-A7D82576CD94}" type="presParOf" srcId="{EC850140-1989-4C5C-91F1-68D9885B1D9E}" destId="{3539DD21-1EBF-45FE-9AED-9534A8C17E40}" srcOrd="0" destOrd="0" presId="urn:microsoft.com/office/officeart/2008/layout/VerticalCurvedList"/>
    <dgm:cxn modelId="{084D7E37-F391-49DD-B611-15B2403B1B1E}" type="presParOf" srcId="{5C15E1B6-97BE-4909-A045-C161F4DDA5DC}" destId="{F01F86E2-2038-4E6E-BB84-80FFA1D4026C}" srcOrd="3" destOrd="0" presId="urn:microsoft.com/office/officeart/2008/layout/VerticalCurvedList"/>
    <dgm:cxn modelId="{05E95172-D464-466A-9815-CF2D60652466}" type="presParOf" srcId="{5C15E1B6-97BE-4909-A045-C161F4DDA5DC}" destId="{C0009A16-08AE-4ACF-8576-11B3FB100C6F}" srcOrd="4" destOrd="0" presId="urn:microsoft.com/office/officeart/2008/layout/VerticalCurvedList"/>
    <dgm:cxn modelId="{0ABB1635-FF83-4FF7-A6E7-A601DCB46A04}" type="presParOf" srcId="{C0009A16-08AE-4ACF-8576-11B3FB100C6F}" destId="{DDB5E8DF-BA00-48DD-8BD2-11C352D04748}" srcOrd="0" destOrd="0" presId="urn:microsoft.com/office/officeart/2008/layout/VerticalCurvedList"/>
    <dgm:cxn modelId="{600339E6-D17D-4052-B540-9CF34E8480DB}" type="presParOf" srcId="{5C15E1B6-97BE-4909-A045-C161F4DDA5DC}" destId="{77AF2970-4899-4B6F-83A4-9BB7A48D2D23}" srcOrd="5" destOrd="0" presId="urn:microsoft.com/office/officeart/2008/layout/VerticalCurvedList"/>
    <dgm:cxn modelId="{823012C8-AE32-44D0-9C62-B2820ECA8F3F}" type="presParOf" srcId="{5C15E1B6-97BE-4909-A045-C161F4DDA5DC}" destId="{4C676FB8-61C6-4403-8B3A-E25E07EFCD79}" srcOrd="6" destOrd="0" presId="urn:microsoft.com/office/officeart/2008/layout/VerticalCurvedList"/>
    <dgm:cxn modelId="{A152BFB6-9D98-41CB-9770-B4294C91F609}" type="presParOf" srcId="{4C676FB8-61C6-4403-8B3A-E25E07EFCD79}" destId="{0E6BA12E-CBCE-4AB9-8C0F-075393C0162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87722-ECA9-4801-B3E4-7A64140E61B4}">
      <dsp:nvSpPr>
        <dsp:cNvPr id="0" name=""/>
        <dsp:cNvSpPr/>
      </dsp:nvSpPr>
      <dsp:spPr>
        <a:xfrm>
          <a:off x="-3086079" y="-475113"/>
          <a:ext cx="3681116" cy="3681116"/>
        </a:xfrm>
        <a:prstGeom prst="blockArc">
          <a:avLst>
            <a:gd name="adj1" fmla="val 18900000"/>
            <a:gd name="adj2" fmla="val 2700000"/>
            <a:gd name="adj3" fmla="val 58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67C464-B437-4F7F-B066-0A1CDFFEE98F}">
      <dsp:nvSpPr>
        <dsp:cNvPr id="0" name=""/>
        <dsp:cNvSpPr/>
      </dsp:nvSpPr>
      <dsp:spPr>
        <a:xfrm>
          <a:off x="382602" y="203601"/>
          <a:ext cx="9901583" cy="685152"/>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529" tIns="71120" rIns="71120" bIns="71120" numCol="1" spcCol="1270" anchor="ctr" anchorCtr="0">
          <a:noAutofit/>
        </a:bodyPr>
        <a:lstStyle/>
        <a:p>
          <a:pPr marL="0" lvl="0" indent="0" algn="ctr" defTabSz="1244600">
            <a:lnSpc>
              <a:spcPct val="90000"/>
            </a:lnSpc>
            <a:spcBef>
              <a:spcPct val="0"/>
            </a:spcBef>
            <a:spcAft>
              <a:spcPct val="35000"/>
            </a:spcAft>
            <a:buNone/>
          </a:pPr>
          <a:r>
            <a:rPr lang="fr-FR" sz="2800" b="1" kern="1200" dirty="0"/>
            <a:t>Upperground</a:t>
          </a:r>
          <a:br>
            <a:rPr lang="fr-FR" sz="2800" kern="1200" dirty="0"/>
          </a:br>
          <a:r>
            <a:rPr lang="fr-FR" sz="2000" kern="1200" dirty="0"/>
            <a:t>(Grandes entreprises, secteur public)</a:t>
          </a:r>
          <a:r>
            <a:rPr lang="fr-FR" sz="2800" kern="1200" dirty="0"/>
            <a:t>	</a:t>
          </a:r>
        </a:p>
      </dsp:txBody>
      <dsp:txXfrm>
        <a:off x="382602" y="203601"/>
        <a:ext cx="9901583" cy="685152"/>
      </dsp:txXfrm>
    </dsp:sp>
    <dsp:sp modelId="{3539DD21-1EBF-45FE-9AED-9534A8C17E40}">
      <dsp:nvSpPr>
        <dsp:cNvPr id="0" name=""/>
        <dsp:cNvSpPr/>
      </dsp:nvSpPr>
      <dsp:spPr>
        <a:xfrm>
          <a:off x="41241" y="204816"/>
          <a:ext cx="682722" cy="6827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1F86E2-2038-4E6E-BB84-80FFA1D4026C}">
      <dsp:nvSpPr>
        <dsp:cNvPr id="0" name=""/>
        <dsp:cNvSpPr/>
      </dsp:nvSpPr>
      <dsp:spPr>
        <a:xfrm>
          <a:off x="581138" y="1004424"/>
          <a:ext cx="9703047" cy="722041"/>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529" tIns="66040" rIns="66040" bIns="66040" numCol="1" spcCol="1270" anchor="ctr" anchorCtr="0">
          <a:noAutofit/>
        </a:bodyPr>
        <a:lstStyle/>
        <a:p>
          <a:pPr marL="0" lvl="0" indent="0" algn="ctr" defTabSz="1155700">
            <a:lnSpc>
              <a:spcPct val="90000"/>
            </a:lnSpc>
            <a:spcBef>
              <a:spcPct val="0"/>
            </a:spcBef>
            <a:spcAft>
              <a:spcPct val="35000"/>
            </a:spcAft>
            <a:buNone/>
          </a:pPr>
          <a:r>
            <a:rPr lang="fr-FR" sz="2600" b="1" kern="1200" dirty="0"/>
            <a:t>Middleground</a:t>
          </a:r>
          <a:r>
            <a:rPr lang="fr-FR" sz="2600" kern="1200" dirty="0"/>
            <a:t> </a:t>
          </a:r>
          <a:br>
            <a:rPr lang="fr-FR" sz="2600" kern="1200" dirty="0"/>
          </a:br>
          <a:r>
            <a:rPr lang="fr-FR" sz="1800" kern="1200" dirty="0"/>
            <a:t>(Hub créatifs, Fab Labs, Living Labs, Espaces de </a:t>
          </a:r>
          <a:r>
            <a:rPr lang="fr-FR" sz="1800" kern="1200" dirty="0" err="1"/>
            <a:t>co-working</a:t>
          </a:r>
          <a:r>
            <a:rPr lang="fr-FR" sz="1800" kern="1200" dirty="0"/>
            <a:t>)</a:t>
          </a:r>
        </a:p>
      </dsp:txBody>
      <dsp:txXfrm>
        <a:off x="581138" y="1004424"/>
        <a:ext cx="9703047" cy="722041"/>
      </dsp:txXfrm>
    </dsp:sp>
    <dsp:sp modelId="{DDB5E8DF-BA00-48DD-8BD2-11C352D04748}">
      <dsp:nvSpPr>
        <dsp:cNvPr id="0" name=""/>
        <dsp:cNvSpPr/>
      </dsp:nvSpPr>
      <dsp:spPr>
        <a:xfrm>
          <a:off x="239776" y="1024083"/>
          <a:ext cx="682722" cy="6827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AF2970-4899-4B6F-83A4-9BB7A48D2D23}">
      <dsp:nvSpPr>
        <dsp:cNvPr id="0" name=""/>
        <dsp:cNvSpPr/>
      </dsp:nvSpPr>
      <dsp:spPr>
        <a:xfrm>
          <a:off x="382602" y="1815299"/>
          <a:ext cx="9901583" cy="738825"/>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529" tIns="66040" rIns="66040" bIns="66040" numCol="1" spcCol="1270" anchor="ctr" anchorCtr="0">
          <a:noAutofit/>
        </a:bodyPr>
        <a:lstStyle/>
        <a:p>
          <a:pPr marL="0" lvl="0" indent="0" algn="ctr" defTabSz="1155700">
            <a:lnSpc>
              <a:spcPct val="90000"/>
            </a:lnSpc>
            <a:spcBef>
              <a:spcPct val="0"/>
            </a:spcBef>
            <a:spcAft>
              <a:spcPct val="35000"/>
            </a:spcAft>
            <a:buNone/>
          </a:pPr>
          <a:r>
            <a:rPr lang="fr-FR" sz="2600" b="1" kern="1200" dirty="0"/>
            <a:t>Underground</a:t>
          </a:r>
          <a:r>
            <a:rPr lang="fr-FR" sz="2600" kern="1200" dirty="0"/>
            <a:t> </a:t>
          </a:r>
          <a:br>
            <a:rPr lang="fr-FR" sz="2600" kern="1200" dirty="0"/>
          </a:br>
          <a:r>
            <a:rPr lang="fr-FR" sz="1800" kern="1200" dirty="0"/>
            <a:t>(Citoyens, artistes, makers)</a:t>
          </a:r>
        </a:p>
      </dsp:txBody>
      <dsp:txXfrm>
        <a:off x="382602" y="1815299"/>
        <a:ext cx="9901583" cy="738825"/>
      </dsp:txXfrm>
    </dsp:sp>
    <dsp:sp modelId="{0E6BA12E-CBCE-4AB9-8C0F-075393C01620}">
      <dsp:nvSpPr>
        <dsp:cNvPr id="0" name=""/>
        <dsp:cNvSpPr/>
      </dsp:nvSpPr>
      <dsp:spPr>
        <a:xfrm>
          <a:off x="41241" y="1843350"/>
          <a:ext cx="682722" cy="6827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dirty="0"/>
          </a:p>
        </p:txBody>
      </p:sp>
      <p:sp>
        <p:nvSpPr>
          <p:cNvPr id="3" name="Sous-titre 2"/>
          <p:cNvSpPr>
            <a:spLocks noGrp="1"/>
          </p:cNvSpPr>
          <p:nvPr>
            <p:ph type="subTitle" idx="1"/>
          </p:nvPr>
        </p:nvSpPr>
        <p:spPr>
          <a:xfrm>
            <a:off x="1524000" y="407511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BE" dirty="0"/>
          </a:p>
        </p:txBody>
      </p:sp>
      <p:sp>
        <p:nvSpPr>
          <p:cNvPr id="4" name="Espace réservé de la date 3"/>
          <p:cNvSpPr>
            <a:spLocks noGrp="1"/>
          </p:cNvSpPr>
          <p:nvPr>
            <p:ph type="dt" sz="half" idx="10"/>
          </p:nvPr>
        </p:nvSpPr>
        <p:spPr/>
        <p:txBody>
          <a:bodyPr/>
          <a:lstStyle/>
          <a:p>
            <a:fld id="{71F8432B-9F9D-4159-9BB4-6DCE9606103B}" type="datetimeFigureOut">
              <a:rPr lang="fr-BE" smtClean="0"/>
              <a:t>25-06-19</a:t>
            </a:fld>
            <a:endParaRPr lang="fr-BE"/>
          </a:p>
        </p:txBody>
      </p:sp>
      <p:sp>
        <p:nvSpPr>
          <p:cNvPr id="5" name="Espace réservé du pied de page 4"/>
          <p:cNvSpPr>
            <a:spLocks noGrp="1"/>
          </p:cNvSpPr>
          <p:nvPr>
            <p:ph type="ftr" sz="quarter" idx="11"/>
          </p:nvPr>
        </p:nvSpPr>
        <p:spPr>
          <a:xfrm>
            <a:off x="4038600" y="6180137"/>
            <a:ext cx="4114800" cy="365125"/>
          </a:xfrm>
          <a:prstGeom prst="rect">
            <a:avLst/>
          </a:prstGeom>
        </p:spPr>
        <p:txBody>
          <a:bodyPr/>
          <a:lstStyle/>
          <a:p>
            <a:endParaRPr lang="fr-BE"/>
          </a:p>
        </p:txBody>
      </p:sp>
      <p:sp>
        <p:nvSpPr>
          <p:cNvPr id="6" name="Espace réservé du numéro de diapositive 5"/>
          <p:cNvSpPr>
            <a:spLocks noGrp="1"/>
          </p:cNvSpPr>
          <p:nvPr>
            <p:ph type="sldNum" sz="quarter" idx="12"/>
          </p:nvPr>
        </p:nvSpPr>
        <p:spPr/>
        <p:txBody>
          <a:bodyPr/>
          <a:lstStyle/>
          <a:p>
            <a:fld id="{ABEF95C2-E4E8-4A57-9BE2-0ADCD144DEA0}" type="slidenum">
              <a:rPr lang="fr-BE" smtClean="0"/>
              <a:t>‹N°›</a:t>
            </a:fld>
            <a:endParaRPr lang="fr-BE"/>
          </a:p>
        </p:txBody>
      </p:sp>
    </p:spTree>
    <p:extLst>
      <p:ext uri="{BB962C8B-B14F-4D97-AF65-F5344CB8AC3E}">
        <p14:creationId xmlns:p14="http://schemas.microsoft.com/office/powerpoint/2010/main" val="926014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71F8432B-9F9D-4159-9BB4-6DCE9606103B}" type="datetimeFigureOut">
              <a:rPr lang="fr-BE" smtClean="0"/>
              <a:t>25-06-19</a:t>
            </a:fld>
            <a:endParaRPr lang="fr-BE"/>
          </a:p>
        </p:txBody>
      </p:sp>
      <p:sp>
        <p:nvSpPr>
          <p:cNvPr id="5" name="Espace réservé du pied de page 4"/>
          <p:cNvSpPr>
            <a:spLocks noGrp="1"/>
          </p:cNvSpPr>
          <p:nvPr>
            <p:ph type="ftr" sz="quarter" idx="11"/>
          </p:nvPr>
        </p:nvSpPr>
        <p:spPr>
          <a:xfrm>
            <a:off x="4038600" y="6180137"/>
            <a:ext cx="4114800" cy="365125"/>
          </a:xfrm>
          <a:prstGeom prst="rect">
            <a:avLst/>
          </a:prstGeom>
        </p:spPr>
        <p:txBody>
          <a:bodyPr/>
          <a:lstStyle/>
          <a:p>
            <a:endParaRPr lang="fr-BE"/>
          </a:p>
        </p:txBody>
      </p:sp>
      <p:sp>
        <p:nvSpPr>
          <p:cNvPr id="6" name="Espace réservé du numéro de diapositive 5"/>
          <p:cNvSpPr>
            <a:spLocks noGrp="1"/>
          </p:cNvSpPr>
          <p:nvPr>
            <p:ph type="sldNum" sz="quarter" idx="12"/>
          </p:nvPr>
        </p:nvSpPr>
        <p:spPr/>
        <p:txBody>
          <a:bodyPr/>
          <a:lstStyle/>
          <a:p>
            <a:fld id="{ABEF95C2-E4E8-4A57-9BE2-0ADCD144DEA0}" type="slidenum">
              <a:rPr lang="fr-BE" smtClean="0"/>
              <a:t>‹N°›</a:t>
            </a:fld>
            <a:endParaRPr lang="fr-BE"/>
          </a:p>
        </p:txBody>
      </p:sp>
    </p:spTree>
    <p:extLst>
      <p:ext uri="{BB962C8B-B14F-4D97-AF65-F5344CB8AC3E}">
        <p14:creationId xmlns:p14="http://schemas.microsoft.com/office/powerpoint/2010/main" val="339100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71F8432B-9F9D-4159-9BB4-6DCE9606103B}" type="datetimeFigureOut">
              <a:rPr lang="fr-BE" smtClean="0"/>
              <a:t>25-06-19</a:t>
            </a:fld>
            <a:endParaRPr lang="fr-BE"/>
          </a:p>
        </p:txBody>
      </p:sp>
      <p:sp>
        <p:nvSpPr>
          <p:cNvPr id="5" name="Espace réservé du pied de page 4"/>
          <p:cNvSpPr>
            <a:spLocks noGrp="1"/>
          </p:cNvSpPr>
          <p:nvPr>
            <p:ph type="ftr" sz="quarter" idx="11"/>
          </p:nvPr>
        </p:nvSpPr>
        <p:spPr>
          <a:xfrm>
            <a:off x="4038600" y="6180137"/>
            <a:ext cx="4114800" cy="365125"/>
          </a:xfrm>
          <a:prstGeom prst="rect">
            <a:avLst/>
          </a:prstGeom>
        </p:spPr>
        <p:txBody>
          <a:bodyPr/>
          <a:lstStyle/>
          <a:p>
            <a:endParaRPr lang="fr-BE"/>
          </a:p>
        </p:txBody>
      </p:sp>
      <p:sp>
        <p:nvSpPr>
          <p:cNvPr id="6" name="Espace réservé du numéro de diapositive 5"/>
          <p:cNvSpPr>
            <a:spLocks noGrp="1"/>
          </p:cNvSpPr>
          <p:nvPr>
            <p:ph type="sldNum" sz="quarter" idx="12"/>
          </p:nvPr>
        </p:nvSpPr>
        <p:spPr/>
        <p:txBody>
          <a:bodyPr/>
          <a:lstStyle/>
          <a:p>
            <a:fld id="{ABEF95C2-E4E8-4A57-9BE2-0ADCD144DEA0}" type="slidenum">
              <a:rPr lang="fr-BE" smtClean="0"/>
              <a:t>‹N°›</a:t>
            </a:fld>
            <a:endParaRPr lang="fr-BE"/>
          </a:p>
        </p:txBody>
      </p:sp>
    </p:spTree>
    <p:extLst>
      <p:ext uri="{BB962C8B-B14F-4D97-AF65-F5344CB8AC3E}">
        <p14:creationId xmlns:p14="http://schemas.microsoft.com/office/powerpoint/2010/main" val="2432900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71F8432B-9F9D-4159-9BB4-6DCE9606103B}" type="datetimeFigureOut">
              <a:rPr lang="fr-BE" smtClean="0"/>
              <a:t>25-06-19</a:t>
            </a:fld>
            <a:endParaRPr lang="fr-BE"/>
          </a:p>
        </p:txBody>
      </p:sp>
      <p:sp>
        <p:nvSpPr>
          <p:cNvPr id="5" name="Espace réservé du pied de page 4"/>
          <p:cNvSpPr>
            <a:spLocks noGrp="1"/>
          </p:cNvSpPr>
          <p:nvPr>
            <p:ph type="ftr" sz="quarter" idx="11"/>
          </p:nvPr>
        </p:nvSpPr>
        <p:spPr>
          <a:xfrm>
            <a:off x="4038600" y="6180137"/>
            <a:ext cx="4114800" cy="365125"/>
          </a:xfrm>
          <a:prstGeom prst="rect">
            <a:avLst/>
          </a:prstGeom>
        </p:spPr>
        <p:txBody>
          <a:bodyPr/>
          <a:lstStyle/>
          <a:p>
            <a:endParaRPr lang="fr-BE"/>
          </a:p>
        </p:txBody>
      </p:sp>
      <p:sp>
        <p:nvSpPr>
          <p:cNvPr id="6" name="Espace réservé du numéro de diapositive 5"/>
          <p:cNvSpPr>
            <a:spLocks noGrp="1"/>
          </p:cNvSpPr>
          <p:nvPr>
            <p:ph type="sldNum" sz="quarter" idx="12"/>
          </p:nvPr>
        </p:nvSpPr>
        <p:spPr/>
        <p:txBody>
          <a:bodyPr/>
          <a:lstStyle/>
          <a:p>
            <a:fld id="{ABEF95C2-E4E8-4A57-9BE2-0ADCD144DEA0}" type="slidenum">
              <a:rPr lang="fr-BE" smtClean="0"/>
              <a:t>‹N°›</a:t>
            </a:fld>
            <a:endParaRPr lang="fr-BE"/>
          </a:p>
        </p:txBody>
      </p:sp>
    </p:spTree>
    <p:extLst>
      <p:ext uri="{BB962C8B-B14F-4D97-AF65-F5344CB8AC3E}">
        <p14:creationId xmlns:p14="http://schemas.microsoft.com/office/powerpoint/2010/main" val="2759479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71F8432B-9F9D-4159-9BB4-6DCE9606103B}" type="datetimeFigureOut">
              <a:rPr lang="fr-BE" smtClean="0"/>
              <a:t>25-06-19</a:t>
            </a:fld>
            <a:endParaRPr lang="fr-BE"/>
          </a:p>
        </p:txBody>
      </p:sp>
      <p:sp>
        <p:nvSpPr>
          <p:cNvPr id="5" name="Espace réservé du pied de page 4"/>
          <p:cNvSpPr>
            <a:spLocks noGrp="1"/>
          </p:cNvSpPr>
          <p:nvPr>
            <p:ph type="ftr" sz="quarter" idx="11"/>
          </p:nvPr>
        </p:nvSpPr>
        <p:spPr>
          <a:xfrm>
            <a:off x="4038600" y="6180137"/>
            <a:ext cx="4114800" cy="365125"/>
          </a:xfrm>
          <a:prstGeom prst="rect">
            <a:avLst/>
          </a:prstGeom>
        </p:spPr>
        <p:txBody>
          <a:bodyPr/>
          <a:lstStyle/>
          <a:p>
            <a:endParaRPr lang="fr-BE"/>
          </a:p>
        </p:txBody>
      </p:sp>
      <p:sp>
        <p:nvSpPr>
          <p:cNvPr id="6" name="Espace réservé du numéro de diapositive 5"/>
          <p:cNvSpPr>
            <a:spLocks noGrp="1"/>
          </p:cNvSpPr>
          <p:nvPr>
            <p:ph type="sldNum" sz="quarter" idx="12"/>
          </p:nvPr>
        </p:nvSpPr>
        <p:spPr/>
        <p:txBody>
          <a:bodyPr/>
          <a:lstStyle/>
          <a:p>
            <a:fld id="{ABEF95C2-E4E8-4A57-9BE2-0ADCD144DEA0}" type="slidenum">
              <a:rPr lang="fr-BE" smtClean="0"/>
              <a:t>‹N°›</a:t>
            </a:fld>
            <a:endParaRPr lang="fr-BE"/>
          </a:p>
        </p:txBody>
      </p:sp>
    </p:spTree>
    <p:extLst>
      <p:ext uri="{BB962C8B-B14F-4D97-AF65-F5344CB8AC3E}">
        <p14:creationId xmlns:p14="http://schemas.microsoft.com/office/powerpoint/2010/main" val="422270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71F8432B-9F9D-4159-9BB4-6DCE9606103B}" type="datetimeFigureOut">
              <a:rPr lang="fr-BE" smtClean="0"/>
              <a:t>25-06-19</a:t>
            </a:fld>
            <a:endParaRPr lang="fr-BE"/>
          </a:p>
        </p:txBody>
      </p:sp>
      <p:sp>
        <p:nvSpPr>
          <p:cNvPr id="6" name="Espace réservé du pied de page 5"/>
          <p:cNvSpPr>
            <a:spLocks noGrp="1"/>
          </p:cNvSpPr>
          <p:nvPr>
            <p:ph type="ftr" sz="quarter" idx="11"/>
          </p:nvPr>
        </p:nvSpPr>
        <p:spPr>
          <a:xfrm>
            <a:off x="4038600" y="6180137"/>
            <a:ext cx="4114800" cy="365125"/>
          </a:xfrm>
          <a:prstGeom prst="rect">
            <a:avLst/>
          </a:prstGeom>
        </p:spPr>
        <p:txBody>
          <a:bodyPr/>
          <a:lstStyle/>
          <a:p>
            <a:endParaRPr lang="fr-BE"/>
          </a:p>
        </p:txBody>
      </p:sp>
      <p:sp>
        <p:nvSpPr>
          <p:cNvPr id="7" name="Espace réservé du numéro de diapositive 6"/>
          <p:cNvSpPr>
            <a:spLocks noGrp="1"/>
          </p:cNvSpPr>
          <p:nvPr>
            <p:ph type="sldNum" sz="quarter" idx="12"/>
          </p:nvPr>
        </p:nvSpPr>
        <p:spPr/>
        <p:txBody>
          <a:bodyPr/>
          <a:lstStyle/>
          <a:p>
            <a:fld id="{ABEF95C2-E4E8-4A57-9BE2-0ADCD144DEA0}" type="slidenum">
              <a:rPr lang="fr-BE" smtClean="0"/>
              <a:t>‹N°›</a:t>
            </a:fld>
            <a:endParaRPr lang="fr-BE"/>
          </a:p>
        </p:txBody>
      </p:sp>
    </p:spTree>
    <p:extLst>
      <p:ext uri="{BB962C8B-B14F-4D97-AF65-F5344CB8AC3E}">
        <p14:creationId xmlns:p14="http://schemas.microsoft.com/office/powerpoint/2010/main" val="1790532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71F8432B-9F9D-4159-9BB4-6DCE9606103B}" type="datetimeFigureOut">
              <a:rPr lang="fr-BE" smtClean="0"/>
              <a:t>25-06-19</a:t>
            </a:fld>
            <a:endParaRPr lang="fr-BE"/>
          </a:p>
        </p:txBody>
      </p:sp>
      <p:sp>
        <p:nvSpPr>
          <p:cNvPr id="8" name="Espace réservé du pied de page 7"/>
          <p:cNvSpPr>
            <a:spLocks noGrp="1"/>
          </p:cNvSpPr>
          <p:nvPr>
            <p:ph type="ftr" sz="quarter" idx="11"/>
          </p:nvPr>
        </p:nvSpPr>
        <p:spPr>
          <a:xfrm>
            <a:off x="4038600" y="6180137"/>
            <a:ext cx="4114800" cy="365125"/>
          </a:xfrm>
          <a:prstGeom prst="rect">
            <a:avLst/>
          </a:prstGeom>
        </p:spPr>
        <p:txBody>
          <a:bodyPr/>
          <a:lstStyle/>
          <a:p>
            <a:endParaRPr lang="fr-BE"/>
          </a:p>
        </p:txBody>
      </p:sp>
      <p:sp>
        <p:nvSpPr>
          <p:cNvPr id="9" name="Espace réservé du numéro de diapositive 8"/>
          <p:cNvSpPr>
            <a:spLocks noGrp="1"/>
          </p:cNvSpPr>
          <p:nvPr>
            <p:ph type="sldNum" sz="quarter" idx="12"/>
          </p:nvPr>
        </p:nvSpPr>
        <p:spPr/>
        <p:txBody>
          <a:bodyPr/>
          <a:lstStyle/>
          <a:p>
            <a:fld id="{ABEF95C2-E4E8-4A57-9BE2-0ADCD144DEA0}" type="slidenum">
              <a:rPr lang="fr-BE" smtClean="0"/>
              <a:t>‹N°›</a:t>
            </a:fld>
            <a:endParaRPr lang="fr-BE"/>
          </a:p>
        </p:txBody>
      </p:sp>
    </p:spTree>
    <p:extLst>
      <p:ext uri="{BB962C8B-B14F-4D97-AF65-F5344CB8AC3E}">
        <p14:creationId xmlns:p14="http://schemas.microsoft.com/office/powerpoint/2010/main" val="741095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71F8432B-9F9D-4159-9BB4-6DCE9606103B}" type="datetimeFigureOut">
              <a:rPr lang="fr-BE" smtClean="0"/>
              <a:t>25-06-19</a:t>
            </a:fld>
            <a:endParaRPr lang="fr-BE"/>
          </a:p>
        </p:txBody>
      </p:sp>
      <p:sp>
        <p:nvSpPr>
          <p:cNvPr id="4" name="Espace réservé du pied de page 3"/>
          <p:cNvSpPr>
            <a:spLocks noGrp="1"/>
          </p:cNvSpPr>
          <p:nvPr>
            <p:ph type="ftr" sz="quarter" idx="11"/>
          </p:nvPr>
        </p:nvSpPr>
        <p:spPr>
          <a:xfrm>
            <a:off x="4038600" y="6180137"/>
            <a:ext cx="4114800" cy="365125"/>
          </a:xfrm>
          <a:prstGeom prst="rect">
            <a:avLst/>
          </a:prstGeom>
        </p:spPr>
        <p:txBody>
          <a:bodyPr/>
          <a:lstStyle/>
          <a:p>
            <a:endParaRPr lang="fr-BE"/>
          </a:p>
        </p:txBody>
      </p:sp>
      <p:sp>
        <p:nvSpPr>
          <p:cNvPr id="5" name="Espace réservé du numéro de diapositive 4"/>
          <p:cNvSpPr>
            <a:spLocks noGrp="1"/>
          </p:cNvSpPr>
          <p:nvPr>
            <p:ph type="sldNum" sz="quarter" idx="12"/>
          </p:nvPr>
        </p:nvSpPr>
        <p:spPr/>
        <p:txBody>
          <a:bodyPr/>
          <a:lstStyle/>
          <a:p>
            <a:fld id="{ABEF95C2-E4E8-4A57-9BE2-0ADCD144DEA0}" type="slidenum">
              <a:rPr lang="fr-BE" smtClean="0"/>
              <a:t>‹N°›</a:t>
            </a:fld>
            <a:endParaRPr lang="fr-BE"/>
          </a:p>
        </p:txBody>
      </p:sp>
    </p:spTree>
    <p:extLst>
      <p:ext uri="{BB962C8B-B14F-4D97-AF65-F5344CB8AC3E}">
        <p14:creationId xmlns:p14="http://schemas.microsoft.com/office/powerpoint/2010/main" val="323686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1F8432B-9F9D-4159-9BB4-6DCE9606103B}" type="datetimeFigureOut">
              <a:rPr lang="fr-BE" smtClean="0"/>
              <a:t>25-06-19</a:t>
            </a:fld>
            <a:endParaRPr lang="fr-BE"/>
          </a:p>
        </p:txBody>
      </p:sp>
      <p:sp>
        <p:nvSpPr>
          <p:cNvPr id="3" name="Espace réservé du pied de page 2"/>
          <p:cNvSpPr>
            <a:spLocks noGrp="1"/>
          </p:cNvSpPr>
          <p:nvPr>
            <p:ph type="ftr" sz="quarter" idx="11"/>
          </p:nvPr>
        </p:nvSpPr>
        <p:spPr>
          <a:xfrm>
            <a:off x="4038600" y="6180137"/>
            <a:ext cx="4114800" cy="365125"/>
          </a:xfrm>
          <a:prstGeom prst="rect">
            <a:avLst/>
          </a:prstGeom>
        </p:spPr>
        <p:txBody>
          <a:bodyPr/>
          <a:lstStyle/>
          <a:p>
            <a:endParaRPr lang="fr-BE"/>
          </a:p>
        </p:txBody>
      </p:sp>
      <p:sp>
        <p:nvSpPr>
          <p:cNvPr id="4" name="Espace réservé du numéro de diapositive 3"/>
          <p:cNvSpPr>
            <a:spLocks noGrp="1"/>
          </p:cNvSpPr>
          <p:nvPr>
            <p:ph type="sldNum" sz="quarter" idx="12"/>
          </p:nvPr>
        </p:nvSpPr>
        <p:spPr/>
        <p:txBody>
          <a:bodyPr/>
          <a:lstStyle/>
          <a:p>
            <a:fld id="{ABEF95C2-E4E8-4A57-9BE2-0ADCD144DEA0}" type="slidenum">
              <a:rPr lang="fr-BE" smtClean="0"/>
              <a:t>‹N°›</a:t>
            </a:fld>
            <a:endParaRPr lang="fr-BE"/>
          </a:p>
        </p:txBody>
      </p:sp>
    </p:spTree>
    <p:extLst>
      <p:ext uri="{BB962C8B-B14F-4D97-AF65-F5344CB8AC3E}">
        <p14:creationId xmlns:p14="http://schemas.microsoft.com/office/powerpoint/2010/main" val="1930427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1F8432B-9F9D-4159-9BB4-6DCE9606103B}" type="datetimeFigureOut">
              <a:rPr lang="fr-BE" smtClean="0"/>
              <a:t>25-06-19</a:t>
            </a:fld>
            <a:endParaRPr lang="fr-BE"/>
          </a:p>
        </p:txBody>
      </p:sp>
      <p:sp>
        <p:nvSpPr>
          <p:cNvPr id="6" name="Espace réservé du pied de page 5"/>
          <p:cNvSpPr>
            <a:spLocks noGrp="1"/>
          </p:cNvSpPr>
          <p:nvPr>
            <p:ph type="ftr" sz="quarter" idx="11"/>
          </p:nvPr>
        </p:nvSpPr>
        <p:spPr>
          <a:xfrm>
            <a:off x="4038600" y="6180137"/>
            <a:ext cx="4114800" cy="365125"/>
          </a:xfrm>
          <a:prstGeom prst="rect">
            <a:avLst/>
          </a:prstGeom>
        </p:spPr>
        <p:txBody>
          <a:bodyPr/>
          <a:lstStyle/>
          <a:p>
            <a:endParaRPr lang="fr-BE"/>
          </a:p>
        </p:txBody>
      </p:sp>
      <p:sp>
        <p:nvSpPr>
          <p:cNvPr id="7" name="Espace réservé du numéro de diapositive 6"/>
          <p:cNvSpPr>
            <a:spLocks noGrp="1"/>
          </p:cNvSpPr>
          <p:nvPr>
            <p:ph type="sldNum" sz="quarter" idx="12"/>
          </p:nvPr>
        </p:nvSpPr>
        <p:spPr/>
        <p:txBody>
          <a:bodyPr/>
          <a:lstStyle/>
          <a:p>
            <a:fld id="{ABEF95C2-E4E8-4A57-9BE2-0ADCD144DEA0}" type="slidenum">
              <a:rPr lang="fr-BE" smtClean="0"/>
              <a:t>‹N°›</a:t>
            </a:fld>
            <a:endParaRPr lang="fr-BE"/>
          </a:p>
        </p:txBody>
      </p:sp>
    </p:spTree>
    <p:extLst>
      <p:ext uri="{BB962C8B-B14F-4D97-AF65-F5344CB8AC3E}">
        <p14:creationId xmlns:p14="http://schemas.microsoft.com/office/powerpoint/2010/main" val="3392425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1F8432B-9F9D-4159-9BB4-6DCE9606103B}" type="datetimeFigureOut">
              <a:rPr lang="fr-BE" smtClean="0"/>
              <a:t>25-06-19</a:t>
            </a:fld>
            <a:endParaRPr lang="fr-BE"/>
          </a:p>
        </p:txBody>
      </p:sp>
      <p:sp>
        <p:nvSpPr>
          <p:cNvPr id="6" name="Espace réservé du pied de page 5"/>
          <p:cNvSpPr>
            <a:spLocks noGrp="1"/>
          </p:cNvSpPr>
          <p:nvPr>
            <p:ph type="ftr" sz="quarter" idx="11"/>
          </p:nvPr>
        </p:nvSpPr>
        <p:spPr>
          <a:xfrm>
            <a:off x="4038600" y="6180137"/>
            <a:ext cx="4114800" cy="365125"/>
          </a:xfrm>
          <a:prstGeom prst="rect">
            <a:avLst/>
          </a:prstGeom>
        </p:spPr>
        <p:txBody>
          <a:bodyPr/>
          <a:lstStyle/>
          <a:p>
            <a:endParaRPr lang="fr-BE"/>
          </a:p>
        </p:txBody>
      </p:sp>
      <p:sp>
        <p:nvSpPr>
          <p:cNvPr id="7" name="Espace réservé du numéro de diapositive 6"/>
          <p:cNvSpPr>
            <a:spLocks noGrp="1"/>
          </p:cNvSpPr>
          <p:nvPr>
            <p:ph type="sldNum" sz="quarter" idx="12"/>
          </p:nvPr>
        </p:nvSpPr>
        <p:spPr/>
        <p:txBody>
          <a:bodyPr/>
          <a:lstStyle/>
          <a:p>
            <a:fld id="{ABEF95C2-E4E8-4A57-9BE2-0ADCD144DEA0}" type="slidenum">
              <a:rPr lang="fr-BE" smtClean="0"/>
              <a:t>‹N°›</a:t>
            </a:fld>
            <a:endParaRPr lang="fr-BE"/>
          </a:p>
        </p:txBody>
      </p:sp>
    </p:spTree>
    <p:extLst>
      <p:ext uri="{BB962C8B-B14F-4D97-AF65-F5344CB8AC3E}">
        <p14:creationId xmlns:p14="http://schemas.microsoft.com/office/powerpoint/2010/main" val="252443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29045" y="1283973"/>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2865603"/>
            <a:ext cx="10515600" cy="293657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4" name="Espace réservé de la date 3"/>
          <p:cNvSpPr>
            <a:spLocks noGrp="1"/>
          </p:cNvSpPr>
          <p:nvPr>
            <p:ph type="dt" sz="half" idx="2"/>
          </p:nvPr>
        </p:nvSpPr>
        <p:spPr>
          <a:xfrm>
            <a:off x="829045" y="618013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8432B-9F9D-4159-9BB4-6DCE9606103B}" type="datetimeFigureOut">
              <a:rPr lang="fr-BE" smtClean="0"/>
              <a:t>25-06-19</a:t>
            </a:fld>
            <a:endParaRPr lang="fr-BE" dirty="0"/>
          </a:p>
        </p:txBody>
      </p:sp>
      <p:sp>
        <p:nvSpPr>
          <p:cNvPr id="6" name="Espace réservé du numéro de diapositive 5"/>
          <p:cNvSpPr>
            <a:spLocks noGrp="1"/>
          </p:cNvSpPr>
          <p:nvPr>
            <p:ph type="sldNum" sz="quarter" idx="4"/>
          </p:nvPr>
        </p:nvSpPr>
        <p:spPr>
          <a:xfrm>
            <a:off x="8601445" y="618013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F95C2-E4E8-4A57-9BE2-0ADCD144DEA0}" type="slidenum">
              <a:rPr lang="fr-BE" smtClean="0"/>
              <a:t>‹N°›</a:t>
            </a:fld>
            <a:endParaRPr lang="fr-BE" dirty="0"/>
          </a:p>
        </p:txBody>
      </p:sp>
      <p:sp>
        <p:nvSpPr>
          <p:cNvPr id="7" name="Rectangle 3"/>
          <p:cNvSpPr>
            <a:spLocks noChangeArrowheads="1"/>
          </p:cNvSpPr>
          <p:nvPr userDrawn="1"/>
        </p:nvSpPr>
        <p:spPr bwMode="auto">
          <a:xfrm>
            <a:off x="-18309" y="1"/>
            <a:ext cx="12210309" cy="185738"/>
          </a:xfrm>
          <a:prstGeom prst="rect">
            <a:avLst/>
          </a:prstGeom>
          <a:solidFill>
            <a:schemeClr val="accent1">
              <a:lumMod val="50000"/>
            </a:schemeClr>
          </a:solidFill>
          <a:ln>
            <a:noFill/>
          </a:ln>
        </p:spPr>
        <p:txBody>
          <a:bodyPr wrap="none" anchor="ctr"/>
          <a:lstStyle>
            <a:lvl1pPr algn="l" defTabSz="4175125" eaLnBrk="0" hangingPunct="0">
              <a:spcBef>
                <a:spcPct val="20000"/>
              </a:spcBef>
              <a:buChar char="•"/>
              <a:defRPr sz="14600">
                <a:solidFill>
                  <a:schemeClr val="tx1"/>
                </a:solidFill>
                <a:latin typeface="Segoe UI" pitchFamily="34" charset="0"/>
              </a:defRPr>
            </a:lvl1pPr>
            <a:lvl2pPr marL="742950" indent="-285750" algn="l" defTabSz="4175125" eaLnBrk="0" hangingPunct="0">
              <a:spcBef>
                <a:spcPct val="20000"/>
              </a:spcBef>
              <a:buChar char="–"/>
              <a:defRPr sz="12700">
                <a:solidFill>
                  <a:schemeClr val="tx1"/>
                </a:solidFill>
                <a:latin typeface="Segoe UI" pitchFamily="34" charset="0"/>
              </a:defRPr>
            </a:lvl2pPr>
            <a:lvl3pPr marL="1143000" indent="-228600" algn="l" defTabSz="4175125" eaLnBrk="0" hangingPunct="0">
              <a:spcBef>
                <a:spcPct val="20000"/>
              </a:spcBef>
              <a:buChar char="•"/>
              <a:defRPr sz="11000">
                <a:solidFill>
                  <a:schemeClr val="tx1"/>
                </a:solidFill>
                <a:latin typeface="Segoe UI" pitchFamily="34" charset="0"/>
              </a:defRPr>
            </a:lvl3pPr>
            <a:lvl4pPr marL="1600200" indent="-228600" algn="l" defTabSz="4175125" eaLnBrk="0" hangingPunct="0">
              <a:spcBef>
                <a:spcPct val="20000"/>
              </a:spcBef>
              <a:buChar char="–"/>
              <a:defRPr sz="9100">
                <a:solidFill>
                  <a:schemeClr val="tx1"/>
                </a:solidFill>
                <a:latin typeface="Segoe UI" pitchFamily="34" charset="0"/>
              </a:defRPr>
            </a:lvl4pPr>
            <a:lvl5pPr marL="2057400" indent="-228600" algn="l" defTabSz="4175125" eaLnBrk="0" hangingPunct="0">
              <a:spcBef>
                <a:spcPct val="20000"/>
              </a:spcBef>
              <a:buChar char="»"/>
              <a:defRPr sz="9100">
                <a:solidFill>
                  <a:schemeClr val="tx1"/>
                </a:solidFill>
                <a:latin typeface="Segoe UI" pitchFamily="34" charset="0"/>
              </a:defRPr>
            </a:lvl5pPr>
            <a:lvl6pPr marL="2514600" indent="-228600" defTabSz="4175125" eaLnBrk="0" fontAlgn="base" hangingPunct="0">
              <a:spcBef>
                <a:spcPct val="20000"/>
              </a:spcBef>
              <a:spcAft>
                <a:spcPct val="0"/>
              </a:spcAft>
              <a:buChar char="»"/>
              <a:defRPr sz="9100">
                <a:solidFill>
                  <a:schemeClr val="tx1"/>
                </a:solidFill>
                <a:latin typeface="Segoe UI" pitchFamily="34" charset="0"/>
              </a:defRPr>
            </a:lvl6pPr>
            <a:lvl7pPr marL="2971800" indent="-228600" defTabSz="4175125" eaLnBrk="0" fontAlgn="base" hangingPunct="0">
              <a:spcBef>
                <a:spcPct val="20000"/>
              </a:spcBef>
              <a:spcAft>
                <a:spcPct val="0"/>
              </a:spcAft>
              <a:buChar char="»"/>
              <a:defRPr sz="9100">
                <a:solidFill>
                  <a:schemeClr val="tx1"/>
                </a:solidFill>
                <a:latin typeface="Segoe UI" pitchFamily="34" charset="0"/>
              </a:defRPr>
            </a:lvl7pPr>
            <a:lvl8pPr marL="3429000" indent="-228600" defTabSz="4175125" eaLnBrk="0" fontAlgn="base" hangingPunct="0">
              <a:spcBef>
                <a:spcPct val="20000"/>
              </a:spcBef>
              <a:spcAft>
                <a:spcPct val="0"/>
              </a:spcAft>
              <a:buChar char="»"/>
              <a:defRPr sz="9100">
                <a:solidFill>
                  <a:schemeClr val="tx1"/>
                </a:solidFill>
                <a:latin typeface="Segoe UI" pitchFamily="34" charset="0"/>
              </a:defRPr>
            </a:lvl8pPr>
            <a:lvl9pPr marL="3886200" indent="-228600" defTabSz="4175125" eaLnBrk="0" fontAlgn="base" hangingPunct="0">
              <a:spcBef>
                <a:spcPct val="20000"/>
              </a:spcBef>
              <a:spcAft>
                <a:spcPct val="0"/>
              </a:spcAft>
              <a:buChar char="»"/>
              <a:defRPr sz="9100">
                <a:solidFill>
                  <a:schemeClr val="tx1"/>
                </a:solidFill>
                <a:latin typeface="Segoe UI" pitchFamily="34" charset="0"/>
              </a:defRPr>
            </a:lvl9pPr>
          </a:lstStyle>
          <a:p>
            <a:pPr algn="ctr" eaLnBrk="1" hangingPunct="1">
              <a:spcBef>
                <a:spcPct val="0"/>
              </a:spcBef>
              <a:buFontTx/>
              <a:buNone/>
            </a:pPr>
            <a:endParaRPr lang="nl-BE" altLang="nl-BE" sz="8300">
              <a:latin typeface="Arial" charset="0"/>
            </a:endParaRPr>
          </a:p>
        </p:txBody>
      </p:sp>
      <p:sp>
        <p:nvSpPr>
          <p:cNvPr id="8" name="Rectangle 3"/>
          <p:cNvSpPr>
            <a:spLocks noChangeArrowheads="1"/>
          </p:cNvSpPr>
          <p:nvPr userDrawn="1"/>
        </p:nvSpPr>
        <p:spPr bwMode="auto">
          <a:xfrm>
            <a:off x="0" y="6691312"/>
            <a:ext cx="12210309" cy="185738"/>
          </a:xfrm>
          <a:prstGeom prst="rect">
            <a:avLst/>
          </a:prstGeom>
          <a:solidFill>
            <a:schemeClr val="accent1">
              <a:lumMod val="50000"/>
            </a:schemeClr>
          </a:solidFill>
          <a:ln>
            <a:noFill/>
          </a:ln>
        </p:spPr>
        <p:txBody>
          <a:bodyPr wrap="none" anchor="ctr"/>
          <a:lstStyle>
            <a:lvl1pPr algn="l" defTabSz="4175125" eaLnBrk="0" hangingPunct="0">
              <a:spcBef>
                <a:spcPct val="20000"/>
              </a:spcBef>
              <a:buChar char="•"/>
              <a:defRPr sz="14600">
                <a:solidFill>
                  <a:schemeClr val="tx1"/>
                </a:solidFill>
                <a:latin typeface="Segoe UI" pitchFamily="34" charset="0"/>
              </a:defRPr>
            </a:lvl1pPr>
            <a:lvl2pPr marL="742950" indent="-285750" algn="l" defTabSz="4175125" eaLnBrk="0" hangingPunct="0">
              <a:spcBef>
                <a:spcPct val="20000"/>
              </a:spcBef>
              <a:buChar char="–"/>
              <a:defRPr sz="12700">
                <a:solidFill>
                  <a:schemeClr val="tx1"/>
                </a:solidFill>
                <a:latin typeface="Segoe UI" pitchFamily="34" charset="0"/>
              </a:defRPr>
            </a:lvl2pPr>
            <a:lvl3pPr marL="1143000" indent="-228600" algn="l" defTabSz="4175125" eaLnBrk="0" hangingPunct="0">
              <a:spcBef>
                <a:spcPct val="20000"/>
              </a:spcBef>
              <a:buChar char="•"/>
              <a:defRPr sz="11000">
                <a:solidFill>
                  <a:schemeClr val="tx1"/>
                </a:solidFill>
                <a:latin typeface="Segoe UI" pitchFamily="34" charset="0"/>
              </a:defRPr>
            </a:lvl3pPr>
            <a:lvl4pPr marL="1600200" indent="-228600" algn="l" defTabSz="4175125" eaLnBrk="0" hangingPunct="0">
              <a:spcBef>
                <a:spcPct val="20000"/>
              </a:spcBef>
              <a:buChar char="–"/>
              <a:defRPr sz="9100">
                <a:solidFill>
                  <a:schemeClr val="tx1"/>
                </a:solidFill>
                <a:latin typeface="Segoe UI" pitchFamily="34" charset="0"/>
              </a:defRPr>
            </a:lvl4pPr>
            <a:lvl5pPr marL="2057400" indent="-228600" algn="l" defTabSz="4175125" eaLnBrk="0" hangingPunct="0">
              <a:spcBef>
                <a:spcPct val="20000"/>
              </a:spcBef>
              <a:buChar char="»"/>
              <a:defRPr sz="9100">
                <a:solidFill>
                  <a:schemeClr val="tx1"/>
                </a:solidFill>
                <a:latin typeface="Segoe UI" pitchFamily="34" charset="0"/>
              </a:defRPr>
            </a:lvl5pPr>
            <a:lvl6pPr marL="2514600" indent="-228600" defTabSz="4175125" eaLnBrk="0" fontAlgn="base" hangingPunct="0">
              <a:spcBef>
                <a:spcPct val="20000"/>
              </a:spcBef>
              <a:spcAft>
                <a:spcPct val="0"/>
              </a:spcAft>
              <a:buChar char="»"/>
              <a:defRPr sz="9100">
                <a:solidFill>
                  <a:schemeClr val="tx1"/>
                </a:solidFill>
                <a:latin typeface="Segoe UI" pitchFamily="34" charset="0"/>
              </a:defRPr>
            </a:lvl6pPr>
            <a:lvl7pPr marL="2971800" indent="-228600" defTabSz="4175125" eaLnBrk="0" fontAlgn="base" hangingPunct="0">
              <a:spcBef>
                <a:spcPct val="20000"/>
              </a:spcBef>
              <a:spcAft>
                <a:spcPct val="0"/>
              </a:spcAft>
              <a:buChar char="»"/>
              <a:defRPr sz="9100">
                <a:solidFill>
                  <a:schemeClr val="tx1"/>
                </a:solidFill>
                <a:latin typeface="Segoe UI" pitchFamily="34" charset="0"/>
              </a:defRPr>
            </a:lvl7pPr>
            <a:lvl8pPr marL="3429000" indent="-228600" defTabSz="4175125" eaLnBrk="0" fontAlgn="base" hangingPunct="0">
              <a:spcBef>
                <a:spcPct val="20000"/>
              </a:spcBef>
              <a:spcAft>
                <a:spcPct val="0"/>
              </a:spcAft>
              <a:buChar char="»"/>
              <a:defRPr sz="9100">
                <a:solidFill>
                  <a:schemeClr val="tx1"/>
                </a:solidFill>
                <a:latin typeface="Segoe UI" pitchFamily="34" charset="0"/>
              </a:defRPr>
            </a:lvl8pPr>
            <a:lvl9pPr marL="3886200" indent="-228600" defTabSz="4175125" eaLnBrk="0" fontAlgn="base" hangingPunct="0">
              <a:spcBef>
                <a:spcPct val="20000"/>
              </a:spcBef>
              <a:spcAft>
                <a:spcPct val="0"/>
              </a:spcAft>
              <a:buChar char="»"/>
              <a:defRPr sz="9100">
                <a:solidFill>
                  <a:schemeClr val="tx1"/>
                </a:solidFill>
                <a:latin typeface="Segoe UI" pitchFamily="34" charset="0"/>
              </a:defRPr>
            </a:lvl9pPr>
          </a:lstStyle>
          <a:p>
            <a:pPr algn="ctr" eaLnBrk="1" hangingPunct="1">
              <a:spcBef>
                <a:spcPct val="0"/>
              </a:spcBef>
              <a:buFontTx/>
              <a:buNone/>
            </a:pPr>
            <a:endParaRPr lang="nl-BE" altLang="nl-BE" sz="8300">
              <a:latin typeface="Arial" charset="0"/>
            </a:endParaRPr>
          </a:p>
        </p:txBody>
      </p:sp>
      <p:pic>
        <p:nvPicPr>
          <p:cNvPr id="9" name="Imag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52367" y="323785"/>
            <a:ext cx="1413831" cy="613039"/>
          </a:xfrm>
          <a:prstGeom prst="rect">
            <a:avLst/>
          </a:prstGeom>
        </p:spPr>
      </p:pic>
      <p:pic>
        <p:nvPicPr>
          <p:cNvPr id="12" name="Image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94233" y="326715"/>
            <a:ext cx="1445400" cy="701191"/>
          </a:xfrm>
          <a:prstGeom prst="rect">
            <a:avLst/>
          </a:prstGeom>
        </p:spPr>
      </p:pic>
      <p:sp>
        <p:nvSpPr>
          <p:cNvPr id="14" name="ZoneTexte 13"/>
          <p:cNvSpPr txBox="1"/>
          <p:nvPr userDrawn="1"/>
        </p:nvSpPr>
        <p:spPr>
          <a:xfrm>
            <a:off x="3839633" y="6653376"/>
            <a:ext cx="4512734" cy="261610"/>
          </a:xfrm>
          <a:prstGeom prst="rect">
            <a:avLst/>
          </a:prstGeom>
          <a:noFill/>
        </p:spPr>
        <p:txBody>
          <a:bodyPr wrap="square" rtlCol="0">
            <a:spAutoFit/>
          </a:bodyPr>
          <a:lstStyle/>
          <a:p>
            <a:pPr algn="ctr"/>
            <a:r>
              <a:rPr lang="fr-BE" sz="1100" dirty="0">
                <a:solidFill>
                  <a:schemeClr val="bg1"/>
                </a:solidFill>
              </a:rPr>
              <a:t>www.spiral.ulg.ac.be</a:t>
            </a:r>
          </a:p>
        </p:txBody>
      </p:sp>
    </p:spTree>
    <p:extLst>
      <p:ext uri="{BB962C8B-B14F-4D97-AF65-F5344CB8AC3E}">
        <p14:creationId xmlns:p14="http://schemas.microsoft.com/office/powerpoint/2010/main" val="1391891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333273"/>
            <a:ext cx="12062272" cy="1545553"/>
          </a:xfrm>
        </p:spPr>
        <p:txBody>
          <a:bodyPr>
            <a:noAutofit/>
          </a:bodyPr>
          <a:lstStyle/>
          <a:p>
            <a:r>
              <a:rPr lang="fr-BE" sz="4800" b="1" u="sng" dirty="0">
                <a:latin typeface="Cambria" panose="02040503050406030204" pitchFamily="18" charset="0"/>
                <a:ea typeface="Cambria" panose="02040503050406030204" pitchFamily="18" charset="0"/>
              </a:rPr>
              <a:t>L’innovation comme processus d’expérimentation collective(ment contrôlée ?)</a:t>
            </a:r>
          </a:p>
        </p:txBody>
      </p:sp>
      <p:sp>
        <p:nvSpPr>
          <p:cNvPr id="4" name="Sous-titre 2"/>
          <p:cNvSpPr>
            <a:spLocks noGrp="1"/>
          </p:cNvSpPr>
          <p:nvPr>
            <p:ph type="subTitle" idx="1"/>
          </p:nvPr>
        </p:nvSpPr>
        <p:spPr>
          <a:xfrm>
            <a:off x="1857421" y="4700289"/>
            <a:ext cx="9144000" cy="2265866"/>
          </a:xfrm>
        </p:spPr>
        <p:txBody>
          <a:bodyPr>
            <a:normAutofit/>
          </a:bodyPr>
          <a:lstStyle/>
          <a:p>
            <a:pPr algn="r"/>
            <a:r>
              <a:rPr lang="fr-BE" b="1" dirty="0"/>
              <a:t>Hadrien MACQ</a:t>
            </a:r>
          </a:p>
          <a:p>
            <a:pPr algn="r"/>
            <a:r>
              <a:rPr lang="fr-BE" sz="2000" dirty="0"/>
              <a:t>Doctorant en sciences politiques et sociales, Université de Liège</a:t>
            </a:r>
          </a:p>
          <a:p>
            <a:pPr algn="r"/>
            <a:endParaRPr lang="fr-BE" sz="800" dirty="0"/>
          </a:p>
          <a:p>
            <a:pPr algn="r"/>
            <a:r>
              <a:rPr lang="fr-BE" sz="1800" dirty="0"/>
              <a:t>Séminaire « visiteur » - Centre de Sociologie de l’Innovation</a:t>
            </a:r>
          </a:p>
          <a:p>
            <a:pPr algn="r"/>
            <a:r>
              <a:rPr lang="fr-BE" sz="1800" dirty="0"/>
              <a:t>Paris, 28 juin 2019</a:t>
            </a:r>
          </a:p>
          <a:p>
            <a:pPr algn="r"/>
            <a:endParaRPr lang="fr-BE" dirty="0"/>
          </a:p>
        </p:txBody>
      </p:sp>
    </p:spTree>
    <p:extLst>
      <p:ext uri="{BB962C8B-B14F-4D97-AF65-F5344CB8AC3E}">
        <p14:creationId xmlns:p14="http://schemas.microsoft.com/office/powerpoint/2010/main" val="582568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929131"/>
            <a:ext cx="10515600" cy="1325563"/>
          </a:xfrm>
        </p:spPr>
        <p:txBody>
          <a:bodyPr/>
          <a:lstStyle/>
          <a:p>
            <a:pPr algn="ctr"/>
            <a:r>
              <a:rPr lang="en-US" dirty="0" err="1">
                <a:latin typeface="Cambria" panose="02040503050406030204" pitchFamily="18" charset="0"/>
                <a:ea typeface="Cambria" panose="02040503050406030204" pitchFamily="18" charset="0"/>
              </a:rPr>
              <a:t>Principes</a:t>
            </a:r>
            <a:r>
              <a:rPr lang="en-US" dirty="0">
                <a:latin typeface="Cambria" panose="02040503050406030204" pitchFamily="18" charset="0"/>
                <a:ea typeface="Cambria" panose="02040503050406030204" pitchFamily="18" charset="0"/>
              </a:rPr>
              <a:t> de </a:t>
            </a:r>
            <a:r>
              <a:rPr lang="en-US" dirty="0" err="1">
                <a:latin typeface="Cambria" panose="02040503050406030204" pitchFamily="18" charset="0"/>
                <a:ea typeface="Cambria" panose="02040503050406030204" pitchFamily="18" charset="0"/>
              </a:rPr>
              <a:t>l’économie</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créative</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en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Wallonie</a:t>
            </a:r>
            <a:endParaRPr lang="en-US" i="1" dirty="0">
              <a:latin typeface="Cambria" panose="02040503050406030204" pitchFamily="18" charset="0"/>
              <a:ea typeface="Cambria" panose="02040503050406030204" pitchFamily="18" charset="0"/>
            </a:endParaRPr>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735694444"/>
              </p:ext>
            </p:extLst>
          </p:nvPr>
        </p:nvGraphicFramePr>
        <p:xfrm>
          <a:off x="935021" y="2364658"/>
          <a:ext cx="10318317" cy="2730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ZoneTexte 8"/>
          <p:cNvSpPr txBox="1"/>
          <p:nvPr/>
        </p:nvSpPr>
        <p:spPr>
          <a:xfrm>
            <a:off x="0" y="5430417"/>
            <a:ext cx="6094180" cy="830997"/>
          </a:xfrm>
          <a:prstGeom prst="rect">
            <a:avLst/>
          </a:prstGeom>
          <a:noFill/>
        </p:spPr>
        <p:txBody>
          <a:bodyPr wrap="square" rtlCol="0">
            <a:spAutoFit/>
          </a:bodyPr>
          <a:lstStyle/>
          <a:p>
            <a:pPr algn="ctr"/>
            <a:r>
              <a:rPr lang="en-US" sz="2400" b="1" dirty="0"/>
              <a:t>“Faire de la </a:t>
            </a:r>
            <a:r>
              <a:rPr lang="en-US" sz="2400" b="1" dirty="0" err="1"/>
              <a:t>Wallonie</a:t>
            </a:r>
            <a:r>
              <a:rPr lang="en-US" sz="2400" b="1" dirty="0"/>
              <a:t> </a:t>
            </a:r>
            <a:r>
              <a:rPr lang="en-US" sz="2400" b="1" dirty="0" err="1"/>
              <a:t>une</a:t>
            </a:r>
            <a:r>
              <a:rPr lang="en-US" sz="2400" b="1" dirty="0"/>
              <a:t> </a:t>
            </a:r>
            <a:r>
              <a:rPr lang="en-US" sz="2400" b="1" dirty="0" err="1"/>
              <a:t>société</a:t>
            </a:r>
            <a:r>
              <a:rPr lang="en-US" sz="2400" b="1" dirty="0"/>
              <a:t>  creative et </a:t>
            </a:r>
            <a:r>
              <a:rPr lang="en-US" sz="2400" b="1" dirty="0" err="1"/>
              <a:t>innovante</a:t>
            </a:r>
            <a:r>
              <a:rPr lang="en-US" sz="2400" b="1" dirty="0"/>
              <a:t>”</a:t>
            </a:r>
          </a:p>
        </p:txBody>
      </p:sp>
      <p:sp>
        <p:nvSpPr>
          <p:cNvPr id="10" name="ZoneTexte 9"/>
          <p:cNvSpPr txBox="1"/>
          <p:nvPr/>
        </p:nvSpPr>
        <p:spPr>
          <a:xfrm>
            <a:off x="6235889" y="5430416"/>
            <a:ext cx="5117911" cy="830997"/>
          </a:xfrm>
          <a:prstGeom prst="rect">
            <a:avLst/>
          </a:prstGeom>
          <a:noFill/>
        </p:spPr>
        <p:txBody>
          <a:bodyPr wrap="square" rtlCol="0">
            <a:spAutoFit/>
          </a:bodyPr>
          <a:lstStyle/>
          <a:p>
            <a:pPr algn="ctr"/>
            <a:r>
              <a:rPr lang="en-US" sz="2400" b="1" dirty="0"/>
              <a:t>“Exploiter le potential </a:t>
            </a:r>
            <a:r>
              <a:rPr lang="en-US" sz="2400" b="1" dirty="0" err="1"/>
              <a:t>créatif</a:t>
            </a:r>
            <a:r>
              <a:rPr lang="en-US" sz="2400" b="1" dirty="0"/>
              <a:t> de tout </a:t>
            </a:r>
            <a:r>
              <a:rPr lang="en-US" sz="2400" b="1" dirty="0" err="1"/>
              <a:t>ce</a:t>
            </a:r>
            <a:r>
              <a:rPr lang="en-US" sz="2400" b="1" dirty="0"/>
              <a:t> </a:t>
            </a:r>
            <a:r>
              <a:rPr lang="en-US" sz="2400" b="1" dirty="0" err="1"/>
              <a:t>terreau</a:t>
            </a:r>
            <a:r>
              <a:rPr lang="en-US" sz="2400" b="1" dirty="0"/>
              <a:t> pour </a:t>
            </a:r>
            <a:r>
              <a:rPr lang="en-US" sz="2400" b="1" dirty="0" err="1"/>
              <a:t>stimuler</a:t>
            </a:r>
            <a:r>
              <a:rPr lang="en-US" sz="2400" b="1" dirty="0"/>
              <a:t> </a:t>
            </a:r>
            <a:r>
              <a:rPr lang="en-US" sz="2400" b="1" dirty="0" err="1"/>
              <a:t>l’innovation</a:t>
            </a:r>
            <a:r>
              <a:rPr lang="en-US" sz="2400" b="1" dirty="0"/>
              <a:t>”   </a:t>
            </a:r>
          </a:p>
        </p:txBody>
      </p:sp>
    </p:spTree>
    <p:extLst>
      <p:ext uri="{BB962C8B-B14F-4D97-AF65-F5344CB8AC3E}">
        <p14:creationId xmlns:p14="http://schemas.microsoft.com/office/powerpoint/2010/main" val="513446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5959BC-1279-4BAC-B57D-7EDE12249793}"/>
              </a:ext>
            </a:extLst>
          </p:cNvPr>
          <p:cNvSpPr>
            <a:spLocks noGrp="1"/>
          </p:cNvSpPr>
          <p:nvPr>
            <p:ph type="title"/>
          </p:nvPr>
        </p:nvSpPr>
        <p:spPr>
          <a:xfrm>
            <a:off x="838200" y="959508"/>
            <a:ext cx="10515600" cy="1325563"/>
          </a:xfrm>
        </p:spPr>
        <p:txBody>
          <a:bodyPr/>
          <a:lstStyle/>
          <a:p>
            <a:pPr algn="ctr"/>
            <a:r>
              <a:rPr lang="fr-BE" dirty="0">
                <a:latin typeface="Cambria" panose="02040503050406030204" pitchFamily="18" charset="0"/>
                <a:ea typeface="Cambria" panose="02040503050406030204" pitchFamily="18" charset="0"/>
              </a:rPr>
              <a:t>La mise en place de « Hubs créatifs »</a:t>
            </a:r>
          </a:p>
        </p:txBody>
      </p:sp>
      <p:sp>
        <p:nvSpPr>
          <p:cNvPr id="3" name="Espace réservé du contenu 2">
            <a:extLst>
              <a:ext uri="{FF2B5EF4-FFF2-40B4-BE49-F238E27FC236}">
                <a16:creationId xmlns:a16="http://schemas.microsoft.com/office/drawing/2014/main" id="{D53F8C1F-1791-40D4-B670-FF7C7FFA0F2E}"/>
              </a:ext>
            </a:extLst>
          </p:cNvPr>
          <p:cNvSpPr>
            <a:spLocks noGrp="1"/>
          </p:cNvSpPr>
          <p:nvPr>
            <p:ph idx="1"/>
          </p:nvPr>
        </p:nvSpPr>
        <p:spPr>
          <a:xfrm>
            <a:off x="674738" y="2285071"/>
            <a:ext cx="10842523" cy="4090218"/>
          </a:xfrm>
        </p:spPr>
        <p:txBody>
          <a:bodyPr>
            <a:normAutofit fontScale="70000" lnSpcReduction="20000"/>
          </a:bodyPr>
          <a:lstStyle/>
          <a:p>
            <a:r>
              <a:rPr lang="fr-BE" dirty="0"/>
              <a:t>« Les Hubs créatifs sont des plateformes d’organisation centrées sur la transformation de l’économie traditionnelle en économie créative à travers la mise en capacité des acteurs en favorisant l’innovation ouverte, l’hybridation transdisciplinaire et l’intelligence collaborative. »</a:t>
            </a:r>
          </a:p>
          <a:p>
            <a:pPr marL="0" indent="0">
              <a:buNone/>
            </a:pPr>
            <a:endParaRPr lang="fr-BE" sz="1300" dirty="0"/>
          </a:p>
          <a:p>
            <a:r>
              <a:rPr lang="fr-BE" dirty="0"/>
              <a:t>« Chaque Hub créatif devra, sur son territoire, mettre en place les conditions favorables à l’innovation à savoir : l’échange, l’expérimentation, le partage d’expériences et l’association de personnes diverses réunies sur la base d’une communauté d’intérêts obéissant avant tout à une logique de réseau. »</a:t>
            </a:r>
          </a:p>
          <a:p>
            <a:pPr marL="0" indent="0">
              <a:buNone/>
            </a:pPr>
            <a:endParaRPr lang="fr-BE" sz="1300" dirty="0"/>
          </a:p>
          <a:p>
            <a:r>
              <a:rPr lang="fr-BE" dirty="0"/>
              <a:t>Organisation en PPP</a:t>
            </a:r>
          </a:p>
          <a:p>
            <a:pPr marL="0" indent="0">
              <a:buNone/>
            </a:pPr>
            <a:endParaRPr lang="fr-BE" sz="1300" dirty="0"/>
          </a:p>
          <a:p>
            <a:r>
              <a:rPr lang="fr-BE" dirty="0"/>
              <a:t>200.000€ pour Avril 2014 – Mars 2015 </a:t>
            </a:r>
            <a:r>
              <a:rPr lang="fr-BE" dirty="0">
                <a:sym typeface="Wingdings" panose="05000000000000000000" pitchFamily="2" charset="2"/>
              </a:rPr>
              <a:t> « Phase pilote »</a:t>
            </a:r>
            <a:endParaRPr lang="fr-BE" dirty="0"/>
          </a:p>
          <a:p>
            <a:pPr marL="0" indent="0">
              <a:buNone/>
            </a:pPr>
            <a:endParaRPr lang="fr-BE" sz="1300" dirty="0"/>
          </a:p>
          <a:p>
            <a:r>
              <a:rPr lang="fr-BE" dirty="0"/>
              <a:t>« Il est porté à la connaissance des acteurs et candidats que la politique des hubs créatifs fera l’objet d’une mesure spécifique de soutien dans le cadre de la programmation européenne 2014-2020 des fonds structurels en Wallonie. »</a:t>
            </a:r>
          </a:p>
          <a:p>
            <a:endParaRPr lang="fr-BE" dirty="0"/>
          </a:p>
        </p:txBody>
      </p:sp>
    </p:spTree>
    <p:extLst>
      <p:ext uri="{BB962C8B-B14F-4D97-AF65-F5344CB8AC3E}">
        <p14:creationId xmlns:p14="http://schemas.microsoft.com/office/powerpoint/2010/main" val="3948147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C16076-51EA-42EF-B705-476735E58A1C}"/>
              </a:ext>
            </a:extLst>
          </p:cNvPr>
          <p:cNvSpPr>
            <a:spLocks noGrp="1"/>
          </p:cNvSpPr>
          <p:nvPr>
            <p:ph type="title"/>
          </p:nvPr>
        </p:nvSpPr>
        <p:spPr>
          <a:xfrm>
            <a:off x="838200" y="807109"/>
            <a:ext cx="10515600" cy="1325563"/>
          </a:xfrm>
        </p:spPr>
        <p:txBody>
          <a:bodyPr/>
          <a:lstStyle/>
          <a:p>
            <a:pPr algn="ctr"/>
            <a:r>
              <a:rPr lang="fr-BE" dirty="0">
                <a:latin typeface="Cambria" panose="02040503050406030204" pitchFamily="18" charset="0"/>
                <a:ea typeface="Cambria" panose="02040503050406030204" pitchFamily="18" charset="0"/>
              </a:rPr>
              <a:t>Le financement des Hubs par le FEDER</a:t>
            </a:r>
          </a:p>
        </p:txBody>
      </p:sp>
      <p:pic>
        <p:nvPicPr>
          <p:cNvPr id="5" name="Espace réservé du contenu 4" descr="Une image contenant capture d’écran&#10;&#10;Description générée automatiquement">
            <a:extLst>
              <a:ext uri="{FF2B5EF4-FFF2-40B4-BE49-F238E27FC236}">
                <a16:creationId xmlns:a16="http://schemas.microsoft.com/office/drawing/2014/main" id="{1A748246-BCA0-4FD5-A6B8-BBD46ADC83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6740" y="2831025"/>
            <a:ext cx="5359260" cy="2936875"/>
          </a:xfrm>
        </p:spPr>
      </p:pic>
      <p:sp>
        <p:nvSpPr>
          <p:cNvPr id="6" name="ZoneTexte 5">
            <a:extLst>
              <a:ext uri="{FF2B5EF4-FFF2-40B4-BE49-F238E27FC236}">
                <a16:creationId xmlns:a16="http://schemas.microsoft.com/office/drawing/2014/main" id="{54B7B2FC-9B16-44DD-83FB-816E46C14644}"/>
              </a:ext>
            </a:extLst>
          </p:cNvPr>
          <p:cNvSpPr txBox="1"/>
          <p:nvPr/>
        </p:nvSpPr>
        <p:spPr>
          <a:xfrm>
            <a:off x="6907161" y="2452802"/>
            <a:ext cx="4616245" cy="4247317"/>
          </a:xfrm>
          <a:prstGeom prst="rect">
            <a:avLst/>
          </a:prstGeom>
          <a:noFill/>
        </p:spPr>
        <p:txBody>
          <a:bodyPr wrap="square" rtlCol="0">
            <a:spAutoFit/>
          </a:bodyPr>
          <a:lstStyle/>
          <a:p>
            <a:pPr marL="285750" indent="-285750">
              <a:buFont typeface="Arial" panose="020B0604020202020204" pitchFamily="34" charset="0"/>
              <a:buChar char="•"/>
            </a:pPr>
            <a:r>
              <a:rPr lang="fr-BE" dirty="0"/>
              <a:t>Règle de financement : 50/40/10</a:t>
            </a:r>
          </a:p>
          <a:p>
            <a:pPr marL="285750" indent="-285750">
              <a:buFont typeface="Arial" panose="020B0604020202020204" pitchFamily="34" charset="0"/>
              <a:buChar char="•"/>
            </a:pPr>
            <a:endParaRPr lang="fr-BE" dirty="0"/>
          </a:p>
          <a:p>
            <a:pPr marL="285750" indent="-285750">
              <a:buFont typeface="Arial" panose="020B0604020202020204" pitchFamily="34" charset="0"/>
              <a:buChar char="•"/>
            </a:pPr>
            <a:r>
              <a:rPr lang="fr-BE" dirty="0"/>
              <a:t>Villes universitaires (6) et villes de plus de 50.000 habitants (9) ;</a:t>
            </a:r>
          </a:p>
          <a:p>
            <a:endParaRPr lang="fr-BE" dirty="0"/>
          </a:p>
          <a:p>
            <a:pPr marL="285750" indent="-285750">
              <a:buFont typeface="Arial" panose="020B0604020202020204" pitchFamily="34" charset="0"/>
              <a:buChar char="•"/>
            </a:pPr>
            <a:r>
              <a:rPr lang="fr-BE" dirty="0"/>
              <a:t>Section 2.3 : </a:t>
            </a:r>
            <a:r>
              <a:rPr lang="fr-FR" dirty="0"/>
              <a:t> Augmentation du nombre de processus, produits et services innovants par une intensification de l’open innovation et de la RDI dans les entreprises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Indicateur de résultat : Entreprises bénéficiant des services des hubs créatifs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BE" dirty="0"/>
          </a:p>
          <a:p>
            <a:pPr marL="285750" indent="-285750">
              <a:buFont typeface="Arial" panose="020B0604020202020204" pitchFamily="34" charset="0"/>
              <a:buChar char="•"/>
            </a:pPr>
            <a:endParaRPr lang="fr-BE" dirty="0"/>
          </a:p>
        </p:txBody>
      </p:sp>
    </p:spTree>
    <p:extLst>
      <p:ext uri="{BB962C8B-B14F-4D97-AF65-F5344CB8AC3E}">
        <p14:creationId xmlns:p14="http://schemas.microsoft.com/office/powerpoint/2010/main" val="3836744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4EA366-5EDA-45F4-B556-FCAC0610435D}"/>
              </a:ext>
            </a:extLst>
          </p:cNvPr>
          <p:cNvSpPr>
            <a:spLocks noGrp="1"/>
          </p:cNvSpPr>
          <p:nvPr>
            <p:ph type="title"/>
          </p:nvPr>
        </p:nvSpPr>
        <p:spPr>
          <a:xfrm>
            <a:off x="837406" y="846438"/>
            <a:ext cx="10515600" cy="1325563"/>
          </a:xfrm>
        </p:spPr>
        <p:txBody>
          <a:bodyPr/>
          <a:lstStyle/>
          <a:p>
            <a:pPr algn="ctr"/>
            <a:r>
              <a:rPr lang="fr-BE" dirty="0">
                <a:latin typeface="Cambria" panose="02040503050406030204" pitchFamily="18" charset="0"/>
                <a:ea typeface="Cambria" panose="02040503050406030204" pitchFamily="18" charset="0"/>
              </a:rPr>
              <a:t>Le TRAKK, Hub créatif de Namur</a:t>
            </a:r>
          </a:p>
        </p:txBody>
      </p:sp>
      <p:pic>
        <p:nvPicPr>
          <p:cNvPr id="4" name="02">
            <a:hlinkClick r:id="" action="ppaction://media"/>
            <a:extLst>
              <a:ext uri="{FF2B5EF4-FFF2-40B4-BE49-F238E27FC236}">
                <a16:creationId xmlns:a16="http://schemas.microsoft.com/office/drawing/2014/main" id="{2DEC0560-741D-4ECD-B43D-F6A456FC52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140245" y="2368345"/>
            <a:ext cx="6096205" cy="3429000"/>
          </a:xfrm>
        </p:spPr>
      </p:pic>
      <p:pic>
        <p:nvPicPr>
          <p:cNvPr id="5" name="Le TRAKK, c'est quoi ">
            <a:hlinkClick r:id="" action="ppaction://media"/>
            <a:extLst>
              <a:ext uri="{FF2B5EF4-FFF2-40B4-BE49-F238E27FC236}">
                <a16:creationId xmlns:a16="http://schemas.microsoft.com/office/drawing/2014/main" id="{80054220-EFA4-4A9C-B5A3-D2BC7E2E078F}"/>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245" y="2368345"/>
            <a:ext cx="6096000" cy="3429000"/>
          </a:xfrm>
          <a:prstGeom prst="rect">
            <a:avLst/>
          </a:prstGeom>
        </p:spPr>
      </p:pic>
    </p:spTree>
    <p:extLst>
      <p:ext uri="{BB962C8B-B14F-4D97-AF65-F5344CB8AC3E}">
        <p14:creationId xmlns:p14="http://schemas.microsoft.com/office/powerpoint/2010/main" val="307488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26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74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10;&#10;Description générée automatiquement">
            <a:extLst>
              <a:ext uri="{FF2B5EF4-FFF2-40B4-BE49-F238E27FC236}">
                <a16:creationId xmlns:a16="http://schemas.microsoft.com/office/drawing/2014/main" id="{230CCA48-CD5A-400D-8B2C-E2623C6A5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596" y="1479755"/>
            <a:ext cx="5229155" cy="4607077"/>
          </a:xfrm>
          <a:prstGeom prst="rect">
            <a:avLst/>
          </a:prstGeom>
        </p:spPr>
      </p:pic>
      <p:sp>
        <p:nvSpPr>
          <p:cNvPr id="10" name="ZoneTexte 9">
            <a:extLst>
              <a:ext uri="{FF2B5EF4-FFF2-40B4-BE49-F238E27FC236}">
                <a16:creationId xmlns:a16="http://schemas.microsoft.com/office/drawing/2014/main" id="{EF7859AE-078F-4D6C-8E66-E10901DA2AB6}"/>
              </a:ext>
            </a:extLst>
          </p:cNvPr>
          <p:cNvSpPr txBox="1"/>
          <p:nvPr/>
        </p:nvSpPr>
        <p:spPr>
          <a:xfrm>
            <a:off x="6951406" y="1233950"/>
            <a:ext cx="4478593" cy="5539978"/>
          </a:xfrm>
          <a:prstGeom prst="rect">
            <a:avLst/>
          </a:prstGeom>
          <a:noFill/>
        </p:spPr>
        <p:txBody>
          <a:bodyPr wrap="square" rtlCol="0">
            <a:spAutoFit/>
          </a:bodyPr>
          <a:lstStyle/>
          <a:p>
            <a:pPr marL="285750" indent="-285750">
              <a:buFont typeface="Arial" panose="020B0604020202020204" pitchFamily="34" charset="0"/>
              <a:buChar char="•"/>
            </a:pPr>
            <a:r>
              <a:rPr lang="fr-BE" sz="1600" dirty="0"/>
              <a:t>Séparation des rôles relativement nette entre les partenaires</a:t>
            </a:r>
          </a:p>
          <a:p>
            <a:endParaRPr lang="fr-BE" sz="600" dirty="0"/>
          </a:p>
          <a:p>
            <a:pPr marL="1200150" lvl="2" indent="-285750">
              <a:buFont typeface="Arial" panose="020B0604020202020204" pitchFamily="34" charset="0"/>
              <a:buChar char="•"/>
            </a:pPr>
            <a:r>
              <a:rPr lang="fr-BE" sz="1600" dirty="0" err="1"/>
              <a:t>UNamur</a:t>
            </a:r>
            <a:r>
              <a:rPr lang="fr-BE" sz="1600" dirty="0"/>
              <a:t> focus sur méthodes créatives ;</a:t>
            </a:r>
          </a:p>
          <a:p>
            <a:pPr lvl="2"/>
            <a:endParaRPr lang="fr-BE" sz="300" dirty="0"/>
          </a:p>
          <a:p>
            <a:pPr marL="1200150" lvl="2" indent="-285750">
              <a:buFont typeface="Arial" panose="020B0604020202020204" pitchFamily="34" charset="0"/>
              <a:buChar char="•"/>
            </a:pPr>
            <a:r>
              <a:rPr lang="fr-BE" sz="1600" dirty="0"/>
              <a:t>BEP focus sur accompagnement d’entreprises ;</a:t>
            </a:r>
          </a:p>
          <a:p>
            <a:pPr lvl="2"/>
            <a:endParaRPr lang="fr-BE" sz="300" dirty="0"/>
          </a:p>
          <a:p>
            <a:pPr marL="1200150" lvl="2" indent="-285750">
              <a:buFont typeface="Arial" panose="020B0604020202020204" pitchFamily="34" charset="0"/>
              <a:buChar char="•"/>
            </a:pPr>
            <a:r>
              <a:rPr lang="fr-BE" sz="1600" dirty="0"/>
              <a:t>KIKK focus sur gestion du Fab Lab et workshops « grand public »</a:t>
            </a:r>
          </a:p>
          <a:p>
            <a:pPr marL="1200150" lvl="2" indent="-285750">
              <a:buFont typeface="Arial" panose="020B0604020202020204" pitchFamily="34" charset="0"/>
              <a:buChar char="•"/>
            </a:pPr>
            <a:endParaRPr lang="fr-BE" sz="1600" dirty="0"/>
          </a:p>
          <a:p>
            <a:pPr marL="285750" indent="-285750">
              <a:buFont typeface="Arial" panose="020B0604020202020204" pitchFamily="34" charset="0"/>
              <a:buChar char="•"/>
            </a:pPr>
            <a:r>
              <a:rPr lang="fr-BE" sz="1600" dirty="0"/>
              <a:t>Différentes visions :</a:t>
            </a:r>
          </a:p>
          <a:p>
            <a:endParaRPr lang="fr-BE" sz="600" dirty="0"/>
          </a:p>
          <a:p>
            <a:pPr marL="1200150" lvl="2" indent="-285750">
              <a:buFont typeface="Arial" panose="020B0604020202020204" pitchFamily="34" charset="0"/>
              <a:buChar char="•"/>
            </a:pPr>
            <a:r>
              <a:rPr lang="fr-BE" sz="1600" dirty="0"/>
              <a:t>BEP, objectif de « retour sur investissement » </a:t>
            </a:r>
            <a:r>
              <a:rPr lang="fr-BE" sz="1600" dirty="0">
                <a:sym typeface="Wingdings" panose="05000000000000000000" pitchFamily="2" charset="2"/>
              </a:rPr>
              <a:t> Générer de l’emploi, de la valeur économique. TRAKK comme « outil d’accompagnement ». Sceptique à propos des « makers » ;</a:t>
            </a:r>
          </a:p>
          <a:p>
            <a:pPr lvl="2"/>
            <a:endParaRPr lang="fr-BE" sz="300" dirty="0">
              <a:sym typeface="Wingdings" panose="05000000000000000000" pitchFamily="2" charset="2"/>
            </a:endParaRPr>
          </a:p>
          <a:p>
            <a:pPr marL="1200150" lvl="2" indent="-285750">
              <a:buFont typeface="Arial" panose="020B0604020202020204" pitchFamily="34" charset="0"/>
              <a:buChar char="•"/>
            </a:pPr>
            <a:r>
              <a:rPr lang="fr-BE" sz="1600" dirty="0">
                <a:sym typeface="Wingdings" panose="05000000000000000000" pitchFamily="2" charset="2"/>
              </a:rPr>
              <a:t>KIKK,</a:t>
            </a:r>
            <a:r>
              <a:rPr lang="fr-BE" sz="1600" dirty="0"/>
              <a:t> vision du TRAKK comme un tiers-lieu (croisement de perspectives, rencontres, lieu de socialisation, de vie commune).</a:t>
            </a:r>
          </a:p>
        </p:txBody>
      </p:sp>
    </p:spTree>
    <p:extLst>
      <p:ext uri="{BB962C8B-B14F-4D97-AF65-F5344CB8AC3E}">
        <p14:creationId xmlns:p14="http://schemas.microsoft.com/office/powerpoint/2010/main" val="2948834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arbre, bâtiment, extérieur&#10;&#10;Description générée automatiquement">
            <a:extLst>
              <a:ext uri="{FF2B5EF4-FFF2-40B4-BE49-F238E27FC236}">
                <a16:creationId xmlns:a16="http://schemas.microsoft.com/office/drawing/2014/main" id="{B2F639FE-B4DC-4FDA-B7CB-F74D69A40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97" y="1297858"/>
            <a:ext cx="5831923" cy="5034116"/>
          </a:xfrm>
          <a:prstGeom prst="rect">
            <a:avLst/>
          </a:prstGeom>
        </p:spPr>
      </p:pic>
      <p:sp>
        <p:nvSpPr>
          <p:cNvPr id="9" name="ZoneTexte 8">
            <a:extLst>
              <a:ext uri="{FF2B5EF4-FFF2-40B4-BE49-F238E27FC236}">
                <a16:creationId xmlns:a16="http://schemas.microsoft.com/office/drawing/2014/main" id="{D71DD3F4-C672-411D-B35D-B114E6657D79}"/>
              </a:ext>
            </a:extLst>
          </p:cNvPr>
          <p:cNvSpPr txBox="1"/>
          <p:nvPr/>
        </p:nvSpPr>
        <p:spPr>
          <a:xfrm>
            <a:off x="7649497" y="2937753"/>
            <a:ext cx="3642852" cy="1754326"/>
          </a:xfrm>
          <a:prstGeom prst="rect">
            <a:avLst/>
          </a:prstGeom>
          <a:noFill/>
        </p:spPr>
        <p:txBody>
          <a:bodyPr wrap="square" rtlCol="0">
            <a:spAutoFit/>
          </a:bodyPr>
          <a:lstStyle/>
          <a:p>
            <a:pPr marL="285750" indent="-285750">
              <a:buFont typeface="Arial" panose="020B0604020202020204" pitchFamily="34" charset="0"/>
              <a:buChar char="•"/>
            </a:pPr>
            <a:r>
              <a:rPr lang="fr-BE" dirty="0"/>
              <a:t>Rez-de-chaussée : salle « créative », Fab Lab, Cuisine-salle à manger collective</a:t>
            </a:r>
          </a:p>
          <a:p>
            <a:pPr marL="285750" indent="-285750">
              <a:buFont typeface="Arial" panose="020B0604020202020204" pitchFamily="34" charset="0"/>
              <a:buChar char="•"/>
            </a:pPr>
            <a:endParaRPr lang="fr-BE" dirty="0"/>
          </a:p>
          <a:p>
            <a:pPr marL="285750" indent="-285750">
              <a:buFont typeface="Arial" panose="020B0604020202020204" pitchFamily="34" charset="0"/>
              <a:buChar char="•"/>
            </a:pPr>
            <a:r>
              <a:rPr lang="fr-BE" dirty="0"/>
              <a:t>Etage : salle de réunion et bureaux privatifs</a:t>
            </a:r>
          </a:p>
        </p:txBody>
      </p:sp>
    </p:spTree>
    <p:extLst>
      <p:ext uri="{BB962C8B-B14F-4D97-AF65-F5344CB8AC3E}">
        <p14:creationId xmlns:p14="http://schemas.microsoft.com/office/powerpoint/2010/main" val="3216642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personne, intérieur, homme, mur&#10;&#10;Description générée automatiquement">
            <a:extLst>
              <a:ext uri="{FF2B5EF4-FFF2-40B4-BE49-F238E27FC236}">
                <a16:creationId xmlns:a16="http://schemas.microsoft.com/office/drawing/2014/main" id="{108D90D6-C395-42BF-BF53-265A677933B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096" y="2254586"/>
            <a:ext cx="4702496" cy="3134076"/>
          </a:xfrm>
        </p:spPr>
      </p:pic>
      <p:sp>
        <p:nvSpPr>
          <p:cNvPr id="6" name="ZoneTexte 5">
            <a:extLst>
              <a:ext uri="{FF2B5EF4-FFF2-40B4-BE49-F238E27FC236}">
                <a16:creationId xmlns:a16="http://schemas.microsoft.com/office/drawing/2014/main" id="{5198FB1F-26BB-4874-810F-DC5D79153E3A}"/>
              </a:ext>
            </a:extLst>
          </p:cNvPr>
          <p:cNvSpPr txBox="1"/>
          <p:nvPr/>
        </p:nvSpPr>
        <p:spPr>
          <a:xfrm>
            <a:off x="5342273" y="1836465"/>
            <a:ext cx="3175820" cy="3970318"/>
          </a:xfrm>
          <a:prstGeom prst="rect">
            <a:avLst/>
          </a:prstGeom>
          <a:noFill/>
        </p:spPr>
        <p:txBody>
          <a:bodyPr wrap="square" rtlCol="0">
            <a:spAutoFit/>
          </a:bodyPr>
          <a:lstStyle/>
          <a:p>
            <a:pPr marL="285750" indent="-285750">
              <a:buFont typeface="Arial" panose="020B0604020202020204" pitchFamily="34" charset="0"/>
              <a:buChar char="•"/>
            </a:pPr>
            <a:r>
              <a:rPr lang="fr-BE" dirty="0"/>
              <a:t>« On peut jouer avec clavier-souris mais moi je ne voulais plus entendre parler de ça, je voulais être dans l’avion »</a:t>
            </a:r>
          </a:p>
          <a:p>
            <a:pPr marL="285750" indent="-285750">
              <a:buFont typeface="Arial" panose="020B0604020202020204" pitchFamily="34" charset="0"/>
              <a:buChar char="•"/>
            </a:pPr>
            <a:endParaRPr lang="fr-BE" dirty="0"/>
          </a:p>
          <a:p>
            <a:pPr marL="285750" indent="-285750">
              <a:buFont typeface="Arial" panose="020B0604020202020204" pitchFamily="34" charset="0"/>
              <a:buChar char="•"/>
            </a:pPr>
            <a:r>
              <a:rPr lang="fr-BE" dirty="0"/>
              <a:t>« Arriver au bout de mon idée, avoir pu réaliser un projet, peut-être donner des idées »</a:t>
            </a:r>
          </a:p>
          <a:p>
            <a:pPr marL="285750" indent="-285750">
              <a:buFont typeface="Arial" panose="020B0604020202020204" pitchFamily="34" charset="0"/>
              <a:buChar char="•"/>
            </a:pPr>
            <a:endParaRPr lang="fr-BE" dirty="0"/>
          </a:p>
          <a:p>
            <a:pPr marL="285750" indent="-285750">
              <a:buFont typeface="Arial" panose="020B0604020202020204" pitchFamily="34" charset="0"/>
              <a:buChar char="•"/>
            </a:pPr>
            <a:r>
              <a:rPr lang="fr-BE" dirty="0"/>
              <a:t>« Je n’ai pas trop ma place ici » </a:t>
            </a:r>
            <a:r>
              <a:rPr lang="fr-BE" dirty="0">
                <a:sym typeface="Wingdings" panose="05000000000000000000" pitchFamily="2" charset="2"/>
              </a:rPr>
              <a:t> Création d’entreprise vs. Hobby</a:t>
            </a:r>
          </a:p>
          <a:p>
            <a:pPr marL="285750" indent="-285750">
              <a:buFont typeface="Arial" panose="020B0604020202020204" pitchFamily="34" charset="0"/>
              <a:buChar char="•"/>
            </a:pPr>
            <a:endParaRPr lang="fr-BE" dirty="0"/>
          </a:p>
        </p:txBody>
      </p:sp>
      <p:sp>
        <p:nvSpPr>
          <p:cNvPr id="8" name="ZoneTexte 7">
            <a:extLst>
              <a:ext uri="{FF2B5EF4-FFF2-40B4-BE49-F238E27FC236}">
                <a16:creationId xmlns:a16="http://schemas.microsoft.com/office/drawing/2014/main" id="{E58B321D-DF3D-4D22-815B-F074B9FEE1EA}"/>
              </a:ext>
            </a:extLst>
          </p:cNvPr>
          <p:cNvSpPr txBox="1"/>
          <p:nvPr/>
        </p:nvSpPr>
        <p:spPr>
          <a:xfrm>
            <a:off x="9035845" y="2390463"/>
            <a:ext cx="2644878" cy="2862322"/>
          </a:xfrm>
          <a:prstGeom prst="rect">
            <a:avLst/>
          </a:prstGeom>
          <a:noFill/>
        </p:spPr>
        <p:txBody>
          <a:bodyPr wrap="square" rtlCol="0">
            <a:spAutoFit/>
          </a:bodyPr>
          <a:lstStyle/>
          <a:p>
            <a:pPr marL="285750" indent="-285750">
              <a:buFont typeface="Arial" panose="020B0604020202020204" pitchFamily="34" charset="0"/>
              <a:buChar char="•"/>
            </a:pPr>
            <a:r>
              <a:rPr lang="fr-BE" dirty="0"/>
              <a:t>« Nous, on fait ça pour que des gens comme Guy puissent venir »</a:t>
            </a:r>
          </a:p>
          <a:p>
            <a:pPr marL="285750" indent="-285750">
              <a:buFont typeface="Arial" panose="020B0604020202020204" pitchFamily="34" charset="0"/>
              <a:buChar char="•"/>
            </a:pPr>
            <a:endParaRPr lang="fr-BE" dirty="0"/>
          </a:p>
          <a:p>
            <a:pPr marL="285750" indent="-285750">
              <a:buFont typeface="Arial" panose="020B0604020202020204" pitchFamily="34" charset="0"/>
              <a:buChar char="•"/>
            </a:pPr>
            <a:r>
              <a:rPr lang="fr-BE" dirty="0"/>
              <a:t>« Tu investis dans un lieu qui occupe les gens ou bien tu investis dans des antidépresseurs ? »</a:t>
            </a:r>
          </a:p>
          <a:p>
            <a:endParaRPr lang="fr-BE" dirty="0"/>
          </a:p>
        </p:txBody>
      </p:sp>
    </p:spTree>
    <p:extLst>
      <p:ext uri="{BB962C8B-B14F-4D97-AF65-F5344CB8AC3E}">
        <p14:creationId xmlns:p14="http://schemas.microsoft.com/office/powerpoint/2010/main" val="1260435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arbre, extérieur, ciel, route&#10;&#10;Description générée automatiquement">
            <a:extLst>
              <a:ext uri="{FF2B5EF4-FFF2-40B4-BE49-F238E27FC236}">
                <a16:creationId xmlns:a16="http://schemas.microsoft.com/office/drawing/2014/main" id="{E68E22E1-966B-48E9-8186-5D94EE6C65E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8839" y="2475997"/>
            <a:ext cx="4646275" cy="3746756"/>
          </a:xfrm>
        </p:spPr>
      </p:pic>
      <p:pic>
        <p:nvPicPr>
          <p:cNvPr id="7" name="Image 6" descr="Une image contenant capture d’écran&#10;&#10;Description générée automatiquement">
            <a:extLst>
              <a:ext uri="{FF2B5EF4-FFF2-40B4-BE49-F238E27FC236}">
                <a16:creationId xmlns:a16="http://schemas.microsoft.com/office/drawing/2014/main" id="{F00CA57D-8DEB-424E-B510-EC8FCCF8A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888" y="2475997"/>
            <a:ext cx="4557758" cy="3674748"/>
          </a:xfrm>
          <a:prstGeom prst="rect">
            <a:avLst/>
          </a:prstGeom>
        </p:spPr>
      </p:pic>
      <p:sp>
        <p:nvSpPr>
          <p:cNvPr id="8" name="ZoneTexte 7">
            <a:extLst>
              <a:ext uri="{FF2B5EF4-FFF2-40B4-BE49-F238E27FC236}">
                <a16:creationId xmlns:a16="http://schemas.microsoft.com/office/drawing/2014/main" id="{8CDAA839-2C0D-49E3-8265-7CCCCF328CC2}"/>
              </a:ext>
            </a:extLst>
          </p:cNvPr>
          <p:cNvSpPr txBox="1"/>
          <p:nvPr/>
        </p:nvSpPr>
        <p:spPr>
          <a:xfrm>
            <a:off x="1074174" y="1263219"/>
            <a:ext cx="10043652" cy="523220"/>
          </a:xfrm>
          <a:prstGeom prst="rect">
            <a:avLst/>
          </a:prstGeom>
          <a:noFill/>
        </p:spPr>
        <p:txBody>
          <a:bodyPr wrap="square" rtlCol="0">
            <a:spAutoFit/>
          </a:bodyPr>
          <a:lstStyle/>
          <a:p>
            <a:pPr algn="ctr"/>
            <a:r>
              <a:rPr lang="fr-BE" sz="2800" dirty="0">
                <a:latin typeface="Cambria" panose="02040503050406030204" pitchFamily="18" charset="0"/>
                <a:ea typeface="Cambria" panose="02040503050406030204" pitchFamily="18" charset="0"/>
              </a:rPr>
              <a:t>Le « futur TRAKK » , cristallisation des divergences entre acteurs</a:t>
            </a:r>
          </a:p>
        </p:txBody>
      </p:sp>
    </p:spTree>
    <p:extLst>
      <p:ext uri="{BB962C8B-B14F-4D97-AF65-F5344CB8AC3E}">
        <p14:creationId xmlns:p14="http://schemas.microsoft.com/office/powerpoint/2010/main" val="231036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DD3CC4-A63A-4952-8E4E-71955B6745E3}"/>
              </a:ext>
            </a:extLst>
          </p:cNvPr>
          <p:cNvSpPr>
            <a:spLocks noGrp="1"/>
          </p:cNvSpPr>
          <p:nvPr>
            <p:ph type="title"/>
          </p:nvPr>
        </p:nvSpPr>
        <p:spPr>
          <a:xfrm>
            <a:off x="838200" y="959508"/>
            <a:ext cx="10515600" cy="1325563"/>
          </a:xfrm>
        </p:spPr>
        <p:txBody>
          <a:bodyPr>
            <a:normAutofit/>
          </a:bodyPr>
          <a:lstStyle/>
          <a:p>
            <a:pPr algn="ctr"/>
            <a:r>
              <a:rPr lang="fr-BE" sz="3200" dirty="0">
                <a:latin typeface="Cambria" panose="02040503050406030204" pitchFamily="18" charset="0"/>
                <a:ea typeface="Cambria" panose="02040503050406030204" pitchFamily="18" charset="0"/>
              </a:rPr>
              <a:t>Discussion 1 : Différentes manières d’expérimenter l’innovation… avec différents publics</a:t>
            </a:r>
          </a:p>
        </p:txBody>
      </p:sp>
      <p:pic>
        <p:nvPicPr>
          <p:cNvPr id="5" name="Image 4" descr="Une image contenant texte, carte&#10;&#10;Description générée automatiquement">
            <a:extLst>
              <a:ext uri="{FF2B5EF4-FFF2-40B4-BE49-F238E27FC236}">
                <a16:creationId xmlns:a16="http://schemas.microsoft.com/office/drawing/2014/main" id="{BEDE7534-5785-4F15-90EC-29B4EDF21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469767"/>
            <a:ext cx="4203905" cy="2149997"/>
          </a:xfrm>
          <a:prstGeom prst="rect">
            <a:avLst/>
          </a:prstGeom>
        </p:spPr>
      </p:pic>
      <p:pic>
        <p:nvPicPr>
          <p:cNvPr id="7" name="Image 6" descr="Une image contenant nombreux&#10;&#10;Description générée automatiquement">
            <a:extLst>
              <a:ext uri="{FF2B5EF4-FFF2-40B4-BE49-F238E27FC236}">
                <a16:creationId xmlns:a16="http://schemas.microsoft.com/office/drawing/2014/main" id="{DFC65238-4F79-4B94-BB5D-9CB5046CE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955" y="4804460"/>
            <a:ext cx="3894394" cy="1635645"/>
          </a:xfrm>
          <a:prstGeom prst="rect">
            <a:avLst/>
          </a:prstGeom>
        </p:spPr>
      </p:pic>
      <p:pic>
        <p:nvPicPr>
          <p:cNvPr id="9" name="Image 8" descr="Une image contenant personne, intérieur, table, mur&#10;&#10;Description générée automatiquement">
            <a:extLst>
              <a:ext uri="{FF2B5EF4-FFF2-40B4-BE49-F238E27FC236}">
                <a16:creationId xmlns:a16="http://schemas.microsoft.com/office/drawing/2014/main" id="{098FD4E2-303A-4096-BDCB-DC1201255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4877" y="2696161"/>
            <a:ext cx="5258188" cy="3517802"/>
          </a:xfrm>
          <a:prstGeom prst="rect">
            <a:avLst/>
          </a:prstGeom>
        </p:spPr>
      </p:pic>
    </p:spTree>
    <p:extLst>
      <p:ext uri="{BB962C8B-B14F-4D97-AF65-F5344CB8AC3E}">
        <p14:creationId xmlns:p14="http://schemas.microsoft.com/office/powerpoint/2010/main" val="3509393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EFEE70-65E6-4847-AE7E-550D37E3805D}"/>
              </a:ext>
            </a:extLst>
          </p:cNvPr>
          <p:cNvSpPr>
            <a:spLocks noGrp="1"/>
          </p:cNvSpPr>
          <p:nvPr>
            <p:ph type="title"/>
          </p:nvPr>
        </p:nvSpPr>
        <p:spPr/>
        <p:txBody>
          <a:bodyPr>
            <a:normAutofit/>
          </a:bodyPr>
          <a:lstStyle/>
          <a:p>
            <a:pPr algn="ctr"/>
            <a:r>
              <a:rPr lang="fr-BE" sz="3600" dirty="0">
                <a:latin typeface="Cambria" panose="02040503050406030204" pitchFamily="18" charset="0"/>
                <a:ea typeface="Cambria" panose="02040503050406030204" pitchFamily="18" charset="0"/>
              </a:rPr>
              <a:t>Discussion 2: Différentes « </a:t>
            </a:r>
            <a:r>
              <a:rPr lang="fr-BE" sz="3600" dirty="0" err="1">
                <a:latin typeface="Cambria" panose="02040503050406030204" pitchFamily="18" charset="0"/>
                <a:ea typeface="Cambria" panose="02040503050406030204" pitchFamily="18" charset="0"/>
              </a:rPr>
              <a:t>directionnalités</a:t>
            </a:r>
            <a:r>
              <a:rPr lang="fr-BE" sz="3600" dirty="0">
                <a:latin typeface="Cambria" panose="02040503050406030204" pitchFamily="18" charset="0"/>
                <a:ea typeface="Cambria" panose="02040503050406030204" pitchFamily="18" charset="0"/>
              </a:rPr>
              <a:t> » de l’innovation distribuée</a:t>
            </a:r>
          </a:p>
        </p:txBody>
      </p:sp>
      <p:sp>
        <p:nvSpPr>
          <p:cNvPr id="3" name="Espace réservé du contenu 2">
            <a:extLst>
              <a:ext uri="{FF2B5EF4-FFF2-40B4-BE49-F238E27FC236}">
                <a16:creationId xmlns:a16="http://schemas.microsoft.com/office/drawing/2014/main" id="{86D804AF-66A2-4C7C-B2F3-9BE5153F9098}"/>
              </a:ext>
            </a:extLst>
          </p:cNvPr>
          <p:cNvSpPr>
            <a:spLocks noGrp="1"/>
          </p:cNvSpPr>
          <p:nvPr>
            <p:ph idx="1"/>
          </p:nvPr>
        </p:nvSpPr>
        <p:spPr/>
        <p:txBody>
          <a:bodyPr>
            <a:normAutofit fontScale="62500" lnSpcReduction="20000"/>
          </a:bodyPr>
          <a:lstStyle/>
          <a:p>
            <a:pPr algn="just">
              <a:lnSpc>
                <a:spcPct val="170000"/>
              </a:lnSpc>
            </a:pPr>
            <a:r>
              <a:rPr lang="fr-BE" dirty="0"/>
              <a:t>« </a:t>
            </a:r>
            <a:r>
              <a:rPr lang="en-US" dirty="0"/>
              <a:t>Je </a:t>
            </a:r>
            <a:r>
              <a:rPr lang="en-US" dirty="0" err="1"/>
              <a:t>suis</a:t>
            </a:r>
            <a:r>
              <a:rPr lang="en-US" dirty="0"/>
              <a:t> </a:t>
            </a:r>
            <a:r>
              <a:rPr lang="en-US" dirty="0" err="1"/>
              <a:t>convaincu</a:t>
            </a:r>
            <a:r>
              <a:rPr lang="en-US" dirty="0"/>
              <a:t> </a:t>
            </a:r>
            <a:r>
              <a:rPr lang="en-US" dirty="0" err="1"/>
              <a:t>aujourd’hui</a:t>
            </a:r>
            <a:r>
              <a:rPr lang="en-US" dirty="0"/>
              <a:t> que Creative Wallonia </a:t>
            </a:r>
            <a:r>
              <a:rPr lang="en-US" dirty="0" err="1"/>
              <a:t>est</a:t>
            </a:r>
            <a:r>
              <a:rPr lang="en-US" dirty="0"/>
              <a:t> </a:t>
            </a:r>
            <a:r>
              <a:rPr lang="en-US" dirty="0" err="1"/>
              <a:t>une</a:t>
            </a:r>
            <a:r>
              <a:rPr lang="en-US" dirty="0"/>
              <a:t> </a:t>
            </a:r>
            <a:r>
              <a:rPr lang="en-US" dirty="0" err="1"/>
              <a:t>expérience</a:t>
            </a:r>
            <a:r>
              <a:rPr lang="en-US" dirty="0"/>
              <a:t> qui </a:t>
            </a:r>
            <a:r>
              <a:rPr lang="en-US" dirty="0" err="1"/>
              <a:t>est</a:t>
            </a:r>
            <a:r>
              <a:rPr lang="en-US" dirty="0"/>
              <a:t> </a:t>
            </a:r>
            <a:r>
              <a:rPr lang="en-US" dirty="0" err="1"/>
              <a:t>actuellement</a:t>
            </a:r>
            <a:r>
              <a:rPr lang="en-US" dirty="0"/>
              <a:t> dans </a:t>
            </a:r>
            <a:r>
              <a:rPr lang="en-US" dirty="0" err="1"/>
              <a:t>une</a:t>
            </a:r>
            <a:r>
              <a:rPr lang="en-US" dirty="0"/>
              <a:t> </a:t>
            </a:r>
            <a:r>
              <a:rPr lang="en-US" dirty="0" err="1"/>
              <a:t>mauvaise</a:t>
            </a:r>
            <a:r>
              <a:rPr lang="en-US" dirty="0"/>
              <a:t> </a:t>
            </a:r>
            <a:r>
              <a:rPr lang="en-US" dirty="0" err="1"/>
              <a:t>passe</a:t>
            </a:r>
            <a:r>
              <a:rPr lang="en-US" dirty="0"/>
              <a:t>. (…) </a:t>
            </a:r>
            <a:r>
              <a:rPr lang="fr-BE" dirty="0"/>
              <a:t>si vous reprenez la photographie en 2014, c'était des Hubs Créatifs où l'on voulait faire en sorte que (…) les Universités, les entreprises, les centres de recherche, puissent se mettre en cheville avec le tissu local, dans chacun des Hubs géographiques, que ces gens aient à leur disposition un FabLab, qu'il y ait des possibilités de faire des expériences en matière d'économie sociale, etc. etc.. Tout ça, c'est resté très lettre morte quoi, ça a été détourné. Il y a eu vraiment une captation par le volet économique des choses »</a:t>
            </a:r>
            <a:endParaRPr lang="en-US" dirty="0"/>
          </a:p>
          <a:p>
            <a:pPr>
              <a:lnSpc>
                <a:spcPct val="170000"/>
              </a:lnSpc>
            </a:pPr>
            <a:endParaRPr lang="fr-BE" dirty="0"/>
          </a:p>
        </p:txBody>
      </p:sp>
    </p:spTree>
    <p:extLst>
      <p:ext uri="{BB962C8B-B14F-4D97-AF65-F5344CB8AC3E}">
        <p14:creationId xmlns:p14="http://schemas.microsoft.com/office/powerpoint/2010/main" val="603389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204957"/>
            <a:ext cx="9144000" cy="860767"/>
          </a:xfrm>
        </p:spPr>
        <p:txBody>
          <a:bodyPr>
            <a:normAutofit fontScale="90000"/>
          </a:bodyPr>
          <a:lstStyle/>
          <a:p>
            <a:r>
              <a:rPr lang="fr-BE" dirty="0">
                <a:latin typeface="Cambria" panose="02040503050406030204" pitchFamily="18" charset="0"/>
                <a:ea typeface="Cambria" panose="02040503050406030204" pitchFamily="18" charset="0"/>
              </a:rPr>
              <a:t>Plan de l’exposé</a:t>
            </a:r>
          </a:p>
        </p:txBody>
      </p:sp>
      <p:sp>
        <p:nvSpPr>
          <p:cNvPr id="3" name="Sous-titre 2"/>
          <p:cNvSpPr>
            <a:spLocks noGrp="1"/>
          </p:cNvSpPr>
          <p:nvPr>
            <p:ph type="subTitle" idx="1"/>
          </p:nvPr>
        </p:nvSpPr>
        <p:spPr>
          <a:xfrm>
            <a:off x="729241" y="2396650"/>
            <a:ext cx="10733518" cy="4278765"/>
          </a:xfrm>
        </p:spPr>
        <p:txBody>
          <a:bodyPr>
            <a:normAutofit/>
          </a:bodyPr>
          <a:lstStyle/>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La transformation des </a:t>
            </a:r>
            <a:r>
              <a:rPr lang="en-US" dirty="0" err="1"/>
              <a:t>modèles</a:t>
            </a:r>
            <a:r>
              <a:rPr lang="en-US" dirty="0"/>
              <a:t> </a:t>
            </a:r>
            <a:r>
              <a:rPr lang="en-US" dirty="0" err="1"/>
              <a:t>d’innovation</a:t>
            </a:r>
            <a:endParaRPr lang="en-US" dirty="0"/>
          </a:p>
          <a:p>
            <a:pPr algn="l"/>
            <a:endParaRPr lang="en-US" dirty="0"/>
          </a:p>
          <a:p>
            <a:pPr marL="342900" indent="-342900" algn="l">
              <a:buFont typeface="Arial" panose="020B0604020202020204" pitchFamily="34" charset="0"/>
              <a:buChar char="•"/>
            </a:pPr>
            <a:r>
              <a:rPr lang="en-US" dirty="0"/>
              <a:t>La </a:t>
            </a:r>
            <a:r>
              <a:rPr lang="en-US" dirty="0" err="1"/>
              <a:t>Wallonie</a:t>
            </a:r>
            <a:r>
              <a:rPr lang="en-US" dirty="0"/>
              <a:t> </a:t>
            </a:r>
            <a:r>
              <a:rPr lang="en-US" dirty="0" err="1"/>
              <a:t>comme</a:t>
            </a:r>
            <a:r>
              <a:rPr lang="en-US" dirty="0"/>
              <a:t> </a:t>
            </a:r>
            <a:r>
              <a:rPr lang="en-US" dirty="0" err="1"/>
              <a:t>cas</a:t>
            </a:r>
            <a:r>
              <a:rPr lang="en-US" dirty="0"/>
              <a:t> </a:t>
            </a:r>
            <a:r>
              <a:rPr lang="en-US" dirty="0" err="1"/>
              <a:t>d’étude</a:t>
            </a:r>
            <a:endParaRPr lang="en-US" dirty="0"/>
          </a:p>
          <a:p>
            <a:pPr algn="l"/>
            <a:endParaRPr lang="en-US" dirty="0"/>
          </a:p>
          <a:p>
            <a:pPr marL="342900" indent="-342900" algn="l">
              <a:buFont typeface="Arial" panose="020B0604020202020204" pitchFamily="34" charset="0"/>
              <a:buChar char="•"/>
            </a:pPr>
            <a:r>
              <a:rPr lang="en-US" dirty="0"/>
              <a:t>Le TRAKK </a:t>
            </a:r>
            <a:r>
              <a:rPr lang="en-US" dirty="0" err="1"/>
              <a:t>comme</a:t>
            </a:r>
            <a:r>
              <a:rPr lang="en-US" dirty="0"/>
              <a:t> site </a:t>
            </a:r>
            <a:r>
              <a:rPr lang="en-US" dirty="0" err="1"/>
              <a:t>d’innovation</a:t>
            </a:r>
            <a:r>
              <a:rPr lang="en-US" dirty="0"/>
              <a:t> </a:t>
            </a:r>
            <a:r>
              <a:rPr lang="en-US" dirty="0" err="1"/>
              <a:t>distribuée</a:t>
            </a:r>
            <a:endParaRPr lang="en-US" dirty="0"/>
          </a:p>
          <a:p>
            <a:pPr algn="l"/>
            <a:endParaRPr lang="en-US" dirty="0"/>
          </a:p>
          <a:p>
            <a:pPr marL="342900" indent="-342900" algn="l">
              <a:buFont typeface="Arial" panose="020B0604020202020204" pitchFamily="34" charset="0"/>
              <a:buChar char="•"/>
            </a:pPr>
            <a:r>
              <a:rPr lang="en-US" dirty="0"/>
              <a:t>Discussion(s) </a:t>
            </a:r>
          </a:p>
        </p:txBody>
      </p:sp>
    </p:spTree>
    <p:extLst>
      <p:ext uri="{BB962C8B-B14F-4D97-AF65-F5344CB8AC3E}">
        <p14:creationId xmlns:p14="http://schemas.microsoft.com/office/powerpoint/2010/main" val="2972206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2E1AF7-6600-470B-ABE5-7FB4F723217B}"/>
              </a:ext>
            </a:extLst>
          </p:cNvPr>
          <p:cNvSpPr>
            <a:spLocks noGrp="1"/>
          </p:cNvSpPr>
          <p:nvPr>
            <p:ph type="title"/>
          </p:nvPr>
        </p:nvSpPr>
        <p:spPr>
          <a:xfrm>
            <a:off x="838200" y="1092244"/>
            <a:ext cx="10515600" cy="1325563"/>
          </a:xfrm>
        </p:spPr>
        <p:txBody>
          <a:bodyPr>
            <a:normAutofit/>
          </a:bodyPr>
          <a:lstStyle/>
          <a:p>
            <a:pPr algn="ctr"/>
            <a:r>
              <a:rPr lang="fr-BE" sz="3600" dirty="0">
                <a:latin typeface="Cambria" panose="02040503050406030204" pitchFamily="18" charset="0"/>
                <a:ea typeface="Cambria" panose="02040503050406030204" pitchFamily="18" charset="0"/>
              </a:rPr>
              <a:t>Discussion 3 : Expérimentation, incertitude et contrôle</a:t>
            </a:r>
          </a:p>
        </p:txBody>
      </p:sp>
      <p:sp>
        <p:nvSpPr>
          <p:cNvPr id="3" name="Espace réservé du contenu 2">
            <a:extLst>
              <a:ext uri="{FF2B5EF4-FFF2-40B4-BE49-F238E27FC236}">
                <a16:creationId xmlns:a16="http://schemas.microsoft.com/office/drawing/2014/main" id="{12FC922E-9334-43CC-9F72-334096293EA1}"/>
              </a:ext>
            </a:extLst>
          </p:cNvPr>
          <p:cNvSpPr>
            <a:spLocks noGrp="1"/>
          </p:cNvSpPr>
          <p:nvPr>
            <p:ph idx="1"/>
          </p:nvPr>
        </p:nvSpPr>
        <p:spPr/>
        <p:txBody>
          <a:bodyPr>
            <a:normAutofit fontScale="70000" lnSpcReduction="20000"/>
          </a:bodyPr>
          <a:lstStyle/>
          <a:p>
            <a:r>
              <a:rPr lang="fr-BE" dirty="0"/>
              <a:t>Assemblages hétérogènes d’acteurs, de savoirs, d’instruments, d’autorités, d’</a:t>
            </a:r>
            <a:r>
              <a:rPr lang="fr-BE" i="1" dirty="0" err="1"/>
              <a:t>agencies</a:t>
            </a:r>
            <a:r>
              <a:rPr lang="fr-BE" dirty="0"/>
              <a:t>, porteurs de visions, d’objectifs et de pratiques divergentes</a:t>
            </a:r>
          </a:p>
          <a:p>
            <a:endParaRPr lang="fr-BE" dirty="0"/>
          </a:p>
          <a:p>
            <a:r>
              <a:rPr lang="fr-BE" i="1" dirty="0" err="1"/>
              <a:t>Agencies</a:t>
            </a:r>
            <a:r>
              <a:rPr lang="fr-BE" dirty="0"/>
              <a:t> inégales au sein de ces assemblages</a:t>
            </a:r>
          </a:p>
          <a:p>
            <a:endParaRPr lang="fr-BE" i="1" dirty="0"/>
          </a:p>
          <a:p>
            <a:r>
              <a:rPr lang="fr-BE" dirty="0"/>
              <a:t>Expérimentation collective de l’innovation comme alternative aux ou… ressource pour les modèles traditionnels</a:t>
            </a:r>
          </a:p>
          <a:p>
            <a:endParaRPr lang="fr-BE" dirty="0"/>
          </a:p>
          <a:p>
            <a:r>
              <a:rPr lang="fr-BE" dirty="0"/>
              <a:t>Vers des « expérimentations contrôlées » (</a:t>
            </a:r>
            <a:r>
              <a:rPr lang="fr-BE" dirty="0" err="1"/>
              <a:t>Kontschieder</a:t>
            </a:r>
            <a:r>
              <a:rPr lang="fr-BE" dirty="0"/>
              <a:t> et al., 2018,</a:t>
            </a:r>
            <a:r>
              <a:rPr lang="fr-BE" i="1" dirty="0"/>
              <a:t> EASST </a:t>
            </a:r>
            <a:r>
              <a:rPr lang="fr-BE" i="1" dirty="0" err="1"/>
              <a:t>conference</a:t>
            </a:r>
            <a:r>
              <a:rPr lang="fr-BE" i="1" dirty="0"/>
              <a:t> panel</a:t>
            </a:r>
            <a:r>
              <a:rPr lang="fr-BE" dirty="0"/>
              <a:t>)</a:t>
            </a:r>
          </a:p>
        </p:txBody>
      </p:sp>
    </p:spTree>
    <p:extLst>
      <p:ext uri="{BB962C8B-B14F-4D97-AF65-F5344CB8AC3E}">
        <p14:creationId xmlns:p14="http://schemas.microsoft.com/office/powerpoint/2010/main" val="2064620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24000" y="1433014"/>
            <a:ext cx="9144000" cy="4747121"/>
          </a:xfrm>
        </p:spPr>
        <p:txBody>
          <a:bodyPr/>
          <a:lstStyle/>
          <a:p>
            <a:endParaRPr lang="en-US" dirty="0"/>
          </a:p>
          <a:p>
            <a:endParaRPr lang="en-US" dirty="0"/>
          </a:p>
          <a:p>
            <a:endParaRPr lang="en-US" dirty="0"/>
          </a:p>
          <a:p>
            <a:r>
              <a:rPr lang="en-US" sz="4000" b="1" dirty="0">
                <a:latin typeface="Cambria" panose="02040503050406030204" pitchFamily="18" charset="0"/>
                <a:ea typeface="Cambria" panose="02040503050406030204" pitchFamily="18" charset="0"/>
              </a:rPr>
              <a:t>Merci !</a:t>
            </a:r>
          </a:p>
          <a:p>
            <a:endParaRPr lang="en-US" sz="4000" b="1" dirty="0">
              <a:latin typeface="Cambria" panose="02040503050406030204" pitchFamily="18" charset="0"/>
              <a:ea typeface="Cambria" panose="02040503050406030204" pitchFamily="18" charset="0"/>
            </a:endParaRPr>
          </a:p>
          <a:p>
            <a:endParaRPr lang="en-US" sz="4000" b="1" dirty="0">
              <a:latin typeface="Cambria" panose="02040503050406030204" pitchFamily="18" charset="0"/>
              <a:ea typeface="Cambria" panose="02040503050406030204" pitchFamily="18" charset="0"/>
            </a:endParaRPr>
          </a:p>
          <a:p>
            <a:r>
              <a:rPr lang="en-US" b="1" dirty="0">
                <a:latin typeface="Cambria" panose="02040503050406030204" pitchFamily="18" charset="0"/>
                <a:ea typeface="Cambria" panose="02040503050406030204" pitchFamily="18" charset="0"/>
              </a:rPr>
              <a:t>Hadrien Macq</a:t>
            </a:r>
          </a:p>
          <a:p>
            <a:endParaRPr lang="en-US" sz="1000" b="1"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hadrien.macq@uliege.be</a:t>
            </a:r>
          </a:p>
        </p:txBody>
      </p:sp>
      <p:sp>
        <p:nvSpPr>
          <p:cNvPr id="4" name="Espace réservé du numéro de diapositive 3"/>
          <p:cNvSpPr>
            <a:spLocks noGrp="1"/>
          </p:cNvSpPr>
          <p:nvPr>
            <p:ph type="sldNum" sz="quarter" idx="12"/>
          </p:nvPr>
        </p:nvSpPr>
        <p:spPr/>
        <p:txBody>
          <a:bodyPr/>
          <a:lstStyle/>
          <a:p>
            <a:fld id="{ABEF95C2-E4E8-4A57-9BE2-0ADCD144DEA0}" type="slidenum">
              <a:rPr lang="fr-BE" smtClean="0"/>
              <a:t>21</a:t>
            </a:fld>
            <a:endParaRPr lang="fr-BE"/>
          </a:p>
        </p:txBody>
      </p:sp>
    </p:spTree>
    <p:extLst>
      <p:ext uri="{BB962C8B-B14F-4D97-AF65-F5344CB8AC3E}">
        <p14:creationId xmlns:p14="http://schemas.microsoft.com/office/powerpoint/2010/main" val="4022543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1748" y="669825"/>
            <a:ext cx="10515600" cy="1325563"/>
          </a:xfrm>
        </p:spPr>
        <p:txBody>
          <a:bodyPr/>
          <a:lstStyle/>
          <a:p>
            <a:pPr algn="ctr"/>
            <a:r>
              <a:rPr lang="en-US" b="1" u="sng" dirty="0">
                <a:latin typeface="Cambria" panose="02040503050406030204" pitchFamily="18" charset="0"/>
                <a:ea typeface="Cambria" panose="02040503050406030204" pitchFamily="18" charset="0"/>
              </a:rPr>
              <a:t>Discussion (1)</a:t>
            </a:r>
          </a:p>
        </p:txBody>
      </p:sp>
      <p:sp>
        <p:nvSpPr>
          <p:cNvPr id="6" name="ZoneTexte 5"/>
          <p:cNvSpPr txBox="1"/>
          <p:nvPr/>
        </p:nvSpPr>
        <p:spPr>
          <a:xfrm>
            <a:off x="6511317" y="3279010"/>
            <a:ext cx="5227093" cy="2123658"/>
          </a:xfrm>
          <a:prstGeom prst="rect">
            <a:avLst/>
          </a:prstGeom>
          <a:solidFill>
            <a:schemeClr val="accent1">
              <a:lumMod val="50000"/>
            </a:schemeClr>
          </a:solidFill>
        </p:spPr>
        <p:txBody>
          <a:bodyPr wrap="square" rtlCol="0">
            <a:spAutoFit/>
          </a:bodyPr>
          <a:lstStyle/>
          <a:p>
            <a:pPr algn="ctr"/>
            <a:r>
              <a:rPr lang="en-US" b="1" u="sng" dirty="0">
                <a:solidFill>
                  <a:schemeClr val="bg1"/>
                </a:solidFill>
              </a:rPr>
              <a:t>Particular mode of governance (of innovation)</a:t>
            </a:r>
          </a:p>
          <a:p>
            <a:pPr algn="ctr"/>
            <a:endParaRPr lang="en-US" b="1" u="sng" dirty="0">
              <a:solidFill>
                <a:schemeClr val="bg1"/>
              </a:solidFill>
            </a:endParaRPr>
          </a:p>
          <a:p>
            <a:endParaRPr lang="en-US" sz="800" dirty="0">
              <a:solidFill>
                <a:schemeClr val="bg1"/>
              </a:solidFill>
            </a:endParaRPr>
          </a:p>
          <a:p>
            <a:pPr marL="285750" indent="-285750">
              <a:buFont typeface="Arial" panose="020B0604020202020204" pitchFamily="34" charset="0"/>
              <a:buChar char="•"/>
            </a:pPr>
            <a:r>
              <a:rPr lang="en-US" dirty="0">
                <a:solidFill>
                  <a:schemeClr val="bg1"/>
                </a:solidFill>
              </a:rPr>
              <a:t>Participation based on ‘projects’</a:t>
            </a:r>
          </a:p>
          <a:p>
            <a:endParaRPr lang="en-US" sz="800" dirty="0">
              <a:solidFill>
                <a:schemeClr val="bg1"/>
              </a:solidFill>
            </a:endParaRPr>
          </a:p>
          <a:p>
            <a:pPr marL="285750" indent="-285750">
              <a:buFont typeface="Arial" panose="020B0604020202020204" pitchFamily="34" charset="0"/>
              <a:buChar char="•"/>
            </a:pPr>
            <a:r>
              <a:rPr lang="en-US" dirty="0">
                <a:solidFill>
                  <a:schemeClr val="bg1"/>
                </a:solidFill>
              </a:rPr>
              <a:t>Elimination of conflict, elimination of power</a:t>
            </a:r>
          </a:p>
          <a:p>
            <a:endParaRPr lang="en-US" sz="800" dirty="0">
              <a:solidFill>
                <a:schemeClr val="bg1"/>
              </a:solidFill>
            </a:endParaRPr>
          </a:p>
          <a:p>
            <a:pPr marL="285750" indent="-285750">
              <a:buFont typeface="Arial" panose="020B0604020202020204" pitchFamily="34" charset="0"/>
              <a:buChar char="•"/>
            </a:pPr>
            <a:r>
              <a:rPr lang="en-US" dirty="0">
                <a:solidFill>
                  <a:schemeClr val="bg1"/>
                </a:solidFill>
              </a:rPr>
              <a:t>Participation as productive (from decision-making to innovation making)</a:t>
            </a:r>
          </a:p>
        </p:txBody>
      </p:sp>
      <p:sp>
        <p:nvSpPr>
          <p:cNvPr id="7" name="ZoneTexte 6"/>
          <p:cNvSpPr txBox="1"/>
          <p:nvPr/>
        </p:nvSpPr>
        <p:spPr>
          <a:xfrm>
            <a:off x="483000" y="2517263"/>
            <a:ext cx="5227093" cy="3647152"/>
          </a:xfrm>
          <a:prstGeom prst="rect">
            <a:avLst/>
          </a:prstGeom>
          <a:solidFill>
            <a:schemeClr val="accent1">
              <a:lumMod val="50000"/>
            </a:schemeClr>
          </a:solidFill>
        </p:spPr>
        <p:txBody>
          <a:bodyPr wrap="square" rtlCol="0">
            <a:spAutoFit/>
          </a:bodyPr>
          <a:lstStyle/>
          <a:p>
            <a:pPr algn="ctr"/>
            <a:r>
              <a:rPr lang="en-US" b="1" u="sng" dirty="0">
                <a:solidFill>
                  <a:schemeClr val="bg1"/>
                </a:solidFill>
              </a:rPr>
              <a:t>Particular projected socio-technical order</a:t>
            </a:r>
          </a:p>
          <a:p>
            <a:pPr algn="ctr"/>
            <a:endParaRPr lang="en-US" b="1" u="sng" dirty="0">
              <a:solidFill>
                <a:schemeClr val="bg1"/>
              </a:solidFill>
            </a:endParaRPr>
          </a:p>
          <a:p>
            <a:pPr marL="285750" indent="-285750">
              <a:buFont typeface="Arial" panose="020B0604020202020204" pitchFamily="34" charset="0"/>
              <a:buChar char="•"/>
            </a:pPr>
            <a:r>
              <a:rPr lang="en-US" dirty="0">
                <a:solidFill>
                  <a:schemeClr val="bg1"/>
                </a:solidFill>
              </a:rPr>
              <a:t>Globalized competition of territories </a:t>
            </a:r>
            <a:r>
              <a:rPr lang="en-US" dirty="0">
                <a:solidFill>
                  <a:schemeClr val="bg1"/>
                </a:solidFill>
                <a:sym typeface="Wingdings" panose="05000000000000000000" pitchFamily="2" charset="2"/>
              </a:rPr>
              <a:t> “There is a train to catch”</a:t>
            </a:r>
          </a:p>
          <a:p>
            <a:endParaRPr lang="en-US" sz="800" dirty="0">
              <a:solidFill>
                <a:schemeClr val="bg1"/>
              </a:solidFill>
              <a:sym typeface="Wingdings" panose="05000000000000000000" pitchFamily="2" charset="2"/>
            </a:endParaRPr>
          </a:p>
          <a:p>
            <a:endParaRPr lang="en-US" sz="300" dirty="0">
              <a:solidFill>
                <a:schemeClr val="bg1"/>
              </a:solidFill>
            </a:endParaRPr>
          </a:p>
          <a:p>
            <a:pPr marL="285750" indent="-285750">
              <a:buFont typeface="Arial" panose="020B0604020202020204" pitchFamily="34" charset="0"/>
              <a:buChar char="•"/>
            </a:pPr>
            <a:r>
              <a:rPr lang="en-US" dirty="0">
                <a:solidFill>
                  <a:schemeClr val="bg1"/>
                </a:solidFill>
              </a:rPr>
              <a:t>Industrial redeployment of a disaster region through digital technologies </a:t>
            </a:r>
            <a:r>
              <a:rPr lang="en-US" dirty="0">
                <a:solidFill>
                  <a:schemeClr val="bg1"/>
                </a:solidFill>
                <a:sym typeface="Wingdings" panose="05000000000000000000" pitchFamily="2" charset="2"/>
              </a:rPr>
              <a:t> ‘Technological solutionism’ (</a:t>
            </a:r>
            <a:r>
              <a:rPr lang="en-US" dirty="0" err="1">
                <a:solidFill>
                  <a:schemeClr val="bg1"/>
                </a:solidFill>
                <a:sym typeface="Wingdings" panose="05000000000000000000" pitchFamily="2" charset="2"/>
              </a:rPr>
              <a:t>Morozov</a:t>
            </a:r>
            <a:r>
              <a:rPr lang="en-US" dirty="0">
                <a:solidFill>
                  <a:schemeClr val="bg1"/>
                </a:solidFill>
                <a:sym typeface="Wingdings" panose="05000000000000000000" pitchFamily="2" charset="2"/>
              </a:rPr>
              <a:t> 2013)</a:t>
            </a:r>
          </a:p>
          <a:p>
            <a:endParaRPr lang="en-US" sz="800" dirty="0">
              <a:solidFill>
                <a:schemeClr val="bg1"/>
              </a:solidFill>
              <a:sym typeface="Wingdings" panose="05000000000000000000" pitchFamily="2" charset="2"/>
            </a:endParaRPr>
          </a:p>
          <a:p>
            <a:endParaRPr lang="en-US" sz="300" dirty="0">
              <a:solidFill>
                <a:schemeClr val="bg1"/>
              </a:solidFill>
              <a:sym typeface="Wingdings" panose="05000000000000000000" pitchFamily="2" charset="2"/>
            </a:endParaRPr>
          </a:p>
          <a:p>
            <a:pPr marL="285750" indent="-285750">
              <a:buFont typeface="Arial" panose="020B0604020202020204" pitchFamily="34" charset="0"/>
              <a:buChar char="•"/>
            </a:pPr>
            <a:r>
              <a:rPr lang="en-US" dirty="0">
                <a:solidFill>
                  <a:schemeClr val="bg1"/>
                </a:solidFill>
                <a:sym typeface="Wingdings" panose="05000000000000000000" pitchFamily="2" charset="2"/>
              </a:rPr>
              <a:t>‘Recuperation’ of makers/hackers movement in a new Spirit of Capitalism (</a:t>
            </a:r>
            <a:r>
              <a:rPr lang="en-US" dirty="0" err="1">
                <a:solidFill>
                  <a:schemeClr val="bg1"/>
                </a:solidFill>
                <a:sym typeface="Wingdings" panose="05000000000000000000" pitchFamily="2" charset="2"/>
              </a:rPr>
              <a:t>Boltanski</a:t>
            </a:r>
            <a:r>
              <a:rPr lang="en-US" dirty="0">
                <a:solidFill>
                  <a:schemeClr val="bg1"/>
                </a:solidFill>
                <a:sym typeface="Wingdings" panose="05000000000000000000" pitchFamily="2" charset="2"/>
              </a:rPr>
              <a:t> &amp; </a:t>
            </a:r>
            <a:r>
              <a:rPr lang="en-US" dirty="0" err="1">
                <a:solidFill>
                  <a:schemeClr val="bg1"/>
                </a:solidFill>
                <a:sym typeface="Wingdings" panose="05000000000000000000" pitchFamily="2" charset="2"/>
              </a:rPr>
              <a:t>Chiapello</a:t>
            </a:r>
            <a:r>
              <a:rPr lang="en-US" dirty="0">
                <a:solidFill>
                  <a:schemeClr val="bg1"/>
                </a:solidFill>
                <a:sym typeface="Wingdings" panose="05000000000000000000" pitchFamily="2" charset="2"/>
              </a:rPr>
              <a:t> 1999; </a:t>
            </a:r>
            <a:r>
              <a:rPr lang="en-US" dirty="0" err="1">
                <a:solidFill>
                  <a:schemeClr val="bg1"/>
                </a:solidFill>
                <a:sym typeface="Wingdings" panose="05000000000000000000" pitchFamily="2" charset="2"/>
              </a:rPr>
              <a:t>Delfanti</a:t>
            </a:r>
            <a:r>
              <a:rPr lang="en-US" dirty="0">
                <a:solidFill>
                  <a:schemeClr val="bg1"/>
                </a:solidFill>
                <a:sym typeface="Wingdings" panose="05000000000000000000" pitchFamily="2" charset="2"/>
              </a:rPr>
              <a:t> and </a:t>
            </a:r>
            <a:r>
              <a:rPr lang="en-US" dirty="0" err="1">
                <a:solidFill>
                  <a:schemeClr val="bg1"/>
                </a:solidFill>
                <a:sym typeface="Wingdings" panose="05000000000000000000" pitchFamily="2" charset="2"/>
              </a:rPr>
              <a:t>Söderberg</a:t>
            </a:r>
            <a:r>
              <a:rPr lang="en-US" dirty="0">
                <a:solidFill>
                  <a:schemeClr val="bg1"/>
                </a:solidFill>
                <a:sym typeface="Wingdings" panose="05000000000000000000" pitchFamily="2" charset="2"/>
              </a:rPr>
              <a:t> forthcoming)</a:t>
            </a:r>
          </a:p>
          <a:p>
            <a:endParaRPr lang="en-US" sz="800" dirty="0">
              <a:solidFill>
                <a:schemeClr val="bg1"/>
              </a:solidFill>
              <a:sym typeface="Wingdings" panose="05000000000000000000" pitchFamily="2" charset="2"/>
            </a:endParaRPr>
          </a:p>
          <a:p>
            <a:endParaRPr lang="en-US" sz="300" dirty="0">
              <a:solidFill>
                <a:schemeClr val="bg1"/>
              </a:solidFill>
              <a:sym typeface="Wingdings" panose="05000000000000000000" pitchFamily="2" charset="2"/>
            </a:endParaRPr>
          </a:p>
          <a:p>
            <a:pPr marL="285750" indent="-285750">
              <a:buFont typeface="Arial" panose="020B0604020202020204" pitchFamily="34" charset="0"/>
              <a:buChar char="•"/>
            </a:pPr>
            <a:r>
              <a:rPr lang="en-US" dirty="0">
                <a:solidFill>
                  <a:schemeClr val="bg1"/>
                </a:solidFill>
                <a:sym typeface="Wingdings" panose="05000000000000000000" pitchFamily="2" charset="2"/>
              </a:rPr>
              <a:t>Valuation of an entrepreneurial citizenship</a:t>
            </a:r>
            <a:endParaRPr lang="en-US" dirty="0">
              <a:solidFill>
                <a:schemeClr val="bg1"/>
              </a:solidFill>
            </a:endParaRPr>
          </a:p>
        </p:txBody>
      </p:sp>
      <p:sp>
        <p:nvSpPr>
          <p:cNvPr id="13" name="Flèche courbée vers le bas 12"/>
          <p:cNvSpPr/>
          <p:nvPr/>
        </p:nvSpPr>
        <p:spPr>
          <a:xfrm rot="9683476">
            <a:off x="5309133" y="5701733"/>
            <a:ext cx="2029834" cy="94873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lèche courbée vers le bas 13"/>
          <p:cNvSpPr/>
          <p:nvPr/>
        </p:nvSpPr>
        <p:spPr>
          <a:xfrm rot="1643810">
            <a:off x="5496400" y="1990969"/>
            <a:ext cx="2029834" cy="94873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89604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2169994"/>
            <a:ext cx="10515600" cy="4121624"/>
          </a:xfrm>
        </p:spPr>
        <p:txBody>
          <a:bodyPr>
            <a:normAutofit/>
          </a:bodyPr>
          <a:lstStyle/>
          <a:p>
            <a:pPr marL="0" indent="0" algn="just">
              <a:buNone/>
            </a:pPr>
            <a:r>
              <a:rPr lang="en-US" dirty="0"/>
              <a:t>The overarching imperative of economic performance veils important democratic questions</a:t>
            </a:r>
          </a:p>
          <a:p>
            <a:pPr marL="0" indent="0">
              <a:buNone/>
            </a:pPr>
            <a:endParaRPr lang="en-US" sz="1000" dirty="0"/>
          </a:p>
          <a:p>
            <a:pPr lvl="1"/>
            <a:r>
              <a:rPr lang="en-US" dirty="0"/>
              <a:t>‘Democratization’ is conceived as “</a:t>
            </a:r>
            <a:r>
              <a:rPr lang="fr-BE" dirty="0" err="1"/>
              <a:t>allowing</a:t>
            </a:r>
            <a:r>
              <a:rPr lang="fr-BE" dirty="0"/>
              <a:t> </a:t>
            </a:r>
            <a:r>
              <a:rPr lang="fr-BE" dirty="0" err="1"/>
              <a:t>everyone</a:t>
            </a:r>
            <a:r>
              <a:rPr lang="fr-BE" dirty="0"/>
              <a:t> to make innovation</a:t>
            </a:r>
            <a:r>
              <a:rPr lang="en-US" dirty="0"/>
              <a:t>”</a:t>
            </a:r>
          </a:p>
          <a:p>
            <a:pPr marL="457200" lvl="1" indent="0">
              <a:buNone/>
            </a:pPr>
            <a:endParaRPr lang="en-US" sz="800" dirty="0"/>
          </a:p>
          <a:p>
            <a:pPr lvl="1"/>
            <a:r>
              <a:rPr lang="en-US" dirty="0"/>
              <a:t>Who is to take part to the experiment? Who is not?</a:t>
            </a:r>
          </a:p>
          <a:p>
            <a:pPr marL="457200" lvl="1" indent="0">
              <a:buNone/>
            </a:pPr>
            <a:endParaRPr lang="en-US" sz="800" dirty="0"/>
          </a:p>
          <a:p>
            <a:pPr lvl="1"/>
            <a:r>
              <a:rPr lang="en-US" dirty="0"/>
              <a:t>Who is to take part to the definition of public issues? Who is not?</a:t>
            </a:r>
          </a:p>
          <a:p>
            <a:pPr marL="457200" lvl="1" indent="0">
              <a:buNone/>
            </a:pPr>
            <a:endParaRPr lang="en-US" sz="800" dirty="0"/>
          </a:p>
          <a:p>
            <a:pPr lvl="1"/>
            <a:r>
              <a:rPr lang="en-US" dirty="0"/>
              <a:t>What is to be experimented? What is not?</a:t>
            </a:r>
          </a:p>
          <a:p>
            <a:pPr marL="457200" lvl="1" indent="0">
              <a:buNone/>
            </a:pPr>
            <a:endParaRPr lang="en-US" sz="800" dirty="0"/>
          </a:p>
          <a:p>
            <a:pPr lvl="1"/>
            <a:r>
              <a:rPr lang="en-US" dirty="0"/>
              <a:t>Post-political democratic experiments? (</a:t>
            </a:r>
            <a:r>
              <a:rPr lang="en-US" dirty="0" err="1"/>
              <a:t>Mouffe</a:t>
            </a:r>
            <a:r>
              <a:rPr lang="en-US" dirty="0"/>
              <a:t> 2016)</a:t>
            </a:r>
            <a:endParaRPr lang="fr-BE" dirty="0"/>
          </a:p>
          <a:p>
            <a:endParaRPr lang="en-US" dirty="0"/>
          </a:p>
          <a:p>
            <a:endParaRPr lang="en-US" dirty="0"/>
          </a:p>
        </p:txBody>
      </p:sp>
      <p:sp>
        <p:nvSpPr>
          <p:cNvPr id="4" name="Titre 1"/>
          <p:cNvSpPr>
            <a:spLocks noGrp="1"/>
          </p:cNvSpPr>
          <p:nvPr>
            <p:ph type="title"/>
          </p:nvPr>
        </p:nvSpPr>
        <p:spPr>
          <a:xfrm>
            <a:off x="801748" y="669825"/>
            <a:ext cx="10515600" cy="1325563"/>
          </a:xfrm>
        </p:spPr>
        <p:txBody>
          <a:bodyPr/>
          <a:lstStyle/>
          <a:p>
            <a:pPr algn="ctr"/>
            <a:r>
              <a:rPr lang="en-US" b="1" u="sng" dirty="0">
                <a:latin typeface="Cambria" panose="02040503050406030204" pitchFamily="18" charset="0"/>
                <a:ea typeface="Cambria" panose="02040503050406030204" pitchFamily="18" charset="0"/>
              </a:rPr>
              <a:t>Discussion (2)</a:t>
            </a:r>
          </a:p>
        </p:txBody>
      </p:sp>
    </p:spTree>
    <p:extLst>
      <p:ext uri="{BB962C8B-B14F-4D97-AF65-F5344CB8AC3E}">
        <p14:creationId xmlns:p14="http://schemas.microsoft.com/office/powerpoint/2010/main" val="3047042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ctrTitle"/>
          </p:nvPr>
        </p:nvSpPr>
        <p:spPr>
          <a:xfrm>
            <a:off x="1459263" y="791680"/>
            <a:ext cx="9144000" cy="860767"/>
          </a:xfrm>
        </p:spPr>
        <p:txBody>
          <a:bodyPr>
            <a:noAutofit/>
          </a:bodyPr>
          <a:lstStyle/>
          <a:p>
            <a:r>
              <a:rPr lang="fr-BE" sz="3600" dirty="0">
                <a:latin typeface="Cambria" panose="02040503050406030204" pitchFamily="18" charset="0"/>
                <a:ea typeface="Cambria" panose="02040503050406030204" pitchFamily="18" charset="0"/>
              </a:rPr>
              <a:t>Du modèle linéaire à l’innovation distribuée</a:t>
            </a:r>
          </a:p>
        </p:txBody>
      </p:sp>
      <p:pic>
        <p:nvPicPr>
          <p:cNvPr id="6" name="Image 5">
            <a:extLst>
              <a:ext uri="{FF2B5EF4-FFF2-40B4-BE49-F238E27FC236}">
                <a16:creationId xmlns:a16="http://schemas.microsoft.com/office/drawing/2014/main" id="{C04B6099-8D9D-44ED-AC67-71580F645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348" y="2025256"/>
            <a:ext cx="2238449" cy="3348867"/>
          </a:xfrm>
          <a:prstGeom prst="rect">
            <a:avLst/>
          </a:prstGeom>
        </p:spPr>
      </p:pic>
      <p:sp>
        <p:nvSpPr>
          <p:cNvPr id="7" name="ZoneTexte 6">
            <a:extLst>
              <a:ext uri="{FF2B5EF4-FFF2-40B4-BE49-F238E27FC236}">
                <a16:creationId xmlns:a16="http://schemas.microsoft.com/office/drawing/2014/main" id="{52EDF73E-C947-41AB-B4AE-4B0289E1A13B}"/>
              </a:ext>
            </a:extLst>
          </p:cNvPr>
          <p:cNvSpPr txBox="1"/>
          <p:nvPr/>
        </p:nvSpPr>
        <p:spPr>
          <a:xfrm>
            <a:off x="1937759" y="5437265"/>
            <a:ext cx="2659625" cy="1107996"/>
          </a:xfrm>
          <a:prstGeom prst="rect">
            <a:avLst/>
          </a:prstGeom>
          <a:noFill/>
        </p:spPr>
        <p:txBody>
          <a:bodyPr wrap="square" rtlCol="0">
            <a:spAutoFit/>
          </a:bodyPr>
          <a:lstStyle/>
          <a:p>
            <a:pPr algn="ctr"/>
            <a:r>
              <a:rPr lang="en-US" sz="1400" dirty="0"/>
              <a:t>“</a:t>
            </a:r>
            <a:r>
              <a:rPr lang="fr-BE" sz="1400" dirty="0"/>
              <a:t>Science </a:t>
            </a:r>
            <a:r>
              <a:rPr lang="fr-BE" sz="1400" dirty="0" err="1"/>
              <a:t>discovers</a:t>
            </a:r>
            <a:r>
              <a:rPr lang="fr-BE" sz="1400" dirty="0"/>
              <a:t>, </a:t>
            </a:r>
            <a:r>
              <a:rPr lang="fr-BE" sz="1400" dirty="0" err="1"/>
              <a:t>genius</a:t>
            </a:r>
            <a:r>
              <a:rPr lang="fr-BE" sz="1400" dirty="0"/>
              <a:t> </a:t>
            </a:r>
            <a:r>
              <a:rPr lang="fr-BE" sz="1400" dirty="0" err="1"/>
              <a:t>invents</a:t>
            </a:r>
            <a:r>
              <a:rPr lang="fr-BE" sz="1400" dirty="0"/>
              <a:t>, </a:t>
            </a:r>
            <a:r>
              <a:rPr lang="fr-BE" sz="1400" dirty="0" err="1"/>
              <a:t>industry</a:t>
            </a:r>
            <a:r>
              <a:rPr lang="fr-BE" sz="1400" dirty="0"/>
              <a:t> </a:t>
            </a:r>
            <a:r>
              <a:rPr lang="fr-BE" sz="1400" dirty="0" err="1"/>
              <a:t>applies</a:t>
            </a:r>
            <a:r>
              <a:rPr lang="fr-BE" sz="1400" dirty="0"/>
              <a:t>, and man </a:t>
            </a:r>
            <a:r>
              <a:rPr lang="fr-BE" sz="1400" dirty="0" err="1"/>
              <a:t>adapts</a:t>
            </a:r>
            <a:r>
              <a:rPr lang="fr-BE" sz="1400" dirty="0"/>
              <a:t> </a:t>
            </a:r>
            <a:r>
              <a:rPr lang="fr-BE" sz="1400" dirty="0" err="1"/>
              <a:t>himself</a:t>
            </a:r>
            <a:r>
              <a:rPr lang="en-US" sz="1400" dirty="0"/>
              <a:t>” </a:t>
            </a:r>
            <a:br>
              <a:rPr lang="en-US" sz="1400" dirty="0"/>
            </a:br>
            <a:r>
              <a:rPr lang="en-US" sz="1200" dirty="0"/>
              <a:t>(Guide </a:t>
            </a:r>
            <a:r>
              <a:rPr lang="en-US" sz="1200" dirty="0" err="1"/>
              <a:t>officiel</a:t>
            </a:r>
            <a:r>
              <a:rPr lang="en-US" sz="1200" dirty="0"/>
              <a:t>, cite dans </a:t>
            </a:r>
            <a:r>
              <a:rPr lang="en-US" sz="1200" dirty="0" err="1"/>
              <a:t>Gleisten</a:t>
            </a:r>
            <a:r>
              <a:rPr lang="en-US" sz="1200" dirty="0"/>
              <a:t> 2002, p. 37)</a:t>
            </a:r>
            <a:endParaRPr lang="fr-BE" sz="1200" dirty="0"/>
          </a:p>
        </p:txBody>
      </p:sp>
      <p:pic>
        <p:nvPicPr>
          <p:cNvPr id="9" name="Image 8">
            <a:extLst>
              <a:ext uri="{FF2B5EF4-FFF2-40B4-BE49-F238E27FC236}">
                <a16:creationId xmlns:a16="http://schemas.microsoft.com/office/drawing/2014/main" id="{F4CC3209-FAD1-498D-BBF9-F78EA9019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152" y="2002191"/>
            <a:ext cx="3406585" cy="3667145"/>
          </a:xfrm>
          <a:prstGeom prst="rect">
            <a:avLst/>
          </a:prstGeom>
        </p:spPr>
      </p:pic>
      <p:sp>
        <p:nvSpPr>
          <p:cNvPr id="10" name="ZoneTexte 9">
            <a:extLst>
              <a:ext uri="{FF2B5EF4-FFF2-40B4-BE49-F238E27FC236}">
                <a16:creationId xmlns:a16="http://schemas.microsoft.com/office/drawing/2014/main" id="{757E37B3-600E-47B1-B9E8-BE1ADCB13F1A}"/>
              </a:ext>
            </a:extLst>
          </p:cNvPr>
          <p:cNvSpPr txBox="1"/>
          <p:nvPr/>
        </p:nvSpPr>
        <p:spPr>
          <a:xfrm>
            <a:off x="7163331" y="5542026"/>
            <a:ext cx="3141406" cy="954107"/>
          </a:xfrm>
          <a:prstGeom prst="rect">
            <a:avLst/>
          </a:prstGeom>
          <a:noFill/>
        </p:spPr>
        <p:txBody>
          <a:bodyPr wrap="square" rtlCol="0">
            <a:spAutoFit/>
          </a:bodyPr>
          <a:lstStyle/>
          <a:p>
            <a:pPr algn="ctr"/>
            <a:r>
              <a:rPr lang="en-GB" sz="1400" dirty="0"/>
              <a:t>“</a:t>
            </a:r>
            <a:r>
              <a:rPr lang="fr-BE" sz="1400" dirty="0"/>
              <a:t>Innovation is </a:t>
            </a:r>
            <a:r>
              <a:rPr lang="fr-BE" sz="1400" dirty="0" err="1"/>
              <a:t>rapidly</a:t>
            </a:r>
            <a:r>
              <a:rPr lang="fr-BE" sz="1400" dirty="0"/>
              <a:t> </a:t>
            </a:r>
            <a:r>
              <a:rPr lang="fr-BE" sz="1400" dirty="0" err="1"/>
              <a:t>becoming</a:t>
            </a:r>
            <a:r>
              <a:rPr lang="fr-BE" sz="1400" dirty="0"/>
              <a:t> </a:t>
            </a:r>
            <a:r>
              <a:rPr lang="fr-BE" sz="1400" dirty="0" err="1"/>
              <a:t>democratized</a:t>
            </a:r>
            <a:r>
              <a:rPr lang="fr-BE" sz="1400" dirty="0"/>
              <a:t>. </a:t>
            </a:r>
            <a:r>
              <a:rPr lang="fr-BE" sz="1400" dirty="0" err="1"/>
              <a:t>Users</a:t>
            </a:r>
            <a:r>
              <a:rPr lang="fr-BE" sz="1400" dirty="0"/>
              <a:t> (…) </a:t>
            </a:r>
            <a:r>
              <a:rPr lang="fr-BE" sz="1400" dirty="0" err="1"/>
              <a:t>increasingly</a:t>
            </a:r>
            <a:r>
              <a:rPr lang="fr-BE" sz="1400" dirty="0"/>
              <a:t> can </a:t>
            </a:r>
            <a:r>
              <a:rPr lang="fr-BE" sz="1400" dirty="0" err="1"/>
              <a:t>develop</a:t>
            </a:r>
            <a:r>
              <a:rPr lang="fr-BE" sz="1400" dirty="0"/>
              <a:t> </a:t>
            </a:r>
            <a:r>
              <a:rPr lang="fr-BE" sz="1400" dirty="0" err="1"/>
              <a:t>their</a:t>
            </a:r>
            <a:r>
              <a:rPr lang="fr-BE" sz="1400" dirty="0"/>
              <a:t> </a:t>
            </a:r>
            <a:r>
              <a:rPr lang="fr-BE" sz="1400" dirty="0" err="1"/>
              <a:t>own</a:t>
            </a:r>
            <a:r>
              <a:rPr lang="fr-BE" sz="1400" dirty="0"/>
              <a:t> new </a:t>
            </a:r>
            <a:r>
              <a:rPr lang="fr-BE" sz="1400" dirty="0" err="1"/>
              <a:t>products</a:t>
            </a:r>
            <a:r>
              <a:rPr lang="fr-BE" sz="1400" dirty="0"/>
              <a:t> and services</a:t>
            </a:r>
            <a:r>
              <a:rPr lang="en-GB" sz="1400" dirty="0"/>
              <a:t>” (Von Hippel 2015)</a:t>
            </a:r>
            <a:endParaRPr lang="fr-BE" sz="1400" dirty="0"/>
          </a:p>
        </p:txBody>
      </p:sp>
    </p:spTree>
    <p:extLst>
      <p:ext uri="{BB962C8B-B14F-4D97-AF65-F5344CB8AC3E}">
        <p14:creationId xmlns:p14="http://schemas.microsoft.com/office/powerpoint/2010/main" val="2791836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5C5B806-387A-41ED-A2CE-A65D0BE03F4D}"/>
              </a:ext>
            </a:extLst>
          </p:cNvPr>
          <p:cNvSpPr>
            <a:spLocks noGrp="1"/>
          </p:cNvSpPr>
          <p:nvPr>
            <p:ph idx="1"/>
          </p:nvPr>
        </p:nvSpPr>
        <p:spPr>
          <a:xfrm>
            <a:off x="1223289" y="2270568"/>
            <a:ext cx="9615947" cy="4248036"/>
          </a:xfrm>
        </p:spPr>
        <p:txBody>
          <a:bodyPr>
            <a:normAutofit fontScale="55000" lnSpcReduction="20000"/>
          </a:bodyPr>
          <a:lstStyle/>
          <a:p>
            <a:r>
              <a:rPr lang="fr-BE" dirty="0"/>
              <a:t>Evolution des régimes d’innovation (Joly, Rip, Callon 2007, 2010, 2011; Joly 2017)</a:t>
            </a:r>
          </a:p>
          <a:p>
            <a:pPr marL="0" indent="0">
              <a:buNone/>
            </a:pPr>
            <a:endParaRPr lang="fr-BE" sz="1000" dirty="0"/>
          </a:p>
          <a:p>
            <a:pPr lvl="1"/>
            <a:r>
              <a:rPr lang="fr-BE" dirty="0"/>
              <a:t>De l’innovation centralisée à l’innovation distribuée;</a:t>
            </a:r>
          </a:p>
          <a:p>
            <a:pPr marL="457200" lvl="1" indent="0">
              <a:buNone/>
            </a:pPr>
            <a:endParaRPr lang="fr-BE" sz="500" dirty="0"/>
          </a:p>
          <a:p>
            <a:pPr lvl="1"/>
            <a:r>
              <a:rPr lang="fr-BE" dirty="0"/>
              <a:t>Du régime de l’économie des promesses technoscientifiques au régime de l’économie des expérimentations collectives</a:t>
            </a:r>
          </a:p>
          <a:p>
            <a:pPr marL="457200" lvl="1" indent="0">
              <a:buNone/>
            </a:pPr>
            <a:endParaRPr lang="fr-BE" sz="500" dirty="0"/>
          </a:p>
          <a:p>
            <a:pPr lvl="1"/>
            <a:r>
              <a:rPr lang="fr-BE" dirty="0"/>
              <a:t>Régime de l’expérimentation collective relégué au second plan, marginal… Produit de l’association en réseaux de groupes concernés et de communautés créatives</a:t>
            </a:r>
          </a:p>
          <a:p>
            <a:pPr marL="457200" lvl="1" indent="0">
              <a:buNone/>
            </a:pPr>
            <a:endParaRPr lang="fr-BE" sz="1500" dirty="0"/>
          </a:p>
          <a:p>
            <a:r>
              <a:rPr lang="fr-BE" dirty="0"/>
              <a:t>Littérature sur le gouvernement par l’expérimentation (</a:t>
            </a:r>
            <a:r>
              <a:rPr lang="fr-BE" dirty="0" err="1"/>
              <a:t>Bulkeley</a:t>
            </a:r>
            <a:r>
              <a:rPr lang="fr-BE" dirty="0"/>
              <a:t> et </a:t>
            </a:r>
            <a:r>
              <a:rPr lang="fr-BE" dirty="0" err="1"/>
              <a:t>Castán</a:t>
            </a:r>
            <a:r>
              <a:rPr lang="fr-BE" dirty="0"/>
              <a:t> </a:t>
            </a:r>
            <a:r>
              <a:rPr lang="fr-BE" dirty="0" err="1"/>
              <a:t>Broto</a:t>
            </a:r>
            <a:r>
              <a:rPr lang="fr-BE" dirty="0"/>
              <a:t> 2013 ; Laurent et Pontille 2017), les expérimentations étatiques (</a:t>
            </a:r>
            <a:r>
              <a:rPr lang="fr-BE" dirty="0" err="1"/>
              <a:t>Ehrenstein</a:t>
            </a:r>
            <a:r>
              <a:rPr lang="fr-BE" dirty="0"/>
              <a:t> et Laurent 2016), et démocratiques/de participation (Laurent 2016, 2017; </a:t>
            </a:r>
            <a:r>
              <a:rPr lang="fr-BE" dirty="0" err="1"/>
              <a:t>Lezaun</a:t>
            </a:r>
            <a:r>
              <a:rPr lang="fr-BE" dirty="0"/>
              <a:t>, Marres et </a:t>
            </a:r>
            <a:r>
              <a:rPr lang="fr-BE" dirty="0" err="1"/>
              <a:t>Tironi</a:t>
            </a:r>
            <a:r>
              <a:rPr lang="fr-BE" dirty="0"/>
              <a:t> 2017)</a:t>
            </a:r>
          </a:p>
          <a:p>
            <a:pPr marL="0" indent="0">
              <a:buNone/>
            </a:pPr>
            <a:endParaRPr lang="fr-BE" sz="1000" dirty="0"/>
          </a:p>
          <a:p>
            <a:pPr lvl="1"/>
            <a:r>
              <a:rPr lang="fr-BE" dirty="0"/>
              <a:t>Shift du top-down à des processus d’apprentissage, marqués par l’incertitude</a:t>
            </a:r>
          </a:p>
          <a:p>
            <a:pPr marL="457200" lvl="1" indent="0">
              <a:buNone/>
            </a:pPr>
            <a:endParaRPr lang="fr-BE" sz="500" dirty="0"/>
          </a:p>
          <a:p>
            <a:pPr lvl="1"/>
            <a:r>
              <a:rPr lang="fr-BE" dirty="0"/>
              <a:t>Expérimenter des modes d’innovation… expérimenter la société</a:t>
            </a:r>
          </a:p>
          <a:p>
            <a:pPr marL="457200" lvl="1" indent="0">
              <a:buNone/>
            </a:pPr>
            <a:endParaRPr lang="fr-BE" sz="600" dirty="0"/>
          </a:p>
          <a:p>
            <a:pPr lvl="1"/>
            <a:r>
              <a:rPr lang="fr-BE" dirty="0"/>
              <a:t>Différences de nature et de types d’expérimentation en fonction des dynamiques politiques et économiques</a:t>
            </a:r>
          </a:p>
          <a:p>
            <a:pPr marL="457200" lvl="1" indent="0">
              <a:buNone/>
            </a:pPr>
            <a:endParaRPr lang="fr-BE" sz="600" dirty="0"/>
          </a:p>
          <a:p>
            <a:pPr marL="457200" lvl="1" indent="0">
              <a:buNone/>
            </a:pPr>
            <a:r>
              <a:rPr lang="fr-BE" dirty="0">
                <a:sym typeface="Wingdings" panose="05000000000000000000" pitchFamily="2" charset="2"/>
              </a:rPr>
              <a:t> Analyser les formes et objectifs des expérimentations au sein de ces dynamiques + analyser les processus à travers lesquels l’expérimentation se développe sur le terrain</a:t>
            </a:r>
            <a:endParaRPr lang="fr-BE" dirty="0"/>
          </a:p>
          <a:p>
            <a:pPr marL="0" indent="0">
              <a:buNone/>
            </a:pPr>
            <a:endParaRPr lang="fr-BE" sz="1300" dirty="0"/>
          </a:p>
          <a:p>
            <a:r>
              <a:rPr lang="fr-BE" dirty="0"/>
              <a:t>Que se passe-t-il quand l’innovation distribuée est institutionnalisée, incorporée à un programme politique ? Comment le gouvernement expérimental de l’innovation se développe-t-il ?</a:t>
            </a:r>
          </a:p>
        </p:txBody>
      </p:sp>
      <p:sp>
        <p:nvSpPr>
          <p:cNvPr id="4" name="Titre 1">
            <a:extLst>
              <a:ext uri="{FF2B5EF4-FFF2-40B4-BE49-F238E27FC236}">
                <a16:creationId xmlns:a16="http://schemas.microsoft.com/office/drawing/2014/main" id="{A36D7E9E-1A4A-406C-8718-9691069F27C7}"/>
              </a:ext>
            </a:extLst>
          </p:cNvPr>
          <p:cNvSpPr txBox="1">
            <a:spLocks/>
          </p:cNvSpPr>
          <p:nvPr/>
        </p:nvSpPr>
        <p:spPr>
          <a:xfrm>
            <a:off x="1145458" y="1017821"/>
            <a:ext cx="9556127" cy="8607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3600" dirty="0">
                <a:latin typeface="Cambria" panose="02040503050406030204" pitchFamily="18" charset="0"/>
                <a:ea typeface="Cambria" panose="02040503050406030204" pitchFamily="18" charset="0"/>
              </a:rPr>
              <a:t>L’innovation comme expérimentation collective</a:t>
            </a:r>
          </a:p>
        </p:txBody>
      </p:sp>
    </p:spTree>
    <p:extLst>
      <p:ext uri="{BB962C8B-B14F-4D97-AF65-F5344CB8AC3E}">
        <p14:creationId xmlns:p14="http://schemas.microsoft.com/office/powerpoint/2010/main" val="1362249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131BB1-91BC-4F61-B1DA-5D4053AAAB86}"/>
              </a:ext>
            </a:extLst>
          </p:cNvPr>
          <p:cNvSpPr>
            <a:spLocks noGrp="1"/>
          </p:cNvSpPr>
          <p:nvPr>
            <p:ph type="title"/>
          </p:nvPr>
        </p:nvSpPr>
        <p:spPr>
          <a:xfrm>
            <a:off x="838200" y="742445"/>
            <a:ext cx="10515600" cy="1325563"/>
          </a:xfrm>
        </p:spPr>
        <p:txBody>
          <a:bodyPr/>
          <a:lstStyle/>
          <a:p>
            <a:pPr algn="ctr"/>
            <a:r>
              <a:rPr lang="fr-BE" dirty="0">
                <a:latin typeface="Cambria" panose="02040503050406030204" pitchFamily="18" charset="0"/>
                <a:ea typeface="Cambria" panose="02040503050406030204" pitchFamily="18" charset="0"/>
              </a:rPr>
              <a:t>La Wallonie comme cas d’étude</a:t>
            </a:r>
          </a:p>
        </p:txBody>
      </p:sp>
      <p:pic>
        <p:nvPicPr>
          <p:cNvPr id="5" name="Espace réservé du contenu 4" descr="Une image contenant texte, carte&#10;&#10;Description générée automatiquement">
            <a:extLst>
              <a:ext uri="{FF2B5EF4-FFF2-40B4-BE49-F238E27FC236}">
                <a16:creationId xmlns:a16="http://schemas.microsoft.com/office/drawing/2014/main" id="{8BA4D479-7BA2-4DCB-830F-B9988440B9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5968" y="2435392"/>
            <a:ext cx="4041267" cy="3450970"/>
          </a:xfrm>
        </p:spPr>
      </p:pic>
      <p:pic>
        <p:nvPicPr>
          <p:cNvPr id="6" name="Espace réservé du contenu 3">
            <a:extLst>
              <a:ext uri="{FF2B5EF4-FFF2-40B4-BE49-F238E27FC236}">
                <a16:creationId xmlns:a16="http://schemas.microsoft.com/office/drawing/2014/main" id="{9CE83E30-6B76-4D43-B6A4-4B6C2DADF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597000"/>
            <a:ext cx="5489569" cy="2776059"/>
          </a:xfrm>
          <a:prstGeom prst="rect">
            <a:avLst/>
          </a:prstGeom>
        </p:spPr>
      </p:pic>
      <p:pic>
        <p:nvPicPr>
          <p:cNvPr id="8" name="Image 7">
            <a:extLst>
              <a:ext uri="{FF2B5EF4-FFF2-40B4-BE49-F238E27FC236}">
                <a16:creationId xmlns:a16="http://schemas.microsoft.com/office/drawing/2014/main" id="{3915C7D5-516F-4CDA-929D-DD9AC34FE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4399" y="1585721"/>
            <a:ext cx="2312769" cy="2312769"/>
          </a:xfrm>
          <a:prstGeom prst="rect">
            <a:avLst/>
          </a:prstGeom>
        </p:spPr>
      </p:pic>
    </p:spTree>
    <p:extLst>
      <p:ext uri="{BB962C8B-B14F-4D97-AF65-F5344CB8AC3E}">
        <p14:creationId xmlns:p14="http://schemas.microsoft.com/office/powerpoint/2010/main" val="3342835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8D826-A74C-48AF-BC8D-C80B1CD03428}"/>
              </a:ext>
            </a:extLst>
          </p:cNvPr>
          <p:cNvSpPr>
            <a:spLocks noGrp="1"/>
          </p:cNvSpPr>
          <p:nvPr>
            <p:ph type="title"/>
          </p:nvPr>
        </p:nvSpPr>
        <p:spPr>
          <a:xfrm>
            <a:off x="899651" y="1027086"/>
            <a:ext cx="10515600" cy="1087984"/>
          </a:xfrm>
        </p:spPr>
        <p:txBody>
          <a:bodyPr>
            <a:normAutofit fontScale="90000"/>
          </a:bodyPr>
          <a:lstStyle/>
          <a:p>
            <a:pPr algn="ctr"/>
            <a:r>
              <a:rPr lang="fr-BE" dirty="0">
                <a:latin typeface="Cambria" panose="02040503050406030204" pitchFamily="18" charset="0"/>
                <a:ea typeface="Cambria" panose="02040503050406030204" pitchFamily="18" charset="0"/>
              </a:rPr>
              <a:t>Les politiques économiques et  d’innovation en Wallonie</a:t>
            </a:r>
          </a:p>
        </p:txBody>
      </p:sp>
      <p:cxnSp>
        <p:nvCxnSpPr>
          <p:cNvPr id="5" name="Connecteur droit avec flèche 4">
            <a:extLst>
              <a:ext uri="{FF2B5EF4-FFF2-40B4-BE49-F238E27FC236}">
                <a16:creationId xmlns:a16="http://schemas.microsoft.com/office/drawing/2014/main" id="{5166AAF7-24FE-4B06-B710-F03182FF6717}"/>
              </a:ext>
            </a:extLst>
          </p:cNvPr>
          <p:cNvCxnSpPr/>
          <p:nvPr/>
        </p:nvCxnSpPr>
        <p:spPr>
          <a:xfrm>
            <a:off x="1076633" y="5696178"/>
            <a:ext cx="9979742"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6" name="ZoneTexte 5">
            <a:extLst>
              <a:ext uri="{FF2B5EF4-FFF2-40B4-BE49-F238E27FC236}">
                <a16:creationId xmlns:a16="http://schemas.microsoft.com/office/drawing/2014/main" id="{067A8C88-81A7-4273-8905-E9EF7AAC8A21}"/>
              </a:ext>
            </a:extLst>
          </p:cNvPr>
          <p:cNvSpPr txBox="1"/>
          <p:nvPr/>
        </p:nvSpPr>
        <p:spPr>
          <a:xfrm>
            <a:off x="648928" y="5658995"/>
            <a:ext cx="845575" cy="369332"/>
          </a:xfrm>
          <a:prstGeom prst="rect">
            <a:avLst/>
          </a:prstGeom>
          <a:noFill/>
        </p:spPr>
        <p:txBody>
          <a:bodyPr wrap="square" rtlCol="0">
            <a:spAutoFit/>
          </a:bodyPr>
          <a:lstStyle/>
          <a:p>
            <a:pPr algn="ctr"/>
            <a:r>
              <a:rPr lang="fr-BE" dirty="0"/>
              <a:t>…</a:t>
            </a:r>
          </a:p>
        </p:txBody>
      </p:sp>
      <p:sp>
        <p:nvSpPr>
          <p:cNvPr id="7" name="ZoneTexte 6">
            <a:extLst>
              <a:ext uri="{FF2B5EF4-FFF2-40B4-BE49-F238E27FC236}">
                <a16:creationId xmlns:a16="http://schemas.microsoft.com/office/drawing/2014/main" id="{B8E5A3E9-B5B0-4C0E-A54F-B00444BAA65F}"/>
              </a:ext>
            </a:extLst>
          </p:cNvPr>
          <p:cNvSpPr txBox="1"/>
          <p:nvPr/>
        </p:nvSpPr>
        <p:spPr>
          <a:xfrm>
            <a:off x="1253613" y="5677587"/>
            <a:ext cx="845575" cy="369332"/>
          </a:xfrm>
          <a:prstGeom prst="rect">
            <a:avLst/>
          </a:prstGeom>
          <a:noFill/>
        </p:spPr>
        <p:txBody>
          <a:bodyPr wrap="square" rtlCol="0">
            <a:spAutoFit/>
          </a:bodyPr>
          <a:lstStyle/>
          <a:p>
            <a:pPr algn="ctr"/>
            <a:r>
              <a:rPr lang="fr-BE" dirty="0"/>
              <a:t>1990</a:t>
            </a:r>
          </a:p>
        </p:txBody>
      </p:sp>
      <p:sp>
        <p:nvSpPr>
          <p:cNvPr id="8" name="ZoneTexte 7">
            <a:extLst>
              <a:ext uri="{FF2B5EF4-FFF2-40B4-BE49-F238E27FC236}">
                <a16:creationId xmlns:a16="http://schemas.microsoft.com/office/drawing/2014/main" id="{850B3732-E15D-46FE-8290-C636DA681320}"/>
              </a:ext>
            </a:extLst>
          </p:cNvPr>
          <p:cNvSpPr txBox="1"/>
          <p:nvPr/>
        </p:nvSpPr>
        <p:spPr>
          <a:xfrm>
            <a:off x="3996813" y="5677587"/>
            <a:ext cx="845575" cy="369332"/>
          </a:xfrm>
          <a:prstGeom prst="rect">
            <a:avLst/>
          </a:prstGeom>
          <a:noFill/>
        </p:spPr>
        <p:txBody>
          <a:bodyPr wrap="square" rtlCol="0">
            <a:spAutoFit/>
          </a:bodyPr>
          <a:lstStyle/>
          <a:p>
            <a:pPr algn="ctr"/>
            <a:r>
              <a:rPr lang="fr-BE" dirty="0"/>
              <a:t>2000</a:t>
            </a:r>
          </a:p>
        </p:txBody>
      </p:sp>
      <p:sp>
        <p:nvSpPr>
          <p:cNvPr id="9" name="ZoneTexte 8">
            <a:extLst>
              <a:ext uri="{FF2B5EF4-FFF2-40B4-BE49-F238E27FC236}">
                <a16:creationId xmlns:a16="http://schemas.microsoft.com/office/drawing/2014/main" id="{342BF588-F34B-48B5-97E2-63B767D59E8E}"/>
              </a:ext>
            </a:extLst>
          </p:cNvPr>
          <p:cNvSpPr txBox="1"/>
          <p:nvPr/>
        </p:nvSpPr>
        <p:spPr>
          <a:xfrm>
            <a:off x="6784260" y="5677587"/>
            <a:ext cx="845575" cy="369332"/>
          </a:xfrm>
          <a:prstGeom prst="rect">
            <a:avLst/>
          </a:prstGeom>
          <a:noFill/>
        </p:spPr>
        <p:txBody>
          <a:bodyPr wrap="square" rtlCol="0">
            <a:spAutoFit/>
          </a:bodyPr>
          <a:lstStyle/>
          <a:p>
            <a:pPr algn="ctr"/>
            <a:r>
              <a:rPr lang="fr-BE" dirty="0"/>
              <a:t>2010</a:t>
            </a:r>
          </a:p>
        </p:txBody>
      </p:sp>
      <p:sp>
        <p:nvSpPr>
          <p:cNvPr id="10" name="ZoneTexte 9">
            <a:extLst>
              <a:ext uri="{FF2B5EF4-FFF2-40B4-BE49-F238E27FC236}">
                <a16:creationId xmlns:a16="http://schemas.microsoft.com/office/drawing/2014/main" id="{1F375175-FC4B-4BC5-B97F-93CDD36F0EEE}"/>
              </a:ext>
            </a:extLst>
          </p:cNvPr>
          <p:cNvSpPr txBox="1"/>
          <p:nvPr/>
        </p:nvSpPr>
        <p:spPr>
          <a:xfrm>
            <a:off x="9842767" y="5677587"/>
            <a:ext cx="845575" cy="369332"/>
          </a:xfrm>
          <a:prstGeom prst="rect">
            <a:avLst/>
          </a:prstGeom>
          <a:noFill/>
        </p:spPr>
        <p:txBody>
          <a:bodyPr wrap="square" rtlCol="0">
            <a:spAutoFit/>
          </a:bodyPr>
          <a:lstStyle/>
          <a:p>
            <a:pPr algn="ctr"/>
            <a:r>
              <a:rPr lang="fr-BE" dirty="0"/>
              <a:t>2020</a:t>
            </a:r>
          </a:p>
        </p:txBody>
      </p:sp>
      <p:sp>
        <p:nvSpPr>
          <p:cNvPr id="11" name="ZoneTexte 10">
            <a:extLst>
              <a:ext uri="{FF2B5EF4-FFF2-40B4-BE49-F238E27FC236}">
                <a16:creationId xmlns:a16="http://schemas.microsoft.com/office/drawing/2014/main" id="{3CBBB63D-E333-4B42-99AE-B85D9EFF353C}"/>
              </a:ext>
            </a:extLst>
          </p:cNvPr>
          <p:cNvSpPr txBox="1"/>
          <p:nvPr/>
        </p:nvSpPr>
        <p:spPr>
          <a:xfrm>
            <a:off x="10638505" y="5658995"/>
            <a:ext cx="845575" cy="369332"/>
          </a:xfrm>
          <a:prstGeom prst="rect">
            <a:avLst/>
          </a:prstGeom>
          <a:noFill/>
        </p:spPr>
        <p:txBody>
          <a:bodyPr wrap="square" rtlCol="0">
            <a:spAutoFit/>
          </a:bodyPr>
          <a:lstStyle/>
          <a:p>
            <a:pPr algn="ctr"/>
            <a:r>
              <a:rPr lang="fr-BE" dirty="0"/>
              <a:t>…</a:t>
            </a:r>
          </a:p>
        </p:txBody>
      </p:sp>
      <p:pic>
        <p:nvPicPr>
          <p:cNvPr id="13" name="Image 12">
            <a:extLst>
              <a:ext uri="{FF2B5EF4-FFF2-40B4-BE49-F238E27FC236}">
                <a16:creationId xmlns:a16="http://schemas.microsoft.com/office/drawing/2014/main" id="{82F1B070-4EB5-4095-9D97-89C3C8E88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985" y="5068912"/>
            <a:ext cx="1038225" cy="428625"/>
          </a:xfrm>
          <a:prstGeom prst="rect">
            <a:avLst/>
          </a:prstGeom>
        </p:spPr>
      </p:pic>
      <p:pic>
        <p:nvPicPr>
          <p:cNvPr id="15" name="Image 14">
            <a:extLst>
              <a:ext uri="{FF2B5EF4-FFF2-40B4-BE49-F238E27FC236}">
                <a16:creationId xmlns:a16="http://schemas.microsoft.com/office/drawing/2014/main" id="{437E5677-1B90-424B-B215-D2E172A10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4210" y="4779192"/>
            <a:ext cx="1104137" cy="876299"/>
          </a:xfrm>
          <a:prstGeom prst="rect">
            <a:avLst/>
          </a:prstGeom>
        </p:spPr>
      </p:pic>
      <p:pic>
        <p:nvPicPr>
          <p:cNvPr id="17" name="Image 16">
            <a:extLst>
              <a:ext uri="{FF2B5EF4-FFF2-40B4-BE49-F238E27FC236}">
                <a16:creationId xmlns:a16="http://schemas.microsoft.com/office/drawing/2014/main" id="{2202BDC9-8F19-436B-9E32-5646CB0058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6024" y="4713309"/>
            <a:ext cx="1008064" cy="1008064"/>
          </a:xfrm>
          <a:prstGeom prst="rect">
            <a:avLst/>
          </a:prstGeom>
        </p:spPr>
      </p:pic>
      <p:pic>
        <p:nvPicPr>
          <p:cNvPr id="19" name="Image 18" descr="Une image contenant clipart&#10;&#10;Description générée automatiquement">
            <a:extLst>
              <a:ext uri="{FF2B5EF4-FFF2-40B4-BE49-F238E27FC236}">
                <a16:creationId xmlns:a16="http://schemas.microsoft.com/office/drawing/2014/main" id="{F3ACFBB5-525A-4F1E-BDEE-2FA2BCEEED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9237" y="4847973"/>
            <a:ext cx="1012383" cy="671254"/>
          </a:xfrm>
          <a:prstGeom prst="rect">
            <a:avLst/>
          </a:prstGeom>
        </p:spPr>
      </p:pic>
      <p:sp>
        <p:nvSpPr>
          <p:cNvPr id="20" name="ZoneTexte 19">
            <a:extLst>
              <a:ext uri="{FF2B5EF4-FFF2-40B4-BE49-F238E27FC236}">
                <a16:creationId xmlns:a16="http://schemas.microsoft.com/office/drawing/2014/main" id="{CCBABDC3-443C-4887-8917-891D325C7311}"/>
              </a:ext>
            </a:extLst>
          </p:cNvPr>
          <p:cNvSpPr txBox="1"/>
          <p:nvPr/>
        </p:nvSpPr>
        <p:spPr>
          <a:xfrm>
            <a:off x="1066800" y="2641065"/>
            <a:ext cx="10181303" cy="2308324"/>
          </a:xfrm>
          <a:prstGeom prst="rect">
            <a:avLst/>
          </a:prstGeom>
          <a:noFill/>
        </p:spPr>
        <p:txBody>
          <a:bodyPr wrap="square" rtlCol="0">
            <a:spAutoFit/>
          </a:bodyPr>
          <a:lstStyle/>
          <a:p>
            <a:pPr marL="285750" indent="-285750">
              <a:buFont typeface="Arial" panose="020B0604020202020204" pitchFamily="34" charset="0"/>
              <a:buChar char="•"/>
            </a:pPr>
            <a:r>
              <a:rPr lang="fr-BE" dirty="0"/>
              <a:t>Politique de clusters d’entreprises lancée à l’aube des années 2000 </a:t>
            </a:r>
            <a:r>
              <a:rPr lang="fr-BE" dirty="0">
                <a:sym typeface="Wingdings" panose="05000000000000000000" pitchFamily="2" charset="2"/>
              </a:rPr>
              <a:t> Réseaux d’entreprises, partenariats</a:t>
            </a:r>
            <a:r>
              <a:rPr lang="fr-BE" dirty="0"/>
              <a:t>;</a:t>
            </a:r>
          </a:p>
          <a:p>
            <a:endParaRPr lang="fr-BE" dirty="0"/>
          </a:p>
          <a:p>
            <a:pPr marL="285750" indent="-285750">
              <a:buFont typeface="Arial" panose="020B0604020202020204" pitchFamily="34" charset="0"/>
              <a:buChar char="•"/>
            </a:pPr>
            <a:r>
              <a:rPr lang="fr-BE" dirty="0"/>
              <a:t>Politique des pôles de compétitivité lancée en 2005 </a:t>
            </a:r>
            <a:r>
              <a:rPr lang="fr-BE" dirty="0">
                <a:sym typeface="Wingdings" panose="05000000000000000000" pitchFamily="2" charset="2"/>
              </a:rPr>
              <a:t> Projets d’investissement, de R&amp;D</a:t>
            </a:r>
            <a:r>
              <a:rPr lang="fr-BE" dirty="0"/>
              <a:t> ;</a:t>
            </a:r>
          </a:p>
          <a:p>
            <a:endParaRPr lang="fr-BE" dirty="0"/>
          </a:p>
          <a:p>
            <a:pPr marL="285750" indent="-285750">
              <a:buFont typeface="Arial" panose="020B0604020202020204" pitchFamily="34" charset="0"/>
              <a:buChar char="•"/>
            </a:pPr>
            <a:r>
              <a:rPr lang="fr-BE" dirty="0"/>
              <a:t>Creative Wallonia en 2010 ;</a:t>
            </a:r>
          </a:p>
          <a:p>
            <a:endParaRPr lang="fr-BE" dirty="0"/>
          </a:p>
          <a:p>
            <a:pPr marL="285750" indent="-285750">
              <a:buFont typeface="Arial" panose="020B0604020202020204" pitchFamily="34" charset="0"/>
              <a:buChar char="•"/>
            </a:pPr>
            <a:r>
              <a:rPr lang="fr-BE" dirty="0"/>
              <a:t>Digital Wallonia en 2015</a:t>
            </a:r>
          </a:p>
        </p:txBody>
      </p:sp>
      <p:sp>
        <p:nvSpPr>
          <p:cNvPr id="21" name="ZoneTexte 20">
            <a:extLst>
              <a:ext uri="{FF2B5EF4-FFF2-40B4-BE49-F238E27FC236}">
                <a16:creationId xmlns:a16="http://schemas.microsoft.com/office/drawing/2014/main" id="{0126F7AB-C360-40EF-9C03-BAA554090F4E}"/>
              </a:ext>
            </a:extLst>
          </p:cNvPr>
          <p:cNvSpPr txBox="1"/>
          <p:nvPr/>
        </p:nvSpPr>
        <p:spPr>
          <a:xfrm>
            <a:off x="5338916" y="6063815"/>
            <a:ext cx="5722374" cy="369332"/>
          </a:xfrm>
          <a:prstGeom prst="rect">
            <a:avLst/>
          </a:prstGeom>
          <a:noFill/>
        </p:spPr>
        <p:txBody>
          <a:bodyPr wrap="square" rtlCol="0">
            <a:spAutoFit/>
          </a:bodyPr>
          <a:lstStyle/>
          <a:p>
            <a:r>
              <a:rPr lang="fr-BE" dirty="0"/>
              <a:t>J.C. Marcourt (PS) </a:t>
            </a:r>
            <a:r>
              <a:rPr lang="fr-BE" dirty="0">
                <a:sym typeface="Wingdings" panose="05000000000000000000" pitchFamily="2" charset="2"/>
              </a:rPr>
              <a:t> Avril 2004 – Juillet 2017</a:t>
            </a:r>
            <a:endParaRPr lang="fr-BE" dirty="0"/>
          </a:p>
        </p:txBody>
      </p:sp>
    </p:spTree>
    <p:extLst>
      <p:ext uri="{BB962C8B-B14F-4D97-AF65-F5344CB8AC3E}">
        <p14:creationId xmlns:p14="http://schemas.microsoft.com/office/powerpoint/2010/main" val="2873079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38200" y="747263"/>
            <a:ext cx="10515600" cy="1325563"/>
          </a:xfrm>
        </p:spPr>
        <p:txBody>
          <a:bodyPr/>
          <a:lstStyle/>
          <a:p>
            <a:pPr algn="ctr"/>
            <a:r>
              <a:rPr lang="fr-BE" dirty="0">
                <a:latin typeface="Cambria" panose="02040503050406030204" pitchFamily="18" charset="0"/>
              </a:rPr>
              <a:t>L’innovation distribuée en Wallonie</a:t>
            </a:r>
          </a:p>
        </p:txBody>
      </p:sp>
      <p:sp>
        <p:nvSpPr>
          <p:cNvPr id="5" name="Espace réservé du contenu 2"/>
          <p:cNvSpPr>
            <a:spLocks noGrp="1"/>
          </p:cNvSpPr>
          <p:nvPr>
            <p:ph idx="1"/>
          </p:nvPr>
        </p:nvSpPr>
        <p:spPr>
          <a:xfrm>
            <a:off x="838200" y="2207763"/>
            <a:ext cx="10515600" cy="4351338"/>
          </a:xfrm>
        </p:spPr>
        <p:txBody>
          <a:bodyPr>
            <a:normAutofit lnSpcReduction="10000"/>
          </a:bodyPr>
          <a:lstStyle/>
          <a:p>
            <a:r>
              <a:rPr lang="fr-BE" dirty="0"/>
              <a:t>« </a:t>
            </a:r>
            <a:r>
              <a:rPr lang="en-US" dirty="0"/>
              <a:t>Creative Wallonia</a:t>
            </a:r>
            <a:r>
              <a:rPr lang="fr-BE" dirty="0"/>
              <a:t> »</a:t>
            </a:r>
            <a:r>
              <a:rPr lang="en-US" dirty="0"/>
              <a:t> (2010), programme-cadre qui </a:t>
            </a:r>
            <a:r>
              <a:rPr lang="en-US" dirty="0">
                <a:sym typeface="Wingdings" panose="05000000000000000000" pitchFamily="2" charset="2"/>
              </a:rPr>
              <a:t>:</a:t>
            </a:r>
          </a:p>
          <a:p>
            <a:pPr marL="0" indent="0">
              <a:buNone/>
            </a:pPr>
            <a:endParaRPr lang="en-US" sz="800" dirty="0">
              <a:sym typeface="Wingdings" panose="05000000000000000000" pitchFamily="2" charset="2"/>
            </a:endParaRPr>
          </a:p>
          <a:p>
            <a:pPr marL="531813" indent="0" algn="just">
              <a:buNone/>
            </a:pPr>
            <a:r>
              <a:rPr lang="fr-BE" sz="2400" dirty="0">
                <a:sym typeface="Wingdings" panose="05000000000000000000" pitchFamily="2" charset="2"/>
              </a:rPr>
              <a:t>« … place la </a:t>
            </a:r>
            <a:r>
              <a:rPr lang="fr-BE" sz="2400" b="1" dirty="0">
                <a:sym typeface="Wingdings" panose="05000000000000000000" pitchFamily="2" charset="2"/>
              </a:rPr>
              <a:t>créativité et l’innovation</a:t>
            </a:r>
            <a:r>
              <a:rPr lang="fr-BE" sz="2400" dirty="0">
                <a:sym typeface="Wingdings" panose="05000000000000000000" pitchFamily="2" charset="2"/>
              </a:rPr>
              <a:t> au cœur du </a:t>
            </a:r>
            <a:r>
              <a:rPr lang="fr-BE" sz="2400" b="1" dirty="0">
                <a:sym typeface="Wingdings" panose="05000000000000000000" pitchFamily="2" charset="2"/>
              </a:rPr>
              <a:t>projet wallon.</a:t>
            </a:r>
            <a:r>
              <a:rPr lang="fr-BE" sz="2400" dirty="0">
                <a:sym typeface="Wingdings" panose="05000000000000000000" pitchFamily="2" charset="2"/>
              </a:rPr>
              <a:t> (…) promeut une société et une économie wallonnes qui se transforment et qui contribuent à la </a:t>
            </a:r>
            <a:r>
              <a:rPr lang="fr-BE" sz="2400" b="1" dirty="0">
                <a:sym typeface="Wingdings" panose="05000000000000000000" pitchFamily="2" charset="2"/>
              </a:rPr>
              <a:t>création de valeur</a:t>
            </a:r>
            <a:r>
              <a:rPr lang="fr-BE" sz="2400" dirty="0">
                <a:sym typeface="Wingdings" panose="05000000000000000000" pitchFamily="2" charset="2"/>
              </a:rPr>
              <a:t> en exploitant intensivement et positivement la créativité »</a:t>
            </a:r>
            <a:endParaRPr lang="en-US" sz="2400" dirty="0">
              <a:sym typeface="Wingdings" panose="05000000000000000000" pitchFamily="2" charset="2"/>
            </a:endParaRPr>
          </a:p>
          <a:p>
            <a:pPr marL="0" indent="0">
              <a:buNone/>
            </a:pPr>
            <a:endParaRPr lang="en-US" sz="800" dirty="0">
              <a:sym typeface="Wingdings" panose="05000000000000000000" pitchFamily="2" charset="2"/>
            </a:endParaRPr>
          </a:p>
          <a:p>
            <a:r>
              <a:rPr lang="en-US" dirty="0">
                <a:sym typeface="Wingdings" panose="05000000000000000000" pitchFamily="2" charset="2"/>
              </a:rPr>
              <a:t>Concepts </a:t>
            </a:r>
            <a:r>
              <a:rPr lang="en-US" dirty="0" err="1">
                <a:sym typeface="Wingdings" panose="05000000000000000000" pitchFamily="2" charset="2"/>
              </a:rPr>
              <a:t>centraux</a:t>
            </a:r>
            <a:r>
              <a:rPr lang="en-US" dirty="0">
                <a:sym typeface="Wingdings" panose="05000000000000000000" pitchFamily="2" charset="2"/>
              </a:rPr>
              <a:t> à Creative Wallonia : </a:t>
            </a:r>
            <a:r>
              <a:rPr lang="en-US" b="1" dirty="0">
                <a:sym typeface="Wingdings" panose="05000000000000000000" pitchFamily="2" charset="2"/>
              </a:rPr>
              <a:t>design thinking,</a:t>
            </a:r>
            <a:r>
              <a:rPr lang="en-US" dirty="0">
                <a:sym typeface="Wingdings" panose="05000000000000000000" pitchFamily="2" charset="2"/>
              </a:rPr>
              <a:t> </a:t>
            </a:r>
            <a:r>
              <a:rPr lang="en-US" b="1" dirty="0">
                <a:sym typeface="Wingdings" panose="05000000000000000000" pitchFamily="2" charset="2"/>
              </a:rPr>
              <a:t>co-creation</a:t>
            </a:r>
            <a:r>
              <a:rPr lang="en-US" dirty="0">
                <a:sym typeface="Wingdings" panose="05000000000000000000" pitchFamily="2" charset="2"/>
              </a:rPr>
              <a:t>, </a:t>
            </a:r>
            <a:r>
              <a:rPr lang="en-US" b="1" dirty="0">
                <a:sym typeface="Wingdings" panose="05000000000000000000" pitchFamily="2" charset="2"/>
              </a:rPr>
              <a:t>makers</a:t>
            </a:r>
            <a:r>
              <a:rPr lang="en-US" dirty="0">
                <a:sym typeface="Wingdings" panose="05000000000000000000" pitchFamily="2" charset="2"/>
              </a:rPr>
              <a:t>, etc.</a:t>
            </a:r>
          </a:p>
          <a:p>
            <a:pPr marL="0" indent="0">
              <a:buNone/>
            </a:pPr>
            <a:endParaRPr lang="en-US" sz="900" b="1" dirty="0">
              <a:sym typeface="Wingdings" panose="05000000000000000000" pitchFamily="2" charset="2"/>
            </a:endParaRPr>
          </a:p>
          <a:p>
            <a:r>
              <a:rPr lang="en-US" dirty="0">
                <a:sym typeface="Wingdings" panose="05000000000000000000" pitchFamily="2" charset="2"/>
              </a:rPr>
              <a:t>Mise </a:t>
            </a:r>
            <a:r>
              <a:rPr lang="en-US" dirty="0" err="1">
                <a:sym typeface="Wingdings" panose="05000000000000000000" pitchFamily="2" charset="2"/>
              </a:rPr>
              <a:t>en</a:t>
            </a:r>
            <a:r>
              <a:rPr lang="en-US" dirty="0">
                <a:sym typeface="Wingdings" panose="05000000000000000000" pitchFamily="2" charset="2"/>
              </a:rPr>
              <a:t> place de sites de co-</a:t>
            </a:r>
            <a:r>
              <a:rPr lang="en-US" dirty="0" err="1">
                <a:sym typeface="Wingdings" panose="05000000000000000000" pitchFamily="2" charset="2"/>
              </a:rPr>
              <a:t>création</a:t>
            </a:r>
            <a:r>
              <a:rPr lang="en-US" dirty="0">
                <a:sym typeface="Wingdings" panose="05000000000000000000" pitchFamily="2" charset="2"/>
              </a:rPr>
              <a:t> sur le </a:t>
            </a:r>
            <a:r>
              <a:rPr lang="en-US" dirty="0" err="1">
                <a:sym typeface="Wingdings" panose="05000000000000000000" pitchFamily="2" charset="2"/>
              </a:rPr>
              <a:t>territoire</a:t>
            </a:r>
            <a:r>
              <a:rPr lang="en-US" dirty="0">
                <a:sym typeface="Wingdings" panose="05000000000000000000" pitchFamily="2" charset="2"/>
              </a:rPr>
              <a:t> : Hub </a:t>
            </a:r>
            <a:r>
              <a:rPr lang="en-US" dirty="0" err="1">
                <a:sym typeface="Wingdings" panose="05000000000000000000" pitchFamily="2" charset="2"/>
              </a:rPr>
              <a:t>créatifs</a:t>
            </a:r>
            <a:r>
              <a:rPr lang="en-US" dirty="0">
                <a:sym typeface="Wingdings" panose="05000000000000000000" pitchFamily="2" charset="2"/>
              </a:rPr>
              <a:t>, Fab Labs, Living Labs, Hackathons.</a:t>
            </a:r>
            <a:endParaRPr lang="en-US" dirty="0"/>
          </a:p>
        </p:txBody>
      </p:sp>
    </p:spTree>
    <p:extLst>
      <p:ext uri="{BB962C8B-B14F-4D97-AF65-F5344CB8AC3E}">
        <p14:creationId xmlns:p14="http://schemas.microsoft.com/office/powerpoint/2010/main" val="2205983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14A0AE-0682-4BDF-A5D4-A725A4B3B0FD}"/>
              </a:ext>
            </a:extLst>
          </p:cNvPr>
          <p:cNvSpPr>
            <a:spLocks noGrp="1"/>
          </p:cNvSpPr>
          <p:nvPr>
            <p:ph type="title"/>
          </p:nvPr>
        </p:nvSpPr>
        <p:spPr>
          <a:xfrm>
            <a:off x="838200" y="709714"/>
            <a:ext cx="10515600" cy="1325563"/>
          </a:xfrm>
        </p:spPr>
        <p:txBody>
          <a:bodyPr/>
          <a:lstStyle/>
          <a:p>
            <a:pPr algn="ctr"/>
            <a:r>
              <a:rPr lang="fr-BE" dirty="0">
                <a:latin typeface="Cambria" panose="02040503050406030204" pitchFamily="18" charset="0"/>
                <a:ea typeface="Cambria" panose="02040503050406030204" pitchFamily="18" charset="0"/>
              </a:rPr>
              <a:t>Une politique expérimentale ?</a:t>
            </a:r>
          </a:p>
        </p:txBody>
      </p:sp>
      <p:pic>
        <p:nvPicPr>
          <p:cNvPr id="5" name="Espace réservé du contenu 4" descr="Une image contenant texte, journal&#10;&#10;Description générée automatiquement">
            <a:extLst>
              <a:ext uri="{FF2B5EF4-FFF2-40B4-BE49-F238E27FC236}">
                <a16:creationId xmlns:a16="http://schemas.microsoft.com/office/drawing/2014/main" id="{912E6BE5-0DDE-4F58-8C04-2B30322E006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94271" y="2035277"/>
            <a:ext cx="3249562" cy="4461205"/>
          </a:xfrm>
        </p:spPr>
      </p:pic>
      <p:sp>
        <p:nvSpPr>
          <p:cNvPr id="6" name="ZoneTexte 5">
            <a:extLst>
              <a:ext uri="{FF2B5EF4-FFF2-40B4-BE49-F238E27FC236}">
                <a16:creationId xmlns:a16="http://schemas.microsoft.com/office/drawing/2014/main" id="{66017227-312A-4AF5-83A7-6400996FAEA1}"/>
              </a:ext>
            </a:extLst>
          </p:cNvPr>
          <p:cNvSpPr txBox="1"/>
          <p:nvPr/>
        </p:nvSpPr>
        <p:spPr>
          <a:xfrm>
            <a:off x="6848168" y="3111717"/>
            <a:ext cx="2767781" cy="2308324"/>
          </a:xfrm>
          <a:prstGeom prst="rect">
            <a:avLst/>
          </a:prstGeom>
          <a:noFill/>
        </p:spPr>
        <p:txBody>
          <a:bodyPr wrap="square" rtlCol="0">
            <a:spAutoFit/>
          </a:bodyPr>
          <a:lstStyle/>
          <a:p>
            <a:pPr marL="285750" indent="-285750">
              <a:buFont typeface="Arial" panose="020B0604020202020204" pitchFamily="34" charset="0"/>
              <a:buChar char="•"/>
            </a:pPr>
            <a:r>
              <a:rPr lang="fr-BE" dirty="0"/>
              <a:t>Rupture avec les politiques </a:t>
            </a:r>
            <a:r>
              <a:rPr lang="fr-BE" i="1" dirty="0"/>
              <a:t>top-down</a:t>
            </a:r>
            <a:r>
              <a:rPr lang="fr-BE" dirty="0"/>
              <a:t> ;</a:t>
            </a:r>
          </a:p>
          <a:p>
            <a:endParaRPr lang="fr-BE" dirty="0"/>
          </a:p>
          <a:p>
            <a:pPr marL="285750" indent="-285750">
              <a:buFont typeface="Arial" panose="020B0604020202020204" pitchFamily="34" charset="0"/>
              <a:buChar char="•"/>
            </a:pPr>
            <a:r>
              <a:rPr lang="fr-BE" dirty="0"/>
              <a:t>Nouveaux modes d’innovation ;</a:t>
            </a:r>
          </a:p>
          <a:p>
            <a:endParaRPr lang="fr-BE" dirty="0"/>
          </a:p>
          <a:p>
            <a:pPr marL="285750" indent="-285750">
              <a:buFont typeface="Arial" panose="020B0604020202020204" pitchFamily="34" charset="0"/>
              <a:buChar char="•"/>
            </a:pPr>
            <a:r>
              <a:rPr lang="fr-BE" dirty="0"/>
              <a:t>Pas d’objectif concret, expérience</a:t>
            </a:r>
          </a:p>
        </p:txBody>
      </p:sp>
    </p:spTree>
    <p:extLst>
      <p:ext uri="{BB962C8B-B14F-4D97-AF65-F5344CB8AC3E}">
        <p14:creationId xmlns:p14="http://schemas.microsoft.com/office/powerpoint/2010/main" val="2564065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80A1FF-E993-4DFB-8896-ED6715D68CF4}"/>
              </a:ext>
            </a:extLst>
          </p:cNvPr>
          <p:cNvSpPr>
            <a:spLocks noGrp="1"/>
          </p:cNvSpPr>
          <p:nvPr>
            <p:ph type="title"/>
          </p:nvPr>
        </p:nvSpPr>
        <p:spPr>
          <a:xfrm>
            <a:off x="838200" y="871018"/>
            <a:ext cx="10515600" cy="1325563"/>
          </a:xfrm>
        </p:spPr>
        <p:txBody>
          <a:bodyPr/>
          <a:lstStyle/>
          <a:p>
            <a:pPr algn="ctr"/>
            <a:r>
              <a:rPr lang="fr-BE" dirty="0">
                <a:latin typeface="Cambria" panose="02040503050406030204" pitchFamily="18" charset="0"/>
                <a:ea typeface="Cambria" panose="02040503050406030204" pitchFamily="18" charset="0"/>
              </a:rPr>
              <a:t>L’inspiration montréalaise</a:t>
            </a:r>
          </a:p>
        </p:txBody>
      </p:sp>
      <p:pic>
        <p:nvPicPr>
          <p:cNvPr id="5" name="Espace réservé du contenu 4" descr="Une image contenant animal, capture d’écran&#10;&#10;Description générée automatiquement">
            <a:extLst>
              <a:ext uri="{FF2B5EF4-FFF2-40B4-BE49-F238E27FC236}">
                <a16:creationId xmlns:a16="http://schemas.microsoft.com/office/drawing/2014/main" id="{423125C1-11E4-453A-994A-AFDCB0CE76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0059" y="2881309"/>
            <a:ext cx="6257971" cy="2338405"/>
          </a:xfrm>
        </p:spPr>
      </p:pic>
      <p:pic>
        <p:nvPicPr>
          <p:cNvPr id="7" name="Image 6" descr="Une image contenant objet&#10;&#10;Description générée automatiquement">
            <a:extLst>
              <a:ext uri="{FF2B5EF4-FFF2-40B4-BE49-F238E27FC236}">
                <a16:creationId xmlns:a16="http://schemas.microsoft.com/office/drawing/2014/main" id="{28340A2A-C70D-4447-8DBE-38116E2AE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5469" y="3502825"/>
            <a:ext cx="2857500" cy="1095375"/>
          </a:xfrm>
          <a:prstGeom prst="rect">
            <a:avLst/>
          </a:prstGeom>
        </p:spPr>
      </p:pic>
    </p:spTree>
    <p:extLst>
      <p:ext uri="{BB962C8B-B14F-4D97-AF65-F5344CB8AC3E}">
        <p14:creationId xmlns:p14="http://schemas.microsoft.com/office/powerpoint/2010/main" val="3247167998"/>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6" id="{C25F78AC-C066-499B-9378-600E54BA0A53}" vid="{DFF1641D-D814-4B97-9657-426E33171CC8}"/>
    </a:ext>
  </a:extLst>
</a:theme>
</file>

<file path=docProps/app.xml><?xml version="1.0" encoding="utf-8"?>
<Properties xmlns="http://schemas.openxmlformats.org/officeDocument/2006/extended-properties" xmlns:vt="http://schemas.openxmlformats.org/officeDocument/2006/docPropsVTypes">
  <Template>Template spiral + uliege</Template>
  <TotalTime>11115</TotalTime>
  <Words>793</Words>
  <Application>Microsoft Office PowerPoint</Application>
  <PresentationFormat>Grand écran</PresentationFormat>
  <Paragraphs>174</Paragraphs>
  <Slides>23</Slides>
  <Notes>0</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23</vt:i4>
      </vt:variant>
    </vt:vector>
  </HeadingPairs>
  <TitlesOfParts>
    <vt:vector size="28" baseType="lpstr">
      <vt:lpstr>Arial</vt:lpstr>
      <vt:lpstr>Calibri</vt:lpstr>
      <vt:lpstr>Calibri Light</vt:lpstr>
      <vt:lpstr>Cambria</vt:lpstr>
      <vt:lpstr>1_Thème Office</vt:lpstr>
      <vt:lpstr>L’innovation comme processus d’expérimentation collective(ment contrôlée ?)</vt:lpstr>
      <vt:lpstr>Plan de l’exposé</vt:lpstr>
      <vt:lpstr>Du modèle linéaire à l’innovation distribuée</vt:lpstr>
      <vt:lpstr>Présentation PowerPoint</vt:lpstr>
      <vt:lpstr>La Wallonie comme cas d’étude</vt:lpstr>
      <vt:lpstr>Les politiques économiques et  d’innovation en Wallonie</vt:lpstr>
      <vt:lpstr>L’innovation distribuée en Wallonie</vt:lpstr>
      <vt:lpstr>Une politique expérimentale ?</vt:lpstr>
      <vt:lpstr>L’inspiration montréalaise</vt:lpstr>
      <vt:lpstr>Principes de l’économie créative en Wallonie</vt:lpstr>
      <vt:lpstr>La mise en place de « Hubs créatifs »</vt:lpstr>
      <vt:lpstr>Le financement des Hubs par le FEDER</vt:lpstr>
      <vt:lpstr>Le TRAKK, Hub créatif de Namur</vt:lpstr>
      <vt:lpstr>Présentation PowerPoint</vt:lpstr>
      <vt:lpstr>Présentation PowerPoint</vt:lpstr>
      <vt:lpstr>Présentation PowerPoint</vt:lpstr>
      <vt:lpstr>Présentation PowerPoint</vt:lpstr>
      <vt:lpstr>Discussion 1 : Différentes manières d’expérimenter l’innovation… avec différents publics</vt:lpstr>
      <vt:lpstr>Discussion 2: Différentes « directionnalités » de l’innovation distribuée</vt:lpstr>
      <vt:lpstr>Discussion 3 : Expérimentation, incertitude et contrôle</vt:lpstr>
      <vt:lpstr>Présentation PowerPoint</vt:lpstr>
      <vt:lpstr>Discussion (1)</vt:lpstr>
      <vt:lpstr>Discussion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Turning Wallonia into a lab  When economic strategies meet creativity and experimentation dynamics</dc:title>
  <dc:creator>Macq Hadrien</dc:creator>
  <cp:lastModifiedBy>Hadrien Macq</cp:lastModifiedBy>
  <cp:revision>68</cp:revision>
  <dcterms:created xsi:type="dcterms:W3CDTF">2018-07-22T11:49:12Z</dcterms:created>
  <dcterms:modified xsi:type="dcterms:W3CDTF">2019-06-28T09:23:30Z</dcterms:modified>
</cp:coreProperties>
</file>