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56" r:id="rId2"/>
    <p:sldId id="501" r:id="rId3"/>
    <p:sldId id="474" r:id="rId4"/>
    <p:sldId id="465" r:id="rId5"/>
    <p:sldId id="491" r:id="rId6"/>
    <p:sldId id="341" r:id="rId7"/>
    <p:sldId id="440" r:id="rId8"/>
    <p:sldId id="477" r:id="rId9"/>
    <p:sldId id="495" r:id="rId10"/>
    <p:sldId id="383" r:id="rId11"/>
    <p:sldId id="490" r:id="rId12"/>
    <p:sldId id="499" r:id="rId13"/>
    <p:sldId id="485" r:id="rId14"/>
    <p:sldId id="484" r:id="rId15"/>
    <p:sldId id="488" r:id="rId16"/>
    <p:sldId id="498" r:id="rId17"/>
    <p:sldId id="489" r:id="rId18"/>
    <p:sldId id="337" r:id="rId19"/>
  </p:sldIdLst>
  <p:sldSz cx="9144000" cy="6858000" type="screen4x3"/>
  <p:notesSz cx="6951663" cy="100822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8BC"/>
    <a:srgbClr val="284429"/>
    <a:srgbClr val="005392"/>
    <a:srgbClr val="CC9900"/>
    <a:srgbClr val="A7D9FF"/>
    <a:srgbClr val="C0C0C0"/>
    <a:srgbClr val="996600"/>
    <a:srgbClr val="2B4F3E"/>
    <a:srgbClr val="898B35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6" autoAdjust="0"/>
    <p:restoredTop sz="94306" autoAdjust="0"/>
  </p:normalViewPr>
  <p:slideViewPr>
    <p:cSldViewPr>
      <p:cViewPr>
        <p:scale>
          <a:sx n="66" d="100"/>
          <a:sy n="66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145" cy="50467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36896" y="0"/>
            <a:ext cx="3013145" cy="50467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r">
              <a:defRPr sz="1200"/>
            </a:lvl1pPr>
          </a:lstStyle>
          <a:p>
            <a:fld id="{DF3DA012-04C9-4B35-8C78-3CB55A113C10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575925"/>
            <a:ext cx="3013145" cy="504675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36896" y="9575925"/>
            <a:ext cx="3013145" cy="504675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r">
              <a:defRPr sz="1200"/>
            </a:lvl1pPr>
          </a:lstStyle>
          <a:p>
            <a:fld id="{D9AA327E-D5FE-4A4E-AC55-EFC9D183835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438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12387" cy="504110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669" y="2"/>
            <a:ext cx="3012387" cy="504110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r">
              <a:defRPr sz="1200"/>
            </a:lvl1pPr>
          </a:lstStyle>
          <a:p>
            <a:fld id="{0D6F50A7-BF60-4197-99E4-64AD568FDB5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755650"/>
            <a:ext cx="5043487" cy="3783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2" tIns="46566" rIns="93132" bIns="465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167" y="4789053"/>
            <a:ext cx="5561330" cy="4536995"/>
          </a:xfrm>
          <a:prstGeom prst="rect">
            <a:avLst/>
          </a:prstGeom>
        </p:spPr>
        <p:txBody>
          <a:bodyPr vert="horz" lIns="93132" tIns="46566" rIns="93132" bIns="4656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76354"/>
            <a:ext cx="3012387" cy="504110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669" y="9576354"/>
            <a:ext cx="3012387" cy="504110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r">
              <a:defRPr sz="1200"/>
            </a:lvl1pPr>
          </a:lstStyle>
          <a:p>
            <a:fld id="{30B2BF2B-906D-4B25-A060-184B81E5B95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59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17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2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2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2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2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2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2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58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31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CCR alone requires at least 45 days for curing and reaching the</a:t>
            </a:r>
            <a:r>
              <a:rPr lang="en-US" sz="25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4 MPa for two-</a:t>
            </a:r>
            <a:r>
              <a:rPr lang="en-US" sz="25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sz="25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housing construction</a:t>
            </a:r>
          </a:p>
          <a:p>
            <a:pPr marL="0" marR="0" lvl="1" indent="0" algn="l" defTabSz="931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CCR:RHA requires 28 days for curing and imparting extra compressive strength for three-</a:t>
            </a:r>
            <a:r>
              <a:rPr lang="en-US" sz="25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sz="25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housing construction behaving more like cement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3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2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1/3</a:t>
            </a:r>
            <a:r>
              <a:rPr lang="fr-FR" baseline="0" dirty="0" smtClean="0"/>
              <a:t> of global population live in </a:t>
            </a:r>
            <a:r>
              <a:rPr lang="fr-FR" baseline="0" dirty="0" err="1" smtClean="0"/>
              <a:t>earth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housing</a:t>
            </a:r>
            <a:endParaRPr lang="fr-FR" dirty="0" smtClean="0"/>
          </a:p>
          <a:p>
            <a:r>
              <a:rPr lang="fr-FR" dirty="0" err="1" smtClean="0"/>
              <a:t>Healthy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comfortable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in-door</a:t>
            </a:r>
            <a:r>
              <a:rPr lang="fr-FR" baseline="0" dirty="0" smtClean="0"/>
              <a:t> environnement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73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1/3</a:t>
            </a:r>
            <a:r>
              <a:rPr lang="fr-FR" baseline="0" dirty="0" smtClean="0"/>
              <a:t> of global population live in </a:t>
            </a:r>
            <a:r>
              <a:rPr lang="fr-FR" baseline="0" dirty="0" err="1" smtClean="0"/>
              <a:t>earth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housing</a:t>
            </a:r>
            <a:endParaRPr lang="fr-FR" dirty="0" smtClean="0"/>
          </a:p>
          <a:p>
            <a:r>
              <a:rPr lang="fr-FR" dirty="0" err="1" smtClean="0"/>
              <a:t>Healthy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comfortable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in-door</a:t>
            </a:r>
            <a:r>
              <a:rPr lang="fr-FR" baseline="0" dirty="0" smtClean="0"/>
              <a:t> environnement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7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2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2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2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2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2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F786-7270-4BA6-B2A9-42D9F6398833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Nshimiyimana P, 1er Colloque sur les Eco-Matériaux en Afrique-CEMA'2017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F5EE-AAE0-4C5E-8415-58096AF8BB83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Nshimiyimana P, 1er Colloque sur les Eco-Matériaux en Afrique-CEMA'2017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7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8E03-CC9F-4A8F-9099-A06C0608D5E4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Nshimiyimana P, 1er Colloque sur les Eco-Matériaux en Afrique-CEMA'2017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1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87AC-C8CE-4F53-B039-88EA695A7078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Nshimiyimana P, 1er Colloque sur les Eco-Matériaux en Afrique-CEMA'2017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6CC4-88FD-4523-BAC0-F0291E8E9F17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Nshimiyimana P, 1er Colloque sur les Eco-Matériaux en Afrique-CEMA'2017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0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5EA9-05DA-4A28-8088-1BC21BF3A94C}" type="datetime1">
              <a:rPr lang="en-US" smtClean="0"/>
              <a:t>2/5/2019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Nshimiyimana P, 1er Colloque sur les Eco-Matériaux en Afrique-CEMA'2017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1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7DFD-52AC-4631-8720-FC6996AEDCC8}" type="datetime1">
              <a:rPr lang="en-US" smtClean="0"/>
              <a:t>2/5/2019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Nshimiyimana P, 1er Colloque sur les Eco-Matériaux en Afrique-CEMA'2017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5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2939-F098-4462-BC1B-95295FA383AD}" type="datetime1">
              <a:rPr lang="en-US" smtClean="0"/>
              <a:t>2/5/2019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Nshimiyimana P, 1er Colloque sur les Eco-Matériaux en Afrique-CEMA'2017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4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8A68-9B28-4E44-82D1-A0C517C4FB42}" type="datetime1">
              <a:rPr lang="en-US" smtClean="0"/>
              <a:t>2/5/2019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Nshimiyimana P, 1er Colloque sur les Eco-Matériaux en Afrique-CEMA'2017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5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81E0-6360-4554-A92F-2FD8213F8DFE}" type="datetime1">
              <a:rPr lang="en-US" smtClean="0"/>
              <a:t>2/5/2019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Nshimiyimana P, 1er Colloque sur les Eco-Matériaux en Afrique-CEMA'2017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9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0F5-73DF-4030-93D3-91CEF5D6B035}" type="datetime1">
              <a:rPr lang="en-US" smtClean="0"/>
              <a:t>2/5/2019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Nshimiyimana P, 1er Colloque sur les Eco-Matériaux en Afrique-CEMA'2017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5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70330-DD1C-48B3-94CE-6FE9B046109F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Nshimiyimana P, 1er Colloque sur les Eco-Matériaux en Afrique-CEMA'2017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F4A6E-EE0B-4DEF-A87C-78E88835F2B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6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8" y="1772816"/>
            <a:ext cx="9108504" cy="1822547"/>
          </a:xfr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/>
          <a:p>
            <a:pPr indent="-90170" algn="l">
              <a:lnSpc>
                <a:spcPct val="150000"/>
              </a:lnSpc>
            </a:pPr>
            <a:r>
              <a:rPr lang="fr-FR" sz="2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Amélioration des performances </a:t>
            </a:r>
            <a:r>
              <a:rPr lang="fr-FR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des briques en terre </a:t>
            </a:r>
            <a:r>
              <a:rPr lang="fr-FR" sz="2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comprimées à travers une réaction </a:t>
            </a:r>
            <a:r>
              <a:rPr lang="fr-FR" sz="28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pouzzolanique</a:t>
            </a:r>
            <a:endParaRPr lang="fr-FR" sz="2800" b="1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89040"/>
            <a:ext cx="9144000" cy="2160240"/>
          </a:xfrm>
        </p:spPr>
        <p:txBody>
          <a:bodyPr>
            <a:noAutofit/>
          </a:bodyPr>
          <a:lstStyle/>
          <a:p>
            <a:pPr lvl="1" indent="-15875" algn="l"/>
            <a:endParaRPr lang="en-US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15875"/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133" y="6381328"/>
            <a:ext cx="8920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SustainEng2018: 12-14/12/2018, Ouagadougou-Burkina Faso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ous-titre 2"/>
          <p:cNvSpPr txBox="1">
            <a:spLocks/>
          </p:cNvSpPr>
          <p:nvPr/>
        </p:nvSpPr>
        <p:spPr>
          <a:xfrm>
            <a:off x="-180528" y="4077072"/>
            <a:ext cx="9433048" cy="6420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500" b="1" u="sng">
                <a:solidFill>
                  <a:schemeClr val="lt1"/>
                </a:solidFill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 indent="-195263"/>
            <a:r>
              <a:rPr lang="en-US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NSHIMIYIMANA Philbert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MESSAN Adamah, COURARD Luc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3" y="5007138"/>
            <a:ext cx="4075291" cy="123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07138"/>
            <a:ext cx="2779283" cy="123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0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5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80512" cy="687600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52B1E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55776" y="2204864"/>
            <a:ext cx="6588224" cy="26642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5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US" sz="5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5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</a:p>
        </p:txBody>
      </p:sp>
      <p:grpSp>
        <p:nvGrpSpPr>
          <p:cNvPr id="7" name="Grouper 42"/>
          <p:cNvGrpSpPr/>
          <p:nvPr/>
        </p:nvGrpSpPr>
        <p:grpSpPr>
          <a:xfrm>
            <a:off x="539553" y="2673168"/>
            <a:ext cx="1883040" cy="271170"/>
            <a:chOff x="3256462" y="3822260"/>
            <a:chExt cx="2634843" cy="379434"/>
          </a:xfrm>
        </p:grpSpPr>
        <p:sp>
          <p:nvSpPr>
            <p:cNvPr id="8" name="Rectangle 7"/>
            <p:cNvSpPr/>
            <p:nvPr/>
          </p:nvSpPr>
          <p:spPr>
            <a:xfrm>
              <a:off x="3256462" y="3822260"/>
              <a:ext cx="379434" cy="379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08265" y="3822260"/>
              <a:ext cx="379434" cy="379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60068" y="3822260"/>
              <a:ext cx="379434" cy="379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11871" y="3822260"/>
              <a:ext cx="379434" cy="379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592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609600" y="260648"/>
            <a:ext cx="8229600" cy="56207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09600" y="188640"/>
            <a:ext cx="8229600" cy="864096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 of unconsumed calcium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[Ca</a:t>
            </a:r>
            <a:r>
              <a:rPr lang="en-US" sz="25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] in mix solutions reached the minimum after 45 days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453F4A6E-EE0B-4DEF-A87C-78E88835F2BB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pPr/>
              <a:t>11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107503" y="1052736"/>
            <a:ext cx="902479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lvl="8" indent="0">
              <a:lnSpc>
                <a:spcPct val="150000"/>
              </a:lnSpc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78382" y="1700808"/>
            <a:ext cx="545946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41888" y="4214434"/>
            <a:ext cx="545946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80012" y="3766906"/>
            <a:ext cx="1620180" cy="238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7159" y="6093296"/>
            <a:ext cx="1620180" cy="353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 de texte 122"/>
          <p:cNvSpPr txBox="1"/>
          <p:nvPr/>
        </p:nvSpPr>
        <p:spPr>
          <a:xfrm>
            <a:off x="216024" y="6024327"/>
            <a:ext cx="8916278" cy="573025"/>
          </a:xfrm>
          <a:prstGeom prst="rect">
            <a:avLst/>
          </a:prstGeom>
          <a:noFill/>
          <a:ln w="3175">
            <a:noFill/>
            <a:prstDash val="sys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5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Consumption </a:t>
            </a:r>
            <a:r>
              <a:rPr lang="en-US" sz="25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of </a:t>
            </a:r>
            <a:r>
              <a:rPr lang="en-US" sz="25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free [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] during the pozzolanic reaction</a:t>
            </a:r>
            <a:r>
              <a:rPr lang="en-US" sz="2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5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08021"/>
            <a:ext cx="7128792" cy="500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e 35"/>
          <p:cNvGrpSpPr/>
          <p:nvPr/>
        </p:nvGrpSpPr>
        <p:grpSpPr>
          <a:xfrm>
            <a:off x="5774402" y="1731491"/>
            <a:ext cx="1317878" cy="4131628"/>
            <a:chOff x="5342354" y="1731491"/>
            <a:chExt cx="1317878" cy="4131628"/>
          </a:xfrm>
        </p:grpSpPr>
        <p:cxnSp>
          <p:nvCxnSpPr>
            <p:cNvPr id="37" name="Connecteur droit 36"/>
            <p:cNvCxnSpPr/>
            <p:nvPr/>
          </p:nvCxnSpPr>
          <p:spPr>
            <a:xfrm>
              <a:off x="5708104" y="1731491"/>
              <a:ext cx="0" cy="3731110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Zone de texte 122"/>
            <p:cNvSpPr txBox="1"/>
            <p:nvPr/>
          </p:nvSpPr>
          <p:spPr>
            <a:xfrm>
              <a:off x="5342354" y="5445225"/>
              <a:ext cx="597798" cy="417894"/>
            </a:xfrm>
            <a:prstGeom prst="rect">
              <a:avLst/>
            </a:prstGeom>
            <a:solidFill>
              <a:schemeClr val="lt1"/>
            </a:solidFill>
            <a:ln w="3175">
              <a:solidFill>
                <a:schemeClr val="tx1"/>
              </a:solidFill>
              <a:prstDash val="sysDash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 28</a:t>
              </a:r>
              <a:endParaRPr lang="en-US" sz="20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cxnSp>
          <p:nvCxnSpPr>
            <p:cNvPr id="39" name="Connecteur droit 38"/>
            <p:cNvCxnSpPr/>
            <p:nvPr/>
          </p:nvCxnSpPr>
          <p:spPr>
            <a:xfrm>
              <a:off x="6290480" y="2564904"/>
              <a:ext cx="10866" cy="2867014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Zone de texte 122"/>
            <p:cNvSpPr txBox="1"/>
            <p:nvPr/>
          </p:nvSpPr>
          <p:spPr>
            <a:xfrm>
              <a:off x="6062434" y="5445225"/>
              <a:ext cx="597798" cy="417894"/>
            </a:xfrm>
            <a:prstGeom prst="rect">
              <a:avLst/>
            </a:prstGeom>
            <a:solidFill>
              <a:schemeClr val="lt1"/>
            </a:solidFill>
            <a:ln w="3175">
              <a:solidFill>
                <a:schemeClr val="tx1"/>
              </a:solidFill>
              <a:prstDash val="sysDash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 45</a:t>
              </a:r>
              <a:endParaRPr lang="en-US" sz="20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2395464" y="1124744"/>
            <a:ext cx="3616696" cy="1785194"/>
            <a:chOff x="2179440" y="1124744"/>
            <a:chExt cx="3616696" cy="1785194"/>
          </a:xfrm>
        </p:grpSpPr>
        <p:sp>
          <p:nvSpPr>
            <p:cNvPr id="41" name="Rectangle 40"/>
            <p:cNvSpPr/>
            <p:nvPr/>
          </p:nvSpPr>
          <p:spPr>
            <a:xfrm>
              <a:off x="2179440" y="2355940"/>
              <a:ext cx="3616696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4625" lvl="8" indent="0" algn="r">
                <a:lnSpc>
                  <a:spcPct val="150000"/>
                </a:lnSpc>
                <a:buNone/>
              </a:pP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Earth+20 % CCR:RHA(16:4)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15513" y="1124744"/>
              <a:ext cx="22284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Earth+20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% CCR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47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609600" y="260648"/>
            <a:ext cx="8229600" cy="56207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09600" y="188640"/>
            <a:ext cx="8229600" cy="864096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CEBs stabilized with CCR/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CCR:RHA were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resistant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to the degradation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after 2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hours in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453F4A6E-EE0B-4DEF-A87C-78E88835F2BB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pPr/>
              <a:t>12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107503" y="1052736"/>
            <a:ext cx="902479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lvl="8" indent="0">
              <a:lnSpc>
                <a:spcPct val="150000"/>
              </a:lnSpc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78382" y="1700808"/>
            <a:ext cx="545946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41888" y="4214434"/>
            <a:ext cx="545946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80012" y="3766906"/>
            <a:ext cx="1620180" cy="238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7159" y="6093296"/>
            <a:ext cx="1620180" cy="353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 de texte 122"/>
          <p:cNvSpPr txBox="1"/>
          <p:nvPr/>
        </p:nvSpPr>
        <p:spPr>
          <a:xfrm>
            <a:off x="179512" y="5904656"/>
            <a:ext cx="8820472" cy="764704"/>
          </a:xfrm>
          <a:prstGeom prst="rect">
            <a:avLst/>
          </a:prstGeom>
          <a:noFill/>
          <a:ln w="3175">
            <a:noFill/>
            <a:prstDash val="sys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Pozzolanic reaction improved the cementation in CEBs</a:t>
            </a:r>
            <a:r>
              <a:rPr lang="en-US" sz="2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5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08520" y="1249412"/>
            <a:ext cx="9252520" cy="553998"/>
            <a:chOff x="-3535593" y="2499646"/>
            <a:chExt cx="9252520" cy="553998"/>
          </a:xfrm>
        </p:grpSpPr>
        <p:sp>
          <p:nvSpPr>
            <p:cNvPr id="41" name="Rectangle 40"/>
            <p:cNvSpPr/>
            <p:nvPr/>
          </p:nvSpPr>
          <p:spPr>
            <a:xfrm>
              <a:off x="352839" y="2499646"/>
              <a:ext cx="536408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lvl="8" indent="0" algn="ctr">
                <a:lnSpc>
                  <a:spcPct val="150000"/>
                </a:lnSpc>
                <a:buNone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Stabilized 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CEBs (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% CCR)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-3535593" y="2628558"/>
              <a:ext cx="452567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Unstabilized CEBs (0 % CCR)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16" y="2139606"/>
            <a:ext cx="4311480" cy="323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6" y="2139606"/>
            <a:ext cx="4289232" cy="321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78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403" y="692696"/>
            <a:ext cx="8229600" cy="562074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5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09600" y="260648"/>
            <a:ext cx="8229600" cy="56207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09600" y="44624"/>
            <a:ext cx="8426896" cy="1008112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Compressive strength of CEBs was improved and reached the maximum with 10-20 % CCR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453F4A6E-EE0B-4DEF-A87C-78E88835F2BB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pPr/>
              <a:t>13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 de texte 122"/>
          <p:cNvSpPr txBox="1"/>
          <p:nvPr/>
        </p:nvSpPr>
        <p:spPr>
          <a:xfrm>
            <a:off x="0" y="5832648"/>
            <a:ext cx="8839200" cy="908720"/>
          </a:xfrm>
          <a:prstGeom prst="rect">
            <a:avLst/>
          </a:prstGeom>
          <a:noFill/>
          <a:ln w="3175">
            <a:noFill/>
            <a:prstDash val="sys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US" sz="25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Compressive strength required for load-bearing wall </a:t>
            </a:r>
            <a:r>
              <a:rPr lang="en-US" sz="25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(4 MPa)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en-US" sz="24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331640" y="1547500"/>
            <a:ext cx="6102537" cy="4257764"/>
            <a:chOff x="1001297" y="1158341"/>
            <a:chExt cx="6576896" cy="4646923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297" y="1158341"/>
              <a:ext cx="6576896" cy="4646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5076055" y="1404251"/>
              <a:ext cx="2056058" cy="6893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444208" y="2236802"/>
              <a:ext cx="1066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Dry</a:t>
              </a: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104084" y="3748970"/>
              <a:ext cx="1420244" cy="436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Saturated</a:t>
              </a:r>
              <a:endPara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1979712" y="3204184"/>
            <a:ext cx="6859488" cy="1692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434177" y="2420888"/>
            <a:ext cx="1405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torey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403" y="692696"/>
            <a:ext cx="8229600" cy="562074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5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09600" y="260648"/>
            <a:ext cx="8229600" cy="56207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09600" y="116632"/>
            <a:ext cx="8229600" cy="93610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ompressive strength of CEBs was further improved  with 20 % CCR:RHA in 16:4 ratio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pPr/>
              <a:t>14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 de texte 122"/>
          <p:cNvSpPr txBox="1"/>
          <p:nvPr/>
        </p:nvSpPr>
        <p:spPr>
          <a:xfrm>
            <a:off x="35496" y="5832648"/>
            <a:ext cx="8748464" cy="1052736"/>
          </a:xfrm>
          <a:prstGeom prst="rect">
            <a:avLst/>
          </a:prstGeom>
          <a:noFill/>
          <a:ln w="3175">
            <a:noFill/>
            <a:prstDash val="sys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US" sz="25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RHA accelerated the pozzolanic reaction resulting in occurrence of extra compressive strength (6</a:t>
            </a:r>
            <a:r>
              <a:rPr lang="en-US" sz="25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MPa)</a:t>
            </a:r>
            <a:endParaRPr lang="en-US" sz="25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59" y="1412776"/>
            <a:ext cx="6156661" cy="432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5220071" y="1556791"/>
            <a:ext cx="2232246" cy="2488343"/>
            <a:chOff x="4892048" y="1270001"/>
            <a:chExt cx="2258553" cy="2531247"/>
          </a:xfrm>
        </p:grpSpPr>
        <p:sp>
          <p:nvSpPr>
            <p:cNvPr id="10" name="ZoneTexte 9"/>
            <p:cNvSpPr txBox="1"/>
            <p:nvPr/>
          </p:nvSpPr>
          <p:spPr>
            <a:xfrm>
              <a:off x="4892048" y="1270001"/>
              <a:ext cx="1685346" cy="5127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6084168" y="2051556"/>
              <a:ext cx="1066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Dry</a:t>
              </a: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734722" y="3394239"/>
              <a:ext cx="1343871" cy="407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Saturated</a:t>
              </a:r>
              <a:endPara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" name="Straight Connector 6"/>
          <p:cNvCxnSpPr/>
          <p:nvPr/>
        </p:nvCxnSpPr>
        <p:spPr>
          <a:xfrm>
            <a:off x="1979712" y="1988840"/>
            <a:ext cx="6859488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/>
        </p:nvCxnSpPr>
        <p:spPr>
          <a:xfrm>
            <a:off x="1979712" y="3068960"/>
            <a:ext cx="68594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434177" y="1116613"/>
            <a:ext cx="1709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Three-storey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434177" y="2268741"/>
            <a:ext cx="1709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Two-storey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609600" y="260648"/>
            <a:ext cx="8229600" cy="56207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09600" y="116632"/>
            <a:ext cx="8426896" cy="957989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Cementitious products formed from the pozzolanic reaction between aluminosilicates and CCR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pPr/>
              <a:t>15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7503" y="1052736"/>
            <a:ext cx="902479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lvl="8" indent="0">
              <a:lnSpc>
                <a:spcPct val="15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 de texte 122"/>
          <p:cNvSpPr txBox="1"/>
          <p:nvPr/>
        </p:nvSpPr>
        <p:spPr>
          <a:xfrm>
            <a:off x="0" y="5877272"/>
            <a:ext cx="9132302" cy="861057"/>
          </a:xfrm>
          <a:prstGeom prst="rect">
            <a:avLst/>
          </a:prstGeom>
          <a:noFill/>
          <a:ln w="3175">
            <a:noFill/>
            <a:prstDash val="sys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8">
              <a:spcAft>
                <a:spcPts val="10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CSH: Calcium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Silicate Hydrate; CAH: Calcium 	Aluminate Hydrate </a:t>
            </a:r>
            <a:r>
              <a:rPr lang="en-US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K: kaolinite; P: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Portlandite </a:t>
            </a:r>
            <a:r>
              <a:rPr lang="en-US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(active lime) </a:t>
            </a:r>
            <a:endParaRPr lang="en-US" sz="25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46629"/>
            <a:ext cx="6480720" cy="457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5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80512" cy="6876000"/>
          </a:xfrm>
          <a:prstGeom prst="rect">
            <a:avLst/>
          </a:prstGeom>
          <a:solidFill>
            <a:srgbClr val="3C8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52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55776" y="2204864"/>
            <a:ext cx="6131024" cy="2664296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fr-FR" sz="5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&amp; REMARKS</a:t>
            </a:r>
            <a:endParaRPr lang="fr-FR" sz="5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er 42"/>
          <p:cNvGrpSpPr/>
          <p:nvPr/>
        </p:nvGrpSpPr>
        <p:grpSpPr>
          <a:xfrm>
            <a:off x="539553" y="2673168"/>
            <a:ext cx="1883040" cy="271170"/>
            <a:chOff x="3256462" y="3822260"/>
            <a:chExt cx="2634843" cy="379434"/>
          </a:xfrm>
        </p:grpSpPr>
        <p:sp>
          <p:nvSpPr>
            <p:cNvPr id="8" name="Rectangle 7"/>
            <p:cNvSpPr/>
            <p:nvPr/>
          </p:nvSpPr>
          <p:spPr>
            <a:xfrm>
              <a:off x="3256462" y="3822260"/>
              <a:ext cx="379434" cy="379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08265" y="3822260"/>
              <a:ext cx="379434" cy="379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60068" y="3822260"/>
              <a:ext cx="379434" cy="379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11871" y="3822260"/>
              <a:ext cx="379434" cy="379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188640"/>
            <a:ext cx="8229600" cy="609646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Conclusions and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studies in perspective</a:t>
            </a:r>
            <a:endParaRPr lang="fr-F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53411" y="798286"/>
            <a:ext cx="8883085" cy="535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198178" rIns="0" bIns="198178"/>
          <a:lstStyle>
            <a:lvl1pPr defTabSz="396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2263" indent="-123825" defTabSz="396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95300" indent="-98425" defTabSz="396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693738" indent="-98425" defTabSz="396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892175" indent="-98425" defTabSz="396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49375" indent="-98425" defTabSz="39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06575" indent="-98425" defTabSz="39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63775" indent="-98425" defTabSz="39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0975" indent="-98425" defTabSz="39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Hydro-mechanical performances of CEBs were improved by stabilization with by-products :</a:t>
            </a:r>
          </a:p>
          <a:p>
            <a:pPr marL="608013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10-25 % CCR alone reaches 4 MPa required for two-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housing;</a:t>
            </a:r>
          </a:p>
          <a:p>
            <a:pPr marL="608013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20 % CCR:RHA (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16:4) reaches 6 MPa for tree-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housing;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Investigate the performance of stabilized CEBs at early age;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durability of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CCR/CCR:RHA  stabilized CEBs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80512" cy="6876000"/>
          </a:xfrm>
          <a:prstGeom prst="rect">
            <a:avLst/>
          </a:prstGeom>
          <a:solidFill>
            <a:srgbClr val="00A1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5075" y="908720"/>
            <a:ext cx="8496944" cy="5472608"/>
          </a:xfrm>
        </p:spPr>
        <p:txBody>
          <a:bodyPr>
            <a:noAutofit/>
          </a:bodyPr>
          <a:lstStyle/>
          <a:p>
            <a:endParaRPr lang="fr-FR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94560" lvl="8" indent="0" algn="just">
              <a:lnSpc>
                <a:spcPct val="150000"/>
              </a:lnSpc>
              <a:buNone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80512" cy="2664296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fr-FR" sz="3500" dirty="0">
                <a:solidFill>
                  <a:schemeClr val="bg1"/>
                </a:solidFill>
              </a:rPr>
              <a:t>MERCI </a:t>
            </a:r>
            <a:br>
              <a:rPr lang="fr-FR" sz="3500" dirty="0">
                <a:solidFill>
                  <a:schemeClr val="bg1"/>
                </a:solidFill>
              </a:rPr>
            </a:br>
            <a:r>
              <a:rPr lang="fr-FR" sz="3500" dirty="0">
                <a:solidFill>
                  <a:schemeClr val="bg1"/>
                </a:solidFill>
              </a:rPr>
              <a:t>POUR VOTRE </a:t>
            </a:r>
            <a:r>
              <a:rPr lang="fr-FR" sz="3500" dirty="0" smtClean="0">
                <a:solidFill>
                  <a:schemeClr val="bg1"/>
                </a:solidFill>
              </a:rPr>
              <a:t>ATTENTION</a:t>
            </a:r>
            <a:endParaRPr lang="fr-FR" sz="35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908937"/>
            <a:ext cx="91440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fr-FR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philbert.nshimiyimana@2ie-edu.org </a:t>
            </a:r>
            <a:endParaRPr lang="fr-FR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fr-FR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pnshimiyimana@doct.uliege.be</a:t>
            </a:r>
          </a:p>
          <a:p>
            <a:pPr lvl="0" algn="ct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fr-FR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 ID: </a:t>
            </a:r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2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philbert.nshimiyimana</a:t>
            </a:r>
            <a:endParaRPr lang="fr-FR" sz="2200" b="1" dirty="0" smtClean="0">
              <a:ln>
                <a:solidFill>
                  <a:srgbClr val="D34817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6" y="3066926"/>
            <a:ext cx="5251654" cy="96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248200" y="2994918"/>
            <a:ext cx="422034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fr-FR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 2016-2021: Amélioration de la qualité de l’habitat en terre crue au Burkina Faso</a:t>
            </a:r>
            <a:endParaRPr lang="fr-FR" sz="2300" b="1" dirty="0" smtClean="0">
              <a:ln>
                <a:solidFill>
                  <a:srgbClr val="D34817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484784"/>
            <a:ext cx="9144000" cy="1656184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Compressed earth blocks for construction of modern housing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z="2500" smtClean="0">
                <a:solidFill>
                  <a:schemeClr val="tx1"/>
                </a:solidFill>
              </a:rPr>
              <a:pPr/>
              <a:t>2</a:t>
            </a:fld>
            <a:endParaRPr lang="en-US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116632"/>
            <a:ext cx="8229600" cy="1008112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Compressed earth blocks for construction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modern housing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07504" y="1259468"/>
            <a:ext cx="8469684" cy="5589041"/>
            <a:chOff x="107504" y="790545"/>
            <a:chExt cx="8469684" cy="5589041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117" y="1196752"/>
              <a:ext cx="3888433" cy="219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07504" y="6056421"/>
              <a:ext cx="8469684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500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Houben</a:t>
              </a:r>
              <a:r>
                <a:rPr lang="en-GB" sz="15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GB" sz="1500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Guillaud</a:t>
              </a:r>
              <a:r>
                <a:rPr lang="en-GB" sz="15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2006; </a:t>
              </a:r>
              <a:r>
                <a:rPr lang="en-GB" sz="1500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Bogas</a:t>
              </a:r>
              <a:r>
                <a:rPr lang="en-GB" sz="15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et al. </a:t>
              </a:r>
              <a:r>
                <a:rPr lang="en-GB" sz="15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 </a:t>
              </a:r>
              <a:endParaRPr 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117" y="3921458"/>
              <a:ext cx="3871851" cy="1998636"/>
            </a:xfrm>
            <a:prstGeom prst="rect">
              <a:avLst/>
            </a:prstGeom>
          </p:spPr>
        </p:pic>
        <p:cxnSp>
          <p:nvCxnSpPr>
            <p:cNvPr id="16" name="Connecteur droit avec flèche 15"/>
            <p:cNvCxnSpPr>
              <a:stCxn id="14338" idx="2"/>
              <a:endCxn id="6" idx="0"/>
            </p:cNvCxnSpPr>
            <p:nvPr/>
          </p:nvCxnSpPr>
          <p:spPr>
            <a:xfrm flipH="1">
              <a:off x="2348043" y="3395567"/>
              <a:ext cx="8291" cy="52589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323528" y="790545"/>
                  <a:ext cx="412103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</a:t>
                  </a:r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raditional adobe bricks (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~</m:t>
                      </m:r>
                    </m:oMath>
                  </a14:m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 MPa)</a:t>
                  </a: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790545"/>
                  <a:ext cx="412103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z="2500" smtClean="0">
                <a:solidFill>
                  <a:schemeClr val="tx1"/>
                </a:solidFill>
              </a:rPr>
              <a:pPr/>
              <a:t>3</a:t>
            </a:fld>
            <a:endParaRPr lang="en-US" sz="2500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5292080" y="1017602"/>
            <a:ext cx="3600400" cy="5369673"/>
            <a:chOff x="5220072" y="550421"/>
            <a:chExt cx="3600400" cy="536967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810" y="1196752"/>
              <a:ext cx="3384376" cy="2198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Connecteur droit avec flèche 29"/>
            <p:cNvCxnSpPr>
              <a:stCxn id="1028" idx="2"/>
              <a:endCxn id="1032" idx="0"/>
            </p:cNvCxnSpPr>
            <p:nvPr/>
          </p:nvCxnSpPr>
          <p:spPr>
            <a:xfrm>
              <a:off x="6938998" y="3395566"/>
              <a:ext cx="0" cy="45276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5220072" y="550421"/>
                  <a:ext cx="3600400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Modern compressed earth blocks (CEBs) (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~</m:t>
                      </m:r>
                    </m:oMath>
                  </a14:m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 MPa)</a:t>
                  </a: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072" y="550421"/>
                  <a:ext cx="3600400" cy="64633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354" t="-4717" r="-2200" b="-1415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351" name="Groupe 14350"/>
            <p:cNvGrpSpPr/>
            <p:nvPr/>
          </p:nvGrpSpPr>
          <p:grpSpPr>
            <a:xfrm>
              <a:off x="5246810" y="3848332"/>
              <a:ext cx="3384376" cy="2071762"/>
              <a:chOff x="5246810" y="3727156"/>
              <a:chExt cx="3384376" cy="2192938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6810" y="3727156"/>
                <a:ext cx="3384376" cy="2192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8" name="Ellipse 14347"/>
              <p:cNvSpPr/>
              <p:nvPr/>
            </p:nvSpPr>
            <p:spPr>
              <a:xfrm>
                <a:off x="5652120" y="4787427"/>
                <a:ext cx="2789780" cy="47758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523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/>
              <p:cNvSpPr txBox="1">
                <a:spLocks/>
              </p:cNvSpPr>
              <p:nvPr/>
            </p:nvSpPr>
            <p:spPr>
              <a:xfrm>
                <a:off x="165100" y="1412776"/>
                <a:ext cx="8799388" cy="5112568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SzPct val="8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SzPct val="80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FontTx/>
                  <a:buChar char="o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973263" indent="-1973263" algn="just">
                  <a:buClr>
                    <a:srgbClr val="D34817"/>
                  </a:buClr>
                  <a:buNone/>
                  <a:defRPr/>
                </a:pPr>
                <a:r>
                  <a:rPr lang="en-US" sz="2500" b="1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Cement: </a:t>
                </a:r>
                <a:r>
                  <a:rPr lang="en-US" sz="25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hydration reaction requires </a:t>
                </a:r>
                <a14:m>
                  <m:oMath xmlns:m="http://schemas.openxmlformats.org/officeDocument/2006/math">
                    <m:r>
                      <a:rPr lang="en-US" sz="2500" i="1" smtClean="0">
                        <a:solidFill>
                          <a:sysClr val="windowText" lastClr="00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~</m:t>
                    </m:r>
                  </m:oMath>
                </a14:m>
                <a:r>
                  <a:rPr lang="en-US" sz="25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 days of curing.</a:t>
                </a:r>
              </a:p>
              <a:p>
                <a:pPr marL="0" indent="0" algn="just">
                  <a:buClr>
                    <a:srgbClr val="D34817"/>
                  </a:buClr>
                  <a:buNone/>
                  <a:defRPr/>
                </a:pPr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Clr>
                    <a:srgbClr val="D34817"/>
                  </a:buClr>
                  <a:buNone/>
                  <a:defRPr/>
                </a:pPr>
                <a:endParaRPr lang="en-US" sz="250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349375" indent="-1349375" algn="just">
                  <a:buClr>
                    <a:srgbClr val="D34817"/>
                  </a:buClr>
                  <a:buNone/>
                  <a:defRPr/>
                </a:pPr>
                <a:r>
                  <a:rPr lang="en-US" sz="2500" b="1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Lime: </a:t>
                </a:r>
                <a:r>
                  <a:rPr lang="en-US" sz="25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pozzolanic reaction requiring &gt;28 days of  curing.</a:t>
                </a:r>
              </a:p>
              <a:p>
                <a:pPr marL="0" indent="0" algn="just">
                  <a:buClr>
                    <a:srgbClr val="D34817"/>
                  </a:buClr>
                  <a:buNone/>
                  <a:defRPr/>
                </a:pPr>
                <a:endParaRPr lang="en-US" sz="25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Clr>
                    <a:srgbClr val="D34817"/>
                  </a:buClr>
                  <a:buNone/>
                  <a:defRPr/>
                </a:pPr>
                <a:endParaRPr lang="en-US" sz="25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422525" indent="-2422525">
                  <a:buClr>
                    <a:srgbClr val="D34817"/>
                  </a:buClr>
                  <a:buNone/>
                  <a:defRPr/>
                </a:pP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3. G</a:t>
                </a:r>
                <a:r>
                  <a:rPr lang="en-US" sz="2500" b="1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eopolymer: </a:t>
                </a:r>
                <a:r>
                  <a:rPr lang="en-US" sz="25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geopolymerization of aluminosilicates by activation with alkaline solutions</a:t>
                </a:r>
                <a:r>
                  <a:rPr lang="en-US" sz="2500" b="1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kumimoji="0" lang="en-US" sz="2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0" y="1412776"/>
                <a:ext cx="8799388" cy="5112568"/>
              </a:xfrm>
              <a:prstGeom prst="rect">
                <a:avLst/>
              </a:prstGeom>
              <a:blipFill rotWithShape="1">
                <a:blip r:embed="rId3"/>
                <a:stretch>
                  <a:fillRect l="-1108" t="-8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itle 1"/>
          <p:cNvSpPr txBox="1">
            <a:spLocks/>
          </p:cNvSpPr>
          <p:nvPr/>
        </p:nvSpPr>
        <p:spPr>
          <a:xfrm>
            <a:off x="609600" y="44624"/>
            <a:ext cx="8229600" cy="1008112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Chemical stabilization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improves the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performances of CEBs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saturated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dry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  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59658" y="4824154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D34817"/>
              </a:buClr>
              <a:defRPr/>
            </a:pPr>
            <a:endParaRPr lang="en-US" sz="25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68" y="6562219"/>
            <a:ext cx="80957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34817"/>
              </a:buClr>
              <a:defRPr/>
            </a:pPr>
            <a:r>
              <a:rPr lang="en-US" sz="15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Houben</a:t>
            </a:r>
            <a:r>
              <a:rPr lang="en-US" sz="1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5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Guillaud</a:t>
            </a:r>
            <a:r>
              <a:rPr lang="en-US" sz="1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2006; </a:t>
            </a:r>
            <a:r>
              <a:rPr lang="en-US" sz="15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Bogas</a:t>
            </a:r>
            <a:r>
              <a:rPr lang="en-US" sz="1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2018; Al-Mukhtar et al. 2010, 2014; Sore et al. 2018 </a:t>
            </a:r>
            <a:endParaRPr lang="en-US" sz="15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1628800"/>
            <a:ext cx="8856984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b="1" dirty="0" smtClean="0">
              <a:solidFill>
                <a:srgbClr val="0053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94560" lvl="8" indent="0" algn="just">
              <a:lnSpc>
                <a:spcPct val="150000"/>
              </a:lnSpc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09600" y="260648"/>
            <a:ext cx="8229600" cy="56207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09600" y="188640"/>
            <a:ext cx="8354888" cy="864096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Calcium 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carbide residue (CCR) and rice husk ash (RHA) </a:t>
            </a:r>
            <a:r>
              <a:rPr lang="en-GB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improving </a:t>
            </a:r>
            <a:r>
              <a:rPr lang="en-GB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performances of CEBs</a:t>
            </a:r>
            <a:endParaRPr lang="en-GB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46"/>
          <p:cNvSpPr txBox="1"/>
          <p:nvPr/>
        </p:nvSpPr>
        <p:spPr>
          <a:xfrm>
            <a:off x="116114" y="1340768"/>
            <a:ext cx="9027886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Kinetic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reaction in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solutions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of mixtures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469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	Earth + CCR (calcium carbide residue)</a:t>
            </a:r>
          </a:p>
          <a:p>
            <a:pPr marL="342900" indent="469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Earth + CCR:RHA (rice husk ash)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2.   Mechanical performances:</a:t>
            </a:r>
          </a:p>
          <a:p>
            <a:pPr marL="342900" indent="2063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	CEBs stabilized with CCR </a:t>
            </a:r>
          </a:p>
          <a:p>
            <a:pPr marL="342900" indent="106363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CEBs stabilized with CCR:RHA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3.   Mineral changes in cured mixtures.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5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80512" cy="6876000"/>
          </a:xfrm>
          <a:prstGeom prst="rect">
            <a:avLst/>
          </a:prstGeom>
          <a:solidFill>
            <a:srgbClr val="D52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52B1E"/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2555776" y="2204864"/>
            <a:ext cx="6131024" cy="25202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sz="5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</a:t>
            </a:r>
            <a:r>
              <a:rPr lang="fr-FR" sz="5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fr-FR" sz="5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er 42"/>
          <p:cNvGrpSpPr/>
          <p:nvPr/>
        </p:nvGrpSpPr>
        <p:grpSpPr>
          <a:xfrm>
            <a:off x="539553" y="2673168"/>
            <a:ext cx="1883040" cy="271170"/>
            <a:chOff x="3256462" y="3822260"/>
            <a:chExt cx="2634843" cy="379434"/>
          </a:xfrm>
        </p:grpSpPr>
        <p:sp>
          <p:nvSpPr>
            <p:cNvPr id="15" name="Rectangle 14"/>
            <p:cNvSpPr/>
            <p:nvPr/>
          </p:nvSpPr>
          <p:spPr>
            <a:xfrm>
              <a:off x="3256462" y="3822260"/>
              <a:ext cx="379434" cy="379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08265" y="3822260"/>
              <a:ext cx="379434" cy="379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60068" y="3822260"/>
              <a:ext cx="379434" cy="379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11871" y="3822260"/>
              <a:ext cx="379434" cy="379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579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496" y="980728"/>
            <a:ext cx="2817797" cy="5687471"/>
          </a:xfr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GB" sz="2400" b="1" dirty="0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Earthen material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Pulverized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(&lt;5 mm)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Kaolinite (&gt;75 %)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475928" y="5220816"/>
            <a:ext cx="3159968" cy="209661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en-US" sz="2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5580112" y="2521879"/>
            <a:ext cx="3159968" cy="209661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5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endParaRPr lang="en-US" sz="2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/>
              <p:cNvSpPr txBox="1">
                <a:spLocks/>
              </p:cNvSpPr>
              <p:nvPr/>
            </p:nvSpPr>
            <p:spPr>
              <a:xfrm>
                <a:off x="2853293" y="980728"/>
                <a:ext cx="3014851" cy="56886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>
                <a:noAutofit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SzPct val="8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SzPct val="80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FontTx/>
                  <a:buChar char="o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sz="2400" b="1" dirty="0" smtClean="0">
                    <a:solidFill>
                      <a:srgbClr val="0053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CCR</a:t>
                </a:r>
              </a:p>
              <a:p>
                <a:pPr marL="0" indent="0">
                  <a:buNone/>
                </a:pPr>
                <a:r>
                  <a:rPr lang="fr-FR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Ball </a:t>
                </a:r>
                <a:r>
                  <a:rPr lang="fr-FR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milled</a:t>
                </a:r>
                <a:r>
                  <a:rPr lang="fr-FR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(&lt;125 µm)</a:t>
                </a:r>
              </a:p>
              <a:p>
                <a:pPr marL="0" indent="0">
                  <a:buNone/>
                </a:pPr>
                <a:r>
                  <a:rPr lang="fr-FR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Active lime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~ </m:t>
                    </m:r>
                  </m:oMath>
                </a14:m>
                <a:r>
                  <a:rPr lang="fr-FR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50 %)</a:t>
                </a:r>
              </a:p>
            </p:txBody>
          </p:sp>
        </mc:Choice>
        <mc:Fallback xmlns="">
          <p:sp>
            <p:nvSpPr>
              <p:cNvPr id="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293" y="980728"/>
                <a:ext cx="3014851" cy="5688633"/>
              </a:xfrm>
              <a:prstGeom prst="rect">
                <a:avLst/>
              </a:prstGeom>
              <a:blipFill rotWithShape="1">
                <a:blip r:embed="rId3"/>
                <a:stretch>
                  <a:fillRect l="-3030" t="-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3"/>
          <p:cNvSpPr txBox="1">
            <a:spLocks/>
          </p:cNvSpPr>
          <p:nvPr/>
        </p:nvSpPr>
        <p:spPr>
          <a:xfrm>
            <a:off x="5868144" y="980728"/>
            <a:ext cx="3240360" cy="568863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</a:t>
            </a:r>
          </a:p>
          <a:p>
            <a:pPr marL="0" indent="0">
              <a:buNone/>
            </a:pP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Calcinated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: 500°C (2 h)</a:t>
            </a:r>
          </a:p>
          <a:p>
            <a:pPr marL="0" indent="0"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Ball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milled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(&lt;80 µm)</a:t>
            </a:r>
          </a:p>
          <a:p>
            <a:pPr marL="0" indent="0">
              <a:buNone/>
            </a:pP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Amorphous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silica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(70 %)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9600" y="188640"/>
            <a:ext cx="8229600" cy="56207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Raw materials were processed and characterized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age 2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18433"/>
            <a:ext cx="2880320" cy="39104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6" name="Image 2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860" y="2718748"/>
            <a:ext cx="2983636" cy="39101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050570" y="6994267"/>
            <a:ext cx="475482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Figure 3. Raw (top) and processed (bottom) materials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18748"/>
            <a:ext cx="2772789" cy="39101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3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609600" y="260648"/>
            <a:ext cx="8229600" cy="56207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09600" y="188640"/>
            <a:ext cx="8229600" cy="936104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Binder (CCR/CCR:RHA) was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added to the earthen material on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weight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percentage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 de texte 104"/>
          <p:cNvSpPr txBox="1">
            <a:spLocks noChangeArrowheads="1"/>
          </p:cNvSpPr>
          <p:nvPr/>
        </p:nvSpPr>
        <p:spPr bwMode="auto">
          <a:xfrm>
            <a:off x="2266950" y="3308350"/>
            <a:ext cx="4603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Content Placeholder 3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4726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795009"/>
              </p:ext>
            </p:extLst>
          </p:nvPr>
        </p:nvGraphicFramePr>
        <p:xfrm>
          <a:off x="35496" y="2035048"/>
          <a:ext cx="9043760" cy="2788920"/>
        </p:xfrm>
        <a:graphic>
          <a:graphicData uri="http://schemas.openxmlformats.org/drawingml/2006/table">
            <a:tbl>
              <a:tblPr firstRow="1" firstCol="1" bandRow="1"/>
              <a:tblGrid>
                <a:gridCol w="2027189"/>
                <a:gridCol w="616373"/>
                <a:gridCol w="740814"/>
                <a:gridCol w="792088"/>
                <a:gridCol w="720080"/>
                <a:gridCol w="1656184"/>
                <a:gridCol w="1008112"/>
                <a:gridCol w="1482920"/>
              </a:tblGrid>
              <a:tr h="391712">
                <a:tc>
                  <a:txBody>
                    <a:bodyPr/>
                    <a:lstStyle/>
                    <a:p>
                      <a:pPr algn="just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CCR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fr-FR" sz="2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12">
                <a:tc rowSpan="5">
                  <a:txBody>
                    <a:bodyPr/>
                    <a:lstStyle/>
                    <a:p>
                      <a:pPr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CCR: RHA   </a:t>
                      </a: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ratios)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1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(9:1)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(13.5:1.5)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(18:2)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(22.5:2.5)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(8:2)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(12:3)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(16:4)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(20:5)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(7:3)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(10.5:4.5)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(14:6)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(17.5:7.5)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(6:4)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(9:6)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(12:8)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(15:10)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5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609600" y="260648"/>
            <a:ext cx="8229600" cy="56207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09600" y="188639"/>
            <a:ext cx="8425386" cy="864097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Mix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solutions and CEBs were prepared, cured 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characterized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 de texte 104"/>
          <p:cNvSpPr txBox="1">
            <a:spLocks noChangeArrowheads="1"/>
          </p:cNvSpPr>
          <p:nvPr/>
        </p:nvSpPr>
        <p:spPr bwMode="auto">
          <a:xfrm>
            <a:off x="2266950" y="3308350"/>
            <a:ext cx="4603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856741" y="3933056"/>
            <a:ext cx="3248744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252536" y="5270906"/>
            <a:ext cx="290785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lvl="1" indent="-361950"/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1. Curing mix solutions (1-90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); 40±2°C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51326" y="980728"/>
            <a:ext cx="3508610" cy="4116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00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of free calcium [Ca</a:t>
            </a:r>
            <a:r>
              <a:rPr lang="en-GB" sz="23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GB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50400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Compressive </a:t>
            </a:r>
            <a:r>
              <a:rPr lang="en-GB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 in </a:t>
            </a:r>
            <a:r>
              <a:rPr lang="en-GB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saturated </a:t>
            </a:r>
            <a:r>
              <a:rPr lang="en-GB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dry condition</a:t>
            </a:r>
          </a:p>
          <a:p>
            <a:pPr marL="5040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 change by XRD</a:t>
            </a:r>
            <a:endParaRPr lang="en-GB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2875744" cy="383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2520145" cy="189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46" y="1268760"/>
            <a:ext cx="2520280" cy="1890210"/>
          </a:xfrm>
          <a:prstGeom prst="rect">
            <a:avLst/>
          </a:prstGeom>
        </p:spPr>
      </p:pic>
      <p:sp>
        <p:nvSpPr>
          <p:cNvPr id="15" name="Content Placeholder 3"/>
          <p:cNvSpPr>
            <a:spLocks noGrp="1"/>
          </p:cNvSpPr>
          <p:nvPr>
            <p:ph idx="1"/>
          </p:nvPr>
        </p:nvSpPr>
        <p:spPr>
          <a:xfrm>
            <a:off x="2699792" y="5246911"/>
            <a:ext cx="3600400" cy="936103"/>
          </a:xfrm>
        </p:spPr>
        <p:txBody>
          <a:bodyPr>
            <a:noAutofit/>
          </a:bodyPr>
          <a:lstStyle/>
          <a:p>
            <a:pPr marL="449263" lvl="1" indent="-274638">
              <a:buNone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Prodution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and Curing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stabilized  CEBs (45 days), 40±2 °C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49541</TotalTime>
  <Words>721</Words>
  <Application>Microsoft Office PowerPoint</Application>
  <PresentationFormat>Affichage à l'écran (4:3)</PresentationFormat>
  <Paragraphs>194</Paragraphs>
  <Slides>18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Amélioration des performances des briques en terre comprimées à travers une réaction pouzzolanique</vt:lpstr>
      <vt:lpstr>Présentation PowerPoint</vt:lpstr>
      <vt:lpstr>Présentation PowerPoint</vt:lpstr>
      <vt:lpstr>  </vt:lpstr>
      <vt:lpstr>Présentation PowerPoint</vt:lpstr>
      <vt:lpstr>  </vt:lpstr>
      <vt:lpstr>Présentation PowerPoint</vt:lpstr>
      <vt:lpstr>Présentation PowerPoint</vt:lpstr>
      <vt:lpstr>Présentation PowerPoint</vt:lpstr>
      <vt:lpstr>  </vt:lpstr>
      <vt:lpstr>Présentation PowerPoint</vt:lpstr>
      <vt:lpstr>Présentation PowerPoint</vt:lpstr>
      <vt:lpstr> </vt:lpstr>
      <vt:lpstr> </vt:lpstr>
      <vt:lpstr>Présentation PowerPoint</vt:lpstr>
      <vt:lpstr>CONCLUSIONS &amp; REMARKS</vt:lpstr>
      <vt:lpstr>Présentation PowerPoint</vt:lpstr>
      <vt:lpstr>MERCI  POUR VOTRE ATTENTION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NSHIMIYIMANA Philbert</dc:creator>
  <cp:lastModifiedBy>Philbert NSHIMIYIMANA</cp:lastModifiedBy>
  <cp:revision>4208</cp:revision>
  <cp:lastPrinted>2018-10-31T16:13:50Z</cp:lastPrinted>
  <dcterms:created xsi:type="dcterms:W3CDTF">2015-08-15T21:02:39Z</dcterms:created>
  <dcterms:modified xsi:type="dcterms:W3CDTF">2019-02-05T18:42:16Z</dcterms:modified>
</cp:coreProperties>
</file>