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sldIdLst>
    <p:sldId id="256" r:id="rId2"/>
    <p:sldId id="351" r:id="rId3"/>
    <p:sldId id="357" r:id="rId4"/>
    <p:sldId id="358" r:id="rId5"/>
    <p:sldId id="362" r:id="rId6"/>
    <p:sldId id="363" r:id="rId7"/>
    <p:sldId id="364" r:id="rId8"/>
    <p:sldId id="365" r:id="rId9"/>
    <p:sldId id="361" r:id="rId10"/>
    <p:sldId id="352" r:id="rId11"/>
    <p:sldId id="265" r:id="rId12"/>
    <p:sldId id="338" r:id="rId13"/>
    <p:sldId id="340" r:id="rId14"/>
    <p:sldId id="266" r:id="rId15"/>
    <p:sldId id="267" r:id="rId16"/>
    <p:sldId id="270" r:id="rId17"/>
    <p:sldId id="271" r:id="rId18"/>
    <p:sldId id="269" r:id="rId19"/>
    <p:sldId id="273" r:id="rId20"/>
    <p:sldId id="286" r:id="rId21"/>
    <p:sldId id="274" r:id="rId22"/>
    <p:sldId id="279" r:id="rId23"/>
    <p:sldId id="278" r:id="rId24"/>
    <p:sldId id="353" r:id="rId25"/>
    <p:sldId id="354"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74" autoAdjust="0"/>
    <p:restoredTop sz="94660"/>
  </p:normalViewPr>
  <p:slideViewPr>
    <p:cSldViewPr>
      <p:cViewPr varScale="1">
        <p:scale>
          <a:sx n="69" d="100"/>
          <a:sy n="69" d="100"/>
        </p:scale>
        <p:origin x="149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5" name="Footer Placeholder 4"/>
          <p:cNvSpPr>
            <a:spLocks noGrp="1"/>
          </p:cNvSpPr>
          <p:nvPr>
            <p:ph type="ftr" sz="quarter" idx="11"/>
          </p:nvPr>
        </p:nvSpPr>
        <p:spPr/>
        <p:txBody>
          <a:bodyPr/>
          <a:lstStyle/>
          <a:p>
            <a:endParaRPr lang="fr-BE"/>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3038676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5" name="Footer Placeholder 4"/>
          <p:cNvSpPr>
            <a:spLocks noGrp="1"/>
          </p:cNvSpPr>
          <p:nvPr>
            <p:ph type="ftr" sz="quarter" idx="11"/>
          </p:nvPr>
        </p:nvSpPr>
        <p:spPr/>
        <p:txBody>
          <a:bodyPr/>
          <a:lstStyle/>
          <a:p>
            <a:endParaRPr lang="fr-BE"/>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2295128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5" name="Footer Placeholder 4"/>
          <p:cNvSpPr>
            <a:spLocks noGrp="1"/>
          </p:cNvSpPr>
          <p:nvPr>
            <p:ph type="ftr" sz="quarter" idx="11"/>
          </p:nvPr>
        </p:nvSpPr>
        <p:spPr/>
        <p:txBody>
          <a:bodyPr/>
          <a:lstStyle/>
          <a:p>
            <a:endParaRPr lang="fr-BE"/>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01E895F-F9D4-46E5-9EFC-85AE6EBFB24F}" type="slidenum">
              <a:rPr lang="fr-BE" smtClean="0"/>
              <a:pPr/>
              <a:t>‹N°›</a:t>
            </a:fld>
            <a:endParaRPr lang="fr-BE"/>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29322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6" name="Footer Placeholder 5"/>
          <p:cNvSpPr>
            <a:spLocks noGrp="1"/>
          </p:cNvSpPr>
          <p:nvPr>
            <p:ph type="ftr" sz="quarter" idx="11"/>
          </p:nvPr>
        </p:nvSpPr>
        <p:spPr/>
        <p:txBody>
          <a:bodyPr/>
          <a:lstStyle/>
          <a:p>
            <a:endParaRPr lang="fr-BE"/>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4102044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6" name="Footer Placeholder 5"/>
          <p:cNvSpPr>
            <a:spLocks noGrp="1"/>
          </p:cNvSpPr>
          <p:nvPr>
            <p:ph type="ftr" sz="quarter" idx="11"/>
          </p:nvPr>
        </p:nvSpPr>
        <p:spPr/>
        <p:txBody>
          <a:bodyPr/>
          <a:lstStyle/>
          <a:p>
            <a:endParaRPr lang="fr-BE"/>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01E895F-F9D4-46E5-9EFC-85AE6EBFB24F}" type="slidenum">
              <a:rPr lang="fr-BE" smtClean="0"/>
              <a:pPr/>
              <a:t>‹N°›</a:t>
            </a:fld>
            <a:endParaRPr lang="fr-BE"/>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93677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6" name="Footer Placeholder 5"/>
          <p:cNvSpPr>
            <a:spLocks noGrp="1"/>
          </p:cNvSpPr>
          <p:nvPr>
            <p:ph type="ftr" sz="quarter" idx="11"/>
          </p:nvPr>
        </p:nvSpPr>
        <p:spPr/>
        <p:txBody>
          <a:bodyPr/>
          <a:lstStyle/>
          <a:p>
            <a:endParaRPr lang="fr-BE"/>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23339598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5" name="Footer Placeholder 4"/>
          <p:cNvSpPr>
            <a:spLocks noGrp="1"/>
          </p:cNvSpPr>
          <p:nvPr>
            <p:ph type="ftr" sz="quarter" idx="11"/>
          </p:nvPr>
        </p:nvSpPr>
        <p:spPr/>
        <p:txBody>
          <a:bodyPr/>
          <a:lstStyle/>
          <a:p>
            <a:endParaRPr lang="fr-BE"/>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24137602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5" name="Footer Placeholder 4"/>
          <p:cNvSpPr>
            <a:spLocks noGrp="1"/>
          </p:cNvSpPr>
          <p:nvPr>
            <p:ph type="ftr" sz="quarter" idx="11"/>
          </p:nvPr>
        </p:nvSpPr>
        <p:spPr/>
        <p:txBody>
          <a:bodyPr/>
          <a:lstStyle/>
          <a:p>
            <a:endParaRPr lang="fr-BE"/>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160809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5" name="Footer Placeholder 4"/>
          <p:cNvSpPr>
            <a:spLocks noGrp="1"/>
          </p:cNvSpPr>
          <p:nvPr>
            <p:ph type="ftr" sz="quarter" idx="11"/>
          </p:nvPr>
        </p:nvSpPr>
        <p:spPr/>
        <p:txBody>
          <a:bodyPr/>
          <a:lstStyle/>
          <a:p>
            <a:endParaRPr lang="fr-BE"/>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2674620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5" name="Footer Placeholder 4"/>
          <p:cNvSpPr>
            <a:spLocks noGrp="1"/>
          </p:cNvSpPr>
          <p:nvPr>
            <p:ph type="ftr" sz="quarter" idx="11"/>
          </p:nvPr>
        </p:nvSpPr>
        <p:spPr/>
        <p:txBody>
          <a:bodyPr/>
          <a:lstStyle/>
          <a:p>
            <a:endParaRPr lang="fr-BE"/>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320851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6" name="Footer Placeholder 5"/>
          <p:cNvSpPr>
            <a:spLocks noGrp="1"/>
          </p:cNvSpPr>
          <p:nvPr>
            <p:ph type="ftr" sz="quarter" idx="11"/>
          </p:nvPr>
        </p:nvSpPr>
        <p:spPr/>
        <p:txBody>
          <a:bodyPr/>
          <a:lstStyle/>
          <a:p>
            <a:endParaRPr lang="fr-BE"/>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1002303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8" name="Footer Placeholder 7"/>
          <p:cNvSpPr>
            <a:spLocks noGrp="1"/>
          </p:cNvSpPr>
          <p:nvPr>
            <p:ph type="ftr" sz="quarter" idx="11"/>
          </p:nvPr>
        </p:nvSpPr>
        <p:spPr/>
        <p:txBody>
          <a:bodyPr/>
          <a:lstStyle/>
          <a:p>
            <a:endParaRPr lang="fr-BE"/>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3565262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4" name="Footer Placeholder 3"/>
          <p:cNvSpPr>
            <a:spLocks noGrp="1"/>
          </p:cNvSpPr>
          <p:nvPr>
            <p:ph type="ftr" sz="quarter" idx="11"/>
          </p:nvPr>
        </p:nvSpPr>
        <p:spPr/>
        <p:txBody>
          <a:bodyPr/>
          <a:lstStyle/>
          <a:p>
            <a:endParaRPr lang="fr-BE"/>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1646145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3" name="Footer Placeholder 2"/>
          <p:cNvSpPr>
            <a:spLocks noGrp="1"/>
          </p:cNvSpPr>
          <p:nvPr>
            <p:ph type="ftr" sz="quarter" idx="11"/>
          </p:nvPr>
        </p:nvSpPr>
        <p:spPr/>
        <p:txBody>
          <a:bodyPr/>
          <a:lstStyle/>
          <a:p>
            <a:endParaRPr lang="fr-BE"/>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3343990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6" name="Footer Placeholder 5"/>
          <p:cNvSpPr>
            <a:spLocks noGrp="1"/>
          </p:cNvSpPr>
          <p:nvPr>
            <p:ph type="ftr" sz="quarter" idx="11"/>
          </p:nvPr>
        </p:nvSpPr>
        <p:spPr/>
        <p:txBody>
          <a:bodyPr/>
          <a:lstStyle/>
          <a:p>
            <a:endParaRPr lang="fr-BE"/>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1895482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66ACA7EC-5741-45D0-8FDB-6A66975159A2}" type="datetimeFigureOut">
              <a:rPr lang="fr-FR" smtClean="0"/>
              <a:pPr/>
              <a:t>03/07/2019</a:t>
            </a:fld>
            <a:endParaRPr lang="fr-BE"/>
          </a:p>
        </p:txBody>
      </p:sp>
      <p:sp>
        <p:nvSpPr>
          <p:cNvPr id="6" name="Footer Placeholder 5"/>
          <p:cNvSpPr>
            <a:spLocks noGrp="1"/>
          </p:cNvSpPr>
          <p:nvPr>
            <p:ph type="ftr" sz="quarter" idx="11"/>
          </p:nvPr>
        </p:nvSpPr>
        <p:spPr/>
        <p:txBody>
          <a:bodyPr/>
          <a:lstStyle/>
          <a:p>
            <a:endParaRPr lang="fr-BE"/>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01E895F-F9D4-46E5-9EFC-85AE6EBFB24F}" type="slidenum">
              <a:rPr lang="fr-BE" smtClean="0"/>
              <a:pPr/>
              <a:t>‹N°›</a:t>
            </a:fld>
            <a:endParaRPr lang="fr-BE"/>
          </a:p>
        </p:txBody>
      </p:sp>
    </p:spTree>
    <p:extLst>
      <p:ext uri="{BB962C8B-B14F-4D97-AF65-F5344CB8AC3E}">
        <p14:creationId xmlns:p14="http://schemas.microsoft.com/office/powerpoint/2010/main" val="2550509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66ACA7EC-5741-45D0-8FDB-6A66975159A2}" type="datetimeFigureOut">
              <a:rPr lang="fr-FR" smtClean="0"/>
              <a:pPr/>
              <a:t>03/07/2019</a:t>
            </a:fld>
            <a:endParaRPr lang="fr-BE"/>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BE"/>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E01E895F-F9D4-46E5-9EFC-85AE6EBFB24F}" type="slidenum">
              <a:rPr lang="fr-BE" smtClean="0"/>
              <a:pPr/>
              <a:t>‹N°›</a:t>
            </a:fld>
            <a:endParaRPr lang="fr-BE"/>
          </a:p>
        </p:txBody>
      </p:sp>
    </p:spTree>
    <p:extLst>
      <p:ext uri="{BB962C8B-B14F-4D97-AF65-F5344CB8AC3E}">
        <p14:creationId xmlns:p14="http://schemas.microsoft.com/office/powerpoint/2010/main" val="28294029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2267744" y="1412776"/>
            <a:ext cx="6477000" cy="3600400"/>
          </a:xfrm>
        </p:spPr>
        <p:txBody>
          <a:bodyPr>
            <a:noAutofit/>
          </a:bodyPr>
          <a:lstStyle/>
          <a:p>
            <a:pPr algn="ctr"/>
            <a:r>
              <a:rPr lang="fr-BE" sz="3300" b="1" dirty="0"/>
              <a:t>Ce que la théorie des transferts culturels </a:t>
            </a:r>
            <a:r>
              <a:rPr lang="fr-BE" sz="3300" b="1" dirty="0" smtClean="0"/>
              <a:t>peut faire </a:t>
            </a:r>
            <a:r>
              <a:rPr lang="fr-BE" sz="3300" b="1" dirty="0"/>
              <a:t>d’une </a:t>
            </a:r>
            <a:r>
              <a:rPr lang="fr-BE" sz="3300" b="1" dirty="0" smtClean="0"/>
              <a:t>traduction</a:t>
            </a:r>
            <a:br>
              <a:rPr lang="fr-BE" sz="3300" b="1" dirty="0" smtClean="0"/>
            </a:br>
            <a:r>
              <a:rPr lang="fr-BE" sz="3500" b="1" dirty="0" smtClean="0"/>
              <a:t> </a:t>
            </a:r>
            <a:br>
              <a:rPr lang="fr-BE" sz="3500" b="1" dirty="0" smtClean="0"/>
            </a:br>
            <a:r>
              <a:rPr lang="fr-BE" sz="2800" b="1" dirty="0" smtClean="0"/>
              <a:t>Petite </a:t>
            </a:r>
            <a:r>
              <a:rPr lang="fr-BE" sz="2800" b="1" dirty="0"/>
              <a:t>histoire </a:t>
            </a:r>
            <a:r>
              <a:rPr lang="fr-BE" sz="2800" b="1" dirty="0" smtClean="0"/>
              <a:t>d’un </a:t>
            </a:r>
            <a:r>
              <a:rPr lang="fr-BE" sz="2800" b="1" dirty="0"/>
              <a:t>transfert </a:t>
            </a:r>
            <a:r>
              <a:rPr lang="fr-BE" sz="2800" b="1" dirty="0" smtClean="0"/>
              <a:t>sélectif</a:t>
            </a:r>
            <a:r>
              <a:rPr lang="fr-BE" sz="2800" dirty="0" smtClean="0">
                <a:solidFill>
                  <a:schemeClr val="tx1"/>
                </a:solidFill>
              </a:rPr>
              <a:t/>
            </a:r>
            <a:br>
              <a:rPr lang="fr-BE" sz="2800" dirty="0" smtClean="0">
                <a:solidFill>
                  <a:schemeClr val="tx1"/>
                </a:solidFill>
              </a:rPr>
            </a:br>
            <a:endParaRPr lang="fr-BE" sz="2800" dirty="0"/>
          </a:p>
        </p:txBody>
      </p:sp>
      <p:sp>
        <p:nvSpPr>
          <p:cNvPr id="3" name="Sous-titre 2"/>
          <p:cNvSpPr>
            <a:spLocks noGrp="1"/>
          </p:cNvSpPr>
          <p:nvPr>
            <p:ph type="subTitle" idx="1"/>
          </p:nvPr>
        </p:nvSpPr>
        <p:spPr>
          <a:xfrm>
            <a:off x="1979712" y="5234880"/>
            <a:ext cx="6600451" cy="1126283"/>
          </a:xfrm>
        </p:spPr>
        <p:txBody>
          <a:bodyPr>
            <a:normAutofit fontScale="92500" lnSpcReduction="20000"/>
          </a:bodyPr>
          <a:lstStyle/>
          <a:p>
            <a:pPr algn="ctr"/>
            <a:endParaRPr lang="fr-BE" sz="2200" dirty="0" smtClean="0"/>
          </a:p>
          <a:p>
            <a:pPr algn="ctr"/>
            <a:endParaRPr lang="fr-BE" sz="2200" dirty="0" smtClean="0"/>
          </a:p>
          <a:p>
            <a:pPr algn="ctr"/>
            <a:r>
              <a:rPr lang="fr-BE" sz="2200" dirty="0" smtClean="0">
                <a:solidFill>
                  <a:schemeClr val="tx1"/>
                </a:solidFill>
              </a:rPr>
              <a:t>Céline </a:t>
            </a:r>
            <a:r>
              <a:rPr lang="fr-BE" sz="2200" dirty="0" err="1" smtClean="0">
                <a:solidFill>
                  <a:schemeClr val="tx1"/>
                </a:solidFill>
              </a:rPr>
              <a:t>Letawe</a:t>
            </a:r>
            <a:r>
              <a:rPr lang="fr-BE" sz="2200" dirty="0" smtClean="0">
                <a:solidFill>
                  <a:schemeClr val="tx1"/>
                </a:solidFill>
              </a:rPr>
              <a:t> (</a:t>
            </a:r>
            <a:r>
              <a:rPr lang="fr-BE" sz="2200" dirty="0" err="1" smtClean="0">
                <a:solidFill>
                  <a:schemeClr val="tx1"/>
                </a:solidFill>
              </a:rPr>
              <a:t>ULiège</a:t>
            </a:r>
            <a:r>
              <a:rPr lang="fr-BE" sz="2200" dirty="0" smtClean="0">
                <a:solidFill>
                  <a:schemeClr val="tx1"/>
                </a:solidFill>
              </a:rPr>
              <a:t>, ARC GENACH/CIRTI)</a:t>
            </a:r>
            <a:endParaRPr lang="fr-BE" sz="22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bg2"/>
        </a:solidFill>
        <a:effectLst/>
      </p:bgPr>
    </p:bg>
    <p:spTree>
      <p:nvGrpSpPr>
        <p:cNvPr id="1" name=""/>
        <p:cNvGrpSpPr/>
        <p:nvPr/>
      </p:nvGrpSpPr>
      <p:grpSpPr>
        <a:xfrm>
          <a:off x="0" y="0"/>
          <a:ext cx="0" cy="0"/>
          <a:chOff x="0" y="0"/>
          <a:chExt cx="0" cy="0"/>
        </a:xfrm>
      </p:grpSpPr>
      <p:pic>
        <p:nvPicPr>
          <p:cNvPr id="4098" name="Picture 2" descr="Résultat de recherche d'images pour &quot;mausolée enzensberger&quot;"/>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07704" y="3528634"/>
            <a:ext cx="1764226" cy="2939910"/>
          </a:xfrm>
          <a:prstGeom prst="rect">
            <a:avLst/>
          </a:prstGeom>
          <a:noFill/>
          <a:extLst>
            <a:ext uri="{909E8E84-426E-40DD-AFC4-6F175D3DCCD1}">
              <a14:hiddenFill xmlns:a14="http://schemas.microsoft.com/office/drawing/2010/main">
                <a:solidFill>
                  <a:srgbClr val="FFFFFF"/>
                </a:solidFill>
              </a14:hiddenFill>
            </a:ext>
          </a:extLst>
        </p:spPr>
      </p:pic>
      <p:pic>
        <p:nvPicPr>
          <p:cNvPr id="5" name="Espace réservé du contenu 4"/>
          <p:cNvPicPr>
            <a:picLocks noChangeAspect="1"/>
          </p:cNvPicPr>
          <p:nvPr/>
        </p:nvPicPr>
        <p:blipFill>
          <a:blip r:embed="rId3"/>
          <a:stretch>
            <a:fillRect/>
          </a:stretch>
        </p:blipFill>
        <p:spPr>
          <a:xfrm>
            <a:off x="6156176" y="3528634"/>
            <a:ext cx="1854053" cy="2918416"/>
          </a:xfrm>
          <a:prstGeom prst="rect">
            <a:avLst/>
          </a:prstGeom>
        </p:spPr>
      </p:pic>
      <p:pic>
        <p:nvPicPr>
          <p:cNvPr id="1026" name="Picture 2" descr="Résultat de recherche d'images pour &quot;enzensberger poésies&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6242" y="260647"/>
            <a:ext cx="2253550" cy="3267987"/>
          </a:xfrm>
          <a:prstGeom prst="rect">
            <a:avLst/>
          </a:prstGeom>
          <a:noFill/>
          <a:extLst>
            <a:ext uri="{909E8E84-426E-40DD-AFC4-6F175D3DCCD1}">
              <a14:hiddenFill xmlns:a14="http://schemas.microsoft.com/office/drawing/2010/main">
                <a:solidFill>
                  <a:srgbClr val="FFFFFF"/>
                </a:solidFill>
              </a14:hiddenFill>
            </a:ext>
          </a:extLst>
        </p:spPr>
      </p:pic>
      <p:pic>
        <p:nvPicPr>
          <p:cNvPr id="2" name="Image 1"/>
          <p:cNvPicPr>
            <a:picLocks noChangeAspect="1"/>
          </p:cNvPicPr>
          <p:nvPr/>
        </p:nvPicPr>
        <p:blipFill>
          <a:blip r:embed="rId5"/>
          <a:stretch>
            <a:fillRect/>
          </a:stretch>
        </p:blipFill>
        <p:spPr>
          <a:xfrm>
            <a:off x="2789817" y="260646"/>
            <a:ext cx="2763835" cy="3267987"/>
          </a:xfrm>
          <a:prstGeom prst="rect">
            <a:avLst/>
          </a:prstGeom>
        </p:spPr>
      </p:pic>
      <p:sp>
        <p:nvSpPr>
          <p:cNvPr id="6" name="Flèche droite 5"/>
          <p:cNvSpPr/>
          <p:nvPr/>
        </p:nvSpPr>
        <p:spPr>
          <a:xfrm rot="1615076">
            <a:off x="988894" y="3084615"/>
            <a:ext cx="1069276" cy="7157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7" name="Flèche droite 6"/>
          <p:cNvSpPr/>
          <p:nvPr/>
        </p:nvSpPr>
        <p:spPr>
          <a:xfrm rot="9490248">
            <a:off x="3537838" y="3115407"/>
            <a:ext cx="1193367" cy="7755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ZoneTexte 7"/>
          <p:cNvSpPr txBox="1"/>
          <p:nvPr/>
        </p:nvSpPr>
        <p:spPr>
          <a:xfrm>
            <a:off x="2393773" y="6468544"/>
            <a:ext cx="792088" cy="369332"/>
          </a:xfrm>
          <a:prstGeom prst="rect">
            <a:avLst/>
          </a:prstGeom>
          <a:noFill/>
        </p:spPr>
        <p:txBody>
          <a:bodyPr wrap="square" rtlCol="0">
            <a:spAutoFit/>
          </a:bodyPr>
          <a:lstStyle/>
          <a:p>
            <a:r>
              <a:rPr lang="fr-BE" dirty="0" smtClean="0"/>
              <a:t>2007</a:t>
            </a:r>
            <a:endParaRPr lang="fr-BE" dirty="0"/>
          </a:p>
        </p:txBody>
      </p:sp>
      <p:sp>
        <p:nvSpPr>
          <p:cNvPr id="9" name="ZoneTexte 8"/>
          <p:cNvSpPr txBox="1"/>
          <p:nvPr/>
        </p:nvSpPr>
        <p:spPr>
          <a:xfrm>
            <a:off x="428752" y="3635599"/>
            <a:ext cx="740422" cy="369332"/>
          </a:xfrm>
          <a:prstGeom prst="rect">
            <a:avLst/>
          </a:prstGeom>
          <a:noFill/>
        </p:spPr>
        <p:txBody>
          <a:bodyPr wrap="square" rtlCol="0">
            <a:spAutoFit/>
          </a:bodyPr>
          <a:lstStyle/>
          <a:p>
            <a:r>
              <a:rPr lang="fr-BE" dirty="0" smtClean="0"/>
              <a:t>1966</a:t>
            </a:r>
            <a:endParaRPr lang="fr-BE" dirty="0"/>
          </a:p>
        </p:txBody>
      </p:sp>
      <p:sp>
        <p:nvSpPr>
          <p:cNvPr id="10" name="ZoneTexte 9"/>
          <p:cNvSpPr txBox="1"/>
          <p:nvPr/>
        </p:nvSpPr>
        <p:spPr>
          <a:xfrm>
            <a:off x="4795066" y="3622162"/>
            <a:ext cx="721040" cy="369332"/>
          </a:xfrm>
          <a:prstGeom prst="rect">
            <a:avLst/>
          </a:prstGeom>
          <a:noFill/>
        </p:spPr>
        <p:txBody>
          <a:bodyPr wrap="square" rtlCol="0">
            <a:spAutoFit/>
          </a:bodyPr>
          <a:lstStyle/>
          <a:p>
            <a:r>
              <a:rPr lang="fr-BE" dirty="0" smtClean="0"/>
              <a:t>1987</a:t>
            </a:r>
            <a:endParaRPr lang="fr-BE" dirty="0"/>
          </a:p>
        </p:txBody>
      </p:sp>
      <p:sp>
        <p:nvSpPr>
          <p:cNvPr id="11" name="ZoneTexte 10"/>
          <p:cNvSpPr txBox="1"/>
          <p:nvPr/>
        </p:nvSpPr>
        <p:spPr>
          <a:xfrm>
            <a:off x="6732240" y="6447050"/>
            <a:ext cx="720080" cy="369332"/>
          </a:xfrm>
          <a:prstGeom prst="rect">
            <a:avLst/>
          </a:prstGeom>
          <a:noFill/>
        </p:spPr>
        <p:txBody>
          <a:bodyPr wrap="square" rtlCol="0">
            <a:spAutoFit/>
          </a:bodyPr>
          <a:lstStyle/>
          <a:p>
            <a:r>
              <a:rPr lang="fr-BE" dirty="0" smtClean="0"/>
              <a:t>2017</a:t>
            </a:r>
            <a:endParaRPr lang="fr-BE" dirty="0"/>
          </a:p>
        </p:txBody>
      </p:sp>
    </p:spTree>
    <p:extLst>
      <p:ext uri="{BB962C8B-B14F-4D97-AF65-F5344CB8AC3E}">
        <p14:creationId xmlns:p14="http://schemas.microsoft.com/office/powerpoint/2010/main" val="3281389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bg2"/>
        </a:solidFill>
        <a:effectLst/>
      </p:bgPr>
    </p:bg>
    <p:spTree>
      <p:nvGrpSpPr>
        <p:cNvPr id="1" name=""/>
        <p:cNvGrpSpPr/>
        <p:nvPr/>
      </p:nvGrpSpPr>
      <p:grpSpPr>
        <a:xfrm>
          <a:off x="0" y="0"/>
          <a:ext cx="0" cy="0"/>
          <a:chOff x="0" y="0"/>
          <a:chExt cx="0" cy="0"/>
        </a:xfrm>
      </p:grpSpPr>
      <p:pic>
        <p:nvPicPr>
          <p:cNvPr id="3076" name="Picture 4" descr="Résultat de recherche d'images pour &quot;verteidigung der wölfe enzensberger&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28600"/>
            <a:ext cx="2395320" cy="4030587"/>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Résultat de recherche d'images pour &quot;landessprache enzensberger&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836712"/>
            <a:ext cx="2420015" cy="404298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Résultat de recherche d'images pour &quot;blindenschrift enzensberger&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4057" y="1602397"/>
            <a:ext cx="2311553" cy="4013113"/>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Résultat de recherche d'images pour &quot;geschichte der wolken enzensberger&quo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84168" y="613276"/>
            <a:ext cx="2906259" cy="4489856"/>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Résultat de recherche d'images pour &quot;mausoleum  enzensberger &quot;erste ausgabe&quot;&quo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34838" y="2996952"/>
            <a:ext cx="2448272" cy="35752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01601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BE" sz="2000" dirty="0" smtClean="0"/>
              <a:t>En allemand: 13 recueils </a:t>
            </a:r>
            <a:r>
              <a:rPr lang="fr-BE" sz="2000" dirty="0"/>
              <a:t>+ 7 </a:t>
            </a:r>
            <a:r>
              <a:rPr lang="fr-BE" sz="2000" dirty="0" smtClean="0"/>
              <a:t>anthologies</a:t>
            </a:r>
          </a:p>
          <a:p>
            <a:endParaRPr lang="fr-BE" sz="2000" dirty="0"/>
          </a:p>
          <a:p>
            <a:r>
              <a:rPr lang="fr-BE" sz="2000" dirty="0" smtClean="0"/>
              <a:t>En anglais: 5 recueils + 2 anthologies</a:t>
            </a:r>
          </a:p>
          <a:p>
            <a:r>
              <a:rPr lang="fr-BE" sz="2000" dirty="0" smtClean="0"/>
              <a:t>En espagnol: 8 recueils</a:t>
            </a:r>
            <a:endParaRPr lang="fr-BE" sz="2000" dirty="0"/>
          </a:p>
        </p:txBody>
      </p:sp>
    </p:spTree>
    <p:extLst>
      <p:ext uri="{BB962C8B-B14F-4D97-AF65-F5344CB8AC3E}">
        <p14:creationId xmlns:p14="http://schemas.microsoft.com/office/powerpoint/2010/main" val="2937839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300" dirty="0" smtClean="0"/>
              <a:t>1</a:t>
            </a:r>
            <a:r>
              <a:rPr lang="fr-BE" sz="3300" baseline="30000" dirty="0" smtClean="0"/>
              <a:t>er</a:t>
            </a:r>
            <a:r>
              <a:rPr lang="fr-BE" sz="3300" dirty="0" smtClean="0"/>
              <a:t> recueil en français (1966)</a:t>
            </a:r>
            <a:endParaRPr lang="fr-BE" sz="3300" dirty="0"/>
          </a:p>
        </p:txBody>
      </p:sp>
      <p:sp>
        <p:nvSpPr>
          <p:cNvPr id="3" name="Espace réservé du contenu 2"/>
          <p:cNvSpPr>
            <a:spLocks noGrp="1"/>
          </p:cNvSpPr>
          <p:nvPr>
            <p:ph idx="1"/>
          </p:nvPr>
        </p:nvSpPr>
        <p:spPr>
          <a:xfrm>
            <a:off x="1942415" y="1905000"/>
            <a:ext cx="6591985" cy="4006222"/>
          </a:xfrm>
        </p:spPr>
        <p:txBody>
          <a:bodyPr>
            <a:normAutofit/>
          </a:bodyPr>
          <a:lstStyle/>
          <a:p>
            <a:pPr marL="0" indent="0">
              <a:buNone/>
            </a:pPr>
            <a:r>
              <a:rPr lang="fr-BE" sz="2000" dirty="0" smtClean="0"/>
              <a:t>Regroupe 3 recueils allemands </a:t>
            </a:r>
            <a:r>
              <a:rPr lang="fr-BE" sz="2000" dirty="0"/>
              <a:t>(1957, 60 </a:t>
            </a:r>
            <a:r>
              <a:rPr lang="fr-BE" sz="2000" dirty="0" smtClean="0"/>
              <a:t>et </a:t>
            </a:r>
            <a:r>
              <a:rPr lang="fr-BE" sz="2000" dirty="0"/>
              <a:t>64)</a:t>
            </a:r>
          </a:p>
        </p:txBody>
      </p:sp>
      <p:pic>
        <p:nvPicPr>
          <p:cNvPr id="3076" name="Picture 4" descr="Résultat de recherche d'images pour &quot;verteidigung der wölfe enzensberger&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863" y="2446413"/>
            <a:ext cx="2395320" cy="4030587"/>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Résultat de recherche d'images pour &quot;landessprache enzensberger&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3826" y="2446413"/>
            <a:ext cx="2420015" cy="404298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Résultat de recherche d'images pour &quot;blindenschrift enzensberger&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84168" y="2446413"/>
            <a:ext cx="2311553" cy="4013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9387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BE" sz="2000" dirty="0" smtClean="0"/>
              <a:t>Édition bilingue</a:t>
            </a:r>
          </a:p>
          <a:p>
            <a:pPr marL="0" indent="0">
              <a:buNone/>
            </a:pPr>
            <a:r>
              <a:rPr lang="fr-BE" sz="2000" dirty="0" smtClean="0"/>
              <a:t>-&gt; nécessité d’une </a:t>
            </a:r>
            <a:r>
              <a:rPr lang="fr-BE" sz="2000" b="1" dirty="0" smtClean="0"/>
              <a:t>sélection</a:t>
            </a:r>
            <a:r>
              <a:rPr lang="fr-BE" sz="2000" dirty="0" smtClean="0"/>
              <a:t>, qui a une influence considérable sur le </a:t>
            </a:r>
            <a:r>
              <a:rPr lang="fr-BE" sz="2000" b="1" dirty="0" smtClean="0"/>
              <a:t>transfert</a:t>
            </a:r>
            <a:r>
              <a:rPr lang="fr-BE" sz="2000" dirty="0" smtClean="0"/>
              <a:t> et la </a:t>
            </a:r>
            <a:r>
              <a:rPr lang="fr-BE" sz="2000" b="1" dirty="0" smtClean="0"/>
              <a:t>réception</a:t>
            </a:r>
            <a:r>
              <a:rPr lang="fr-BE" sz="2000" dirty="0" smtClean="0"/>
              <a:t>  </a:t>
            </a:r>
          </a:p>
          <a:p>
            <a:pPr marL="0" indent="0" algn="ctr">
              <a:buNone/>
            </a:pPr>
            <a:endParaRPr lang="fr-BE" sz="2000" dirty="0" smtClean="0"/>
          </a:p>
          <a:p>
            <a:pPr marL="0" indent="0" algn="ctr">
              <a:buNone/>
            </a:pPr>
            <a:r>
              <a:rPr lang="fr-BE" sz="2000" dirty="0" smtClean="0"/>
              <a:t>« CE RECUEIL COMPORTE </a:t>
            </a:r>
          </a:p>
          <a:p>
            <a:pPr marL="0" indent="0" algn="ctr">
              <a:buNone/>
            </a:pPr>
            <a:r>
              <a:rPr lang="fr-BE" sz="2000" dirty="0" smtClean="0"/>
              <a:t>UN CHOIX DE »</a:t>
            </a:r>
            <a:endParaRPr lang="fr-BE" sz="2000" dirty="0"/>
          </a:p>
        </p:txBody>
      </p:sp>
    </p:spTree>
    <p:extLst>
      <p:ext uri="{BB962C8B-B14F-4D97-AF65-F5344CB8AC3E}">
        <p14:creationId xmlns:p14="http://schemas.microsoft.com/office/powerpoint/2010/main" val="417171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300" dirty="0" smtClean="0"/>
              <a:t>Défense des loups</a:t>
            </a:r>
            <a:endParaRPr lang="fr-BE" sz="3300" dirty="0"/>
          </a:p>
        </p:txBody>
      </p:sp>
      <p:sp>
        <p:nvSpPr>
          <p:cNvPr id="3" name="Espace réservé du contenu 2"/>
          <p:cNvSpPr>
            <a:spLocks noGrp="1"/>
          </p:cNvSpPr>
          <p:nvPr>
            <p:ph idx="1"/>
          </p:nvPr>
        </p:nvSpPr>
        <p:spPr/>
        <p:txBody>
          <a:bodyPr>
            <a:normAutofit/>
          </a:bodyPr>
          <a:lstStyle/>
          <a:p>
            <a:r>
              <a:rPr lang="fr-BE" sz="2000" dirty="0" smtClean="0"/>
              <a:t>Suppression de la préface de l’auteur</a:t>
            </a:r>
            <a:endParaRPr lang="fr-BE" sz="2000" dirty="0"/>
          </a:p>
        </p:txBody>
      </p:sp>
    </p:spTree>
    <p:extLst>
      <p:ext uri="{BB962C8B-B14F-4D97-AF65-F5344CB8AC3E}">
        <p14:creationId xmlns:p14="http://schemas.microsoft.com/office/powerpoint/2010/main" val="1175315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6" name="Picture 2" descr="http://enzensberger.germlit.rwth-aachen.de/verteidigungmaterial1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90500"/>
            <a:ext cx="3505200" cy="6667500"/>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descr="http://enzensberger.germlit.rwth-aachen.de/verteidigungmaterial2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90500"/>
            <a:ext cx="3600450" cy="666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53644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z="3300" dirty="0" smtClean="0"/>
              <a:t>Préface de l’auteur</a:t>
            </a:r>
            <a:endParaRPr lang="fr-BE" sz="3300" dirty="0"/>
          </a:p>
        </p:txBody>
      </p:sp>
      <p:sp>
        <p:nvSpPr>
          <p:cNvPr id="3" name="Espace réservé du contenu 2"/>
          <p:cNvSpPr>
            <a:spLocks noGrp="1"/>
          </p:cNvSpPr>
          <p:nvPr>
            <p:ph idx="1"/>
          </p:nvPr>
        </p:nvSpPr>
        <p:spPr/>
        <p:txBody>
          <a:bodyPr>
            <a:normAutofit/>
          </a:bodyPr>
          <a:lstStyle/>
          <a:p>
            <a:endParaRPr lang="fr-BE" dirty="0" smtClean="0"/>
          </a:p>
          <a:p>
            <a:r>
              <a:rPr lang="fr-BE" sz="2000" dirty="0" smtClean="0"/>
              <a:t>Annonce 3 </a:t>
            </a:r>
            <a:r>
              <a:rPr lang="fr-BE" sz="2000" dirty="0"/>
              <a:t>catégories de poèmes, remplissant 3 fonctions </a:t>
            </a:r>
            <a:r>
              <a:rPr lang="fr-BE" sz="2000" dirty="0" smtClean="0"/>
              <a:t>différentes (sereins, </a:t>
            </a:r>
            <a:r>
              <a:rPr lang="fr-BE" sz="2000" dirty="0"/>
              <a:t>tristes </a:t>
            </a:r>
            <a:r>
              <a:rPr lang="fr-BE" sz="2000" dirty="0" smtClean="0"/>
              <a:t>et fâchés)</a:t>
            </a:r>
            <a:r>
              <a:rPr lang="fr-BE" sz="2000" dirty="0"/>
              <a:t> </a:t>
            </a:r>
            <a:endParaRPr lang="fr-BE" sz="2000" dirty="0" smtClean="0"/>
          </a:p>
          <a:p>
            <a:endParaRPr lang="fr-BE" sz="2000" dirty="0" smtClean="0"/>
          </a:p>
          <a:p>
            <a:r>
              <a:rPr lang="fr-BE" sz="2000" dirty="0" smtClean="0"/>
              <a:t>Présente un jeune auteur plein de contradictions</a:t>
            </a:r>
            <a:endParaRPr lang="fr-BE" sz="2000" dirty="0"/>
          </a:p>
        </p:txBody>
      </p:sp>
    </p:spTree>
    <p:extLst>
      <p:ext uri="{BB962C8B-B14F-4D97-AF65-F5344CB8AC3E}">
        <p14:creationId xmlns:p14="http://schemas.microsoft.com/office/powerpoint/2010/main" val="3829273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300" dirty="0" smtClean="0"/>
              <a:t>Sélection de poèmes</a:t>
            </a:r>
            <a:endParaRPr lang="fr-BE" sz="3300" dirty="0"/>
          </a:p>
        </p:txBody>
      </p:sp>
      <p:sp>
        <p:nvSpPr>
          <p:cNvPr id="5" name="Rectangle 4"/>
          <p:cNvSpPr/>
          <p:nvPr/>
        </p:nvSpPr>
        <p:spPr>
          <a:xfrm>
            <a:off x="2617493" y="2708920"/>
            <a:ext cx="5904656" cy="1938992"/>
          </a:xfrm>
          <a:prstGeom prst="rect">
            <a:avLst/>
          </a:prstGeom>
        </p:spPr>
        <p:txBody>
          <a:bodyPr wrap="square">
            <a:spAutoFit/>
          </a:bodyPr>
          <a:lstStyle/>
          <a:p>
            <a:r>
              <a:rPr lang="de-DE" sz="2000" dirty="0" smtClean="0"/>
              <a:t>Original			&gt; </a:t>
            </a:r>
            <a:r>
              <a:rPr lang="de-DE" sz="2000" dirty="0" err="1"/>
              <a:t>T</a:t>
            </a:r>
            <a:r>
              <a:rPr lang="de-DE" sz="2000" dirty="0" err="1" smtClean="0"/>
              <a:t>raduction</a:t>
            </a:r>
            <a:endParaRPr lang="de-DE" sz="2000" dirty="0" smtClean="0"/>
          </a:p>
          <a:p>
            <a:r>
              <a:rPr lang="de-DE" sz="2000" dirty="0" smtClean="0"/>
              <a:t>57				&gt; 12</a:t>
            </a:r>
          </a:p>
          <a:p>
            <a:endParaRPr lang="de-DE" sz="2000" dirty="0" smtClean="0"/>
          </a:p>
          <a:p>
            <a:r>
              <a:rPr lang="de-DE" sz="2000" dirty="0" smtClean="0"/>
              <a:t>19 </a:t>
            </a:r>
            <a:r>
              <a:rPr lang="de-DE" sz="2000" dirty="0" err="1" smtClean="0"/>
              <a:t>poèmes</a:t>
            </a:r>
            <a:r>
              <a:rPr lang="de-DE" sz="2000" dirty="0" smtClean="0"/>
              <a:t> </a:t>
            </a:r>
            <a:r>
              <a:rPr lang="de-DE" sz="2000" dirty="0" err="1" smtClean="0"/>
              <a:t>sereins</a:t>
            </a:r>
            <a:r>
              <a:rPr lang="de-DE" sz="2000" dirty="0" smtClean="0"/>
              <a:t>	 	&gt; 4</a:t>
            </a:r>
            <a:endParaRPr lang="de-DE" sz="2000" dirty="0"/>
          </a:p>
          <a:p>
            <a:r>
              <a:rPr lang="de-DE" sz="2000" dirty="0" smtClean="0"/>
              <a:t>21 </a:t>
            </a:r>
            <a:r>
              <a:rPr lang="de-DE" sz="2000" dirty="0" err="1" smtClean="0"/>
              <a:t>poèmes</a:t>
            </a:r>
            <a:r>
              <a:rPr lang="de-DE" sz="2000" dirty="0" smtClean="0"/>
              <a:t> tristes	</a:t>
            </a:r>
            <a:r>
              <a:rPr lang="de-DE" sz="2000" dirty="0"/>
              <a:t>	</a:t>
            </a:r>
            <a:r>
              <a:rPr lang="de-DE" sz="2000" dirty="0" smtClean="0"/>
              <a:t>&gt; 0</a:t>
            </a:r>
            <a:endParaRPr lang="de-DE" sz="2000" dirty="0"/>
          </a:p>
          <a:p>
            <a:r>
              <a:rPr lang="de-DE" sz="2000" dirty="0"/>
              <a:t>17 </a:t>
            </a:r>
            <a:r>
              <a:rPr lang="de-DE" sz="2000" dirty="0" err="1" smtClean="0"/>
              <a:t>poèmes</a:t>
            </a:r>
            <a:r>
              <a:rPr lang="de-DE" sz="2000" dirty="0" smtClean="0"/>
              <a:t> </a:t>
            </a:r>
            <a:r>
              <a:rPr lang="de-DE" sz="2000" dirty="0" err="1" smtClean="0"/>
              <a:t>fâchés</a:t>
            </a:r>
            <a:r>
              <a:rPr lang="de-DE" sz="2000" dirty="0"/>
              <a:t>	</a:t>
            </a:r>
            <a:r>
              <a:rPr lang="de-DE" sz="2000" dirty="0" smtClean="0"/>
              <a:t>	&gt; 8</a:t>
            </a:r>
            <a:endParaRPr lang="de-DE" sz="2000" dirty="0"/>
          </a:p>
        </p:txBody>
      </p:sp>
    </p:spTree>
    <p:extLst>
      <p:ext uri="{BB962C8B-B14F-4D97-AF65-F5344CB8AC3E}">
        <p14:creationId xmlns:p14="http://schemas.microsoft.com/office/powerpoint/2010/main" val="1159439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300" dirty="0" smtClean="0"/>
              <a:t>Composition inégale</a:t>
            </a:r>
            <a:endParaRPr lang="fr-BE" sz="3300" dirty="0"/>
          </a:p>
        </p:txBody>
      </p:sp>
      <p:sp>
        <p:nvSpPr>
          <p:cNvPr id="3" name="Espace réservé du contenu 2"/>
          <p:cNvSpPr>
            <a:spLocks noGrp="1"/>
          </p:cNvSpPr>
          <p:nvPr>
            <p:ph idx="1"/>
          </p:nvPr>
        </p:nvSpPr>
        <p:spPr/>
        <p:txBody>
          <a:bodyPr>
            <a:normAutofit/>
          </a:bodyPr>
          <a:lstStyle/>
          <a:p>
            <a:endParaRPr lang="fr-BE" dirty="0" smtClean="0"/>
          </a:p>
          <a:p>
            <a:r>
              <a:rPr lang="fr-BE" sz="2000" dirty="0" smtClean="0"/>
              <a:t>Prédominance des poèmes fâchés</a:t>
            </a:r>
          </a:p>
          <a:p>
            <a:endParaRPr lang="fr-BE" sz="2000" dirty="0" smtClean="0"/>
          </a:p>
          <a:p>
            <a:r>
              <a:rPr lang="fr-BE" sz="2000" dirty="0" smtClean="0"/>
              <a:t>Disparition des poèmes tristes – alors que les critiques allemands faisaient l’éloge de leur légèreté</a:t>
            </a:r>
          </a:p>
          <a:p>
            <a:pPr marL="0" indent="0">
              <a:buNone/>
            </a:pPr>
            <a:endParaRPr lang="fr-BE" sz="2000" dirty="0"/>
          </a:p>
        </p:txBody>
      </p:sp>
    </p:spTree>
    <p:extLst>
      <p:ext uri="{BB962C8B-B14F-4D97-AF65-F5344CB8AC3E}">
        <p14:creationId xmlns:p14="http://schemas.microsoft.com/office/powerpoint/2010/main" val="294205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300" b="1" dirty="0" smtClean="0"/>
              <a:t>Un exemple d’application</a:t>
            </a:r>
            <a:endParaRPr lang="fr-BE" sz="3300" b="1" dirty="0"/>
          </a:p>
        </p:txBody>
      </p:sp>
      <p:sp>
        <p:nvSpPr>
          <p:cNvPr id="3" name="Espace réservé du contenu 2"/>
          <p:cNvSpPr>
            <a:spLocks noGrp="1"/>
          </p:cNvSpPr>
          <p:nvPr>
            <p:ph idx="1"/>
          </p:nvPr>
        </p:nvSpPr>
        <p:spPr/>
        <p:txBody>
          <a:bodyPr>
            <a:normAutofit/>
          </a:bodyPr>
          <a:lstStyle/>
          <a:p>
            <a:endParaRPr lang="fr-BE" sz="3600" dirty="0" smtClean="0"/>
          </a:p>
          <a:p>
            <a:r>
              <a:rPr lang="fr-BE" sz="2000" dirty="0" smtClean="0"/>
              <a:t>dans </a:t>
            </a:r>
            <a:r>
              <a:rPr lang="fr-BE" sz="2000" dirty="0"/>
              <a:t>ma discipline : la </a:t>
            </a:r>
            <a:r>
              <a:rPr lang="fr-BE" sz="2000" dirty="0" err="1" smtClean="0"/>
              <a:t>traductologie</a:t>
            </a:r>
            <a:endParaRPr lang="fr-BE" sz="2000" dirty="0" smtClean="0"/>
          </a:p>
          <a:p>
            <a:endParaRPr lang="fr-BE" sz="2000" dirty="0"/>
          </a:p>
          <a:p>
            <a:r>
              <a:rPr lang="fr-BE" sz="2000" dirty="0" smtClean="0"/>
              <a:t>à </a:t>
            </a:r>
            <a:r>
              <a:rPr lang="fr-BE" sz="2000" dirty="0"/>
              <a:t>partir </a:t>
            </a:r>
            <a:r>
              <a:rPr lang="fr-BE" sz="2000" dirty="0" smtClean="0"/>
              <a:t>d’un </a:t>
            </a:r>
            <a:r>
              <a:rPr lang="fr-BE" sz="2000" dirty="0"/>
              <a:t>poème d’Hans Magnus </a:t>
            </a:r>
            <a:r>
              <a:rPr lang="fr-BE" sz="2000" dirty="0" smtClean="0"/>
              <a:t>Enzensberger</a:t>
            </a:r>
            <a:endParaRPr lang="fr-BE" sz="2000" dirty="0"/>
          </a:p>
        </p:txBody>
      </p:sp>
    </p:spTree>
    <p:extLst>
      <p:ext uri="{BB962C8B-B14F-4D97-AF65-F5344CB8AC3E}">
        <p14:creationId xmlns:p14="http://schemas.microsoft.com/office/powerpoint/2010/main" val="87525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Rectangle 3"/>
          <p:cNvSpPr/>
          <p:nvPr/>
        </p:nvSpPr>
        <p:spPr>
          <a:xfrm>
            <a:off x="2267744" y="1052736"/>
            <a:ext cx="5094312" cy="4661982"/>
          </a:xfrm>
          <a:prstGeom prst="rect">
            <a:avLst/>
          </a:prstGeom>
        </p:spPr>
        <p:txBody>
          <a:bodyPr wrap="square">
            <a:spAutoFit/>
          </a:bodyPr>
          <a:lstStyle/>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Befragung zur Mitternacht</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 </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Wo, die meine Hand hält, Gefährtin,</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verweilst du, durch welche Gewölbe</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geht, wenn in den Türmen die Glocken</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träumen </a:t>
            </a:r>
            <a:r>
              <a:rPr lang="de-DE" sz="2000" dirty="0" err="1">
                <a:latin typeface="+mj-lt"/>
                <a:ea typeface="Calibri" panose="020F0502020204030204" pitchFamily="34" charset="0"/>
                <a:cs typeface="Times New Roman" panose="02020603050405020304" pitchFamily="18" charset="0"/>
              </a:rPr>
              <a:t>daß</a:t>
            </a:r>
            <a:r>
              <a:rPr lang="de-DE" sz="2000" dirty="0">
                <a:latin typeface="+mj-lt"/>
                <a:ea typeface="Calibri" panose="020F0502020204030204" pitchFamily="34" charset="0"/>
                <a:cs typeface="Times New Roman" panose="02020603050405020304" pitchFamily="18" charset="0"/>
              </a:rPr>
              <a:t> sie zerbrochen sind,</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dein Herz?</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 </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fr-BE" sz="2000" dirty="0" smtClean="0">
                <a:latin typeface="+mj-lt"/>
                <a:ea typeface="Calibri" panose="020F0502020204030204" pitchFamily="34" charset="0"/>
                <a:cs typeface="Times New Roman" panose="02020603050405020304" pitchFamily="18" charset="0"/>
              </a:rPr>
              <a:t>[…]</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 </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Wo, in was für Wälder verstrickt dich,</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die meine Hand hält, Gefährtin,</a:t>
            </a:r>
            <a:endParaRPr lang="fr-BE" sz="2000" dirty="0">
              <a:latin typeface="+mj-lt"/>
              <a:ea typeface="Calibri" panose="020F0502020204030204" pitchFamily="34" charset="0"/>
              <a:cs typeface="Times New Roman" panose="02020603050405020304" pitchFamily="18" charset="0"/>
            </a:endParaRPr>
          </a:p>
          <a:p>
            <a:pPr>
              <a:lnSpc>
                <a:spcPct val="115000"/>
              </a:lnSpc>
              <a:spcAft>
                <a:spcPts val="0"/>
              </a:spcAft>
            </a:pPr>
            <a:r>
              <a:rPr lang="de-DE" sz="2000" dirty="0">
                <a:latin typeface="+mj-lt"/>
                <a:ea typeface="Calibri" panose="020F0502020204030204" pitchFamily="34" charset="0"/>
                <a:cs typeface="Times New Roman" panose="02020603050405020304" pitchFamily="18" charset="0"/>
              </a:rPr>
              <a:t>dein Traum?</a:t>
            </a:r>
            <a:endParaRPr lang="fr-BE" sz="20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78996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300" dirty="0" smtClean="0"/>
              <a:t>Perte du contraste</a:t>
            </a:r>
            <a:endParaRPr lang="fr-BE" sz="3300" dirty="0"/>
          </a:p>
        </p:txBody>
      </p:sp>
      <p:sp>
        <p:nvSpPr>
          <p:cNvPr id="3" name="Espace réservé du contenu 2"/>
          <p:cNvSpPr>
            <a:spLocks noGrp="1"/>
          </p:cNvSpPr>
          <p:nvPr>
            <p:ph idx="1"/>
          </p:nvPr>
        </p:nvSpPr>
        <p:spPr/>
        <p:txBody>
          <a:bodyPr>
            <a:normAutofit/>
          </a:bodyPr>
          <a:lstStyle/>
          <a:p>
            <a:pPr marL="0" indent="0">
              <a:buNone/>
            </a:pPr>
            <a:r>
              <a:rPr lang="fr-BE" sz="2000" dirty="0" smtClean="0"/>
              <a:t>«</a:t>
            </a:r>
            <a:r>
              <a:rPr lang="fr-BE" sz="2000" dirty="0"/>
              <a:t> d’une part une insatisfaction sarcastique et agressive vis-à-vis du monde, d’autre part un contentement sérieux et affectueux dans le domaine familier. C’est un </a:t>
            </a:r>
            <a:r>
              <a:rPr lang="fr-BE" sz="2000" b="1" dirty="0"/>
              <a:t>contraste</a:t>
            </a:r>
            <a:r>
              <a:rPr lang="fr-BE" sz="2000" dirty="0"/>
              <a:t> comme il en existe entre le froid et le chaud, la haine et l’amour, le mal et le bien. Ce contraste est décisif pour Enzensberger (…) L’élan critique de ses </a:t>
            </a:r>
            <a:r>
              <a:rPr lang="fr-BE" sz="2000" dirty="0" smtClean="0"/>
              <a:t>poèmes fâchés </a:t>
            </a:r>
            <a:r>
              <a:rPr lang="fr-BE" sz="2000" dirty="0"/>
              <a:t>s’associe avec la ferveur aimante des </a:t>
            </a:r>
            <a:r>
              <a:rPr lang="fr-BE" sz="2000" dirty="0" smtClean="0"/>
              <a:t>poèmes sereins</a:t>
            </a:r>
            <a:r>
              <a:rPr lang="fr-BE" sz="2000" dirty="0"/>
              <a:t>  </a:t>
            </a:r>
            <a:r>
              <a:rPr lang="fr-BE" sz="2000" dirty="0" smtClean="0"/>
              <a:t>» </a:t>
            </a:r>
          </a:p>
          <a:p>
            <a:pPr marL="0" indent="0">
              <a:buNone/>
            </a:pPr>
            <a:r>
              <a:rPr lang="fr-BE" sz="2000" dirty="0" smtClean="0"/>
              <a:t>Hans Egon Holthusen1958</a:t>
            </a:r>
            <a:r>
              <a:rPr lang="fr-BE" sz="2000" dirty="0"/>
              <a:t> </a:t>
            </a:r>
          </a:p>
        </p:txBody>
      </p:sp>
    </p:spTree>
    <p:extLst>
      <p:ext uri="{BB962C8B-B14F-4D97-AF65-F5344CB8AC3E}">
        <p14:creationId xmlns:p14="http://schemas.microsoft.com/office/powerpoint/2010/main" val="1693654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300" dirty="0" smtClean="0"/>
              <a:t>Influence sur la réception</a:t>
            </a:r>
            <a:endParaRPr lang="fr-BE" sz="3300" dirty="0"/>
          </a:p>
        </p:txBody>
      </p:sp>
      <p:sp>
        <p:nvSpPr>
          <p:cNvPr id="3" name="Espace réservé du contenu 2"/>
          <p:cNvSpPr>
            <a:spLocks noGrp="1"/>
          </p:cNvSpPr>
          <p:nvPr>
            <p:ph idx="1"/>
          </p:nvPr>
        </p:nvSpPr>
        <p:spPr/>
        <p:txBody>
          <a:bodyPr>
            <a:normAutofit/>
          </a:bodyPr>
          <a:lstStyle/>
          <a:p>
            <a:pPr marL="0" indent="0">
              <a:buNone/>
            </a:pPr>
            <a:r>
              <a:rPr lang="fr-BE" sz="2000" dirty="0" smtClean="0"/>
              <a:t>«</a:t>
            </a:r>
            <a:r>
              <a:rPr lang="fr-BE" sz="2000" dirty="0"/>
              <a:t> Poète lyrique, essayiste et journaliste allemand. C’est un ‘</a:t>
            </a:r>
            <a:r>
              <a:rPr lang="fr-BE" sz="2000" b="1" dirty="0"/>
              <a:t>homme en colère’</a:t>
            </a:r>
            <a:r>
              <a:rPr lang="fr-BE" sz="2000" dirty="0"/>
              <a:t>, dont les poèmes </a:t>
            </a:r>
            <a:r>
              <a:rPr lang="fr-BE" sz="2000" b="1" dirty="0"/>
              <a:t>ironiques, provocants, cyniques</a:t>
            </a:r>
            <a:r>
              <a:rPr lang="fr-BE" sz="2000" dirty="0"/>
              <a:t>, sont dirigés contre les bien-pensants, les veules, les nantis ; un démystificateur, qui vise à secouer les bonnes consciences. Il use avec virtuosité de toutes les ressources du langage et des formes poétiques ; seules, quelques pièces de ton élégiaque interrompent une longue suite de </a:t>
            </a:r>
            <a:r>
              <a:rPr lang="fr-BE" sz="2000" b="1" dirty="0"/>
              <a:t>pamphlets </a:t>
            </a:r>
            <a:r>
              <a:rPr lang="fr-BE" sz="2000" dirty="0"/>
              <a:t>poétiques  </a:t>
            </a:r>
            <a:r>
              <a:rPr lang="fr-BE" sz="2000" dirty="0" smtClean="0"/>
              <a:t>»</a:t>
            </a:r>
            <a:r>
              <a:rPr lang="fr-BE" sz="2000" i="1" dirty="0"/>
              <a:t> </a:t>
            </a:r>
            <a:endParaRPr lang="fr-BE" sz="2000" i="1" dirty="0" smtClean="0"/>
          </a:p>
          <a:p>
            <a:pPr marL="0" indent="0">
              <a:buNone/>
            </a:pPr>
            <a:r>
              <a:rPr lang="fr-BE" sz="2000" i="1" dirty="0" smtClean="0"/>
              <a:t>Dictionnaire </a:t>
            </a:r>
            <a:r>
              <a:rPr lang="fr-BE" sz="2000" i="1" dirty="0"/>
              <a:t>des littératures </a:t>
            </a:r>
            <a:r>
              <a:rPr lang="fr-BE" sz="2000" dirty="0"/>
              <a:t>1968</a:t>
            </a:r>
          </a:p>
          <a:p>
            <a:pPr marL="0" indent="0">
              <a:buNone/>
            </a:pPr>
            <a:endParaRPr lang="fr-BE" dirty="0"/>
          </a:p>
          <a:p>
            <a:endParaRPr lang="fr-BE" dirty="0"/>
          </a:p>
        </p:txBody>
      </p:sp>
    </p:spTree>
    <p:extLst>
      <p:ext uri="{BB962C8B-B14F-4D97-AF65-F5344CB8AC3E}">
        <p14:creationId xmlns:p14="http://schemas.microsoft.com/office/powerpoint/2010/main" val="880960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300" dirty="0" smtClean="0"/>
              <a:t>Nouvelle édition de 1997</a:t>
            </a:r>
            <a:endParaRPr lang="fr-BE" sz="3300" dirty="0"/>
          </a:p>
        </p:txBody>
      </p:sp>
      <p:pic>
        <p:nvPicPr>
          <p:cNvPr id="12292" name="Picture 4" descr="http://www.gallimard.fr/var/storage/images/product/e68/product_9782070347605_195x32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1628800"/>
            <a:ext cx="3017840" cy="5029735"/>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p:cNvSpPr txBox="1"/>
          <p:nvPr/>
        </p:nvSpPr>
        <p:spPr>
          <a:xfrm>
            <a:off x="4644008" y="2132856"/>
            <a:ext cx="4320480" cy="400110"/>
          </a:xfrm>
          <a:prstGeom prst="rect">
            <a:avLst/>
          </a:prstGeom>
          <a:noFill/>
        </p:spPr>
        <p:txBody>
          <a:bodyPr wrap="square" rtlCol="0">
            <a:spAutoFit/>
          </a:bodyPr>
          <a:lstStyle/>
          <a:p>
            <a:r>
              <a:rPr lang="fr-BE" sz="2000" dirty="0" smtClean="0"/>
              <a:t>« machine de colère » (préface)</a:t>
            </a:r>
          </a:p>
        </p:txBody>
      </p:sp>
    </p:spTree>
    <p:extLst>
      <p:ext uri="{BB962C8B-B14F-4D97-AF65-F5344CB8AC3E}">
        <p14:creationId xmlns:p14="http://schemas.microsoft.com/office/powerpoint/2010/main" val="3510916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300" dirty="0" smtClean="0"/>
              <a:t>2017</a:t>
            </a:r>
            <a:endParaRPr lang="fr-BE" sz="3300" dirty="0"/>
          </a:p>
        </p:txBody>
      </p:sp>
      <p:pic>
        <p:nvPicPr>
          <p:cNvPr id="5" name="Espace réservé du contenu 4"/>
          <p:cNvPicPr>
            <a:picLocks noGrp="1" noChangeAspect="1"/>
          </p:cNvPicPr>
          <p:nvPr>
            <p:ph idx="1"/>
          </p:nvPr>
        </p:nvPicPr>
        <p:blipFill>
          <a:blip r:embed="rId2"/>
          <a:stretch>
            <a:fillRect/>
          </a:stretch>
        </p:blipFill>
        <p:spPr>
          <a:xfrm>
            <a:off x="3072145" y="1742821"/>
            <a:ext cx="2795999" cy="4401110"/>
          </a:xfrm>
          <a:prstGeom prst="rect">
            <a:avLst/>
          </a:prstGeom>
        </p:spPr>
      </p:pic>
    </p:spTree>
    <p:extLst>
      <p:ext uri="{BB962C8B-B14F-4D97-AF65-F5344CB8AC3E}">
        <p14:creationId xmlns:p14="http://schemas.microsoft.com/office/powerpoint/2010/main" val="9244366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300" dirty="0" smtClean="0"/>
              <a:t>Postface du traducteur</a:t>
            </a:r>
            <a:endParaRPr lang="fr-BE" sz="3300" dirty="0"/>
          </a:p>
        </p:txBody>
      </p:sp>
      <p:sp>
        <p:nvSpPr>
          <p:cNvPr id="3" name="Espace réservé du contenu 2"/>
          <p:cNvSpPr>
            <a:spLocks noGrp="1"/>
          </p:cNvSpPr>
          <p:nvPr>
            <p:ph idx="1"/>
          </p:nvPr>
        </p:nvSpPr>
        <p:spPr>
          <a:xfrm>
            <a:off x="1942415" y="1484784"/>
            <a:ext cx="6591985" cy="5112568"/>
          </a:xfrm>
        </p:spPr>
        <p:txBody>
          <a:bodyPr>
            <a:noAutofit/>
          </a:bodyPr>
          <a:lstStyle/>
          <a:p>
            <a:pPr marL="0" indent="0">
              <a:buNone/>
            </a:pPr>
            <a:r>
              <a:rPr lang="fr-BE" sz="2000" dirty="0"/>
              <a:t>« Deux volumes traduits en français pour une œuvre poétique internationalement reconnue et s’étalant sur six décennies. Sans doute Hans Magnus Enzensberger est-il plus connu en France comme essayiste (…) que comme poète. (…) Jusqu’à présent, le lecteur français ne pouvait tout au plus se procurer, dans sa langue, qu’un seul volume signé de l’auteur, regroupant certes des recueils décisifs, mais tous publiés entre la fin des années 1950 et le milieu des années 1970. </a:t>
            </a:r>
            <a:r>
              <a:rPr lang="fr-BE" sz="2000" b="1" dirty="0"/>
              <a:t>Que ce lecteur-là lise le présent livre dans la foulée immédiate de </a:t>
            </a:r>
            <a:r>
              <a:rPr lang="fr-BE" sz="2000" b="1" i="1" dirty="0"/>
              <a:t>Mausolée</a:t>
            </a:r>
            <a:r>
              <a:rPr lang="fr-BE" sz="2000" b="1" dirty="0"/>
              <a:t>, et il ne pourra qu’être frappé par le chemin parcouru – par une évolution que le lecteur allemand aura, lui pu accompagner au fil des décennies et des nombreux titres qui les ponctuèrent</a:t>
            </a:r>
            <a:r>
              <a:rPr lang="fr-BE" sz="2000" dirty="0" smtClean="0"/>
              <a:t>.</a:t>
            </a:r>
            <a:r>
              <a:rPr lang="fr-BE" sz="2000" dirty="0"/>
              <a:t> »</a:t>
            </a:r>
          </a:p>
        </p:txBody>
      </p:sp>
    </p:spTree>
    <p:extLst>
      <p:ext uri="{BB962C8B-B14F-4D97-AF65-F5344CB8AC3E}">
        <p14:creationId xmlns:p14="http://schemas.microsoft.com/office/powerpoint/2010/main" val="2739446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sz="quarter" idx="4294967295"/>
          </p:nvPr>
        </p:nvSpPr>
        <p:spPr>
          <a:xfrm>
            <a:off x="1619672" y="1340768"/>
            <a:ext cx="8153400" cy="4970462"/>
          </a:xfrm>
        </p:spPr>
        <p:txBody>
          <a:bodyPr>
            <a:normAutofit fontScale="55000" lnSpcReduction="20000"/>
          </a:bodyPr>
          <a:lstStyle/>
          <a:p>
            <a:pPr marL="0" indent="0">
              <a:buNone/>
            </a:pPr>
            <a:r>
              <a:rPr lang="fr-BE" sz="3600" dirty="0" smtClean="0"/>
              <a:t>Dans le manuel de terminale</a:t>
            </a:r>
          </a:p>
          <a:p>
            <a:pPr marL="0" indent="0">
              <a:buNone/>
            </a:pPr>
            <a:r>
              <a:rPr lang="fr-BE" sz="3600" dirty="0" smtClean="0"/>
              <a:t>Ne </a:t>
            </a:r>
            <a:r>
              <a:rPr lang="fr-BE" sz="3600" dirty="0"/>
              <a:t>lis pas d’odes, mon fils, lis les horaires des trains :</a:t>
            </a:r>
            <a:br>
              <a:rPr lang="fr-BE" sz="3600" dirty="0"/>
            </a:br>
            <a:r>
              <a:rPr lang="fr-BE" sz="3600" dirty="0"/>
              <a:t>ils sont plus précis. Déroule les cartes marines,</a:t>
            </a:r>
            <a:br>
              <a:rPr lang="fr-BE" sz="3600" dirty="0"/>
            </a:br>
            <a:r>
              <a:rPr lang="fr-BE" sz="3600" dirty="0"/>
              <a:t>avant qu’il soit trop tard. Sois vigilant, ne chante pas.</a:t>
            </a:r>
            <a:br>
              <a:rPr lang="fr-BE" sz="3600" dirty="0"/>
            </a:br>
            <a:r>
              <a:rPr lang="fr-BE" sz="3600" dirty="0"/>
              <a:t>Le jour viendra où ils remettront des listes sur la porte</a:t>
            </a:r>
            <a:br>
              <a:rPr lang="fr-BE" sz="3600" dirty="0"/>
            </a:br>
            <a:r>
              <a:rPr lang="fr-BE" sz="3600" dirty="0"/>
              <a:t>et peindront des tarins sur la poitrine de ceux</a:t>
            </a:r>
            <a:br>
              <a:rPr lang="fr-BE" sz="3600" dirty="0"/>
            </a:br>
            <a:r>
              <a:rPr lang="fr-BE" sz="3600" dirty="0"/>
              <a:t>qui disent non.  Apprends à marcher sans être reconnu.</a:t>
            </a:r>
            <a:br>
              <a:rPr lang="fr-BE" sz="3600" dirty="0"/>
            </a:br>
            <a:r>
              <a:rPr lang="fr-BE" sz="3600" dirty="0"/>
              <a:t>Apprends plus que moi :</a:t>
            </a:r>
            <a:br>
              <a:rPr lang="fr-BE" sz="3600" dirty="0"/>
            </a:br>
            <a:r>
              <a:rPr lang="fr-BE" sz="3600" dirty="0"/>
              <a:t>à changer de quartier, de passeport, de visage.</a:t>
            </a:r>
            <a:br>
              <a:rPr lang="fr-BE" sz="3600" dirty="0"/>
            </a:br>
            <a:r>
              <a:rPr lang="fr-BE" sz="3600" dirty="0"/>
              <a:t>Entends toi aux petites trahisons,</a:t>
            </a:r>
            <a:br>
              <a:rPr lang="fr-BE" sz="3600" dirty="0"/>
            </a:br>
            <a:r>
              <a:rPr lang="fr-BE" sz="3600" dirty="0"/>
              <a:t>au sale petit salut quotidien. Les encycliques</a:t>
            </a:r>
            <a:br>
              <a:rPr lang="fr-BE" sz="3600" dirty="0"/>
            </a:br>
            <a:r>
              <a:rPr lang="fr-BE" sz="3600" dirty="0"/>
              <a:t>sont utiles pour allumer le feu,</a:t>
            </a:r>
            <a:br>
              <a:rPr lang="fr-BE" sz="3600" dirty="0"/>
            </a:br>
            <a:r>
              <a:rPr lang="fr-BE" sz="3600" dirty="0"/>
              <a:t>et les manifestes : pour emballer le beurre et le sel</a:t>
            </a:r>
            <a:br>
              <a:rPr lang="fr-BE" sz="3600" dirty="0"/>
            </a:br>
            <a:r>
              <a:rPr lang="fr-BE" sz="3600" dirty="0"/>
              <a:t>pour les sans-défense. Il faut de la fureur et de la patience</a:t>
            </a:r>
            <a:br>
              <a:rPr lang="fr-BE" sz="3600" dirty="0"/>
            </a:br>
            <a:r>
              <a:rPr lang="fr-BE" sz="3600" dirty="0"/>
              <a:t>pour souffler dans les poumons du pouvoir</a:t>
            </a:r>
            <a:br>
              <a:rPr lang="fr-BE" sz="3600" dirty="0"/>
            </a:br>
            <a:r>
              <a:rPr lang="fr-BE" sz="3600" dirty="0"/>
              <a:t>la fine poussière mortelle, moulue</a:t>
            </a:r>
            <a:br>
              <a:rPr lang="fr-BE" sz="3600" dirty="0"/>
            </a:br>
            <a:r>
              <a:rPr lang="fr-BE" sz="3600" dirty="0"/>
              <a:t>par ceux qui ont beaucoup appris,</a:t>
            </a:r>
            <a:br>
              <a:rPr lang="fr-BE" sz="3600" dirty="0"/>
            </a:br>
            <a:r>
              <a:rPr lang="fr-BE" sz="3600" dirty="0"/>
              <a:t>qui sont précis, moulue par toi.</a:t>
            </a:r>
          </a:p>
          <a:p>
            <a:endParaRPr lang="fr-BE" dirty="0"/>
          </a:p>
        </p:txBody>
      </p:sp>
    </p:spTree>
    <p:extLst>
      <p:ext uri="{BB962C8B-B14F-4D97-AF65-F5344CB8AC3E}">
        <p14:creationId xmlns:p14="http://schemas.microsoft.com/office/powerpoint/2010/main" val="26443450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Espace réservé du contenu 2"/>
          <p:cNvSpPr>
            <a:spLocks noGrp="1"/>
          </p:cNvSpPr>
          <p:nvPr>
            <p:ph sz="quarter" idx="4294967295"/>
          </p:nvPr>
        </p:nvSpPr>
        <p:spPr>
          <a:xfrm>
            <a:off x="1691680" y="1340768"/>
            <a:ext cx="8153400" cy="4970462"/>
          </a:xfrm>
        </p:spPr>
        <p:txBody>
          <a:bodyPr>
            <a:normAutofit fontScale="92500" lnSpcReduction="10000"/>
          </a:bodyPr>
          <a:lstStyle/>
          <a:p>
            <a:pPr marL="0" indent="0">
              <a:buNone/>
            </a:pPr>
            <a:r>
              <a:rPr lang="fr-BE" sz="2200" dirty="0" err="1" smtClean="0"/>
              <a:t>Ins</a:t>
            </a:r>
            <a:r>
              <a:rPr lang="fr-BE" sz="2200" dirty="0" smtClean="0"/>
              <a:t> </a:t>
            </a:r>
            <a:r>
              <a:rPr lang="fr-BE" sz="2200" dirty="0" err="1"/>
              <a:t>Lesebuch</a:t>
            </a:r>
            <a:r>
              <a:rPr lang="fr-BE" sz="2200" dirty="0"/>
              <a:t> </a:t>
            </a:r>
            <a:r>
              <a:rPr lang="fr-BE" sz="2200" dirty="0" err="1"/>
              <a:t>für</a:t>
            </a:r>
            <a:r>
              <a:rPr lang="fr-BE" sz="2200" dirty="0"/>
              <a:t> die </a:t>
            </a:r>
            <a:r>
              <a:rPr lang="fr-BE" sz="2200" dirty="0" err="1" smtClean="0"/>
              <a:t>Oberschule</a:t>
            </a:r>
            <a:endParaRPr lang="fr-BE" sz="2200" dirty="0"/>
          </a:p>
          <a:p>
            <a:pPr marL="0" indent="0">
              <a:buNone/>
            </a:pPr>
            <a:r>
              <a:rPr lang="fr-BE" sz="2200" dirty="0"/>
              <a:t>Lies </a:t>
            </a:r>
            <a:r>
              <a:rPr lang="fr-BE" sz="2200" dirty="0" err="1"/>
              <a:t>keine</a:t>
            </a:r>
            <a:r>
              <a:rPr lang="fr-BE" sz="2200" dirty="0"/>
              <a:t> </a:t>
            </a:r>
            <a:r>
              <a:rPr lang="fr-BE" sz="2200" dirty="0" err="1"/>
              <a:t>Oden</a:t>
            </a:r>
            <a:r>
              <a:rPr lang="fr-BE" sz="2200" dirty="0"/>
              <a:t>, </a:t>
            </a:r>
            <a:r>
              <a:rPr lang="fr-BE" sz="2200" dirty="0" err="1"/>
              <a:t>mein</a:t>
            </a:r>
            <a:r>
              <a:rPr lang="fr-BE" sz="2200" dirty="0"/>
              <a:t> </a:t>
            </a:r>
            <a:r>
              <a:rPr lang="fr-BE" sz="2200" dirty="0" err="1"/>
              <a:t>Sohn</a:t>
            </a:r>
            <a:r>
              <a:rPr lang="fr-BE" sz="2200" dirty="0"/>
              <a:t>, lies die </a:t>
            </a:r>
            <a:r>
              <a:rPr lang="fr-BE" sz="2200" dirty="0" err="1"/>
              <a:t>Fahrpläne</a:t>
            </a:r>
            <a:r>
              <a:rPr lang="fr-BE" sz="2200" dirty="0"/>
              <a:t>:</a:t>
            </a:r>
            <a:br>
              <a:rPr lang="fr-BE" sz="2200" dirty="0"/>
            </a:br>
            <a:r>
              <a:rPr lang="fr-BE" sz="2200" dirty="0" err="1"/>
              <a:t>sie</a:t>
            </a:r>
            <a:r>
              <a:rPr lang="fr-BE" sz="2200" dirty="0"/>
              <a:t> </a:t>
            </a:r>
            <a:r>
              <a:rPr lang="fr-BE" sz="2200" dirty="0" err="1"/>
              <a:t>sind</a:t>
            </a:r>
            <a:r>
              <a:rPr lang="fr-BE" sz="2200" dirty="0"/>
              <a:t> </a:t>
            </a:r>
            <a:r>
              <a:rPr lang="fr-BE" sz="2200" dirty="0" err="1"/>
              <a:t>genauer</a:t>
            </a:r>
            <a:r>
              <a:rPr lang="fr-BE" sz="2200" dirty="0"/>
              <a:t>. Roll die </a:t>
            </a:r>
            <a:r>
              <a:rPr lang="fr-BE" sz="2200" dirty="0" err="1"/>
              <a:t>Seekarten</a:t>
            </a:r>
            <a:r>
              <a:rPr lang="fr-BE" sz="2200" dirty="0"/>
              <a:t> </a:t>
            </a:r>
            <a:r>
              <a:rPr lang="fr-BE" sz="2200" dirty="0" err="1"/>
              <a:t>auf</a:t>
            </a:r>
            <a:r>
              <a:rPr lang="fr-BE" sz="2200" dirty="0"/>
              <a:t>,</a:t>
            </a:r>
            <a:br>
              <a:rPr lang="fr-BE" sz="2200" dirty="0"/>
            </a:br>
            <a:r>
              <a:rPr lang="fr-BE" sz="2200" dirty="0"/>
              <a:t>eh es </a:t>
            </a:r>
            <a:r>
              <a:rPr lang="fr-BE" sz="2200" dirty="0" err="1"/>
              <a:t>zu</a:t>
            </a:r>
            <a:r>
              <a:rPr lang="fr-BE" sz="2200" dirty="0"/>
              <a:t> </a:t>
            </a:r>
            <a:r>
              <a:rPr lang="fr-BE" sz="2200" dirty="0" err="1"/>
              <a:t>spät</a:t>
            </a:r>
            <a:r>
              <a:rPr lang="fr-BE" sz="2200" dirty="0"/>
              <a:t> </a:t>
            </a:r>
            <a:r>
              <a:rPr lang="fr-BE" sz="2200" dirty="0" err="1"/>
              <a:t>ist</a:t>
            </a:r>
            <a:r>
              <a:rPr lang="fr-BE" sz="2200" dirty="0"/>
              <a:t>. </a:t>
            </a:r>
            <a:r>
              <a:rPr lang="fr-BE" sz="2200" dirty="0" err="1"/>
              <a:t>Sei</a:t>
            </a:r>
            <a:r>
              <a:rPr lang="fr-BE" sz="2200" dirty="0"/>
              <a:t> </a:t>
            </a:r>
            <a:r>
              <a:rPr lang="fr-BE" sz="2200" dirty="0" err="1"/>
              <a:t>wachsam</a:t>
            </a:r>
            <a:r>
              <a:rPr lang="fr-BE" sz="2200" dirty="0"/>
              <a:t>, </a:t>
            </a:r>
            <a:r>
              <a:rPr lang="fr-BE" sz="2200" dirty="0" err="1"/>
              <a:t>sing</a:t>
            </a:r>
            <a:r>
              <a:rPr lang="fr-BE" sz="2200" dirty="0"/>
              <a:t> </a:t>
            </a:r>
            <a:r>
              <a:rPr lang="fr-BE" sz="2200" dirty="0" err="1"/>
              <a:t>nicht</a:t>
            </a:r>
            <a:r>
              <a:rPr lang="fr-BE" sz="2200" dirty="0"/>
              <a:t>.</a:t>
            </a:r>
            <a:br>
              <a:rPr lang="fr-BE" sz="2200" dirty="0"/>
            </a:br>
            <a:r>
              <a:rPr lang="fr-BE" sz="2200" dirty="0"/>
              <a:t>Der Tag </a:t>
            </a:r>
            <a:r>
              <a:rPr lang="fr-BE" sz="2200" dirty="0" err="1"/>
              <a:t>kommt</a:t>
            </a:r>
            <a:r>
              <a:rPr lang="fr-BE" sz="2200" dirty="0"/>
              <a:t>, </a:t>
            </a:r>
            <a:r>
              <a:rPr lang="fr-BE" sz="2200" dirty="0" err="1"/>
              <a:t>wo</a:t>
            </a:r>
            <a:r>
              <a:rPr lang="fr-BE" sz="2200" dirty="0"/>
              <a:t> </a:t>
            </a:r>
            <a:r>
              <a:rPr lang="fr-BE" sz="2200" dirty="0" err="1"/>
              <a:t>sie</a:t>
            </a:r>
            <a:r>
              <a:rPr lang="fr-BE" sz="2200" dirty="0"/>
              <a:t> </a:t>
            </a:r>
            <a:r>
              <a:rPr lang="fr-BE" sz="2200" dirty="0" err="1"/>
              <a:t>wieder</a:t>
            </a:r>
            <a:r>
              <a:rPr lang="fr-BE" sz="2200" dirty="0"/>
              <a:t> </a:t>
            </a:r>
            <a:r>
              <a:rPr lang="fr-BE" sz="2200" dirty="0" err="1"/>
              <a:t>Listen</a:t>
            </a:r>
            <a:r>
              <a:rPr lang="fr-BE" sz="2200" dirty="0"/>
              <a:t> ans Tor</a:t>
            </a:r>
            <a:br>
              <a:rPr lang="fr-BE" sz="2200" dirty="0"/>
            </a:br>
            <a:r>
              <a:rPr lang="fr-BE" sz="2200" dirty="0" err="1"/>
              <a:t>schlagen</a:t>
            </a:r>
            <a:r>
              <a:rPr lang="fr-BE" sz="2200" dirty="0"/>
              <a:t> </a:t>
            </a:r>
            <a:r>
              <a:rPr lang="fr-BE" sz="2200" dirty="0" err="1"/>
              <a:t>und</a:t>
            </a:r>
            <a:r>
              <a:rPr lang="fr-BE" sz="2200" dirty="0"/>
              <a:t> </a:t>
            </a:r>
            <a:r>
              <a:rPr lang="fr-BE" sz="2200" dirty="0" err="1"/>
              <a:t>malen</a:t>
            </a:r>
            <a:r>
              <a:rPr lang="fr-BE" sz="2200" dirty="0"/>
              <a:t> den </a:t>
            </a:r>
            <a:r>
              <a:rPr lang="fr-BE" sz="2200" dirty="0" err="1"/>
              <a:t>Neinsagern</a:t>
            </a:r>
            <a:r>
              <a:rPr lang="fr-BE" sz="2200" dirty="0"/>
              <a:t> </a:t>
            </a:r>
            <a:r>
              <a:rPr lang="fr-BE" sz="2200" dirty="0" err="1"/>
              <a:t>auf</a:t>
            </a:r>
            <a:r>
              <a:rPr lang="fr-BE" sz="2200" dirty="0"/>
              <a:t> die </a:t>
            </a:r>
            <a:r>
              <a:rPr lang="fr-BE" sz="2200" dirty="0" err="1"/>
              <a:t>Brust</a:t>
            </a:r>
            <a:r>
              <a:rPr lang="fr-BE" sz="2200" dirty="0"/>
              <a:t/>
            </a:r>
            <a:br>
              <a:rPr lang="fr-BE" sz="2200" dirty="0"/>
            </a:br>
            <a:r>
              <a:rPr lang="fr-BE" sz="2200" dirty="0" err="1"/>
              <a:t>Zinken</a:t>
            </a:r>
            <a:r>
              <a:rPr lang="fr-BE" sz="2200" dirty="0"/>
              <a:t>. </a:t>
            </a:r>
            <a:r>
              <a:rPr lang="fr-BE" sz="2200" dirty="0" err="1"/>
              <a:t>Lern</a:t>
            </a:r>
            <a:r>
              <a:rPr lang="fr-BE" sz="2200" dirty="0"/>
              <a:t> </a:t>
            </a:r>
            <a:r>
              <a:rPr lang="fr-BE" sz="2200" dirty="0" err="1"/>
              <a:t>unerkannt</a:t>
            </a:r>
            <a:r>
              <a:rPr lang="fr-BE" sz="2200" dirty="0"/>
              <a:t> </a:t>
            </a:r>
            <a:r>
              <a:rPr lang="fr-BE" sz="2200" dirty="0" err="1"/>
              <a:t>gehen</a:t>
            </a:r>
            <a:r>
              <a:rPr lang="fr-BE" sz="2200" dirty="0"/>
              <a:t>, </a:t>
            </a:r>
            <a:r>
              <a:rPr lang="fr-BE" sz="2200" dirty="0" err="1"/>
              <a:t>lern</a:t>
            </a:r>
            <a:r>
              <a:rPr lang="fr-BE" sz="2200" dirty="0"/>
              <a:t> </a:t>
            </a:r>
            <a:r>
              <a:rPr lang="fr-BE" sz="2200" dirty="0" err="1"/>
              <a:t>mehr</a:t>
            </a:r>
            <a:r>
              <a:rPr lang="fr-BE" sz="2200" dirty="0"/>
              <a:t> </a:t>
            </a:r>
            <a:r>
              <a:rPr lang="fr-BE" sz="2200" dirty="0" err="1"/>
              <a:t>als</a:t>
            </a:r>
            <a:r>
              <a:rPr lang="fr-BE" sz="2200" dirty="0"/>
              <a:t> </a:t>
            </a:r>
            <a:r>
              <a:rPr lang="fr-BE" sz="2200" dirty="0" err="1"/>
              <a:t>ich</a:t>
            </a:r>
            <a:r>
              <a:rPr lang="fr-BE" sz="2200" dirty="0"/>
              <a:t>:</a:t>
            </a:r>
            <a:br>
              <a:rPr lang="fr-BE" sz="2200" dirty="0"/>
            </a:br>
            <a:r>
              <a:rPr lang="fr-BE" sz="2200" dirty="0" err="1"/>
              <a:t>das</a:t>
            </a:r>
            <a:r>
              <a:rPr lang="fr-BE" sz="2200" dirty="0"/>
              <a:t> </a:t>
            </a:r>
            <a:r>
              <a:rPr lang="fr-BE" sz="2200" dirty="0" err="1"/>
              <a:t>Viertel</a:t>
            </a:r>
            <a:r>
              <a:rPr lang="fr-BE" sz="2200" dirty="0"/>
              <a:t> </a:t>
            </a:r>
            <a:r>
              <a:rPr lang="fr-BE" sz="2200" dirty="0" err="1"/>
              <a:t>wechseln</a:t>
            </a:r>
            <a:r>
              <a:rPr lang="fr-BE" sz="2200" dirty="0"/>
              <a:t>, den </a:t>
            </a:r>
            <a:r>
              <a:rPr lang="fr-BE" sz="2200" dirty="0" err="1"/>
              <a:t>Paß</a:t>
            </a:r>
            <a:r>
              <a:rPr lang="fr-BE" sz="2200" dirty="0"/>
              <a:t>, </a:t>
            </a:r>
            <a:r>
              <a:rPr lang="fr-BE" sz="2200" dirty="0" err="1"/>
              <a:t>das</a:t>
            </a:r>
            <a:r>
              <a:rPr lang="fr-BE" sz="2200" dirty="0"/>
              <a:t> </a:t>
            </a:r>
            <a:r>
              <a:rPr lang="fr-BE" sz="2200" dirty="0" err="1"/>
              <a:t>Gesicht</a:t>
            </a:r>
            <a:r>
              <a:rPr lang="fr-BE" sz="2200" dirty="0"/>
              <a:t>.</a:t>
            </a:r>
            <a:br>
              <a:rPr lang="fr-BE" sz="2200" dirty="0"/>
            </a:br>
            <a:r>
              <a:rPr lang="fr-BE" sz="2200" dirty="0" err="1"/>
              <a:t>Versteh</a:t>
            </a:r>
            <a:r>
              <a:rPr lang="fr-BE" sz="2200" dirty="0"/>
              <a:t> </a:t>
            </a:r>
            <a:r>
              <a:rPr lang="fr-BE" sz="2200" dirty="0" err="1"/>
              <a:t>dich</a:t>
            </a:r>
            <a:r>
              <a:rPr lang="fr-BE" sz="2200" dirty="0"/>
              <a:t> </a:t>
            </a:r>
            <a:r>
              <a:rPr lang="fr-BE" sz="2200" dirty="0" err="1"/>
              <a:t>auf</a:t>
            </a:r>
            <a:r>
              <a:rPr lang="fr-BE" sz="2200" dirty="0"/>
              <a:t> den </a:t>
            </a:r>
            <a:r>
              <a:rPr lang="fr-BE" sz="2200" dirty="0" err="1"/>
              <a:t>kleinen</a:t>
            </a:r>
            <a:r>
              <a:rPr lang="fr-BE" sz="2200" dirty="0"/>
              <a:t> Verrat,</a:t>
            </a:r>
            <a:br>
              <a:rPr lang="fr-BE" sz="2200" dirty="0"/>
            </a:br>
            <a:r>
              <a:rPr lang="fr-BE" sz="2200" dirty="0"/>
              <a:t>die </a:t>
            </a:r>
            <a:r>
              <a:rPr lang="fr-BE" sz="2200" dirty="0" err="1"/>
              <a:t>tägliche</a:t>
            </a:r>
            <a:r>
              <a:rPr lang="fr-BE" sz="2200" dirty="0"/>
              <a:t> </a:t>
            </a:r>
            <a:r>
              <a:rPr lang="fr-BE" sz="2200" dirty="0" err="1"/>
              <a:t>schmutzige</a:t>
            </a:r>
            <a:r>
              <a:rPr lang="fr-BE" sz="2200" dirty="0"/>
              <a:t> </a:t>
            </a:r>
            <a:r>
              <a:rPr lang="fr-BE" sz="2200" dirty="0" err="1"/>
              <a:t>Rettung</a:t>
            </a:r>
            <a:r>
              <a:rPr lang="fr-BE" sz="2200" dirty="0"/>
              <a:t>. </a:t>
            </a:r>
            <a:r>
              <a:rPr lang="fr-BE" sz="2200" dirty="0" err="1"/>
              <a:t>Nützlich</a:t>
            </a:r>
            <a:r>
              <a:rPr lang="fr-BE" sz="2200" dirty="0"/>
              <a:t/>
            </a:r>
            <a:br>
              <a:rPr lang="fr-BE" sz="2200" dirty="0"/>
            </a:br>
            <a:r>
              <a:rPr lang="fr-BE" sz="2200" dirty="0" err="1"/>
              <a:t>sind</a:t>
            </a:r>
            <a:r>
              <a:rPr lang="fr-BE" sz="2200" dirty="0"/>
              <a:t> die </a:t>
            </a:r>
            <a:r>
              <a:rPr lang="fr-BE" sz="2200" dirty="0" err="1"/>
              <a:t>Enzykliken</a:t>
            </a:r>
            <a:r>
              <a:rPr lang="fr-BE" sz="2200" dirty="0"/>
              <a:t> </a:t>
            </a:r>
            <a:r>
              <a:rPr lang="fr-BE" sz="2200" dirty="0" err="1"/>
              <a:t>zum</a:t>
            </a:r>
            <a:r>
              <a:rPr lang="fr-BE" sz="2200" dirty="0"/>
              <a:t> </a:t>
            </a:r>
            <a:r>
              <a:rPr lang="fr-BE" sz="2200" dirty="0" err="1"/>
              <a:t>Feueranzünden</a:t>
            </a:r>
            <a:r>
              <a:rPr lang="fr-BE" sz="2200" dirty="0"/>
              <a:t>,</a:t>
            </a:r>
            <a:br>
              <a:rPr lang="fr-BE" sz="2200" dirty="0"/>
            </a:br>
            <a:r>
              <a:rPr lang="fr-BE" sz="2200" dirty="0"/>
              <a:t>die Manifeste: Butter </a:t>
            </a:r>
            <a:r>
              <a:rPr lang="fr-BE" sz="2200" dirty="0" err="1"/>
              <a:t>einzuwickeln</a:t>
            </a:r>
            <a:r>
              <a:rPr lang="fr-BE" sz="2200" dirty="0"/>
              <a:t> </a:t>
            </a:r>
            <a:r>
              <a:rPr lang="fr-BE" sz="2200" dirty="0" err="1"/>
              <a:t>und</a:t>
            </a:r>
            <a:r>
              <a:rPr lang="fr-BE" sz="2200" dirty="0"/>
              <a:t> </a:t>
            </a:r>
            <a:r>
              <a:rPr lang="fr-BE" sz="2200" dirty="0" err="1"/>
              <a:t>Salz</a:t>
            </a:r>
            <a:r>
              <a:rPr lang="fr-BE" sz="2200" dirty="0"/>
              <a:t/>
            </a:r>
            <a:br>
              <a:rPr lang="fr-BE" sz="2200" dirty="0"/>
            </a:br>
            <a:r>
              <a:rPr lang="fr-BE" sz="2200" dirty="0" err="1"/>
              <a:t>für</a:t>
            </a:r>
            <a:r>
              <a:rPr lang="fr-BE" sz="2200" dirty="0"/>
              <a:t> die </a:t>
            </a:r>
            <a:r>
              <a:rPr lang="fr-BE" sz="2200" dirty="0" err="1"/>
              <a:t>Wehrlosen</a:t>
            </a:r>
            <a:r>
              <a:rPr lang="fr-BE" sz="2200" dirty="0"/>
              <a:t>. </a:t>
            </a:r>
            <a:r>
              <a:rPr lang="fr-BE" sz="2200" dirty="0" err="1"/>
              <a:t>Wut</a:t>
            </a:r>
            <a:r>
              <a:rPr lang="fr-BE" sz="2200" dirty="0"/>
              <a:t> </a:t>
            </a:r>
            <a:r>
              <a:rPr lang="fr-BE" sz="2200" dirty="0" err="1"/>
              <a:t>und</a:t>
            </a:r>
            <a:r>
              <a:rPr lang="fr-BE" sz="2200" dirty="0"/>
              <a:t> </a:t>
            </a:r>
            <a:r>
              <a:rPr lang="fr-BE" sz="2200" dirty="0" err="1"/>
              <a:t>Geduld</a:t>
            </a:r>
            <a:r>
              <a:rPr lang="fr-BE" sz="2200" dirty="0"/>
              <a:t> </a:t>
            </a:r>
            <a:r>
              <a:rPr lang="fr-BE" sz="2200" dirty="0" err="1"/>
              <a:t>sind</a:t>
            </a:r>
            <a:r>
              <a:rPr lang="fr-BE" sz="2200" dirty="0"/>
              <a:t> </a:t>
            </a:r>
            <a:r>
              <a:rPr lang="fr-BE" sz="2200" dirty="0" err="1"/>
              <a:t>nötig</a:t>
            </a:r>
            <a:r>
              <a:rPr lang="fr-BE" sz="2200" dirty="0"/>
              <a:t>,</a:t>
            </a:r>
            <a:br>
              <a:rPr lang="fr-BE" sz="2200" dirty="0"/>
            </a:br>
            <a:r>
              <a:rPr lang="fr-BE" sz="2200" dirty="0"/>
              <a:t>in die </a:t>
            </a:r>
            <a:r>
              <a:rPr lang="fr-BE" sz="2200" dirty="0" err="1"/>
              <a:t>Lungen</a:t>
            </a:r>
            <a:r>
              <a:rPr lang="fr-BE" sz="2200" dirty="0"/>
              <a:t> der </a:t>
            </a:r>
            <a:r>
              <a:rPr lang="fr-BE" sz="2200" dirty="0" err="1"/>
              <a:t>Macht</a:t>
            </a:r>
            <a:r>
              <a:rPr lang="fr-BE" sz="2200" dirty="0"/>
              <a:t> </a:t>
            </a:r>
            <a:r>
              <a:rPr lang="fr-BE" sz="2200" dirty="0" err="1"/>
              <a:t>zu</a:t>
            </a:r>
            <a:r>
              <a:rPr lang="fr-BE" sz="2200" dirty="0"/>
              <a:t> </a:t>
            </a:r>
            <a:r>
              <a:rPr lang="fr-BE" sz="2200" dirty="0" err="1"/>
              <a:t>blasen</a:t>
            </a:r>
            <a:r>
              <a:rPr lang="fr-BE" sz="2200" dirty="0"/>
              <a:t/>
            </a:r>
            <a:br>
              <a:rPr lang="fr-BE" sz="2200" dirty="0"/>
            </a:br>
            <a:r>
              <a:rPr lang="fr-BE" sz="2200" dirty="0"/>
              <a:t>den </a:t>
            </a:r>
            <a:r>
              <a:rPr lang="fr-BE" sz="2200" dirty="0" err="1"/>
              <a:t>feinen</a:t>
            </a:r>
            <a:r>
              <a:rPr lang="fr-BE" sz="2200" dirty="0"/>
              <a:t> </a:t>
            </a:r>
            <a:r>
              <a:rPr lang="fr-BE" sz="2200" dirty="0" err="1"/>
              <a:t>tödlichen</a:t>
            </a:r>
            <a:r>
              <a:rPr lang="fr-BE" sz="2200" dirty="0"/>
              <a:t> Staub, </a:t>
            </a:r>
            <a:r>
              <a:rPr lang="fr-BE" sz="2200" dirty="0" err="1"/>
              <a:t>gemahlen</a:t>
            </a:r>
            <a:r>
              <a:rPr lang="fr-BE" sz="2200" dirty="0"/>
              <a:t/>
            </a:r>
            <a:br>
              <a:rPr lang="fr-BE" sz="2200" dirty="0"/>
            </a:br>
            <a:r>
              <a:rPr lang="fr-BE" sz="2200" dirty="0" err="1"/>
              <a:t>von</a:t>
            </a:r>
            <a:r>
              <a:rPr lang="fr-BE" sz="2200" dirty="0"/>
              <a:t> </a:t>
            </a:r>
            <a:r>
              <a:rPr lang="fr-BE" sz="2200" dirty="0" err="1"/>
              <a:t>denen</a:t>
            </a:r>
            <a:r>
              <a:rPr lang="fr-BE" sz="2200" dirty="0"/>
              <a:t>, die </a:t>
            </a:r>
            <a:r>
              <a:rPr lang="fr-BE" sz="2200" dirty="0" err="1"/>
              <a:t>viel</a:t>
            </a:r>
            <a:r>
              <a:rPr lang="fr-BE" sz="2200" dirty="0"/>
              <a:t> </a:t>
            </a:r>
            <a:r>
              <a:rPr lang="fr-BE" sz="2200" dirty="0" err="1"/>
              <a:t>gelernt</a:t>
            </a:r>
            <a:r>
              <a:rPr lang="fr-BE" sz="2200" dirty="0"/>
              <a:t> </a:t>
            </a:r>
            <a:r>
              <a:rPr lang="fr-BE" sz="2200" dirty="0" err="1"/>
              <a:t>haben</a:t>
            </a:r>
            <a:r>
              <a:rPr lang="fr-BE" sz="2200" dirty="0"/>
              <a:t>,</a:t>
            </a:r>
            <a:br>
              <a:rPr lang="fr-BE" sz="2200" dirty="0"/>
            </a:br>
            <a:r>
              <a:rPr lang="fr-BE" sz="2200" dirty="0"/>
              <a:t>die </a:t>
            </a:r>
            <a:r>
              <a:rPr lang="fr-BE" sz="2200" dirty="0" err="1"/>
              <a:t>genau</a:t>
            </a:r>
            <a:r>
              <a:rPr lang="fr-BE" sz="2200" dirty="0"/>
              <a:t> </a:t>
            </a:r>
            <a:r>
              <a:rPr lang="fr-BE" sz="2200" dirty="0" err="1"/>
              <a:t>sind</a:t>
            </a:r>
            <a:r>
              <a:rPr lang="fr-BE" sz="2200" dirty="0"/>
              <a:t>, </a:t>
            </a:r>
            <a:r>
              <a:rPr lang="fr-BE" sz="2200" dirty="0" err="1"/>
              <a:t>von</a:t>
            </a:r>
            <a:r>
              <a:rPr lang="fr-BE" sz="2200" dirty="0"/>
              <a:t> </a:t>
            </a:r>
            <a:r>
              <a:rPr lang="fr-BE" sz="2200" dirty="0" err="1"/>
              <a:t>dir</a:t>
            </a:r>
            <a:r>
              <a:rPr lang="fr-BE" sz="2200" dirty="0"/>
              <a:t>.</a:t>
            </a:r>
          </a:p>
          <a:p>
            <a:endParaRPr lang="fr-BE" dirty="0"/>
          </a:p>
        </p:txBody>
      </p:sp>
    </p:spTree>
    <p:extLst>
      <p:ext uri="{BB962C8B-B14F-4D97-AF65-F5344CB8AC3E}">
        <p14:creationId xmlns:p14="http://schemas.microsoft.com/office/powerpoint/2010/main" val="9598800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sz="quarter" idx="4294967295"/>
          </p:nvPr>
        </p:nvSpPr>
        <p:spPr>
          <a:xfrm>
            <a:off x="1619672" y="1340768"/>
            <a:ext cx="8153400" cy="4970462"/>
          </a:xfrm>
        </p:spPr>
        <p:txBody>
          <a:bodyPr>
            <a:normAutofit fontScale="55000" lnSpcReduction="20000"/>
          </a:bodyPr>
          <a:lstStyle/>
          <a:p>
            <a:pPr marL="0" indent="0">
              <a:buNone/>
            </a:pPr>
            <a:r>
              <a:rPr lang="fr-BE" sz="3600" b="1" dirty="0" smtClean="0">
                <a:solidFill>
                  <a:srgbClr val="C00000"/>
                </a:solidFill>
              </a:rPr>
              <a:t>Dans</a:t>
            </a:r>
            <a:r>
              <a:rPr lang="fr-BE" sz="3600" dirty="0" smtClean="0"/>
              <a:t> le manuel de terminale</a:t>
            </a:r>
          </a:p>
          <a:p>
            <a:pPr marL="0" indent="0">
              <a:buNone/>
            </a:pPr>
            <a:r>
              <a:rPr lang="fr-BE" sz="3600" dirty="0" smtClean="0"/>
              <a:t>Ne </a:t>
            </a:r>
            <a:r>
              <a:rPr lang="fr-BE" sz="3600" dirty="0"/>
              <a:t>lis pas d’odes, mon fils, lis les horaires des trains :</a:t>
            </a:r>
            <a:br>
              <a:rPr lang="fr-BE" sz="3600" dirty="0"/>
            </a:br>
            <a:r>
              <a:rPr lang="fr-BE" sz="3600" dirty="0"/>
              <a:t>ils sont plus précis. Déroule les cartes marines,</a:t>
            </a:r>
            <a:br>
              <a:rPr lang="fr-BE" sz="3600" dirty="0"/>
            </a:br>
            <a:r>
              <a:rPr lang="fr-BE" sz="3600" dirty="0"/>
              <a:t>avant qu’il soit trop tard. Sois vigilant, ne chante pas.</a:t>
            </a:r>
            <a:br>
              <a:rPr lang="fr-BE" sz="3600" dirty="0"/>
            </a:br>
            <a:r>
              <a:rPr lang="fr-BE" sz="3600" dirty="0"/>
              <a:t>Le jour viendra où ils remettront des listes sur la porte</a:t>
            </a:r>
            <a:br>
              <a:rPr lang="fr-BE" sz="3600" dirty="0"/>
            </a:br>
            <a:r>
              <a:rPr lang="fr-BE" sz="3600" dirty="0"/>
              <a:t>et peindront des tarins sur la poitrine de ceux</a:t>
            </a:r>
            <a:br>
              <a:rPr lang="fr-BE" sz="3600" dirty="0"/>
            </a:br>
            <a:r>
              <a:rPr lang="fr-BE" sz="3600" dirty="0"/>
              <a:t>qui disent non.  Apprends à marcher sans être reconnu.</a:t>
            </a:r>
            <a:br>
              <a:rPr lang="fr-BE" sz="3600" dirty="0"/>
            </a:br>
            <a:r>
              <a:rPr lang="fr-BE" sz="3600" dirty="0"/>
              <a:t>Apprends plus que moi :</a:t>
            </a:r>
            <a:br>
              <a:rPr lang="fr-BE" sz="3600" dirty="0"/>
            </a:br>
            <a:r>
              <a:rPr lang="fr-BE" sz="3600" dirty="0"/>
              <a:t>à changer de quartier, de passeport, de visage.</a:t>
            </a:r>
            <a:br>
              <a:rPr lang="fr-BE" sz="3600" dirty="0"/>
            </a:br>
            <a:r>
              <a:rPr lang="fr-BE" sz="3600" dirty="0"/>
              <a:t>Entends toi aux petites trahisons,</a:t>
            </a:r>
            <a:br>
              <a:rPr lang="fr-BE" sz="3600" dirty="0"/>
            </a:br>
            <a:r>
              <a:rPr lang="fr-BE" sz="3600" dirty="0"/>
              <a:t>au sale petit salut quotidien. Les encycliques</a:t>
            </a:r>
            <a:br>
              <a:rPr lang="fr-BE" sz="3600" dirty="0"/>
            </a:br>
            <a:r>
              <a:rPr lang="fr-BE" sz="3600" dirty="0"/>
              <a:t>sont utiles pour allumer le feu,</a:t>
            </a:r>
            <a:br>
              <a:rPr lang="fr-BE" sz="3600" dirty="0"/>
            </a:br>
            <a:r>
              <a:rPr lang="fr-BE" sz="3600" dirty="0"/>
              <a:t>et les manifestes : pour emballer le beurre et le sel</a:t>
            </a:r>
            <a:br>
              <a:rPr lang="fr-BE" sz="3600" dirty="0"/>
            </a:br>
            <a:r>
              <a:rPr lang="fr-BE" sz="3600" dirty="0"/>
              <a:t>pour les sans-défense. Il faut de la fureur et de la patience</a:t>
            </a:r>
            <a:br>
              <a:rPr lang="fr-BE" sz="3600" dirty="0"/>
            </a:br>
            <a:r>
              <a:rPr lang="fr-BE" sz="3600" dirty="0"/>
              <a:t>pour souffler dans les poumons du pouvoir</a:t>
            </a:r>
            <a:br>
              <a:rPr lang="fr-BE" sz="3600" dirty="0"/>
            </a:br>
            <a:r>
              <a:rPr lang="fr-BE" sz="3600" dirty="0"/>
              <a:t>la fine poussière mortelle, moulue</a:t>
            </a:r>
            <a:br>
              <a:rPr lang="fr-BE" sz="3600" dirty="0"/>
            </a:br>
            <a:r>
              <a:rPr lang="fr-BE" sz="3600" dirty="0"/>
              <a:t>par ceux qui ont beaucoup appris,</a:t>
            </a:r>
            <a:br>
              <a:rPr lang="fr-BE" sz="3600" dirty="0"/>
            </a:br>
            <a:r>
              <a:rPr lang="fr-BE" sz="3600" dirty="0"/>
              <a:t>qui sont précis, moulue par toi.</a:t>
            </a:r>
          </a:p>
          <a:p>
            <a:endParaRPr lang="fr-BE" dirty="0"/>
          </a:p>
        </p:txBody>
      </p:sp>
    </p:spTree>
    <p:extLst>
      <p:ext uri="{BB962C8B-B14F-4D97-AF65-F5344CB8AC3E}">
        <p14:creationId xmlns:p14="http://schemas.microsoft.com/office/powerpoint/2010/main" val="20775118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sz="quarter" idx="4294967295"/>
          </p:nvPr>
        </p:nvSpPr>
        <p:spPr>
          <a:xfrm>
            <a:off x="1691680" y="1340768"/>
            <a:ext cx="8153400" cy="4970462"/>
          </a:xfrm>
        </p:spPr>
        <p:txBody>
          <a:bodyPr>
            <a:normAutofit fontScale="92500" lnSpcReduction="10000"/>
          </a:bodyPr>
          <a:lstStyle/>
          <a:p>
            <a:pPr marL="0" indent="0">
              <a:buNone/>
            </a:pPr>
            <a:r>
              <a:rPr lang="fr-BE" sz="2200" b="1" dirty="0" err="1" smtClean="0">
                <a:solidFill>
                  <a:srgbClr val="C00000"/>
                </a:solidFill>
              </a:rPr>
              <a:t>Ins</a:t>
            </a:r>
            <a:r>
              <a:rPr lang="fr-BE" sz="2200" dirty="0" smtClean="0"/>
              <a:t> </a:t>
            </a:r>
            <a:r>
              <a:rPr lang="fr-BE" sz="2200" dirty="0" err="1"/>
              <a:t>Lesebuch</a:t>
            </a:r>
            <a:r>
              <a:rPr lang="fr-BE" sz="2200" dirty="0"/>
              <a:t> </a:t>
            </a:r>
            <a:r>
              <a:rPr lang="fr-BE" sz="2200" dirty="0" err="1"/>
              <a:t>für</a:t>
            </a:r>
            <a:r>
              <a:rPr lang="fr-BE" sz="2200" dirty="0"/>
              <a:t> die </a:t>
            </a:r>
            <a:r>
              <a:rPr lang="fr-BE" sz="2200" dirty="0" err="1" smtClean="0"/>
              <a:t>Oberschule</a:t>
            </a:r>
            <a:endParaRPr lang="fr-BE" sz="2200" dirty="0"/>
          </a:p>
          <a:p>
            <a:pPr marL="0" indent="0">
              <a:buNone/>
            </a:pPr>
            <a:r>
              <a:rPr lang="fr-BE" sz="2200" dirty="0"/>
              <a:t>Lies </a:t>
            </a:r>
            <a:r>
              <a:rPr lang="fr-BE" sz="2200" dirty="0" err="1"/>
              <a:t>keine</a:t>
            </a:r>
            <a:r>
              <a:rPr lang="fr-BE" sz="2200" dirty="0"/>
              <a:t> </a:t>
            </a:r>
            <a:r>
              <a:rPr lang="fr-BE" sz="2200" dirty="0" err="1"/>
              <a:t>Oden</a:t>
            </a:r>
            <a:r>
              <a:rPr lang="fr-BE" sz="2200" dirty="0"/>
              <a:t>, </a:t>
            </a:r>
            <a:r>
              <a:rPr lang="fr-BE" sz="2200" dirty="0" err="1"/>
              <a:t>mein</a:t>
            </a:r>
            <a:r>
              <a:rPr lang="fr-BE" sz="2200" dirty="0"/>
              <a:t> </a:t>
            </a:r>
            <a:r>
              <a:rPr lang="fr-BE" sz="2200" dirty="0" err="1"/>
              <a:t>Sohn</a:t>
            </a:r>
            <a:r>
              <a:rPr lang="fr-BE" sz="2200" dirty="0"/>
              <a:t>, lies die </a:t>
            </a:r>
            <a:r>
              <a:rPr lang="fr-BE" sz="2200" dirty="0" err="1"/>
              <a:t>Fahrpläne</a:t>
            </a:r>
            <a:r>
              <a:rPr lang="fr-BE" sz="2200" dirty="0"/>
              <a:t>:</a:t>
            </a:r>
            <a:br>
              <a:rPr lang="fr-BE" sz="2200" dirty="0"/>
            </a:br>
            <a:r>
              <a:rPr lang="fr-BE" sz="2200" dirty="0" err="1"/>
              <a:t>sie</a:t>
            </a:r>
            <a:r>
              <a:rPr lang="fr-BE" sz="2200" dirty="0"/>
              <a:t> </a:t>
            </a:r>
            <a:r>
              <a:rPr lang="fr-BE" sz="2200" dirty="0" err="1"/>
              <a:t>sind</a:t>
            </a:r>
            <a:r>
              <a:rPr lang="fr-BE" sz="2200" dirty="0"/>
              <a:t> </a:t>
            </a:r>
            <a:r>
              <a:rPr lang="fr-BE" sz="2200" dirty="0" err="1"/>
              <a:t>genauer</a:t>
            </a:r>
            <a:r>
              <a:rPr lang="fr-BE" sz="2200" dirty="0"/>
              <a:t>. Roll die </a:t>
            </a:r>
            <a:r>
              <a:rPr lang="fr-BE" sz="2200" dirty="0" err="1"/>
              <a:t>Seekarten</a:t>
            </a:r>
            <a:r>
              <a:rPr lang="fr-BE" sz="2200" dirty="0"/>
              <a:t> </a:t>
            </a:r>
            <a:r>
              <a:rPr lang="fr-BE" sz="2200" dirty="0" err="1"/>
              <a:t>auf</a:t>
            </a:r>
            <a:r>
              <a:rPr lang="fr-BE" sz="2200" dirty="0"/>
              <a:t>,</a:t>
            </a:r>
            <a:br>
              <a:rPr lang="fr-BE" sz="2200" dirty="0"/>
            </a:br>
            <a:r>
              <a:rPr lang="fr-BE" sz="2200" dirty="0"/>
              <a:t>eh es </a:t>
            </a:r>
            <a:r>
              <a:rPr lang="fr-BE" sz="2200" dirty="0" err="1"/>
              <a:t>zu</a:t>
            </a:r>
            <a:r>
              <a:rPr lang="fr-BE" sz="2200" dirty="0"/>
              <a:t> </a:t>
            </a:r>
            <a:r>
              <a:rPr lang="fr-BE" sz="2200" dirty="0" err="1"/>
              <a:t>spät</a:t>
            </a:r>
            <a:r>
              <a:rPr lang="fr-BE" sz="2200" dirty="0"/>
              <a:t> </a:t>
            </a:r>
            <a:r>
              <a:rPr lang="fr-BE" sz="2200" dirty="0" err="1"/>
              <a:t>ist</a:t>
            </a:r>
            <a:r>
              <a:rPr lang="fr-BE" sz="2200" dirty="0"/>
              <a:t>. </a:t>
            </a:r>
            <a:r>
              <a:rPr lang="fr-BE" sz="2200" dirty="0" err="1"/>
              <a:t>Sei</a:t>
            </a:r>
            <a:r>
              <a:rPr lang="fr-BE" sz="2200" dirty="0"/>
              <a:t> </a:t>
            </a:r>
            <a:r>
              <a:rPr lang="fr-BE" sz="2200" dirty="0" err="1"/>
              <a:t>wachsam</a:t>
            </a:r>
            <a:r>
              <a:rPr lang="fr-BE" sz="2200" dirty="0"/>
              <a:t>, </a:t>
            </a:r>
            <a:r>
              <a:rPr lang="fr-BE" sz="2200" dirty="0" err="1"/>
              <a:t>sing</a:t>
            </a:r>
            <a:r>
              <a:rPr lang="fr-BE" sz="2200" dirty="0"/>
              <a:t> </a:t>
            </a:r>
            <a:r>
              <a:rPr lang="fr-BE" sz="2200" dirty="0" err="1"/>
              <a:t>nicht</a:t>
            </a:r>
            <a:r>
              <a:rPr lang="fr-BE" sz="2200" dirty="0"/>
              <a:t>.</a:t>
            </a:r>
            <a:br>
              <a:rPr lang="fr-BE" sz="2200" dirty="0"/>
            </a:br>
            <a:r>
              <a:rPr lang="fr-BE" sz="2200" dirty="0"/>
              <a:t>Der Tag </a:t>
            </a:r>
            <a:r>
              <a:rPr lang="fr-BE" sz="2200" dirty="0" err="1"/>
              <a:t>kommt</a:t>
            </a:r>
            <a:r>
              <a:rPr lang="fr-BE" sz="2200" dirty="0"/>
              <a:t>, </a:t>
            </a:r>
            <a:r>
              <a:rPr lang="fr-BE" sz="2200" dirty="0" err="1"/>
              <a:t>wo</a:t>
            </a:r>
            <a:r>
              <a:rPr lang="fr-BE" sz="2200" dirty="0"/>
              <a:t> </a:t>
            </a:r>
            <a:r>
              <a:rPr lang="fr-BE" sz="2200" dirty="0" err="1"/>
              <a:t>sie</a:t>
            </a:r>
            <a:r>
              <a:rPr lang="fr-BE" sz="2200" dirty="0"/>
              <a:t> </a:t>
            </a:r>
            <a:r>
              <a:rPr lang="fr-BE" sz="2200" dirty="0" err="1"/>
              <a:t>wieder</a:t>
            </a:r>
            <a:r>
              <a:rPr lang="fr-BE" sz="2200" dirty="0"/>
              <a:t> </a:t>
            </a:r>
            <a:r>
              <a:rPr lang="fr-BE" sz="2200" dirty="0" err="1"/>
              <a:t>Listen</a:t>
            </a:r>
            <a:r>
              <a:rPr lang="fr-BE" sz="2200" dirty="0"/>
              <a:t> ans Tor</a:t>
            </a:r>
            <a:br>
              <a:rPr lang="fr-BE" sz="2200" dirty="0"/>
            </a:br>
            <a:r>
              <a:rPr lang="fr-BE" sz="2200" dirty="0" err="1"/>
              <a:t>schlagen</a:t>
            </a:r>
            <a:r>
              <a:rPr lang="fr-BE" sz="2200" dirty="0"/>
              <a:t> </a:t>
            </a:r>
            <a:r>
              <a:rPr lang="fr-BE" sz="2200" dirty="0" err="1"/>
              <a:t>und</a:t>
            </a:r>
            <a:r>
              <a:rPr lang="fr-BE" sz="2200" dirty="0"/>
              <a:t> </a:t>
            </a:r>
            <a:r>
              <a:rPr lang="fr-BE" sz="2200" dirty="0" err="1"/>
              <a:t>malen</a:t>
            </a:r>
            <a:r>
              <a:rPr lang="fr-BE" sz="2200" dirty="0"/>
              <a:t> den </a:t>
            </a:r>
            <a:r>
              <a:rPr lang="fr-BE" sz="2200" dirty="0" err="1"/>
              <a:t>Neinsagern</a:t>
            </a:r>
            <a:r>
              <a:rPr lang="fr-BE" sz="2200" dirty="0"/>
              <a:t> </a:t>
            </a:r>
            <a:r>
              <a:rPr lang="fr-BE" sz="2200" dirty="0" err="1"/>
              <a:t>auf</a:t>
            </a:r>
            <a:r>
              <a:rPr lang="fr-BE" sz="2200" dirty="0"/>
              <a:t> die </a:t>
            </a:r>
            <a:r>
              <a:rPr lang="fr-BE" sz="2200" dirty="0" err="1"/>
              <a:t>Brust</a:t>
            </a:r>
            <a:r>
              <a:rPr lang="fr-BE" sz="2200" dirty="0"/>
              <a:t/>
            </a:r>
            <a:br>
              <a:rPr lang="fr-BE" sz="2200" dirty="0"/>
            </a:br>
            <a:r>
              <a:rPr lang="fr-BE" sz="2200" dirty="0" err="1"/>
              <a:t>Zinken</a:t>
            </a:r>
            <a:r>
              <a:rPr lang="fr-BE" sz="2200" dirty="0"/>
              <a:t>. </a:t>
            </a:r>
            <a:r>
              <a:rPr lang="fr-BE" sz="2200" dirty="0" err="1"/>
              <a:t>Lern</a:t>
            </a:r>
            <a:r>
              <a:rPr lang="fr-BE" sz="2200" dirty="0"/>
              <a:t> </a:t>
            </a:r>
            <a:r>
              <a:rPr lang="fr-BE" sz="2200" dirty="0" err="1"/>
              <a:t>unerkannt</a:t>
            </a:r>
            <a:r>
              <a:rPr lang="fr-BE" sz="2200" dirty="0"/>
              <a:t> </a:t>
            </a:r>
            <a:r>
              <a:rPr lang="fr-BE" sz="2200" dirty="0" err="1"/>
              <a:t>gehen</a:t>
            </a:r>
            <a:r>
              <a:rPr lang="fr-BE" sz="2200" dirty="0"/>
              <a:t>, </a:t>
            </a:r>
            <a:r>
              <a:rPr lang="fr-BE" sz="2200" dirty="0" err="1"/>
              <a:t>lern</a:t>
            </a:r>
            <a:r>
              <a:rPr lang="fr-BE" sz="2200" dirty="0"/>
              <a:t> </a:t>
            </a:r>
            <a:r>
              <a:rPr lang="fr-BE" sz="2200" dirty="0" err="1"/>
              <a:t>mehr</a:t>
            </a:r>
            <a:r>
              <a:rPr lang="fr-BE" sz="2200" dirty="0"/>
              <a:t> </a:t>
            </a:r>
            <a:r>
              <a:rPr lang="fr-BE" sz="2200" dirty="0" err="1"/>
              <a:t>als</a:t>
            </a:r>
            <a:r>
              <a:rPr lang="fr-BE" sz="2200" dirty="0"/>
              <a:t> </a:t>
            </a:r>
            <a:r>
              <a:rPr lang="fr-BE" sz="2200" dirty="0" err="1"/>
              <a:t>ich</a:t>
            </a:r>
            <a:r>
              <a:rPr lang="fr-BE" sz="2200" dirty="0"/>
              <a:t>:</a:t>
            </a:r>
            <a:br>
              <a:rPr lang="fr-BE" sz="2200" dirty="0"/>
            </a:br>
            <a:r>
              <a:rPr lang="fr-BE" sz="2200" dirty="0" err="1"/>
              <a:t>das</a:t>
            </a:r>
            <a:r>
              <a:rPr lang="fr-BE" sz="2200" dirty="0"/>
              <a:t> </a:t>
            </a:r>
            <a:r>
              <a:rPr lang="fr-BE" sz="2200" dirty="0" err="1"/>
              <a:t>Viertel</a:t>
            </a:r>
            <a:r>
              <a:rPr lang="fr-BE" sz="2200" dirty="0"/>
              <a:t> </a:t>
            </a:r>
            <a:r>
              <a:rPr lang="fr-BE" sz="2200" dirty="0" err="1"/>
              <a:t>wechseln</a:t>
            </a:r>
            <a:r>
              <a:rPr lang="fr-BE" sz="2200" dirty="0"/>
              <a:t>, den </a:t>
            </a:r>
            <a:r>
              <a:rPr lang="fr-BE" sz="2200" dirty="0" err="1"/>
              <a:t>Paß</a:t>
            </a:r>
            <a:r>
              <a:rPr lang="fr-BE" sz="2200" dirty="0"/>
              <a:t>, </a:t>
            </a:r>
            <a:r>
              <a:rPr lang="fr-BE" sz="2200" dirty="0" err="1"/>
              <a:t>das</a:t>
            </a:r>
            <a:r>
              <a:rPr lang="fr-BE" sz="2200" dirty="0"/>
              <a:t> </a:t>
            </a:r>
            <a:r>
              <a:rPr lang="fr-BE" sz="2200" dirty="0" err="1"/>
              <a:t>Gesicht</a:t>
            </a:r>
            <a:r>
              <a:rPr lang="fr-BE" sz="2200" dirty="0"/>
              <a:t>.</a:t>
            </a:r>
            <a:br>
              <a:rPr lang="fr-BE" sz="2200" dirty="0"/>
            </a:br>
            <a:r>
              <a:rPr lang="fr-BE" sz="2200" dirty="0" err="1"/>
              <a:t>Versteh</a:t>
            </a:r>
            <a:r>
              <a:rPr lang="fr-BE" sz="2200" dirty="0"/>
              <a:t> </a:t>
            </a:r>
            <a:r>
              <a:rPr lang="fr-BE" sz="2200" dirty="0" err="1"/>
              <a:t>dich</a:t>
            </a:r>
            <a:r>
              <a:rPr lang="fr-BE" sz="2200" dirty="0"/>
              <a:t> </a:t>
            </a:r>
            <a:r>
              <a:rPr lang="fr-BE" sz="2200" dirty="0" err="1"/>
              <a:t>auf</a:t>
            </a:r>
            <a:r>
              <a:rPr lang="fr-BE" sz="2200" dirty="0"/>
              <a:t> den </a:t>
            </a:r>
            <a:r>
              <a:rPr lang="fr-BE" sz="2200" dirty="0" err="1"/>
              <a:t>kleinen</a:t>
            </a:r>
            <a:r>
              <a:rPr lang="fr-BE" sz="2200" dirty="0"/>
              <a:t> Verrat,</a:t>
            </a:r>
            <a:br>
              <a:rPr lang="fr-BE" sz="2200" dirty="0"/>
            </a:br>
            <a:r>
              <a:rPr lang="fr-BE" sz="2200" dirty="0"/>
              <a:t>die </a:t>
            </a:r>
            <a:r>
              <a:rPr lang="fr-BE" sz="2200" dirty="0" err="1"/>
              <a:t>tägliche</a:t>
            </a:r>
            <a:r>
              <a:rPr lang="fr-BE" sz="2200" dirty="0"/>
              <a:t> </a:t>
            </a:r>
            <a:r>
              <a:rPr lang="fr-BE" sz="2200" dirty="0" err="1"/>
              <a:t>schmutzige</a:t>
            </a:r>
            <a:r>
              <a:rPr lang="fr-BE" sz="2200" dirty="0"/>
              <a:t> </a:t>
            </a:r>
            <a:r>
              <a:rPr lang="fr-BE" sz="2200" dirty="0" err="1"/>
              <a:t>Rettung</a:t>
            </a:r>
            <a:r>
              <a:rPr lang="fr-BE" sz="2200" dirty="0"/>
              <a:t>. </a:t>
            </a:r>
            <a:r>
              <a:rPr lang="fr-BE" sz="2200" dirty="0" err="1"/>
              <a:t>Nützlich</a:t>
            </a:r>
            <a:r>
              <a:rPr lang="fr-BE" sz="2200" dirty="0"/>
              <a:t/>
            </a:r>
            <a:br>
              <a:rPr lang="fr-BE" sz="2200" dirty="0"/>
            </a:br>
            <a:r>
              <a:rPr lang="fr-BE" sz="2200" dirty="0" err="1"/>
              <a:t>sind</a:t>
            </a:r>
            <a:r>
              <a:rPr lang="fr-BE" sz="2200" dirty="0"/>
              <a:t> die </a:t>
            </a:r>
            <a:r>
              <a:rPr lang="fr-BE" sz="2200" dirty="0" err="1"/>
              <a:t>Enzykliken</a:t>
            </a:r>
            <a:r>
              <a:rPr lang="fr-BE" sz="2200" dirty="0"/>
              <a:t> </a:t>
            </a:r>
            <a:r>
              <a:rPr lang="fr-BE" sz="2200" dirty="0" err="1"/>
              <a:t>zum</a:t>
            </a:r>
            <a:r>
              <a:rPr lang="fr-BE" sz="2200" dirty="0"/>
              <a:t> </a:t>
            </a:r>
            <a:r>
              <a:rPr lang="fr-BE" sz="2200" dirty="0" err="1"/>
              <a:t>Feueranzünden</a:t>
            </a:r>
            <a:r>
              <a:rPr lang="fr-BE" sz="2200" dirty="0"/>
              <a:t>,</a:t>
            </a:r>
            <a:br>
              <a:rPr lang="fr-BE" sz="2200" dirty="0"/>
            </a:br>
            <a:r>
              <a:rPr lang="fr-BE" sz="2200" dirty="0"/>
              <a:t>die Manifeste: Butter </a:t>
            </a:r>
            <a:r>
              <a:rPr lang="fr-BE" sz="2200" dirty="0" err="1"/>
              <a:t>einzuwickeln</a:t>
            </a:r>
            <a:r>
              <a:rPr lang="fr-BE" sz="2200" dirty="0"/>
              <a:t> </a:t>
            </a:r>
            <a:r>
              <a:rPr lang="fr-BE" sz="2200" dirty="0" err="1"/>
              <a:t>und</a:t>
            </a:r>
            <a:r>
              <a:rPr lang="fr-BE" sz="2200" dirty="0"/>
              <a:t> </a:t>
            </a:r>
            <a:r>
              <a:rPr lang="fr-BE" sz="2200" dirty="0" err="1"/>
              <a:t>Salz</a:t>
            </a:r>
            <a:r>
              <a:rPr lang="fr-BE" sz="2200" dirty="0"/>
              <a:t/>
            </a:r>
            <a:br>
              <a:rPr lang="fr-BE" sz="2200" dirty="0"/>
            </a:br>
            <a:r>
              <a:rPr lang="fr-BE" sz="2200" dirty="0" err="1"/>
              <a:t>für</a:t>
            </a:r>
            <a:r>
              <a:rPr lang="fr-BE" sz="2200" dirty="0"/>
              <a:t> die </a:t>
            </a:r>
            <a:r>
              <a:rPr lang="fr-BE" sz="2200" dirty="0" err="1"/>
              <a:t>Wehrlosen</a:t>
            </a:r>
            <a:r>
              <a:rPr lang="fr-BE" sz="2200" dirty="0"/>
              <a:t>. </a:t>
            </a:r>
            <a:r>
              <a:rPr lang="fr-BE" sz="2200" dirty="0" err="1"/>
              <a:t>Wut</a:t>
            </a:r>
            <a:r>
              <a:rPr lang="fr-BE" sz="2200" dirty="0"/>
              <a:t> </a:t>
            </a:r>
            <a:r>
              <a:rPr lang="fr-BE" sz="2200" dirty="0" err="1"/>
              <a:t>und</a:t>
            </a:r>
            <a:r>
              <a:rPr lang="fr-BE" sz="2200" dirty="0"/>
              <a:t> </a:t>
            </a:r>
            <a:r>
              <a:rPr lang="fr-BE" sz="2200" dirty="0" err="1"/>
              <a:t>Geduld</a:t>
            </a:r>
            <a:r>
              <a:rPr lang="fr-BE" sz="2200" dirty="0"/>
              <a:t> </a:t>
            </a:r>
            <a:r>
              <a:rPr lang="fr-BE" sz="2200" dirty="0" err="1"/>
              <a:t>sind</a:t>
            </a:r>
            <a:r>
              <a:rPr lang="fr-BE" sz="2200" dirty="0"/>
              <a:t> </a:t>
            </a:r>
            <a:r>
              <a:rPr lang="fr-BE" sz="2200" dirty="0" err="1"/>
              <a:t>nötig</a:t>
            </a:r>
            <a:r>
              <a:rPr lang="fr-BE" sz="2200" dirty="0"/>
              <a:t>,</a:t>
            </a:r>
            <a:br>
              <a:rPr lang="fr-BE" sz="2200" dirty="0"/>
            </a:br>
            <a:r>
              <a:rPr lang="fr-BE" sz="2200" dirty="0"/>
              <a:t>in die </a:t>
            </a:r>
            <a:r>
              <a:rPr lang="fr-BE" sz="2200" dirty="0" err="1"/>
              <a:t>Lungen</a:t>
            </a:r>
            <a:r>
              <a:rPr lang="fr-BE" sz="2200" dirty="0"/>
              <a:t> der </a:t>
            </a:r>
            <a:r>
              <a:rPr lang="fr-BE" sz="2200" dirty="0" err="1"/>
              <a:t>Macht</a:t>
            </a:r>
            <a:r>
              <a:rPr lang="fr-BE" sz="2200" dirty="0"/>
              <a:t> </a:t>
            </a:r>
            <a:r>
              <a:rPr lang="fr-BE" sz="2200" dirty="0" err="1"/>
              <a:t>zu</a:t>
            </a:r>
            <a:r>
              <a:rPr lang="fr-BE" sz="2200" dirty="0"/>
              <a:t> </a:t>
            </a:r>
            <a:r>
              <a:rPr lang="fr-BE" sz="2200" dirty="0" err="1"/>
              <a:t>blasen</a:t>
            </a:r>
            <a:r>
              <a:rPr lang="fr-BE" sz="2200" dirty="0"/>
              <a:t/>
            </a:r>
            <a:br>
              <a:rPr lang="fr-BE" sz="2200" dirty="0"/>
            </a:br>
            <a:r>
              <a:rPr lang="fr-BE" sz="2200" dirty="0"/>
              <a:t>den </a:t>
            </a:r>
            <a:r>
              <a:rPr lang="fr-BE" sz="2200" dirty="0" err="1"/>
              <a:t>feinen</a:t>
            </a:r>
            <a:r>
              <a:rPr lang="fr-BE" sz="2200" dirty="0"/>
              <a:t> </a:t>
            </a:r>
            <a:r>
              <a:rPr lang="fr-BE" sz="2200" dirty="0" err="1"/>
              <a:t>tödlichen</a:t>
            </a:r>
            <a:r>
              <a:rPr lang="fr-BE" sz="2200" dirty="0"/>
              <a:t> Staub, </a:t>
            </a:r>
            <a:r>
              <a:rPr lang="fr-BE" sz="2200" dirty="0" err="1"/>
              <a:t>gemahlen</a:t>
            </a:r>
            <a:r>
              <a:rPr lang="fr-BE" sz="2200" dirty="0"/>
              <a:t/>
            </a:r>
            <a:br>
              <a:rPr lang="fr-BE" sz="2200" dirty="0"/>
            </a:br>
            <a:r>
              <a:rPr lang="fr-BE" sz="2200" dirty="0" err="1"/>
              <a:t>von</a:t>
            </a:r>
            <a:r>
              <a:rPr lang="fr-BE" sz="2200" dirty="0"/>
              <a:t> </a:t>
            </a:r>
            <a:r>
              <a:rPr lang="fr-BE" sz="2200" dirty="0" err="1"/>
              <a:t>denen</a:t>
            </a:r>
            <a:r>
              <a:rPr lang="fr-BE" sz="2200" dirty="0"/>
              <a:t>, die </a:t>
            </a:r>
            <a:r>
              <a:rPr lang="fr-BE" sz="2200" dirty="0" err="1"/>
              <a:t>viel</a:t>
            </a:r>
            <a:r>
              <a:rPr lang="fr-BE" sz="2200" dirty="0"/>
              <a:t> </a:t>
            </a:r>
            <a:r>
              <a:rPr lang="fr-BE" sz="2200" dirty="0" err="1"/>
              <a:t>gelernt</a:t>
            </a:r>
            <a:r>
              <a:rPr lang="fr-BE" sz="2200" dirty="0"/>
              <a:t> </a:t>
            </a:r>
            <a:r>
              <a:rPr lang="fr-BE" sz="2200" dirty="0" err="1"/>
              <a:t>haben</a:t>
            </a:r>
            <a:r>
              <a:rPr lang="fr-BE" sz="2200" dirty="0"/>
              <a:t>,</a:t>
            </a:r>
            <a:br>
              <a:rPr lang="fr-BE" sz="2200" dirty="0"/>
            </a:br>
            <a:r>
              <a:rPr lang="fr-BE" sz="2200" dirty="0"/>
              <a:t>die </a:t>
            </a:r>
            <a:r>
              <a:rPr lang="fr-BE" sz="2200" dirty="0" err="1"/>
              <a:t>genau</a:t>
            </a:r>
            <a:r>
              <a:rPr lang="fr-BE" sz="2200" dirty="0"/>
              <a:t> </a:t>
            </a:r>
            <a:r>
              <a:rPr lang="fr-BE" sz="2200" dirty="0" err="1"/>
              <a:t>sind</a:t>
            </a:r>
            <a:r>
              <a:rPr lang="fr-BE" sz="2200" dirty="0"/>
              <a:t>, </a:t>
            </a:r>
            <a:r>
              <a:rPr lang="fr-BE" sz="2200" dirty="0" err="1"/>
              <a:t>von</a:t>
            </a:r>
            <a:r>
              <a:rPr lang="fr-BE" sz="2200" dirty="0"/>
              <a:t> </a:t>
            </a:r>
            <a:r>
              <a:rPr lang="fr-BE" sz="2200" dirty="0" err="1"/>
              <a:t>dir</a:t>
            </a:r>
            <a:r>
              <a:rPr lang="fr-BE" sz="2200" dirty="0"/>
              <a:t>.</a:t>
            </a:r>
          </a:p>
          <a:p>
            <a:endParaRPr lang="fr-BE" dirty="0"/>
          </a:p>
        </p:txBody>
      </p:sp>
    </p:spTree>
    <p:extLst>
      <p:ext uri="{BB962C8B-B14F-4D97-AF65-F5344CB8AC3E}">
        <p14:creationId xmlns:p14="http://schemas.microsoft.com/office/powerpoint/2010/main" val="16830058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sz="quarter" idx="4294967295"/>
          </p:nvPr>
        </p:nvSpPr>
        <p:spPr>
          <a:xfrm>
            <a:off x="1619672" y="1340768"/>
            <a:ext cx="8153400" cy="4970462"/>
          </a:xfrm>
        </p:spPr>
        <p:txBody>
          <a:bodyPr>
            <a:normAutofit fontScale="55000" lnSpcReduction="20000"/>
          </a:bodyPr>
          <a:lstStyle/>
          <a:p>
            <a:pPr marL="0" indent="0">
              <a:buNone/>
            </a:pPr>
            <a:r>
              <a:rPr lang="fr-BE" sz="3600" dirty="0" smtClean="0">
                <a:solidFill>
                  <a:schemeClr val="tx1"/>
                </a:solidFill>
              </a:rPr>
              <a:t>Dans le m</a:t>
            </a:r>
            <a:r>
              <a:rPr lang="fr-BE" sz="3600" dirty="0" smtClean="0"/>
              <a:t>anuel de terminale</a:t>
            </a:r>
          </a:p>
          <a:p>
            <a:pPr marL="0" indent="0">
              <a:buNone/>
            </a:pPr>
            <a:r>
              <a:rPr lang="fr-BE" sz="3600" dirty="0" smtClean="0"/>
              <a:t>Ne </a:t>
            </a:r>
            <a:r>
              <a:rPr lang="fr-BE" sz="3600" dirty="0"/>
              <a:t>lis pas d’odes, mon fils, lis les horaires des trains :</a:t>
            </a:r>
            <a:br>
              <a:rPr lang="fr-BE" sz="3600" dirty="0"/>
            </a:br>
            <a:r>
              <a:rPr lang="fr-BE" sz="3600" dirty="0"/>
              <a:t>ils sont plus précis. Déroule les cartes marines,</a:t>
            </a:r>
            <a:br>
              <a:rPr lang="fr-BE" sz="3600" dirty="0"/>
            </a:br>
            <a:r>
              <a:rPr lang="fr-BE" sz="3600" dirty="0"/>
              <a:t>avant qu’il soit trop tard. Sois vigilant, ne chante pas.</a:t>
            </a:r>
            <a:br>
              <a:rPr lang="fr-BE" sz="3600" dirty="0"/>
            </a:br>
            <a:r>
              <a:rPr lang="fr-BE" sz="3600" dirty="0"/>
              <a:t>Le jour viendra où ils remettront des listes sur la porte</a:t>
            </a:r>
            <a:br>
              <a:rPr lang="fr-BE" sz="3600" dirty="0"/>
            </a:br>
            <a:r>
              <a:rPr lang="fr-BE" sz="3600" dirty="0"/>
              <a:t>et peindront des tarins sur la poitrine de ceux</a:t>
            </a:r>
            <a:br>
              <a:rPr lang="fr-BE" sz="3600" dirty="0"/>
            </a:br>
            <a:r>
              <a:rPr lang="fr-BE" sz="3600" dirty="0"/>
              <a:t>qui disent non.  Apprends à marcher sans être reconnu.</a:t>
            </a:r>
            <a:br>
              <a:rPr lang="fr-BE" sz="3600" dirty="0"/>
            </a:br>
            <a:r>
              <a:rPr lang="fr-BE" sz="3600" dirty="0"/>
              <a:t>Apprends plus que moi :</a:t>
            </a:r>
            <a:br>
              <a:rPr lang="fr-BE" sz="3600" dirty="0"/>
            </a:br>
            <a:r>
              <a:rPr lang="fr-BE" sz="3600" dirty="0"/>
              <a:t>à changer de quartier, de passeport, de visage.</a:t>
            </a:r>
            <a:br>
              <a:rPr lang="fr-BE" sz="3600" dirty="0"/>
            </a:br>
            <a:r>
              <a:rPr lang="fr-BE" sz="3600" dirty="0"/>
              <a:t>Entends toi aux petites trahisons,</a:t>
            </a:r>
            <a:br>
              <a:rPr lang="fr-BE" sz="3600" dirty="0"/>
            </a:br>
            <a:r>
              <a:rPr lang="fr-BE" sz="3600" dirty="0"/>
              <a:t>au sale petit </a:t>
            </a:r>
            <a:r>
              <a:rPr lang="fr-BE" sz="3600" b="1" dirty="0">
                <a:solidFill>
                  <a:srgbClr val="C00000"/>
                </a:solidFill>
              </a:rPr>
              <a:t>salut</a:t>
            </a:r>
            <a:r>
              <a:rPr lang="fr-BE" sz="3600" dirty="0"/>
              <a:t> quotidien. Les encycliques</a:t>
            </a:r>
            <a:br>
              <a:rPr lang="fr-BE" sz="3600" dirty="0"/>
            </a:br>
            <a:r>
              <a:rPr lang="fr-BE" sz="3600" dirty="0"/>
              <a:t>sont utiles pour allumer le feu,</a:t>
            </a:r>
            <a:br>
              <a:rPr lang="fr-BE" sz="3600" dirty="0"/>
            </a:br>
            <a:r>
              <a:rPr lang="fr-BE" sz="3600" dirty="0"/>
              <a:t>et les manifestes : pour emballer le beurre et le sel</a:t>
            </a:r>
            <a:br>
              <a:rPr lang="fr-BE" sz="3600" dirty="0"/>
            </a:br>
            <a:r>
              <a:rPr lang="fr-BE" sz="3600" dirty="0"/>
              <a:t>pour les sans-défense. Il faut de la fureur et de la patience</a:t>
            </a:r>
            <a:br>
              <a:rPr lang="fr-BE" sz="3600" dirty="0"/>
            </a:br>
            <a:r>
              <a:rPr lang="fr-BE" sz="3600" dirty="0"/>
              <a:t>pour souffler dans les poumons du pouvoir</a:t>
            </a:r>
            <a:br>
              <a:rPr lang="fr-BE" sz="3600" dirty="0"/>
            </a:br>
            <a:r>
              <a:rPr lang="fr-BE" sz="3600" dirty="0"/>
              <a:t>la fine poussière mortelle, moulue</a:t>
            </a:r>
            <a:br>
              <a:rPr lang="fr-BE" sz="3600" dirty="0"/>
            </a:br>
            <a:r>
              <a:rPr lang="fr-BE" sz="3600" dirty="0"/>
              <a:t>par ceux qui ont beaucoup appris,</a:t>
            </a:r>
            <a:br>
              <a:rPr lang="fr-BE" sz="3600" dirty="0"/>
            </a:br>
            <a:r>
              <a:rPr lang="fr-BE" sz="3600" dirty="0"/>
              <a:t>qui sont précis, moulue par toi.</a:t>
            </a:r>
          </a:p>
          <a:p>
            <a:endParaRPr lang="fr-BE" dirty="0"/>
          </a:p>
        </p:txBody>
      </p:sp>
    </p:spTree>
    <p:extLst>
      <p:ext uri="{BB962C8B-B14F-4D97-AF65-F5344CB8AC3E}">
        <p14:creationId xmlns:p14="http://schemas.microsoft.com/office/powerpoint/2010/main" val="4869977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sz="quarter" idx="4294967295"/>
          </p:nvPr>
        </p:nvSpPr>
        <p:spPr>
          <a:xfrm>
            <a:off x="1691680" y="1340768"/>
            <a:ext cx="8153400" cy="4970462"/>
          </a:xfrm>
        </p:spPr>
        <p:txBody>
          <a:bodyPr>
            <a:normAutofit fontScale="92500" lnSpcReduction="10000"/>
          </a:bodyPr>
          <a:lstStyle/>
          <a:p>
            <a:pPr marL="0" indent="0">
              <a:buNone/>
            </a:pPr>
            <a:r>
              <a:rPr lang="fr-BE" sz="2200" dirty="0" err="1" smtClean="0">
                <a:solidFill>
                  <a:schemeClr val="tx1"/>
                </a:solidFill>
              </a:rPr>
              <a:t>Ins</a:t>
            </a:r>
            <a:r>
              <a:rPr lang="fr-BE" sz="2200" dirty="0" smtClean="0">
                <a:solidFill>
                  <a:schemeClr val="tx1"/>
                </a:solidFill>
              </a:rPr>
              <a:t> </a:t>
            </a:r>
            <a:r>
              <a:rPr lang="fr-BE" sz="2200" dirty="0" err="1">
                <a:solidFill>
                  <a:schemeClr val="tx1"/>
                </a:solidFill>
              </a:rPr>
              <a:t>Lesebuch</a:t>
            </a:r>
            <a:r>
              <a:rPr lang="fr-BE" sz="2200" dirty="0">
                <a:solidFill>
                  <a:schemeClr val="tx1"/>
                </a:solidFill>
              </a:rPr>
              <a:t> </a:t>
            </a:r>
            <a:r>
              <a:rPr lang="fr-BE" sz="2200" dirty="0" err="1"/>
              <a:t>für</a:t>
            </a:r>
            <a:r>
              <a:rPr lang="fr-BE" sz="2200" dirty="0"/>
              <a:t> die </a:t>
            </a:r>
            <a:r>
              <a:rPr lang="fr-BE" sz="2200" dirty="0" err="1" smtClean="0"/>
              <a:t>Oberschule</a:t>
            </a:r>
            <a:endParaRPr lang="fr-BE" sz="2200" dirty="0"/>
          </a:p>
          <a:p>
            <a:pPr marL="0" indent="0">
              <a:buNone/>
            </a:pPr>
            <a:r>
              <a:rPr lang="fr-BE" sz="2200" dirty="0"/>
              <a:t>Lies </a:t>
            </a:r>
            <a:r>
              <a:rPr lang="fr-BE" sz="2200" dirty="0" err="1"/>
              <a:t>keine</a:t>
            </a:r>
            <a:r>
              <a:rPr lang="fr-BE" sz="2200" dirty="0"/>
              <a:t> </a:t>
            </a:r>
            <a:r>
              <a:rPr lang="fr-BE" sz="2200" dirty="0" err="1"/>
              <a:t>Oden</a:t>
            </a:r>
            <a:r>
              <a:rPr lang="fr-BE" sz="2200" dirty="0"/>
              <a:t>, </a:t>
            </a:r>
            <a:r>
              <a:rPr lang="fr-BE" sz="2200" dirty="0" err="1"/>
              <a:t>mein</a:t>
            </a:r>
            <a:r>
              <a:rPr lang="fr-BE" sz="2200" dirty="0"/>
              <a:t> </a:t>
            </a:r>
            <a:r>
              <a:rPr lang="fr-BE" sz="2200" dirty="0" err="1"/>
              <a:t>Sohn</a:t>
            </a:r>
            <a:r>
              <a:rPr lang="fr-BE" sz="2200" dirty="0"/>
              <a:t>, lies die </a:t>
            </a:r>
            <a:r>
              <a:rPr lang="fr-BE" sz="2200" dirty="0" err="1"/>
              <a:t>Fahrpläne</a:t>
            </a:r>
            <a:r>
              <a:rPr lang="fr-BE" sz="2200" dirty="0"/>
              <a:t>:</a:t>
            </a:r>
            <a:br>
              <a:rPr lang="fr-BE" sz="2200" dirty="0"/>
            </a:br>
            <a:r>
              <a:rPr lang="fr-BE" sz="2200" dirty="0" err="1"/>
              <a:t>sie</a:t>
            </a:r>
            <a:r>
              <a:rPr lang="fr-BE" sz="2200" dirty="0"/>
              <a:t> </a:t>
            </a:r>
            <a:r>
              <a:rPr lang="fr-BE" sz="2200" dirty="0" err="1"/>
              <a:t>sind</a:t>
            </a:r>
            <a:r>
              <a:rPr lang="fr-BE" sz="2200" dirty="0"/>
              <a:t> </a:t>
            </a:r>
            <a:r>
              <a:rPr lang="fr-BE" sz="2200" dirty="0" err="1"/>
              <a:t>genauer</a:t>
            </a:r>
            <a:r>
              <a:rPr lang="fr-BE" sz="2200" dirty="0"/>
              <a:t>. Roll die </a:t>
            </a:r>
            <a:r>
              <a:rPr lang="fr-BE" sz="2200" dirty="0" err="1"/>
              <a:t>Seekarten</a:t>
            </a:r>
            <a:r>
              <a:rPr lang="fr-BE" sz="2200" dirty="0"/>
              <a:t> </a:t>
            </a:r>
            <a:r>
              <a:rPr lang="fr-BE" sz="2200" dirty="0" err="1"/>
              <a:t>auf</a:t>
            </a:r>
            <a:r>
              <a:rPr lang="fr-BE" sz="2200" dirty="0"/>
              <a:t>,</a:t>
            </a:r>
            <a:br>
              <a:rPr lang="fr-BE" sz="2200" dirty="0"/>
            </a:br>
            <a:r>
              <a:rPr lang="fr-BE" sz="2200" dirty="0"/>
              <a:t>eh es </a:t>
            </a:r>
            <a:r>
              <a:rPr lang="fr-BE" sz="2200" dirty="0" err="1"/>
              <a:t>zu</a:t>
            </a:r>
            <a:r>
              <a:rPr lang="fr-BE" sz="2200" dirty="0"/>
              <a:t> </a:t>
            </a:r>
            <a:r>
              <a:rPr lang="fr-BE" sz="2200" dirty="0" err="1"/>
              <a:t>spät</a:t>
            </a:r>
            <a:r>
              <a:rPr lang="fr-BE" sz="2200" dirty="0"/>
              <a:t> </a:t>
            </a:r>
            <a:r>
              <a:rPr lang="fr-BE" sz="2200" dirty="0" err="1"/>
              <a:t>ist</a:t>
            </a:r>
            <a:r>
              <a:rPr lang="fr-BE" sz="2200" dirty="0"/>
              <a:t>. </a:t>
            </a:r>
            <a:r>
              <a:rPr lang="fr-BE" sz="2200" dirty="0" err="1"/>
              <a:t>Sei</a:t>
            </a:r>
            <a:r>
              <a:rPr lang="fr-BE" sz="2200" dirty="0"/>
              <a:t> </a:t>
            </a:r>
            <a:r>
              <a:rPr lang="fr-BE" sz="2200" dirty="0" err="1"/>
              <a:t>wachsam</a:t>
            </a:r>
            <a:r>
              <a:rPr lang="fr-BE" sz="2200" dirty="0"/>
              <a:t>, </a:t>
            </a:r>
            <a:r>
              <a:rPr lang="fr-BE" sz="2200" dirty="0" err="1"/>
              <a:t>sing</a:t>
            </a:r>
            <a:r>
              <a:rPr lang="fr-BE" sz="2200" dirty="0"/>
              <a:t> </a:t>
            </a:r>
            <a:r>
              <a:rPr lang="fr-BE" sz="2200" dirty="0" err="1"/>
              <a:t>nicht</a:t>
            </a:r>
            <a:r>
              <a:rPr lang="fr-BE" sz="2200" dirty="0"/>
              <a:t>.</a:t>
            </a:r>
            <a:br>
              <a:rPr lang="fr-BE" sz="2200" dirty="0"/>
            </a:br>
            <a:r>
              <a:rPr lang="fr-BE" sz="2200" dirty="0"/>
              <a:t>Der Tag </a:t>
            </a:r>
            <a:r>
              <a:rPr lang="fr-BE" sz="2200" dirty="0" err="1"/>
              <a:t>kommt</a:t>
            </a:r>
            <a:r>
              <a:rPr lang="fr-BE" sz="2200" dirty="0"/>
              <a:t>, </a:t>
            </a:r>
            <a:r>
              <a:rPr lang="fr-BE" sz="2200" dirty="0" err="1"/>
              <a:t>wo</a:t>
            </a:r>
            <a:r>
              <a:rPr lang="fr-BE" sz="2200" dirty="0"/>
              <a:t> </a:t>
            </a:r>
            <a:r>
              <a:rPr lang="fr-BE" sz="2200" dirty="0" err="1"/>
              <a:t>sie</a:t>
            </a:r>
            <a:r>
              <a:rPr lang="fr-BE" sz="2200" dirty="0"/>
              <a:t> </a:t>
            </a:r>
            <a:r>
              <a:rPr lang="fr-BE" sz="2200" dirty="0" err="1"/>
              <a:t>wieder</a:t>
            </a:r>
            <a:r>
              <a:rPr lang="fr-BE" sz="2200" dirty="0"/>
              <a:t> </a:t>
            </a:r>
            <a:r>
              <a:rPr lang="fr-BE" sz="2200" dirty="0" err="1"/>
              <a:t>Listen</a:t>
            </a:r>
            <a:r>
              <a:rPr lang="fr-BE" sz="2200" dirty="0"/>
              <a:t> ans Tor</a:t>
            </a:r>
            <a:br>
              <a:rPr lang="fr-BE" sz="2200" dirty="0"/>
            </a:br>
            <a:r>
              <a:rPr lang="fr-BE" sz="2200" dirty="0" err="1"/>
              <a:t>schlagen</a:t>
            </a:r>
            <a:r>
              <a:rPr lang="fr-BE" sz="2200" dirty="0"/>
              <a:t> </a:t>
            </a:r>
            <a:r>
              <a:rPr lang="fr-BE" sz="2200" dirty="0" err="1"/>
              <a:t>und</a:t>
            </a:r>
            <a:r>
              <a:rPr lang="fr-BE" sz="2200" dirty="0"/>
              <a:t> </a:t>
            </a:r>
            <a:r>
              <a:rPr lang="fr-BE" sz="2200" dirty="0" err="1"/>
              <a:t>malen</a:t>
            </a:r>
            <a:r>
              <a:rPr lang="fr-BE" sz="2200" dirty="0"/>
              <a:t> den </a:t>
            </a:r>
            <a:r>
              <a:rPr lang="fr-BE" sz="2200" dirty="0" err="1"/>
              <a:t>Neinsagern</a:t>
            </a:r>
            <a:r>
              <a:rPr lang="fr-BE" sz="2200" dirty="0"/>
              <a:t> </a:t>
            </a:r>
            <a:r>
              <a:rPr lang="fr-BE" sz="2200" dirty="0" err="1"/>
              <a:t>auf</a:t>
            </a:r>
            <a:r>
              <a:rPr lang="fr-BE" sz="2200" dirty="0"/>
              <a:t> die </a:t>
            </a:r>
            <a:r>
              <a:rPr lang="fr-BE" sz="2200" dirty="0" err="1"/>
              <a:t>Brust</a:t>
            </a:r>
            <a:r>
              <a:rPr lang="fr-BE" sz="2200" dirty="0"/>
              <a:t/>
            </a:r>
            <a:br>
              <a:rPr lang="fr-BE" sz="2200" dirty="0"/>
            </a:br>
            <a:r>
              <a:rPr lang="fr-BE" sz="2200" dirty="0" err="1"/>
              <a:t>Zinken</a:t>
            </a:r>
            <a:r>
              <a:rPr lang="fr-BE" sz="2200" dirty="0"/>
              <a:t>. </a:t>
            </a:r>
            <a:r>
              <a:rPr lang="fr-BE" sz="2200" dirty="0" err="1"/>
              <a:t>Lern</a:t>
            </a:r>
            <a:r>
              <a:rPr lang="fr-BE" sz="2200" dirty="0"/>
              <a:t> </a:t>
            </a:r>
            <a:r>
              <a:rPr lang="fr-BE" sz="2200" dirty="0" err="1"/>
              <a:t>unerkannt</a:t>
            </a:r>
            <a:r>
              <a:rPr lang="fr-BE" sz="2200" dirty="0"/>
              <a:t> </a:t>
            </a:r>
            <a:r>
              <a:rPr lang="fr-BE" sz="2200" dirty="0" err="1"/>
              <a:t>gehen</a:t>
            </a:r>
            <a:r>
              <a:rPr lang="fr-BE" sz="2200" dirty="0"/>
              <a:t>, </a:t>
            </a:r>
            <a:r>
              <a:rPr lang="fr-BE" sz="2200" dirty="0" err="1"/>
              <a:t>lern</a:t>
            </a:r>
            <a:r>
              <a:rPr lang="fr-BE" sz="2200" dirty="0"/>
              <a:t> </a:t>
            </a:r>
            <a:r>
              <a:rPr lang="fr-BE" sz="2200" dirty="0" err="1"/>
              <a:t>mehr</a:t>
            </a:r>
            <a:r>
              <a:rPr lang="fr-BE" sz="2200" dirty="0"/>
              <a:t> </a:t>
            </a:r>
            <a:r>
              <a:rPr lang="fr-BE" sz="2200" dirty="0" err="1"/>
              <a:t>als</a:t>
            </a:r>
            <a:r>
              <a:rPr lang="fr-BE" sz="2200" dirty="0"/>
              <a:t> </a:t>
            </a:r>
            <a:r>
              <a:rPr lang="fr-BE" sz="2200" dirty="0" err="1"/>
              <a:t>ich</a:t>
            </a:r>
            <a:r>
              <a:rPr lang="fr-BE" sz="2200" dirty="0"/>
              <a:t>:</a:t>
            </a:r>
            <a:br>
              <a:rPr lang="fr-BE" sz="2200" dirty="0"/>
            </a:br>
            <a:r>
              <a:rPr lang="fr-BE" sz="2200" dirty="0" err="1"/>
              <a:t>das</a:t>
            </a:r>
            <a:r>
              <a:rPr lang="fr-BE" sz="2200" dirty="0"/>
              <a:t> </a:t>
            </a:r>
            <a:r>
              <a:rPr lang="fr-BE" sz="2200" dirty="0" err="1"/>
              <a:t>Viertel</a:t>
            </a:r>
            <a:r>
              <a:rPr lang="fr-BE" sz="2200" dirty="0"/>
              <a:t> </a:t>
            </a:r>
            <a:r>
              <a:rPr lang="fr-BE" sz="2200" dirty="0" err="1"/>
              <a:t>wechseln</a:t>
            </a:r>
            <a:r>
              <a:rPr lang="fr-BE" sz="2200" dirty="0"/>
              <a:t>, den </a:t>
            </a:r>
            <a:r>
              <a:rPr lang="fr-BE" sz="2200" dirty="0" err="1"/>
              <a:t>Paß</a:t>
            </a:r>
            <a:r>
              <a:rPr lang="fr-BE" sz="2200" dirty="0"/>
              <a:t>, </a:t>
            </a:r>
            <a:r>
              <a:rPr lang="fr-BE" sz="2200" dirty="0" err="1"/>
              <a:t>das</a:t>
            </a:r>
            <a:r>
              <a:rPr lang="fr-BE" sz="2200" dirty="0"/>
              <a:t> </a:t>
            </a:r>
            <a:r>
              <a:rPr lang="fr-BE" sz="2200" dirty="0" err="1"/>
              <a:t>Gesicht</a:t>
            </a:r>
            <a:r>
              <a:rPr lang="fr-BE" sz="2200" dirty="0"/>
              <a:t>.</a:t>
            </a:r>
            <a:br>
              <a:rPr lang="fr-BE" sz="2200" dirty="0"/>
            </a:br>
            <a:r>
              <a:rPr lang="fr-BE" sz="2200" dirty="0" err="1"/>
              <a:t>Versteh</a:t>
            </a:r>
            <a:r>
              <a:rPr lang="fr-BE" sz="2200" dirty="0"/>
              <a:t> </a:t>
            </a:r>
            <a:r>
              <a:rPr lang="fr-BE" sz="2200" dirty="0" err="1"/>
              <a:t>dich</a:t>
            </a:r>
            <a:r>
              <a:rPr lang="fr-BE" sz="2200" dirty="0"/>
              <a:t> </a:t>
            </a:r>
            <a:r>
              <a:rPr lang="fr-BE" sz="2200" dirty="0" err="1"/>
              <a:t>auf</a:t>
            </a:r>
            <a:r>
              <a:rPr lang="fr-BE" sz="2200" dirty="0"/>
              <a:t> den </a:t>
            </a:r>
            <a:r>
              <a:rPr lang="fr-BE" sz="2200" dirty="0" err="1"/>
              <a:t>kleinen</a:t>
            </a:r>
            <a:r>
              <a:rPr lang="fr-BE" sz="2200" dirty="0"/>
              <a:t> Verrat,</a:t>
            </a:r>
            <a:br>
              <a:rPr lang="fr-BE" sz="2200" dirty="0"/>
            </a:br>
            <a:r>
              <a:rPr lang="fr-BE" sz="2200" dirty="0"/>
              <a:t>die </a:t>
            </a:r>
            <a:r>
              <a:rPr lang="fr-BE" sz="2200" dirty="0" err="1"/>
              <a:t>tägliche</a:t>
            </a:r>
            <a:r>
              <a:rPr lang="fr-BE" sz="2200" dirty="0"/>
              <a:t> </a:t>
            </a:r>
            <a:r>
              <a:rPr lang="fr-BE" sz="2200" dirty="0" err="1"/>
              <a:t>schmutzige</a:t>
            </a:r>
            <a:r>
              <a:rPr lang="fr-BE" sz="2200" dirty="0"/>
              <a:t> </a:t>
            </a:r>
            <a:r>
              <a:rPr lang="fr-BE" sz="2200" b="1" dirty="0" err="1">
                <a:solidFill>
                  <a:srgbClr val="C00000"/>
                </a:solidFill>
              </a:rPr>
              <a:t>Rettung</a:t>
            </a:r>
            <a:r>
              <a:rPr lang="fr-BE" sz="2200" dirty="0"/>
              <a:t>. </a:t>
            </a:r>
            <a:r>
              <a:rPr lang="fr-BE" sz="2200" dirty="0" err="1"/>
              <a:t>Nützlich</a:t>
            </a:r>
            <a:r>
              <a:rPr lang="fr-BE" sz="2200" dirty="0"/>
              <a:t/>
            </a:r>
            <a:br>
              <a:rPr lang="fr-BE" sz="2200" dirty="0"/>
            </a:br>
            <a:r>
              <a:rPr lang="fr-BE" sz="2200" dirty="0" err="1"/>
              <a:t>sind</a:t>
            </a:r>
            <a:r>
              <a:rPr lang="fr-BE" sz="2200" dirty="0"/>
              <a:t> die </a:t>
            </a:r>
            <a:r>
              <a:rPr lang="fr-BE" sz="2200" dirty="0" err="1"/>
              <a:t>Enzykliken</a:t>
            </a:r>
            <a:r>
              <a:rPr lang="fr-BE" sz="2200" dirty="0"/>
              <a:t> </a:t>
            </a:r>
            <a:r>
              <a:rPr lang="fr-BE" sz="2200" dirty="0" err="1"/>
              <a:t>zum</a:t>
            </a:r>
            <a:r>
              <a:rPr lang="fr-BE" sz="2200" dirty="0"/>
              <a:t> </a:t>
            </a:r>
            <a:r>
              <a:rPr lang="fr-BE" sz="2200" dirty="0" err="1"/>
              <a:t>Feueranzünden</a:t>
            </a:r>
            <a:r>
              <a:rPr lang="fr-BE" sz="2200" dirty="0"/>
              <a:t>,</a:t>
            </a:r>
            <a:br>
              <a:rPr lang="fr-BE" sz="2200" dirty="0"/>
            </a:br>
            <a:r>
              <a:rPr lang="fr-BE" sz="2200" dirty="0"/>
              <a:t>die Manifeste: Butter </a:t>
            </a:r>
            <a:r>
              <a:rPr lang="fr-BE" sz="2200" dirty="0" err="1"/>
              <a:t>einzuwickeln</a:t>
            </a:r>
            <a:r>
              <a:rPr lang="fr-BE" sz="2200" dirty="0"/>
              <a:t> </a:t>
            </a:r>
            <a:r>
              <a:rPr lang="fr-BE" sz="2200" dirty="0" err="1"/>
              <a:t>und</a:t>
            </a:r>
            <a:r>
              <a:rPr lang="fr-BE" sz="2200" dirty="0"/>
              <a:t> </a:t>
            </a:r>
            <a:r>
              <a:rPr lang="fr-BE" sz="2200" dirty="0" err="1"/>
              <a:t>Salz</a:t>
            </a:r>
            <a:r>
              <a:rPr lang="fr-BE" sz="2200" dirty="0"/>
              <a:t/>
            </a:r>
            <a:br>
              <a:rPr lang="fr-BE" sz="2200" dirty="0"/>
            </a:br>
            <a:r>
              <a:rPr lang="fr-BE" sz="2200" dirty="0" err="1"/>
              <a:t>für</a:t>
            </a:r>
            <a:r>
              <a:rPr lang="fr-BE" sz="2200" dirty="0"/>
              <a:t> die </a:t>
            </a:r>
            <a:r>
              <a:rPr lang="fr-BE" sz="2200" dirty="0" err="1"/>
              <a:t>Wehrlosen</a:t>
            </a:r>
            <a:r>
              <a:rPr lang="fr-BE" sz="2200" dirty="0"/>
              <a:t>. </a:t>
            </a:r>
            <a:r>
              <a:rPr lang="fr-BE" sz="2200" dirty="0" err="1"/>
              <a:t>Wut</a:t>
            </a:r>
            <a:r>
              <a:rPr lang="fr-BE" sz="2200" dirty="0"/>
              <a:t> </a:t>
            </a:r>
            <a:r>
              <a:rPr lang="fr-BE" sz="2200" dirty="0" err="1"/>
              <a:t>und</a:t>
            </a:r>
            <a:r>
              <a:rPr lang="fr-BE" sz="2200" dirty="0"/>
              <a:t> </a:t>
            </a:r>
            <a:r>
              <a:rPr lang="fr-BE" sz="2200" dirty="0" err="1"/>
              <a:t>Geduld</a:t>
            </a:r>
            <a:r>
              <a:rPr lang="fr-BE" sz="2200" dirty="0"/>
              <a:t> </a:t>
            </a:r>
            <a:r>
              <a:rPr lang="fr-BE" sz="2200" dirty="0" err="1"/>
              <a:t>sind</a:t>
            </a:r>
            <a:r>
              <a:rPr lang="fr-BE" sz="2200" dirty="0"/>
              <a:t> </a:t>
            </a:r>
            <a:r>
              <a:rPr lang="fr-BE" sz="2200" dirty="0" err="1"/>
              <a:t>nötig</a:t>
            </a:r>
            <a:r>
              <a:rPr lang="fr-BE" sz="2200" dirty="0"/>
              <a:t>,</a:t>
            </a:r>
            <a:br>
              <a:rPr lang="fr-BE" sz="2200" dirty="0"/>
            </a:br>
            <a:r>
              <a:rPr lang="fr-BE" sz="2200" dirty="0"/>
              <a:t>in die </a:t>
            </a:r>
            <a:r>
              <a:rPr lang="fr-BE" sz="2200" dirty="0" err="1"/>
              <a:t>Lungen</a:t>
            </a:r>
            <a:r>
              <a:rPr lang="fr-BE" sz="2200" dirty="0"/>
              <a:t> der </a:t>
            </a:r>
            <a:r>
              <a:rPr lang="fr-BE" sz="2200" dirty="0" err="1"/>
              <a:t>Macht</a:t>
            </a:r>
            <a:r>
              <a:rPr lang="fr-BE" sz="2200" dirty="0"/>
              <a:t> </a:t>
            </a:r>
            <a:r>
              <a:rPr lang="fr-BE" sz="2200" dirty="0" err="1"/>
              <a:t>zu</a:t>
            </a:r>
            <a:r>
              <a:rPr lang="fr-BE" sz="2200" dirty="0"/>
              <a:t> </a:t>
            </a:r>
            <a:r>
              <a:rPr lang="fr-BE" sz="2200" dirty="0" err="1"/>
              <a:t>blasen</a:t>
            </a:r>
            <a:r>
              <a:rPr lang="fr-BE" sz="2200" dirty="0"/>
              <a:t/>
            </a:r>
            <a:br>
              <a:rPr lang="fr-BE" sz="2200" dirty="0"/>
            </a:br>
            <a:r>
              <a:rPr lang="fr-BE" sz="2200" dirty="0"/>
              <a:t>den </a:t>
            </a:r>
            <a:r>
              <a:rPr lang="fr-BE" sz="2200" dirty="0" err="1"/>
              <a:t>feinen</a:t>
            </a:r>
            <a:r>
              <a:rPr lang="fr-BE" sz="2200" dirty="0"/>
              <a:t> </a:t>
            </a:r>
            <a:r>
              <a:rPr lang="fr-BE" sz="2200" dirty="0" err="1"/>
              <a:t>tödlichen</a:t>
            </a:r>
            <a:r>
              <a:rPr lang="fr-BE" sz="2200" dirty="0"/>
              <a:t> Staub, </a:t>
            </a:r>
            <a:r>
              <a:rPr lang="fr-BE" sz="2200" dirty="0" err="1"/>
              <a:t>gemahlen</a:t>
            </a:r>
            <a:r>
              <a:rPr lang="fr-BE" sz="2200" dirty="0"/>
              <a:t/>
            </a:r>
            <a:br>
              <a:rPr lang="fr-BE" sz="2200" dirty="0"/>
            </a:br>
            <a:r>
              <a:rPr lang="fr-BE" sz="2200" dirty="0" err="1"/>
              <a:t>von</a:t>
            </a:r>
            <a:r>
              <a:rPr lang="fr-BE" sz="2200" dirty="0"/>
              <a:t> </a:t>
            </a:r>
            <a:r>
              <a:rPr lang="fr-BE" sz="2200" dirty="0" err="1"/>
              <a:t>denen</a:t>
            </a:r>
            <a:r>
              <a:rPr lang="fr-BE" sz="2200" dirty="0"/>
              <a:t>, die </a:t>
            </a:r>
            <a:r>
              <a:rPr lang="fr-BE" sz="2200" dirty="0" err="1"/>
              <a:t>viel</a:t>
            </a:r>
            <a:r>
              <a:rPr lang="fr-BE" sz="2200" dirty="0"/>
              <a:t> </a:t>
            </a:r>
            <a:r>
              <a:rPr lang="fr-BE" sz="2200" dirty="0" err="1"/>
              <a:t>gelernt</a:t>
            </a:r>
            <a:r>
              <a:rPr lang="fr-BE" sz="2200" dirty="0"/>
              <a:t> </a:t>
            </a:r>
            <a:r>
              <a:rPr lang="fr-BE" sz="2200" dirty="0" err="1"/>
              <a:t>haben</a:t>
            </a:r>
            <a:r>
              <a:rPr lang="fr-BE" sz="2200" dirty="0"/>
              <a:t>,</a:t>
            </a:r>
            <a:br>
              <a:rPr lang="fr-BE" sz="2200" dirty="0"/>
            </a:br>
            <a:r>
              <a:rPr lang="fr-BE" sz="2200" dirty="0"/>
              <a:t>die </a:t>
            </a:r>
            <a:r>
              <a:rPr lang="fr-BE" sz="2200" dirty="0" err="1"/>
              <a:t>genau</a:t>
            </a:r>
            <a:r>
              <a:rPr lang="fr-BE" sz="2200" dirty="0"/>
              <a:t> </a:t>
            </a:r>
            <a:r>
              <a:rPr lang="fr-BE" sz="2200" dirty="0" err="1"/>
              <a:t>sind</a:t>
            </a:r>
            <a:r>
              <a:rPr lang="fr-BE" sz="2200" dirty="0"/>
              <a:t>, </a:t>
            </a:r>
            <a:r>
              <a:rPr lang="fr-BE" sz="2200" dirty="0" err="1"/>
              <a:t>von</a:t>
            </a:r>
            <a:r>
              <a:rPr lang="fr-BE" sz="2200" dirty="0"/>
              <a:t> </a:t>
            </a:r>
            <a:r>
              <a:rPr lang="fr-BE" sz="2200" dirty="0" err="1"/>
              <a:t>dir</a:t>
            </a:r>
            <a:r>
              <a:rPr lang="fr-BE" sz="2200" dirty="0"/>
              <a:t>.</a:t>
            </a:r>
          </a:p>
          <a:p>
            <a:endParaRPr lang="fr-BE" dirty="0"/>
          </a:p>
        </p:txBody>
      </p:sp>
    </p:spTree>
    <p:extLst>
      <p:ext uri="{BB962C8B-B14F-4D97-AF65-F5344CB8AC3E}">
        <p14:creationId xmlns:p14="http://schemas.microsoft.com/office/powerpoint/2010/main" val="34823928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300" b="1" dirty="0" smtClean="0"/>
              <a:t>La théorie des transferts</a:t>
            </a:r>
            <a:endParaRPr lang="fr-BE" sz="3300" b="1" dirty="0"/>
          </a:p>
        </p:txBody>
      </p:sp>
      <p:sp>
        <p:nvSpPr>
          <p:cNvPr id="3" name="Espace réservé du contenu 2"/>
          <p:cNvSpPr>
            <a:spLocks noGrp="1"/>
          </p:cNvSpPr>
          <p:nvPr>
            <p:ph idx="1"/>
          </p:nvPr>
        </p:nvSpPr>
        <p:spPr/>
        <p:txBody>
          <a:bodyPr>
            <a:normAutofit/>
          </a:bodyPr>
          <a:lstStyle/>
          <a:p>
            <a:endParaRPr lang="fr-BE" sz="3600" dirty="0" smtClean="0"/>
          </a:p>
          <a:p>
            <a:r>
              <a:rPr lang="fr-BE" sz="2000" dirty="0" smtClean="0"/>
              <a:t>Processus de sélection</a:t>
            </a:r>
          </a:p>
          <a:p>
            <a:endParaRPr lang="fr-BE" sz="2000" dirty="0" smtClean="0"/>
          </a:p>
          <a:p>
            <a:r>
              <a:rPr lang="fr-BE" sz="2000" dirty="0" smtClean="0"/>
              <a:t>Processus de transfert</a:t>
            </a:r>
          </a:p>
          <a:p>
            <a:endParaRPr lang="fr-BE" sz="2000" dirty="0" smtClean="0"/>
          </a:p>
          <a:p>
            <a:r>
              <a:rPr lang="fr-BE" sz="2000" dirty="0" smtClean="0"/>
              <a:t>Processus de réception</a:t>
            </a:r>
            <a:endParaRPr lang="fr-BE" sz="2000" dirty="0"/>
          </a:p>
        </p:txBody>
      </p:sp>
    </p:spTree>
    <p:extLst>
      <p:ext uri="{BB962C8B-B14F-4D97-AF65-F5344CB8AC3E}">
        <p14:creationId xmlns:p14="http://schemas.microsoft.com/office/powerpoint/2010/main" val="3346531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1358</TotalTime>
  <Words>278</Words>
  <Application>Microsoft Office PowerPoint</Application>
  <PresentationFormat>Affichage à l'écran (4:3)</PresentationFormat>
  <Paragraphs>86</Paragraphs>
  <Slides>25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25</vt:i4>
      </vt:variant>
    </vt:vector>
  </HeadingPairs>
  <TitlesOfParts>
    <vt:vector size="31" baseType="lpstr">
      <vt:lpstr>Arial</vt:lpstr>
      <vt:lpstr>Calibri</vt:lpstr>
      <vt:lpstr>Century Gothic</vt:lpstr>
      <vt:lpstr>Times New Roman</vt:lpstr>
      <vt:lpstr>Wingdings 3</vt:lpstr>
      <vt:lpstr>Brin</vt:lpstr>
      <vt:lpstr>Ce que la théorie des transferts culturels peut faire d’une traduction   Petite histoire d’un transfert sélectif </vt:lpstr>
      <vt:lpstr>Un exemple d’application</vt:lpstr>
      <vt:lpstr>Présentation PowerPoint</vt:lpstr>
      <vt:lpstr>Présentation PowerPoint</vt:lpstr>
      <vt:lpstr>Présentation PowerPoint</vt:lpstr>
      <vt:lpstr>Présentation PowerPoint</vt:lpstr>
      <vt:lpstr>Présentation PowerPoint</vt:lpstr>
      <vt:lpstr>Présentation PowerPoint</vt:lpstr>
      <vt:lpstr>La théorie des transferts</vt:lpstr>
      <vt:lpstr>Présentation PowerPoint</vt:lpstr>
      <vt:lpstr>Présentation PowerPoint</vt:lpstr>
      <vt:lpstr>Présentation PowerPoint</vt:lpstr>
      <vt:lpstr>1er recueil en français (1966)</vt:lpstr>
      <vt:lpstr>Présentation PowerPoint</vt:lpstr>
      <vt:lpstr>Défense des loups</vt:lpstr>
      <vt:lpstr>Présentation PowerPoint</vt:lpstr>
      <vt:lpstr>Préface de l’auteur</vt:lpstr>
      <vt:lpstr>Sélection de poèmes</vt:lpstr>
      <vt:lpstr>Composition inégale</vt:lpstr>
      <vt:lpstr>Présentation PowerPoint</vt:lpstr>
      <vt:lpstr>Perte du contraste</vt:lpstr>
      <vt:lpstr>Influence sur la réception</vt:lpstr>
      <vt:lpstr>Nouvelle édition de 1997</vt:lpstr>
      <vt:lpstr>2017</vt:lpstr>
      <vt:lpstr>Postface du traducteur</vt:lpstr>
    </vt:vector>
  </TitlesOfParts>
  <Company>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Sie sind der beste Lektor, den ich gehabt habe »   Uwe Johnson liest Max Frisch</dc:title>
  <dc:creator>Celine</dc:creator>
  <cp:lastModifiedBy>C.Letawe</cp:lastModifiedBy>
  <cp:revision>168</cp:revision>
  <dcterms:created xsi:type="dcterms:W3CDTF">2014-05-15T12:27:50Z</dcterms:created>
  <dcterms:modified xsi:type="dcterms:W3CDTF">2019-07-03T19:21:05Z</dcterms:modified>
</cp:coreProperties>
</file>