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74" r:id="rId5"/>
    <p:sldId id="275" r:id="rId6"/>
    <p:sldId id="276" r:id="rId7"/>
    <p:sldId id="277" r:id="rId8"/>
    <p:sldId id="278" r:id="rId9"/>
    <p:sldId id="279" r:id="rId10"/>
    <p:sldId id="266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" initials="Cf" lastIdx="1" clrIdx="0">
    <p:extLst>
      <p:ext uri="{19B8F6BF-5375-455C-9EA6-DF929625EA0E}">
        <p15:presenceInfo xmlns:p15="http://schemas.microsoft.com/office/powerpoint/2012/main" userId="revi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9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07511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27-06-19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3826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27-06-19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8849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27-06-19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37081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27-06-19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9924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27-06-19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10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27-06-19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428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27-06-19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9761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27-06-19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7606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27-06-19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0661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27-06-19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9770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27-06-19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57243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29045" y="12839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Interpretative analysis of decentralized policy with the use of an online Delphi</a:t>
            </a:r>
            <a:r>
              <a:rPr lang="fr-FR" dirty="0" smtClean="0"/>
              <a:t>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2865603"/>
            <a:ext cx="10515600" cy="2936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fr-FR" dirty="0" smtClean="0"/>
          </a:p>
          <a:p>
            <a:pPr lvl="0"/>
            <a:r>
              <a:rPr lang="fr-FR" dirty="0" smtClean="0"/>
              <a:t>Catherine FALLON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29045" y="618013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8432B-9F9D-4159-9BB4-6DCE9606103B}" type="datetimeFigureOut">
              <a:rPr lang="fr-BE" smtClean="0"/>
              <a:t>27-06-19</a:t>
            </a:fld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01445" y="61801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F95C2-E4E8-4A57-9BE2-0ADCD144DEA0}" type="slidenum">
              <a:rPr lang="fr-BE" smtClean="0"/>
              <a:t>‹N°›</a:t>
            </a:fld>
            <a:endParaRPr lang="fr-BE" dirty="0"/>
          </a:p>
        </p:txBody>
      </p:sp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-18309" y="1"/>
            <a:ext cx="12210309" cy="1857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/>
        </p:spPr>
        <p:txBody>
          <a:bodyPr wrap="none" anchor="ctr"/>
          <a:lstStyle>
            <a:lvl1pPr algn="l" defTabSz="4175125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Segoe UI" pitchFamily="34" charset="0"/>
              </a:defRPr>
            </a:lvl1pPr>
            <a:lvl2pPr marL="742950" indent="-285750" algn="l" defTabSz="4175125" eaLnBrk="0" hangingPunct="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Segoe UI" pitchFamily="34" charset="0"/>
              </a:defRPr>
            </a:lvl2pPr>
            <a:lvl3pPr marL="1143000" indent="-228600" algn="l" defTabSz="4175125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Segoe UI" pitchFamily="34" charset="0"/>
              </a:defRPr>
            </a:lvl3pPr>
            <a:lvl4pPr marL="1600200" indent="-228600" algn="l" defTabSz="4175125" eaLnBrk="0" hangingPunct="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Segoe UI" pitchFamily="34" charset="0"/>
              </a:defRPr>
            </a:lvl4pPr>
            <a:lvl5pPr marL="2057400" indent="-228600" algn="l" defTabSz="4175125" eaLnBrk="0" hangingPunct="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BE" altLang="nl-BE" sz="8300">
              <a:latin typeface="Arial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6691312"/>
            <a:ext cx="12210309" cy="1857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/>
        </p:spPr>
        <p:txBody>
          <a:bodyPr wrap="none" anchor="ctr"/>
          <a:lstStyle>
            <a:lvl1pPr algn="l" defTabSz="4175125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Segoe UI" pitchFamily="34" charset="0"/>
              </a:defRPr>
            </a:lvl1pPr>
            <a:lvl2pPr marL="742950" indent="-285750" algn="l" defTabSz="4175125" eaLnBrk="0" hangingPunct="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Segoe UI" pitchFamily="34" charset="0"/>
              </a:defRPr>
            </a:lvl2pPr>
            <a:lvl3pPr marL="1143000" indent="-228600" algn="l" defTabSz="4175125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Segoe UI" pitchFamily="34" charset="0"/>
              </a:defRPr>
            </a:lvl3pPr>
            <a:lvl4pPr marL="1600200" indent="-228600" algn="l" defTabSz="4175125" eaLnBrk="0" hangingPunct="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Segoe UI" pitchFamily="34" charset="0"/>
              </a:defRPr>
            </a:lvl4pPr>
            <a:lvl5pPr marL="2057400" indent="-228600" algn="l" defTabSz="4175125" eaLnBrk="0" hangingPunct="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BE" altLang="nl-BE" sz="8300">
              <a:latin typeface="Arial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14867"/>
            <a:ext cx="1413831" cy="61303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122" y="326715"/>
            <a:ext cx="1594678" cy="701191"/>
          </a:xfrm>
          <a:prstGeom prst="rect">
            <a:avLst/>
          </a:prstGeom>
        </p:spPr>
      </p:pic>
      <p:sp>
        <p:nvSpPr>
          <p:cNvPr id="14" name="ZoneTexte 13"/>
          <p:cNvSpPr txBox="1"/>
          <p:nvPr userDrawn="1"/>
        </p:nvSpPr>
        <p:spPr>
          <a:xfrm>
            <a:off x="3839633" y="6653376"/>
            <a:ext cx="45127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100" dirty="0" smtClean="0">
                <a:solidFill>
                  <a:schemeClr val="bg1"/>
                </a:solidFill>
              </a:rPr>
              <a:t>www.spiral.ulg.ac.be</a:t>
            </a:r>
            <a:endParaRPr lang="fr-BE" sz="1100" dirty="0">
              <a:solidFill>
                <a:schemeClr val="bg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333" y="322737"/>
            <a:ext cx="2709334" cy="705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145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Catherine.FALLON@uliege.b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810986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Coproduction of technology and </a:t>
            </a:r>
            <a:br>
              <a:rPr lang="en-US" sz="4000" dirty="0" smtClean="0"/>
            </a:br>
            <a:r>
              <a:rPr lang="en-US" sz="4000" dirty="0" smtClean="0"/>
              <a:t>socio-political orders. </a:t>
            </a:r>
            <a:br>
              <a:rPr lang="en-US" sz="4000" dirty="0" smtClean="0"/>
            </a:br>
            <a:r>
              <a:rPr lang="en-US" sz="4000" i="1" dirty="0" smtClean="0"/>
              <a:t>Prenatal testing in Belgium and Argentina</a:t>
            </a:r>
            <a:endParaRPr lang="fr-BE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902427"/>
            <a:ext cx="9144000" cy="1655762"/>
          </a:xfrm>
        </p:spPr>
        <p:txBody>
          <a:bodyPr/>
          <a:lstStyle/>
          <a:p>
            <a:r>
              <a:rPr lang="fr-BE" b="1" dirty="0" smtClean="0"/>
              <a:t>Catherine FALLON 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152374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7445" y="1879059"/>
            <a:ext cx="10515600" cy="1325563"/>
          </a:xfrm>
        </p:spPr>
        <p:txBody>
          <a:bodyPr/>
          <a:lstStyle/>
          <a:p>
            <a:r>
              <a:rPr lang="fr-BE" dirty="0" err="1" smtClean="0"/>
              <a:t>Thank</a:t>
            </a:r>
            <a:r>
              <a:rPr lang="fr-BE" dirty="0" smtClean="0"/>
              <a:t> </a:t>
            </a:r>
            <a:r>
              <a:rPr lang="fr-BE" dirty="0" err="1" smtClean="0"/>
              <a:t>you</a:t>
            </a:r>
            <a:r>
              <a:rPr lang="fr-BE" dirty="0" smtClean="0"/>
              <a:t> for </a:t>
            </a:r>
            <a:r>
              <a:rPr lang="fr-BE" dirty="0" err="1" smtClean="0"/>
              <a:t>your</a:t>
            </a:r>
            <a:r>
              <a:rPr lang="fr-BE" dirty="0" smtClean="0"/>
              <a:t> attention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9045" y="3921422"/>
            <a:ext cx="10515600" cy="2936578"/>
          </a:xfrm>
        </p:spPr>
        <p:txBody>
          <a:bodyPr/>
          <a:lstStyle/>
          <a:p>
            <a:r>
              <a:rPr lang="fr-BE" dirty="0" smtClean="0">
                <a:hlinkClick r:id="rId2"/>
              </a:rPr>
              <a:t>Catherine.FALLON@uliege.be</a:t>
            </a:r>
            <a:r>
              <a:rPr lang="fr-BE" dirty="0" smtClean="0"/>
              <a:t> </a:t>
            </a:r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1846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Presentation</a:t>
            </a: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6671" y="2865603"/>
            <a:ext cx="11217498" cy="2936578"/>
          </a:xfrm>
        </p:spPr>
        <p:txBody>
          <a:bodyPr>
            <a:normAutofit fontScale="925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fr-BE" dirty="0" err="1" smtClean="0"/>
              <a:t>Co-productionist</a:t>
            </a:r>
            <a:r>
              <a:rPr lang="fr-BE" dirty="0" smtClean="0"/>
              <a:t> </a:t>
            </a:r>
            <a:r>
              <a:rPr lang="fr-BE" dirty="0" err="1" smtClean="0"/>
              <a:t>approach</a:t>
            </a:r>
            <a:r>
              <a:rPr lang="fr-BE" dirty="0" smtClean="0"/>
              <a:t> </a:t>
            </a:r>
            <a:r>
              <a:rPr lang="fr-BE" dirty="0" err="1" smtClean="0"/>
              <a:t>imported</a:t>
            </a:r>
            <a:r>
              <a:rPr lang="fr-BE" dirty="0" smtClean="0"/>
              <a:t> </a:t>
            </a:r>
            <a:r>
              <a:rPr lang="fr-BE" dirty="0" err="1" smtClean="0"/>
              <a:t>form</a:t>
            </a:r>
            <a:r>
              <a:rPr lang="fr-BE" dirty="0" smtClean="0"/>
              <a:t> the STS : </a:t>
            </a:r>
            <a:r>
              <a:rPr lang="fr-BE" dirty="0" err="1" smtClean="0"/>
              <a:t>useful</a:t>
            </a:r>
            <a:r>
              <a:rPr lang="fr-BE" dirty="0" smtClean="0"/>
              <a:t> for </a:t>
            </a:r>
            <a:r>
              <a:rPr lang="fr-BE" dirty="0" err="1" smtClean="0"/>
              <a:t>policy</a:t>
            </a:r>
            <a:r>
              <a:rPr lang="fr-BE" dirty="0" smtClean="0"/>
              <a:t> </a:t>
            </a:r>
            <a:r>
              <a:rPr lang="fr-BE" dirty="0" err="1" smtClean="0"/>
              <a:t>analysis</a:t>
            </a:r>
            <a:r>
              <a:rPr lang="fr-BE" dirty="0" smtClean="0"/>
              <a:t> ? 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BE" dirty="0" err="1" smtClean="0"/>
              <a:t>Prenatal</a:t>
            </a:r>
            <a:r>
              <a:rPr lang="fr-BE" dirty="0" smtClean="0"/>
              <a:t> surveillance « </a:t>
            </a:r>
            <a:r>
              <a:rPr lang="fr-BE" dirty="0" err="1" smtClean="0"/>
              <a:t>apparatus</a:t>
            </a:r>
            <a:r>
              <a:rPr lang="fr-BE" dirty="0" smtClean="0"/>
              <a:t> » in </a:t>
            </a:r>
            <a:r>
              <a:rPr lang="fr-BE" dirty="0" err="1" smtClean="0"/>
              <a:t>Belgium</a:t>
            </a:r>
            <a:r>
              <a:rPr lang="fr-BE" dirty="0" smtClean="0"/>
              <a:t> and Argentina : a mature </a:t>
            </a:r>
            <a:r>
              <a:rPr lang="fr-BE" dirty="0" err="1" smtClean="0"/>
              <a:t>policy</a:t>
            </a:r>
            <a:r>
              <a:rPr lang="fr-BE" dirty="0" smtClean="0"/>
              <a:t> 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BE" dirty="0" err="1" smtClean="0"/>
              <a:t>Co-productionist</a:t>
            </a:r>
            <a:r>
              <a:rPr lang="fr-BE" dirty="0" smtClean="0"/>
              <a:t> </a:t>
            </a:r>
            <a:r>
              <a:rPr lang="fr-BE" dirty="0" err="1" smtClean="0"/>
              <a:t>analysis</a:t>
            </a:r>
            <a:r>
              <a:rPr lang="fr-BE" dirty="0" smtClean="0"/>
              <a:t> of NIPT (</a:t>
            </a:r>
            <a:r>
              <a:rPr lang="fr-BE" i="1" dirty="0" smtClean="0"/>
              <a:t>Non Invasive </a:t>
            </a:r>
            <a:r>
              <a:rPr lang="fr-BE" i="1" dirty="0" err="1" smtClean="0"/>
              <a:t>Prenatal</a:t>
            </a:r>
            <a:r>
              <a:rPr lang="fr-BE" i="1" dirty="0" smtClean="0"/>
              <a:t> </a:t>
            </a:r>
            <a:r>
              <a:rPr lang="fr-BE" i="1" dirty="0" err="1" smtClean="0"/>
              <a:t>Testing</a:t>
            </a:r>
            <a:r>
              <a:rPr lang="fr-BE" dirty="0" smtClean="0"/>
              <a:t> -  a </a:t>
            </a:r>
            <a:r>
              <a:rPr lang="fr-BE" dirty="0" err="1" smtClean="0"/>
              <a:t>gene-based</a:t>
            </a:r>
            <a:r>
              <a:rPr lang="fr-BE" dirty="0" smtClean="0"/>
              <a:t> </a:t>
            </a:r>
            <a:r>
              <a:rPr lang="fr-BE" dirty="0" err="1" smtClean="0"/>
              <a:t>technology</a:t>
            </a:r>
            <a:r>
              <a:rPr lang="fr-BE" dirty="0" smtClean="0"/>
              <a:t>) in </a:t>
            </a:r>
            <a:r>
              <a:rPr lang="fr-BE" dirty="0" err="1" smtClean="0"/>
              <a:t>Belgium</a:t>
            </a:r>
            <a:r>
              <a:rPr lang="fr-BE" dirty="0" smtClean="0"/>
              <a:t> 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BE" dirty="0" smtClean="0"/>
              <a:t>Comparative </a:t>
            </a:r>
            <a:r>
              <a:rPr lang="fr-BE" dirty="0" err="1" smtClean="0"/>
              <a:t>analysis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err="1" smtClean="0"/>
              <a:t>another</a:t>
            </a:r>
            <a:r>
              <a:rPr lang="fr-BE" dirty="0" smtClean="0"/>
              <a:t> case </a:t>
            </a:r>
            <a:r>
              <a:rPr lang="fr-BE" dirty="0" err="1" smtClean="0"/>
              <a:t>study</a:t>
            </a:r>
            <a:r>
              <a:rPr lang="fr-BE" dirty="0" smtClean="0"/>
              <a:t> </a:t>
            </a:r>
            <a:r>
              <a:rPr lang="fr-BE" dirty="0" smtClean="0"/>
              <a:t>in Argentina</a:t>
            </a:r>
            <a:endParaRPr lang="fr-BE" dirty="0" smtClean="0"/>
          </a:p>
          <a:p>
            <a:pPr marL="514350" indent="-514350" algn="l">
              <a:buFont typeface="+mj-lt"/>
              <a:buAutoNum type="arabicPeriod"/>
            </a:pPr>
            <a:r>
              <a:rPr lang="fr-BE" dirty="0" smtClean="0"/>
              <a:t>Conclusion </a:t>
            </a:r>
            <a:endParaRPr lang="fr-BE" dirty="0" smtClean="0"/>
          </a:p>
          <a:p>
            <a:pPr marL="514350" indent="-514350" algn="l">
              <a:buFont typeface="+mj-lt"/>
              <a:buAutoNum type="arabicPeriod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6229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8562" y="230761"/>
            <a:ext cx="11668258" cy="918314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fr-BE" sz="3200" dirty="0" smtClean="0"/>
              <a:t>1. </a:t>
            </a:r>
            <a:r>
              <a:rPr lang="fr-BE" sz="3200" dirty="0" err="1" smtClean="0"/>
              <a:t>Co-productionist</a:t>
            </a:r>
            <a:r>
              <a:rPr lang="fr-BE" sz="3200" dirty="0" smtClean="0"/>
              <a:t> </a:t>
            </a:r>
            <a:r>
              <a:rPr lang="fr-BE" sz="3200" dirty="0" err="1"/>
              <a:t>approach</a:t>
            </a:r>
            <a:r>
              <a:rPr lang="fr-BE" sz="3200" dirty="0"/>
              <a:t> </a:t>
            </a:r>
            <a:r>
              <a:rPr lang="fr-BE" sz="3200" dirty="0" err="1"/>
              <a:t>imported</a:t>
            </a:r>
            <a:r>
              <a:rPr lang="fr-BE" sz="3200" dirty="0"/>
              <a:t> </a:t>
            </a:r>
            <a:r>
              <a:rPr lang="fr-BE" sz="3200" dirty="0" err="1"/>
              <a:t>form</a:t>
            </a:r>
            <a:r>
              <a:rPr lang="fr-BE" sz="3200" dirty="0"/>
              <a:t> the STS</a:t>
            </a:r>
            <a:endParaRPr lang="fr-BE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8561" y="1473659"/>
            <a:ext cx="11566651" cy="4153383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400" dirty="0"/>
              <a:t>STS </a:t>
            </a:r>
            <a:r>
              <a:rPr lang="en-US" sz="2400" dirty="0" smtClean="0"/>
              <a:t>= discipline with a </a:t>
            </a:r>
            <a:r>
              <a:rPr lang="en-US" sz="2400" dirty="0"/>
              <a:t>broadly ‘constructivist’ understanding of </a:t>
            </a:r>
            <a:r>
              <a:rPr lang="en-US" sz="2400" dirty="0" smtClean="0"/>
              <a:t>S&amp;T as </a:t>
            </a:r>
            <a:r>
              <a:rPr lang="en-US" sz="2400" dirty="0"/>
              <a:t>a social </a:t>
            </a:r>
            <a:r>
              <a:rPr lang="en-US" sz="2400" dirty="0" smtClean="0"/>
              <a:t>phenomenon.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smtClean="0"/>
              <a:t>ANT perspective (</a:t>
            </a:r>
            <a:r>
              <a:rPr lang="en-US" sz="2400" dirty="0" err="1" smtClean="0"/>
              <a:t>Latour</a:t>
            </a:r>
            <a:r>
              <a:rPr lang="en-US" sz="2400" dirty="0" smtClean="0"/>
              <a:t>) :  socio-technical changes are indissoluble </a:t>
            </a:r>
            <a:r>
              <a:rPr lang="en-US" sz="2400" dirty="0"/>
              <a:t>elements of the process of </a:t>
            </a:r>
            <a:r>
              <a:rPr lang="en-US" sz="2400" dirty="0" smtClean="0"/>
              <a:t>construction </a:t>
            </a:r>
            <a:r>
              <a:rPr lang="en-US" sz="2400" dirty="0"/>
              <a:t>of </a:t>
            </a:r>
            <a:r>
              <a:rPr lang="en-US" sz="2400" dirty="0" smtClean="0"/>
              <a:t>the features </a:t>
            </a:r>
            <a:r>
              <a:rPr lang="en-US" sz="2400" dirty="0"/>
              <a:t>of contemporary collective social </a:t>
            </a:r>
            <a:r>
              <a:rPr lang="en-US" sz="2400" dirty="0" smtClean="0"/>
              <a:t>life.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smtClean="0"/>
              <a:t>Co-production (</a:t>
            </a:r>
            <a:r>
              <a:rPr lang="en-US" sz="2400" dirty="0" err="1" smtClean="0"/>
              <a:t>Jasanoff</a:t>
            </a:r>
            <a:r>
              <a:rPr lang="en-US" sz="2400" dirty="0" smtClean="0"/>
              <a:t>) </a:t>
            </a:r>
            <a:r>
              <a:rPr lang="en-US" sz="2400" dirty="0"/>
              <a:t>: science as a process in constant and </a:t>
            </a:r>
            <a:r>
              <a:rPr lang="en-US" sz="2400" dirty="0" smtClean="0"/>
              <a:t>indissoluble interaction </a:t>
            </a:r>
            <a:r>
              <a:rPr lang="en-US" sz="2400" dirty="0"/>
              <a:t>with political, social and technological </a:t>
            </a:r>
            <a:r>
              <a:rPr lang="en-US" sz="2400" dirty="0" smtClean="0"/>
              <a:t>change. </a:t>
            </a:r>
            <a:r>
              <a:rPr lang="en-US" sz="2400" dirty="0"/>
              <a:t>: S&amp;T </a:t>
            </a:r>
            <a:r>
              <a:rPr lang="en-US" sz="2400" dirty="0" smtClean="0"/>
              <a:t>makes </a:t>
            </a:r>
            <a:r>
              <a:rPr lang="en-US" sz="2400" dirty="0"/>
              <a:t>the ‘reality’ at issue visible and measurable to scientific analysis (and hence to power and control) in a performative way (as Foucault proposition of knowledge and power)</a:t>
            </a:r>
            <a:endParaRPr lang="en-US" sz="2400" dirty="0" smtClean="0"/>
          </a:p>
          <a:p>
            <a:pPr algn="just"/>
            <a:r>
              <a:rPr lang="en-US" sz="2400" dirty="0" smtClean="0"/>
              <a:t>“</a:t>
            </a:r>
            <a:r>
              <a:rPr lang="en-US" sz="2400" i="1" dirty="0" smtClean="0"/>
              <a:t>Knowledge </a:t>
            </a:r>
            <a:r>
              <a:rPr lang="en-US" sz="2400" i="1" dirty="0"/>
              <a:t>and its material embodiments are at </a:t>
            </a:r>
            <a:r>
              <a:rPr lang="en-US" sz="2400" i="1" dirty="0" smtClean="0"/>
              <a:t>once products </a:t>
            </a:r>
            <a:r>
              <a:rPr lang="en-US" sz="2400" i="1" dirty="0"/>
              <a:t>of social work and constitutive of forms of social life: society cannot function without knowledge any more than knowledge can exist without appropriate social </a:t>
            </a:r>
            <a:r>
              <a:rPr lang="en-US" sz="2400" i="1" dirty="0" smtClean="0"/>
              <a:t>supports” (</a:t>
            </a:r>
            <a:r>
              <a:rPr lang="en-US" sz="2400" i="1" dirty="0" err="1" smtClean="0"/>
              <a:t>Jasanoff</a:t>
            </a:r>
            <a:r>
              <a:rPr lang="en-US" sz="2400" i="1" dirty="0" smtClean="0"/>
              <a:t>, Designs on Nature,2005)</a:t>
            </a:r>
            <a:endParaRPr lang="en-US" sz="2400" i="1" dirty="0"/>
          </a:p>
          <a:p>
            <a:pPr algn="just"/>
            <a:endParaRPr lang="en-US" sz="2400" dirty="0"/>
          </a:p>
          <a:p>
            <a:pPr marL="514350" indent="-514350" algn="l"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746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0305" y="182979"/>
            <a:ext cx="11668258" cy="918314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3200" dirty="0"/>
              <a:t>How </a:t>
            </a:r>
            <a:r>
              <a:rPr lang="en-US" sz="3200" dirty="0" smtClean="0"/>
              <a:t>do the </a:t>
            </a:r>
            <a:r>
              <a:rPr lang="en-US" sz="3200" dirty="0"/>
              <a:t>natural order and the social order develop together ?</a:t>
            </a:r>
            <a:endParaRPr lang="fr-BE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3031" y="1263306"/>
            <a:ext cx="11822806" cy="4569238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400" dirty="0" smtClean="0"/>
              <a:t>S&amp;T </a:t>
            </a:r>
            <a:r>
              <a:rPr lang="en-US" sz="2400" dirty="0"/>
              <a:t>modify the social orders </a:t>
            </a:r>
            <a:r>
              <a:rPr lang="en-US" sz="2400" dirty="0" smtClean="0"/>
              <a:t>while socio-political order shapes </a:t>
            </a:r>
            <a:r>
              <a:rPr lang="en-US" sz="2400" dirty="0"/>
              <a:t>the </a:t>
            </a:r>
            <a:r>
              <a:rPr lang="en-US" sz="2400" dirty="0" smtClean="0"/>
              <a:t>S&amp;T </a:t>
            </a:r>
            <a:r>
              <a:rPr lang="en-US" sz="2400" dirty="0"/>
              <a:t>developments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 smtClean="0"/>
              <a:t>Jasanoff</a:t>
            </a:r>
            <a:r>
              <a:rPr lang="en-US" sz="2400" dirty="0" smtClean="0"/>
              <a:t> analyses </a:t>
            </a:r>
            <a:r>
              <a:rPr lang="en-US" sz="2400" dirty="0"/>
              <a:t>the « </a:t>
            </a:r>
            <a:r>
              <a:rPr lang="en-US" sz="2400" dirty="0" smtClean="0"/>
              <a:t>practices </a:t>
            </a:r>
            <a:r>
              <a:rPr lang="en-US" sz="2400" dirty="0"/>
              <a:t>of </a:t>
            </a:r>
            <a:r>
              <a:rPr lang="en-US" sz="2400" dirty="0" smtClean="0"/>
              <a:t>government </a:t>
            </a:r>
            <a:r>
              <a:rPr lang="en-US" sz="2400" dirty="0"/>
              <a:t>» as socio-technical  activities affected by the local normative </a:t>
            </a:r>
            <a:r>
              <a:rPr lang="en-US" sz="2400" dirty="0" smtClean="0"/>
              <a:t>institutions </a:t>
            </a:r>
            <a:r>
              <a:rPr lang="en-US" sz="2400" dirty="0"/>
              <a:t>(law) and by the local citizens / consumers demands </a:t>
            </a:r>
            <a:r>
              <a:rPr lang="en-US" sz="2400" dirty="0" smtClean="0"/>
              <a:t>(</a:t>
            </a:r>
            <a:r>
              <a:rPr lang="en-US" sz="2400" dirty="0"/>
              <a:t>private dynamics</a:t>
            </a:r>
            <a:r>
              <a:rPr lang="en-US" sz="2400" dirty="0" smtClean="0"/>
              <a:t>) with a comparative </a:t>
            </a:r>
            <a:r>
              <a:rPr lang="en-US" sz="2400" dirty="0"/>
              <a:t>interpretative methodology to explore the interwoven themes of innovations and politics in the development of hybrid networks (human +non humans) in </a:t>
            </a:r>
            <a:r>
              <a:rPr lang="en-US" sz="2400" b="1" dirty="0"/>
              <a:t>situated</a:t>
            </a:r>
            <a:r>
              <a:rPr lang="en-US" sz="2400" dirty="0"/>
              <a:t> </a:t>
            </a:r>
            <a:r>
              <a:rPr lang="en-US" sz="2400" dirty="0" smtClean="0"/>
              <a:t>contexts.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smtClean="0"/>
              <a:t>In line with Foucault “apparatus” : discourse, institutions, regulations, scientific statements; techniques; .. “inscribed in a play of </a:t>
            </a:r>
            <a:r>
              <a:rPr lang="en-US" sz="2400" b="1" dirty="0" smtClean="0"/>
              <a:t>power</a:t>
            </a:r>
            <a:r>
              <a:rPr lang="en-US" sz="2400" dirty="0" smtClean="0"/>
              <a:t>” and “supported by types of </a:t>
            </a:r>
            <a:r>
              <a:rPr lang="en-US" sz="2400" b="1" dirty="0" smtClean="0"/>
              <a:t>knowledge”</a:t>
            </a:r>
            <a:r>
              <a:rPr lang="en-US" sz="2400" dirty="0" smtClean="0"/>
              <a:t>. </a:t>
            </a:r>
            <a:br>
              <a:rPr lang="en-US" sz="2400" dirty="0" smtClean="0"/>
            </a:br>
            <a:r>
              <a:rPr lang="en-US" sz="2400" dirty="0" smtClean="0"/>
              <a:t>The </a:t>
            </a:r>
            <a:r>
              <a:rPr lang="en-US" sz="2400" b="1" dirty="0" smtClean="0"/>
              <a:t>subject</a:t>
            </a:r>
            <a:r>
              <a:rPr lang="en-US" sz="2400" dirty="0" smtClean="0"/>
              <a:t> is subjected to discourse and regulation: he </a:t>
            </a:r>
            <a:r>
              <a:rPr lang="en-US" sz="2400" dirty="0"/>
              <a:t>can also resist this normative framework in a process of </a:t>
            </a:r>
            <a:r>
              <a:rPr lang="en-US" sz="2400" dirty="0" err="1" smtClean="0"/>
              <a:t>subjectivation</a:t>
            </a:r>
            <a:endParaRPr lang="en-US" sz="24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/>
              <a:t>H</a:t>
            </a:r>
            <a:r>
              <a:rPr lang="en-US" sz="2400" dirty="0" smtClean="0"/>
              <a:t>ow </a:t>
            </a:r>
            <a:r>
              <a:rPr lang="en-US" sz="2400" dirty="0"/>
              <a:t>norms are embodied in technical standards </a:t>
            </a:r>
            <a:r>
              <a:rPr lang="en-US" sz="2400" dirty="0" smtClean="0"/>
              <a:t>and </a:t>
            </a:r>
            <a:r>
              <a:rPr lang="en-US" sz="2400" dirty="0"/>
              <a:t>practices; </a:t>
            </a:r>
            <a:r>
              <a:rPr lang="en-US" sz="2400" dirty="0" smtClean="0"/>
              <a:t>in professional </a:t>
            </a:r>
            <a:r>
              <a:rPr lang="en-US" sz="2400" dirty="0"/>
              <a:t>discourses and </a:t>
            </a:r>
            <a:r>
              <a:rPr lang="en-US" sz="2400" dirty="0" smtClean="0"/>
              <a:t>contributions </a:t>
            </a:r>
            <a:r>
              <a:rPr lang="en-US" sz="2400" dirty="0"/>
              <a:t>and </a:t>
            </a:r>
            <a:r>
              <a:rPr lang="en-US" sz="2400" dirty="0" smtClean="0"/>
              <a:t>in public policies? What is the ST impact on “</a:t>
            </a:r>
            <a:r>
              <a:rPr lang="en-US" sz="2400" dirty="0"/>
              <a:t>public reason” </a:t>
            </a:r>
            <a:r>
              <a:rPr lang="en-US" sz="24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2755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7265"/>
            <a:ext cx="11668258" cy="918314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3200" dirty="0" smtClean="0"/>
              <a:t>2. </a:t>
            </a:r>
            <a:r>
              <a:rPr lang="fr-BE" sz="3200" dirty="0" err="1"/>
              <a:t>Prenatal</a:t>
            </a:r>
            <a:r>
              <a:rPr lang="fr-BE" sz="3200" dirty="0"/>
              <a:t> surveillance in </a:t>
            </a:r>
            <a:r>
              <a:rPr lang="fr-BE" sz="3200" dirty="0" err="1"/>
              <a:t>Belgium</a:t>
            </a:r>
            <a:r>
              <a:rPr lang="fr-BE" sz="3200" dirty="0"/>
              <a:t> and Argentina </a:t>
            </a:r>
            <a:r>
              <a:rPr lang="fr-BE" sz="3200" dirty="0" smtClean="0"/>
              <a:t>(</a:t>
            </a:r>
            <a:r>
              <a:rPr lang="fr-BE" sz="3200" dirty="0" err="1" smtClean="0"/>
              <a:t>classic</a:t>
            </a:r>
            <a:r>
              <a:rPr lang="fr-BE" sz="3200" dirty="0" smtClean="0"/>
              <a:t>)</a:t>
            </a:r>
            <a:endParaRPr lang="fr-BE" sz="32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274645"/>
              </p:ext>
            </p:extLst>
          </p:nvPr>
        </p:nvGraphicFramePr>
        <p:xfrm>
          <a:off x="457200" y="1983962"/>
          <a:ext cx="11314089" cy="4197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363"/>
                <a:gridCol w="3771363"/>
                <a:gridCol w="3771363"/>
              </a:tblGrid>
              <a:tr h="99752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Prenatal screening for fetal diseases is designed  to inform parents of the risk of having a child with a serious anomaly (Down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Syndrom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- T21) 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 </a:t>
                      </a:r>
                      <a:endParaRPr lang="fr-B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Argentina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Public </a:t>
                      </a:r>
                      <a:r>
                        <a:rPr kumimoji="0" lang="fr-BE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hospitals</a:t>
                      </a:r>
                      <a:r>
                        <a:rPr kumimoji="0" lang="fr-BE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BE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400" b="1" dirty="0" smtClean="0"/>
                        <a:t>Argentina</a:t>
                      </a:r>
                      <a:r>
                        <a:rPr lang="fr-BE" sz="2400" b="1" baseline="0" dirty="0" smtClean="0"/>
                        <a:t> </a:t>
                      </a:r>
                    </a:p>
                    <a:p>
                      <a:pPr algn="ctr"/>
                      <a:r>
                        <a:rPr lang="fr-BE" sz="2400" b="1" baseline="0" dirty="0" err="1" smtClean="0"/>
                        <a:t>Private</a:t>
                      </a:r>
                      <a:r>
                        <a:rPr lang="fr-BE" sz="2400" b="1" baseline="0" dirty="0" smtClean="0"/>
                        <a:t> practice </a:t>
                      </a:r>
                      <a:endParaRPr lang="fr-BE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fr-BE" sz="2400" dirty="0" smtClean="0"/>
                        <a:t>All </a:t>
                      </a:r>
                      <a:r>
                        <a:rPr lang="fr-BE" sz="2400" dirty="0" err="1" smtClean="0"/>
                        <a:t>mothers</a:t>
                      </a:r>
                      <a:r>
                        <a:rPr lang="fr-BE" sz="2400" dirty="0" smtClean="0"/>
                        <a:t>  are </a:t>
                      </a:r>
                      <a:r>
                        <a:rPr lang="fr-BE" sz="2400" dirty="0" err="1" smtClean="0"/>
                        <a:t>tested</a:t>
                      </a:r>
                      <a:r>
                        <a:rPr lang="fr-BE" sz="2400" baseline="0" dirty="0" smtClean="0"/>
                        <a:t> </a:t>
                      </a:r>
                    </a:p>
                    <a:p>
                      <a:pPr algn="ctr"/>
                      <a:r>
                        <a:rPr lang="fr-BE" sz="2400" baseline="0" dirty="0" smtClean="0"/>
                        <a:t>In case of positive test, an invasive </a:t>
                      </a:r>
                      <a:r>
                        <a:rPr lang="fr-BE" sz="2400" baseline="0" dirty="0" err="1" smtClean="0"/>
                        <a:t>amniosynthesis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is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used</a:t>
                      </a:r>
                      <a:r>
                        <a:rPr lang="fr-BE" sz="2400" baseline="0" dirty="0" smtClean="0"/>
                        <a:t> for </a:t>
                      </a:r>
                      <a:r>
                        <a:rPr lang="fr-BE" sz="2400" baseline="0" dirty="0" err="1" smtClean="0"/>
                        <a:t>diagnosis</a:t>
                      </a:r>
                      <a:r>
                        <a:rPr lang="fr-BE" sz="2400" baseline="0" dirty="0" smtClean="0"/>
                        <a:t> </a:t>
                      </a:r>
                      <a:endParaRPr lang="fr-BE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E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E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sz="2400" dirty="0" smtClean="0"/>
                        <a:t>If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confirmed</a:t>
                      </a:r>
                      <a:r>
                        <a:rPr lang="fr-BE" sz="2400" baseline="0" dirty="0" smtClean="0"/>
                        <a:t>, an TOPFA </a:t>
                      </a:r>
                      <a:r>
                        <a:rPr lang="fr-BE" sz="2400" baseline="0" dirty="0" err="1" smtClean="0"/>
                        <a:t>is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proposed</a:t>
                      </a:r>
                      <a:r>
                        <a:rPr lang="fr-BE" sz="2400" baseline="0" dirty="0" smtClean="0"/>
                        <a:t> (at no </a:t>
                      </a:r>
                      <a:r>
                        <a:rPr lang="fr-BE" sz="2400" baseline="0" dirty="0" err="1" smtClean="0"/>
                        <a:t>cost</a:t>
                      </a:r>
                      <a:r>
                        <a:rPr lang="fr-BE" sz="2400" baseline="0" dirty="0" smtClean="0"/>
                        <a:t>) and </a:t>
                      </a:r>
                      <a:r>
                        <a:rPr lang="fr-BE" sz="2400" baseline="0" dirty="0" err="1" smtClean="0"/>
                        <a:t>organised</a:t>
                      </a:r>
                      <a:r>
                        <a:rPr lang="fr-BE" sz="2400" baseline="0" dirty="0" smtClean="0"/>
                        <a:t> for  95%  of cases</a:t>
                      </a:r>
                      <a:endParaRPr lang="fr-B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BE" sz="2400" dirty="0" smtClean="0"/>
                        <a:t>If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confirmed</a:t>
                      </a:r>
                      <a:r>
                        <a:rPr lang="fr-BE" sz="2400" baseline="0" dirty="0" smtClean="0"/>
                        <a:t>,… </a:t>
                      </a:r>
                    </a:p>
                    <a:p>
                      <a:endParaRPr lang="fr-BE" sz="2400" baseline="0" dirty="0" smtClean="0"/>
                    </a:p>
                    <a:p>
                      <a:r>
                        <a:rPr lang="fr-BE" sz="2400" baseline="0" dirty="0" smtClean="0"/>
                        <a:t>As abortion </a:t>
                      </a:r>
                      <a:r>
                        <a:rPr lang="fr-BE" sz="2400" baseline="0" dirty="0" err="1" smtClean="0"/>
                        <a:t>is</a:t>
                      </a:r>
                      <a:r>
                        <a:rPr lang="fr-BE" sz="2400" baseline="0" dirty="0" smtClean="0"/>
                        <a:t> NOT </a:t>
                      </a:r>
                      <a:r>
                        <a:rPr lang="fr-BE" sz="2400" baseline="0" dirty="0" err="1" smtClean="0"/>
                        <a:t>legal</a:t>
                      </a:r>
                      <a:r>
                        <a:rPr lang="fr-BE" sz="2400" baseline="0" dirty="0" smtClean="0"/>
                        <a:t> in </a:t>
                      </a:r>
                      <a:r>
                        <a:rPr lang="fr-BE" sz="2400" baseline="0" dirty="0" err="1" smtClean="0"/>
                        <a:t>this</a:t>
                      </a:r>
                      <a:r>
                        <a:rPr lang="fr-BE" sz="2400" baseline="0" dirty="0" smtClean="0"/>
                        <a:t> case </a:t>
                      </a:r>
                      <a:endParaRPr lang="fr-B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BE" sz="2400" dirty="0" smtClean="0"/>
                        <a:t>If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confirmed</a:t>
                      </a:r>
                      <a:r>
                        <a:rPr lang="fr-BE" sz="2400" baseline="0" dirty="0" smtClean="0"/>
                        <a:t>,… </a:t>
                      </a:r>
                    </a:p>
                    <a:p>
                      <a:endParaRPr lang="fr-BE" sz="2400" baseline="0" dirty="0" smtClean="0"/>
                    </a:p>
                    <a:p>
                      <a:r>
                        <a:rPr lang="fr-BE" sz="2400" baseline="0" dirty="0" smtClean="0"/>
                        <a:t>As abortion </a:t>
                      </a:r>
                      <a:r>
                        <a:rPr lang="fr-BE" sz="2400" baseline="0" dirty="0" err="1" smtClean="0"/>
                        <a:t>is</a:t>
                      </a:r>
                      <a:r>
                        <a:rPr lang="fr-BE" sz="2400" baseline="0" dirty="0" smtClean="0"/>
                        <a:t> NOT </a:t>
                      </a:r>
                      <a:r>
                        <a:rPr lang="fr-BE" sz="2400" baseline="0" dirty="0" err="1" smtClean="0"/>
                        <a:t>legal</a:t>
                      </a:r>
                      <a:r>
                        <a:rPr lang="fr-BE" sz="2400" baseline="0" dirty="0" smtClean="0"/>
                        <a:t> in </a:t>
                      </a:r>
                      <a:r>
                        <a:rPr lang="fr-BE" sz="2400" baseline="0" dirty="0" err="1" smtClean="0"/>
                        <a:t>this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smtClean="0"/>
                        <a:t>case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07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9196" y="200235"/>
            <a:ext cx="11668258" cy="918314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3200" dirty="0"/>
              <a:t>Co-</a:t>
            </a:r>
            <a:r>
              <a:rPr lang="en-US" sz="3200" dirty="0" err="1"/>
              <a:t>productionist</a:t>
            </a:r>
            <a:r>
              <a:rPr lang="en-US" sz="3200" dirty="0"/>
              <a:t> analysis of NIPT </a:t>
            </a:r>
            <a:r>
              <a:rPr lang="en-US" sz="3200" dirty="0" smtClean="0"/>
              <a:t>in Belgium as emerging</a:t>
            </a:r>
            <a:endParaRPr lang="en-US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6019" y="1406644"/>
            <a:ext cx="12192000" cy="4932218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/>
              <a:t>The consumers </a:t>
            </a:r>
            <a:r>
              <a:rPr lang="en-US" sz="2400" dirty="0" smtClean="0"/>
              <a:t>: asked for the availability of the test (once available on Internet)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/>
              <a:t>Medical professionals</a:t>
            </a:r>
          </a:p>
          <a:p>
            <a:pPr marL="1028700" lvl="1" indent="-342900" algn="just">
              <a:buFontTx/>
              <a:buChar char="-"/>
            </a:pPr>
            <a:r>
              <a:rPr lang="en-US" b="1" dirty="0"/>
              <a:t>Gynecologists </a:t>
            </a:r>
            <a:r>
              <a:rPr lang="en-US" dirty="0"/>
              <a:t>propose the tests to all the women (350 euros) who can afford it </a:t>
            </a:r>
          </a:p>
          <a:p>
            <a:pPr marL="1028700" lvl="1" indent="-342900" algn="just">
              <a:buFontTx/>
              <a:buChar char="-"/>
            </a:pPr>
            <a:r>
              <a:rPr lang="en-US" b="1" dirty="0"/>
              <a:t>Human geneticists </a:t>
            </a:r>
            <a:r>
              <a:rPr lang="en-US" dirty="0"/>
              <a:t>are working in university hospitals </a:t>
            </a:r>
            <a:r>
              <a:rPr lang="en-US" dirty="0" smtClean="0"/>
              <a:t>(genetic counselling and research)</a:t>
            </a:r>
            <a:endParaRPr lang="en-US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/>
              <a:t>Regulatory bodies </a:t>
            </a:r>
            <a:r>
              <a:rPr lang="en-US" sz="2400" dirty="0"/>
              <a:t>:</a:t>
            </a:r>
          </a:p>
          <a:p>
            <a:pPr algn="just"/>
            <a:r>
              <a:rPr lang="en-US" sz="2600" dirty="0"/>
              <a:t>	</a:t>
            </a:r>
            <a:r>
              <a:rPr lang="en-US" sz="2400" dirty="0"/>
              <a:t>- KCE : approved to finance the test at no cost for </a:t>
            </a:r>
            <a:r>
              <a:rPr lang="en-US" sz="2400" b="1" dirty="0"/>
              <a:t>at risk </a:t>
            </a:r>
            <a:r>
              <a:rPr lang="en-US" sz="2400" dirty="0" smtClean="0"/>
              <a:t>women on the basis of CBA</a:t>
            </a:r>
            <a:endParaRPr lang="en-US" sz="2400" dirty="0"/>
          </a:p>
          <a:p>
            <a:pPr algn="just"/>
            <a:r>
              <a:rPr lang="en-US" sz="2400" dirty="0"/>
              <a:t>	- Health </a:t>
            </a:r>
            <a:r>
              <a:rPr lang="en-US" sz="2400" dirty="0" smtClean="0"/>
              <a:t>Council : approved </a:t>
            </a:r>
            <a:r>
              <a:rPr lang="en-US" sz="2400" dirty="0"/>
              <a:t>the test </a:t>
            </a:r>
            <a:r>
              <a:rPr lang="en-US" sz="2400" dirty="0" smtClean="0"/>
              <a:t>&amp; questioned </a:t>
            </a:r>
            <a:r>
              <a:rPr lang="en-US" sz="2400" dirty="0"/>
              <a:t>the </a:t>
            </a:r>
            <a:r>
              <a:rPr lang="en-US" sz="2400" dirty="0" smtClean="0"/>
              <a:t>ethics of choice </a:t>
            </a:r>
            <a:r>
              <a:rPr lang="en-US" sz="2400" dirty="0"/>
              <a:t>of the </a:t>
            </a:r>
            <a:r>
              <a:rPr lang="en-US" sz="2400" b="1" dirty="0"/>
              <a:t>target</a:t>
            </a:r>
            <a:r>
              <a:rPr lang="en-US" sz="2400" dirty="0"/>
              <a:t> group</a:t>
            </a:r>
          </a:p>
          <a:p>
            <a:pPr algn="just"/>
            <a:r>
              <a:rPr lang="en-US" sz="2400" dirty="0"/>
              <a:t>	- Committee for Human Genomics : propose to organize the tests at no cost in </a:t>
            </a:r>
            <a:r>
              <a:rPr lang="en-US" sz="2400" b="1" dirty="0" smtClean="0"/>
              <a:t>Belgium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/>
              <a:t>The Federal Minister </a:t>
            </a:r>
            <a:r>
              <a:rPr lang="en-US" sz="2400" dirty="0" smtClean="0"/>
              <a:t>decided to make the test available to </a:t>
            </a:r>
            <a:r>
              <a:rPr lang="en-US" sz="2400" b="1" dirty="0" smtClean="0"/>
              <a:t>all women at 8€</a:t>
            </a:r>
            <a:r>
              <a:rPr lang="en-US" sz="2400" dirty="0" smtClean="0"/>
              <a:t>	</a:t>
            </a:r>
          </a:p>
          <a:p>
            <a:pPr marL="342900" indent="-342900" algn="just">
              <a:buFont typeface="Wingdings" panose="05000000000000000000" pitchFamily="2" charset="2"/>
              <a:buChar char="è"/>
            </a:pPr>
            <a:r>
              <a:rPr lang="en-US" sz="24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Apparatus : Geneticist and Genomic research reinforce their position – center stage.</a:t>
            </a:r>
          </a:p>
          <a:p>
            <a:pPr marL="342900" indent="-342900" algn="just">
              <a:buFont typeface="Wingdings" panose="05000000000000000000" pitchFamily="2" charset="2"/>
              <a:buChar char="è"/>
            </a:pPr>
            <a:r>
              <a:rPr lang="en-US" sz="2400" b="1" dirty="0" err="1" smtClean="0">
                <a:solidFill>
                  <a:srgbClr val="00B050"/>
                </a:solidFill>
              </a:rPr>
              <a:t>Subjectification</a:t>
            </a:r>
            <a:r>
              <a:rPr lang="en-US" sz="2400" b="1" dirty="0" smtClean="0">
                <a:solidFill>
                  <a:srgbClr val="00B050"/>
                </a:solidFill>
              </a:rPr>
              <a:t> : all regnant </a:t>
            </a:r>
            <a:r>
              <a:rPr lang="en-US" sz="2400" b="1" dirty="0">
                <a:solidFill>
                  <a:srgbClr val="00B050"/>
                </a:solidFill>
              </a:rPr>
              <a:t>women are all invited by the state/medical authority to consider the risk level of their situation : their child might not match the ST-norm.</a:t>
            </a:r>
            <a:endParaRPr lang="en-US" sz="2600" b="1" dirty="0" smtClean="0">
              <a:solidFill>
                <a:srgbClr val="00B050"/>
              </a:solidFill>
            </a:endParaRPr>
          </a:p>
        </p:txBody>
      </p:sp>
      <p:sp>
        <p:nvSpPr>
          <p:cNvPr id="4" name="Bulle ronde 3"/>
          <p:cNvSpPr/>
          <p:nvPr/>
        </p:nvSpPr>
        <p:spPr>
          <a:xfrm>
            <a:off x="1255059" y="919924"/>
            <a:ext cx="1882588" cy="1255059"/>
          </a:xfrm>
          <a:prstGeom prst="wedgeEllipseCallout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b="1" dirty="0" err="1" smtClean="0">
                <a:solidFill>
                  <a:schemeClr val="tx1"/>
                </a:solidFill>
              </a:rPr>
              <a:t>Users</a:t>
            </a:r>
            <a:r>
              <a:rPr lang="fr-BE" sz="2400" dirty="0" smtClean="0">
                <a:solidFill>
                  <a:schemeClr val="tx1"/>
                </a:solidFill>
              </a:rPr>
              <a:t> </a:t>
            </a:r>
            <a:r>
              <a:rPr lang="fr-BE" sz="2400" dirty="0" err="1" smtClean="0">
                <a:solidFill>
                  <a:schemeClr val="tx1"/>
                </a:solidFill>
              </a:rPr>
              <a:t>demands</a:t>
            </a:r>
            <a:endParaRPr lang="fr-BE" sz="2400" dirty="0">
              <a:solidFill>
                <a:schemeClr val="tx1"/>
              </a:solidFill>
            </a:endParaRPr>
          </a:p>
        </p:txBody>
      </p:sp>
      <p:sp>
        <p:nvSpPr>
          <p:cNvPr id="5" name="Bulle ronde 4"/>
          <p:cNvSpPr/>
          <p:nvPr/>
        </p:nvSpPr>
        <p:spPr>
          <a:xfrm>
            <a:off x="2749892" y="2223247"/>
            <a:ext cx="2160494" cy="1255059"/>
          </a:xfrm>
          <a:prstGeom prst="wedgeEllipseCallout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b="1" dirty="0" smtClean="0">
                <a:solidFill>
                  <a:schemeClr val="tx1"/>
                </a:solidFill>
              </a:rPr>
              <a:t>Machines</a:t>
            </a:r>
            <a:r>
              <a:rPr lang="fr-BE" sz="2400" dirty="0" smtClean="0">
                <a:solidFill>
                  <a:schemeClr val="tx1"/>
                </a:solidFill>
              </a:rPr>
              <a:t> </a:t>
            </a:r>
            <a:r>
              <a:rPr lang="fr-BE" sz="2400" dirty="0" err="1" smtClean="0">
                <a:solidFill>
                  <a:schemeClr val="tx1"/>
                </a:solidFill>
              </a:rPr>
              <a:t>bought</a:t>
            </a:r>
            <a:r>
              <a:rPr lang="fr-BE" sz="2400" dirty="0" smtClean="0">
                <a:solidFill>
                  <a:schemeClr val="tx1"/>
                </a:solidFill>
              </a:rPr>
              <a:t> for </a:t>
            </a:r>
            <a:r>
              <a:rPr lang="fr-BE" sz="2400" dirty="0" err="1" smtClean="0">
                <a:solidFill>
                  <a:schemeClr val="tx1"/>
                </a:solidFill>
              </a:rPr>
              <a:t>university</a:t>
            </a:r>
            <a:endParaRPr lang="fr-BE" sz="2400" dirty="0">
              <a:solidFill>
                <a:schemeClr val="tx1"/>
              </a:solidFill>
            </a:endParaRPr>
          </a:p>
        </p:txBody>
      </p:sp>
      <p:sp>
        <p:nvSpPr>
          <p:cNvPr id="6" name="Bulle ronde 5"/>
          <p:cNvSpPr/>
          <p:nvPr/>
        </p:nvSpPr>
        <p:spPr>
          <a:xfrm>
            <a:off x="9540721" y="3872753"/>
            <a:ext cx="2651280" cy="1306221"/>
          </a:xfrm>
          <a:prstGeom prst="wedgeEllipseCallout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b="1" dirty="0" err="1" smtClean="0">
                <a:solidFill>
                  <a:schemeClr val="tx1"/>
                </a:solidFill>
              </a:rPr>
              <a:t>In-border</a:t>
            </a:r>
            <a:endParaRPr lang="fr-BE" sz="2400" b="1" dirty="0" smtClean="0">
              <a:solidFill>
                <a:schemeClr val="tx1"/>
              </a:solidFill>
            </a:endParaRPr>
          </a:p>
          <a:p>
            <a:pPr algn="ctr"/>
            <a:r>
              <a:rPr lang="fr-BE" sz="2400" dirty="0" err="1" smtClean="0">
                <a:solidFill>
                  <a:schemeClr val="tx1"/>
                </a:solidFill>
              </a:rPr>
              <a:t>genetic</a:t>
            </a:r>
            <a:r>
              <a:rPr lang="fr-BE" sz="2400" dirty="0" smtClean="0">
                <a:solidFill>
                  <a:schemeClr val="tx1"/>
                </a:solidFill>
              </a:rPr>
              <a:t> data</a:t>
            </a:r>
            <a:endParaRPr lang="fr-BE" sz="2400" dirty="0">
              <a:solidFill>
                <a:schemeClr val="tx1"/>
              </a:solidFill>
            </a:endParaRPr>
          </a:p>
        </p:txBody>
      </p:sp>
      <p:sp>
        <p:nvSpPr>
          <p:cNvPr id="7" name="Bulle ronde 6"/>
          <p:cNvSpPr/>
          <p:nvPr/>
        </p:nvSpPr>
        <p:spPr>
          <a:xfrm>
            <a:off x="2319587" y="4197995"/>
            <a:ext cx="2590799" cy="1459934"/>
          </a:xfrm>
          <a:prstGeom prst="wedgeEllipseCallout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b="1" dirty="0" err="1" smtClean="0">
                <a:solidFill>
                  <a:schemeClr val="tx1"/>
                </a:solidFill>
              </a:rPr>
              <a:t>Equality</a:t>
            </a:r>
            <a:endParaRPr lang="fr-BE" sz="2400" b="1" dirty="0" smtClean="0">
              <a:solidFill>
                <a:schemeClr val="tx1"/>
              </a:solidFill>
            </a:endParaRPr>
          </a:p>
          <a:p>
            <a:pPr algn="ctr"/>
            <a:r>
              <a:rPr lang="fr-BE" sz="2400" dirty="0">
                <a:solidFill>
                  <a:schemeClr val="tx1"/>
                </a:solidFill>
              </a:rPr>
              <a:t>a</a:t>
            </a:r>
            <a:r>
              <a:rPr lang="fr-BE" sz="2400" dirty="0" smtClean="0">
                <a:solidFill>
                  <a:schemeClr val="tx1"/>
                </a:solidFill>
              </a:rPr>
              <a:t>s a </a:t>
            </a:r>
            <a:r>
              <a:rPr lang="fr-BE" sz="2400" dirty="0" err="1" smtClean="0">
                <a:solidFill>
                  <a:schemeClr val="tx1"/>
                </a:solidFill>
              </a:rPr>
              <a:t>political</a:t>
            </a:r>
            <a:r>
              <a:rPr lang="fr-BE" sz="2400" dirty="0" smtClean="0">
                <a:solidFill>
                  <a:schemeClr val="tx1"/>
                </a:solidFill>
              </a:rPr>
              <a:t> </a:t>
            </a:r>
            <a:r>
              <a:rPr lang="fr-BE" sz="2400" dirty="0" err="1" smtClean="0">
                <a:solidFill>
                  <a:schemeClr val="tx1"/>
                </a:solidFill>
              </a:rPr>
              <a:t>choice</a:t>
            </a:r>
            <a:endParaRPr lang="fr-BE" sz="2400" dirty="0">
              <a:solidFill>
                <a:schemeClr val="tx1"/>
              </a:solidFill>
            </a:endParaRPr>
          </a:p>
        </p:txBody>
      </p:sp>
      <p:sp>
        <p:nvSpPr>
          <p:cNvPr id="8" name="Bulle ronde 7"/>
          <p:cNvSpPr/>
          <p:nvPr/>
        </p:nvSpPr>
        <p:spPr>
          <a:xfrm>
            <a:off x="7281124" y="3478306"/>
            <a:ext cx="2134736" cy="1255059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dirty="0" smtClean="0">
                <a:solidFill>
                  <a:schemeClr val="tx1"/>
                </a:solidFill>
              </a:rPr>
              <a:t>T21 « </a:t>
            </a:r>
            <a:r>
              <a:rPr lang="fr-BE" sz="2400" dirty="0" err="1" smtClean="0">
                <a:solidFill>
                  <a:schemeClr val="tx1"/>
                </a:solidFill>
              </a:rPr>
              <a:t>is</a:t>
            </a:r>
            <a:r>
              <a:rPr lang="fr-BE" sz="2400" dirty="0" smtClean="0">
                <a:solidFill>
                  <a:schemeClr val="tx1"/>
                </a:solidFill>
              </a:rPr>
              <a:t> » </a:t>
            </a:r>
            <a:r>
              <a:rPr lang="fr-BE" sz="2400" dirty="0" err="1" smtClean="0">
                <a:solidFill>
                  <a:schemeClr val="tx1"/>
                </a:solidFill>
              </a:rPr>
              <a:t>anomality</a:t>
            </a:r>
            <a:endParaRPr lang="fr-BE" sz="2400" dirty="0">
              <a:solidFill>
                <a:schemeClr val="tx1"/>
              </a:solidFill>
            </a:endParaRPr>
          </a:p>
        </p:txBody>
      </p:sp>
      <p:sp>
        <p:nvSpPr>
          <p:cNvPr id="9" name="Bulle ronde 8"/>
          <p:cNvSpPr/>
          <p:nvPr/>
        </p:nvSpPr>
        <p:spPr>
          <a:xfrm>
            <a:off x="5436747" y="3584320"/>
            <a:ext cx="1719517" cy="740129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strike="dblStrike" dirty="0" smtClean="0">
                <a:solidFill>
                  <a:schemeClr val="tx1"/>
                </a:solidFill>
              </a:rPr>
              <a:t>CBA</a:t>
            </a:r>
            <a:endParaRPr lang="fr-BE" sz="2400" strike="dblStrike" dirty="0">
              <a:solidFill>
                <a:schemeClr val="tx1"/>
              </a:solidFill>
            </a:endParaRPr>
          </a:p>
        </p:txBody>
      </p:sp>
      <p:sp>
        <p:nvSpPr>
          <p:cNvPr id="10" name="Bulle ronde 9"/>
          <p:cNvSpPr/>
          <p:nvPr/>
        </p:nvSpPr>
        <p:spPr>
          <a:xfrm>
            <a:off x="4313808" y="3636909"/>
            <a:ext cx="1719517" cy="740129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strike="dblStrike" dirty="0" smtClean="0">
                <a:solidFill>
                  <a:schemeClr val="tx1"/>
                </a:solidFill>
              </a:rPr>
              <a:t>RA</a:t>
            </a:r>
            <a:endParaRPr lang="fr-BE" sz="2400" strike="dblStrik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82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103031" y="1065648"/>
            <a:ext cx="11668258" cy="9183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Co-</a:t>
            </a:r>
            <a:r>
              <a:rPr lang="en-US" sz="3200" dirty="0" err="1" smtClean="0"/>
              <a:t>productionist</a:t>
            </a:r>
            <a:r>
              <a:rPr lang="en-US" sz="3200" dirty="0" smtClean="0"/>
              <a:t> analysis of NIPT in Argentina</a:t>
            </a:r>
            <a:endParaRPr lang="en-US" sz="3200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704859"/>
              </p:ext>
            </p:extLst>
          </p:nvPr>
        </p:nvGraphicFramePr>
        <p:xfrm>
          <a:off x="304799" y="1882589"/>
          <a:ext cx="11466490" cy="4329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3245"/>
                <a:gridCol w="5733245"/>
              </a:tblGrid>
              <a:tr h="11295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Argentina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Public </a:t>
                      </a:r>
                      <a:r>
                        <a:rPr kumimoji="0" lang="fr-BE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hospitals</a:t>
                      </a:r>
                      <a:r>
                        <a:rPr kumimoji="0" lang="fr-BE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BE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400" b="1" dirty="0" smtClean="0">
                          <a:solidFill>
                            <a:schemeClr val="tx1"/>
                          </a:solidFill>
                        </a:rPr>
                        <a:t>Argentina</a:t>
                      </a:r>
                      <a:r>
                        <a:rPr lang="fr-BE" sz="2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fr-BE" sz="2400" b="1" baseline="0" dirty="0" err="1" smtClean="0">
                          <a:solidFill>
                            <a:schemeClr val="tx1"/>
                          </a:solidFill>
                        </a:rPr>
                        <a:t>Private</a:t>
                      </a:r>
                      <a:r>
                        <a:rPr lang="fr-BE" sz="2400" b="1" baseline="0" dirty="0" smtClean="0">
                          <a:solidFill>
                            <a:schemeClr val="tx1"/>
                          </a:solidFill>
                        </a:rPr>
                        <a:t> practice </a:t>
                      </a:r>
                      <a:endParaRPr lang="fr-BE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694">
                <a:tc>
                  <a:txBody>
                    <a:bodyPr/>
                    <a:lstStyle/>
                    <a:p>
                      <a:r>
                        <a:rPr lang="fr-BE" sz="2400" dirty="0" err="1" smtClean="0"/>
                        <a:t>Gynecologist</a:t>
                      </a:r>
                      <a:r>
                        <a:rPr lang="fr-BE" sz="2400" baseline="0" dirty="0" err="1" smtClean="0"/>
                        <a:t>s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remain</a:t>
                      </a:r>
                      <a:r>
                        <a:rPr lang="fr-BE" sz="2400" baseline="0" dirty="0" smtClean="0"/>
                        <a:t> « </a:t>
                      </a:r>
                      <a:r>
                        <a:rPr lang="fr-BE" sz="2400" baseline="0" dirty="0" err="1" smtClean="0"/>
                        <a:t>risk</a:t>
                      </a:r>
                      <a:r>
                        <a:rPr lang="fr-BE" sz="2400" baseline="0" dirty="0" smtClean="0"/>
                        <a:t> managers » </a:t>
                      </a:r>
                      <a:r>
                        <a:rPr lang="fr-BE" sz="2400" baseline="0" dirty="0" smtClean="0"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BE" sz="2400" baseline="0" dirty="0" err="1" smtClean="0">
                          <a:sym typeface="Wingdings" panose="05000000000000000000" pitchFamily="2" charset="2"/>
                        </a:rPr>
                        <a:t>only</a:t>
                      </a:r>
                      <a:r>
                        <a:rPr lang="fr-BE" sz="2400" baseline="0" dirty="0" smtClean="0">
                          <a:sym typeface="Wingdings" panose="05000000000000000000" pitchFamily="2" charset="2"/>
                        </a:rPr>
                        <a:t> for </a:t>
                      </a:r>
                      <a:r>
                        <a:rPr lang="fr-BE" sz="2400" baseline="0" dirty="0" err="1" smtClean="0">
                          <a:sym typeface="Wingdings" panose="05000000000000000000" pitchFamily="2" charset="2"/>
                        </a:rPr>
                        <a:t>women</a:t>
                      </a:r>
                      <a:r>
                        <a:rPr lang="fr-BE" sz="2400" baseline="0" dirty="0" smtClean="0">
                          <a:sym typeface="Wingdings" panose="05000000000000000000" pitchFamily="2" charset="2"/>
                        </a:rPr>
                        <a:t> at </a:t>
                      </a:r>
                      <a:r>
                        <a:rPr lang="fr-BE" sz="2400" baseline="0" dirty="0" err="1" smtClean="0">
                          <a:sym typeface="Wingdings" panose="05000000000000000000" pitchFamily="2" charset="2"/>
                        </a:rPr>
                        <a:t>risk</a:t>
                      </a:r>
                      <a:r>
                        <a:rPr lang="fr-BE" sz="2400" baseline="0" dirty="0" smtClean="0">
                          <a:sym typeface="Wingdings" panose="05000000000000000000" pitchFamily="2" charset="2"/>
                        </a:rPr>
                        <a:t> </a:t>
                      </a:r>
                      <a:endParaRPr lang="fr-BE" sz="2400" baseline="0" dirty="0" smtClean="0"/>
                    </a:p>
                    <a:p>
                      <a:r>
                        <a:rPr lang="fr-BE" sz="2400" baseline="0" dirty="0" err="1" smtClean="0"/>
                        <a:t>Hospital-based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funding</a:t>
                      </a:r>
                      <a:r>
                        <a:rPr lang="fr-BE" sz="2400" baseline="0" dirty="0" smtClean="0"/>
                        <a:t> </a:t>
                      </a:r>
                      <a:endParaRPr lang="fr-B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BE" sz="2400" dirty="0" err="1" smtClean="0"/>
                        <a:t>Women</a:t>
                      </a:r>
                      <a:r>
                        <a:rPr lang="fr-BE" sz="2400" dirty="0" smtClean="0"/>
                        <a:t> </a:t>
                      </a:r>
                      <a:r>
                        <a:rPr lang="fr-BE" sz="2400" dirty="0" err="1" smtClean="0"/>
                        <a:t>demand</a:t>
                      </a:r>
                      <a:r>
                        <a:rPr lang="fr-BE" sz="2400" baseline="0" dirty="0" smtClean="0"/>
                        <a:t> the test and </a:t>
                      </a:r>
                      <a:r>
                        <a:rPr lang="fr-BE" sz="2400" baseline="0" dirty="0" err="1" smtClean="0"/>
                        <a:t>pay</a:t>
                      </a:r>
                      <a:r>
                        <a:rPr lang="fr-BE" sz="2400" baseline="0" dirty="0" smtClean="0"/>
                        <a:t> the test </a:t>
                      </a:r>
                    </a:p>
                    <a:p>
                      <a:r>
                        <a:rPr lang="fr-BE" sz="2400" baseline="0" dirty="0" err="1" smtClean="0"/>
                        <a:t>Gynecologists</a:t>
                      </a:r>
                      <a:r>
                        <a:rPr lang="fr-BE" sz="2400" baseline="0" dirty="0" smtClean="0"/>
                        <a:t> organise the test </a:t>
                      </a:r>
                    </a:p>
                    <a:p>
                      <a:r>
                        <a:rPr lang="fr-BE" sz="2400" baseline="0" dirty="0" err="1" smtClean="0"/>
                        <a:t>Foreign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laboratories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make</a:t>
                      </a:r>
                      <a:r>
                        <a:rPr lang="fr-BE" sz="2400" baseline="0" dirty="0" smtClean="0"/>
                        <a:t> the test </a:t>
                      </a:r>
                      <a:endParaRPr lang="fr-B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694">
                <a:tc>
                  <a:txBody>
                    <a:bodyPr/>
                    <a:lstStyle/>
                    <a:p>
                      <a:r>
                        <a:rPr lang="fr-BE" sz="2400" dirty="0" smtClean="0"/>
                        <a:t>« contre</a:t>
                      </a:r>
                      <a:r>
                        <a:rPr lang="fr-BE" sz="2400" baseline="0" dirty="0" smtClean="0"/>
                        <a:t>-conduite d’irresponsabilité »</a:t>
                      </a:r>
                      <a:endParaRPr lang="fr-B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BE" sz="2400" dirty="0" err="1" smtClean="0"/>
                        <a:t>Women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rights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="1" baseline="0" dirty="0" err="1" smtClean="0"/>
                        <a:t>NGO</a:t>
                      </a:r>
                      <a:r>
                        <a:rPr lang="fr-BE" sz="2400" baseline="0" dirty="0" err="1" smtClean="0"/>
                        <a:t>s</a:t>
                      </a:r>
                      <a:r>
                        <a:rPr lang="fr-BE" sz="2400" baseline="0" dirty="0" smtClean="0"/>
                        <a:t>  enter in </a:t>
                      </a:r>
                      <a:r>
                        <a:rPr lang="fr-BE" sz="2400" baseline="0" dirty="0" err="1" smtClean="0"/>
                        <a:t>resistance</a:t>
                      </a:r>
                      <a:r>
                        <a:rPr lang="fr-BE" sz="2400" baseline="0" dirty="0" smtClean="0"/>
                        <a:t> </a:t>
                      </a:r>
                    </a:p>
                    <a:p>
                      <a:r>
                        <a:rPr lang="fr-BE" sz="2400" baseline="0" dirty="0" err="1" smtClean="0"/>
                        <a:t>Women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can</a:t>
                      </a:r>
                      <a:r>
                        <a:rPr lang="fr-BE" sz="2400" baseline="0" dirty="0" smtClean="0"/>
                        <a:t> enter in </a:t>
                      </a:r>
                      <a:r>
                        <a:rPr lang="fr-BE" sz="2400" baseline="0" dirty="0" err="1" smtClean="0"/>
                        <a:t>illegal</a:t>
                      </a:r>
                      <a:r>
                        <a:rPr lang="fr-BE" sz="2400" baseline="0" dirty="0" smtClean="0"/>
                        <a:t> action </a:t>
                      </a:r>
                      <a:endParaRPr lang="fr-B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694">
                <a:tc gridSpan="2">
                  <a:txBody>
                    <a:bodyPr/>
                    <a:lstStyle/>
                    <a:p>
                      <a:pPr algn="ctr"/>
                      <a:r>
                        <a:rPr lang="fr-BE" sz="2400" dirty="0" smtClean="0"/>
                        <a:t>At the </a:t>
                      </a:r>
                      <a:r>
                        <a:rPr lang="fr-BE" sz="2400" dirty="0" err="1" smtClean="0"/>
                        <a:t>same</a:t>
                      </a:r>
                      <a:r>
                        <a:rPr lang="fr-BE" sz="2400" dirty="0" smtClean="0"/>
                        <a:t> time, </a:t>
                      </a:r>
                      <a:r>
                        <a:rPr lang="fr-BE" sz="2400" b="1" dirty="0" smtClean="0"/>
                        <a:t>NGO </a:t>
                      </a:r>
                      <a:r>
                        <a:rPr lang="fr-BE" sz="2400" dirty="0" err="1" smtClean="0"/>
                        <a:t>fight</a:t>
                      </a:r>
                      <a:r>
                        <a:rPr lang="fr-BE" sz="2400" dirty="0" smtClean="0"/>
                        <a:t> to </a:t>
                      </a:r>
                      <a:r>
                        <a:rPr lang="fr-BE" sz="2400" dirty="0" err="1" smtClean="0"/>
                        <a:t>obtain</a:t>
                      </a:r>
                      <a:r>
                        <a:rPr lang="fr-BE" sz="2400" dirty="0" smtClean="0"/>
                        <a:t> </a:t>
                      </a:r>
                      <a:r>
                        <a:rPr lang="fr-BE" sz="2400" dirty="0" err="1" smtClean="0"/>
                        <a:t>depenalisation</a:t>
                      </a:r>
                      <a:r>
                        <a:rPr lang="fr-BE" sz="2400" baseline="0" dirty="0" smtClean="0"/>
                        <a:t> of abortion </a:t>
                      </a:r>
                    </a:p>
                    <a:p>
                      <a:pPr algn="ctr"/>
                      <a:r>
                        <a:rPr lang="fr-BE" sz="2400" baseline="0" dirty="0" smtClean="0"/>
                        <a:t>for all </a:t>
                      </a:r>
                      <a:r>
                        <a:rPr lang="fr-BE" sz="2400" baseline="0" dirty="0" err="1" smtClean="0"/>
                        <a:t>women</a:t>
                      </a:r>
                      <a:r>
                        <a:rPr lang="fr-BE" sz="2400" baseline="0" dirty="0" smtClean="0"/>
                        <a:t> in the country.  </a:t>
                      </a:r>
                    </a:p>
                    <a:p>
                      <a:pPr algn="ctr"/>
                      <a:r>
                        <a:rPr lang="fr-BE" sz="2400" b="1" baseline="0" dirty="0" smtClean="0"/>
                        <a:t>NGO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inform</a:t>
                      </a:r>
                      <a:r>
                        <a:rPr lang="fr-BE" sz="2400" baseline="0" dirty="0" smtClean="0"/>
                        <a:t> the </a:t>
                      </a:r>
                      <a:r>
                        <a:rPr lang="fr-BE" sz="2400" baseline="0" dirty="0" err="1" smtClean="0"/>
                        <a:t>women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en-US" sz="2400" baseline="0" dirty="0" smtClean="0"/>
                        <a:t>about the possibility for an abortion at home (under medication).</a:t>
                      </a:r>
                      <a:endParaRPr lang="fr-B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66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185815"/>
              </p:ext>
            </p:extLst>
          </p:nvPr>
        </p:nvGraphicFramePr>
        <p:xfrm>
          <a:off x="117565" y="0"/>
          <a:ext cx="11769634" cy="6633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4817"/>
                <a:gridCol w="5884817"/>
              </a:tblGrid>
              <a:tr h="7018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BE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BE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400" b="1" dirty="0" smtClean="0">
                          <a:solidFill>
                            <a:schemeClr val="tx1"/>
                          </a:solidFill>
                        </a:rPr>
                        <a:t>Argentina</a:t>
                      </a:r>
                      <a:r>
                        <a:rPr lang="fr-BE" sz="2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1002">
                <a:tc>
                  <a:txBody>
                    <a:bodyPr/>
                    <a:lstStyle/>
                    <a:p>
                      <a:r>
                        <a:rPr lang="fr-BE" sz="2400" dirty="0" err="1" smtClean="0"/>
                        <a:t>Users</a:t>
                      </a:r>
                      <a:r>
                        <a:rPr lang="fr-BE" sz="2400" dirty="0" smtClean="0"/>
                        <a:t> </a:t>
                      </a:r>
                      <a:r>
                        <a:rPr lang="fr-BE" sz="2400" dirty="0" err="1" smtClean="0"/>
                        <a:t>demand</a:t>
                      </a:r>
                      <a:r>
                        <a:rPr lang="fr-BE" sz="2400" baseline="0" dirty="0" smtClean="0"/>
                        <a:t> OK </a:t>
                      </a:r>
                    </a:p>
                    <a:p>
                      <a:endParaRPr lang="fr-BE" sz="2400" baseline="0" dirty="0" smtClean="0">
                        <a:sym typeface="Wingdings" panose="05000000000000000000" pitchFamily="2" charset="2"/>
                      </a:endParaRPr>
                    </a:p>
                    <a:p>
                      <a:r>
                        <a:rPr lang="fr-BE" sz="2400" baseline="0" dirty="0" smtClean="0"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BE" sz="2400" baseline="0" dirty="0" err="1" smtClean="0"/>
                        <a:t>Equality</a:t>
                      </a:r>
                      <a:r>
                        <a:rPr lang="fr-BE" sz="2400" baseline="0" dirty="0" smtClean="0"/>
                        <a:t> of </a:t>
                      </a:r>
                      <a:r>
                        <a:rPr lang="fr-BE" sz="2400" baseline="0" dirty="0" err="1" smtClean="0"/>
                        <a:t>treatment</a:t>
                      </a:r>
                      <a:r>
                        <a:rPr lang="fr-BE" sz="2400" baseline="0" dirty="0" smtClean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400" dirty="0" smtClean="0"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BE" sz="2400" dirty="0" smtClean="0"/>
                        <a:t>More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genetic</a:t>
                      </a:r>
                      <a:r>
                        <a:rPr lang="fr-BE" sz="2400" baseline="0" dirty="0" smtClean="0"/>
                        <a:t> infrastructure in </a:t>
                      </a:r>
                      <a:r>
                        <a:rPr lang="fr-BE" sz="2400" baseline="0" dirty="0" err="1" smtClean="0"/>
                        <a:t>universities</a:t>
                      </a:r>
                      <a:r>
                        <a:rPr lang="fr-BE" sz="2400" baseline="0" dirty="0" smtClean="0"/>
                        <a:t> (machines, </a:t>
                      </a:r>
                      <a:r>
                        <a:rPr lang="fr-BE" sz="2400" baseline="0" dirty="0" err="1" smtClean="0"/>
                        <a:t>databases</a:t>
                      </a:r>
                      <a:r>
                        <a:rPr lang="fr-BE" sz="2400" baseline="0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BE" sz="2400" dirty="0" err="1" smtClean="0"/>
                        <a:t>Consumers</a:t>
                      </a:r>
                      <a:r>
                        <a:rPr lang="fr-BE" sz="2400" dirty="0" smtClean="0"/>
                        <a:t> </a:t>
                      </a:r>
                      <a:r>
                        <a:rPr lang="fr-BE" sz="2400" dirty="0" err="1" smtClean="0"/>
                        <a:t>satisfied</a:t>
                      </a:r>
                      <a:r>
                        <a:rPr lang="fr-BE" sz="2400" dirty="0" smtClean="0"/>
                        <a:t> at </a:t>
                      </a:r>
                      <a:r>
                        <a:rPr lang="fr-BE" sz="2400" dirty="0" err="1" smtClean="0"/>
                        <a:t>own</a:t>
                      </a:r>
                      <a:r>
                        <a:rPr lang="fr-BE" sz="2400" dirty="0" smtClean="0"/>
                        <a:t> </a:t>
                      </a:r>
                      <a:r>
                        <a:rPr lang="fr-BE" sz="2400" dirty="0" err="1" smtClean="0"/>
                        <a:t>cost</a:t>
                      </a:r>
                      <a:endParaRPr lang="fr-BE" sz="2400" baseline="0" dirty="0" smtClean="0"/>
                    </a:p>
                    <a:p>
                      <a:r>
                        <a:rPr lang="fr-BE" sz="2400" dirty="0" err="1" smtClean="0"/>
                        <a:t>Hospitals</a:t>
                      </a:r>
                      <a:r>
                        <a:rPr lang="fr-BE" sz="2400" baseline="0" dirty="0" smtClean="0"/>
                        <a:t> support </a:t>
                      </a:r>
                      <a:r>
                        <a:rPr lang="fr-BE" sz="2400" dirty="0" err="1" smtClean="0"/>
                        <a:t>gyneco</a:t>
                      </a:r>
                      <a:r>
                        <a:rPr lang="fr-BE" sz="2400" dirty="0" smtClean="0"/>
                        <a:t>.</a:t>
                      </a:r>
                      <a:r>
                        <a:rPr lang="fr-BE" sz="2400" baseline="0" dirty="0" smtClean="0"/>
                        <a:t> as </a:t>
                      </a:r>
                      <a:r>
                        <a:rPr lang="fr-BE" sz="2400" baseline="0" dirty="0" err="1" smtClean="0"/>
                        <a:t>risk</a:t>
                      </a:r>
                      <a:r>
                        <a:rPr lang="fr-BE" sz="2400" baseline="0" dirty="0" smtClean="0"/>
                        <a:t> managers</a:t>
                      </a:r>
                    </a:p>
                    <a:p>
                      <a:r>
                        <a:rPr lang="fr-BE" sz="2400" baseline="0" dirty="0" smtClean="0"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BE" sz="2400" baseline="0" dirty="0" smtClean="0"/>
                        <a:t>No direct </a:t>
                      </a:r>
                      <a:r>
                        <a:rPr lang="fr-BE" sz="2400" baseline="0" dirty="0" err="1" smtClean="0"/>
                        <a:t>link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between</a:t>
                      </a:r>
                      <a:r>
                        <a:rPr lang="fr-BE" sz="2400" baseline="0" dirty="0" smtClean="0"/>
                        <a:t> the </a:t>
                      </a:r>
                      <a:r>
                        <a:rPr lang="fr-BE" sz="2400" baseline="0" dirty="0" err="1" smtClean="0"/>
                        <a:t>professionals</a:t>
                      </a:r>
                      <a:r>
                        <a:rPr lang="fr-BE" sz="2400" baseline="0" dirty="0" smtClean="0"/>
                        <a:t> and the </a:t>
                      </a:r>
                      <a:r>
                        <a:rPr lang="fr-BE" sz="2400" baseline="0" dirty="0" err="1" smtClean="0"/>
                        <a:t>federal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authority</a:t>
                      </a:r>
                      <a:r>
                        <a:rPr lang="fr-BE" sz="2400" baseline="0" dirty="0" smtClean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26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Nobody denies the quality of the test: </a:t>
                      </a:r>
                      <a:r>
                        <a:rPr lang="en-US" sz="2400" b="0" dirty="0" smtClean="0"/>
                        <a:t>the genetic information is more precise and the test improves the</a:t>
                      </a:r>
                      <a:r>
                        <a:rPr lang="en-US" sz="2400" b="1" dirty="0" smtClean="0"/>
                        <a:t> efficacy</a:t>
                      </a:r>
                      <a:r>
                        <a:rPr lang="en-US" sz="2400" b="0" dirty="0" smtClean="0"/>
                        <a:t> of the existing device.</a:t>
                      </a:r>
                      <a:endParaRPr lang="fr-BE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7763">
                <a:tc>
                  <a:txBody>
                    <a:bodyPr/>
                    <a:lstStyle/>
                    <a:p>
                      <a:r>
                        <a:rPr lang="fr-BE" sz="2400" baseline="0" dirty="0" err="1" smtClean="0"/>
                        <a:t>Pregnant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women</a:t>
                      </a:r>
                      <a:r>
                        <a:rPr lang="fr-BE" sz="2400" baseline="0" dirty="0" smtClean="0"/>
                        <a:t> are all </a:t>
                      </a:r>
                      <a:r>
                        <a:rPr lang="fr-BE" sz="2400" baseline="0" dirty="0" err="1" smtClean="0"/>
                        <a:t>invited</a:t>
                      </a:r>
                      <a:r>
                        <a:rPr lang="fr-BE" sz="2400" baseline="0" dirty="0" smtClean="0"/>
                        <a:t> by the state/</a:t>
                      </a:r>
                      <a:r>
                        <a:rPr lang="fr-BE" sz="2400" baseline="0" dirty="0" err="1" smtClean="0"/>
                        <a:t>medical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authority</a:t>
                      </a:r>
                      <a:r>
                        <a:rPr lang="fr-BE" sz="2400" baseline="0" dirty="0" smtClean="0"/>
                        <a:t> to </a:t>
                      </a:r>
                      <a:r>
                        <a:rPr lang="fr-BE" sz="2400" baseline="0" dirty="0" err="1" smtClean="0"/>
                        <a:t>consider</a:t>
                      </a:r>
                      <a:r>
                        <a:rPr lang="fr-BE" sz="2400" baseline="0" dirty="0" smtClean="0"/>
                        <a:t> the </a:t>
                      </a:r>
                      <a:r>
                        <a:rPr lang="fr-BE" sz="2400" baseline="0" dirty="0" err="1" smtClean="0"/>
                        <a:t>risk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level</a:t>
                      </a:r>
                      <a:r>
                        <a:rPr lang="fr-BE" sz="2400" baseline="0" dirty="0" smtClean="0"/>
                        <a:t> of </a:t>
                      </a:r>
                      <a:r>
                        <a:rPr lang="fr-BE" sz="2400" baseline="0" dirty="0" err="1" smtClean="0"/>
                        <a:t>their</a:t>
                      </a:r>
                      <a:r>
                        <a:rPr lang="fr-BE" sz="2400" baseline="0" dirty="0" smtClean="0"/>
                        <a:t> situation : </a:t>
                      </a:r>
                      <a:r>
                        <a:rPr lang="fr-BE" sz="2400" baseline="0" dirty="0" err="1" smtClean="0"/>
                        <a:t>their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child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might</a:t>
                      </a:r>
                      <a:r>
                        <a:rPr lang="fr-BE" sz="2400" baseline="0" dirty="0" smtClean="0"/>
                        <a:t> not match the ST-</a:t>
                      </a:r>
                      <a:r>
                        <a:rPr lang="fr-BE" sz="2400" baseline="0" dirty="0" err="1" smtClean="0"/>
                        <a:t>norm</a:t>
                      </a:r>
                      <a:r>
                        <a:rPr lang="fr-BE" sz="2400" baseline="0" dirty="0" smtClean="0"/>
                        <a:t>.</a:t>
                      </a:r>
                      <a:endParaRPr lang="fr-BE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BE" sz="2400" baseline="0" dirty="0" err="1" smtClean="0"/>
                        <a:t>Hospitals</a:t>
                      </a:r>
                      <a:r>
                        <a:rPr lang="fr-BE" sz="2400" baseline="0" dirty="0" smtClean="0"/>
                        <a:t> patients are more </a:t>
                      </a:r>
                      <a:r>
                        <a:rPr lang="fr-BE" sz="2400" baseline="0" dirty="0" err="1" smtClean="0"/>
                        <a:t>prone</a:t>
                      </a:r>
                      <a:r>
                        <a:rPr lang="fr-BE" sz="2400" baseline="0" dirty="0" smtClean="0"/>
                        <a:t> to </a:t>
                      </a:r>
                      <a:r>
                        <a:rPr lang="fr-BE" sz="2400" baseline="0" dirty="0" err="1" smtClean="0"/>
                        <a:t>remain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with</a:t>
                      </a:r>
                      <a:r>
                        <a:rPr lang="fr-BE" sz="2400" baseline="0" dirty="0" smtClean="0"/>
                        <a:t> a « </a:t>
                      </a:r>
                      <a:r>
                        <a:rPr lang="fr-BE" sz="2400" b="1" baseline="0" dirty="0" err="1" smtClean="0"/>
                        <a:t>ir-responsable</a:t>
                      </a:r>
                      <a:r>
                        <a:rPr lang="fr-BE" sz="2400" baseline="0" dirty="0" smtClean="0"/>
                        <a:t> » position </a:t>
                      </a:r>
                    </a:p>
                    <a:p>
                      <a:r>
                        <a:rPr lang="fr-BE" sz="2400" dirty="0" smtClean="0"/>
                        <a:t>In </a:t>
                      </a:r>
                      <a:r>
                        <a:rPr lang="fr-BE" sz="2400" dirty="0" err="1" smtClean="0"/>
                        <a:t>private</a:t>
                      </a:r>
                      <a:r>
                        <a:rPr lang="fr-BE" sz="2400" baseline="0" dirty="0" smtClean="0"/>
                        <a:t> practice, </a:t>
                      </a:r>
                      <a:r>
                        <a:rPr lang="fr-BE" sz="2400" baseline="0" dirty="0" err="1" smtClean="0"/>
                        <a:t>women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take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their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individual</a:t>
                      </a:r>
                      <a:r>
                        <a:rPr lang="fr-BE" sz="2400" baseline="0" dirty="0" smtClean="0"/>
                        <a:t> </a:t>
                      </a:r>
                      <a:r>
                        <a:rPr lang="fr-BE" sz="2400" baseline="0" dirty="0" err="1" smtClean="0"/>
                        <a:t>responsibility</a:t>
                      </a:r>
                      <a:r>
                        <a:rPr lang="fr-BE" sz="2400" baseline="0" dirty="0" smtClean="0"/>
                        <a:t> and enter in </a:t>
                      </a:r>
                      <a:r>
                        <a:rPr lang="fr-BE" sz="2400" b="1" baseline="0" dirty="0" err="1" smtClean="0"/>
                        <a:t>resistance</a:t>
                      </a:r>
                      <a:endParaRPr lang="fr-BE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7763">
                <a:tc>
                  <a:txBody>
                    <a:bodyPr/>
                    <a:lstStyle/>
                    <a:p>
                      <a:pPr algn="l"/>
                      <a:r>
                        <a:rPr lang="fr-BE" sz="2400" i="1" dirty="0" err="1" smtClean="0"/>
                        <a:t>Who</a:t>
                      </a:r>
                      <a:r>
                        <a:rPr lang="fr-BE" sz="2400" i="1" dirty="0" smtClean="0"/>
                        <a:t> </a:t>
                      </a:r>
                      <a:r>
                        <a:rPr lang="fr-BE" sz="2400" i="1" dirty="0" err="1" smtClean="0"/>
                        <a:t>defines</a:t>
                      </a:r>
                      <a:r>
                        <a:rPr lang="fr-BE" sz="2400" i="1" dirty="0" smtClean="0"/>
                        <a:t> the anomal</a:t>
                      </a:r>
                      <a:r>
                        <a:rPr lang="fr-BE" sz="2400" i="1" baseline="0" dirty="0" smtClean="0"/>
                        <a:t> </a:t>
                      </a:r>
                      <a:r>
                        <a:rPr lang="fr-BE" sz="2400" i="1" baseline="0" dirty="0" err="1" smtClean="0"/>
                        <a:t>fetus</a:t>
                      </a:r>
                      <a:r>
                        <a:rPr lang="fr-BE" sz="2400" i="1" baseline="0" dirty="0" smtClean="0"/>
                        <a:t> ? </a:t>
                      </a:r>
                    </a:p>
                    <a:p>
                      <a:pPr algn="l"/>
                      <a:r>
                        <a:rPr lang="fr-BE" sz="2400" i="1" dirty="0" err="1" smtClean="0"/>
                        <a:t>What</a:t>
                      </a:r>
                      <a:r>
                        <a:rPr lang="fr-BE" sz="2400" i="1" dirty="0" smtClean="0"/>
                        <a:t> </a:t>
                      </a:r>
                      <a:r>
                        <a:rPr lang="fr-BE" sz="2400" i="1" dirty="0" err="1" smtClean="0"/>
                        <a:t>is</a:t>
                      </a:r>
                      <a:r>
                        <a:rPr lang="fr-BE" sz="2400" i="1" dirty="0" smtClean="0"/>
                        <a:t> « </a:t>
                      </a:r>
                      <a:r>
                        <a:rPr lang="fr-BE" sz="2400" i="1" dirty="0" err="1" smtClean="0"/>
                        <a:t>informed</a:t>
                      </a:r>
                      <a:r>
                        <a:rPr lang="fr-BE" sz="2400" i="1" dirty="0" smtClean="0"/>
                        <a:t> consent » ? </a:t>
                      </a:r>
                    </a:p>
                    <a:p>
                      <a:pPr algn="l"/>
                      <a:r>
                        <a:rPr lang="fr-BE" sz="2400" i="1" dirty="0" err="1" smtClean="0"/>
                        <a:t>What</a:t>
                      </a:r>
                      <a:r>
                        <a:rPr lang="fr-BE" sz="2400" i="1" dirty="0" smtClean="0"/>
                        <a:t> </a:t>
                      </a:r>
                      <a:r>
                        <a:rPr lang="fr-BE" sz="2400" i="1" dirty="0" err="1" smtClean="0"/>
                        <a:t>is</a:t>
                      </a:r>
                      <a:r>
                        <a:rPr lang="fr-BE" sz="2400" i="1" baseline="0" dirty="0" smtClean="0"/>
                        <a:t> the </a:t>
                      </a:r>
                      <a:r>
                        <a:rPr lang="fr-BE" sz="2400" i="1" baseline="0" dirty="0" err="1" smtClean="0"/>
                        <a:t>cost</a:t>
                      </a:r>
                      <a:r>
                        <a:rPr lang="fr-BE" sz="2400" i="1" baseline="0" dirty="0" smtClean="0"/>
                        <a:t> of </a:t>
                      </a:r>
                      <a:r>
                        <a:rPr lang="fr-BE" sz="2400" i="1" baseline="0" dirty="0" err="1" smtClean="0"/>
                        <a:t>avoiding</a:t>
                      </a:r>
                      <a:r>
                        <a:rPr lang="fr-BE" sz="2400" i="1" baseline="0" dirty="0" smtClean="0"/>
                        <a:t> false </a:t>
                      </a:r>
                      <a:r>
                        <a:rPr lang="fr-BE" sz="2400" i="1" baseline="0" dirty="0" err="1" smtClean="0"/>
                        <a:t>negatives</a:t>
                      </a:r>
                      <a:r>
                        <a:rPr lang="fr-BE" sz="2400" i="1" baseline="0" dirty="0" smtClean="0"/>
                        <a:t>?</a:t>
                      </a:r>
                      <a:endParaRPr lang="fr-BE" sz="2400" i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2400" i="1" baseline="0" dirty="0" smtClean="0"/>
                        <a:t>Is TOPFA a right or not ?</a:t>
                      </a:r>
                      <a:endParaRPr lang="fr-BE" sz="2400" i="1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876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2983" y="928373"/>
            <a:ext cx="10515600" cy="1325563"/>
          </a:xfrm>
        </p:spPr>
        <p:txBody>
          <a:bodyPr/>
          <a:lstStyle/>
          <a:p>
            <a:r>
              <a:rPr lang="fr-BE" dirty="0" smtClean="0"/>
              <a:t>Conclusion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2034" y="2130022"/>
            <a:ext cx="11217498" cy="3921866"/>
          </a:xfrm>
        </p:spPr>
        <p:txBody>
          <a:bodyPr>
            <a:normAutofit fontScale="5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endParaRPr lang="fr-BE" sz="5100" dirty="0" smtClean="0"/>
          </a:p>
          <a:p>
            <a:pPr marL="514350" indent="-514350" algn="l">
              <a:buFont typeface="+mj-lt"/>
              <a:buAutoNum type="arabicPeriod"/>
            </a:pPr>
            <a:r>
              <a:rPr lang="fr-BE" sz="4400" dirty="0" err="1"/>
              <a:t>Consider</a:t>
            </a:r>
            <a:r>
              <a:rPr lang="fr-BE" sz="4400" dirty="0"/>
              <a:t> </a:t>
            </a:r>
            <a:r>
              <a:rPr lang="fr-BE" sz="4400" dirty="0" err="1"/>
              <a:t>materiality</a:t>
            </a:r>
            <a:r>
              <a:rPr lang="fr-BE" sz="4400" dirty="0"/>
              <a:t>; </a:t>
            </a:r>
            <a:br>
              <a:rPr lang="fr-BE" sz="4400" dirty="0"/>
            </a:br>
            <a:r>
              <a:rPr lang="fr-BE" sz="4400" dirty="0" err="1" smtClean="0"/>
              <a:t>Consider</a:t>
            </a:r>
            <a:r>
              <a:rPr lang="fr-BE" sz="4400" dirty="0" smtClean="0"/>
              <a:t> </a:t>
            </a:r>
            <a:r>
              <a:rPr lang="fr-BE" sz="4400" dirty="0"/>
              <a:t>the transformation of </a:t>
            </a:r>
            <a:r>
              <a:rPr lang="fr-BE" sz="4400" dirty="0" err="1"/>
              <a:t>knowledge</a:t>
            </a:r>
            <a:r>
              <a:rPr lang="fr-BE" sz="4400" dirty="0"/>
              <a:t> / power nexus in </a:t>
            </a:r>
            <a:r>
              <a:rPr lang="fr-BE" sz="4400" dirty="0" err="1"/>
              <a:t>apparatus</a:t>
            </a:r>
            <a:r>
              <a:rPr lang="fr-BE" sz="4400" dirty="0"/>
              <a:t> </a:t>
            </a:r>
            <a:r>
              <a:rPr lang="fr-BE" sz="4400" dirty="0" err="1"/>
              <a:t>seriously</a:t>
            </a:r>
            <a:r>
              <a:rPr lang="fr-BE" sz="4400" dirty="0"/>
              <a:t> </a:t>
            </a:r>
            <a:br>
              <a:rPr lang="fr-BE" sz="4400" dirty="0"/>
            </a:br>
            <a:r>
              <a:rPr lang="fr-BE" sz="4400" dirty="0" err="1" smtClean="0"/>
              <a:t>Consider</a:t>
            </a:r>
            <a:r>
              <a:rPr lang="fr-BE" sz="4400" dirty="0" smtClean="0"/>
              <a:t> the transformation of the </a:t>
            </a:r>
            <a:r>
              <a:rPr lang="fr-BE" sz="4400" dirty="0" err="1" smtClean="0"/>
              <a:t>subjectification</a:t>
            </a:r>
            <a:r>
              <a:rPr lang="fr-BE" sz="4400" dirty="0" smtClean="0"/>
              <a:t> </a:t>
            </a:r>
            <a:r>
              <a:rPr lang="fr-BE" sz="4400" dirty="0" err="1" smtClean="0"/>
              <a:t>processes</a:t>
            </a:r>
            <a:endParaRPr lang="fr-BE" sz="4400" dirty="0" smtClean="0"/>
          </a:p>
          <a:p>
            <a:pPr marL="514350" indent="-514350" algn="l">
              <a:buFont typeface="+mj-lt"/>
              <a:buAutoNum type="arabicPeriod"/>
            </a:pPr>
            <a:r>
              <a:rPr lang="en-US" sz="4400" dirty="0" smtClean="0"/>
              <a:t>Consider as well </a:t>
            </a:r>
            <a:r>
              <a:rPr lang="en-US" sz="4400" i="1" dirty="0" smtClean="0"/>
              <a:t>indirect </a:t>
            </a:r>
            <a:r>
              <a:rPr lang="en-US" sz="4400" dirty="0" smtClean="0"/>
              <a:t>and </a:t>
            </a:r>
            <a:r>
              <a:rPr lang="en-US" sz="4400" i="1" dirty="0" smtClean="0"/>
              <a:t>pervasive cases : </a:t>
            </a:r>
            <a:r>
              <a:rPr lang="en-US" sz="4400" dirty="0" smtClean="0"/>
              <a:t>we have seen distinctive sets of resource distributions, and variations in opportunity and constrain :  </a:t>
            </a:r>
          </a:p>
          <a:p>
            <a:pPr marL="1371600" lvl="1" indent="-685800"/>
            <a:r>
              <a:rPr lang="en-US" sz="4400" dirty="0" smtClean="0"/>
              <a:t>Inequalities </a:t>
            </a:r>
            <a:r>
              <a:rPr lang="en-US" sz="4400" dirty="0"/>
              <a:t>in hospital in Argentina </a:t>
            </a:r>
            <a:endParaRPr lang="en-US" sz="4400" dirty="0" smtClean="0"/>
          </a:p>
          <a:p>
            <a:pPr marL="1371600" lvl="1" indent="-685800"/>
            <a:r>
              <a:rPr lang="en-US" sz="4400" dirty="0" smtClean="0"/>
              <a:t>Inequality </a:t>
            </a:r>
            <a:r>
              <a:rPr lang="en-US" sz="4400" dirty="0"/>
              <a:t>for the access to abortion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4400" dirty="0" smtClean="0"/>
              <a:t>Whether a  particular structure constrains or enables a particular scientific practice and how it does so is thus an </a:t>
            </a:r>
            <a:r>
              <a:rPr lang="en-US" sz="4400" dirty="0"/>
              <a:t>empirical </a:t>
            </a:r>
            <a:r>
              <a:rPr lang="en-US" sz="4400" dirty="0" smtClean="0"/>
              <a:t>question </a:t>
            </a:r>
            <a:endParaRPr lang="fr-BE" sz="4400" dirty="0"/>
          </a:p>
        </p:txBody>
      </p:sp>
    </p:spTree>
    <p:extLst>
      <p:ext uri="{BB962C8B-B14F-4D97-AF65-F5344CB8AC3E}">
        <p14:creationId xmlns:p14="http://schemas.microsoft.com/office/powerpoint/2010/main" val="354660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0" id="{C9188906-CB09-4446-86A7-A92C0285C796}" vid="{C5D042D7-C4DA-4F4E-A900-423D2E8E15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spiral + faculte + mesydel</Template>
  <TotalTime>2123</TotalTime>
  <Words>686</Words>
  <Application>Microsoft Office PowerPoint</Application>
  <PresentationFormat>Grand écran</PresentationFormat>
  <Paragraphs>97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1_Thème Office</vt:lpstr>
      <vt:lpstr>Coproduction of technology and  socio-political orders.  Prenatal testing in Belgium and Argentina</vt:lpstr>
      <vt:lpstr>Presentation </vt:lpstr>
      <vt:lpstr>1. Co-productionist approach imported form the STS</vt:lpstr>
      <vt:lpstr>How do the natural order and the social order develop together ?</vt:lpstr>
      <vt:lpstr>2. Prenatal surveillance in Belgium and Argentina (classic)</vt:lpstr>
      <vt:lpstr>Co-productionist analysis of NIPT in Belgium as emerging</vt:lpstr>
      <vt:lpstr>Présentation PowerPoint</vt:lpstr>
      <vt:lpstr>Présentation PowerPoint</vt:lpstr>
      <vt:lpstr>Conclusion </vt:lpstr>
      <vt:lpstr>Thank you for your attention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Fallon Catherine</dc:creator>
  <cp:lastModifiedBy>review</cp:lastModifiedBy>
  <cp:revision>56</cp:revision>
  <dcterms:created xsi:type="dcterms:W3CDTF">2018-08-23T10:17:46Z</dcterms:created>
  <dcterms:modified xsi:type="dcterms:W3CDTF">2019-06-27T15:33:41Z</dcterms:modified>
</cp:coreProperties>
</file>