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5" r:id="rId1"/>
  </p:sldMasterIdLst>
  <p:notesMasterIdLst>
    <p:notesMasterId r:id="rId23"/>
  </p:notesMasterIdLst>
  <p:sldIdLst>
    <p:sldId id="256" r:id="rId2"/>
    <p:sldId id="265" r:id="rId3"/>
    <p:sldId id="266" r:id="rId4"/>
    <p:sldId id="267" r:id="rId5"/>
    <p:sldId id="268" r:id="rId6"/>
    <p:sldId id="269" r:id="rId7"/>
    <p:sldId id="283" r:id="rId8"/>
    <p:sldId id="271" r:id="rId9"/>
    <p:sldId id="272" r:id="rId10"/>
    <p:sldId id="273" r:id="rId11"/>
    <p:sldId id="276" r:id="rId12"/>
    <p:sldId id="274" r:id="rId13"/>
    <p:sldId id="275" r:id="rId14"/>
    <p:sldId id="282" r:id="rId15"/>
    <p:sldId id="278" r:id="rId16"/>
    <p:sldId id="284" r:id="rId17"/>
    <p:sldId id="279" r:id="rId18"/>
    <p:sldId id="280" r:id="rId19"/>
    <p:sldId id="281" r:id="rId20"/>
    <p:sldId id="285"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72482" autoAdjust="0"/>
  </p:normalViewPr>
  <p:slideViewPr>
    <p:cSldViewPr snapToGrid="0">
      <p:cViewPr varScale="1">
        <p:scale>
          <a:sx n="60" d="100"/>
          <a:sy n="60" d="100"/>
        </p:scale>
        <p:origin x="1430"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225128\AppData\Local\Temp\API_SP.URB.TOTL.IN.ZS_DS2_fr_excel_v2_10577035.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dirty="0">
                <a:solidFill>
                  <a:sysClr val="windowText" lastClr="000000"/>
                </a:solidFill>
              </a:rPr>
              <a:t>% </a:t>
            </a:r>
            <a:r>
              <a:rPr lang="en-US" dirty="0" smtClean="0">
                <a:solidFill>
                  <a:sysClr val="windowText" lastClr="000000"/>
                </a:solidFill>
              </a:rPr>
              <a:t>urban</a:t>
            </a:r>
            <a:r>
              <a:rPr lang="en-US" baseline="0" dirty="0" smtClean="0">
                <a:solidFill>
                  <a:sysClr val="windowText" lastClr="000000"/>
                </a:solidFill>
              </a:rPr>
              <a:t> population in the world </a:t>
            </a:r>
            <a:endParaRPr lang="en-US" dirty="0">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Data!$A$262</c:f>
              <c:strCache>
                <c:ptCount val="1"/>
                <c:pt idx="0">
                  <c:v>Monde</c:v>
                </c:pt>
              </c:strCache>
            </c:strRef>
          </c:tx>
          <c:spPr>
            <a:solidFill>
              <a:schemeClr val="accent6"/>
            </a:solidFill>
            <a:ln>
              <a:solidFill>
                <a:schemeClr val="accent6"/>
              </a:solidFill>
            </a:ln>
            <a:effectLst/>
          </c:spPr>
          <c:invertIfNegative val="0"/>
          <c:cat>
            <c:strRef>
              <c:f>Data!$E$4:$BJ$4</c:f>
              <c:strCache>
                <c:ptCount val="58"/>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strCache>
            </c:strRef>
          </c:cat>
          <c:val>
            <c:numRef>
              <c:f>Data!$E$262:$BJ$262</c:f>
              <c:numCache>
                <c:formatCode>General</c:formatCode>
                <c:ptCount val="58"/>
                <c:pt idx="0">
                  <c:v>33.616343475179633</c:v>
                </c:pt>
                <c:pt idx="1">
                  <c:v>34.130071901458408</c:v>
                </c:pt>
                <c:pt idx="2">
                  <c:v>34.57240395788677</c:v>
                </c:pt>
                <c:pt idx="3">
                  <c:v>34.959641056624406</c:v>
                </c:pt>
                <c:pt idx="4">
                  <c:v>35.352475197565418</c:v>
                </c:pt>
                <c:pt idx="5">
                  <c:v>35.573098972106571</c:v>
                </c:pt>
                <c:pt idx="6">
                  <c:v>35.769615144374256</c:v>
                </c:pt>
                <c:pt idx="7">
                  <c:v>35.977878974276429</c:v>
                </c:pt>
                <c:pt idx="8">
                  <c:v>36.175502436639349</c:v>
                </c:pt>
                <c:pt idx="9">
                  <c:v>36.379993882718658</c:v>
                </c:pt>
                <c:pt idx="10">
                  <c:v>36.569164386680711</c:v>
                </c:pt>
                <c:pt idx="11">
                  <c:v>36.753066810329528</c:v>
                </c:pt>
                <c:pt idx="12">
                  <c:v>36.963793927916953</c:v>
                </c:pt>
                <c:pt idx="13">
                  <c:v>37.196764274418882</c:v>
                </c:pt>
                <c:pt idx="14">
                  <c:v>37.472987436359041</c:v>
                </c:pt>
                <c:pt idx="15">
                  <c:v>37.705636759146842</c:v>
                </c:pt>
                <c:pt idx="16">
                  <c:v>37.957298275514461</c:v>
                </c:pt>
                <c:pt idx="17">
                  <c:v>38.217050701969036</c:v>
                </c:pt>
                <c:pt idx="18">
                  <c:v>38.552846856919039</c:v>
                </c:pt>
                <c:pt idx="19">
                  <c:v>38.956977285717343</c:v>
                </c:pt>
                <c:pt idx="20">
                  <c:v>39.367626674332811</c:v>
                </c:pt>
                <c:pt idx="21">
                  <c:v>39.789468373157391</c:v>
                </c:pt>
                <c:pt idx="22">
                  <c:v>40.169659394172598</c:v>
                </c:pt>
                <c:pt idx="23">
                  <c:v>40.515531436189114</c:v>
                </c:pt>
                <c:pt idx="24">
                  <c:v>40.872306306038723</c:v>
                </c:pt>
                <c:pt idx="25">
                  <c:v>41.231966615520143</c:v>
                </c:pt>
                <c:pt idx="26">
                  <c:v>41.596393541236424</c:v>
                </c:pt>
                <c:pt idx="27">
                  <c:v>41.961322506403228</c:v>
                </c:pt>
                <c:pt idx="28">
                  <c:v>42.325659497188582</c:v>
                </c:pt>
                <c:pt idx="29">
                  <c:v>42.680680056213589</c:v>
                </c:pt>
                <c:pt idx="30">
                  <c:v>43.045478436865764</c:v>
                </c:pt>
                <c:pt idx="31">
                  <c:v>43.410672712542294</c:v>
                </c:pt>
                <c:pt idx="32">
                  <c:v>43.753286860546801</c:v>
                </c:pt>
                <c:pt idx="33">
                  <c:v>44.116177782405011</c:v>
                </c:pt>
                <c:pt idx="34">
                  <c:v>44.47674108411222</c:v>
                </c:pt>
                <c:pt idx="35">
                  <c:v>44.852471500212872</c:v>
                </c:pt>
                <c:pt idx="36">
                  <c:v>45.21374865689284</c:v>
                </c:pt>
                <c:pt idx="37">
                  <c:v>45.578188161274873</c:v>
                </c:pt>
                <c:pt idx="38">
                  <c:v>45.947612226237396</c:v>
                </c:pt>
                <c:pt idx="39">
                  <c:v>46.320289729999864</c:v>
                </c:pt>
                <c:pt idx="40">
                  <c:v>46.70150138038646</c:v>
                </c:pt>
                <c:pt idx="41">
                  <c:v>47.148932460169583</c:v>
                </c:pt>
                <c:pt idx="42">
                  <c:v>47.646058357279166</c:v>
                </c:pt>
                <c:pt idx="43">
                  <c:v>48.146583033608692</c:v>
                </c:pt>
                <c:pt idx="44">
                  <c:v>48.651647795193384</c:v>
                </c:pt>
                <c:pt idx="45">
                  <c:v>49.160541935344675</c:v>
                </c:pt>
                <c:pt idx="46">
                  <c:v>49.661724541825905</c:v>
                </c:pt>
                <c:pt idx="47">
                  <c:v>50.154461565201217</c:v>
                </c:pt>
                <c:pt idx="48">
                  <c:v>50.660662609031583</c:v>
                </c:pt>
                <c:pt idx="49">
                  <c:v>51.161728111988033</c:v>
                </c:pt>
                <c:pt idx="50">
                  <c:v>51.659553243469439</c:v>
                </c:pt>
                <c:pt idx="51">
                  <c:v>52.116031698837801</c:v>
                </c:pt>
                <c:pt idx="52">
                  <c:v>52.56459677194983</c:v>
                </c:pt>
                <c:pt idx="53">
                  <c:v>53.012445454401963</c:v>
                </c:pt>
                <c:pt idx="54">
                  <c:v>53.462226379246189</c:v>
                </c:pt>
                <c:pt idx="55">
                  <c:v>53.916712469788777</c:v>
                </c:pt>
                <c:pt idx="56">
                  <c:v>54.371685783853707</c:v>
                </c:pt>
                <c:pt idx="57">
                  <c:v>54.824294326412804</c:v>
                </c:pt>
              </c:numCache>
            </c:numRef>
          </c:val>
          <c:extLst>
            <c:ext xmlns:c16="http://schemas.microsoft.com/office/drawing/2014/chart" uri="{C3380CC4-5D6E-409C-BE32-E72D297353CC}">
              <c16:uniqueId val="{00000000-D008-481F-89AB-0B697BEF934D}"/>
            </c:ext>
          </c:extLst>
        </c:ser>
        <c:dLbls>
          <c:showLegendKey val="0"/>
          <c:showVal val="0"/>
          <c:showCatName val="0"/>
          <c:showSerName val="0"/>
          <c:showPercent val="0"/>
          <c:showBubbleSize val="0"/>
        </c:dLbls>
        <c:gapWidth val="150"/>
        <c:axId val="1875849520"/>
        <c:axId val="1875854512"/>
      </c:barChart>
      <c:catAx>
        <c:axId val="1875849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1" u="none" strike="noStrike" kern="1200" baseline="0">
                <a:solidFill>
                  <a:sysClr val="windowText" lastClr="000000"/>
                </a:solidFill>
                <a:latin typeface="+mn-lt"/>
                <a:ea typeface="+mn-ea"/>
                <a:cs typeface="+mn-cs"/>
              </a:defRPr>
            </a:pPr>
            <a:endParaRPr lang="fr-FR"/>
          </a:p>
        </c:txPr>
        <c:crossAx val="1875854512"/>
        <c:crosses val="autoZero"/>
        <c:auto val="1"/>
        <c:lblAlgn val="ctr"/>
        <c:lblOffset val="100"/>
        <c:noMultiLvlLbl val="0"/>
      </c:catAx>
      <c:valAx>
        <c:axId val="1875854512"/>
        <c:scaling>
          <c:orientation val="minMax"/>
          <c:min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dirty="0">
                    <a:solidFill>
                      <a:sysClr val="windowText" lastClr="000000"/>
                    </a:solidFill>
                  </a:rPr>
                  <a:t>% </a:t>
                </a:r>
                <a:r>
                  <a:rPr lang="en-US" dirty="0" smtClean="0">
                    <a:solidFill>
                      <a:sysClr val="windowText" lastClr="000000"/>
                    </a:solidFill>
                  </a:rPr>
                  <a:t>urban population</a:t>
                </a:r>
                <a:endParaRPr lang="en-US" dirty="0">
                  <a:solidFill>
                    <a:sysClr val="windowText" lastClr="000000"/>
                  </a:solidFill>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875849520"/>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337AC-829D-4143-A5EE-08FDC9E0BAAC}" type="datetimeFigureOut">
              <a:rPr lang="fr-BE" smtClean="0"/>
              <a:t>04-06-19</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844B0-6F00-4778-8A5F-11599C08246B}" type="slidenum">
              <a:rPr lang="fr-BE" smtClean="0"/>
              <a:t>‹N°›</a:t>
            </a:fld>
            <a:endParaRPr lang="fr-BE"/>
          </a:p>
        </p:txBody>
      </p:sp>
    </p:spTree>
    <p:extLst>
      <p:ext uri="{BB962C8B-B14F-4D97-AF65-F5344CB8AC3E}">
        <p14:creationId xmlns:p14="http://schemas.microsoft.com/office/powerpoint/2010/main" val="139996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a:t>
            </a:fld>
            <a:endParaRPr lang="fr-BE"/>
          </a:p>
        </p:txBody>
      </p:sp>
    </p:spTree>
    <p:extLst>
      <p:ext uri="{BB962C8B-B14F-4D97-AF65-F5344CB8AC3E}">
        <p14:creationId xmlns:p14="http://schemas.microsoft.com/office/powerpoint/2010/main" val="1914679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Indicateur sur une base annuelle</a:t>
            </a:r>
          </a:p>
          <a:p>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10</a:t>
            </a:fld>
            <a:endParaRPr lang="fr-BE"/>
          </a:p>
        </p:txBody>
      </p:sp>
    </p:spTree>
    <p:extLst>
      <p:ext uri="{BB962C8B-B14F-4D97-AF65-F5344CB8AC3E}">
        <p14:creationId xmlns:p14="http://schemas.microsoft.com/office/powerpoint/2010/main" val="370698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11</a:t>
            </a:fld>
            <a:endParaRPr lang="fr-BE"/>
          </a:p>
        </p:txBody>
      </p:sp>
    </p:spTree>
    <p:extLst>
      <p:ext uri="{BB962C8B-B14F-4D97-AF65-F5344CB8AC3E}">
        <p14:creationId xmlns:p14="http://schemas.microsoft.com/office/powerpoint/2010/main" val="3340644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Identification</a:t>
            </a:r>
            <a:r>
              <a:rPr lang="fr-BE" baseline="0" dirty="0" smtClean="0"/>
              <a:t> des variables d’intérêt sur site.</a:t>
            </a:r>
          </a:p>
          <a:p>
            <a:r>
              <a:rPr lang="fr-BE" baseline="0" dirty="0" smtClean="0"/>
              <a:t>Exemples : végétation, station service, arrêt…</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12</a:t>
            </a:fld>
            <a:endParaRPr lang="fr-BE"/>
          </a:p>
        </p:txBody>
      </p:sp>
    </p:spTree>
    <p:extLst>
      <p:ext uri="{BB962C8B-B14F-4D97-AF65-F5344CB8AC3E}">
        <p14:creationId xmlns:p14="http://schemas.microsoft.com/office/powerpoint/2010/main" val="2038748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Type</a:t>
            </a:r>
            <a:r>
              <a:rPr lang="fr-BE" baseline="0" dirty="0" smtClean="0"/>
              <a:t> de variables pouvant être </a:t>
            </a:r>
            <a:r>
              <a:rPr lang="fr-BE" baseline="0" dirty="0" smtClean="0"/>
              <a:t>extraites</a:t>
            </a:r>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13</a:t>
            </a:fld>
            <a:endParaRPr lang="fr-BE"/>
          </a:p>
        </p:txBody>
      </p:sp>
    </p:spTree>
    <p:extLst>
      <p:ext uri="{BB962C8B-B14F-4D97-AF65-F5344CB8AC3E}">
        <p14:creationId xmlns:p14="http://schemas.microsoft.com/office/powerpoint/2010/main" val="1343123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14</a:t>
            </a:fld>
            <a:endParaRPr lang="fr-BE"/>
          </a:p>
        </p:txBody>
      </p:sp>
    </p:spTree>
    <p:extLst>
      <p:ext uri="{BB962C8B-B14F-4D97-AF65-F5344CB8AC3E}">
        <p14:creationId xmlns:p14="http://schemas.microsoft.com/office/powerpoint/2010/main" val="2196520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i="1" dirty="0" smtClean="0"/>
              <a:t>Pied du Mont-Blanc vallée de l’Arve </a:t>
            </a:r>
          </a:p>
          <a:p>
            <a:r>
              <a:rPr lang="fr-BE" dirty="0" smtClean="0"/>
              <a:t>Relief – variable classe (vallée – flanc -…)</a:t>
            </a:r>
          </a:p>
          <a:p>
            <a:r>
              <a:rPr lang="fr-BE" dirty="0" smtClean="0"/>
              <a:t>Voie navigable</a:t>
            </a:r>
            <a:r>
              <a:rPr lang="fr-BE" baseline="0" dirty="0" smtClean="0"/>
              <a:t> – absence/présence</a:t>
            </a:r>
          </a:p>
          <a:p>
            <a:r>
              <a:rPr lang="fr-BE" baseline="0" dirty="0" smtClean="0"/>
              <a:t>Affectation – variable classe</a:t>
            </a:r>
          </a:p>
          <a:p>
            <a:r>
              <a:rPr lang="fr-BE" baseline="0" dirty="0" smtClean="0"/>
              <a:t>Position – variable classe (seule inutile, à croiser avec vent)</a:t>
            </a:r>
          </a:p>
          <a:p>
            <a:r>
              <a:rPr lang="fr-BE" baseline="0" dirty="0" smtClean="0"/>
              <a:t>Hauteur – variable métrique</a:t>
            </a:r>
          </a:p>
          <a:p>
            <a:r>
              <a:rPr lang="fr-BE" baseline="0" dirty="0" smtClean="0"/>
              <a:t>Chauffage – variable classe (bois, pellet…)</a:t>
            </a:r>
          </a:p>
          <a:p>
            <a:r>
              <a:rPr lang="fr-BE" baseline="0" dirty="0" smtClean="0"/>
              <a:t>Murs végétaux – absence/présence</a:t>
            </a:r>
          </a:p>
          <a:p>
            <a:r>
              <a:rPr lang="fr-BE" baseline="0" dirty="0" smtClean="0"/>
              <a:t>Galerie – absence/présence</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15</a:t>
            </a:fld>
            <a:endParaRPr lang="fr-BE"/>
          </a:p>
        </p:txBody>
      </p:sp>
    </p:spTree>
    <p:extLst>
      <p:ext uri="{BB962C8B-B14F-4D97-AF65-F5344CB8AC3E}">
        <p14:creationId xmlns:p14="http://schemas.microsoft.com/office/powerpoint/2010/main" val="425127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i="1" dirty="0" smtClean="0"/>
              <a:t>Pied du Mont-Blanc vallée de l’Arve </a:t>
            </a:r>
          </a:p>
          <a:p>
            <a:r>
              <a:rPr lang="fr-BE" dirty="0" smtClean="0"/>
              <a:t>Relief – variable classe (vallée – flanc -…)</a:t>
            </a:r>
          </a:p>
          <a:p>
            <a:r>
              <a:rPr lang="fr-BE" dirty="0" smtClean="0"/>
              <a:t>Voie navigable</a:t>
            </a:r>
            <a:r>
              <a:rPr lang="fr-BE" baseline="0" dirty="0" smtClean="0"/>
              <a:t> – absence/présence</a:t>
            </a:r>
          </a:p>
          <a:p>
            <a:r>
              <a:rPr lang="fr-BE" baseline="0" dirty="0" smtClean="0"/>
              <a:t>Affectation – variable classe</a:t>
            </a:r>
          </a:p>
          <a:p>
            <a:r>
              <a:rPr lang="fr-BE" baseline="0" dirty="0" smtClean="0"/>
              <a:t>Position – variable classe (seule inutile, à croiser avec vent)</a:t>
            </a:r>
          </a:p>
          <a:p>
            <a:r>
              <a:rPr lang="fr-BE" baseline="0" dirty="0" smtClean="0"/>
              <a:t>Hauteur – variable métrique</a:t>
            </a:r>
          </a:p>
          <a:p>
            <a:r>
              <a:rPr lang="fr-BE" baseline="0" dirty="0" smtClean="0"/>
              <a:t>Chauffage – variable classe (bois, pellet…)</a:t>
            </a:r>
          </a:p>
          <a:p>
            <a:r>
              <a:rPr lang="fr-BE" baseline="0" dirty="0" smtClean="0"/>
              <a:t>Murs végétaux – absence/présence</a:t>
            </a:r>
          </a:p>
          <a:p>
            <a:r>
              <a:rPr lang="fr-BE" baseline="0" dirty="0" smtClean="0"/>
              <a:t>Galerie – absence/présence</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16</a:t>
            </a:fld>
            <a:endParaRPr lang="fr-BE"/>
          </a:p>
        </p:txBody>
      </p:sp>
    </p:spTree>
    <p:extLst>
      <p:ext uri="{BB962C8B-B14F-4D97-AF65-F5344CB8AC3E}">
        <p14:creationId xmlns:p14="http://schemas.microsoft.com/office/powerpoint/2010/main" val="1978827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Affectation – variable classe (vouée à disparaitre)</a:t>
            </a:r>
          </a:p>
          <a:p>
            <a:r>
              <a:rPr lang="fr-BE" dirty="0" smtClean="0"/>
              <a:t>Largeur et hauteur – variables métriques</a:t>
            </a:r>
          </a:p>
          <a:p>
            <a:r>
              <a:rPr lang="fr-BE" dirty="0" smtClean="0"/>
              <a:t>Orientation – variable classe (couplée</a:t>
            </a:r>
            <a:r>
              <a:rPr lang="fr-BE" baseline="0" dirty="0" smtClean="0"/>
              <a:t> au vent)</a:t>
            </a:r>
          </a:p>
          <a:p>
            <a:r>
              <a:rPr lang="fr-BE" baseline="0" dirty="0" smtClean="0"/>
              <a:t>Classe – variable classe</a:t>
            </a:r>
          </a:p>
          <a:p>
            <a:r>
              <a:rPr lang="fr-BE" baseline="0" dirty="0" smtClean="0"/>
              <a:t>Arrêt – absence/présence</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17</a:t>
            </a:fld>
            <a:endParaRPr lang="fr-BE"/>
          </a:p>
        </p:txBody>
      </p:sp>
    </p:spTree>
    <p:extLst>
      <p:ext uri="{BB962C8B-B14F-4D97-AF65-F5344CB8AC3E}">
        <p14:creationId xmlns:p14="http://schemas.microsoft.com/office/powerpoint/2010/main" val="1514166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Type – variable classe</a:t>
            </a:r>
          </a:p>
          <a:p>
            <a:r>
              <a:rPr lang="fr-BE" dirty="0" smtClean="0"/>
              <a:t>Type</a:t>
            </a:r>
            <a:r>
              <a:rPr lang="fr-BE" baseline="0" dirty="0" smtClean="0"/>
              <a:t> canopée – variable classe</a:t>
            </a:r>
          </a:p>
          <a:p>
            <a:r>
              <a:rPr lang="fr-BE" baseline="0" dirty="0" smtClean="0"/>
              <a:t>Disposition – variable classe</a:t>
            </a:r>
          </a:p>
          <a:p>
            <a:r>
              <a:rPr lang="fr-BE" baseline="0" dirty="0" smtClean="0"/>
              <a:t>Hauteur – variable métrique</a:t>
            </a:r>
          </a:p>
          <a:p>
            <a:r>
              <a:rPr lang="fr-BE" baseline="0" dirty="0" smtClean="0"/>
              <a:t>Autre – variables classes</a:t>
            </a:r>
          </a:p>
          <a:p>
            <a:r>
              <a:rPr lang="fr-BE" baseline="0" dirty="0" err="1" smtClean="0"/>
              <a:t>Allergénicité</a:t>
            </a:r>
            <a:r>
              <a:rPr lang="fr-BE" baseline="0" dirty="0" smtClean="0"/>
              <a:t> – variables classes et métrique</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18</a:t>
            </a:fld>
            <a:endParaRPr lang="fr-BE"/>
          </a:p>
        </p:txBody>
      </p:sp>
    </p:spTree>
    <p:extLst>
      <p:ext uri="{BB962C8B-B14F-4D97-AF65-F5344CB8AC3E}">
        <p14:creationId xmlns:p14="http://schemas.microsoft.com/office/powerpoint/2010/main" val="335733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Gamme valeur AQOI 0 à 5. </a:t>
            </a:r>
          </a:p>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t>Engis 2.6502</a:t>
            </a:r>
          </a:p>
          <a:p>
            <a:r>
              <a:rPr lang="fr-BE" dirty="0" smtClean="0"/>
              <a:t>Seraing 2.1336</a:t>
            </a:r>
          </a:p>
          <a:p>
            <a:r>
              <a:rPr lang="fr-BE" dirty="0" smtClean="0"/>
              <a:t>Jemeppe</a:t>
            </a:r>
            <a:r>
              <a:rPr lang="fr-BE" baseline="0" dirty="0" smtClean="0"/>
              <a:t> 1.8967</a:t>
            </a:r>
          </a:p>
          <a:p>
            <a:r>
              <a:rPr lang="fr-BE" baseline="0" dirty="0" err="1" smtClean="0"/>
              <a:t>Boncelles</a:t>
            </a:r>
            <a:r>
              <a:rPr lang="fr-BE" baseline="0" dirty="0" smtClean="0"/>
              <a:t> 1</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19</a:t>
            </a:fld>
            <a:endParaRPr lang="fr-BE"/>
          </a:p>
        </p:txBody>
      </p:sp>
    </p:spTree>
    <p:extLst>
      <p:ext uri="{BB962C8B-B14F-4D97-AF65-F5344CB8AC3E}">
        <p14:creationId xmlns:p14="http://schemas.microsoft.com/office/powerpoint/2010/main" val="325313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BE" baseline="0" dirty="0" smtClean="0"/>
              <a:t>Augmentation de 21.2% en 57 ans soit 0.9% / an</a:t>
            </a:r>
          </a:p>
          <a:p>
            <a:pPr marL="171450" indent="-171450">
              <a:buFontTx/>
              <a:buChar char="-"/>
            </a:pPr>
            <a:r>
              <a:rPr lang="fr-BE" baseline="0" dirty="0" smtClean="0"/>
              <a:t>Densification de la population -&gt; augmentation de l’activité sur une plus petite surface -&gt; impact environnement</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2</a:t>
            </a:fld>
            <a:endParaRPr lang="fr-BE"/>
          </a:p>
        </p:txBody>
      </p:sp>
    </p:spTree>
    <p:extLst>
      <p:ext uri="{BB962C8B-B14F-4D97-AF65-F5344CB8AC3E}">
        <p14:creationId xmlns:p14="http://schemas.microsoft.com/office/powerpoint/2010/main" val="181329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Identification</a:t>
            </a:r>
            <a:r>
              <a:rPr lang="fr-BE" baseline="0" dirty="0" smtClean="0"/>
              <a:t> : pertinence des données, accessibilité (ex: IED/santé; </a:t>
            </a:r>
          </a:p>
          <a:p>
            <a:r>
              <a:rPr lang="fr-BE" dirty="0" smtClean="0"/>
              <a:t>Groupement de variables: facilité d’encodage,</a:t>
            </a:r>
            <a:r>
              <a:rPr lang="fr-BE" baseline="0" dirty="0" smtClean="0"/>
              <a:t> cible différent champs de la planification urbaine</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20</a:t>
            </a:fld>
            <a:endParaRPr lang="fr-BE"/>
          </a:p>
        </p:txBody>
      </p:sp>
    </p:spTree>
    <p:extLst>
      <p:ext uri="{BB962C8B-B14F-4D97-AF65-F5344CB8AC3E}">
        <p14:creationId xmlns:p14="http://schemas.microsoft.com/office/powerpoint/2010/main" val="1740591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21</a:t>
            </a:fld>
            <a:endParaRPr lang="fr-BE"/>
          </a:p>
        </p:txBody>
      </p:sp>
    </p:spTree>
    <p:extLst>
      <p:ext uri="{BB962C8B-B14F-4D97-AF65-F5344CB8AC3E}">
        <p14:creationId xmlns:p14="http://schemas.microsoft.com/office/powerpoint/2010/main" val="3549147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https://www.eea.europa.eu/publications/europes-urban-air-quality</a:t>
            </a:r>
          </a:p>
          <a:p>
            <a:r>
              <a:rPr lang="fr-BE" dirty="0" smtClean="0"/>
              <a:t>Lignes OMS </a:t>
            </a:r>
          </a:p>
          <a:p>
            <a:r>
              <a:rPr lang="fr-BE" dirty="0" smtClean="0"/>
              <a:t>NO</a:t>
            </a:r>
            <a:r>
              <a:rPr lang="fr-BE" baseline="-25000" dirty="0" smtClean="0"/>
              <a:t>2</a:t>
            </a:r>
            <a:r>
              <a:rPr lang="fr-BE" dirty="0" smtClean="0"/>
              <a:t> 200 / 1h ; 40 / 1an </a:t>
            </a:r>
          </a:p>
          <a:p>
            <a:r>
              <a:rPr lang="fr-BE" dirty="0" smtClean="0"/>
              <a:t>O</a:t>
            </a:r>
            <a:r>
              <a:rPr lang="fr-BE" baseline="-25000" dirty="0" smtClean="0"/>
              <a:t>3</a:t>
            </a:r>
            <a:r>
              <a:rPr lang="fr-BE" dirty="0" smtClean="0"/>
              <a:t> 160 / 1h (info);</a:t>
            </a:r>
            <a:r>
              <a:rPr lang="fr-BE" baseline="0" dirty="0" smtClean="0"/>
              <a:t> 240 / 1h (alerte); 100 / 8h</a:t>
            </a:r>
          </a:p>
          <a:p>
            <a:r>
              <a:rPr lang="fr-BE" dirty="0" smtClean="0"/>
              <a:t>PM</a:t>
            </a:r>
            <a:r>
              <a:rPr lang="fr-BE" baseline="-25000" dirty="0" smtClean="0"/>
              <a:t>10 </a:t>
            </a:r>
            <a:r>
              <a:rPr lang="fr-BE" baseline="0" dirty="0" smtClean="0"/>
              <a:t>50 / 24h; 20 / 1h</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PM</a:t>
            </a:r>
            <a:r>
              <a:rPr lang="fr-BE" baseline="-25000" dirty="0" smtClean="0"/>
              <a:t>2.5 </a:t>
            </a:r>
            <a:r>
              <a:rPr lang="fr-BE" baseline="0" dirty="0" smtClean="0"/>
              <a:t>25 / 24h; 10 / 1h</a:t>
            </a:r>
          </a:p>
          <a:p>
            <a:endParaRPr lang="fr-BE" baseline="0"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3</a:t>
            </a:fld>
            <a:endParaRPr lang="fr-BE"/>
          </a:p>
        </p:txBody>
      </p:sp>
    </p:spTree>
    <p:extLst>
      <p:ext uri="{BB962C8B-B14F-4D97-AF65-F5344CB8AC3E}">
        <p14:creationId xmlns:p14="http://schemas.microsoft.com/office/powerpoint/2010/main" val="235898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Développement des zones</a:t>
            </a:r>
            <a:r>
              <a:rPr lang="fr-BE" baseline="0" dirty="0" smtClean="0"/>
              <a:t> urbaines en quartiers reposant sur 3 piliers. Cette thèse est s’inscrit dans la partie environnement avec le développement d’un outil d’aide à la décision concernant la qualité de l’air</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4</a:t>
            </a:fld>
            <a:endParaRPr lang="fr-BE"/>
          </a:p>
        </p:txBody>
      </p:sp>
    </p:spTree>
    <p:extLst>
      <p:ext uri="{BB962C8B-B14F-4D97-AF65-F5344CB8AC3E}">
        <p14:creationId xmlns:p14="http://schemas.microsoft.com/office/powerpoint/2010/main" val="2298565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Comment est mesuré la qualité de l’air, information au public, innovation de plateformes multi-capteur à base de capteurs bons marchés.</a:t>
            </a:r>
            <a:r>
              <a:rPr lang="fr-BE" baseline="0" dirty="0" smtClean="0"/>
              <a:t> Un réseau de ces plateforme revient cher (plateforme fait maison 1500€ pour 6 polluants, commerce 5000€ pour 3 polluants) </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5</a:t>
            </a:fld>
            <a:endParaRPr lang="fr-BE"/>
          </a:p>
        </p:txBody>
      </p:sp>
    </p:spTree>
    <p:extLst>
      <p:ext uri="{BB962C8B-B14F-4D97-AF65-F5344CB8AC3E}">
        <p14:creationId xmlns:p14="http://schemas.microsoft.com/office/powerpoint/2010/main" val="870533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smtClean="0"/>
              <a:t>piD</a:t>
            </a:r>
            <a:endParaRPr lang="fr-BE" dirty="0" smtClean="0"/>
          </a:p>
          <a:p>
            <a:r>
              <a:rPr lang="fr-BE" dirty="0" smtClean="0"/>
              <a:t>Comment </a:t>
            </a:r>
            <a:r>
              <a:rPr lang="fr-BE" dirty="0" smtClean="0"/>
              <a:t>est mesuré la qualité de l’air, information au public, innovation de plateformes multi-capteur à base de capteurs bons marchés.</a:t>
            </a:r>
            <a:r>
              <a:rPr lang="fr-BE" baseline="0" dirty="0" smtClean="0"/>
              <a:t> Un réseau de ces plateforme revient cher (plateforme fait maison 1500€ pour 6 polluants, commerce 5000€ pour 3 polluants) </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6</a:t>
            </a:fld>
            <a:endParaRPr lang="fr-BE"/>
          </a:p>
        </p:txBody>
      </p:sp>
    </p:spTree>
    <p:extLst>
      <p:ext uri="{BB962C8B-B14F-4D97-AF65-F5344CB8AC3E}">
        <p14:creationId xmlns:p14="http://schemas.microsoft.com/office/powerpoint/2010/main" val="164033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7</a:t>
            </a:fld>
            <a:endParaRPr lang="fr-BE"/>
          </a:p>
        </p:txBody>
      </p:sp>
    </p:spTree>
    <p:extLst>
      <p:ext uri="{BB962C8B-B14F-4D97-AF65-F5344CB8AC3E}">
        <p14:creationId xmlns:p14="http://schemas.microsoft.com/office/powerpoint/2010/main" val="2866145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smtClean="0"/>
              <a:t>Développer un indicateur faible coût avec mise en évidence de niches. </a:t>
            </a:r>
          </a:p>
          <a:p>
            <a:r>
              <a:rPr lang="fr-BE" dirty="0" smtClean="0"/>
              <a:t>Finalité</a:t>
            </a:r>
            <a:r>
              <a:rPr lang="fr-BE" baseline="0" dirty="0" smtClean="0"/>
              <a:t> choix d’un site ou comparaison temporelle </a:t>
            </a:r>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8</a:t>
            </a:fld>
            <a:endParaRPr lang="fr-BE"/>
          </a:p>
        </p:txBody>
      </p:sp>
    </p:spTree>
    <p:extLst>
      <p:ext uri="{BB962C8B-B14F-4D97-AF65-F5344CB8AC3E}">
        <p14:creationId xmlns:p14="http://schemas.microsoft.com/office/powerpoint/2010/main" val="3816105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Equivalent Français :</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Plateforme ouverte des données publiques françaises</a:t>
            </a:r>
          </a:p>
          <a:p>
            <a:r>
              <a:rPr lang="fr-BE" dirty="0" smtClean="0"/>
              <a:t>Indice </a:t>
            </a:r>
            <a:r>
              <a:rPr lang="fr-BE" dirty="0" err="1" smtClean="0"/>
              <a:t>Atmo</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776844B0-6F00-4778-8A5F-11599C08246B}" type="slidenum">
              <a:rPr lang="fr-BE" smtClean="0"/>
              <a:t>9</a:t>
            </a:fld>
            <a:endParaRPr lang="fr-BE"/>
          </a:p>
        </p:txBody>
      </p:sp>
    </p:spTree>
    <p:extLst>
      <p:ext uri="{BB962C8B-B14F-4D97-AF65-F5344CB8AC3E}">
        <p14:creationId xmlns:p14="http://schemas.microsoft.com/office/powerpoint/2010/main" val="13086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smtClean="0"/>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E44B340-9BE1-4902-928E-EF0F19772860}" type="datetime1">
              <a:rPr lang="en-US" smtClean="0"/>
              <a:t>6/4/2019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smtClean="0"/>
              <a:t>FALZONE C - University of Liege - Atmos'Fair 2019 Lyon</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217C01CDF565}" type="slidenum">
              <a:rPr lang="en-US" smtClean="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43890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9D1C270-3CE9-4831-8737-F8C6536DB6B4}" type="datetime1">
              <a:rPr lang="en-US" smtClean="0"/>
              <a:t>6/4/2019</a:t>
            </a:fld>
            <a:endParaRPr lang="en-US" dirty="0"/>
          </a:p>
        </p:txBody>
      </p:sp>
      <p:sp>
        <p:nvSpPr>
          <p:cNvPr id="5" name="Footer Placeholder 4"/>
          <p:cNvSpPr>
            <a:spLocks noGrp="1"/>
          </p:cNvSpPr>
          <p:nvPr>
            <p:ph type="ftr" sz="quarter" idx="11"/>
          </p:nvPr>
        </p:nvSpPr>
        <p:spPr/>
        <p:txBody>
          <a:bodyPr/>
          <a:lstStyle/>
          <a:p>
            <a:r>
              <a:rPr lang="en-US" smtClean="0"/>
              <a:t>FALZONE C - University of Liege - Atmos'Fair 2019 Lyon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9169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709AD09-917C-490B-A3E8-7BFC73A26EAD}" type="datetime1">
              <a:rPr lang="en-US" smtClean="0"/>
              <a:t>6/4/2019</a:t>
            </a:fld>
            <a:endParaRPr lang="en-US" dirty="0"/>
          </a:p>
        </p:txBody>
      </p:sp>
      <p:sp>
        <p:nvSpPr>
          <p:cNvPr id="5" name="Footer Placeholder 4"/>
          <p:cNvSpPr>
            <a:spLocks noGrp="1"/>
          </p:cNvSpPr>
          <p:nvPr>
            <p:ph type="ftr" sz="quarter" idx="11"/>
          </p:nvPr>
        </p:nvSpPr>
        <p:spPr/>
        <p:txBody>
          <a:bodyPr/>
          <a:lstStyle/>
          <a:p>
            <a:r>
              <a:rPr lang="en-US" smtClean="0"/>
              <a:t>FALZONE C - University of Liege - Atmos'Fair 2019 Lyon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9245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F2619CD-51D2-4D2B-B33B-D25484D7756A}" type="datetime1">
              <a:rPr lang="en-US" smtClean="0"/>
              <a:t>6/4/2019</a:t>
            </a:fld>
            <a:endParaRPr lang="en-US" dirty="0"/>
          </a:p>
        </p:txBody>
      </p:sp>
      <p:sp>
        <p:nvSpPr>
          <p:cNvPr id="5" name="Footer Placeholder 4"/>
          <p:cNvSpPr>
            <a:spLocks noGrp="1"/>
          </p:cNvSpPr>
          <p:nvPr>
            <p:ph type="ftr" sz="quarter" idx="11"/>
          </p:nvPr>
        </p:nvSpPr>
        <p:spPr/>
        <p:txBody>
          <a:bodyPr/>
          <a:lstStyle/>
          <a:p>
            <a:r>
              <a:rPr lang="en-US" smtClean="0"/>
              <a:t>FALZONE C - University of Liege - Atmos'Fair 2019 Lyon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34673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C79E2EF-C3D4-42DC-8814-2289A5F8C25E}" type="datetime1">
              <a:rPr lang="en-US" smtClean="0"/>
              <a:t>6/4/2019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smtClean="0"/>
              <a:t>FALZONE C - University of Liege - Atmos'Fair 2019 Lyon</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217C01CDF565}" type="slidenum">
              <a:rPr lang="en-US" smtClean="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7215895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smtClean="0"/>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5B40FB8-4990-432A-9DF7-CEDBBC58D3C7}" type="datetime1">
              <a:rPr lang="en-US" smtClean="0"/>
              <a:t>6/4/2019</a:t>
            </a:fld>
            <a:endParaRPr lang="en-US" dirty="0"/>
          </a:p>
        </p:txBody>
      </p:sp>
      <p:sp>
        <p:nvSpPr>
          <p:cNvPr id="6" name="Footer Placeholder 5"/>
          <p:cNvSpPr>
            <a:spLocks noGrp="1"/>
          </p:cNvSpPr>
          <p:nvPr>
            <p:ph type="ftr" sz="quarter" idx="11"/>
          </p:nvPr>
        </p:nvSpPr>
        <p:spPr/>
        <p:txBody>
          <a:bodyPr/>
          <a:lstStyle/>
          <a:p>
            <a:r>
              <a:rPr lang="en-US" smtClean="0"/>
              <a:t>FALZONE C - University of Liege - Atmos'Fair 2019 Lyon</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939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46038F2-7284-464F-A7D5-DC9254868999}" type="datetime1">
              <a:rPr lang="en-US" smtClean="0"/>
              <a:t>6/4/2019</a:t>
            </a:fld>
            <a:endParaRPr lang="en-US" dirty="0"/>
          </a:p>
        </p:txBody>
      </p:sp>
      <p:sp>
        <p:nvSpPr>
          <p:cNvPr id="8" name="Footer Placeholder 7"/>
          <p:cNvSpPr>
            <a:spLocks noGrp="1"/>
          </p:cNvSpPr>
          <p:nvPr>
            <p:ph type="ftr" sz="quarter" idx="11"/>
          </p:nvPr>
        </p:nvSpPr>
        <p:spPr/>
        <p:txBody>
          <a:bodyPr/>
          <a:lstStyle/>
          <a:p>
            <a:r>
              <a:rPr lang="en-US" smtClean="0"/>
              <a:t>FALZONE C - University of Liege - Atmos'Fair 2019 Lyon</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59594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E6813049-9121-497E-B48C-CD01A1EF3657}" type="datetime1">
              <a:rPr lang="en-US" smtClean="0"/>
              <a:t>6/4/2019</a:t>
            </a:fld>
            <a:endParaRPr lang="en-US" dirty="0"/>
          </a:p>
        </p:txBody>
      </p:sp>
      <p:sp>
        <p:nvSpPr>
          <p:cNvPr id="4" name="Footer Placeholder 3"/>
          <p:cNvSpPr>
            <a:spLocks noGrp="1"/>
          </p:cNvSpPr>
          <p:nvPr>
            <p:ph type="ftr" sz="quarter" idx="11"/>
          </p:nvPr>
        </p:nvSpPr>
        <p:spPr/>
        <p:txBody>
          <a:bodyPr/>
          <a:lstStyle/>
          <a:p>
            <a:r>
              <a:rPr lang="en-US" smtClean="0"/>
              <a:t>FALZONE C - University of Liege - Atmos'Fair 2019 Lyon</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0167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A9DF99-ED9B-43BE-AC18-5F1C85F9E6E8}" type="datetime1">
              <a:rPr lang="en-US" smtClean="0"/>
              <a:t>6/4/2019</a:t>
            </a:fld>
            <a:endParaRPr lang="en-US" dirty="0"/>
          </a:p>
        </p:txBody>
      </p:sp>
      <p:sp>
        <p:nvSpPr>
          <p:cNvPr id="3" name="Footer Placeholder 2"/>
          <p:cNvSpPr>
            <a:spLocks noGrp="1"/>
          </p:cNvSpPr>
          <p:nvPr>
            <p:ph type="ftr" sz="quarter" idx="11"/>
          </p:nvPr>
        </p:nvSpPr>
        <p:spPr/>
        <p:txBody>
          <a:bodyPr/>
          <a:lstStyle/>
          <a:p>
            <a:r>
              <a:rPr lang="en-US" smtClean="0"/>
              <a:t>FALZONE C - University of Liege - Atmos'Fair 2019 Lyon</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1510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smtClean="0"/>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4EC1A2B-59FC-48AC-A7B3-6A1554C33CD1}" type="datetime1">
              <a:rPr lang="en-US" smtClean="0"/>
              <a:t>6/4/2019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smtClean="0"/>
              <a:t>FALZONE C - University of Liege - Atmos'Fair 2019 Lyon</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38750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3E0C73F-E6E8-4FCA-9F90-C553AF0D84D3}" type="datetime1">
              <a:rPr lang="en-US" smtClean="0"/>
              <a:t>6/4/2019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smtClean="0"/>
              <a:t>FALZONE C - University of Liege - Atmos'Fair 2019 Lyon</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903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09A81EFE-824F-41E9-91F7-5C2219B5C878}" type="datetime1">
              <a:rPr lang="en-US" smtClean="0"/>
              <a:t>6/4/2019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smtClean="0"/>
              <a:t>FALZONE C - University of Liege - Atmos'Fair 2019 Lyon</a:t>
            </a:r>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217C01CDF565}" type="slidenum">
              <a:rPr lang="en-US" smtClean="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608359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jpg"/><Relationship Id="rId3" Type="http://schemas.openxmlformats.org/officeDocument/2006/relationships/image" Target="../media/image1.png"/><Relationship Id="rId7" Type="http://schemas.microsoft.com/office/2007/relationships/hdphoto" Target="../media/hdphoto8.wdp"/><Relationship Id="rId12" Type="http://schemas.openxmlformats.org/officeDocument/2006/relationships/image" Target="../media/image43.jpg"/><Relationship Id="rId2" Type="http://schemas.openxmlformats.org/officeDocument/2006/relationships/notesSlide" Target="../notesSlides/notesSlide14.xml"/><Relationship Id="rId16"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10.wdp"/><Relationship Id="rId5" Type="http://schemas.microsoft.com/office/2007/relationships/hdphoto" Target="../media/hdphoto7.wdp"/><Relationship Id="rId15" Type="http://schemas.openxmlformats.org/officeDocument/2006/relationships/image" Target="../media/image46.png"/><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9.wdp"/><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microsoft.com/office/2007/relationships/hdphoto" Target="../media/hdphoto7.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8.jpg"/><Relationship Id="rId4" Type="http://schemas.openxmlformats.org/officeDocument/2006/relationships/image" Target="../media/image47.jpg"/><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41.png"/><Relationship Id="rId12" Type="http://schemas.microsoft.com/office/2007/relationships/hdphoto" Target="../media/hdphoto8.wdp"/><Relationship Id="rId2" Type="http://schemas.openxmlformats.org/officeDocument/2006/relationships/notesSlide" Target="../notesSlides/notesSlide16.xml"/><Relationship Id="rId16"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40.png"/><Relationship Id="rId5" Type="http://schemas.openxmlformats.org/officeDocument/2006/relationships/image" Target="../media/image50.png"/><Relationship Id="rId15" Type="http://schemas.openxmlformats.org/officeDocument/2006/relationships/image" Target="../media/image52.jpg"/><Relationship Id="rId10" Type="http://schemas.microsoft.com/office/2007/relationships/hdphoto" Target="../media/hdphoto11.wdp"/><Relationship Id="rId4" Type="http://schemas.openxmlformats.org/officeDocument/2006/relationships/image" Target="../media/image49.jpg"/><Relationship Id="rId9" Type="http://schemas.openxmlformats.org/officeDocument/2006/relationships/image" Target="../media/image46.png"/><Relationship Id="rId1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40.png"/><Relationship Id="rId12" Type="http://schemas.microsoft.com/office/2007/relationships/hdphoto" Target="../media/hdphoto7.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39.png"/><Relationship Id="rId5" Type="http://schemas.openxmlformats.org/officeDocument/2006/relationships/image" Target="../media/image46.png"/><Relationship Id="rId10" Type="http://schemas.microsoft.com/office/2007/relationships/hdphoto" Target="../media/hdphoto9.wdp"/><Relationship Id="rId4" Type="http://schemas.openxmlformats.org/officeDocument/2006/relationships/image" Target="../media/image11.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57.emf"/><Relationship Id="rId12" Type="http://schemas.openxmlformats.org/officeDocument/2006/relationships/image" Target="../media/image40.png"/><Relationship Id="rId2" Type="http://schemas.openxmlformats.org/officeDocument/2006/relationships/notesSlide" Target="../notesSlides/notesSlide18.xml"/><Relationship Id="rId16"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56.emf"/><Relationship Id="rId11" Type="http://schemas.microsoft.com/office/2007/relationships/hdphoto" Target="../media/hdphoto11.wdp"/><Relationship Id="rId5" Type="http://schemas.openxmlformats.org/officeDocument/2006/relationships/image" Target="../media/image55.jpg"/><Relationship Id="rId15" Type="http://schemas.microsoft.com/office/2007/relationships/hdphoto" Target="../media/hdphoto7.wdp"/><Relationship Id="rId10" Type="http://schemas.openxmlformats.org/officeDocument/2006/relationships/image" Target="../media/image46.png"/><Relationship Id="rId4" Type="http://schemas.openxmlformats.org/officeDocument/2006/relationships/image" Target="../media/image54.jpg"/><Relationship Id="rId9" Type="http://schemas.microsoft.com/office/2007/relationships/hdphoto" Target="../media/hdphoto9.wdp"/><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microsoft.com/office/2007/relationships/hdphoto" Target="../media/hdphoto8.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11.wdp"/><Relationship Id="rId5" Type="http://schemas.openxmlformats.org/officeDocument/2006/relationships/image" Target="../media/image34.PNG"/><Relationship Id="rId10" Type="http://schemas.openxmlformats.org/officeDocument/2006/relationships/image" Target="../media/image46.png"/><Relationship Id="rId4" Type="http://schemas.openxmlformats.org/officeDocument/2006/relationships/image" Target="../media/image33.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png"/><Relationship Id="rId7"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gif"/><Relationship Id="rId5" Type="http://schemas.openxmlformats.org/officeDocument/2006/relationships/chart" Target="../charts/char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4.png"/><Relationship Id="rId7"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en-GB" sz="4800" dirty="0" smtClean="0">
                <a:effectLst>
                  <a:outerShdw blurRad="38100" dist="38100" dir="2700000" algn="tl">
                    <a:srgbClr val="000000">
                      <a:alpha val="43137"/>
                    </a:srgbClr>
                  </a:outerShdw>
                </a:effectLst>
              </a:rPr>
              <a:t>Development of a new Index for Urban Air Quality as an urban design tool</a:t>
            </a:r>
            <a:endParaRPr lang="en-GB" sz="4800" dirty="0">
              <a:effectLst>
                <a:outerShdw blurRad="38100" dist="38100" dir="2700000" algn="tl">
                  <a:srgbClr val="000000">
                    <a:alpha val="43137"/>
                  </a:srgbClr>
                </a:outerShdw>
              </a:effectLst>
            </a:endParaRPr>
          </a:p>
        </p:txBody>
      </p:sp>
      <p:sp>
        <p:nvSpPr>
          <p:cNvPr id="3" name="Sous-titre 2"/>
          <p:cNvSpPr>
            <a:spLocks noGrp="1"/>
          </p:cNvSpPr>
          <p:nvPr>
            <p:ph type="subTitle" idx="1"/>
          </p:nvPr>
        </p:nvSpPr>
        <p:spPr>
          <a:xfrm>
            <a:off x="1713430" y="3920878"/>
            <a:ext cx="8915399" cy="1349101"/>
          </a:xfrm>
        </p:spPr>
        <p:txBody>
          <a:bodyPr>
            <a:normAutofit fontScale="70000" lnSpcReduction="20000"/>
          </a:bodyPr>
          <a:lstStyle/>
          <a:p>
            <a:r>
              <a:rPr lang="fr-BE" dirty="0" smtClean="0"/>
              <a:t>FALZONE C. – </a:t>
            </a:r>
            <a:r>
              <a:rPr lang="en-GB" dirty="0" smtClean="0"/>
              <a:t>Researcher</a:t>
            </a:r>
            <a:br>
              <a:rPr lang="en-GB" dirty="0" smtClean="0"/>
            </a:br>
            <a:r>
              <a:rPr lang="en-GB" dirty="0" smtClean="0"/>
              <a:t>ROMAIN AC. – Professor</a:t>
            </a:r>
          </a:p>
          <a:p>
            <a:endParaRPr lang="en-GB" dirty="0" smtClean="0"/>
          </a:p>
          <a:p>
            <a:r>
              <a:rPr lang="en-GB" i="1" dirty="0" smtClean="0"/>
              <a:t>Sensing of Atmospheres and Monitoring</a:t>
            </a:r>
            <a:br>
              <a:rPr lang="en-GB" i="1" dirty="0" smtClean="0"/>
            </a:br>
            <a:r>
              <a:rPr lang="en-GB" i="1" dirty="0" smtClean="0"/>
              <a:t>University of Liege</a:t>
            </a:r>
            <a:endParaRPr lang="en-GB" i="1" dirty="0"/>
          </a:p>
        </p:txBody>
      </p:sp>
      <p:sp>
        <p:nvSpPr>
          <p:cNvPr id="5" name="Espace réservé du pied de page 4"/>
          <p:cNvSpPr>
            <a:spLocks noGrp="1"/>
          </p:cNvSpPr>
          <p:nvPr>
            <p:ph type="ftr" sz="quarter" idx="11"/>
          </p:nvPr>
        </p:nvSpPr>
        <p:spPr/>
        <p:txBody>
          <a:bodyPr/>
          <a:lstStyle/>
          <a:p>
            <a:r>
              <a:rPr lang="en-US" dirty="0" smtClean="0"/>
              <a:t>FALZONE C - University of Liege - </a:t>
            </a:r>
            <a:r>
              <a:rPr lang="en-US" dirty="0" err="1" smtClean="0"/>
              <a:t>Atmos'Fair</a:t>
            </a:r>
            <a:r>
              <a:rPr lang="en-US" dirty="0" smtClean="0"/>
              <a:t> 2019 Lyon</a:t>
            </a:r>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7" name="Image 6"/>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Tree>
    <p:extLst>
      <p:ext uri="{BB962C8B-B14F-4D97-AF65-F5344CB8AC3E}">
        <p14:creationId xmlns:p14="http://schemas.microsoft.com/office/powerpoint/2010/main" val="2051822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dirty="0" smtClean="0">
                <a:effectLst>
                  <a:outerShdw blurRad="38100" dist="38100" dir="2700000" algn="tl">
                    <a:srgbClr val="000000">
                      <a:alpha val="43137"/>
                    </a:srgbClr>
                  </a:outerShdw>
                </a:effectLst>
              </a:rPr>
              <a:t>Results - AQOI</a:t>
            </a:r>
            <a:endParaRPr lang="en-GB" dirty="0"/>
          </a:p>
        </p:txBody>
      </p:sp>
      <p:sp>
        <p:nvSpPr>
          <p:cNvPr id="11" name="ZoneTexte 10"/>
          <p:cNvSpPr txBox="1"/>
          <p:nvPr/>
        </p:nvSpPr>
        <p:spPr>
          <a:xfrm>
            <a:off x="1038225" y="1004353"/>
            <a:ext cx="8698509" cy="461665"/>
          </a:xfrm>
          <a:prstGeom prst="rect">
            <a:avLst/>
          </a:prstGeom>
          <a:noFill/>
        </p:spPr>
        <p:txBody>
          <a:bodyPr wrap="square" rtlCol="0">
            <a:spAutoFit/>
          </a:bodyPr>
          <a:lstStyle/>
          <a:p>
            <a:pPr marL="0" lvl="1"/>
            <a:r>
              <a:rPr lang="fr-BE" sz="2400" b="1" dirty="0" smtClean="0"/>
              <a:t>Structure</a:t>
            </a:r>
            <a:endParaRPr lang="fr-BE" sz="2400" dirty="0" smtClean="0"/>
          </a:p>
        </p:txBody>
      </p:sp>
      <p:sp>
        <p:nvSpPr>
          <p:cNvPr id="7" name="ZoneTexte 6"/>
          <p:cNvSpPr txBox="1"/>
          <p:nvPr/>
        </p:nvSpPr>
        <p:spPr>
          <a:xfrm>
            <a:off x="5476433" y="5487596"/>
            <a:ext cx="2723951" cy="646331"/>
          </a:xfrm>
          <a:prstGeom prst="rect">
            <a:avLst/>
          </a:prstGeom>
          <a:noFill/>
        </p:spPr>
        <p:txBody>
          <a:bodyPr wrap="none" rtlCol="0">
            <a:spAutoFit/>
          </a:bodyPr>
          <a:lstStyle/>
          <a:p>
            <a:pPr algn="ctr"/>
            <a:r>
              <a:rPr lang="fr-BE" b="1" dirty="0" smtClean="0">
                <a:effectLst>
                  <a:outerShdw blurRad="38100" dist="38100" dir="2700000" algn="tl">
                    <a:srgbClr val="000000">
                      <a:alpha val="43137"/>
                    </a:srgbClr>
                  </a:outerShdw>
                </a:effectLst>
              </a:rPr>
              <a:t>AQOI : </a:t>
            </a:r>
          </a:p>
          <a:p>
            <a:pPr algn="ctr"/>
            <a:r>
              <a:rPr lang="fr-BE" b="1" dirty="0" smtClean="0">
                <a:effectLst>
                  <a:outerShdw blurRad="38100" dist="38100" dir="2700000" algn="tl">
                    <a:srgbClr val="000000">
                      <a:alpha val="43137"/>
                    </a:srgbClr>
                  </a:outerShdw>
                </a:effectLst>
              </a:rPr>
              <a:t>Air </a:t>
            </a:r>
            <a:r>
              <a:rPr lang="fr-BE" b="1" dirty="0" err="1" smtClean="0">
                <a:effectLst>
                  <a:outerShdw blurRad="38100" dist="38100" dir="2700000" algn="tl">
                    <a:srgbClr val="000000">
                      <a:alpha val="43137"/>
                    </a:srgbClr>
                  </a:outerShdw>
                </a:effectLst>
              </a:rPr>
              <a:t>Quality</a:t>
            </a:r>
            <a:r>
              <a:rPr lang="fr-BE" b="1" dirty="0" smtClean="0">
                <a:effectLst>
                  <a:outerShdw blurRad="38100" dist="38100" dir="2700000" algn="tl">
                    <a:srgbClr val="000000">
                      <a:alpha val="43137"/>
                    </a:srgbClr>
                  </a:outerShdw>
                </a:effectLst>
              </a:rPr>
              <a:t> </a:t>
            </a:r>
            <a:r>
              <a:rPr lang="fr-BE" b="1" dirty="0" err="1" smtClean="0">
                <a:effectLst>
                  <a:outerShdw blurRad="38100" dist="38100" dir="2700000" algn="tl">
                    <a:srgbClr val="000000">
                      <a:alpha val="43137"/>
                    </a:srgbClr>
                  </a:outerShdw>
                </a:effectLst>
              </a:rPr>
              <a:t>Observed</a:t>
            </a:r>
            <a:r>
              <a:rPr lang="fr-BE" b="1" dirty="0" smtClean="0">
                <a:effectLst>
                  <a:outerShdw blurRad="38100" dist="38100" dir="2700000" algn="tl">
                    <a:srgbClr val="000000">
                      <a:alpha val="43137"/>
                    </a:srgbClr>
                  </a:outerShdw>
                </a:effectLst>
              </a:rPr>
              <a:t> Index</a:t>
            </a:r>
            <a:endParaRPr lang="fr-BE" b="1" dirty="0">
              <a:effectLst>
                <a:outerShdw blurRad="38100" dist="38100" dir="2700000" algn="tl">
                  <a:srgbClr val="000000">
                    <a:alpha val="43137"/>
                  </a:srgbClr>
                </a:outerShdw>
              </a:effectLst>
            </a:endParaRPr>
          </a:p>
        </p:txBody>
      </p:sp>
      <p:grpSp>
        <p:nvGrpSpPr>
          <p:cNvPr id="65" name="Groupe 64"/>
          <p:cNvGrpSpPr/>
          <p:nvPr/>
        </p:nvGrpSpPr>
        <p:grpSpPr>
          <a:xfrm>
            <a:off x="2690048" y="2341313"/>
            <a:ext cx="8058150" cy="2807436"/>
            <a:chOff x="2411730" y="1746400"/>
            <a:chExt cx="8058150" cy="2807436"/>
          </a:xfrm>
        </p:grpSpPr>
        <p:sp>
          <p:nvSpPr>
            <p:cNvPr id="4" name="Rectangle 3"/>
            <p:cNvSpPr/>
            <p:nvPr/>
          </p:nvSpPr>
          <p:spPr>
            <a:xfrm>
              <a:off x="2411730" y="1746400"/>
              <a:ext cx="8058150" cy="560070"/>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3" name="ZoneTexte 2"/>
            <p:cNvSpPr txBox="1"/>
            <p:nvPr/>
          </p:nvSpPr>
          <p:spPr>
            <a:xfrm>
              <a:off x="2526030" y="1845359"/>
              <a:ext cx="1298817" cy="369332"/>
            </a:xfrm>
            <a:prstGeom prst="rect">
              <a:avLst/>
            </a:pr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fr-BE" b="1" dirty="0" err="1" smtClean="0">
                  <a:solidFill>
                    <a:schemeClr val="tx1"/>
                  </a:solidFill>
                </a:rPr>
                <a:t>Topography</a:t>
              </a:r>
              <a:endParaRPr lang="fr-BE" b="1" dirty="0">
                <a:solidFill>
                  <a:schemeClr val="tx1"/>
                </a:solidFill>
              </a:endParaRPr>
            </a:p>
          </p:txBody>
        </p:sp>
        <p:sp>
          <p:nvSpPr>
            <p:cNvPr id="16" name="ZoneTexte 15"/>
            <p:cNvSpPr txBox="1"/>
            <p:nvPr/>
          </p:nvSpPr>
          <p:spPr>
            <a:xfrm>
              <a:off x="4338342" y="1842745"/>
              <a:ext cx="971741" cy="369332"/>
            </a:xfrm>
            <a:prstGeom prst="rect">
              <a:avLst/>
            </a:prstGeom>
            <a:no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fr-BE" b="1" dirty="0" smtClean="0"/>
                <a:t>Building</a:t>
              </a:r>
              <a:endParaRPr lang="fr-BE" b="1" dirty="0"/>
            </a:p>
          </p:txBody>
        </p:sp>
        <p:sp>
          <p:nvSpPr>
            <p:cNvPr id="17" name="ZoneTexte 16"/>
            <p:cNvSpPr txBox="1"/>
            <p:nvPr/>
          </p:nvSpPr>
          <p:spPr>
            <a:xfrm>
              <a:off x="6088660" y="1842745"/>
              <a:ext cx="689099" cy="369332"/>
            </a:xfrm>
            <a:prstGeom prst="rect">
              <a:avLst/>
            </a:prstGeom>
            <a:no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fr-BE" b="1" dirty="0" smtClean="0"/>
                <a:t>Road</a:t>
              </a:r>
              <a:endParaRPr lang="fr-BE" b="1" dirty="0"/>
            </a:p>
          </p:txBody>
        </p:sp>
        <p:sp>
          <p:nvSpPr>
            <p:cNvPr id="18" name="ZoneTexte 17"/>
            <p:cNvSpPr txBox="1"/>
            <p:nvPr/>
          </p:nvSpPr>
          <p:spPr>
            <a:xfrm>
              <a:off x="7435374" y="1839792"/>
              <a:ext cx="1213666" cy="369332"/>
            </a:xfrm>
            <a:prstGeom prst="rect">
              <a:avLst/>
            </a:prstGeom>
            <a:no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fr-BE" b="1" dirty="0" err="1" smtClean="0"/>
                <a:t>Vegetation</a:t>
              </a:r>
              <a:endParaRPr lang="fr-BE" b="1" dirty="0"/>
            </a:p>
          </p:txBody>
        </p:sp>
        <p:sp>
          <p:nvSpPr>
            <p:cNvPr id="19" name="ZoneTexte 18"/>
            <p:cNvSpPr txBox="1"/>
            <p:nvPr/>
          </p:nvSpPr>
          <p:spPr>
            <a:xfrm>
              <a:off x="9014108" y="1839792"/>
              <a:ext cx="1274195" cy="369332"/>
            </a:xfrm>
            <a:prstGeom prst="rect">
              <a:avLst/>
            </a:prstGeom>
            <a:no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fr-BE" b="1" dirty="0" smtClean="0"/>
                <a:t>IED + Road</a:t>
              </a:r>
              <a:endParaRPr lang="fr-BE" b="1" dirty="0"/>
            </a:p>
          </p:txBody>
        </p:sp>
        <p:sp>
          <p:nvSpPr>
            <p:cNvPr id="20" name="ZoneTexte 19"/>
            <p:cNvSpPr txBox="1"/>
            <p:nvPr/>
          </p:nvSpPr>
          <p:spPr>
            <a:xfrm>
              <a:off x="4522256" y="3447869"/>
              <a:ext cx="1221553" cy="369332"/>
            </a:xfrm>
            <a:prstGeom prst="rect">
              <a:avLst/>
            </a:pr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fr-BE" b="1" dirty="0" smtClean="0">
                  <a:solidFill>
                    <a:schemeClr val="tx1"/>
                  </a:solidFill>
                </a:rPr>
                <a:t>Dispersion</a:t>
              </a:r>
              <a:endParaRPr lang="fr-BE" b="1" dirty="0">
                <a:solidFill>
                  <a:schemeClr val="tx1"/>
                </a:solidFill>
              </a:endParaRPr>
            </a:p>
          </p:txBody>
        </p:sp>
        <p:sp>
          <p:nvSpPr>
            <p:cNvPr id="21" name="ZoneTexte 20"/>
            <p:cNvSpPr txBox="1"/>
            <p:nvPr/>
          </p:nvSpPr>
          <p:spPr>
            <a:xfrm>
              <a:off x="7122609" y="3427878"/>
              <a:ext cx="1220400" cy="369332"/>
            </a:xfrm>
            <a:prstGeom prst="rect">
              <a:avLst/>
            </a:pr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fr-BE" b="1" dirty="0" smtClean="0">
                  <a:solidFill>
                    <a:schemeClr val="tx1"/>
                  </a:solidFill>
                </a:rPr>
                <a:t>Sources</a:t>
              </a:r>
              <a:endParaRPr lang="fr-BE" b="1" dirty="0">
                <a:solidFill>
                  <a:schemeClr val="tx1"/>
                </a:solidFill>
              </a:endParaRPr>
            </a:p>
          </p:txBody>
        </p:sp>
        <p:sp>
          <p:nvSpPr>
            <p:cNvPr id="22" name="ZoneTexte 21"/>
            <p:cNvSpPr txBox="1"/>
            <p:nvPr/>
          </p:nvSpPr>
          <p:spPr>
            <a:xfrm>
              <a:off x="6107414" y="4184504"/>
              <a:ext cx="651589" cy="369332"/>
            </a:xfrm>
            <a:prstGeom prst="rect">
              <a:avLst/>
            </a:pr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fr-BE" b="1" dirty="0" smtClean="0">
                  <a:solidFill>
                    <a:schemeClr val="tx1"/>
                  </a:solidFill>
                  <a:effectLst>
                    <a:outerShdw blurRad="38100" dist="38100" dir="2700000" algn="tl">
                      <a:srgbClr val="000000">
                        <a:alpha val="43137"/>
                      </a:srgbClr>
                    </a:outerShdw>
                  </a:effectLst>
                </a:rPr>
                <a:t>AQOI</a:t>
              </a:r>
              <a:endParaRPr lang="fr-BE" b="1" dirty="0">
                <a:solidFill>
                  <a:schemeClr val="tx1"/>
                </a:solidFill>
                <a:effectLst>
                  <a:outerShdw blurRad="38100" dist="38100" dir="2700000" algn="tl">
                    <a:srgbClr val="000000">
                      <a:alpha val="43137"/>
                    </a:srgbClr>
                  </a:outerShdw>
                </a:effectLst>
              </a:endParaRPr>
            </a:p>
          </p:txBody>
        </p:sp>
        <p:cxnSp>
          <p:nvCxnSpPr>
            <p:cNvPr id="23" name="Connecteur droit 22"/>
            <p:cNvCxnSpPr>
              <a:stCxn id="16" idx="2"/>
            </p:cNvCxnSpPr>
            <p:nvPr/>
          </p:nvCxnSpPr>
          <p:spPr>
            <a:xfrm>
              <a:off x="4824211" y="2212077"/>
              <a:ext cx="0" cy="645423"/>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24" name="Connecteur droit 23"/>
            <p:cNvCxnSpPr/>
            <p:nvPr/>
          </p:nvCxnSpPr>
          <p:spPr>
            <a:xfrm>
              <a:off x="6440805" y="2209124"/>
              <a:ext cx="0" cy="645423"/>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25" name="Connecteur droit 24"/>
            <p:cNvCxnSpPr/>
            <p:nvPr/>
          </p:nvCxnSpPr>
          <p:spPr>
            <a:xfrm>
              <a:off x="8070682" y="2209124"/>
              <a:ext cx="0" cy="645423"/>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26" name="Connecteur droit 25"/>
            <p:cNvCxnSpPr/>
            <p:nvPr/>
          </p:nvCxnSpPr>
          <p:spPr>
            <a:xfrm>
              <a:off x="9651205" y="2209124"/>
              <a:ext cx="0" cy="645423"/>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27" name="Connecteur droit 26"/>
            <p:cNvCxnSpPr/>
            <p:nvPr/>
          </p:nvCxnSpPr>
          <p:spPr>
            <a:xfrm>
              <a:off x="4801351" y="2846927"/>
              <a:ext cx="4860000" cy="0"/>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37" name="Connecteur droit 36"/>
            <p:cNvCxnSpPr/>
            <p:nvPr/>
          </p:nvCxnSpPr>
          <p:spPr>
            <a:xfrm>
              <a:off x="9004190" y="2846927"/>
              <a:ext cx="0" cy="785608"/>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41" name="Connecteur droit 40"/>
            <p:cNvCxnSpPr>
              <a:endCxn id="21" idx="3"/>
            </p:cNvCxnSpPr>
            <p:nvPr/>
          </p:nvCxnSpPr>
          <p:spPr>
            <a:xfrm flipH="1">
              <a:off x="8343009" y="3612544"/>
              <a:ext cx="668801" cy="0"/>
            </a:xfrm>
            <a:prstGeom prst="line">
              <a:avLst/>
            </a:prstGeom>
            <a:ln w="19050">
              <a:solidFill>
                <a:schemeClr val="accent6">
                  <a:lumMod val="75000"/>
                </a:schemeClr>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46" name="Connecteur en angle 45"/>
            <p:cNvCxnSpPr>
              <a:stCxn id="20" idx="2"/>
              <a:endCxn id="22" idx="1"/>
            </p:cNvCxnSpPr>
            <p:nvPr/>
          </p:nvCxnSpPr>
          <p:spPr>
            <a:xfrm rot="16200000" flipH="1">
              <a:off x="5344239" y="3605994"/>
              <a:ext cx="551969" cy="974381"/>
            </a:xfrm>
            <a:prstGeom prst="bentConnector2">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en angle 47"/>
            <p:cNvCxnSpPr>
              <a:stCxn id="3" idx="2"/>
              <a:endCxn id="20" idx="1"/>
            </p:cNvCxnSpPr>
            <p:nvPr/>
          </p:nvCxnSpPr>
          <p:spPr>
            <a:xfrm rot="16200000" flipH="1">
              <a:off x="3159867" y="2270146"/>
              <a:ext cx="1417844" cy="1306934"/>
            </a:xfrm>
            <a:prstGeom prst="bentConnector2">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en angle 48"/>
            <p:cNvCxnSpPr>
              <a:stCxn id="21" idx="2"/>
              <a:endCxn id="22" idx="3"/>
            </p:cNvCxnSpPr>
            <p:nvPr/>
          </p:nvCxnSpPr>
          <p:spPr>
            <a:xfrm rot="5400000">
              <a:off x="6959926" y="3596287"/>
              <a:ext cx="571960" cy="973806"/>
            </a:xfrm>
            <a:prstGeom prst="bentConnector2">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4959571" y="2201504"/>
              <a:ext cx="6869" cy="907456"/>
            </a:xfrm>
            <a:prstGeom prst="line">
              <a:avLst/>
            </a:prstGeom>
            <a:ln w="19050">
              <a:solidFill>
                <a:schemeClr val="accent6">
                  <a:lumMod val="75000"/>
                </a:schemeClr>
              </a:solidFill>
              <a:prstDash val="lgDash"/>
            </a:ln>
          </p:spPr>
          <p:style>
            <a:lnRef idx="1">
              <a:schemeClr val="accent6"/>
            </a:lnRef>
            <a:fillRef idx="0">
              <a:schemeClr val="accent6"/>
            </a:fillRef>
            <a:effectRef idx="0">
              <a:schemeClr val="accent6"/>
            </a:effectRef>
            <a:fontRef idx="minor">
              <a:schemeClr val="tx1"/>
            </a:fontRef>
          </p:style>
        </p:cxnSp>
        <p:cxnSp>
          <p:nvCxnSpPr>
            <p:cNvPr id="54" name="Connecteur droit 53"/>
            <p:cNvCxnSpPr/>
            <p:nvPr/>
          </p:nvCxnSpPr>
          <p:spPr>
            <a:xfrm>
              <a:off x="6582210" y="2179467"/>
              <a:ext cx="6869" cy="907456"/>
            </a:xfrm>
            <a:prstGeom prst="line">
              <a:avLst/>
            </a:prstGeom>
            <a:ln w="19050">
              <a:solidFill>
                <a:schemeClr val="accent6">
                  <a:lumMod val="75000"/>
                </a:schemeClr>
              </a:solidFill>
              <a:prstDash val="lgDash"/>
            </a:ln>
          </p:spPr>
          <p:style>
            <a:lnRef idx="1">
              <a:schemeClr val="accent6"/>
            </a:lnRef>
            <a:fillRef idx="0">
              <a:schemeClr val="accent6"/>
            </a:fillRef>
            <a:effectRef idx="0">
              <a:schemeClr val="accent6"/>
            </a:effectRef>
            <a:fontRef idx="minor">
              <a:schemeClr val="tx1"/>
            </a:fontRef>
          </p:style>
        </p:cxnSp>
        <p:cxnSp>
          <p:nvCxnSpPr>
            <p:cNvPr id="55" name="Connecteur droit 54"/>
            <p:cNvCxnSpPr/>
            <p:nvPr/>
          </p:nvCxnSpPr>
          <p:spPr>
            <a:xfrm>
              <a:off x="8197980" y="2179467"/>
              <a:ext cx="6869" cy="907456"/>
            </a:xfrm>
            <a:prstGeom prst="line">
              <a:avLst/>
            </a:prstGeom>
            <a:ln w="19050">
              <a:solidFill>
                <a:schemeClr val="accent6">
                  <a:lumMod val="75000"/>
                </a:schemeClr>
              </a:solidFill>
              <a:prstDash val="lgDash"/>
            </a:ln>
          </p:spPr>
          <p:style>
            <a:lnRef idx="1">
              <a:schemeClr val="accent6"/>
            </a:lnRef>
            <a:fillRef idx="0">
              <a:schemeClr val="accent6"/>
            </a:fillRef>
            <a:effectRef idx="0">
              <a:schemeClr val="accent6"/>
            </a:effectRef>
            <a:fontRef idx="minor">
              <a:schemeClr val="tx1"/>
            </a:fontRef>
          </p:style>
        </p:cxnSp>
        <p:cxnSp>
          <p:nvCxnSpPr>
            <p:cNvPr id="56" name="Connecteur droit 55"/>
            <p:cNvCxnSpPr/>
            <p:nvPr/>
          </p:nvCxnSpPr>
          <p:spPr>
            <a:xfrm flipV="1">
              <a:off x="4959571" y="3097404"/>
              <a:ext cx="3245278" cy="11557"/>
            </a:xfrm>
            <a:prstGeom prst="line">
              <a:avLst/>
            </a:prstGeom>
            <a:ln w="19050">
              <a:solidFill>
                <a:schemeClr val="accent6">
                  <a:lumMod val="75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59" name="Connecteur droit 58"/>
            <p:cNvCxnSpPr/>
            <p:nvPr/>
          </p:nvCxnSpPr>
          <p:spPr>
            <a:xfrm>
              <a:off x="6191208" y="3086923"/>
              <a:ext cx="8627" cy="545612"/>
            </a:xfrm>
            <a:prstGeom prst="line">
              <a:avLst/>
            </a:prstGeom>
            <a:ln w="19050">
              <a:solidFill>
                <a:schemeClr val="accent6">
                  <a:lumMod val="75000"/>
                </a:schemeClr>
              </a:solidFill>
              <a:prstDash val="lgDash"/>
            </a:ln>
          </p:spPr>
          <p:style>
            <a:lnRef idx="1">
              <a:schemeClr val="accent6"/>
            </a:lnRef>
            <a:fillRef idx="0">
              <a:schemeClr val="accent6"/>
            </a:fillRef>
            <a:effectRef idx="0">
              <a:schemeClr val="accent6"/>
            </a:effectRef>
            <a:fontRef idx="minor">
              <a:schemeClr val="tx1"/>
            </a:fontRef>
          </p:style>
        </p:cxnSp>
        <p:cxnSp>
          <p:nvCxnSpPr>
            <p:cNvPr id="61" name="Connecteur droit 60"/>
            <p:cNvCxnSpPr>
              <a:endCxn id="20" idx="3"/>
            </p:cNvCxnSpPr>
            <p:nvPr/>
          </p:nvCxnSpPr>
          <p:spPr>
            <a:xfrm flipH="1">
              <a:off x="5743809" y="3632535"/>
              <a:ext cx="455522" cy="0"/>
            </a:xfrm>
            <a:prstGeom prst="line">
              <a:avLst/>
            </a:prstGeom>
            <a:ln w="19050">
              <a:solidFill>
                <a:schemeClr val="accent6">
                  <a:lumMod val="75000"/>
                </a:schemeClr>
              </a:solidFill>
              <a:prstDash val="lgDash"/>
              <a:headEnd type="none" w="med" len="med"/>
              <a:tailEnd type="triangle" w="med" len="med"/>
            </a:ln>
          </p:spPr>
          <p:style>
            <a:lnRef idx="1">
              <a:schemeClr val="accent6"/>
            </a:lnRef>
            <a:fillRef idx="0">
              <a:schemeClr val="accent6"/>
            </a:fillRef>
            <a:effectRef idx="0">
              <a:schemeClr val="accent6"/>
            </a:effectRef>
            <a:fontRef idx="minor">
              <a:schemeClr val="tx1"/>
            </a:fontRef>
          </p:style>
        </p:cxnSp>
      </p:grpSp>
      <p:sp>
        <p:nvSpPr>
          <p:cNvPr id="64" name="ZoneTexte 63"/>
          <p:cNvSpPr txBox="1"/>
          <p:nvPr/>
        </p:nvSpPr>
        <p:spPr>
          <a:xfrm>
            <a:off x="1010152" y="2157706"/>
            <a:ext cx="1655586" cy="923330"/>
          </a:xfrm>
          <a:prstGeom prst="rect">
            <a:avLst/>
          </a:prstGeom>
          <a:noFill/>
        </p:spPr>
        <p:txBody>
          <a:bodyPr wrap="square" rtlCol="0">
            <a:spAutoFit/>
          </a:bodyPr>
          <a:lstStyle/>
          <a:p>
            <a:pPr algn="ctr"/>
            <a:r>
              <a:rPr lang="en-GB" b="1" dirty="0" smtClean="0"/>
              <a:t>Parameters composed by variables</a:t>
            </a:r>
            <a:endParaRPr lang="en-GB" b="1" dirty="0"/>
          </a:p>
        </p:txBody>
      </p:sp>
      <p:pic>
        <p:nvPicPr>
          <p:cNvPr id="67" name="Image 66"/>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ackgroundRemoval t="1000" b="97000" l="1000" r="98667">
                        <a14:foregroundMark x1="23333" y1="28333" x2="25667" y2="27333"/>
                        <a14:foregroundMark x1="31000" y1="22000" x2="31000" y2="22000"/>
                        <a14:foregroundMark x1="7667" y1="48000" x2="7667" y2="48000"/>
                        <a14:foregroundMark x1="52667" y1="6000" x2="52667" y2="6000"/>
                        <a14:foregroundMark x1="95333" y1="46000" x2="95333" y2="46000"/>
                        <a14:foregroundMark x1="51333" y1="90333" x2="51333" y2="90333"/>
                        <a14:foregroundMark x1="55000" y1="68000" x2="55000" y2="68000"/>
                        <a14:foregroundMark x1="64333" y1="66333" x2="64333" y2="66333"/>
                        <a14:foregroundMark x1="66667" y1="61000" x2="66667" y2="61000"/>
                        <a14:foregroundMark x1="75000" y1="52000" x2="75000" y2="52000"/>
                        <a14:foregroundMark x1="60667" y1="35000" x2="60667" y2="35000"/>
                        <a14:foregroundMark x1="69667" y1="35000" x2="69667" y2="35000"/>
                        <a14:foregroundMark x1="56333" y1="29000" x2="56333" y2="29000"/>
                        <a14:foregroundMark x1="49333" y1="30000" x2="49333" y2="30000"/>
                        <a14:foregroundMark x1="42667" y1="34000" x2="42667" y2="34000"/>
                        <a14:foregroundMark x1="37333" y1="39333" x2="37333" y2="39333"/>
                        <a14:foregroundMark x1="31667" y1="44000" x2="31667" y2="44000"/>
                        <a14:foregroundMark x1="29667" y1="52000" x2="29667" y2="52000"/>
                        <a14:foregroundMark x1="35000" y1="60333" x2="35000" y2="60333"/>
                        <a14:foregroundMark x1="41333" y1="62333" x2="41333" y2="62333"/>
                        <a14:foregroundMark x1="47000" y1="70667" x2="47000" y2="70667"/>
                        <a14:foregroundMark x1="43667" y1="77000" x2="43667" y2="77000"/>
                        <a14:foregroundMark x1="37333" y1="73333" x2="37333" y2="73333"/>
                        <a14:foregroundMark x1="29000" y1="66000" x2="29000" y2="66000"/>
                        <a14:foregroundMark x1="24333" y1="57000" x2="24333" y2="57000"/>
                        <a14:foregroundMark x1="23333" y1="42667" x2="23333" y2="42667"/>
                        <a14:foregroundMark x1="17333" y1="41333" x2="17333" y2="41333"/>
                        <a14:foregroundMark x1="14333" y1="40333" x2="14333" y2="40333"/>
                        <a14:foregroundMark x1="14667" y1="55000" x2="14667" y2="55000"/>
                        <a14:foregroundMark x1="20667" y1="71000" x2="20667" y2="71000"/>
                        <a14:foregroundMark x1="28333" y1="78333" x2="28333" y2="78333"/>
                        <a14:foregroundMark x1="31667" y1="76333" x2="31667" y2="76333"/>
                        <a14:foregroundMark x1="24333" y1="70000" x2="24333" y2="70000"/>
                        <a14:foregroundMark x1="43333" y1="81333" x2="43333" y2="81333"/>
                        <a14:foregroundMark x1="45000" y1="85000" x2="45000" y2="85000"/>
                        <a14:foregroundMark x1="56667" y1="86333" x2="56667" y2="86333"/>
                        <a14:foregroundMark x1="58333" y1="82667" x2="58333" y2="82667"/>
                        <a14:foregroundMark x1="70333" y1="78333" x2="70333" y2="78333"/>
                        <a14:foregroundMark x1="71667" y1="80333" x2="71667" y2="80333"/>
                        <a14:foregroundMark x1="81000" y1="71333" x2="81000" y2="71333"/>
                        <a14:foregroundMark x1="75333" y1="77333" x2="75333" y2="77333"/>
                        <a14:foregroundMark x1="79333" y1="69000" x2="79333" y2="69000"/>
                        <a14:foregroundMark x1="85333" y1="64667" x2="85333" y2="64667"/>
                        <a14:foregroundMark x1="87667" y1="57000" x2="87667" y2="57000"/>
                        <a14:foregroundMark x1="85000" y1="58333" x2="85000" y2="58333"/>
                        <a14:foregroundMark x1="89000" y1="45000" x2="89000" y2="45000"/>
                        <a14:foregroundMark x1="84667" y1="43333" x2="84667" y2="43333"/>
                        <a14:foregroundMark x1="82333" y1="49000" x2="82333" y2="49000"/>
                        <a14:foregroundMark x1="80667" y1="54667" x2="80667" y2="54667"/>
                        <a14:foregroundMark x1="77333" y1="61333" x2="77333" y2="61333"/>
                        <a14:foregroundMark x1="70667" y1="70667" x2="70667" y2="70667"/>
                        <a14:foregroundMark x1="61000" y1="76333" x2="61000" y2="76333"/>
                        <a14:foregroundMark x1="66333" y1="74333" x2="66333" y2="74333"/>
                        <a14:foregroundMark x1="73667" y1="67000" x2="73667" y2="67000"/>
                        <a14:foregroundMark x1="25000" y1="61333" x2="25000" y2="61333"/>
                        <a14:foregroundMark x1="26333" y1="32667" x2="26333" y2="32667"/>
                        <a14:foregroundMark x1="35000" y1="25000" x2="35000" y2="25000"/>
                        <a14:foregroundMark x1="19333" y1="27333" x2="19333" y2="27333"/>
                        <a14:foregroundMark x1="26333" y1="21333" x2="26333" y2="21333"/>
                        <a14:foregroundMark x1="32333" y1="16667" x2="32333" y2="16667"/>
                        <a14:foregroundMark x1="18333" y1="30667" x2="18333" y2="30667"/>
                        <a14:foregroundMark x1="40333" y1="13000" x2="40333" y2="13000"/>
                        <a14:foregroundMark x1="54667" y1="11000" x2="54667" y2="11000"/>
                        <a14:foregroundMark x1="70667" y1="16333" x2="70667" y2="16333"/>
                        <a14:foregroundMark x1="74667" y1="18667" x2="74667" y2="18667"/>
                        <a14:foregroundMark x1="81333" y1="25000" x2="81333" y2="25000"/>
                        <a14:foregroundMark x1="83000" y1="32000" x2="83000" y2="32000"/>
                        <a14:foregroundMark x1="84667" y1="30333" x2="84667" y2="30333"/>
                        <a14:foregroundMark x1="77000" y1="34667" x2="77000" y2="34667"/>
                        <a14:foregroundMark x1="80333" y1="40667" x2="80333" y2="40667"/>
                        <a14:foregroundMark x1="69000" y1="25000" x2="69000" y2="25000"/>
                        <a14:foregroundMark x1="58667" y1="20000" x2="58667" y2="20000"/>
                        <a14:foregroundMark x1="43667" y1="21333" x2="43667" y2="21333"/>
                        <a14:foregroundMark x1="44333" y1="14667" x2="44333" y2="14667"/>
                        <a14:foregroundMark x1="57667" y1="15000" x2="57667" y2="15000"/>
                        <a14:foregroundMark x1="67333" y1="18333" x2="67333" y2="18333"/>
                        <a14:foregroundMark x1="18333" y1="57000" x2="18333" y2="57000"/>
                        <a14:foregroundMark x1="33667" y1="81000" x2="33667" y2="81000"/>
                        <a14:foregroundMark x1="37000" y1="30000" x2="37000" y2="30000"/>
                        <a14:foregroundMark x1="21667" y1="24333" x2="21667" y2="24333"/>
                        <a14:foregroundMark x1="33000" y1="70667" x2="33000" y2="70667"/>
                        <a14:foregroundMark x1="18667" y1="67000" x2="18667" y2="67000"/>
                        <a14:foregroundMark x1="20333" y1="69333" x2="20333" y2="69333"/>
                        <a14:foregroundMark x1="80000" y1="23333" x2="80000" y2="23333"/>
                        <a14:foregroundMark x1="89000" y1="51333" x2="89000" y2="51333"/>
                        <a14:backgroundMark x1="82333" y1="67333" x2="82333" y2="67333"/>
                        <a14:backgroundMark x1="29000" y1="20000" x2="29000" y2="20000"/>
                        <a14:backgroundMark x1="31000" y1="78333" x2="31000" y2="78333"/>
                        <a14:backgroundMark x1="72667" y1="78667" x2="72667" y2="78667"/>
                        <a14:backgroundMark x1="73667" y1="77333" x2="73667" y2="77333"/>
                      </a14:backgroundRemoval>
                    </a14:imgEffect>
                  </a14:imgLayer>
                </a14:imgProps>
              </a:ext>
              <a:ext uri="{28A0092B-C50C-407E-A947-70E740481C1C}">
                <a14:useLocalDpi xmlns:a14="http://schemas.microsoft.com/office/drawing/2010/main" val="0"/>
              </a:ext>
            </a:extLst>
          </a:blip>
          <a:stretch>
            <a:fillRect/>
          </a:stretch>
        </p:blipFill>
        <p:spPr>
          <a:xfrm>
            <a:off x="5741952" y="219523"/>
            <a:ext cx="2048673" cy="2048673"/>
          </a:xfrm>
          <a:prstGeom prst="rect">
            <a:avLst/>
          </a:prstGeom>
        </p:spPr>
      </p:pic>
      <p:sp>
        <p:nvSpPr>
          <p:cNvPr id="36"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
        <p:nvSpPr>
          <p:cNvPr id="38" name="ZoneTexte 37"/>
          <p:cNvSpPr txBox="1"/>
          <p:nvPr/>
        </p:nvSpPr>
        <p:spPr>
          <a:xfrm>
            <a:off x="7543887" y="1247210"/>
            <a:ext cx="4295688" cy="646331"/>
          </a:xfrm>
          <a:prstGeom prst="rect">
            <a:avLst/>
          </a:prstGeom>
          <a:noFill/>
        </p:spPr>
        <p:txBody>
          <a:bodyPr wrap="square" rtlCol="0">
            <a:spAutoFit/>
          </a:bodyPr>
          <a:lstStyle/>
          <a:p>
            <a:pPr algn="ctr"/>
            <a:r>
              <a:rPr lang="en-GB" dirty="0" smtClean="0"/>
              <a:t>Each parameter interacts with the wind direction</a:t>
            </a:r>
            <a:endParaRPr lang="en-GB" dirty="0"/>
          </a:p>
        </p:txBody>
      </p:sp>
    </p:spTree>
    <p:extLst>
      <p:ext uri="{BB962C8B-B14F-4D97-AF65-F5344CB8AC3E}">
        <p14:creationId xmlns:p14="http://schemas.microsoft.com/office/powerpoint/2010/main" val="1566058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dirty="0">
                <a:effectLst>
                  <a:outerShdw blurRad="38100" dist="38100" dir="2700000" algn="tl">
                    <a:srgbClr val="000000">
                      <a:alpha val="43137"/>
                    </a:srgbClr>
                  </a:outerShdw>
                </a:effectLst>
              </a:rPr>
              <a:t>Results</a:t>
            </a:r>
            <a:r>
              <a:rPr lang="fr-BE" dirty="0" smtClean="0">
                <a:effectLst>
                  <a:outerShdw blurRad="38100" dist="38100" dir="2700000" algn="tl">
                    <a:srgbClr val="000000">
                      <a:alpha val="43137"/>
                    </a:srgbClr>
                  </a:outerShdw>
                </a:effectLst>
              </a:rPr>
              <a:t> </a:t>
            </a:r>
            <a:r>
              <a:rPr lang="fr-BE" dirty="0">
                <a:effectLst>
                  <a:outerShdw blurRad="38100" dist="38100" dir="2700000" algn="tl">
                    <a:srgbClr val="000000">
                      <a:alpha val="43137"/>
                    </a:srgbClr>
                  </a:outerShdw>
                </a:effectLst>
              </a:rPr>
              <a:t>- AQOI</a:t>
            </a:r>
            <a:endParaRPr lang="fr-BE" dirty="0"/>
          </a:p>
        </p:txBody>
      </p:sp>
      <p:sp>
        <p:nvSpPr>
          <p:cNvPr id="11" name="ZoneTexte 10"/>
          <p:cNvSpPr txBox="1"/>
          <p:nvPr/>
        </p:nvSpPr>
        <p:spPr>
          <a:xfrm>
            <a:off x="1038225" y="1025533"/>
            <a:ext cx="8698509" cy="461665"/>
          </a:xfrm>
          <a:prstGeom prst="rect">
            <a:avLst/>
          </a:prstGeom>
          <a:noFill/>
        </p:spPr>
        <p:txBody>
          <a:bodyPr wrap="square" rtlCol="0">
            <a:spAutoFit/>
          </a:bodyPr>
          <a:lstStyle/>
          <a:p>
            <a:pPr marL="0" lvl="1"/>
            <a:r>
              <a:rPr lang="en-GB" sz="2400" b="1" dirty="0" smtClean="0"/>
              <a:t>Study area:</a:t>
            </a:r>
            <a:endParaRPr lang="en-GB" sz="2400" dirty="0" smtClean="0"/>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700" y="1817244"/>
            <a:ext cx="6927180" cy="4435224"/>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8543" y="3124522"/>
            <a:ext cx="3284505" cy="3254022"/>
          </a:xfrm>
          <a:prstGeom prst="roundRect">
            <a:avLst>
              <a:gd name="adj" fmla="val 8594"/>
            </a:avLst>
          </a:prstGeom>
          <a:solidFill>
            <a:srgbClr val="FFFFFF">
              <a:shade val="85000"/>
            </a:srgbClr>
          </a:solidFill>
          <a:ln>
            <a:noFill/>
          </a:ln>
          <a:effectLst>
            <a:outerShdw blurRad="76200" dir="13500000" sy="23000" kx="1200000" algn="br" rotWithShape="0">
              <a:prstClr val="black">
                <a:alpha val="20000"/>
              </a:prstClr>
            </a:outerShdw>
            <a:reflection blurRad="12700" stA="38000" endPos="28000" dist="5000" dir="5400000" sy="-100000" algn="bl" rotWithShape="0"/>
          </a:effectLst>
        </p:spPr>
      </p:pic>
      <p:pic>
        <p:nvPicPr>
          <p:cNvPr id="17" name="Image 16"/>
          <p:cNvPicPr>
            <a:picLocks noChangeAspect="1"/>
          </p:cNvPicPr>
          <p:nvPr/>
        </p:nvPicPr>
        <p:blipFill rotWithShape="1">
          <a:blip r:embed="rId6">
            <a:extLst>
              <a:ext uri="{BEBA8EAE-BF5A-486C-A8C5-ECC9F3942E4B}">
                <a14:imgProps xmlns:a14="http://schemas.microsoft.com/office/drawing/2010/main">
                  <a14:imgLayer r:embed="rId7">
                    <a14:imgEffect>
                      <a14:backgroundRemoval t="3721" b="96977" l="5111" r="95556">
                        <a14:foregroundMark x1="19333" y1="86512" x2="38667" y2="73488"/>
                      </a14:backgroundRemoval>
                    </a14:imgEffect>
                  </a14:imgLayer>
                </a14:imgProps>
              </a:ext>
              <a:ext uri="{28A0092B-C50C-407E-A947-70E740481C1C}">
                <a14:useLocalDpi xmlns:a14="http://schemas.microsoft.com/office/drawing/2010/main" val="0"/>
              </a:ext>
            </a:extLst>
          </a:blip>
          <a:srcRect l="5111" t="4186" r="4222" b="3721"/>
          <a:stretch/>
        </p:blipFill>
        <p:spPr>
          <a:xfrm>
            <a:off x="3453048" y="3606726"/>
            <a:ext cx="1066620" cy="1035249"/>
          </a:xfrm>
          <a:prstGeom prst="rect">
            <a:avLst/>
          </a:prstGeom>
        </p:spPr>
      </p:pic>
      <p:cxnSp>
        <p:nvCxnSpPr>
          <p:cNvPr id="22" name="Connecteur droit avec flèche 21"/>
          <p:cNvCxnSpPr/>
          <p:nvPr/>
        </p:nvCxnSpPr>
        <p:spPr>
          <a:xfrm>
            <a:off x="7731971" y="3639979"/>
            <a:ext cx="1834856" cy="9525"/>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4" name="Connecteur droit avec flèche 23"/>
          <p:cNvCxnSpPr/>
          <p:nvPr/>
        </p:nvCxnSpPr>
        <p:spPr>
          <a:xfrm flipV="1">
            <a:off x="6971984" y="4751533"/>
            <a:ext cx="2594843" cy="3058"/>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5" name="ZoneTexte 24"/>
          <p:cNvSpPr txBox="1"/>
          <p:nvPr/>
        </p:nvSpPr>
        <p:spPr>
          <a:xfrm>
            <a:off x="9648524" y="4566867"/>
            <a:ext cx="1116011" cy="369332"/>
          </a:xfrm>
          <a:prstGeom prst="rect">
            <a:avLst/>
          </a:prstGeom>
          <a:noFill/>
        </p:spPr>
        <p:txBody>
          <a:bodyPr wrap="none" rtlCol="0">
            <a:spAutoFit/>
          </a:bodyPr>
          <a:lstStyle/>
          <a:p>
            <a:r>
              <a:rPr lang="fr-BE" dirty="0" smtClean="0"/>
              <a:t>IC (9 </a:t>
            </a:r>
            <a:r>
              <a:rPr lang="fr-BE" dirty="0" err="1" smtClean="0"/>
              <a:t>s-IC</a:t>
            </a:r>
            <a:r>
              <a:rPr lang="fr-BE" dirty="0" smtClean="0"/>
              <a:t>)</a:t>
            </a:r>
            <a:endParaRPr lang="fr-BE" dirty="0"/>
          </a:p>
        </p:txBody>
      </p:sp>
      <p:sp>
        <p:nvSpPr>
          <p:cNvPr id="27" name="ZoneTexte 26"/>
          <p:cNvSpPr txBox="1"/>
          <p:nvPr/>
        </p:nvSpPr>
        <p:spPr>
          <a:xfrm>
            <a:off x="9566827" y="3464838"/>
            <a:ext cx="2026645" cy="369332"/>
          </a:xfrm>
          <a:prstGeom prst="rect">
            <a:avLst/>
          </a:prstGeom>
          <a:noFill/>
        </p:spPr>
        <p:txBody>
          <a:bodyPr wrap="none" rtlCol="0">
            <a:spAutoFit/>
          </a:bodyPr>
          <a:lstStyle/>
          <a:p>
            <a:r>
              <a:rPr lang="en-GB" dirty="0" smtClean="0"/>
              <a:t>External traffic grid</a:t>
            </a:r>
            <a:endParaRPr lang="en-GB" dirty="0"/>
          </a:p>
        </p:txBody>
      </p:sp>
      <p:cxnSp>
        <p:nvCxnSpPr>
          <p:cNvPr id="28" name="Connecteur droit avec flèche 27"/>
          <p:cNvCxnSpPr/>
          <p:nvPr/>
        </p:nvCxnSpPr>
        <p:spPr>
          <a:xfrm>
            <a:off x="6486703" y="2279848"/>
            <a:ext cx="2986032" cy="0"/>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0" name="ZoneTexte 29"/>
          <p:cNvSpPr txBox="1"/>
          <p:nvPr/>
        </p:nvSpPr>
        <p:spPr>
          <a:xfrm>
            <a:off x="9472736" y="2089018"/>
            <a:ext cx="2395414" cy="923330"/>
          </a:xfrm>
          <a:prstGeom prst="rect">
            <a:avLst/>
          </a:prstGeom>
          <a:noFill/>
        </p:spPr>
        <p:txBody>
          <a:bodyPr wrap="square" rtlCol="0">
            <a:spAutoFit/>
          </a:bodyPr>
          <a:lstStyle/>
          <a:p>
            <a:r>
              <a:rPr lang="en-GB" dirty="0" smtClean="0"/>
              <a:t>Area where industrial sources are taken into account</a:t>
            </a:r>
            <a:endParaRPr lang="en-GB" dirty="0"/>
          </a:p>
        </p:txBody>
      </p:sp>
      <p:cxnSp>
        <p:nvCxnSpPr>
          <p:cNvPr id="36" name="Connecteur droit avec flèche 35"/>
          <p:cNvCxnSpPr/>
          <p:nvPr/>
        </p:nvCxnSpPr>
        <p:spPr>
          <a:xfrm>
            <a:off x="1391920" y="2254395"/>
            <a:ext cx="2692545" cy="171389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8" name="ZoneTexte 37"/>
          <p:cNvSpPr txBox="1"/>
          <p:nvPr/>
        </p:nvSpPr>
        <p:spPr>
          <a:xfrm>
            <a:off x="6145593" y="3708982"/>
            <a:ext cx="833883" cy="369332"/>
          </a:xfrm>
          <a:prstGeom prst="rect">
            <a:avLst/>
          </a:prstGeom>
          <a:noFill/>
        </p:spPr>
        <p:txBody>
          <a:bodyPr wrap="none" rtlCol="0">
            <a:spAutoFit/>
          </a:bodyPr>
          <a:lstStyle/>
          <a:p>
            <a:r>
              <a:rPr lang="fr-BE" dirty="0" smtClean="0"/>
              <a:t>300 m</a:t>
            </a:r>
            <a:endParaRPr lang="fr-BE" dirty="0"/>
          </a:p>
        </p:txBody>
      </p:sp>
      <p:sp>
        <p:nvSpPr>
          <p:cNvPr id="39" name="ZoneTexte 38"/>
          <p:cNvSpPr txBox="1"/>
          <p:nvPr/>
        </p:nvSpPr>
        <p:spPr>
          <a:xfrm rot="2007637">
            <a:off x="2581254" y="2740265"/>
            <a:ext cx="811376" cy="369332"/>
          </a:xfrm>
          <a:prstGeom prst="rect">
            <a:avLst/>
          </a:prstGeom>
          <a:noFill/>
        </p:spPr>
        <p:txBody>
          <a:bodyPr wrap="none" rtlCol="0">
            <a:spAutoFit/>
          </a:bodyPr>
          <a:lstStyle/>
          <a:p>
            <a:r>
              <a:rPr lang="fr-BE" dirty="0" smtClean="0"/>
              <a:t>15 km</a:t>
            </a:r>
            <a:endParaRPr lang="fr-BE" dirty="0"/>
          </a:p>
        </p:txBody>
      </p:sp>
      <p:cxnSp>
        <p:nvCxnSpPr>
          <p:cNvPr id="45" name="Connecteur droit avec flèche 44"/>
          <p:cNvCxnSpPr/>
          <p:nvPr/>
        </p:nvCxnSpPr>
        <p:spPr>
          <a:xfrm>
            <a:off x="6083283" y="4078314"/>
            <a:ext cx="97155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Tree>
    <p:extLst>
      <p:ext uri="{BB962C8B-B14F-4D97-AF65-F5344CB8AC3E}">
        <p14:creationId xmlns:p14="http://schemas.microsoft.com/office/powerpoint/2010/main" val="414973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dirty="0" smtClean="0">
                <a:effectLst>
                  <a:outerShdw blurRad="38100" dist="38100" dir="2700000" algn="tl">
                    <a:srgbClr val="000000">
                      <a:alpha val="43137"/>
                    </a:srgbClr>
                  </a:outerShdw>
                </a:effectLst>
              </a:rPr>
              <a:t>Results - AQOI</a:t>
            </a:r>
            <a:endParaRPr lang="en-GB" dirty="0"/>
          </a:p>
        </p:txBody>
      </p:sp>
      <p:sp>
        <p:nvSpPr>
          <p:cNvPr id="11" name="ZoneTexte 10"/>
          <p:cNvSpPr txBox="1"/>
          <p:nvPr/>
        </p:nvSpPr>
        <p:spPr>
          <a:xfrm>
            <a:off x="1106840" y="1039953"/>
            <a:ext cx="8698509" cy="461665"/>
          </a:xfrm>
          <a:prstGeom prst="rect">
            <a:avLst/>
          </a:prstGeom>
          <a:noFill/>
        </p:spPr>
        <p:txBody>
          <a:bodyPr wrap="square" rtlCol="0">
            <a:spAutoFit/>
          </a:bodyPr>
          <a:lstStyle/>
          <a:p>
            <a:pPr marL="0" lvl="1"/>
            <a:r>
              <a:rPr lang="en-GB" sz="2400" b="1" dirty="0" smtClean="0"/>
              <a:t>First step:</a:t>
            </a:r>
            <a:endParaRPr lang="en-GB" sz="2400" dirty="0" smtClean="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392" y="2239145"/>
            <a:ext cx="2857500" cy="3810000"/>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6701" y="2226352"/>
            <a:ext cx="2852070" cy="3802759"/>
          </a:xfrm>
          <a:prstGeom prst="rect">
            <a:avLst/>
          </a:prstGeom>
        </p:spPr>
      </p:pic>
      <p:sp>
        <p:nvSpPr>
          <p:cNvPr id="42" name="ZoneTexte 41"/>
          <p:cNvSpPr txBox="1"/>
          <p:nvPr/>
        </p:nvSpPr>
        <p:spPr>
          <a:xfrm>
            <a:off x="1106840" y="1529670"/>
            <a:ext cx="3402555" cy="646331"/>
          </a:xfrm>
          <a:prstGeom prst="rect">
            <a:avLst/>
          </a:prstGeom>
          <a:noFill/>
        </p:spPr>
        <p:txBody>
          <a:bodyPr wrap="square" rtlCol="0">
            <a:spAutoFit/>
          </a:bodyPr>
          <a:lstStyle/>
          <a:p>
            <a:pPr marL="285750" indent="-285750">
              <a:buFont typeface="Wingdings" panose="05000000000000000000" pitchFamily="2" charset="2"/>
              <a:buChar char="Ø"/>
            </a:pPr>
            <a:r>
              <a:rPr lang="en-GB" dirty="0" smtClean="0"/>
              <a:t>Inventory of features</a:t>
            </a:r>
          </a:p>
          <a:p>
            <a:pPr marL="742950" lvl="1" indent="-285750">
              <a:buFont typeface="Wingdings" panose="05000000000000000000" pitchFamily="2" charset="2"/>
              <a:buChar char="§"/>
            </a:pPr>
            <a:r>
              <a:rPr lang="en-GB" dirty="0" smtClean="0"/>
              <a:t>Observed variables (e.g.)</a:t>
            </a:r>
            <a:endParaRPr lang="en-GB" dirty="0"/>
          </a:p>
        </p:txBody>
      </p:sp>
      <p:sp>
        <p:nvSpPr>
          <p:cNvPr id="12"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
        <p:nvSpPr>
          <p:cNvPr id="3" name="ZoneTexte 2"/>
          <p:cNvSpPr txBox="1"/>
          <p:nvPr/>
        </p:nvSpPr>
        <p:spPr>
          <a:xfrm>
            <a:off x="1333013" y="6029111"/>
            <a:ext cx="6352763" cy="276999"/>
          </a:xfrm>
          <a:prstGeom prst="rect">
            <a:avLst/>
          </a:prstGeom>
          <a:noFill/>
        </p:spPr>
        <p:txBody>
          <a:bodyPr wrap="square" rtlCol="0">
            <a:spAutoFit/>
          </a:bodyPr>
          <a:lstStyle/>
          <a:p>
            <a:r>
              <a:rPr lang="fr-BE" sz="1200" i="1" dirty="0" smtClean="0"/>
              <a:t>Seraing (Liège, </a:t>
            </a:r>
            <a:r>
              <a:rPr lang="fr-BE" sz="1200" i="1" dirty="0" err="1" smtClean="0"/>
              <a:t>Belgium</a:t>
            </a:r>
            <a:r>
              <a:rPr lang="fr-BE" sz="1200" i="1" dirty="0" smtClean="0"/>
              <a:t>) – pilot site for EcoCityTools </a:t>
            </a:r>
            <a:r>
              <a:rPr lang="fr-BE" sz="1200" i="1" dirty="0" err="1" smtClean="0"/>
              <a:t>project</a:t>
            </a:r>
            <a:endParaRPr lang="fr-BE" sz="1200" i="1" dirty="0"/>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2801" y="2232104"/>
            <a:ext cx="2862782" cy="3817041"/>
          </a:xfrm>
          <a:prstGeom prst="rect">
            <a:avLst/>
          </a:prstGeom>
        </p:spPr>
      </p:pic>
    </p:spTree>
    <p:extLst>
      <p:ext uri="{BB962C8B-B14F-4D97-AF65-F5344CB8AC3E}">
        <p14:creationId xmlns:p14="http://schemas.microsoft.com/office/powerpoint/2010/main" val="8121387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dirty="0">
                <a:effectLst>
                  <a:outerShdw blurRad="38100" dist="38100" dir="2700000" algn="tl">
                    <a:srgbClr val="000000">
                      <a:alpha val="43137"/>
                    </a:srgbClr>
                  </a:outerShdw>
                </a:effectLst>
              </a:rPr>
              <a:t>Results </a:t>
            </a:r>
            <a:r>
              <a:rPr lang="fr-BE" dirty="0" smtClean="0">
                <a:effectLst>
                  <a:outerShdw blurRad="38100" dist="38100" dir="2700000" algn="tl">
                    <a:srgbClr val="000000">
                      <a:alpha val="43137"/>
                    </a:srgbClr>
                  </a:outerShdw>
                </a:effectLst>
              </a:rPr>
              <a:t>- </a:t>
            </a:r>
            <a:r>
              <a:rPr lang="fr-BE" dirty="0">
                <a:effectLst>
                  <a:outerShdw blurRad="38100" dist="38100" dir="2700000" algn="tl">
                    <a:srgbClr val="000000">
                      <a:alpha val="43137"/>
                    </a:srgbClr>
                  </a:outerShdw>
                </a:effectLst>
              </a:rPr>
              <a:t>AQOI</a:t>
            </a:r>
            <a:endParaRPr lang="fr-BE"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053" y="2367524"/>
            <a:ext cx="5768124" cy="3942916"/>
          </a:xfrm>
          <a:prstGeom prst="rect">
            <a:avLst/>
          </a:prstGeom>
        </p:spPr>
      </p:pic>
      <p:sp>
        <p:nvSpPr>
          <p:cNvPr id="2" name="Rectangle 1"/>
          <p:cNvSpPr/>
          <p:nvPr/>
        </p:nvSpPr>
        <p:spPr>
          <a:xfrm>
            <a:off x="6852628" y="2316627"/>
            <a:ext cx="4953292" cy="3970318"/>
          </a:xfrm>
          <a:prstGeom prst="rect">
            <a:avLst/>
          </a:prstGeom>
        </p:spPr>
        <p:txBody>
          <a:bodyPr wrap="square">
            <a:spAutoFit/>
          </a:bodyPr>
          <a:lstStyle/>
          <a:p>
            <a:r>
              <a:rPr lang="fr-BE" i="1" dirty="0" smtClean="0"/>
              <a:t>« Le </a:t>
            </a:r>
            <a:r>
              <a:rPr lang="fr-BE" i="1" dirty="0"/>
              <a:t>PICC reprend selon leurs coordonnées x, y, z, avec une précision inférieure à 25 cm, tous les éléments identifiables du paysage wallon </a:t>
            </a:r>
            <a:r>
              <a:rPr lang="fr-BE" i="1" dirty="0" smtClean="0"/>
              <a:t>:</a:t>
            </a:r>
          </a:p>
          <a:p>
            <a:pPr marL="733425" indent="-285750">
              <a:buFont typeface="Arial" panose="020B0604020202020204" pitchFamily="34" charset="0"/>
              <a:buChar char="•"/>
            </a:pPr>
            <a:r>
              <a:rPr lang="fr-BE" i="1" dirty="0" smtClean="0"/>
              <a:t>Bâtiments </a:t>
            </a:r>
            <a:r>
              <a:rPr lang="fr-BE" i="1" dirty="0"/>
              <a:t>et ouvrages d'art </a:t>
            </a:r>
            <a:r>
              <a:rPr lang="fr-BE" i="1" dirty="0" smtClean="0"/>
              <a:t>;</a:t>
            </a:r>
          </a:p>
          <a:p>
            <a:pPr marL="733425" indent="-285750">
              <a:buFont typeface="Arial" panose="020B0604020202020204" pitchFamily="34" charset="0"/>
              <a:buChar char="•"/>
            </a:pPr>
            <a:r>
              <a:rPr lang="fr-BE" i="1" dirty="0" smtClean="0"/>
              <a:t>Équipements </a:t>
            </a:r>
            <a:r>
              <a:rPr lang="fr-BE" i="1" dirty="0"/>
              <a:t>(taques, poteaux, pylônes, etc</a:t>
            </a:r>
            <a:r>
              <a:rPr lang="fr-BE" i="1" dirty="0" smtClean="0"/>
              <a:t>.);</a:t>
            </a:r>
          </a:p>
          <a:p>
            <a:pPr marL="733425" indent="-285750">
              <a:buFont typeface="Arial" panose="020B0604020202020204" pitchFamily="34" charset="0"/>
              <a:buChar char="•"/>
            </a:pPr>
            <a:r>
              <a:rPr lang="fr-BE" i="1" dirty="0" smtClean="0"/>
              <a:t>Réseau </a:t>
            </a:r>
            <a:r>
              <a:rPr lang="fr-BE" i="1" dirty="0"/>
              <a:t>ferroviaire </a:t>
            </a:r>
            <a:r>
              <a:rPr lang="fr-BE" i="1" dirty="0" smtClean="0"/>
              <a:t>;</a:t>
            </a:r>
          </a:p>
          <a:p>
            <a:pPr marL="733425" indent="-285750">
              <a:buFont typeface="Arial" panose="020B0604020202020204" pitchFamily="34" charset="0"/>
              <a:buChar char="•"/>
            </a:pPr>
            <a:r>
              <a:rPr lang="fr-BE" i="1" dirty="0" smtClean="0"/>
              <a:t>Réseau </a:t>
            </a:r>
            <a:r>
              <a:rPr lang="fr-BE" i="1" dirty="0"/>
              <a:t>hydrographique </a:t>
            </a:r>
            <a:r>
              <a:rPr lang="fr-BE" i="1" dirty="0" smtClean="0"/>
              <a:t>;</a:t>
            </a:r>
          </a:p>
          <a:p>
            <a:pPr marL="733425" indent="-285750">
              <a:buFont typeface="Arial" panose="020B0604020202020204" pitchFamily="34" charset="0"/>
              <a:buChar char="•"/>
            </a:pPr>
            <a:r>
              <a:rPr lang="fr-BE" i="1" dirty="0" smtClean="0"/>
              <a:t>Occupation </a:t>
            </a:r>
            <a:r>
              <a:rPr lang="fr-BE" i="1" dirty="0"/>
              <a:t>du sol (arbres isolés, lisières, terrains de sport, etc.) </a:t>
            </a:r>
            <a:r>
              <a:rPr lang="fr-BE" i="1" dirty="0" smtClean="0"/>
              <a:t>;</a:t>
            </a:r>
          </a:p>
          <a:p>
            <a:pPr marL="733425" indent="-285750">
              <a:buFont typeface="Arial" panose="020B0604020202020204" pitchFamily="34" charset="0"/>
              <a:buChar char="•"/>
            </a:pPr>
            <a:r>
              <a:rPr lang="fr-BE" i="1" dirty="0" smtClean="0"/>
              <a:t>Éléments </a:t>
            </a:r>
            <a:r>
              <a:rPr lang="fr-BE" i="1" dirty="0"/>
              <a:t>du relief (talus, etc.) </a:t>
            </a:r>
            <a:r>
              <a:rPr lang="fr-BE" i="1" dirty="0" smtClean="0"/>
              <a:t>;</a:t>
            </a:r>
          </a:p>
          <a:p>
            <a:pPr marL="733425" indent="-285750">
              <a:buFont typeface="Arial" panose="020B0604020202020204" pitchFamily="34" charset="0"/>
              <a:buChar char="•"/>
            </a:pPr>
            <a:r>
              <a:rPr lang="fr-BE" i="1" dirty="0" smtClean="0"/>
              <a:t>Voiries </a:t>
            </a:r>
            <a:r>
              <a:rPr lang="fr-BE" i="1" dirty="0"/>
              <a:t>(axes, bords, trottoirs, etc</a:t>
            </a:r>
            <a:r>
              <a:rPr lang="fr-BE" i="1" dirty="0" smtClean="0"/>
              <a:t>.).</a:t>
            </a:r>
          </a:p>
          <a:p>
            <a:r>
              <a:rPr lang="fr-BE" i="1" dirty="0" smtClean="0"/>
              <a:t>Depuis </a:t>
            </a:r>
            <a:r>
              <a:rPr lang="fr-BE" i="1" dirty="0"/>
              <a:t>décembre 2014, le PICC couvre toute la Wallonie</a:t>
            </a:r>
            <a:r>
              <a:rPr lang="fr-BE" i="1" dirty="0" smtClean="0"/>
              <a:t>. »</a:t>
            </a:r>
            <a:endParaRPr lang="fr-BE" i="1" dirty="0"/>
          </a:p>
        </p:txBody>
      </p:sp>
      <p:sp>
        <p:nvSpPr>
          <p:cNvPr id="3" name="Rectangle 2"/>
          <p:cNvSpPr/>
          <p:nvPr/>
        </p:nvSpPr>
        <p:spPr>
          <a:xfrm>
            <a:off x="6852628" y="6179222"/>
            <a:ext cx="4216400" cy="215444"/>
          </a:xfrm>
          <a:prstGeom prst="rect">
            <a:avLst/>
          </a:prstGeom>
        </p:spPr>
        <p:txBody>
          <a:bodyPr wrap="square">
            <a:spAutoFit/>
          </a:bodyPr>
          <a:lstStyle/>
          <a:p>
            <a:r>
              <a:rPr lang="fr-BE" sz="800" i="1" dirty="0"/>
              <a:t>http://geoportail.wallonie.be/catalogue/b795de68-726c-4bdf-a62a-a42686aa5b6f.html</a:t>
            </a:r>
          </a:p>
        </p:txBody>
      </p:sp>
      <p:sp>
        <p:nvSpPr>
          <p:cNvPr id="15"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
        <p:nvSpPr>
          <p:cNvPr id="17" name="ZoneTexte 16"/>
          <p:cNvSpPr txBox="1"/>
          <p:nvPr/>
        </p:nvSpPr>
        <p:spPr>
          <a:xfrm>
            <a:off x="1106840" y="1027622"/>
            <a:ext cx="8698509" cy="461665"/>
          </a:xfrm>
          <a:prstGeom prst="rect">
            <a:avLst/>
          </a:prstGeom>
          <a:noFill/>
        </p:spPr>
        <p:txBody>
          <a:bodyPr wrap="square" rtlCol="0">
            <a:spAutoFit/>
          </a:bodyPr>
          <a:lstStyle/>
          <a:p>
            <a:pPr marL="0" lvl="1"/>
            <a:r>
              <a:rPr lang="en-GB" sz="2400" b="1" dirty="0" smtClean="0"/>
              <a:t>Second step:</a:t>
            </a:r>
            <a:endParaRPr lang="en-GB" sz="2400" dirty="0" smtClean="0"/>
          </a:p>
        </p:txBody>
      </p:sp>
      <p:sp>
        <p:nvSpPr>
          <p:cNvPr id="19" name="ZoneTexte 18"/>
          <p:cNvSpPr txBox="1"/>
          <p:nvPr/>
        </p:nvSpPr>
        <p:spPr>
          <a:xfrm>
            <a:off x="1106840" y="1529670"/>
            <a:ext cx="3636610" cy="646331"/>
          </a:xfrm>
          <a:prstGeom prst="rect">
            <a:avLst/>
          </a:prstGeom>
          <a:noFill/>
        </p:spPr>
        <p:txBody>
          <a:bodyPr wrap="square" rtlCol="0">
            <a:spAutoFit/>
          </a:bodyPr>
          <a:lstStyle/>
          <a:p>
            <a:pPr marL="285750" indent="-285750">
              <a:buFont typeface="Wingdings" panose="05000000000000000000" pitchFamily="2" charset="2"/>
              <a:buChar char="Ø"/>
            </a:pPr>
            <a:r>
              <a:rPr lang="en-GB" dirty="0" smtClean="0"/>
              <a:t>GIS extraction</a:t>
            </a:r>
          </a:p>
          <a:p>
            <a:pPr marL="742950" lvl="1" indent="-285750">
              <a:buFont typeface="Wingdings" panose="05000000000000000000" pitchFamily="2" charset="2"/>
              <a:buChar char="§"/>
            </a:pPr>
            <a:r>
              <a:rPr lang="en-GB" dirty="0" smtClean="0"/>
              <a:t>Referenced variables (e.g.)</a:t>
            </a:r>
            <a:endParaRPr lang="en-GB" dirty="0"/>
          </a:p>
        </p:txBody>
      </p:sp>
    </p:spTree>
    <p:extLst>
      <p:ext uri="{BB962C8B-B14F-4D97-AF65-F5344CB8AC3E}">
        <p14:creationId xmlns:p14="http://schemas.microsoft.com/office/powerpoint/2010/main" val="2385369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dirty="0">
                <a:effectLst>
                  <a:outerShdw blurRad="38100" dist="38100" dir="2700000" algn="tl">
                    <a:srgbClr val="000000">
                      <a:alpha val="43137"/>
                    </a:srgbClr>
                  </a:outerShdw>
                </a:effectLst>
              </a:rPr>
              <a:t>Results</a:t>
            </a:r>
            <a:r>
              <a:rPr lang="fr-BE" dirty="0" smtClean="0">
                <a:effectLst>
                  <a:outerShdw blurRad="38100" dist="38100" dir="2700000" algn="tl">
                    <a:srgbClr val="000000">
                      <a:alpha val="43137"/>
                    </a:srgbClr>
                  </a:outerShdw>
                </a:effectLst>
              </a:rPr>
              <a:t> </a:t>
            </a:r>
            <a:r>
              <a:rPr lang="fr-BE" dirty="0">
                <a:effectLst>
                  <a:outerShdw blurRad="38100" dist="38100" dir="2700000" algn="tl">
                    <a:srgbClr val="000000">
                      <a:alpha val="43137"/>
                    </a:srgbClr>
                  </a:outerShdw>
                </a:effectLst>
              </a:rPr>
              <a:t>- AQOI</a:t>
            </a:r>
            <a:endParaRPr lang="fr-BE" dirty="0"/>
          </a:p>
        </p:txBody>
      </p:sp>
      <p:sp>
        <p:nvSpPr>
          <p:cNvPr id="20"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
        <p:nvSpPr>
          <p:cNvPr id="21" name="ZoneTexte 20"/>
          <p:cNvSpPr txBox="1"/>
          <p:nvPr/>
        </p:nvSpPr>
        <p:spPr>
          <a:xfrm>
            <a:off x="1038225" y="1031687"/>
            <a:ext cx="10325100" cy="461665"/>
          </a:xfrm>
          <a:prstGeom prst="rect">
            <a:avLst/>
          </a:prstGeom>
          <a:noFill/>
        </p:spPr>
        <p:txBody>
          <a:bodyPr wrap="square" rtlCol="0">
            <a:spAutoFit/>
          </a:bodyPr>
          <a:lstStyle/>
          <a:p>
            <a:pPr marL="0" lvl="1"/>
            <a:r>
              <a:rPr lang="en-GB" sz="2400" b="1" dirty="0" smtClean="0"/>
              <a:t>Third step:</a:t>
            </a:r>
          </a:p>
        </p:txBody>
      </p:sp>
      <p:pic>
        <p:nvPicPr>
          <p:cNvPr id="2" name="Image 1"/>
          <p:cNvPicPr>
            <a:picLocks noChangeAspect="1"/>
          </p:cNvPicPr>
          <p:nvPr/>
        </p:nvPicPr>
        <p:blipFill>
          <a:blip r:embed="rId4">
            <a:extLst>
              <a:ext uri="{BEBA8EAE-BF5A-486C-A8C5-ECC9F3942E4B}">
                <a14:imgProps xmlns:a14="http://schemas.microsoft.com/office/drawing/2010/main">
                  <a14:imgLayer r:embed="rId5">
                    <a14:imgEffect>
                      <a14:backgroundRemoval t="9873" b="89809" l="4667" r="92000">
                        <a14:foregroundMark x1="21111" y1="47771" x2="24222" y2="54140"/>
                        <a14:foregroundMark x1="26667" y1="57962" x2="32444" y2="45541"/>
                        <a14:foregroundMark x1="34444" y1="42675" x2="43111" y2="29618"/>
                        <a14:foregroundMark x1="67111" y1="42357" x2="76889" y2="57325"/>
                        <a14:foregroundMark x1="44000" y1="28662" x2="48444" y2="24522"/>
                        <a14:foregroundMark x1="42444" y1="42675" x2="43111" y2="57006"/>
                        <a14:foregroundMark x1="66222" y1="56369" x2="69778" y2="50637"/>
                        <a14:foregroundMark x1="75333" y1="45860" x2="77111" y2="42994"/>
                        <a14:foregroundMark x1="58222" y1="36306" x2="64667" y2="28344"/>
                        <a14:foregroundMark x1="72667" y1="27070" x2="80667" y2="29618"/>
                        <a14:foregroundMark x1="69556" y1="74204" x2="81778" y2="67834"/>
                        <a14:foregroundMark x1="84889" y1="63376" x2="87778" y2="52229"/>
                        <a14:foregroundMark x1="87778" y1="45541" x2="83778" y2="33439"/>
                        <a14:foregroundMark x1="55111" y1="53822" x2="55333" y2="40764"/>
                        <a14:foregroundMark x1="59778" y1="67834" x2="55778" y2="57325"/>
                        <a14:backgroundMark x1="21778" y1="65287" x2="17333" y2="55096"/>
                      </a14:backgroundRemoval>
                    </a14:imgEffect>
                  </a14:imgLayer>
                </a14:imgProps>
              </a:ext>
              <a:ext uri="{28A0092B-C50C-407E-A947-70E740481C1C}">
                <a14:useLocalDpi xmlns:a14="http://schemas.microsoft.com/office/drawing/2010/main" val="0"/>
              </a:ext>
            </a:extLst>
          </a:blip>
          <a:stretch>
            <a:fillRect/>
          </a:stretch>
        </p:blipFill>
        <p:spPr>
          <a:xfrm>
            <a:off x="4127705" y="2246997"/>
            <a:ext cx="712100" cy="496887"/>
          </a:xfrm>
          <a:prstGeom prst="rect">
            <a:avLst/>
          </a:prstGeom>
        </p:spPr>
      </p:pic>
      <p:pic>
        <p:nvPicPr>
          <p:cNvPr id="3" name="Image 2"/>
          <p:cNvPicPr>
            <a:picLocks noChangeAspect="1"/>
          </p:cNvPicPr>
          <p:nvPr/>
        </p:nvPicPr>
        <p:blipFill>
          <a:blip r:embed="rId6">
            <a:extLst>
              <a:ext uri="{BEBA8EAE-BF5A-486C-A8C5-ECC9F3942E4B}">
                <a14:imgProps xmlns:a14="http://schemas.microsoft.com/office/drawing/2010/main">
                  <a14:imgLayer r:embed="rId7">
                    <a14:imgEffect>
                      <a14:backgroundRemoval t="9140" b="89785" l="2222" r="97333"/>
                    </a14:imgEffect>
                  </a14:imgLayer>
                </a14:imgProps>
              </a:ext>
              <a:ext uri="{28A0092B-C50C-407E-A947-70E740481C1C}">
                <a14:useLocalDpi xmlns:a14="http://schemas.microsoft.com/office/drawing/2010/main" val="0"/>
              </a:ext>
            </a:extLst>
          </a:blip>
          <a:stretch>
            <a:fillRect/>
          </a:stretch>
        </p:blipFill>
        <p:spPr>
          <a:xfrm>
            <a:off x="855677" y="2060567"/>
            <a:ext cx="1600200" cy="661416"/>
          </a:xfrm>
          <a:prstGeom prst="rect">
            <a:avLst/>
          </a:prstGeom>
        </p:spPr>
      </p:pic>
      <p:pic>
        <p:nvPicPr>
          <p:cNvPr id="4" name="Image 3"/>
          <p:cNvPicPr>
            <a:picLocks noChangeAspect="1"/>
          </p:cNvPicPr>
          <p:nvPr/>
        </p:nvPicPr>
        <p:blipFill>
          <a:blip r:embed="rId8">
            <a:extLst>
              <a:ext uri="{BEBA8EAE-BF5A-486C-A8C5-ECC9F3942E4B}">
                <a14:imgProps xmlns:a14="http://schemas.microsoft.com/office/drawing/2010/main">
                  <a14:imgLayer r:embed="rId9">
                    <a14:imgEffect>
                      <a14:backgroundRemoval t="10000" b="90000" l="2222" r="96000">
                        <a14:foregroundMark x1="42000" y1="33889" x2="52667" y2="65000"/>
                        <a14:foregroundMark x1="48889" y1="78333" x2="59778" y2="53333"/>
                        <a14:foregroundMark x1="51556" y1="42778" x2="51556" y2="42778"/>
                        <a14:foregroundMark x1="51556" y1="43333" x2="51556" y2="43333"/>
                        <a14:foregroundMark x1="74000" y1="71667" x2="88444" y2="35556"/>
                        <a14:foregroundMark x1="80444" y1="36111" x2="80444" y2="36111"/>
                        <a14:foregroundMark x1="77778" y1="70000" x2="85778" y2="63333"/>
                        <a14:foregroundMark x1="79556" y1="46667" x2="84889" y2="29444"/>
                        <a14:foregroundMark x1="44889" y1="33889" x2="60000" y2="36667"/>
                        <a14:foregroundMark x1="75333" y1="41667" x2="75333" y2="41667"/>
                        <a14:foregroundMark x1="44444" y1="45000" x2="44444" y2="45000"/>
                      </a14:backgroundRemoval>
                    </a14:imgEffect>
                  </a14:imgLayer>
                </a14:imgProps>
              </a:ext>
              <a:ext uri="{28A0092B-C50C-407E-A947-70E740481C1C}">
                <a14:useLocalDpi xmlns:a14="http://schemas.microsoft.com/office/drawing/2010/main" val="0"/>
              </a:ext>
            </a:extLst>
          </a:blip>
          <a:stretch>
            <a:fillRect/>
          </a:stretch>
        </p:blipFill>
        <p:spPr>
          <a:xfrm>
            <a:off x="9361517" y="2227623"/>
            <a:ext cx="1112150" cy="444860"/>
          </a:xfrm>
          <a:prstGeom prst="rect">
            <a:avLst/>
          </a:prstGeom>
        </p:spPr>
      </p:pic>
      <p:pic>
        <p:nvPicPr>
          <p:cNvPr id="8" name="Image 7"/>
          <p:cNvPicPr>
            <a:picLocks noChangeAspect="1"/>
          </p:cNvPicPr>
          <p:nvPr/>
        </p:nvPicPr>
        <p:blipFill>
          <a:blip r:embed="rId10">
            <a:extLst>
              <a:ext uri="{BEBA8EAE-BF5A-486C-A8C5-ECC9F3942E4B}">
                <a14:imgProps xmlns:a14="http://schemas.microsoft.com/office/drawing/2010/main">
                  <a14:imgLayer r:embed="rId11">
                    <a14:imgEffect>
                      <a14:backgroundRemoval t="272" b="89946" l="10000" r="90000">
                        <a14:backgroundMark x1="25333" y1="80163" x2="27778" y2="83424"/>
                        <a14:backgroundMark x1="41556" y1="85598" x2="48889" y2="83152"/>
                      </a14:backgroundRemoval>
                    </a14:imgEffect>
                  </a14:imgLayer>
                </a14:imgProps>
              </a:ext>
              <a:ext uri="{28A0092B-C50C-407E-A947-70E740481C1C}">
                <a14:useLocalDpi xmlns:a14="http://schemas.microsoft.com/office/drawing/2010/main" val="0"/>
              </a:ext>
            </a:extLst>
          </a:blip>
          <a:stretch>
            <a:fillRect/>
          </a:stretch>
        </p:blipFill>
        <p:spPr>
          <a:xfrm>
            <a:off x="373390" y="2749692"/>
            <a:ext cx="2864176" cy="2342259"/>
          </a:xfrm>
          <a:prstGeom prst="rect">
            <a:avLst/>
          </a:prstGeom>
        </p:spPr>
      </p:pic>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5359" y="2801507"/>
            <a:ext cx="1337426" cy="2006139"/>
          </a:xfrm>
          <a:prstGeom prst="rect">
            <a:avLst/>
          </a:prstGeom>
        </p:spPr>
      </p:pic>
      <p:pic>
        <p:nvPicPr>
          <p:cNvPr id="13" name="Image 12"/>
          <p:cNvPicPr>
            <a:picLocks noChangeAspect="1"/>
          </p:cNvPicPr>
          <p:nvPr/>
        </p:nvPicPr>
        <p:blipFill rotWithShape="1">
          <a:blip r:embed="rId13">
            <a:extLst>
              <a:ext uri="{28A0092B-C50C-407E-A947-70E740481C1C}">
                <a14:useLocalDpi xmlns:a14="http://schemas.microsoft.com/office/drawing/2010/main" val="0"/>
              </a:ext>
            </a:extLst>
          </a:blip>
          <a:srcRect r="56165"/>
          <a:stretch/>
        </p:blipFill>
        <p:spPr>
          <a:xfrm>
            <a:off x="4619795" y="2811708"/>
            <a:ext cx="1332000" cy="2025785"/>
          </a:xfrm>
          <a:prstGeom prst="rect">
            <a:avLst/>
          </a:prstGeom>
        </p:spPr>
      </p:pic>
      <p:sp>
        <p:nvSpPr>
          <p:cNvPr id="31" name="Rectangle 30"/>
          <p:cNvSpPr/>
          <p:nvPr/>
        </p:nvSpPr>
        <p:spPr>
          <a:xfrm>
            <a:off x="10639425" y="6237942"/>
            <a:ext cx="1319822" cy="215444"/>
          </a:xfrm>
          <a:prstGeom prst="rect">
            <a:avLst/>
          </a:prstGeom>
        </p:spPr>
        <p:txBody>
          <a:bodyPr wrap="square">
            <a:spAutoFit/>
          </a:bodyPr>
          <a:lstStyle/>
          <a:p>
            <a:r>
              <a:rPr lang="fr-BE" sz="800" i="1" dirty="0" smtClean="0"/>
              <a:t>Images : </a:t>
            </a:r>
            <a:r>
              <a:rPr lang="fr-BE" sz="800" i="1" dirty="0" err="1" smtClean="0"/>
              <a:t>Depositphotos</a:t>
            </a:r>
            <a:endParaRPr lang="fr-BE" sz="800" i="1" dirty="0"/>
          </a:p>
        </p:txBody>
      </p:sp>
      <p:pic>
        <p:nvPicPr>
          <p:cNvPr id="15" name="Imag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80817" y="2743425"/>
            <a:ext cx="2804438" cy="2804438"/>
          </a:xfrm>
          <a:prstGeom prst="rect">
            <a:avLst/>
          </a:prstGeom>
        </p:spPr>
      </p:pic>
      <p:sp>
        <p:nvSpPr>
          <p:cNvPr id="16" name="ZoneTexte 15"/>
          <p:cNvSpPr txBox="1"/>
          <p:nvPr/>
        </p:nvSpPr>
        <p:spPr>
          <a:xfrm>
            <a:off x="839688" y="4863700"/>
            <a:ext cx="1632178" cy="369332"/>
          </a:xfrm>
          <a:prstGeom prst="rect">
            <a:avLst/>
          </a:prstGeom>
          <a:noFill/>
        </p:spPr>
        <p:txBody>
          <a:bodyPr wrap="none" rtlCol="0">
            <a:spAutoFit/>
          </a:bodyPr>
          <a:lstStyle/>
          <a:p>
            <a:r>
              <a:rPr lang="fr-BE" dirty="0" err="1" smtClean="0"/>
              <a:t>e.g</a:t>
            </a:r>
            <a:r>
              <a:rPr lang="fr-BE" dirty="0" smtClean="0"/>
              <a:t>. Dimension</a:t>
            </a:r>
            <a:endParaRPr lang="fr-BE" dirty="0"/>
          </a:p>
        </p:txBody>
      </p:sp>
      <p:sp>
        <p:nvSpPr>
          <p:cNvPr id="32" name="ZoneTexte 31"/>
          <p:cNvSpPr txBox="1"/>
          <p:nvPr/>
        </p:nvSpPr>
        <p:spPr>
          <a:xfrm>
            <a:off x="3682316" y="4863700"/>
            <a:ext cx="1618392" cy="369332"/>
          </a:xfrm>
          <a:prstGeom prst="rect">
            <a:avLst/>
          </a:prstGeom>
          <a:noFill/>
        </p:spPr>
        <p:txBody>
          <a:bodyPr wrap="none" rtlCol="0">
            <a:spAutoFit/>
          </a:bodyPr>
          <a:lstStyle/>
          <a:p>
            <a:r>
              <a:rPr lang="fr-BE" dirty="0" err="1" smtClean="0"/>
              <a:t>e.g</a:t>
            </a:r>
            <a:r>
              <a:rPr lang="fr-BE" dirty="0" smtClean="0"/>
              <a:t>. Green </a:t>
            </a:r>
            <a:r>
              <a:rPr lang="fr-BE" dirty="0" err="1" smtClean="0"/>
              <a:t>wall</a:t>
            </a:r>
            <a:endParaRPr lang="fr-BE" dirty="0"/>
          </a:p>
        </p:txBody>
      </p:sp>
      <p:sp>
        <p:nvSpPr>
          <p:cNvPr id="33" name="ZoneTexte 32"/>
          <p:cNvSpPr txBox="1"/>
          <p:nvPr/>
        </p:nvSpPr>
        <p:spPr>
          <a:xfrm>
            <a:off x="3300025" y="1925220"/>
            <a:ext cx="2367461" cy="400110"/>
          </a:xfrm>
          <a:prstGeom prst="rect">
            <a:avLst/>
          </a:prstGeom>
          <a:noFill/>
        </p:spPr>
        <p:txBody>
          <a:bodyPr wrap="square" rtlCol="0">
            <a:spAutoFit/>
          </a:bodyPr>
          <a:lstStyle/>
          <a:p>
            <a:pPr marL="0" lvl="3"/>
            <a:r>
              <a:rPr lang="en-GB" sz="2000" dirty="0" smtClean="0"/>
              <a:t>Absence / presence </a:t>
            </a:r>
          </a:p>
        </p:txBody>
      </p:sp>
      <p:sp>
        <p:nvSpPr>
          <p:cNvPr id="34" name="ZoneTexte 33"/>
          <p:cNvSpPr txBox="1"/>
          <p:nvPr/>
        </p:nvSpPr>
        <p:spPr>
          <a:xfrm>
            <a:off x="8480817" y="1938701"/>
            <a:ext cx="2882508" cy="400110"/>
          </a:xfrm>
          <a:prstGeom prst="rect">
            <a:avLst/>
          </a:prstGeom>
          <a:noFill/>
        </p:spPr>
        <p:txBody>
          <a:bodyPr wrap="square" rtlCol="0">
            <a:spAutoFit/>
          </a:bodyPr>
          <a:lstStyle/>
          <a:p>
            <a:pPr marL="0" lvl="3"/>
            <a:r>
              <a:rPr lang="en-GB" sz="2000" dirty="0" smtClean="0"/>
              <a:t>Listing with classification</a:t>
            </a:r>
          </a:p>
        </p:txBody>
      </p:sp>
      <p:sp>
        <p:nvSpPr>
          <p:cNvPr id="35" name="ZoneTexte 34"/>
          <p:cNvSpPr txBox="1"/>
          <p:nvPr/>
        </p:nvSpPr>
        <p:spPr>
          <a:xfrm>
            <a:off x="811137" y="1947511"/>
            <a:ext cx="1536811" cy="400110"/>
          </a:xfrm>
          <a:prstGeom prst="rect">
            <a:avLst/>
          </a:prstGeom>
          <a:noFill/>
        </p:spPr>
        <p:txBody>
          <a:bodyPr wrap="square" rtlCol="0">
            <a:spAutoFit/>
          </a:bodyPr>
          <a:lstStyle/>
          <a:p>
            <a:pPr marL="0" lvl="3" algn="ctr"/>
            <a:r>
              <a:rPr lang="en-GB" sz="2000" dirty="0" smtClean="0"/>
              <a:t>Metric</a:t>
            </a:r>
          </a:p>
        </p:txBody>
      </p:sp>
      <p:sp>
        <p:nvSpPr>
          <p:cNvPr id="37" name="ZoneTexte 36"/>
          <p:cNvSpPr txBox="1"/>
          <p:nvPr/>
        </p:nvSpPr>
        <p:spPr>
          <a:xfrm>
            <a:off x="8678127" y="5566743"/>
            <a:ext cx="2485168" cy="369332"/>
          </a:xfrm>
          <a:prstGeom prst="rect">
            <a:avLst/>
          </a:prstGeom>
          <a:noFill/>
        </p:spPr>
        <p:txBody>
          <a:bodyPr wrap="none" rtlCol="0">
            <a:spAutoFit/>
          </a:bodyPr>
          <a:lstStyle/>
          <a:p>
            <a:r>
              <a:rPr lang="fr-BE" dirty="0" err="1" smtClean="0"/>
              <a:t>e.g</a:t>
            </a:r>
            <a:r>
              <a:rPr lang="fr-BE" dirty="0" smtClean="0"/>
              <a:t>. Building affectation</a:t>
            </a:r>
            <a:endParaRPr lang="fr-BE" dirty="0"/>
          </a:p>
        </p:txBody>
      </p:sp>
      <p:pic>
        <p:nvPicPr>
          <p:cNvPr id="18" name="Image 17"/>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7111" y1="38444" x2="27111" y2="38444"/>
                        <a14:foregroundMark x1="44222" y1="39556" x2="44222" y2="39556"/>
                        <a14:foregroundMark x1="28222" y1="50889" x2="28222" y2="51556"/>
                        <a14:foregroundMark x1="28444" y1="62000" x2="28444" y2="62000"/>
                        <a14:foregroundMark x1="47333" y1="63556" x2="47333" y2="63556"/>
                      </a14:backgroundRemoval>
                    </a14:imgEffect>
                  </a14:imgLayer>
                </a14:imgProps>
              </a:ext>
              <a:ext uri="{28A0092B-C50C-407E-A947-70E740481C1C}">
                <a14:useLocalDpi xmlns:a14="http://schemas.microsoft.com/office/drawing/2010/main" val="0"/>
              </a:ext>
            </a:extLst>
          </a:blip>
          <a:stretch>
            <a:fillRect/>
          </a:stretch>
        </p:blipFill>
        <p:spPr>
          <a:xfrm>
            <a:off x="6779538" y="2021609"/>
            <a:ext cx="789339" cy="789339"/>
          </a:xfrm>
          <a:prstGeom prst="rect">
            <a:avLst/>
          </a:prstGeom>
        </p:spPr>
      </p:pic>
      <p:sp>
        <p:nvSpPr>
          <p:cNvPr id="40" name="ZoneTexte 39"/>
          <p:cNvSpPr txBox="1"/>
          <p:nvPr/>
        </p:nvSpPr>
        <p:spPr>
          <a:xfrm>
            <a:off x="6405803" y="1888162"/>
            <a:ext cx="1536811" cy="400110"/>
          </a:xfrm>
          <a:prstGeom prst="rect">
            <a:avLst/>
          </a:prstGeom>
          <a:noFill/>
        </p:spPr>
        <p:txBody>
          <a:bodyPr wrap="square" rtlCol="0">
            <a:spAutoFit/>
          </a:bodyPr>
          <a:lstStyle/>
          <a:p>
            <a:pPr marL="0" lvl="3" algn="ctr"/>
            <a:r>
              <a:rPr lang="en-GB" sz="2000" dirty="0" smtClean="0"/>
              <a:t>Listing</a:t>
            </a:r>
          </a:p>
        </p:txBody>
      </p:sp>
      <p:sp>
        <p:nvSpPr>
          <p:cNvPr id="43" name="ZoneTexte 42"/>
          <p:cNvSpPr txBox="1"/>
          <p:nvPr/>
        </p:nvSpPr>
        <p:spPr>
          <a:xfrm>
            <a:off x="6418264" y="4863700"/>
            <a:ext cx="1851725" cy="369332"/>
          </a:xfrm>
          <a:prstGeom prst="rect">
            <a:avLst/>
          </a:prstGeom>
          <a:noFill/>
        </p:spPr>
        <p:txBody>
          <a:bodyPr wrap="none" rtlCol="0">
            <a:spAutoFit/>
          </a:bodyPr>
          <a:lstStyle/>
          <a:p>
            <a:r>
              <a:rPr lang="fr-BE" dirty="0" err="1" smtClean="0"/>
              <a:t>e.g</a:t>
            </a:r>
            <a:r>
              <a:rPr lang="fr-BE" dirty="0" smtClean="0"/>
              <a:t>. Position in IC</a:t>
            </a:r>
            <a:endParaRPr lang="fr-BE" dirty="0"/>
          </a:p>
        </p:txBody>
      </p:sp>
      <p:sp>
        <p:nvSpPr>
          <p:cNvPr id="19" name="ZoneTexte 18"/>
          <p:cNvSpPr txBox="1"/>
          <p:nvPr/>
        </p:nvSpPr>
        <p:spPr>
          <a:xfrm>
            <a:off x="6704720" y="2788913"/>
            <a:ext cx="1045479" cy="1754326"/>
          </a:xfrm>
          <a:prstGeom prst="rect">
            <a:avLst/>
          </a:prstGeom>
          <a:noFill/>
          <a:ln>
            <a:solidFill>
              <a:schemeClr val="tx1"/>
            </a:solidFill>
          </a:ln>
        </p:spPr>
        <p:txBody>
          <a:bodyPr wrap="none" rtlCol="0">
            <a:spAutoFit/>
          </a:bodyPr>
          <a:lstStyle/>
          <a:p>
            <a:r>
              <a:rPr lang="fr-BE" dirty="0" smtClean="0"/>
              <a:t>Position</a:t>
            </a:r>
          </a:p>
          <a:p>
            <a:pPr marL="285750" indent="-285750">
              <a:buFont typeface="Wingdings" panose="05000000000000000000" pitchFamily="2" charset="2"/>
              <a:buChar char="§"/>
            </a:pPr>
            <a:r>
              <a:rPr lang="fr-BE" dirty="0" err="1" smtClean="0"/>
              <a:t>North</a:t>
            </a:r>
            <a:endParaRPr lang="fr-BE" dirty="0" smtClean="0"/>
          </a:p>
          <a:p>
            <a:pPr marL="285750" indent="-285750">
              <a:buFont typeface="Wingdings" panose="05000000000000000000" pitchFamily="2" charset="2"/>
              <a:buChar char="§"/>
            </a:pPr>
            <a:r>
              <a:rPr lang="fr-BE" dirty="0" smtClean="0"/>
              <a:t>East</a:t>
            </a:r>
          </a:p>
          <a:p>
            <a:pPr marL="285750" indent="-285750">
              <a:buFont typeface="Wingdings" panose="05000000000000000000" pitchFamily="2" charset="2"/>
              <a:buChar char="§"/>
            </a:pPr>
            <a:r>
              <a:rPr lang="fr-BE" dirty="0" smtClean="0"/>
              <a:t>West</a:t>
            </a:r>
          </a:p>
          <a:p>
            <a:pPr marL="285750" indent="-285750">
              <a:buFont typeface="Wingdings" panose="05000000000000000000" pitchFamily="2" charset="2"/>
              <a:buChar char="§"/>
            </a:pPr>
            <a:r>
              <a:rPr lang="fr-BE" dirty="0" smtClean="0"/>
              <a:t>South</a:t>
            </a:r>
          </a:p>
          <a:p>
            <a:pPr marL="285750" indent="-285750">
              <a:buFont typeface="Wingdings" panose="05000000000000000000" pitchFamily="2" charset="2"/>
              <a:buChar char="§"/>
            </a:pPr>
            <a:r>
              <a:rPr lang="fr-BE" dirty="0" smtClean="0"/>
              <a:t>…</a:t>
            </a:r>
            <a:endParaRPr lang="fr-BE" dirty="0"/>
          </a:p>
        </p:txBody>
      </p:sp>
      <p:sp>
        <p:nvSpPr>
          <p:cNvPr id="25" name="ZoneTexte 24"/>
          <p:cNvSpPr txBox="1"/>
          <p:nvPr/>
        </p:nvSpPr>
        <p:spPr>
          <a:xfrm>
            <a:off x="1106840" y="1529670"/>
            <a:ext cx="3636610" cy="369332"/>
          </a:xfrm>
          <a:prstGeom prst="rect">
            <a:avLst/>
          </a:prstGeom>
          <a:noFill/>
        </p:spPr>
        <p:txBody>
          <a:bodyPr wrap="square" rtlCol="0">
            <a:spAutoFit/>
          </a:bodyPr>
          <a:lstStyle/>
          <a:p>
            <a:pPr marL="285750" indent="-285750">
              <a:buFont typeface="Wingdings" panose="05000000000000000000" pitchFamily="2" charset="2"/>
              <a:buChar char="Ø"/>
            </a:pPr>
            <a:r>
              <a:rPr lang="en-GB" dirty="0" smtClean="0"/>
              <a:t>Listing of proxy variables</a:t>
            </a:r>
            <a:endParaRPr lang="en-GB" dirty="0"/>
          </a:p>
        </p:txBody>
      </p:sp>
    </p:spTree>
    <p:extLst>
      <p:ext uri="{BB962C8B-B14F-4D97-AF65-F5344CB8AC3E}">
        <p14:creationId xmlns:p14="http://schemas.microsoft.com/office/powerpoint/2010/main" val="1058466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dirty="0" smtClean="0">
                <a:effectLst>
                  <a:outerShdw blurRad="38100" dist="38100" dir="2700000" algn="tl">
                    <a:srgbClr val="000000">
                      <a:alpha val="43137"/>
                    </a:srgbClr>
                  </a:outerShdw>
                </a:effectLst>
              </a:rPr>
              <a:t>Results – AQOI</a:t>
            </a:r>
          </a:p>
          <a:p>
            <a:pPr>
              <a:spcBef>
                <a:spcPts val="600"/>
              </a:spcBef>
            </a:pPr>
            <a:r>
              <a:rPr lang="en-GB" sz="2800" i="1" dirty="0" smtClean="0">
                <a:effectLst>
                  <a:outerShdw blurRad="38100" dist="38100" dir="2700000" algn="tl">
                    <a:srgbClr val="000000">
                      <a:alpha val="43137"/>
                    </a:srgbClr>
                  </a:outerShdw>
                </a:effectLst>
              </a:rPr>
              <a:t>Topography Parameter</a:t>
            </a:r>
            <a:endParaRPr lang="en-GB" sz="2800" i="1"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379" y="3035426"/>
            <a:ext cx="4119446" cy="2063156"/>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755" y="3035426"/>
            <a:ext cx="3670037" cy="2063156"/>
          </a:xfrm>
          <a:prstGeom prst="rect">
            <a:avLst/>
          </a:prstGeom>
        </p:spPr>
      </p:pic>
      <p:graphicFrame>
        <p:nvGraphicFramePr>
          <p:cNvPr id="2" name="Tableau 1"/>
          <p:cNvGraphicFramePr>
            <a:graphicFrameLocks noGrp="1"/>
          </p:cNvGraphicFramePr>
          <p:nvPr>
            <p:extLst>
              <p:ext uri="{D42A27DB-BD31-4B8C-83A1-F6EECF244321}">
                <p14:modId xmlns:p14="http://schemas.microsoft.com/office/powerpoint/2010/main" val="99034982"/>
              </p:ext>
            </p:extLst>
          </p:nvPr>
        </p:nvGraphicFramePr>
        <p:xfrm>
          <a:off x="1038223" y="1262512"/>
          <a:ext cx="10801351" cy="1259840"/>
        </p:xfrm>
        <a:graphic>
          <a:graphicData uri="http://schemas.openxmlformats.org/drawingml/2006/table">
            <a:tbl>
              <a:tblPr firstRow="1" bandRow="1">
                <a:tableStyleId>{93296810-A885-4BE3-A3E7-6D5BEEA58F35}</a:tableStyleId>
              </a:tblPr>
              <a:tblGrid>
                <a:gridCol w="1466852">
                  <a:extLst>
                    <a:ext uri="{9D8B030D-6E8A-4147-A177-3AD203B41FA5}">
                      <a16:colId xmlns:a16="http://schemas.microsoft.com/office/drawing/2014/main" val="637768450"/>
                    </a:ext>
                  </a:extLst>
                </a:gridCol>
                <a:gridCol w="1438275">
                  <a:extLst>
                    <a:ext uri="{9D8B030D-6E8A-4147-A177-3AD203B41FA5}">
                      <a16:colId xmlns:a16="http://schemas.microsoft.com/office/drawing/2014/main" val="272204875"/>
                    </a:ext>
                  </a:extLst>
                </a:gridCol>
                <a:gridCol w="7896224">
                  <a:extLst>
                    <a:ext uri="{9D8B030D-6E8A-4147-A177-3AD203B41FA5}">
                      <a16:colId xmlns:a16="http://schemas.microsoft.com/office/drawing/2014/main" val="4159362420"/>
                    </a:ext>
                  </a:extLst>
                </a:gridCol>
              </a:tblGrid>
              <a:tr h="370840">
                <a:tc>
                  <a:txBody>
                    <a:bodyPr/>
                    <a:lstStyle/>
                    <a:p>
                      <a:r>
                        <a:rPr lang="en-GB" noProof="0" dirty="0" smtClean="0">
                          <a:solidFill>
                            <a:sysClr val="windowText" lastClr="000000"/>
                          </a:solidFill>
                          <a:effectLst/>
                        </a:rPr>
                        <a:t>Variables</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noProof="0" dirty="0" smtClean="0">
                          <a:solidFill>
                            <a:sysClr val="windowText" lastClr="000000"/>
                          </a:solidFill>
                          <a:effectLst/>
                        </a:rPr>
                        <a:t>Type</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noProof="0" dirty="0" smtClean="0">
                          <a:solidFill>
                            <a:sysClr val="windowText" lastClr="000000"/>
                          </a:solidFill>
                          <a:effectLst/>
                        </a:rPr>
                        <a:t>Examples</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5912413"/>
                  </a:ext>
                </a:extLst>
              </a:tr>
              <a:tr h="370840">
                <a:tc>
                  <a:txBody>
                    <a:bodyPr/>
                    <a:lstStyle/>
                    <a:p>
                      <a:r>
                        <a:rPr lang="en-GB" sz="1400" b="1" i="0" noProof="0" dirty="0" smtClean="0">
                          <a:solidFill>
                            <a:sysClr val="windowText" lastClr="000000"/>
                          </a:solidFill>
                        </a:rPr>
                        <a:t>Relief</a:t>
                      </a:r>
                    </a:p>
                    <a:p>
                      <a:endParaRPr lang="en-GB" sz="1400" b="1" i="0" noProof="0" dirty="0" smtClean="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endParaRPr lang="en-GB" sz="1400" i="1" noProof="0" dirty="0" smtClean="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noProof="0" dirty="0" smtClean="0">
                          <a:solidFill>
                            <a:sysClr val="windowText" lastClr="000000"/>
                          </a:solidFill>
                        </a:rPr>
                        <a:t>Pollutants concentration is</a:t>
                      </a:r>
                      <a:r>
                        <a:rPr lang="en-GB" sz="1400" i="1" baseline="0" noProof="0" dirty="0" smtClean="0">
                          <a:solidFill>
                            <a:sysClr val="windowText" lastClr="000000"/>
                          </a:solidFill>
                        </a:rPr>
                        <a:t> </a:t>
                      </a:r>
                      <a:r>
                        <a:rPr lang="en-GB" sz="1400" i="1" noProof="0" dirty="0" smtClean="0">
                          <a:solidFill>
                            <a:sysClr val="windowText" lastClr="000000"/>
                          </a:solidFill>
                        </a:rPr>
                        <a:t>different between top and bottom of a valley</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245258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noProof="0" dirty="0" smtClean="0">
                          <a:solidFill>
                            <a:sysClr val="windowText" lastClr="000000"/>
                          </a:solidFill>
                        </a:rPr>
                        <a:t>Waterway</a:t>
                      </a:r>
                      <a:endParaRPr lang="en-GB" sz="1400" b="1" i="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noProof="0" dirty="0" smtClean="0">
                          <a:solidFill>
                            <a:sysClr val="windowText" lastClr="000000"/>
                          </a:solidFill>
                        </a:rPr>
                        <a:t>River traffic</a:t>
                      </a: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7773179"/>
                  </a:ext>
                </a:extLst>
              </a:tr>
            </a:tbl>
          </a:graphicData>
        </a:graphic>
      </p:graphicFrame>
      <p:pic>
        <p:nvPicPr>
          <p:cNvPr id="15" name="Image 14"/>
          <p:cNvPicPr>
            <a:picLocks noChangeAspect="1"/>
          </p:cNvPicPr>
          <p:nvPr/>
        </p:nvPicPr>
        <p:blipFill>
          <a:blip r:embed="rId6">
            <a:extLst>
              <a:ext uri="{BEBA8EAE-BF5A-486C-A8C5-ECC9F3942E4B}">
                <a14:imgProps xmlns:a14="http://schemas.microsoft.com/office/drawing/2010/main">
                  <a14:imgLayer r:embed="rId7">
                    <a14:imgEffect>
                      <a14:backgroundRemoval t="9873" b="89809" l="4667" r="92000">
                        <a14:foregroundMark x1="21111" y1="47771" x2="24222" y2="54140"/>
                        <a14:foregroundMark x1="26667" y1="57962" x2="32444" y2="45541"/>
                        <a14:foregroundMark x1="34444" y1="42675" x2="43111" y2="29618"/>
                        <a14:foregroundMark x1="67111" y1="42357" x2="76889" y2="57325"/>
                        <a14:foregroundMark x1="44000" y1="28662" x2="48444" y2="24522"/>
                        <a14:foregroundMark x1="42444" y1="42675" x2="43111" y2="57006"/>
                        <a14:foregroundMark x1="66222" y1="56369" x2="69778" y2="50637"/>
                        <a14:foregroundMark x1="75333" y1="45860" x2="77111" y2="42994"/>
                        <a14:foregroundMark x1="58222" y1="36306" x2="64667" y2="28344"/>
                        <a14:foregroundMark x1="72667" y1="27070" x2="80667" y2="29618"/>
                        <a14:foregroundMark x1="69556" y1="74204" x2="81778" y2="67834"/>
                        <a14:foregroundMark x1="84889" y1="63376" x2="87778" y2="52229"/>
                        <a14:foregroundMark x1="87778" y1="45541" x2="83778" y2="33439"/>
                        <a14:foregroundMark x1="55111" y1="53822" x2="55333" y2="40764"/>
                        <a14:foregroundMark x1="59778" y1="67834" x2="55778" y2="57325"/>
                        <a14:backgroundMark x1="21778" y1="65287" x2="17333" y2="55096"/>
                      </a14:backgroundRemoval>
                    </a14:imgEffect>
                  </a14:imgLayer>
                </a14:imgProps>
              </a:ext>
              <a:ext uri="{28A0092B-C50C-407E-A947-70E740481C1C}">
                <a14:useLocalDpi xmlns:a14="http://schemas.microsoft.com/office/drawing/2010/main" val="0"/>
              </a:ext>
            </a:extLst>
          </a:blip>
          <a:stretch>
            <a:fillRect/>
          </a:stretch>
        </p:blipFill>
        <p:spPr>
          <a:xfrm>
            <a:off x="3016397" y="2129353"/>
            <a:ext cx="549565" cy="383474"/>
          </a:xfrm>
          <a:prstGeom prst="rect">
            <a:avLst/>
          </a:prstGeom>
        </p:spPr>
      </p:pic>
      <p:pic>
        <p:nvPicPr>
          <p:cNvPr id="16" name="Image 15"/>
          <p:cNvPicPr>
            <a:picLocks noChangeAspect="1"/>
          </p:cNvPicPr>
          <p:nvPr/>
        </p:nvPicPr>
        <p:blipFill>
          <a:blip r:embed="rId8">
            <a:extLst>
              <a:ext uri="{BEBA8EAE-BF5A-486C-A8C5-ECC9F3942E4B}">
                <a14:imgProps xmlns:a14="http://schemas.microsoft.com/office/drawing/2010/main">
                  <a14:imgLayer r:embed="rId9">
                    <a14:imgEffect>
                      <a14:backgroundRemoval t="10000" b="90000" l="2222" r="96000">
                        <a14:foregroundMark x1="42000" y1="33889" x2="52667" y2="65000"/>
                        <a14:foregroundMark x1="48889" y1="78333" x2="59778" y2="53333"/>
                        <a14:foregroundMark x1="51556" y1="42778" x2="51556" y2="42778"/>
                        <a14:foregroundMark x1="51556" y1="43333" x2="51556" y2="43333"/>
                        <a14:foregroundMark x1="74000" y1="71667" x2="88444" y2="35556"/>
                        <a14:foregroundMark x1="80444" y1="36111" x2="80444" y2="36111"/>
                        <a14:foregroundMark x1="77778" y1="70000" x2="85778" y2="63333"/>
                        <a14:foregroundMark x1="79556" y1="46667" x2="84889" y2="29444"/>
                        <a14:foregroundMark x1="44889" y1="33889" x2="60000" y2="36667"/>
                        <a14:foregroundMark x1="75333" y1="41667" x2="75333" y2="41667"/>
                        <a14:foregroundMark x1="44444" y1="45000" x2="44444" y2="45000"/>
                      </a14:backgroundRemoval>
                    </a14:imgEffect>
                  </a14:imgLayer>
                </a14:imgProps>
              </a:ext>
              <a:ext uri="{28A0092B-C50C-407E-A947-70E740481C1C}">
                <a14:useLocalDpi xmlns:a14="http://schemas.microsoft.com/office/drawing/2010/main" val="0"/>
              </a:ext>
            </a:extLst>
          </a:blip>
          <a:stretch>
            <a:fillRect/>
          </a:stretch>
        </p:blipFill>
        <p:spPr>
          <a:xfrm>
            <a:off x="2875752" y="1631865"/>
            <a:ext cx="830857" cy="332343"/>
          </a:xfrm>
          <a:prstGeom prst="rect">
            <a:avLst/>
          </a:prstGeom>
        </p:spPr>
      </p:pic>
      <p:sp>
        <p:nvSpPr>
          <p:cNvPr id="28"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Tree>
    <p:extLst>
      <p:ext uri="{BB962C8B-B14F-4D97-AF65-F5344CB8AC3E}">
        <p14:creationId xmlns:p14="http://schemas.microsoft.com/office/powerpoint/2010/main" val="569236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dirty="0" smtClean="0">
                <a:effectLst>
                  <a:outerShdw blurRad="38100" dist="38100" dir="2700000" algn="tl">
                    <a:srgbClr val="000000">
                      <a:alpha val="43137"/>
                    </a:srgbClr>
                  </a:outerShdw>
                </a:effectLst>
              </a:rPr>
              <a:t>Results – AQOI</a:t>
            </a:r>
          </a:p>
          <a:p>
            <a:pPr>
              <a:spcBef>
                <a:spcPts val="600"/>
              </a:spcBef>
            </a:pPr>
            <a:r>
              <a:rPr lang="en-GB" sz="2800" i="1" dirty="0" smtClean="0">
                <a:effectLst>
                  <a:outerShdw blurRad="38100" dist="38100" dir="2700000" algn="tl">
                    <a:srgbClr val="000000">
                      <a:alpha val="43137"/>
                    </a:srgbClr>
                  </a:outerShdw>
                </a:effectLst>
              </a:rPr>
              <a:t>Building parameter</a:t>
            </a:r>
          </a:p>
          <a:p>
            <a:endParaRPr lang="en-GB" dirty="0"/>
          </a:p>
        </p:txBody>
      </p:sp>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5872" y="4776988"/>
            <a:ext cx="3187427" cy="1537199"/>
          </a:xfrm>
          <a:prstGeom prst="rect">
            <a:avLst/>
          </a:prstGeom>
        </p:spPr>
      </p:pic>
      <p:sp>
        <p:nvSpPr>
          <p:cNvPr id="19" name="Rectangle 18"/>
          <p:cNvSpPr/>
          <p:nvPr/>
        </p:nvSpPr>
        <p:spPr>
          <a:xfrm>
            <a:off x="2245893" y="6313074"/>
            <a:ext cx="3187266" cy="215444"/>
          </a:xfrm>
          <a:prstGeom prst="rect">
            <a:avLst/>
          </a:prstGeom>
        </p:spPr>
        <p:txBody>
          <a:bodyPr wrap="square">
            <a:spAutoFit/>
          </a:bodyPr>
          <a:lstStyle/>
          <a:p>
            <a:r>
              <a:rPr lang="fr-BE" sz="800" i="1" dirty="0"/>
              <a:t>http://arrosoirs-secateurs.com/Protection-contre-le-vent-dans-un</a:t>
            </a: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855" y="4812304"/>
            <a:ext cx="2706348" cy="1527563"/>
          </a:xfrm>
          <a:prstGeom prst="rect">
            <a:avLst/>
          </a:prstGeom>
        </p:spPr>
      </p:pic>
      <p:pic>
        <p:nvPicPr>
          <p:cNvPr id="21" name="Imag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0759" y="4800892"/>
            <a:ext cx="2234085" cy="1489390"/>
          </a:xfrm>
          <a:prstGeom prst="rect">
            <a:avLst/>
          </a:prstGeom>
        </p:spPr>
      </p:pic>
      <p:sp>
        <p:nvSpPr>
          <p:cNvPr id="26" name="Rectangle 25"/>
          <p:cNvSpPr/>
          <p:nvPr/>
        </p:nvSpPr>
        <p:spPr>
          <a:xfrm>
            <a:off x="7611702" y="4587580"/>
            <a:ext cx="4240839" cy="215444"/>
          </a:xfrm>
          <a:prstGeom prst="rect">
            <a:avLst/>
          </a:prstGeom>
        </p:spPr>
        <p:txBody>
          <a:bodyPr wrap="square">
            <a:spAutoFit/>
          </a:bodyPr>
          <a:lstStyle/>
          <a:p>
            <a:pPr algn="ctr"/>
            <a:r>
              <a:rPr lang="fr-BE" sz="800" i="1" dirty="0" smtClean="0">
                <a:latin typeface="TimesNewRomanPSMT"/>
              </a:rPr>
              <a:t>Y-d. Huang and al. / Journal of </a:t>
            </a:r>
            <a:r>
              <a:rPr lang="fr-BE" sz="800" i="1" dirty="0" err="1" smtClean="0">
                <a:latin typeface="TimesNewRomanPSMT"/>
              </a:rPr>
              <a:t>Hydrodynamics</a:t>
            </a:r>
            <a:r>
              <a:rPr lang="fr-BE" sz="800" i="1" dirty="0" smtClean="0">
                <a:latin typeface="TimesNewRomanPSMT"/>
              </a:rPr>
              <a:t> 28 (2016) p.801-810</a:t>
            </a:r>
            <a:endParaRPr lang="fr-BE" sz="800" i="1" dirty="0"/>
          </a:p>
        </p:txBody>
      </p:sp>
      <p:graphicFrame>
        <p:nvGraphicFramePr>
          <p:cNvPr id="2" name="Tableau 1"/>
          <p:cNvGraphicFramePr>
            <a:graphicFrameLocks noGrp="1"/>
          </p:cNvGraphicFramePr>
          <p:nvPr>
            <p:extLst>
              <p:ext uri="{D42A27DB-BD31-4B8C-83A1-F6EECF244321}">
                <p14:modId xmlns:p14="http://schemas.microsoft.com/office/powerpoint/2010/main" val="2963329931"/>
              </p:ext>
            </p:extLst>
          </p:nvPr>
        </p:nvGraphicFramePr>
        <p:xfrm>
          <a:off x="1038225" y="1266373"/>
          <a:ext cx="10829925" cy="3169920"/>
        </p:xfrm>
        <a:graphic>
          <a:graphicData uri="http://schemas.openxmlformats.org/drawingml/2006/table">
            <a:tbl>
              <a:tblPr firstRow="1" bandRow="1">
                <a:tableStyleId>{93296810-A885-4BE3-A3E7-6D5BEEA58F35}</a:tableStyleId>
              </a:tblPr>
              <a:tblGrid>
                <a:gridCol w="1467012">
                  <a:extLst>
                    <a:ext uri="{9D8B030D-6E8A-4147-A177-3AD203B41FA5}">
                      <a16:colId xmlns:a16="http://schemas.microsoft.com/office/drawing/2014/main" val="637768450"/>
                    </a:ext>
                  </a:extLst>
                </a:gridCol>
                <a:gridCol w="1438247">
                  <a:extLst>
                    <a:ext uri="{9D8B030D-6E8A-4147-A177-3AD203B41FA5}">
                      <a16:colId xmlns:a16="http://schemas.microsoft.com/office/drawing/2014/main" val="272204875"/>
                    </a:ext>
                  </a:extLst>
                </a:gridCol>
                <a:gridCol w="7924666">
                  <a:extLst>
                    <a:ext uri="{9D8B030D-6E8A-4147-A177-3AD203B41FA5}">
                      <a16:colId xmlns:a16="http://schemas.microsoft.com/office/drawing/2014/main" val="4159362420"/>
                    </a:ext>
                  </a:extLst>
                </a:gridCol>
              </a:tblGrid>
              <a:tr h="370840">
                <a:tc>
                  <a:txBody>
                    <a:bodyPr/>
                    <a:lstStyle/>
                    <a:p>
                      <a:r>
                        <a:rPr lang="en-GB" noProof="0" dirty="0" smtClean="0">
                          <a:solidFill>
                            <a:sysClr val="windowText" lastClr="000000"/>
                          </a:solidFill>
                          <a:effectLst/>
                        </a:rPr>
                        <a:t>Variables</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noProof="0" dirty="0" smtClean="0">
                          <a:solidFill>
                            <a:sysClr val="windowText" lastClr="000000"/>
                          </a:solidFill>
                          <a:effectLst/>
                        </a:rPr>
                        <a:t>Type</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noProof="0" dirty="0" smtClean="0">
                          <a:solidFill>
                            <a:sysClr val="windowText" lastClr="000000"/>
                          </a:solidFill>
                          <a:effectLst/>
                        </a:rPr>
                        <a:t>Examples</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5912413"/>
                  </a:ext>
                </a:extLst>
              </a:tr>
              <a:tr h="370840">
                <a:tc>
                  <a:txBody>
                    <a:bodyPr/>
                    <a:lstStyle/>
                    <a:p>
                      <a:r>
                        <a:rPr lang="en-GB" sz="1400" b="1" noProof="0" dirty="0" smtClean="0">
                          <a:solidFill>
                            <a:sysClr val="windowText" lastClr="000000"/>
                          </a:solidFill>
                        </a:rPr>
                        <a:t>Affectation</a:t>
                      </a:r>
                      <a:endParaRPr lang="en-GB" sz="1400" b="1" noProof="0"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endParaRPr lang="en-GB" sz="1400" i="1" noProof="0"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b="0" i="1" u="none" strike="noStrike" kern="1200" baseline="0" noProof="0" dirty="0" smtClean="0">
                          <a:solidFill>
                            <a:sysClr val="windowText" lastClr="000000"/>
                          </a:solidFill>
                          <a:latin typeface="+mn-lt"/>
                          <a:ea typeface="+mn-ea"/>
                          <a:cs typeface="+mn-cs"/>
                        </a:rPr>
                        <a:t>More traffic for a hospital than for a house</a:t>
                      </a:r>
                      <a:endParaRPr lang="en-GB" sz="1400" i="1" noProof="0"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8945098"/>
                  </a:ext>
                </a:extLst>
              </a:tr>
              <a:tr h="370840">
                <a:tc>
                  <a:txBody>
                    <a:bodyPr/>
                    <a:lstStyle/>
                    <a:p>
                      <a:r>
                        <a:rPr lang="en-GB" sz="1400" b="1" noProof="0" dirty="0" smtClean="0">
                          <a:solidFill>
                            <a:sysClr val="windowText" lastClr="000000"/>
                          </a:solidFill>
                        </a:rPr>
                        <a:t>Position in IC</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endParaRPr lang="en-GB" sz="1400" b="0" i="1" u="none" strike="noStrike" kern="1200" baseline="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buFont typeface="Wingdings" panose="05000000000000000000" pitchFamily="2" charset="2"/>
                        <a:buNone/>
                        <a:tabLst>
                          <a:tab pos="180975" algn="l"/>
                        </a:tabLst>
                      </a:pPr>
                      <a:r>
                        <a:rPr lang="en-US" sz="1400" b="0" i="1" u="none" strike="noStrike" kern="1200" baseline="0" noProof="0" dirty="0" smtClean="0">
                          <a:solidFill>
                            <a:sysClr val="windowText" lastClr="000000"/>
                          </a:solidFill>
                          <a:latin typeface="+mn-lt"/>
                          <a:ea typeface="+mn-ea"/>
                          <a:cs typeface="+mn-cs"/>
                        </a:rPr>
                        <a:t>Wind from the North coupled with a building located in the North IC</a:t>
                      </a:r>
                      <a:r>
                        <a:rPr lang="en-GB" sz="1400" b="0" i="1" u="none" strike="noStrike" kern="1200" baseline="0" noProof="0" dirty="0" smtClean="0">
                          <a:solidFill>
                            <a:sysClr val="windowText" lastClr="000000"/>
                          </a:solidFill>
                          <a:latin typeface="+mn-lt"/>
                          <a:ea typeface="+mn-ea"/>
                          <a:cs typeface="+mn-cs"/>
                        </a:rPr>
                        <a:t>  </a:t>
                      </a:r>
                    </a:p>
                    <a:p>
                      <a:pPr marL="457200" lvl="1" indent="0">
                        <a:buFont typeface="Wingdings" panose="05000000000000000000" pitchFamily="2" charset="2"/>
                        <a:buNone/>
                        <a:tabLst>
                          <a:tab pos="180975" algn="l"/>
                        </a:tabLst>
                      </a:pPr>
                      <a:r>
                        <a:rPr lang="en-GB" sz="1400" b="0" i="1" u="none" strike="noStrike" kern="1200" baseline="0" noProof="0" dirty="0" smtClean="0">
                          <a:solidFill>
                            <a:sysClr val="windowText" lastClr="000000"/>
                          </a:solidFill>
                          <a:latin typeface="+mn-lt"/>
                          <a:ea typeface="+mn-ea"/>
                          <a:cs typeface="+mn-cs"/>
                          <a:sym typeface="Wingdings 3" panose="05040102010807070707" pitchFamily="18" charset="2"/>
                        </a:rPr>
                        <a:t></a:t>
                      </a:r>
                      <a:r>
                        <a:rPr lang="en-GB" sz="1400" b="0" i="1" u="none" strike="noStrike" kern="1200" baseline="0" noProof="0" dirty="0" smtClean="0">
                          <a:solidFill>
                            <a:sysClr val="windowText" lastClr="000000"/>
                          </a:solidFill>
                          <a:latin typeface="+mn-lt"/>
                          <a:ea typeface="+mn-ea"/>
                          <a:cs typeface="+mn-cs"/>
                        </a:rPr>
                        <a:t>  Pollutants stay out of the IC</a:t>
                      </a:r>
                    </a:p>
                    <a:p>
                      <a:pPr marL="0" indent="0">
                        <a:buFont typeface="Wingdings" panose="05000000000000000000" pitchFamily="2" charset="2"/>
                        <a:buNone/>
                      </a:pPr>
                      <a:r>
                        <a:rPr lang="en-US" sz="1400" b="0" i="1" u="none" strike="noStrike" kern="1200" baseline="0" noProof="0" dirty="0" smtClean="0">
                          <a:solidFill>
                            <a:sysClr val="windowText" lastClr="000000"/>
                          </a:solidFill>
                          <a:latin typeface="+mn-lt"/>
                          <a:ea typeface="+mn-ea"/>
                          <a:cs typeface="+mn-cs"/>
                        </a:rPr>
                        <a:t>Wind from the North coupled with a building located in the South IC</a:t>
                      </a:r>
                      <a:r>
                        <a:rPr lang="en-GB" sz="1400" b="0" i="1" u="none" strike="noStrike" kern="1200" baseline="0" noProof="0" dirty="0" smtClean="0">
                          <a:solidFill>
                            <a:sysClr val="windowText" lastClr="000000"/>
                          </a:solidFill>
                          <a:latin typeface="+mn-lt"/>
                          <a:ea typeface="+mn-ea"/>
                          <a:cs typeface="+mn-cs"/>
                        </a:rPr>
                        <a:t> </a:t>
                      </a:r>
                    </a:p>
                    <a:p>
                      <a:pPr marL="457200" lvl="1" indent="0">
                        <a:buFont typeface="Wingdings" panose="05000000000000000000" pitchFamily="2" charset="2"/>
                        <a:buNone/>
                      </a:pPr>
                      <a:r>
                        <a:rPr lang="en-GB" sz="1400" b="0" i="1" u="none" strike="noStrike" kern="1200" baseline="0" noProof="0" dirty="0" smtClean="0">
                          <a:solidFill>
                            <a:sysClr val="windowText" lastClr="000000"/>
                          </a:solidFill>
                          <a:latin typeface="+mn-lt"/>
                          <a:ea typeface="+mn-ea"/>
                          <a:cs typeface="+mn-cs"/>
                          <a:sym typeface="Wingdings 3" panose="05040102010807070707" pitchFamily="18" charset="2"/>
                        </a:rPr>
                        <a:t>  </a:t>
                      </a:r>
                      <a:r>
                        <a:rPr lang="en-GB" sz="1400" b="0" i="1" u="none" strike="noStrike" kern="1200" baseline="0" noProof="0" dirty="0" smtClean="0">
                          <a:solidFill>
                            <a:sysClr val="windowText" lastClr="000000"/>
                          </a:solidFill>
                          <a:latin typeface="+mn-lt"/>
                          <a:ea typeface="+mn-ea"/>
                          <a:cs typeface="+mn-cs"/>
                        </a:rPr>
                        <a:t>Pollutants stay in the IC </a:t>
                      </a:r>
                      <a:endParaRPr lang="en-GB" sz="1400" b="0" i="1" u="none" strike="noStrike" kern="1200" baseline="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299252"/>
                  </a:ext>
                </a:extLst>
              </a:tr>
              <a:tr h="370840">
                <a:tc>
                  <a:txBody>
                    <a:bodyPr/>
                    <a:lstStyle/>
                    <a:p>
                      <a:r>
                        <a:rPr lang="en-GB" sz="1400" b="1" noProof="0" dirty="0" smtClean="0">
                          <a:solidFill>
                            <a:sysClr val="windowText" lastClr="000000"/>
                          </a:solidFill>
                        </a:rPr>
                        <a:t>Height</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Ø"/>
                      </a:pP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noProof="0" dirty="0" smtClean="0">
                          <a:solidFill>
                            <a:sysClr val="windowText" lastClr="000000"/>
                          </a:solidFill>
                        </a:rPr>
                        <a:t>Screen effect affected</a:t>
                      </a: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7399369"/>
                  </a:ext>
                </a:extLst>
              </a:tr>
              <a:tr h="370840">
                <a:tc>
                  <a:txBody>
                    <a:bodyPr/>
                    <a:lstStyle/>
                    <a:p>
                      <a:r>
                        <a:rPr lang="en-GB" sz="1400" b="1" noProof="0" dirty="0" smtClean="0">
                          <a:solidFill>
                            <a:sysClr val="windowText" lastClr="000000"/>
                          </a:solidFill>
                        </a:rPr>
                        <a:t>Heating system</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Ø"/>
                      </a:pP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baseline="0" noProof="0" dirty="0" smtClean="0">
                          <a:solidFill>
                            <a:sysClr val="windowText" lastClr="000000"/>
                          </a:solidFill>
                        </a:rPr>
                        <a:t>W</a:t>
                      </a:r>
                      <a:r>
                        <a:rPr lang="en-GB" sz="1400" i="1" noProof="0" dirty="0" smtClean="0">
                          <a:solidFill>
                            <a:sysClr val="windowText" lastClr="000000"/>
                          </a:solidFill>
                        </a:rPr>
                        <a:t>ood emits more PM than gas</a:t>
                      </a: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9925568"/>
                  </a:ext>
                </a:extLst>
              </a:tr>
              <a:tr h="370840">
                <a:tc>
                  <a:txBody>
                    <a:bodyPr/>
                    <a:lstStyle/>
                    <a:p>
                      <a:r>
                        <a:rPr lang="en-GB" sz="1400" b="1" noProof="0" dirty="0" smtClean="0">
                          <a:solidFill>
                            <a:sysClr val="windowText" lastClr="000000"/>
                          </a:solidFill>
                        </a:rPr>
                        <a:t>Green wall</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Ø"/>
                      </a:pP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noProof="0" dirty="0" smtClean="0">
                          <a:solidFill>
                            <a:sysClr val="windowText" lastClr="000000"/>
                          </a:solidFill>
                        </a:rPr>
                        <a:t>Local action</a:t>
                      </a: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0929762"/>
                  </a:ext>
                </a:extLst>
              </a:tr>
              <a:tr h="370840">
                <a:tc>
                  <a:txBody>
                    <a:bodyPr/>
                    <a:lstStyle/>
                    <a:p>
                      <a:r>
                        <a:rPr lang="en-GB" sz="1400" b="1" noProof="0" dirty="0" smtClean="0">
                          <a:solidFill>
                            <a:sysClr val="windowText" lastClr="000000"/>
                          </a:solidFill>
                        </a:rPr>
                        <a:t>Gallery</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Ø"/>
                      </a:pP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noProof="0" dirty="0" smtClean="0">
                          <a:solidFill>
                            <a:sysClr val="windowText" lastClr="000000"/>
                          </a:solidFill>
                        </a:rPr>
                        <a:t>Pollutants trap</a:t>
                      </a: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5160963"/>
                  </a:ext>
                </a:extLst>
              </a:tr>
            </a:tbl>
          </a:graphicData>
        </a:graphic>
      </p:graphicFrame>
      <p:pic>
        <p:nvPicPr>
          <p:cNvPr id="16" name="Image 15"/>
          <p:cNvPicPr>
            <a:picLocks noChangeAspect="1"/>
          </p:cNvPicPr>
          <p:nvPr/>
        </p:nvPicPr>
        <p:blipFill>
          <a:blip r:embed="rId7">
            <a:extLst>
              <a:ext uri="{BEBA8EAE-BF5A-486C-A8C5-ECC9F3942E4B}">
                <a14:imgProps xmlns:a14="http://schemas.microsoft.com/office/drawing/2010/main">
                  <a14:imgLayer r:embed="rId8">
                    <a14:imgEffect>
                      <a14:backgroundRemoval t="10000" b="90000" l="2222" r="96000">
                        <a14:foregroundMark x1="42000" y1="33889" x2="52667" y2="65000"/>
                        <a14:foregroundMark x1="48889" y1="78333" x2="59778" y2="53333"/>
                        <a14:foregroundMark x1="51556" y1="42778" x2="51556" y2="42778"/>
                        <a14:foregroundMark x1="51556" y1="43333" x2="51556" y2="43333"/>
                        <a14:foregroundMark x1="74000" y1="71667" x2="88444" y2="35556"/>
                        <a14:foregroundMark x1="80444" y1="36111" x2="80444" y2="36111"/>
                        <a14:foregroundMark x1="77778" y1="70000" x2="85778" y2="63333"/>
                        <a14:foregroundMark x1="79556" y1="46667" x2="84889" y2="29444"/>
                        <a14:foregroundMark x1="44889" y1="33889" x2="60000" y2="36667"/>
                        <a14:foregroundMark x1="75333" y1="41667" x2="75333" y2="41667"/>
                        <a14:foregroundMark x1="44444" y1="45000" x2="44444" y2="45000"/>
                      </a14:backgroundRemoval>
                    </a14:imgEffect>
                  </a14:imgLayer>
                </a14:imgProps>
              </a:ext>
              <a:ext uri="{28A0092B-C50C-407E-A947-70E740481C1C}">
                <a14:useLocalDpi xmlns:a14="http://schemas.microsoft.com/office/drawing/2010/main" val="0"/>
              </a:ext>
            </a:extLst>
          </a:blip>
          <a:stretch>
            <a:fillRect/>
          </a:stretch>
        </p:blipFill>
        <p:spPr>
          <a:xfrm>
            <a:off x="2821458" y="1618480"/>
            <a:ext cx="830857" cy="332343"/>
          </a:xfrm>
          <a:prstGeom prst="rect">
            <a:avLst/>
          </a:prstGeom>
        </p:spPr>
      </p:pic>
      <p:pic>
        <p:nvPicPr>
          <p:cNvPr id="20" name="Image 1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7111" y1="38444" x2="27111" y2="38444"/>
                        <a14:foregroundMark x1="44222" y1="39556" x2="44222" y2="39556"/>
                        <a14:foregroundMark x1="28222" y1="50889" x2="28222" y2="51556"/>
                        <a14:foregroundMark x1="28444" y1="62000" x2="28444" y2="62000"/>
                        <a14:foregroundMark x1="47333" y1="63556" x2="47333" y2="63556"/>
                      </a14:backgroundRemoval>
                    </a14:imgEffect>
                  </a14:imgLayer>
                </a14:imgProps>
              </a:ext>
              <a:ext uri="{28A0092B-C50C-407E-A947-70E740481C1C}">
                <a14:useLocalDpi xmlns:a14="http://schemas.microsoft.com/office/drawing/2010/main" val="0"/>
              </a:ext>
            </a:extLst>
          </a:blip>
          <a:stretch>
            <a:fillRect/>
          </a:stretch>
        </p:blipFill>
        <p:spPr>
          <a:xfrm>
            <a:off x="2811942" y="1826394"/>
            <a:ext cx="789339" cy="789339"/>
          </a:xfrm>
          <a:prstGeom prst="rect">
            <a:avLst/>
          </a:prstGeom>
        </p:spPr>
      </p:pic>
      <p:pic>
        <p:nvPicPr>
          <p:cNvPr id="22" name="Image 21"/>
          <p:cNvPicPr>
            <a:picLocks noChangeAspect="1"/>
          </p:cNvPicPr>
          <p:nvPr/>
        </p:nvPicPr>
        <p:blipFill>
          <a:blip r:embed="rId11">
            <a:extLst>
              <a:ext uri="{BEBA8EAE-BF5A-486C-A8C5-ECC9F3942E4B}">
                <a14:imgProps xmlns:a14="http://schemas.microsoft.com/office/drawing/2010/main">
                  <a14:imgLayer r:embed="rId12">
                    <a14:imgEffect>
                      <a14:backgroundRemoval t="9140" b="89785" l="2222" r="97333"/>
                    </a14:imgEffect>
                  </a14:imgLayer>
                </a14:imgProps>
              </a:ext>
              <a:ext uri="{28A0092B-C50C-407E-A947-70E740481C1C}">
                <a14:useLocalDpi xmlns:a14="http://schemas.microsoft.com/office/drawing/2010/main" val="0"/>
              </a:ext>
            </a:extLst>
          </a:blip>
          <a:stretch>
            <a:fillRect/>
          </a:stretch>
        </p:blipFill>
        <p:spPr>
          <a:xfrm>
            <a:off x="2709342" y="2850365"/>
            <a:ext cx="1055088" cy="436103"/>
          </a:xfrm>
          <a:prstGeom prst="rect">
            <a:avLst/>
          </a:prstGeom>
        </p:spPr>
      </p:pic>
      <p:pic>
        <p:nvPicPr>
          <p:cNvPr id="24" name="Image 23"/>
          <p:cNvPicPr>
            <a:picLocks noChangeAspect="1"/>
          </p:cNvPicPr>
          <p:nvPr/>
        </p:nvPicPr>
        <p:blipFill>
          <a:blip r:embed="rId7">
            <a:extLst>
              <a:ext uri="{BEBA8EAE-BF5A-486C-A8C5-ECC9F3942E4B}">
                <a14:imgProps xmlns:a14="http://schemas.microsoft.com/office/drawing/2010/main">
                  <a14:imgLayer r:embed="rId8">
                    <a14:imgEffect>
                      <a14:backgroundRemoval t="10000" b="90000" l="2222" r="96000">
                        <a14:foregroundMark x1="42000" y1="33889" x2="52667" y2="65000"/>
                        <a14:foregroundMark x1="48889" y1="78333" x2="59778" y2="53333"/>
                        <a14:foregroundMark x1="51556" y1="42778" x2="51556" y2="42778"/>
                        <a14:foregroundMark x1="51556" y1="43333" x2="51556" y2="43333"/>
                        <a14:foregroundMark x1="74000" y1="71667" x2="88444" y2="35556"/>
                        <a14:foregroundMark x1="80444" y1="36111" x2="80444" y2="36111"/>
                        <a14:foregroundMark x1="77778" y1="70000" x2="85778" y2="63333"/>
                        <a14:foregroundMark x1="79556" y1="46667" x2="84889" y2="29444"/>
                        <a14:foregroundMark x1="44889" y1="33889" x2="60000" y2="36667"/>
                        <a14:foregroundMark x1="75333" y1="41667" x2="75333" y2="41667"/>
                        <a14:foregroundMark x1="44444" y1="45000" x2="44444" y2="45000"/>
                      </a14:backgroundRemoval>
                    </a14:imgEffect>
                  </a14:imgLayer>
                </a14:imgProps>
              </a:ext>
              <a:ext uri="{28A0092B-C50C-407E-A947-70E740481C1C}">
                <a14:useLocalDpi xmlns:a14="http://schemas.microsoft.com/office/drawing/2010/main" val="0"/>
              </a:ext>
            </a:extLst>
          </a:blip>
          <a:stretch>
            <a:fillRect/>
          </a:stretch>
        </p:blipFill>
        <p:spPr>
          <a:xfrm>
            <a:off x="2821458" y="3286468"/>
            <a:ext cx="830857" cy="332343"/>
          </a:xfrm>
          <a:prstGeom prst="rect">
            <a:avLst/>
          </a:prstGeom>
        </p:spPr>
      </p:pic>
      <p:pic>
        <p:nvPicPr>
          <p:cNvPr id="25" name="Image 24"/>
          <p:cNvPicPr>
            <a:picLocks noChangeAspect="1"/>
          </p:cNvPicPr>
          <p:nvPr/>
        </p:nvPicPr>
        <p:blipFill>
          <a:blip r:embed="rId13">
            <a:extLst>
              <a:ext uri="{BEBA8EAE-BF5A-486C-A8C5-ECC9F3942E4B}">
                <a14:imgProps xmlns:a14="http://schemas.microsoft.com/office/drawing/2010/main">
                  <a14:imgLayer r:embed="rId14">
                    <a14:imgEffect>
                      <a14:backgroundRemoval t="9873" b="89809" l="4667" r="92000">
                        <a14:foregroundMark x1="21111" y1="47771" x2="24222" y2="54140"/>
                        <a14:foregroundMark x1="26667" y1="57962" x2="32444" y2="45541"/>
                        <a14:foregroundMark x1="34444" y1="42675" x2="43111" y2="29618"/>
                        <a14:foregroundMark x1="67111" y1="42357" x2="76889" y2="57325"/>
                        <a14:foregroundMark x1="44000" y1="28662" x2="48444" y2="24522"/>
                        <a14:foregroundMark x1="42444" y1="42675" x2="43111" y2="57006"/>
                        <a14:foregroundMark x1="66222" y1="56369" x2="69778" y2="50637"/>
                        <a14:foregroundMark x1="75333" y1="45860" x2="77111" y2="42994"/>
                        <a14:foregroundMark x1="58222" y1="36306" x2="64667" y2="28344"/>
                        <a14:foregroundMark x1="72667" y1="27070" x2="80667" y2="29618"/>
                        <a14:foregroundMark x1="69556" y1="74204" x2="81778" y2="67834"/>
                        <a14:foregroundMark x1="84889" y1="63376" x2="87778" y2="52229"/>
                        <a14:foregroundMark x1="87778" y1="45541" x2="83778" y2="33439"/>
                        <a14:foregroundMark x1="55111" y1="53822" x2="55333" y2="40764"/>
                        <a14:foregroundMark x1="59778" y1="67834" x2="55778" y2="57325"/>
                        <a14:backgroundMark x1="21778" y1="65287" x2="17333" y2="55096"/>
                      </a14:backgroundRemoval>
                    </a14:imgEffect>
                  </a14:imgLayer>
                </a14:imgProps>
              </a:ext>
              <a:ext uri="{28A0092B-C50C-407E-A947-70E740481C1C}">
                <a14:useLocalDpi xmlns:a14="http://schemas.microsoft.com/office/drawing/2010/main" val="0"/>
              </a:ext>
            </a:extLst>
          </a:blip>
          <a:stretch>
            <a:fillRect/>
          </a:stretch>
        </p:blipFill>
        <p:spPr>
          <a:xfrm>
            <a:off x="2903341" y="3671440"/>
            <a:ext cx="549565" cy="383474"/>
          </a:xfrm>
          <a:prstGeom prst="rect">
            <a:avLst/>
          </a:prstGeom>
        </p:spPr>
      </p:pic>
      <p:pic>
        <p:nvPicPr>
          <p:cNvPr id="27" name="Image 26"/>
          <p:cNvPicPr>
            <a:picLocks noChangeAspect="1"/>
          </p:cNvPicPr>
          <p:nvPr/>
        </p:nvPicPr>
        <p:blipFill>
          <a:blip r:embed="rId13">
            <a:extLst>
              <a:ext uri="{BEBA8EAE-BF5A-486C-A8C5-ECC9F3942E4B}">
                <a14:imgProps xmlns:a14="http://schemas.microsoft.com/office/drawing/2010/main">
                  <a14:imgLayer r:embed="rId14">
                    <a14:imgEffect>
                      <a14:backgroundRemoval t="9873" b="89809" l="4667" r="92000">
                        <a14:foregroundMark x1="21111" y1="47771" x2="24222" y2="54140"/>
                        <a14:foregroundMark x1="26667" y1="57962" x2="32444" y2="45541"/>
                        <a14:foregroundMark x1="34444" y1="42675" x2="43111" y2="29618"/>
                        <a14:foregroundMark x1="67111" y1="42357" x2="76889" y2="57325"/>
                        <a14:foregroundMark x1="44000" y1="28662" x2="48444" y2="24522"/>
                        <a14:foregroundMark x1="42444" y1="42675" x2="43111" y2="57006"/>
                        <a14:foregroundMark x1="66222" y1="56369" x2="69778" y2="50637"/>
                        <a14:foregroundMark x1="75333" y1="45860" x2="77111" y2="42994"/>
                        <a14:foregroundMark x1="58222" y1="36306" x2="64667" y2="28344"/>
                        <a14:foregroundMark x1="72667" y1="27070" x2="80667" y2="29618"/>
                        <a14:foregroundMark x1="69556" y1="74204" x2="81778" y2="67834"/>
                        <a14:foregroundMark x1="84889" y1="63376" x2="87778" y2="52229"/>
                        <a14:foregroundMark x1="87778" y1="45541" x2="83778" y2="33439"/>
                        <a14:foregroundMark x1="55111" y1="53822" x2="55333" y2="40764"/>
                        <a14:foregroundMark x1="59778" y1="67834" x2="55778" y2="57325"/>
                        <a14:backgroundMark x1="21778" y1="65287" x2="17333" y2="55096"/>
                      </a14:backgroundRemoval>
                    </a14:imgEffect>
                  </a14:imgLayer>
                </a14:imgProps>
              </a:ext>
              <a:ext uri="{28A0092B-C50C-407E-A947-70E740481C1C}">
                <a14:useLocalDpi xmlns:a14="http://schemas.microsoft.com/office/drawing/2010/main" val="0"/>
              </a:ext>
            </a:extLst>
          </a:blip>
          <a:stretch>
            <a:fillRect/>
          </a:stretch>
        </p:blipFill>
        <p:spPr>
          <a:xfrm>
            <a:off x="2903341" y="4011246"/>
            <a:ext cx="549565" cy="383474"/>
          </a:xfrm>
          <a:prstGeom prst="rect">
            <a:avLst/>
          </a:prstGeom>
        </p:spPr>
      </p:pic>
      <p:sp>
        <p:nvSpPr>
          <p:cNvPr id="28"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pic>
        <p:nvPicPr>
          <p:cNvPr id="5" name="Imag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0212" y="4798036"/>
            <a:ext cx="1495104" cy="1495104"/>
          </a:xfrm>
          <a:prstGeom prst="rect">
            <a:avLst/>
          </a:prstGeom>
        </p:spPr>
      </p:pic>
      <p:pic>
        <p:nvPicPr>
          <p:cNvPr id="30" name="Image 29"/>
          <p:cNvPicPr>
            <a:picLocks noChangeAspect="1"/>
          </p:cNvPicPr>
          <p:nvPr/>
        </p:nvPicPr>
        <p:blipFill rotWithShape="1">
          <a:blip r:embed="rId16"/>
          <a:srcRect b="51263"/>
          <a:stretch/>
        </p:blipFill>
        <p:spPr>
          <a:xfrm>
            <a:off x="7684005" y="2784835"/>
            <a:ext cx="2048117" cy="1793466"/>
          </a:xfrm>
          <a:prstGeom prst="rect">
            <a:avLst/>
          </a:prstGeom>
        </p:spPr>
      </p:pic>
      <p:pic>
        <p:nvPicPr>
          <p:cNvPr id="31" name="Image 30"/>
          <p:cNvPicPr>
            <a:picLocks noChangeAspect="1"/>
          </p:cNvPicPr>
          <p:nvPr/>
        </p:nvPicPr>
        <p:blipFill rotWithShape="1">
          <a:blip r:embed="rId16"/>
          <a:srcRect t="51438" b="4652"/>
          <a:stretch/>
        </p:blipFill>
        <p:spPr>
          <a:xfrm>
            <a:off x="9620008" y="2784835"/>
            <a:ext cx="2304836" cy="1793465"/>
          </a:xfrm>
          <a:prstGeom prst="rect">
            <a:avLst/>
          </a:prstGeom>
        </p:spPr>
      </p:pic>
    </p:spTree>
    <p:extLst>
      <p:ext uri="{BB962C8B-B14F-4D97-AF65-F5344CB8AC3E}">
        <p14:creationId xmlns:p14="http://schemas.microsoft.com/office/powerpoint/2010/main" val="962668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sz="4800" dirty="0" smtClean="0">
                <a:effectLst>
                  <a:outerShdw blurRad="38100" dist="38100" dir="2700000" algn="tl">
                    <a:srgbClr val="000000">
                      <a:alpha val="43137"/>
                    </a:srgbClr>
                  </a:outerShdw>
                </a:effectLst>
              </a:rPr>
              <a:t>Results – AQOI</a:t>
            </a:r>
          </a:p>
          <a:p>
            <a:pPr>
              <a:spcBef>
                <a:spcPts val="600"/>
              </a:spcBef>
            </a:pPr>
            <a:r>
              <a:rPr lang="en-GB" sz="3100" i="1" dirty="0" smtClean="0">
                <a:effectLst>
                  <a:outerShdw blurRad="38100" dist="38100" dir="2700000" algn="tl">
                    <a:srgbClr val="000000">
                      <a:alpha val="43137"/>
                    </a:srgbClr>
                  </a:outerShdw>
                </a:effectLst>
              </a:rPr>
              <a:t>Road Parameter</a:t>
            </a:r>
            <a:endParaRPr lang="en-GB" sz="3100" i="1" dirty="0"/>
          </a:p>
        </p:txBody>
      </p:sp>
      <p:graphicFrame>
        <p:nvGraphicFramePr>
          <p:cNvPr id="2" name="Tableau 1"/>
          <p:cNvGraphicFramePr>
            <a:graphicFrameLocks noGrp="1"/>
          </p:cNvGraphicFramePr>
          <p:nvPr>
            <p:extLst>
              <p:ext uri="{D42A27DB-BD31-4B8C-83A1-F6EECF244321}">
                <p14:modId xmlns:p14="http://schemas.microsoft.com/office/powerpoint/2010/main" val="820489357"/>
              </p:ext>
            </p:extLst>
          </p:nvPr>
        </p:nvGraphicFramePr>
        <p:xfrm>
          <a:off x="1038225" y="1270302"/>
          <a:ext cx="10836000" cy="2799080"/>
        </p:xfrm>
        <a:graphic>
          <a:graphicData uri="http://schemas.openxmlformats.org/drawingml/2006/table">
            <a:tbl>
              <a:tblPr firstRow="1" bandRow="1">
                <a:tableStyleId>{93296810-A885-4BE3-A3E7-6D5BEEA58F35}</a:tableStyleId>
              </a:tblPr>
              <a:tblGrid>
                <a:gridCol w="1476000">
                  <a:extLst>
                    <a:ext uri="{9D8B030D-6E8A-4147-A177-3AD203B41FA5}">
                      <a16:colId xmlns:a16="http://schemas.microsoft.com/office/drawing/2014/main" val="637768450"/>
                    </a:ext>
                  </a:extLst>
                </a:gridCol>
                <a:gridCol w="1440000">
                  <a:extLst>
                    <a:ext uri="{9D8B030D-6E8A-4147-A177-3AD203B41FA5}">
                      <a16:colId xmlns:a16="http://schemas.microsoft.com/office/drawing/2014/main" val="1836796470"/>
                    </a:ext>
                  </a:extLst>
                </a:gridCol>
                <a:gridCol w="7920000">
                  <a:extLst>
                    <a:ext uri="{9D8B030D-6E8A-4147-A177-3AD203B41FA5}">
                      <a16:colId xmlns:a16="http://schemas.microsoft.com/office/drawing/2014/main" val="4159362420"/>
                    </a:ext>
                  </a:extLst>
                </a:gridCol>
              </a:tblGrid>
              <a:tr h="370840">
                <a:tc>
                  <a:txBody>
                    <a:bodyPr/>
                    <a:lstStyle/>
                    <a:p>
                      <a:r>
                        <a:rPr lang="en-GB" noProof="0" dirty="0" smtClean="0">
                          <a:solidFill>
                            <a:sysClr val="windowText" lastClr="000000"/>
                          </a:solidFill>
                          <a:effectLst/>
                        </a:rPr>
                        <a:t>Variables</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noProof="0" dirty="0" smtClean="0">
                          <a:solidFill>
                            <a:sysClr val="windowText" lastClr="000000"/>
                          </a:solidFill>
                          <a:effectLst/>
                        </a:rPr>
                        <a:t>Type</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noProof="0" dirty="0" smtClean="0">
                          <a:solidFill>
                            <a:sysClr val="windowText" lastClr="000000"/>
                          </a:solidFill>
                          <a:effectLst/>
                        </a:rPr>
                        <a:t>Examples</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591241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Width</a:t>
                      </a:r>
                      <a:endParaRPr lang="en-GB" sz="1400" b="1" noProof="0"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noProof="0" dirty="0" smtClean="0">
                          <a:solidFill>
                            <a:sysClr val="windowText" lastClr="000000"/>
                          </a:solidFill>
                        </a:rPr>
                        <a:t>H/W</a:t>
                      </a:r>
                      <a:r>
                        <a:rPr lang="en-GB" sz="1400" i="1" baseline="0" noProof="0" dirty="0" smtClean="0">
                          <a:solidFill>
                            <a:sysClr val="windowText" lastClr="000000"/>
                          </a:solidFill>
                        </a:rPr>
                        <a:t> ~= 1 regular canyon </a:t>
                      </a:r>
                      <a:endParaRPr lang="en-GB" sz="1400" i="1" noProof="0"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777317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Height</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noProof="0" dirty="0" smtClean="0">
                          <a:solidFill>
                            <a:sysClr val="windowText" lastClr="000000"/>
                          </a:solidFill>
                        </a:rPr>
                        <a:t>H/W</a:t>
                      </a:r>
                      <a:r>
                        <a:rPr lang="en-GB" sz="1400" i="1" baseline="0" noProof="0" dirty="0" smtClean="0">
                          <a:solidFill>
                            <a:sysClr val="windowText" lastClr="000000"/>
                          </a:solidFill>
                        </a:rPr>
                        <a:t> ~= 1 regular canyon</a:t>
                      </a: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898801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Orientation</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buFont typeface="Wingdings" panose="05000000000000000000" pitchFamily="2" charset="2"/>
                        <a:buNone/>
                        <a:tabLst>
                          <a:tab pos="180975" algn="l"/>
                        </a:tabLst>
                      </a:pPr>
                      <a:r>
                        <a:rPr lang="en-US" sz="1400" b="0" i="1" u="none" strike="noStrike" kern="1200" baseline="0" noProof="0" dirty="0" smtClean="0">
                          <a:solidFill>
                            <a:sysClr val="windowText" lastClr="000000"/>
                          </a:solidFill>
                          <a:latin typeface="+mn-lt"/>
                          <a:ea typeface="+mn-ea"/>
                          <a:cs typeface="+mn-cs"/>
                        </a:rPr>
                        <a:t>Wind from the North coupled with a street facing North</a:t>
                      </a:r>
                      <a:r>
                        <a:rPr lang="en-GB" sz="1400" b="0" i="1" u="none" strike="noStrike" kern="1200" baseline="0" noProof="0" dirty="0" smtClean="0">
                          <a:solidFill>
                            <a:sysClr val="windowText" lastClr="000000"/>
                          </a:solidFill>
                          <a:latin typeface="+mn-lt"/>
                          <a:ea typeface="+mn-ea"/>
                          <a:cs typeface="+mn-cs"/>
                        </a:rPr>
                        <a:t>  </a:t>
                      </a:r>
                    </a:p>
                    <a:p>
                      <a:pPr marL="457200" lvl="1" indent="0">
                        <a:buFont typeface="Wingdings" panose="05000000000000000000" pitchFamily="2" charset="2"/>
                        <a:buNone/>
                        <a:tabLst>
                          <a:tab pos="180975" algn="l"/>
                        </a:tabLst>
                      </a:pPr>
                      <a:r>
                        <a:rPr lang="en-GB" sz="1400" b="0" i="1" u="none" strike="noStrike" kern="1200" baseline="0" noProof="0" dirty="0" smtClean="0">
                          <a:solidFill>
                            <a:sysClr val="windowText" lastClr="000000"/>
                          </a:solidFill>
                          <a:latin typeface="+mn-lt"/>
                          <a:ea typeface="+mn-ea"/>
                          <a:cs typeface="+mn-cs"/>
                          <a:sym typeface="Wingdings 3" panose="05040102010807070707" pitchFamily="18" charset="2"/>
                        </a:rPr>
                        <a:t></a:t>
                      </a:r>
                      <a:r>
                        <a:rPr lang="en-GB" sz="1400" b="0" i="1" u="none" strike="noStrike" kern="1200" baseline="0" noProof="0" dirty="0" smtClean="0">
                          <a:solidFill>
                            <a:sysClr val="windowText" lastClr="000000"/>
                          </a:solidFill>
                          <a:latin typeface="+mn-lt"/>
                          <a:ea typeface="+mn-ea"/>
                          <a:cs typeface="+mn-cs"/>
                        </a:rPr>
                        <a:t>  Pollutants are driven off the street</a:t>
                      </a:r>
                    </a:p>
                    <a:p>
                      <a:pPr marL="0" indent="0">
                        <a:buFont typeface="Wingdings" panose="05000000000000000000" pitchFamily="2" charset="2"/>
                        <a:buNone/>
                      </a:pPr>
                      <a:r>
                        <a:rPr lang="en-US" sz="1400" b="0" i="1" u="none" strike="noStrike" kern="1200" baseline="0" noProof="0" dirty="0" smtClean="0">
                          <a:solidFill>
                            <a:sysClr val="windowText" lastClr="000000"/>
                          </a:solidFill>
                          <a:latin typeface="+mn-lt"/>
                          <a:ea typeface="+mn-ea"/>
                          <a:cs typeface="+mn-cs"/>
                        </a:rPr>
                        <a:t>Wind from the North coupled with a street facing East</a:t>
                      </a:r>
                      <a:r>
                        <a:rPr lang="en-GB" sz="1400" b="0" i="1" u="none" strike="noStrike" kern="1200" baseline="0" noProof="0" dirty="0" smtClean="0">
                          <a:solidFill>
                            <a:sysClr val="windowText" lastClr="000000"/>
                          </a:solidFill>
                          <a:latin typeface="+mn-lt"/>
                          <a:ea typeface="+mn-ea"/>
                          <a:cs typeface="+mn-cs"/>
                        </a:rPr>
                        <a:t> </a:t>
                      </a:r>
                    </a:p>
                    <a:p>
                      <a:pPr marL="447675" indent="0">
                        <a:buFont typeface="Wingdings" panose="05000000000000000000" pitchFamily="2" charset="2"/>
                        <a:buNone/>
                      </a:pPr>
                      <a:r>
                        <a:rPr lang="en-GB" sz="1400" b="0" i="1" u="none" strike="noStrike" kern="1200" baseline="0" noProof="0" dirty="0" smtClean="0">
                          <a:solidFill>
                            <a:sysClr val="windowText" lastClr="000000"/>
                          </a:solidFill>
                          <a:latin typeface="+mn-lt"/>
                          <a:ea typeface="+mn-ea"/>
                          <a:cs typeface="+mn-cs"/>
                          <a:sym typeface="Wingdings 3" panose="05040102010807070707" pitchFamily="18" charset="2"/>
                        </a:rPr>
                        <a:t> </a:t>
                      </a:r>
                      <a:r>
                        <a:rPr lang="en-GB" sz="1400" b="0" i="1" u="none" strike="noStrike" kern="1200" baseline="0" noProof="0" dirty="0" smtClean="0">
                          <a:solidFill>
                            <a:sysClr val="windowText" lastClr="000000"/>
                          </a:solidFill>
                          <a:latin typeface="+mn-lt"/>
                          <a:ea typeface="+mn-ea"/>
                          <a:cs typeface="+mn-cs"/>
                        </a:rPr>
                        <a:t> Pollutants remain on the street </a:t>
                      </a:r>
                      <a:endParaRPr lang="en-GB" sz="11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96104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Classes</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US" sz="1400" i="1" noProof="0" dirty="0" smtClean="0">
                          <a:solidFill>
                            <a:sysClr val="windowText" lastClr="000000"/>
                          </a:solidFill>
                        </a:rPr>
                        <a:t>Higher traffic density on a national highway than on a residential street</a:t>
                      </a: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146137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Stop</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US" sz="1400" i="1" kern="1200" noProof="0" dirty="0" smtClean="0">
                          <a:solidFill>
                            <a:sysClr val="windowText" lastClr="000000"/>
                          </a:solidFill>
                          <a:latin typeface="+mn-lt"/>
                          <a:ea typeface="+mn-ea"/>
                          <a:cs typeface="+mn-cs"/>
                        </a:rPr>
                        <a:t>Stopped vehicles emit pollutants over a longer period of time</a:t>
                      </a:r>
                      <a:r>
                        <a:rPr lang="en-GB" sz="1400" i="1" kern="1200" noProof="0" dirty="0" smtClean="0">
                          <a:solidFill>
                            <a:sysClr val="windowText" lastClr="000000"/>
                          </a:solidFill>
                          <a:latin typeface="+mn-lt"/>
                          <a:ea typeface="+mn-ea"/>
                          <a:cs typeface="+mn-cs"/>
                        </a:rPr>
                        <a:t> </a:t>
                      </a:r>
                      <a:endParaRPr lang="en-GB" sz="1400" i="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7936421"/>
                  </a:ext>
                </a:extLst>
              </a:tr>
            </a:tbl>
          </a:graphicData>
        </a:graphic>
      </p:graphicFrame>
      <p:pic>
        <p:nvPicPr>
          <p:cNvPr id="15" name="Image 14"/>
          <p:cNvPicPr>
            <a:picLocks noChangeAspect="1"/>
          </p:cNvPicPr>
          <p:nvPr/>
        </p:nvPicPr>
        <p:blipFill rotWithShape="1">
          <a:blip r:embed="rId4">
            <a:extLst>
              <a:ext uri="{28A0092B-C50C-407E-A947-70E740481C1C}">
                <a14:useLocalDpi xmlns:a14="http://schemas.microsoft.com/office/drawing/2010/main" val="0"/>
              </a:ext>
            </a:extLst>
          </a:blip>
          <a:srcRect l="3609" r="3923" b="5346"/>
          <a:stretch/>
        </p:blipFill>
        <p:spPr>
          <a:xfrm>
            <a:off x="4853324" y="4141443"/>
            <a:ext cx="2252539" cy="2290428"/>
          </a:xfrm>
          <a:prstGeom prst="rect">
            <a:avLst/>
          </a:prstGeom>
        </p:spPr>
      </p:pic>
      <p:pic>
        <p:nvPicPr>
          <p:cNvPr id="11" name="Image 1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7111" y1="38444" x2="27111" y2="38444"/>
                        <a14:foregroundMark x1="44222" y1="39556" x2="44222" y2="39556"/>
                        <a14:foregroundMark x1="28222" y1="50889" x2="28222" y2="51556"/>
                        <a14:foregroundMark x1="28444" y1="62000" x2="28444" y2="62000"/>
                        <a14:foregroundMark x1="47333" y1="63556" x2="47333" y2="63556"/>
                      </a14:backgroundRemoval>
                    </a14:imgEffect>
                  </a14:imgLayer>
                </a14:imgProps>
              </a:ext>
              <a:ext uri="{28A0092B-C50C-407E-A947-70E740481C1C}">
                <a14:useLocalDpi xmlns:a14="http://schemas.microsoft.com/office/drawing/2010/main" val="0"/>
              </a:ext>
            </a:extLst>
          </a:blip>
          <a:stretch>
            <a:fillRect/>
          </a:stretch>
        </p:blipFill>
        <p:spPr>
          <a:xfrm>
            <a:off x="2856623" y="2187210"/>
            <a:ext cx="789339" cy="789339"/>
          </a:xfrm>
          <a:prstGeom prst="rect">
            <a:avLst/>
          </a:prstGeom>
        </p:spPr>
      </p:pic>
      <p:pic>
        <p:nvPicPr>
          <p:cNvPr id="12" name="Image 11"/>
          <p:cNvPicPr>
            <a:picLocks noChangeAspect="1"/>
          </p:cNvPicPr>
          <p:nvPr/>
        </p:nvPicPr>
        <p:blipFill>
          <a:blip r:embed="rId7">
            <a:extLst>
              <a:ext uri="{BEBA8EAE-BF5A-486C-A8C5-ECC9F3942E4B}">
                <a14:imgProps xmlns:a14="http://schemas.microsoft.com/office/drawing/2010/main">
                  <a14:imgLayer r:embed="rId8">
                    <a14:imgEffect>
                      <a14:backgroundRemoval t="9140" b="89785" l="2222" r="97333"/>
                    </a14:imgEffect>
                  </a14:imgLayer>
                </a14:imgProps>
              </a:ext>
              <a:ext uri="{28A0092B-C50C-407E-A947-70E740481C1C}">
                <a14:useLocalDpi xmlns:a14="http://schemas.microsoft.com/office/drawing/2010/main" val="0"/>
              </a:ext>
            </a:extLst>
          </a:blip>
          <a:stretch>
            <a:fillRect/>
          </a:stretch>
        </p:blipFill>
        <p:spPr>
          <a:xfrm>
            <a:off x="2723749" y="1548015"/>
            <a:ext cx="1055088" cy="436103"/>
          </a:xfrm>
          <a:prstGeom prst="rect">
            <a:avLst/>
          </a:prstGeom>
        </p:spPr>
      </p:pic>
      <p:pic>
        <p:nvPicPr>
          <p:cNvPr id="14" name="Image 13"/>
          <p:cNvPicPr>
            <a:picLocks noChangeAspect="1"/>
          </p:cNvPicPr>
          <p:nvPr/>
        </p:nvPicPr>
        <p:blipFill>
          <a:blip r:embed="rId7">
            <a:extLst>
              <a:ext uri="{BEBA8EAE-BF5A-486C-A8C5-ECC9F3942E4B}">
                <a14:imgProps xmlns:a14="http://schemas.microsoft.com/office/drawing/2010/main">
                  <a14:imgLayer r:embed="rId8">
                    <a14:imgEffect>
                      <a14:backgroundRemoval t="9140" b="89785" l="2222" r="97333"/>
                    </a14:imgEffect>
                  </a14:imgLayer>
                </a14:imgProps>
              </a:ext>
              <a:ext uri="{28A0092B-C50C-407E-A947-70E740481C1C}">
                <a14:useLocalDpi xmlns:a14="http://schemas.microsoft.com/office/drawing/2010/main" val="0"/>
              </a:ext>
            </a:extLst>
          </a:blip>
          <a:stretch>
            <a:fillRect/>
          </a:stretch>
        </p:blipFill>
        <p:spPr>
          <a:xfrm>
            <a:off x="2723749" y="1909543"/>
            <a:ext cx="1055088" cy="436103"/>
          </a:xfrm>
          <a:prstGeom prst="rect">
            <a:avLst/>
          </a:prstGeom>
        </p:spPr>
      </p:pic>
      <p:pic>
        <p:nvPicPr>
          <p:cNvPr id="16" name="Image 15"/>
          <p:cNvPicPr>
            <a:picLocks noChangeAspect="1"/>
          </p:cNvPicPr>
          <p:nvPr/>
        </p:nvPicPr>
        <p:blipFill>
          <a:blip r:embed="rId9">
            <a:extLst>
              <a:ext uri="{BEBA8EAE-BF5A-486C-A8C5-ECC9F3942E4B}">
                <a14:imgProps xmlns:a14="http://schemas.microsoft.com/office/drawing/2010/main">
                  <a14:imgLayer r:embed="rId10">
                    <a14:imgEffect>
                      <a14:backgroundRemoval t="10000" b="90000" l="2222" r="96000">
                        <a14:foregroundMark x1="42000" y1="33889" x2="52667" y2="65000"/>
                        <a14:foregroundMark x1="48889" y1="78333" x2="59778" y2="53333"/>
                        <a14:foregroundMark x1="51556" y1="42778" x2="51556" y2="42778"/>
                        <a14:foregroundMark x1="51556" y1="43333" x2="51556" y2="43333"/>
                        <a14:foregroundMark x1="74000" y1="71667" x2="88444" y2="35556"/>
                        <a14:foregroundMark x1="80444" y1="36111" x2="80444" y2="36111"/>
                        <a14:foregroundMark x1="77778" y1="70000" x2="85778" y2="63333"/>
                        <a14:foregroundMark x1="79556" y1="46667" x2="84889" y2="29444"/>
                        <a14:foregroundMark x1="44889" y1="33889" x2="60000" y2="36667"/>
                        <a14:foregroundMark x1="75333" y1="41667" x2="75333" y2="41667"/>
                        <a14:foregroundMark x1="44444" y1="45000" x2="44444" y2="45000"/>
                      </a14:backgroundRemoval>
                    </a14:imgEffect>
                  </a14:imgLayer>
                </a14:imgProps>
              </a:ext>
              <a:ext uri="{28A0092B-C50C-407E-A947-70E740481C1C}">
                <a14:useLocalDpi xmlns:a14="http://schemas.microsoft.com/office/drawing/2010/main" val="0"/>
              </a:ext>
            </a:extLst>
          </a:blip>
          <a:stretch>
            <a:fillRect/>
          </a:stretch>
        </p:blipFill>
        <p:spPr>
          <a:xfrm>
            <a:off x="2815105" y="3338221"/>
            <a:ext cx="830857" cy="332343"/>
          </a:xfrm>
          <a:prstGeom prst="rect">
            <a:avLst/>
          </a:prstGeom>
        </p:spPr>
      </p:pic>
      <p:pic>
        <p:nvPicPr>
          <p:cNvPr id="17" name="Image 16"/>
          <p:cNvPicPr>
            <a:picLocks noChangeAspect="1"/>
          </p:cNvPicPr>
          <p:nvPr/>
        </p:nvPicPr>
        <p:blipFill>
          <a:blip r:embed="rId11">
            <a:extLst>
              <a:ext uri="{BEBA8EAE-BF5A-486C-A8C5-ECC9F3942E4B}">
                <a14:imgProps xmlns:a14="http://schemas.microsoft.com/office/drawing/2010/main">
                  <a14:imgLayer r:embed="rId12">
                    <a14:imgEffect>
                      <a14:backgroundRemoval t="9873" b="89809" l="4667" r="92000">
                        <a14:foregroundMark x1="21111" y1="47771" x2="24222" y2="54140"/>
                        <a14:foregroundMark x1="26667" y1="57962" x2="32444" y2="45541"/>
                        <a14:foregroundMark x1="34444" y1="42675" x2="43111" y2="29618"/>
                        <a14:foregroundMark x1="67111" y1="42357" x2="76889" y2="57325"/>
                        <a14:foregroundMark x1="44000" y1="28662" x2="48444" y2="24522"/>
                        <a14:foregroundMark x1="42444" y1="42675" x2="43111" y2="57006"/>
                        <a14:foregroundMark x1="66222" y1="56369" x2="69778" y2="50637"/>
                        <a14:foregroundMark x1="75333" y1="45860" x2="77111" y2="42994"/>
                        <a14:foregroundMark x1="58222" y1="36306" x2="64667" y2="28344"/>
                        <a14:foregroundMark x1="72667" y1="27070" x2="80667" y2="29618"/>
                        <a14:foregroundMark x1="69556" y1="74204" x2="81778" y2="67834"/>
                        <a14:foregroundMark x1="84889" y1="63376" x2="87778" y2="52229"/>
                        <a14:foregroundMark x1="87778" y1="45541" x2="83778" y2="33439"/>
                        <a14:foregroundMark x1="55111" y1="53822" x2="55333" y2="40764"/>
                        <a14:foregroundMark x1="59778" y1="67834" x2="55778" y2="57325"/>
                        <a14:backgroundMark x1="21778" y1="65287" x2="17333" y2="55096"/>
                      </a14:backgroundRemoval>
                    </a14:imgEffect>
                  </a14:imgLayer>
                </a14:imgProps>
              </a:ext>
              <a:ext uri="{28A0092B-C50C-407E-A947-70E740481C1C}">
                <a14:useLocalDpi xmlns:a14="http://schemas.microsoft.com/office/drawing/2010/main" val="0"/>
              </a:ext>
            </a:extLst>
          </a:blip>
          <a:stretch>
            <a:fillRect/>
          </a:stretch>
        </p:blipFill>
        <p:spPr>
          <a:xfrm>
            <a:off x="2955750" y="3676272"/>
            <a:ext cx="549565" cy="383474"/>
          </a:xfrm>
          <a:prstGeom prst="rect">
            <a:avLst/>
          </a:prstGeom>
        </p:spPr>
      </p:pic>
      <p:sp>
        <p:nvSpPr>
          <p:cNvPr id="18" name="Rectangle 17"/>
          <p:cNvSpPr/>
          <p:nvPr/>
        </p:nvSpPr>
        <p:spPr>
          <a:xfrm>
            <a:off x="6241418" y="1888198"/>
            <a:ext cx="3231318" cy="215444"/>
          </a:xfrm>
          <a:prstGeom prst="rect">
            <a:avLst/>
          </a:prstGeom>
        </p:spPr>
        <p:txBody>
          <a:bodyPr wrap="square">
            <a:spAutoFit/>
          </a:bodyPr>
          <a:lstStyle/>
          <a:p>
            <a:r>
              <a:rPr lang="fr-BE" sz="800" dirty="0"/>
              <a:t>S. </a:t>
            </a:r>
            <a:r>
              <a:rPr lang="fr-BE" sz="800" dirty="0" err="1"/>
              <a:t>Vardoulakis</a:t>
            </a:r>
            <a:r>
              <a:rPr lang="fr-BE" sz="800" dirty="0"/>
              <a:t> et al. / </a:t>
            </a:r>
            <a:r>
              <a:rPr lang="fr-BE" sz="800" dirty="0" err="1"/>
              <a:t>Atmospheric</a:t>
            </a:r>
            <a:r>
              <a:rPr lang="fr-BE" sz="800" dirty="0"/>
              <a:t> </a:t>
            </a:r>
            <a:r>
              <a:rPr lang="fr-BE" sz="800" dirty="0" err="1"/>
              <a:t>Environment</a:t>
            </a:r>
            <a:r>
              <a:rPr lang="fr-BE" sz="800" dirty="0"/>
              <a:t> 37 (2003) 155–182</a:t>
            </a:r>
            <a:endParaRPr lang="fr-BE" sz="800" i="1" dirty="0"/>
          </a:p>
        </p:txBody>
      </p:sp>
      <p:sp>
        <p:nvSpPr>
          <p:cNvPr id="20"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Tree>
    <p:extLst>
      <p:ext uri="{BB962C8B-B14F-4D97-AF65-F5344CB8AC3E}">
        <p14:creationId xmlns:p14="http://schemas.microsoft.com/office/powerpoint/2010/main" val="3865752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graphicFrame>
        <p:nvGraphicFramePr>
          <p:cNvPr id="2" name="Tableau 1"/>
          <p:cNvGraphicFramePr>
            <a:graphicFrameLocks noGrp="1"/>
          </p:cNvGraphicFramePr>
          <p:nvPr>
            <p:extLst>
              <p:ext uri="{D42A27DB-BD31-4B8C-83A1-F6EECF244321}">
                <p14:modId xmlns:p14="http://schemas.microsoft.com/office/powerpoint/2010/main" val="1323529449"/>
              </p:ext>
            </p:extLst>
          </p:nvPr>
        </p:nvGraphicFramePr>
        <p:xfrm>
          <a:off x="1038225" y="1273059"/>
          <a:ext cx="10836000" cy="3899272"/>
        </p:xfrm>
        <a:graphic>
          <a:graphicData uri="http://schemas.openxmlformats.org/drawingml/2006/table">
            <a:tbl>
              <a:tblPr firstRow="1" bandRow="1">
                <a:tableStyleId>{93296810-A885-4BE3-A3E7-6D5BEEA58F35}</a:tableStyleId>
              </a:tblPr>
              <a:tblGrid>
                <a:gridCol w="1476000">
                  <a:extLst>
                    <a:ext uri="{9D8B030D-6E8A-4147-A177-3AD203B41FA5}">
                      <a16:colId xmlns:a16="http://schemas.microsoft.com/office/drawing/2014/main" val="637768450"/>
                    </a:ext>
                  </a:extLst>
                </a:gridCol>
                <a:gridCol w="1440000">
                  <a:extLst>
                    <a:ext uri="{9D8B030D-6E8A-4147-A177-3AD203B41FA5}">
                      <a16:colId xmlns:a16="http://schemas.microsoft.com/office/drawing/2014/main" val="1836796470"/>
                    </a:ext>
                  </a:extLst>
                </a:gridCol>
                <a:gridCol w="7920000">
                  <a:extLst>
                    <a:ext uri="{9D8B030D-6E8A-4147-A177-3AD203B41FA5}">
                      <a16:colId xmlns:a16="http://schemas.microsoft.com/office/drawing/2014/main" val="4159362420"/>
                    </a:ext>
                  </a:extLst>
                </a:gridCol>
              </a:tblGrid>
              <a:tr h="370840">
                <a:tc>
                  <a:txBody>
                    <a:bodyPr/>
                    <a:lstStyle/>
                    <a:p>
                      <a:r>
                        <a:rPr lang="en-GB" noProof="0" dirty="0" smtClean="0">
                          <a:solidFill>
                            <a:sysClr val="windowText" lastClr="000000"/>
                          </a:solidFill>
                          <a:effectLst/>
                        </a:rPr>
                        <a:t>Variables</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noProof="0" dirty="0" smtClean="0">
                          <a:solidFill>
                            <a:sysClr val="windowText" lastClr="000000"/>
                          </a:solidFill>
                          <a:effectLst/>
                        </a:rPr>
                        <a:t>Type</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noProof="0" dirty="0" smtClean="0">
                          <a:solidFill>
                            <a:sysClr val="windowText" lastClr="000000"/>
                          </a:solidFill>
                          <a:effectLst/>
                        </a:rPr>
                        <a:t>Examples</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5912413"/>
                  </a:ext>
                </a:extLst>
              </a:tr>
              <a:tr h="370840">
                <a:tc>
                  <a:txBody>
                    <a:bodyPr/>
                    <a:lstStyle/>
                    <a:p>
                      <a:r>
                        <a:rPr lang="en-GB" sz="1400" b="1" noProof="0" dirty="0" smtClean="0">
                          <a:solidFill>
                            <a:sysClr val="windowText" lastClr="000000"/>
                          </a:solidFill>
                        </a:rPr>
                        <a:t>Type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noProof="0" dirty="0" smtClean="0">
                          <a:solidFill>
                            <a:sysClr val="windowText" lastClr="000000"/>
                          </a:solidFill>
                        </a:rPr>
                        <a:t>Local depollution by trees ; Agriculture contribution to pollution</a:t>
                      </a:r>
                      <a:r>
                        <a:rPr lang="en-GB" sz="1400" i="1" baseline="0" noProof="0" dirty="0" smtClean="0">
                          <a:solidFill>
                            <a:sysClr val="windowText" lastClr="000000"/>
                          </a:solidFill>
                        </a:rPr>
                        <a:t> </a:t>
                      </a:r>
                      <a:endParaRPr lang="en-GB" sz="1400" i="1" noProof="0" dirty="0" smtClean="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245258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Canopy</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kern="1200" noProof="0" dirty="0" smtClean="0">
                          <a:solidFill>
                            <a:sysClr val="windowText" lastClr="000000"/>
                          </a:solidFill>
                          <a:latin typeface="+mn-lt"/>
                          <a:ea typeface="+mn-ea"/>
                          <a:cs typeface="+mn-cs"/>
                        </a:rPr>
                        <a:t>Large canopy traps pollutants</a:t>
                      </a:r>
                      <a:r>
                        <a:rPr lang="en-GB" sz="1400" i="1" kern="1200" baseline="0" noProof="0" dirty="0" smtClean="0">
                          <a:solidFill>
                            <a:sysClr val="windowText" lastClr="000000"/>
                          </a:solidFill>
                          <a:latin typeface="+mn-lt"/>
                          <a:ea typeface="+mn-ea"/>
                          <a:cs typeface="+mn-cs"/>
                        </a:rPr>
                        <a:t> under the tree</a:t>
                      </a:r>
                      <a:endParaRPr lang="en-GB" sz="1400" i="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777317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Disposition</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b="0" i="1" u="none" strike="noStrike" kern="1200" baseline="0" noProof="0" dirty="0" smtClean="0">
                          <a:solidFill>
                            <a:sysClr val="windowText" lastClr="000000"/>
                          </a:solidFill>
                          <a:latin typeface="+mn-lt"/>
                          <a:ea typeface="+mn-ea"/>
                          <a:cs typeface="+mn-cs"/>
                        </a:rPr>
                        <a:t>No screen effect for a single tree while for grouped trees yes</a:t>
                      </a:r>
                      <a:endParaRPr lang="en-GB" sz="1400" i="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8988019"/>
                  </a:ext>
                </a:extLst>
              </a:tr>
              <a:tr h="358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Height</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noProof="0" dirty="0" smtClean="0">
                          <a:solidFill>
                            <a:sysClr val="windowText" lastClr="000000"/>
                          </a:solidFill>
                        </a:rPr>
                        <a:t>Screen effect affected</a:t>
                      </a:r>
                      <a:endParaRPr lang="en-GB" sz="14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96104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Deciduous leaf</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US" sz="1400" i="1" kern="1200" noProof="0" dirty="0" smtClean="0">
                          <a:solidFill>
                            <a:sysClr val="windowText" lastClr="000000"/>
                          </a:solidFill>
                          <a:latin typeface="+mn-lt"/>
                          <a:ea typeface="+mn-ea"/>
                          <a:cs typeface="+mn-cs"/>
                        </a:rPr>
                        <a:t>The leaves act on the environment</a:t>
                      </a:r>
                      <a:endParaRPr lang="en-GB" sz="1400" i="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146137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Position in</a:t>
                      </a:r>
                      <a:r>
                        <a:rPr lang="en-GB" sz="1400" b="1" baseline="0" noProof="0" dirty="0" smtClean="0">
                          <a:solidFill>
                            <a:sysClr val="windowText" lastClr="000000"/>
                          </a:solidFill>
                        </a:rPr>
                        <a:t> IC</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kern="1200" noProof="0" dirty="0" smtClean="0">
                          <a:solidFill>
                            <a:sysClr val="windowText" lastClr="000000"/>
                          </a:solidFill>
                          <a:latin typeface="+mn-lt"/>
                          <a:ea typeface="+mn-ea"/>
                          <a:cs typeface="+mn-cs"/>
                        </a:rPr>
                        <a:t>Same</a:t>
                      </a:r>
                      <a:r>
                        <a:rPr lang="en-GB" sz="1400" i="1" kern="1200" baseline="0" noProof="0" dirty="0" smtClean="0">
                          <a:solidFill>
                            <a:sysClr val="windowText" lastClr="000000"/>
                          </a:solidFill>
                          <a:latin typeface="+mn-lt"/>
                          <a:ea typeface="+mn-ea"/>
                          <a:cs typeface="+mn-cs"/>
                        </a:rPr>
                        <a:t> as</a:t>
                      </a:r>
                      <a:r>
                        <a:rPr lang="en-GB" sz="1400" i="1" kern="1200" noProof="0" dirty="0" smtClean="0">
                          <a:solidFill>
                            <a:sysClr val="windowText" lastClr="000000"/>
                          </a:solidFill>
                          <a:latin typeface="+mn-lt"/>
                          <a:ea typeface="+mn-ea"/>
                          <a:cs typeface="+mn-cs"/>
                        </a:rPr>
                        <a:t> building parameter </a:t>
                      </a:r>
                      <a:endParaRPr lang="en-GB" sz="1400" i="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730604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ysClr val="windowText" lastClr="000000"/>
                          </a:solidFill>
                        </a:rPr>
                        <a:t>Orientation</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b="0" i="1" u="none" strike="noStrike" kern="1200" baseline="0" noProof="0" dirty="0" smtClean="0">
                          <a:solidFill>
                            <a:sysClr val="windowText" lastClr="000000"/>
                          </a:solidFill>
                          <a:latin typeface="+mn-lt"/>
                          <a:ea typeface="+mn-ea"/>
                          <a:cs typeface="+mn-cs"/>
                        </a:rPr>
                        <a:t>Wind from the North coupled West-East linear disposition</a:t>
                      </a:r>
                      <a:r>
                        <a:rPr lang="en-GB" sz="1400" b="0" i="1" u="none" strike="noStrike" kern="1200" baseline="0" noProof="0" dirty="0" smtClean="0">
                          <a:solidFill>
                            <a:sysClr val="windowText" lastClr="000000"/>
                          </a:solidFill>
                          <a:latin typeface="+mn-lt"/>
                          <a:ea typeface="+mn-ea"/>
                          <a:cs typeface="+mn-cs"/>
                        </a:rPr>
                        <a:t>  </a:t>
                      </a:r>
                    </a:p>
                    <a:p>
                      <a:pPr marL="452438" indent="0">
                        <a:buFont typeface="Wingdings" panose="05000000000000000000" pitchFamily="2" charset="2"/>
                        <a:buNone/>
                      </a:pPr>
                      <a:r>
                        <a:rPr lang="en-GB" sz="1400" b="0" i="1" u="none" strike="noStrike" kern="1200" baseline="0" noProof="0" dirty="0" smtClean="0">
                          <a:solidFill>
                            <a:sysClr val="windowText" lastClr="000000"/>
                          </a:solidFill>
                          <a:latin typeface="+mn-lt"/>
                          <a:ea typeface="+mn-ea"/>
                          <a:cs typeface="+mn-cs"/>
                          <a:sym typeface="Wingdings 3" panose="05040102010807070707" pitchFamily="18" charset="2"/>
                        </a:rPr>
                        <a:t>  Screen effect</a:t>
                      </a:r>
                      <a:endParaRPr lang="en-GB" sz="1400" i="1" kern="1200" noProof="0" dirty="0" smtClean="0">
                        <a:solidFill>
                          <a:sysClr val="windowText" lastClr="000000"/>
                        </a:solidFill>
                        <a:latin typeface="+mn-lt"/>
                        <a:ea typeface="+mn-ea"/>
                        <a:cs typeface="+mn-cs"/>
                      </a:endParaRPr>
                    </a:p>
                    <a:p>
                      <a:pPr marL="0" indent="0">
                        <a:buFont typeface="Wingdings" panose="05000000000000000000" pitchFamily="2" charset="2"/>
                        <a:buNone/>
                      </a:pPr>
                      <a:r>
                        <a:rPr lang="en-US" sz="1400" b="0" i="1" u="none" strike="noStrike" kern="1200" baseline="0" noProof="0" dirty="0" smtClean="0">
                          <a:solidFill>
                            <a:sysClr val="windowText" lastClr="000000"/>
                          </a:solidFill>
                          <a:latin typeface="+mn-lt"/>
                          <a:ea typeface="+mn-ea"/>
                          <a:cs typeface="+mn-cs"/>
                        </a:rPr>
                        <a:t>Wind from the West coupled West-East linear disposition</a:t>
                      </a:r>
                      <a:r>
                        <a:rPr lang="en-GB" sz="1400" i="1" kern="1200" noProof="0" dirty="0" smtClean="0">
                          <a:solidFill>
                            <a:sysClr val="windowText" lastClr="000000"/>
                          </a:solidFill>
                          <a:latin typeface="+mn-lt"/>
                          <a:ea typeface="+mn-ea"/>
                          <a:cs typeface="+mn-cs"/>
                        </a:rPr>
                        <a:t> </a:t>
                      </a:r>
                    </a:p>
                    <a:p>
                      <a:pPr marL="452438" indent="0">
                        <a:buFont typeface="Wingdings" panose="05000000000000000000" pitchFamily="2" charset="2"/>
                        <a:buNone/>
                      </a:pPr>
                      <a:r>
                        <a:rPr lang="en-GB" sz="1400" b="0" i="1" u="none" strike="noStrike" kern="1200" baseline="0" noProof="0" dirty="0" smtClean="0">
                          <a:solidFill>
                            <a:sysClr val="windowText" lastClr="000000"/>
                          </a:solidFill>
                          <a:latin typeface="+mn-lt"/>
                          <a:ea typeface="+mn-ea"/>
                          <a:cs typeface="+mn-cs"/>
                          <a:sym typeface="Wingdings 3" panose="05040102010807070707" pitchFamily="18" charset="2"/>
                        </a:rPr>
                        <a:t>  No Screen effect</a:t>
                      </a:r>
                      <a:endParaRPr lang="en-GB" sz="1400" i="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793642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noProof="0" dirty="0" err="1" smtClean="0">
                          <a:solidFill>
                            <a:sysClr val="windowText" lastClr="000000"/>
                          </a:solidFill>
                        </a:rPr>
                        <a:t>Allergenicity</a:t>
                      </a:r>
                      <a:endParaRPr lang="en-GB" sz="1400" b="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defTabSz="914400" rtl="0" eaLnBrk="1" latinLnBrk="0" hangingPunct="1">
                        <a:buFont typeface="Wingdings" panose="05000000000000000000" pitchFamily="2" charset="2"/>
                        <a:buNone/>
                      </a:pPr>
                      <a:r>
                        <a:rPr lang="en-US" sz="1400" i="1" kern="1200" noProof="0" dirty="0" smtClean="0">
                          <a:solidFill>
                            <a:sysClr val="windowText" lastClr="000000"/>
                          </a:solidFill>
                          <a:latin typeface="+mn-lt"/>
                          <a:ea typeface="+mn-ea"/>
                          <a:cs typeface="+mn-cs"/>
                        </a:rPr>
                        <a:t>Birch is more allergenic than beech</a:t>
                      </a:r>
                      <a:endParaRPr lang="en-GB" sz="1400" i="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296505"/>
                  </a:ext>
                </a:extLst>
              </a:tr>
            </a:tbl>
          </a:graphicData>
        </a:graphic>
      </p:graphicFrame>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700" y="5157870"/>
            <a:ext cx="2437452" cy="1371067"/>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7355" y="5142458"/>
            <a:ext cx="1848639" cy="1386479"/>
          </a:xfrm>
          <a:prstGeom prst="rect">
            <a:avLst/>
          </a:prstGeom>
        </p:spPr>
      </p:pic>
      <p:pic>
        <p:nvPicPr>
          <p:cNvPr id="7" name="Image 6"/>
          <p:cNvPicPr>
            <a:picLocks noChangeAspect="1"/>
          </p:cNvPicPr>
          <p:nvPr/>
        </p:nvPicPr>
        <p:blipFill>
          <a:blip r:embed="rId6"/>
          <a:stretch>
            <a:fillRect/>
          </a:stretch>
        </p:blipFill>
        <p:spPr>
          <a:xfrm>
            <a:off x="5115197" y="5069584"/>
            <a:ext cx="2822699" cy="1753307"/>
          </a:xfrm>
          <a:prstGeom prst="rect">
            <a:avLst/>
          </a:prstGeom>
        </p:spPr>
      </p:pic>
      <p:pic>
        <p:nvPicPr>
          <p:cNvPr id="8" name="Image 7"/>
          <p:cNvPicPr>
            <a:picLocks noChangeAspect="1"/>
          </p:cNvPicPr>
          <p:nvPr/>
        </p:nvPicPr>
        <p:blipFill>
          <a:blip r:embed="rId7"/>
          <a:stretch>
            <a:fillRect/>
          </a:stretch>
        </p:blipFill>
        <p:spPr>
          <a:xfrm>
            <a:off x="7991475" y="6240004"/>
            <a:ext cx="3562471" cy="311488"/>
          </a:xfrm>
          <a:prstGeom prst="rect">
            <a:avLst/>
          </a:prstGeom>
        </p:spPr>
      </p:pic>
      <p:sp>
        <p:nvSpPr>
          <p:cNvPr id="11" name="Rectangle 10"/>
          <p:cNvSpPr/>
          <p:nvPr/>
        </p:nvSpPr>
        <p:spPr>
          <a:xfrm>
            <a:off x="8868735" y="5566535"/>
            <a:ext cx="2978701" cy="215444"/>
          </a:xfrm>
          <a:prstGeom prst="rect">
            <a:avLst/>
          </a:prstGeom>
        </p:spPr>
        <p:txBody>
          <a:bodyPr wrap="none">
            <a:spAutoFit/>
          </a:bodyPr>
          <a:lstStyle/>
          <a:p>
            <a:r>
              <a:rPr lang="fr-BE" sz="800" i="1" dirty="0"/>
              <a:t>K.V. </a:t>
            </a:r>
            <a:r>
              <a:rPr lang="fr-BE" sz="800" i="1" dirty="0" err="1"/>
              <a:t>Abhijith</a:t>
            </a:r>
            <a:r>
              <a:rPr lang="fr-BE" sz="800" i="1" dirty="0"/>
              <a:t> et al. / </a:t>
            </a:r>
            <a:r>
              <a:rPr lang="fr-BE" sz="800" i="1" dirty="0" err="1"/>
              <a:t>Atmospheric</a:t>
            </a:r>
            <a:r>
              <a:rPr lang="fr-BE" sz="800" i="1" dirty="0"/>
              <a:t> </a:t>
            </a:r>
            <a:r>
              <a:rPr lang="fr-BE" sz="800" i="1" dirty="0" err="1"/>
              <a:t>Environment</a:t>
            </a:r>
            <a:r>
              <a:rPr lang="fr-BE" sz="800" i="1" dirty="0"/>
              <a:t> 162 (2017) </a:t>
            </a:r>
            <a:r>
              <a:rPr lang="fr-BE" sz="800" i="1" dirty="0" smtClean="0"/>
              <a:t>71-86</a:t>
            </a:r>
            <a:endParaRPr lang="fr-BE" sz="800" i="1" dirty="0"/>
          </a:p>
        </p:txBody>
      </p:sp>
      <p:sp>
        <p:nvSpPr>
          <p:cNvPr id="14" name="Rectangle 13"/>
          <p:cNvSpPr/>
          <p:nvPr/>
        </p:nvSpPr>
        <p:spPr>
          <a:xfrm>
            <a:off x="7023039" y="5157870"/>
            <a:ext cx="949299" cy="215444"/>
          </a:xfrm>
          <a:prstGeom prst="rect">
            <a:avLst/>
          </a:prstGeom>
        </p:spPr>
        <p:txBody>
          <a:bodyPr wrap="none">
            <a:spAutoFit/>
          </a:bodyPr>
          <a:lstStyle/>
          <a:p>
            <a:r>
              <a:rPr lang="fr-BE" sz="800" i="1" dirty="0" smtClean="0"/>
              <a:t>www.airallergy.be</a:t>
            </a:r>
            <a:endParaRPr lang="fr-BE" sz="800" i="1" dirty="0"/>
          </a:p>
        </p:txBody>
      </p:sp>
      <p:pic>
        <p:nvPicPr>
          <p:cNvPr id="15" name="Image 14"/>
          <p:cNvPicPr>
            <a:picLocks noChangeAspect="1"/>
          </p:cNvPicPr>
          <p:nvPr/>
        </p:nvPicPr>
        <p:blipFill>
          <a:blip r:embed="rId8">
            <a:extLst>
              <a:ext uri="{BEBA8EAE-BF5A-486C-A8C5-ECC9F3942E4B}">
                <a14:imgProps xmlns:a14="http://schemas.microsoft.com/office/drawing/2010/main">
                  <a14:imgLayer r:embed="rId9">
                    <a14:imgEffect>
                      <a14:backgroundRemoval t="10000" b="90000" l="2222" r="96000">
                        <a14:foregroundMark x1="42000" y1="33889" x2="52667" y2="65000"/>
                        <a14:foregroundMark x1="48889" y1="78333" x2="59778" y2="53333"/>
                        <a14:foregroundMark x1="51556" y1="42778" x2="51556" y2="42778"/>
                        <a14:foregroundMark x1="51556" y1="43333" x2="51556" y2="43333"/>
                        <a14:foregroundMark x1="74000" y1="71667" x2="88444" y2="35556"/>
                        <a14:foregroundMark x1="80444" y1="36111" x2="80444" y2="36111"/>
                        <a14:foregroundMark x1="77778" y1="70000" x2="85778" y2="63333"/>
                        <a14:foregroundMark x1="79556" y1="46667" x2="84889" y2="29444"/>
                        <a14:foregroundMark x1="44889" y1="33889" x2="60000" y2="36667"/>
                        <a14:foregroundMark x1="75333" y1="41667" x2="75333" y2="41667"/>
                        <a14:foregroundMark x1="44444" y1="45000" x2="44444" y2="45000"/>
                      </a14:backgroundRemoval>
                    </a14:imgEffect>
                  </a14:imgLayer>
                </a14:imgProps>
              </a:ext>
              <a:ext uri="{28A0092B-C50C-407E-A947-70E740481C1C}">
                <a14:useLocalDpi xmlns:a14="http://schemas.microsoft.com/office/drawing/2010/main" val="0"/>
              </a:ext>
            </a:extLst>
          </a:blip>
          <a:stretch>
            <a:fillRect/>
          </a:stretch>
        </p:blipFill>
        <p:spPr>
          <a:xfrm>
            <a:off x="2791932" y="1632080"/>
            <a:ext cx="830857" cy="332343"/>
          </a:xfrm>
          <a:prstGeom prst="rect">
            <a:avLst/>
          </a:prstGeom>
        </p:spPr>
      </p:pic>
      <p:pic>
        <p:nvPicPr>
          <p:cNvPr id="16" name="Image 15"/>
          <p:cNvPicPr>
            <a:picLocks noChangeAspect="1"/>
          </p:cNvPicPr>
          <p:nvPr/>
        </p:nvPicPr>
        <p:blipFill>
          <a:blip r:embed="rId8">
            <a:extLst>
              <a:ext uri="{BEBA8EAE-BF5A-486C-A8C5-ECC9F3942E4B}">
                <a14:imgProps xmlns:a14="http://schemas.microsoft.com/office/drawing/2010/main">
                  <a14:imgLayer r:embed="rId9">
                    <a14:imgEffect>
                      <a14:backgroundRemoval t="10000" b="90000" l="2222" r="96000">
                        <a14:foregroundMark x1="42000" y1="33889" x2="52667" y2="65000"/>
                        <a14:foregroundMark x1="48889" y1="78333" x2="59778" y2="53333"/>
                        <a14:foregroundMark x1="51556" y1="42778" x2="51556" y2="42778"/>
                        <a14:foregroundMark x1="51556" y1="43333" x2="51556" y2="43333"/>
                        <a14:foregroundMark x1="74000" y1="71667" x2="88444" y2="35556"/>
                        <a14:foregroundMark x1="80444" y1="36111" x2="80444" y2="36111"/>
                        <a14:foregroundMark x1="77778" y1="70000" x2="85778" y2="63333"/>
                        <a14:foregroundMark x1="79556" y1="46667" x2="84889" y2="29444"/>
                        <a14:foregroundMark x1="44889" y1="33889" x2="60000" y2="36667"/>
                        <a14:foregroundMark x1="75333" y1="41667" x2="75333" y2="41667"/>
                        <a14:foregroundMark x1="44444" y1="45000" x2="44444" y2="45000"/>
                      </a14:backgroundRemoval>
                    </a14:imgEffect>
                  </a14:imgLayer>
                </a14:imgProps>
              </a:ext>
              <a:ext uri="{28A0092B-C50C-407E-A947-70E740481C1C}">
                <a14:useLocalDpi xmlns:a14="http://schemas.microsoft.com/office/drawing/2010/main" val="0"/>
              </a:ext>
            </a:extLst>
          </a:blip>
          <a:stretch>
            <a:fillRect/>
          </a:stretch>
        </p:blipFill>
        <p:spPr>
          <a:xfrm>
            <a:off x="2802296" y="2009067"/>
            <a:ext cx="830857" cy="332343"/>
          </a:xfrm>
          <a:prstGeom prst="rect">
            <a:avLst/>
          </a:prstGeom>
        </p:spPr>
      </p:pic>
      <p:pic>
        <p:nvPicPr>
          <p:cNvPr id="17" name="Image 16"/>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7111" y1="38444" x2="27111" y2="38444"/>
                        <a14:foregroundMark x1="44222" y1="39556" x2="44222" y2="39556"/>
                        <a14:foregroundMark x1="28222" y1="50889" x2="28222" y2="51556"/>
                        <a14:foregroundMark x1="28444" y1="62000" x2="28444" y2="62000"/>
                        <a14:foregroundMark x1="47333" y1="63556" x2="47333" y2="63556"/>
                      </a14:backgroundRemoval>
                    </a14:imgEffect>
                  </a14:imgLayer>
                </a14:imgProps>
              </a:ext>
              <a:ext uri="{28A0092B-C50C-407E-A947-70E740481C1C}">
                <a14:useLocalDpi xmlns:a14="http://schemas.microsoft.com/office/drawing/2010/main" val="0"/>
              </a:ext>
            </a:extLst>
          </a:blip>
          <a:stretch>
            <a:fillRect/>
          </a:stretch>
        </p:blipFill>
        <p:spPr>
          <a:xfrm>
            <a:off x="2812687" y="2156652"/>
            <a:ext cx="789339" cy="789339"/>
          </a:xfrm>
          <a:prstGeom prst="rect">
            <a:avLst/>
          </a:prstGeom>
        </p:spPr>
      </p:pic>
      <p:pic>
        <p:nvPicPr>
          <p:cNvPr id="18" name="Image 17"/>
          <p:cNvPicPr>
            <a:picLocks noChangeAspect="1"/>
          </p:cNvPicPr>
          <p:nvPr/>
        </p:nvPicPr>
        <p:blipFill>
          <a:blip r:embed="rId12">
            <a:extLst>
              <a:ext uri="{BEBA8EAE-BF5A-486C-A8C5-ECC9F3942E4B}">
                <a14:imgProps xmlns:a14="http://schemas.microsoft.com/office/drawing/2010/main">
                  <a14:imgLayer r:embed="rId13">
                    <a14:imgEffect>
                      <a14:backgroundRemoval t="9140" b="89785" l="2222" r="97333"/>
                    </a14:imgEffect>
                  </a14:imgLayer>
                </a14:imgProps>
              </a:ext>
              <a:ext uri="{28A0092B-C50C-407E-A947-70E740481C1C}">
                <a14:useLocalDpi xmlns:a14="http://schemas.microsoft.com/office/drawing/2010/main" val="0"/>
              </a:ext>
            </a:extLst>
          </a:blip>
          <a:stretch>
            <a:fillRect/>
          </a:stretch>
        </p:blipFill>
        <p:spPr>
          <a:xfrm>
            <a:off x="2687000" y="2664402"/>
            <a:ext cx="1055088" cy="436103"/>
          </a:xfrm>
          <a:prstGeom prst="rect">
            <a:avLst/>
          </a:prstGeom>
        </p:spPr>
      </p:pic>
      <p:pic>
        <p:nvPicPr>
          <p:cNvPr id="19" name="Image 18"/>
          <p:cNvPicPr>
            <a:picLocks noChangeAspect="1"/>
          </p:cNvPicPr>
          <p:nvPr/>
        </p:nvPicPr>
        <p:blipFill>
          <a:blip r:embed="rId14">
            <a:extLst>
              <a:ext uri="{BEBA8EAE-BF5A-486C-A8C5-ECC9F3942E4B}">
                <a14:imgProps xmlns:a14="http://schemas.microsoft.com/office/drawing/2010/main">
                  <a14:imgLayer r:embed="rId15">
                    <a14:imgEffect>
                      <a14:backgroundRemoval t="9873" b="89809" l="4667" r="92000">
                        <a14:foregroundMark x1="21111" y1="47771" x2="24222" y2="54140"/>
                        <a14:foregroundMark x1="26667" y1="57962" x2="32444" y2="45541"/>
                        <a14:foregroundMark x1="34444" y1="42675" x2="43111" y2="29618"/>
                        <a14:foregroundMark x1="67111" y1="42357" x2="76889" y2="57325"/>
                        <a14:foregroundMark x1="44000" y1="28662" x2="48444" y2="24522"/>
                        <a14:foregroundMark x1="42444" y1="42675" x2="43111" y2="57006"/>
                        <a14:foregroundMark x1="66222" y1="56369" x2="69778" y2="50637"/>
                        <a14:foregroundMark x1="75333" y1="45860" x2="77111" y2="42994"/>
                        <a14:foregroundMark x1="58222" y1="36306" x2="64667" y2="28344"/>
                        <a14:foregroundMark x1="72667" y1="27070" x2="80667" y2="29618"/>
                        <a14:foregroundMark x1="69556" y1="74204" x2="81778" y2="67834"/>
                        <a14:foregroundMark x1="84889" y1="63376" x2="87778" y2="52229"/>
                        <a14:foregroundMark x1="87778" y1="45541" x2="83778" y2="33439"/>
                        <a14:foregroundMark x1="55111" y1="53822" x2="55333" y2="40764"/>
                        <a14:foregroundMark x1="59778" y1="67834" x2="55778" y2="57325"/>
                        <a14:backgroundMark x1="21778" y1="65287" x2="17333" y2="55096"/>
                      </a14:backgroundRemoval>
                    </a14:imgEffect>
                  </a14:imgLayer>
                </a14:imgProps>
              </a:ext>
              <a:ext uri="{28A0092B-C50C-407E-A947-70E740481C1C}">
                <a14:useLocalDpi xmlns:a14="http://schemas.microsoft.com/office/drawing/2010/main" val="0"/>
              </a:ext>
            </a:extLst>
          </a:blip>
          <a:stretch>
            <a:fillRect/>
          </a:stretch>
        </p:blipFill>
        <p:spPr>
          <a:xfrm>
            <a:off x="2932577" y="3063597"/>
            <a:ext cx="549565" cy="383474"/>
          </a:xfrm>
          <a:prstGeom prst="rect">
            <a:avLst/>
          </a:prstGeom>
        </p:spPr>
      </p:pic>
      <p:pic>
        <p:nvPicPr>
          <p:cNvPr id="20" name="Image 19"/>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7111" y1="38444" x2="27111" y2="38444"/>
                        <a14:foregroundMark x1="44222" y1="39556" x2="44222" y2="39556"/>
                        <a14:foregroundMark x1="28222" y1="50889" x2="28222" y2="51556"/>
                        <a14:foregroundMark x1="28444" y1="62000" x2="28444" y2="62000"/>
                        <a14:foregroundMark x1="47333" y1="63556" x2="47333" y2="63556"/>
                      </a14:backgroundRemoval>
                    </a14:imgEffect>
                  </a14:imgLayer>
                </a14:imgProps>
              </a:ext>
              <a:ext uri="{28A0092B-C50C-407E-A947-70E740481C1C}">
                <a14:useLocalDpi xmlns:a14="http://schemas.microsoft.com/office/drawing/2010/main" val="0"/>
              </a:ext>
            </a:extLst>
          </a:blip>
          <a:stretch>
            <a:fillRect/>
          </a:stretch>
        </p:blipFill>
        <p:spPr>
          <a:xfrm>
            <a:off x="2812689" y="3288805"/>
            <a:ext cx="789339" cy="789339"/>
          </a:xfrm>
          <a:prstGeom prst="rect">
            <a:avLst/>
          </a:prstGeom>
        </p:spPr>
      </p:pic>
      <p:sp>
        <p:nvSpPr>
          <p:cNvPr id="21"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pic>
        <p:nvPicPr>
          <p:cNvPr id="22" name="Image 21"/>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7111" y1="38444" x2="27111" y2="38444"/>
                        <a14:foregroundMark x1="44222" y1="39556" x2="44222" y2="39556"/>
                        <a14:foregroundMark x1="28222" y1="50889" x2="28222" y2="51556"/>
                        <a14:foregroundMark x1="28444" y1="62000" x2="28444" y2="62000"/>
                        <a14:foregroundMark x1="47333" y1="63556" x2="47333" y2="63556"/>
                      </a14:backgroundRemoval>
                    </a14:imgEffect>
                  </a14:imgLayer>
                </a14:imgProps>
              </a:ext>
              <a:ext uri="{28A0092B-C50C-407E-A947-70E740481C1C}">
                <a14:useLocalDpi xmlns:a14="http://schemas.microsoft.com/office/drawing/2010/main" val="0"/>
              </a:ext>
            </a:extLst>
          </a:blip>
          <a:stretch>
            <a:fillRect/>
          </a:stretch>
        </p:blipFill>
        <p:spPr>
          <a:xfrm>
            <a:off x="2812688" y="3666415"/>
            <a:ext cx="789339" cy="789339"/>
          </a:xfrm>
          <a:prstGeom prst="rect">
            <a:avLst/>
          </a:prstGeom>
        </p:spPr>
      </p:pic>
      <p:pic>
        <p:nvPicPr>
          <p:cNvPr id="5" name="Image 4"/>
          <p:cNvPicPr>
            <a:picLocks noChangeAspect="1"/>
          </p:cNvPicPr>
          <p:nvPr/>
        </p:nvPicPr>
        <p:blipFill>
          <a:blip r:embed="rId16"/>
          <a:stretch>
            <a:fillRect/>
          </a:stretch>
        </p:blipFill>
        <p:spPr>
          <a:xfrm>
            <a:off x="8871706" y="1667263"/>
            <a:ext cx="2948940" cy="3901334"/>
          </a:xfrm>
          <a:prstGeom prst="rect">
            <a:avLst/>
          </a:prstGeom>
        </p:spPr>
      </p:pic>
      <p:pic>
        <p:nvPicPr>
          <p:cNvPr id="23" name="Image 22"/>
          <p:cNvPicPr>
            <a:picLocks noChangeAspect="1"/>
          </p:cNvPicPr>
          <p:nvPr/>
        </p:nvPicPr>
        <p:blipFill>
          <a:blip r:embed="rId8">
            <a:extLst>
              <a:ext uri="{BEBA8EAE-BF5A-486C-A8C5-ECC9F3942E4B}">
                <a14:imgProps xmlns:a14="http://schemas.microsoft.com/office/drawing/2010/main">
                  <a14:imgLayer r:embed="rId9">
                    <a14:imgEffect>
                      <a14:backgroundRemoval t="10000" b="90000" l="2222" r="96000">
                        <a14:foregroundMark x1="42000" y1="33889" x2="52667" y2="65000"/>
                        <a14:foregroundMark x1="48889" y1="78333" x2="59778" y2="53333"/>
                        <a14:foregroundMark x1="51556" y1="42778" x2="51556" y2="42778"/>
                        <a14:foregroundMark x1="51556" y1="43333" x2="51556" y2="43333"/>
                        <a14:foregroundMark x1="74000" y1="71667" x2="88444" y2="35556"/>
                        <a14:foregroundMark x1="80444" y1="36111" x2="80444" y2="36111"/>
                        <a14:foregroundMark x1="77778" y1="70000" x2="85778" y2="63333"/>
                        <a14:foregroundMark x1="79556" y1="46667" x2="84889" y2="29444"/>
                        <a14:foregroundMark x1="44889" y1="33889" x2="60000" y2="36667"/>
                        <a14:foregroundMark x1="75333" y1="41667" x2="75333" y2="41667"/>
                        <a14:foregroundMark x1="44444" y1="45000" x2="44444" y2="45000"/>
                      </a14:backgroundRemoval>
                    </a14:imgEffect>
                  </a14:imgLayer>
                </a14:imgProps>
              </a:ext>
              <a:ext uri="{28A0092B-C50C-407E-A947-70E740481C1C}">
                <a14:useLocalDpi xmlns:a14="http://schemas.microsoft.com/office/drawing/2010/main" val="0"/>
              </a:ext>
            </a:extLst>
          </a:blip>
          <a:stretch>
            <a:fillRect/>
          </a:stretch>
        </p:blipFill>
        <p:spPr>
          <a:xfrm>
            <a:off x="2802296" y="4797156"/>
            <a:ext cx="830857" cy="332343"/>
          </a:xfrm>
          <a:prstGeom prst="rect">
            <a:avLst/>
          </a:prstGeom>
        </p:spPr>
      </p:pic>
      <p:sp>
        <p:nvSpPr>
          <p:cNvPr id="24" name="Titre 1"/>
          <p:cNvSpPr txBox="1">
            <a:spLocks/>
          </p:cNvSpPr>
          <p:nvPr/>
        </p:nvSpPr>
        <p:spPr>
          <a:xfrm>
            <a:off x="1038225" y="153006"/>
            <a:ext cx="9601200" cy="877114"/>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sz="4800" dirty="0" smtClean="0">
                <a:effectLst>
                  <a:outerShdw blurRad="38100" dist="38100" dir="2700000" algn="tl">
                    <a:srgbClr val="000000">
                      <a:alpha val="43137"/>
                    </a:srgbClr>
                  </a:outerShdw>
                </a:effectLst>
              </a:rPr>
              <a:t>Results – AQOI</a:t>
            </a:r>
          </a:p>
          <a:p>
            <a:pPr>
              <a:spcBef>
                <a:spcPts val="600"/>
              </a:spcBef>
            </a:pPr>
            <a:r>
              <a:rPr lang="en-GB" sz="3100" i="1" dirty="0" smtClean="0">
                <a:effectLst>
                  <a:outerShdw blurRad="38100" dist="38100" dir="2700000" algn="tl">
                    <a:srgbClr val="000000">
                      <a:alpha val="43137"/>
                    </a:srgbClr>
                  </a:outerShdw>
                </a:effectLst>
              </a:rPr>
              <a:t>Vegetation Parameter</a:t>
            </a:r>
            <a:endParaRPr lang="en-GB" sz="3100" i="1" dirty="0"/>
          </a:p>
        </p:txBody>
      </p:sp>
    </p:spTree>
    <p:extLst>
      <p:ext uri="{BB962C8B-B14F-4D97-AF65-F5344CB8AC3E}">
        <p14:creationId xmlns:p14="http://schemas.microsoft.com/office/powerpoint/2010/main" val="2233524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graphicFrame>
        <p:nvGraphicFramePr>
          <p:cNvPr id="2" name="Tableau 1"/>
          <p:cNvGraphicFramePr>
            <a:graphicFrameLocks noGrp="1"/>
          </p:cNvGraphicFramePr>
          <p:nvPr>
            <p:extLst>
              <p:ext uri="{D42A27DB-BD31-4B8C-83A1-F6EECF244321}">
                <p14:modId xmlns:p14="http://schemas.microsoft.com/office/powerpoint/2010/main" val="756182422"/>
              </p:ext>
            </p:extLst>
          </p:nvPr>
        </p:nvGraphicFramePr>
        <p:xfrm>
          <a:off x="1038225" y="1261680"/>
          <a:ext cx="10836000" cy="3520440"/>
        </p:xfrm>
        <a:graphic>
          <a:graphicData uri="http://schemas.openxmlformats.org/drawingml/2006/table">
            <a:tbl>
              <a:tblPr firstRow="1" bandRow="1">
                <a:tableStyleId>{93296810-A885-4BE3-A3E7-6D5BEEA58F35}</a:tableStyleId>
              </a:tblPr>
              <a:tblGrid>
                <a:gridCol w="2304000">
                  <a:extLst>
                    <a:ext uri="{9D8B030D-6E8A-4147-A177-3AD203B41FA5}">
                      <a16:colId xmlns:a16="http://schemas.microsoft.com/office/drawing/2014/main" val="637768450"/>
                    </a:ext>
                  </a:extLst>
                </a:gridCol>
                <a:gridCol w="1296000">
                  <a:extLst>
                    <a:ext uri="{9D8B030D-6E8A-4147-A177-3AD203B41FA5}">
                      <a16:colId xmlns:a16="http://schemas.microsoft.com/office/drawing/2014/main" val="1836796470"/>
                    </a:ext>
                  </a:extLst>
                </a:gridCol>
                <a:gridCol w="7236000">
                  <a:extLst>
                    <a:ext uri="{9D8B030D-6E8A-4147-A177-3AD203B41FA5}">
                      <a16:colId xmlns:a16="http://schemas.microsoft.com/office/drawing/2014/main" val="4159362420"/>
                    </a:ext>
                  </a:extLst>
                </a:gridCol>
              </a:tblGrid>
              <a:tr h="370840">
                <a:tc>
                  <a:txBody>
                    <a:bodyPr/>
                    <a:lstStyle/>
                    <a:p>
                      <a:r>
                        <a:rPr lang="en-GB" noProof="0" dirty="0" smtClean="0">
                          <a:solidFill>
                            <a:sysClr val="windowText" lastClr="000000"/>
                          </a:solidFill>
                          <a:effectLst/>
                        </a:rPr>
                        <a:t>Variables</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noProof="0" dirty="0" smtClean="0">
                          <a:solidFill>
                            <a:sysClr val="windowText" lastClr="000000"/>
                          </a:solidFill>
                          <a:effectLst/>
                        </a:rPr>
                        <a:t>Type</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noProof="0" dirty="0" smtClean="0">
                          <a:solidFill>
                            <a:sysClr val="windowText" lastClr="000000"/>
                          </a:solidFill>
                          <a:effectLst/>
                        </a:rPr>
                        <a:t>Examples</a:t>
                      </a:r>
                      <a:endParaRPr lang="en-GB" noProof="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5912413"/>
                  </a:ext>
                </a:extLst>
              </a:tr>
              <a:tr h="370840">
                <a:tc>
                  <a:txBody>
                    <a:bodyPr/>
                    <a:lstStyle/>
                    <a:p>
                      <a:r>
                        <a:rPr lang="en-GB" sz="1400" b="1" kern="1200" noProof="0" dirty="0" smtClean="0">
                          <a:solidFill>
                            <a:sysClr val="windowText" lastClr="000000"/>
                          </a:solidFill>
                          <a:latin typeface="+mn-lt"/>
                          <a:ea typeface="+mn-ea"/>
                          <a:cs typeface="+mn-cs"/>
                        </a:rPr>
                        <a:t>IED - Distance from IC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US" sz="1400" i="1" kern="1200" noProof="0" dirty="0" smtClean="0">
                          <a:solidFill>
                            <a:sysClr val="windowText" lastClr="000000"/>
                          </a:solidFill>
                          <a:latin typeface="+mn-lt"/>
                          <a:ea typeface="+mn-ea"/>
                          <a:cs typeface="+mn-cs"/>
                        </a:rPr>
                        <a:t>An industry located 15 km away will be less likely to impact the IC than an industry located 500 m away</a:t>
                      </a:r>
                      <a:endParaRPr lang="en-GB" sz="1400" i="1" kern="1200" noProof="0" dirty="0" smtClean="0">
                        <a:solidFill>
                          <a:sysClr val="windowText" lastClr="000000"/>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245258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kern="1200" noProof="0" dirty="0" smtClean="0">
                          <a:solidFill>
                            <a:sysClr val="windowText" lastClr="000000"/>
                          </a:solidFill>
                          <a:latin typeface="+mn-lt"/>
                          <a:ea typeface="+mn-ea"/>
                          <a:cs typeface="+mn-cs"/>
                        </a:rPr>
                        <a:t>IED - Pollutants emitted</a:t>
                      </a:r>
                      <a:endParaRPr lang="en-GB" sz="1400" b="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1400" i="1" kern="1200" noProof="0" dirty="0" smtClean="0">
                          <a:solidFill>
                            <a:sysClr val="windowText" lastClr="000000"/>
                          </a:solidFill>
                          <a:latin typeface="+mn-lt"/>
                          <a:ea typeface="+mn-ea"/>
                          <a:cs typeface="+mn-cs"/>
                        </a:rPr>
                        <a:t>Not all emitted pollutants have the same impact on health; some are carcinogenic (cf. IARC)</a:t>
                      </a:r>
                      <a:endParaRPr lang="en-GB" sz="1400" i="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777317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kern="1200" noProof="0" dirty="0" smtClean="0">
                          <a:solidFill>
                            <a:sysClr val="windowText" lastClr="000000"/>
                          </a:solidFill>
                          <a:latin typeface="+mn-lt"/>
                          <a:ea typeface="+mn-ea"/>
                          <a:cs typeface="+mn-cs"/>
                        </a:rPr>
                        <a:t>IED – Quantity of pollutants </a:t>
                      </a:r>
                      <a:endParaRPr lang="en-GB" sz="1400" b="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defTabSz="914400" rtl="0" eaLnBrk="1" latinLnBrk="0" hangingPunct="1">
                        <a:buFont typeface="Wingdings" panose="05000000000000000000" pitchFamily="2" charset="2"/>
                        <a:buNone/>
                      </a:pPr>
                      <a:r>
                        <a:rPr lang="en-GB" sz="1400" i="1" kern="1200" noProof="0" dirty="0" smtClean="0">
                          <a:solidFill>
                            <a:sysClr val="windowText" lastClr="000000"/>
                          </a:solidFill>
                          <a:latin typeface="+mn-lt"/>
                          <a:ea typeface="+mn-ea"/>
                          <a:cs typeface="+mn-cs"/>
                        </a:rPr>
                        <a:t>The quantity emitted impacts health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898801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kern="1200" noProof="0" dirty="0" smtClean="0">
                          <a:solidFill>
                            <a:sysClr val="windowText" lastClr="000000"/>
                          </a:solidFill>
                          <a:latin typeface="+mn-lt"/>
                          <a:ea typeface="+mn-ea"/>
                          <a:cs typeface="+mn-cs"/>
                        </a:rPr>
                        <a:t>Road - Orientation </a:t>
                      </a:r>
                      <a:endParaRPr lang="en-GB" sz="1400" b="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buFont typeface="Wingdings" panose="05000000000000000000" pitchFamily="2" charset="2"/>
                        <a:buNone/>
                        <a:tabLst>
                          <a:tab pos="180975" algn="l"/>
                        </a:tabLst>
                      </a:pPr>
                      <a:r>
                        <a:rPr lang="en-US" sz="1400" b="0" i="1" u="none" strike="noStrike" kern="1200" baseline="0" noProof="0" dirty="0" smtClean="0">
                          <a:solidFill>
                            <a:sysClr val="windowText" lastClr="000000"/>
                          </a:solidFill>
                          <a:latin typeface="+mn-lt"/>
                          <a:ea typeface="+mn-ea"/>
                          <a:cs typeface="+mn-cs"/>
                        </a:rPr>
                        <a:t>Wind from the North coupled with a street facing North</a:t>
                      </a:r>
                      <a:r>
                        <a:rPr lang="en-GB" sz="1400" b="0" i="1" u="none" strike="noStrike" kern="1200" baseline="0" noProof="0" dirty="0" smtClean="0">
                          <a:solidFill>
                            <a:sysClr val="windowText" lastClr="000000"/>
                          </a:solidFill>
                          <a:latin typeface="+mn-lt"/>
                          <a:ea typeface="+mn-ea"/>
                          <a:cs typeface="+mn-cs"/>
                        </a:rPr>
                        <a:t>  </a:t>
                      </a:r>
                    </a:p>
                    <a:p>
                      <a:pPr marL="457200" lvl="1" indent="0">
                        <a:buFont typeface="Wingdings" panose="05000000000000000000" pitchFamily="2" charset="2"/>
                        <a:buNone/>
                        <a:tabLst>
                          <a:tab pos="180975" algn="l"/>
                        </a:tabLst>
                      </a:pPr>
                      <a:r>
                        <a:rPr lang="en-GB" sz="1400" b="0" i="1" u="none" strike="noStrike" kern="1200" baseline="0" noProof="0" dirty="0" smtClean="0">
                          <a:solidFill>
                            <a:sysClr val="windowText" lastClr="000000"/>
                          </a:solidFill>
                          <a:latin typeface="+mn-lt"/>
                          <a:ea typeface="+mn-ea"/>
                          <a:cs typeface="+mn-cs"/>
                          <a:sym typeface="Wingdings 3" panose="05040102010807070707" pitchFamily="18" charset="2"/>
                        </a:rPr>
                        <a:t></a:t>
                      </a:r>
                      <a:r>
                        <a:rPr lang="en-GB" sz="1400" b="0" i="1" u="none" strike="noStrike" kern="1200" baseline="0" noProof="0" dirty="0" smtClean="0">
                          <a:solidFill>
                            <a:sysClr val="windowText" lastClr="000000"/>
                          </a:solidFill>
                          <a:latin typeface="+mn-lt"/>
                          <a:ea typeface="+mn-ea"/>
                          <a:cs typeface="+mn-cs"/>
                        </a:rPr>
                        <a:t>  Pollutants are driven off the street</a:t>
                      </a:r>
                    </a:p>
                    <a:p>
                      <a:pPr marL="0" indent="0">
                        <a:buFont typeface="Wingdings" panose="05000000000000000000" pitchFamily="2" charset="2"/>
                        <a:buNone/>
                      </a:pPr>
                      <a:r>
                        <a:rPr lang="en-US" sz="1400" b="0" i="1" u="none" strike="noStrike" kern="1200" baseline="0" noProof="0" dirty="0" smtClean="0">
                          <a:solidFill>
                            <a:sysClr val="windowText" lastClr="000000"/>
                          </a:solidFill>
                          <a:latin typeface="+mn-lt"/>
                          <a:ea typeface="+mn-ea"/>
                          <a:cs typeface="+mn-cs"/>
                        </a:rPr>
                        <a:t>Wind from the North coupled with a street facing East</a:t>
                      </a:r>
                      <a:r>
                        <a:rPr lang="en-GB" sz="1400" b="0" i="1" u="none" strike="noStrike" kern="1200" baseline="0" noProof="0" dirty="0" smtClean="0">
                          <a:solidFill>
                            <a:sysClr val="windowText" lastClr="000000"/>
                          </a:solidFill>
                          <a:latin typeface="+mn-lt"/>
                          <a:ea typeface="+mn-ea"/>
                          <a:cs typeface="+mn-cs"/>
                        </a:rPr>
                        <a:t> </a:t>
                      </a:r>
                    </a:p>
                    <a:p>
                      <a:pPr marL="447675" indent="0">
                        <a:buFont typeface="Wingdings" panose="05000000000000000000" pitchFamily="2" charset="2"/>
                        <a:buNone/>
                      </a:pPr>
                      <a:r>
                        <a:rPr lang="en-GB" sz="1400" b="0" i="1" u="none" strike="noStrike" kern="1200" baseline="0" noProof="0" dirty="0" smtClean="0">
                          <a:solidFill>
                            <a:sysClr val="windowText" lastClr="000000"/>
                          </a:solidFill>
                          <a:latin typeface="+mn-lt"/>
                          <a:ea typeface="+mn-ea"/>
                          <a:cs typeface="+mn-cs"/>
                          <a:sym typeface="Wingdings 3" panose="05040102010807070707" pitchFamily="18" charset="2"/>
                        </a:rPr>
                        <a:t> </a:t>
                      </a:r>
                      <a:r>
                        <a:rPr lang="en-GB" sz="1400" b="0" i="1" u="none" strike="noStrike" kern="1200" baseline="0" noProof="0" dirty="0" smtClean="0">
                          <a:solidFill>
                            <a:sysClr val="windowText" lastClr="000000"/>
                          </a:solidFill>
                          <a:latin typeface="+mn-lt"/>
                          <a:ea typeface="+mn-ea"/>
                          <a:cs typeface="+mn-cs"/>
                        </a:rPr>
                        <a:t> Pollutants remain on the street </a:t>
                      </a:r>
                      <a:endParaRPr lang="en-GB" sz="1100" i="1"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96104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kern="1200" noProof="0" dirty="0" smtClean="0">
                          <a:solidFill>
                            <a:sysClr val="windowText" lastClr="000000"/>
                          </a:solidFill>
                          <a:latin typeface="+mn-lt"/>
                          <a:ea typeface="+mn-ea"/>
                          <a:cs typeface="+mn-cs"/>
                        </a:rPr>
                        <a:t>Road - Position around IC </a:t>
                      </a:r>
                      <a:endParaRPr lang="en-GB" sz="1400" b="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US" sz="1400" i="1" kern="1200" noProof="0" dirty="0" smtClean="0">
                          <a:solidFill>
                            <a:sysClr val="windowText" lastClr="000000"/>
                          </a:solidFill>
                          <a:latin typeface="+mn-lt"/>
                          <a:ea typeface="+mn-ea"/>
                          <a:cs typeface="+mn-cs"/>
                        </a:rPr>
                        <a:t>Wind from the North coupled with a North facing street located North of IC </a:t>
                      </a:r>
                    </a:p>
                    <a:p>
                      <a:pPr marL="452438" indent="0">
                        <a:buFont typeface="Wingdings" panose="05000000000000000000" pitchFamily="2" charset="2"/>
                        <a:buNone/>
                      </a:pPr>
                      <a:r>
                        <a:rPr lang="en-GB" sz="1400" b="0" i="1" u="none" strike="noStrike" kern="1200" baseline="0" noProof="0" dirty="0" smtClean="0">
                          <a:solidFill>
                            <a:sysClr val="windowText" lastClr="000000"/>
                          </a:solidFill>
                          <a:latin typeface="+mn-lt"/>
                          <a:ea typeface="+mn-ea"/>
                          <a:cs typeface="+mn-cs"/>
                          <a:sym typeface="Wingdings 3" panose="05040102010807070707" pitchFamily="18" charset="2"/>
                        </a:rPr>
                        <a:t></a:t>
                      </a:r>
                      <a:r>
                        <a:rPr lang="en-GB" sz="1400" i="1" kern="1200" noProof="0" dirty="0" smtClean="0">
                          <a:solidFill>
                            <a:sysClr val="windowText" lastClr="000000"/>
                          </a:solidFill>
                          <a:latin typeface="+mn-lt"/>
                          <a:ea typeface="+mn-ea"/>
                          <a:cs typeface="+mn-cs"/>
                        </a:rPr>
                        <a:t>  Pollutants enter the IC</a:t>
                      </a:r>
                    </a:p>
                    <a:p>
                      <a:pPr marL="0" indent="0">
                        <a:buFont typeface="Wingdings" panose="05000000000000000000" pitchFamily="2" charset="2"/>
                        <a:buNone/>
                      </a:pPr>
                      <a:r>
                        <a:rPr lang="en-US" sz="1400" i="1" kern="1200" noProof="0" dirty="0" smtClean="0">
                          <a:solidFill>
                            <a:sysClr val="windowText" lastClr="000000"/>
                          </a:solidFill>
                          <a:latin typeface="+mn-lt"/>
                          <a:ea typeface="+mn-ea"/>
                          <a:cs typeface="+mn-cs"/>
                        </a:rPr>
                        <a:t>Wind from the North coupled with a North facing street located South of IC</a:t>
                      </a:r>
                    </a:p>
                    <a:p>
                      <a:pPr marL="452438" indent="0">
                        <a:buFont typeface="Wingdings" panose="05000000000000000000" pitchFamily="2" charset="2"/>
                        <a:buNone/>
                      </a:pPr>
                      <a:r>
                        <a:rPr lang="en-GB" sz="1400" b="0" i="1" u="none" strike="noStrike" kern="1200" baseline="0" noProof="0" dirty="0" smtClean="0">
                          <a:solidFill>
                            <a:sysClr val="windowText" lastClr="000000"/>
                          </a:solidFill>
                          <a:latin typeface="+mn-lt"/>
                          <a:ea typeface="+mn-ea"/>
                          <a:cs typeface="+mn-cs"/>
                          <a:sym typeface="Wingdings 3" panose="05040102010807070707" pitchFamily="18" charset="2"/>
                        </a:rPr>
                        <a:t>  P</a:t>
                      </a:r>
                      <a:r>
                        <a:rPr lang="en-GB" sz="1400" i="1" kern="1200" noProof="0" dirty="0" smtClean="0">
                          <a:solidFill>
                            <a:sysClr val="windowText" lastClr="000000"/>
                          </a:solidFill>
                          <a:latin typeface="+mn-lt"/>
                          <a:ea typeface="+mn-ea"/>
                          <a:cs typeface="+mn-cs"/>
                        </a:rPr>
                        <a:t>ollutants don’t go in the IC </a:t>
                      </a:r>
                      <a:endParaRPr lang="en-GB" sz="1400" i="1" kern="1200" noProof="0" dirty="0">
                        <a:solidFill>
                          <a:sysClr val="windowText" lastClr="000000"/>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1461373"/>
                  </a:ext>
                </a:extLst>
              </a:tr>
            </a:tbl>
          </a:graphicData>
        </a:graphic>
      </p:graphicFrame>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24" y="4380087"/>
            <a:ext cx="3204591" cy="2051784"/>
          </a:xfrm>
          <a:prstGeom prst="rect">
            <a:avLst/>
          </a:prstGeom>
          <a:ln>
            <a:noFill/>
          </a:ln>
          <a:effec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358" y="4826419"/>
            <a:ext cx="1846410" cy="1829274"/>
          </a:xfrm>
          <a:prstGeom prst="roundRect">
            <a:avLst>
              <a:gd name="adj" fmla="val 8594"/>
            </a:avLst>
          </a:prstGeom>
          <a:solidFill>
            <a:srgbClr val="FFFFFF">
              <a:shade val="85000"/>
            </a:srgbClr>
          </a:solidFill>
          <a:ln>
            <a:noFill/>
          </a:ln>
          <a:effectLst/>
        </p:spPr>
      </p:pic>
      <p:sp>
        <p:nvSpPr>
          <p:cNvPr id="11" name="Titre 1"/>
          <p:cNvSpPr txBox="1">
            <a:spLocks/>
          </p:cNvSpPr>
          <p:nvPr/>
        </p:nvSpPr>
        <p:spPr>
          <a:xfrm>
            <a:off x="1038225" y="153006"/>
            <a:ext cx="9601200" cy="877114"/>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sz="4800" dirty="0" smtClean="0">
                <a:effectLst>
                  <a:outerShdw blurRad="38100" dist="38100" dir="2700000" algn="tl">
                    <a:srgbClr val="000000">
                      <a:alpha val="43137"/>
                    </a:srgbClr>
                  </a:outerShdw>
                </a:effectLst>
              </a:rPr>
              <a:t>Results – AQOI</a:t>
            </a:r>
          </a:p>
          <a:p>
            <a:pPr>
              <a:spcBef>
                <a:spcPts val="600"/>
              </a:spcBef>
            </a:pPr>
            <a:r>
              <a:rPr lang="en-GB" sz="3100" i="1" dirty="0" smtClean="0">
                <a:effectLst>
                  <a:outerShdw blurRad="38100" dist="38100" dir="2700000" algn="tl">
                    <a:srgbClr val="000000">
                      <a:alpha val="43137"/>
                    </a:srgbClr>
                  </a:outerShdw>
                </a:effectLst>
              </a:rPr>
              <a:t>External sources Parameter</a:t>
            </a:r>
            <a:endParaRPr lang="en-GB" sz="3100" i="1" dirty="0"/>
          </a:p>
        </p:txBody>
      </p:sp>
      <p:sp>
        <p:nvSpPr>
          <p:cNvPr id="12"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pic>
        <p:nvPicPr>
          <p:cNvPr id="14" name="Image 13"/>
          <p:cNvPicPr>
            <a:picLocks noChangeAspect="1"/>
          </p:cNvPicPr>
          <p:nvPr/>
        </p:nvPicPr>
        <p:blipFill>
          <a:blip r:embed="rId6">
            <a:extLst>
              <a:ext uri="{BEBA8EAE-BF5A-486C-A8C5-ECC9F3942E4B}">
                <a14:imgProps xmlns:a14="http://schemas.microsoft.com/office/drawing/2010/main">
                  <a14:imgLayer r:embed="rId7">
                    <a14:imgEffect>
                      <a14:backgroundRemoval t="9140" b="89785" l="2222" r="97333"/>
                    </a14:imgEffect>
                  </a14:imgLayer>
                </a14:imgProps>
              </a:ext>
              <a:ext uri="{28A0092B-C50C-407E-A947-70E740481C1C}">
                <a14:useLocalDpi xmlns:a14="http://schemas.microsoft.com/office/drawing/2010/main" val="0"/>
              </a:ext>
            </a:extLst>
          </a:blip>
          <a:stretch>
            <a:fillRect/>
          </a:stretch>
        </p:blipFill>
        <p:spPr>
          <a:xfrm>
            <a:off x="3435686" y="1569084"/>
            <a:ext cx="1055088" cy="436103"/>
          </a:xfrm>
          <a:prstGeom prst="rect">
            <a:avLst/>
          </a:prstGeom>
        </p:spPr>
      </p:pic>
      <p:pic>
        <p:nvPicPr>
          <p:cNvPr id="16" name="Image 15"/>
          <p:cNvPicPr>
            <a:picLocks noChangeAspect="1"/>
          </p:cNvPicPr>
          <p:nvPr/>
        </p:nvPicPr>
        <p:blipFill>
          <a:blip r:embed="rId6">
            <a:extLst>
              <a:ext uri="{BEBA8EAE-BF5A-486C-A8C5-ECC9F3942E4B}">
                <a14:imgProps xmlns:a14="http://schemas.microsoft.com/office/drawing/2010/main">
                  <a14:imgLayer r:embed="rId7">
                    <a14:imgEffect>
                      <a14:backgroundRemoval t="9140" b="89785" l="2222" r="97333"/>
                    </a14:imgEffect>
                  </a14:imgLayer>
                </a14:imgProps>
              </a:ext>
              <a:ext uri="{28A0092B-C50C-407E-A947-70E740481C1C}">
                <a14:useLocalDpi xmlns:a14="http://schemas.microsoft.com/office/drawing/2010/main" val="0"/>
              </a:ext>
            </a:extLst>
          </a:blip>
          <a:stretch>
            <a:fillRect/>
          </a:stretch>
        </p:blipFill>
        <p:spPr>
          <a:xfrm>
            <a:off x="3435685" y="2444802"/>
            <a:ext cx="1055088" cy="436103"/>
          </a:xfrm>
          <a:prstGeom prst="rect">
            <a:avLst/>
          </a:prstGeom>
        </p:spPr>
      </p:pic>
      <p:pic>
        <p:nvPicPr>
          <p:cNvPr id="17" name="Image 16"/>
          <p:cNvPicPr>
            <a:picLocks noChangeAspect="1"/>
          </p:cNvPicPr>
          <p:nvPr/>
        </p:nvPicPr>
        <p:blipFill>
          <a:blip r:embed="rId8">
            <a:extLst>
              <a:ext uri="{BEBA8EAE-BF5A-486C-A8C5-ECC9F3942E4B}">
                <a14:imgProps xmlns:a14="http://schemas.microsoft.com/office/drawing/2010/main">
                  <a14:imgLayer r:embed="rId9">
                    <a14:imgEffect>
                      <a14:backgroundRemoval t="10000" b="90000" l="2222" r="96000">
                        <a14:foregroundMark x1="42000" y1="33889" x2="52667" y2="65000"/>
                        <a14:foregroundMark x1="48889" y1="78333" x2="59778" y2="53333"/>
                        <a14:foregroundMark x1="51556" y1="42778" x2="51556" y2="42778"/>
                        <a14:foregroundMark x1="51556" y1="43333" x2="51556" y2="43333"/>
                        <a14:foregroundMark x1="74000" y1="71667" x2="88444" y2="35556"/>
                        <a14:foregroundMark x1="80444" y1="36111" x2="80444" y2="36111"/>
                        <a14:foregroundMark x1="77778" y1="70000" x2="85778" y2="63333"/>
                        <a14:foregroundMark x1="79556" y1="46667" x2="84889" y2="29444"/>
                        <a14:foregroundMark x1="44889" y1="33889" x2="60000" y2="36667"/>
                        <a14:foregroundMark x1="75333" y1="41667" x2="75333" y2="41667"/>
                        <a14:foregroundMark x1="44444" y1="45000" x2="44444" y2="45000"/>
                      </a14:backgroundRemoval>
                    </a14:imgEffect>
                  </a14:imgLayer>
                </a14:imgProps>
              </a:ext>
              <a:ext uri="{28A0092B-C50C-407E-A947-70E740481C1C}">
                <a14:useLocalDpi xmlns:a14="http://schemas.microsoft.com/office/drawing/2010/main" val="0"/>
              </a:ext>
            </a:extLst>
          </a:blip>
          <a:stretch>
            <a:fillRect/>
          </a:stretch>
        </p:blipFill>
        <p:spPr>
          <a:xfrm>
            <a:off x="3547801" y="2159694"/>
            <a:ext cx="830857" cy="332343"/>
          </a:xfrm>
          <a:prstGeom prst="rect">
            <a:avLst/>
          </a:prstGeom>
        </p:spPr>
      </p:pic>
      <p:pic>
        <p:nvPicPr>
          <p:cNvPr id="18" name="Image 1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7111" y1="38444" x2="27111" y2="38444"/>
                        <a14:foregroundMark x1="44222" y1="39556" x2="44222" y2="39556"/>
                        <a14:foregroundMark x1="28222" y1="50889" x2="28222" y2="51556"/>
                        <a14:foregroundMark x1="28444" y1="62000" x2="28444" y2="62000"/>
                        <a14:foregroundMark x1="47333" y1="63556" x2="47333" y2="63556"/>
                      </a14:backgroundRemoval>
                    </a14:imgEffect>
                  </a14:imgLayer>
                </a14:imgProps>
              </a:ext>
              <a:ext uri="{28A0092B-C50C-407E-A947-70E740481C1C}">
                <a14:useLocalDpi xmlns:a14="http://schemas.microsoft.com/office/drawing/2010/main" val="0"/>
              </a:ext>
            </a:extLst>
          </a:blip>
          <a:stretch>
            <a:fillRect/>
          </a:stretch>
        </p:blipFill>
        <p:spPr>
          <a:xfrm>
            <a:off x="3587282" y="2723597"/>
            <a:ext cx="789339" cy="789339"/>
          </a:xfrm>
          <a:prstGeom prst="rect">
            <a:avLst/>
          </a:prstGeom>
        </p:spPr>
      </p:pic>
      <p:pic>
        <p:nvPicPr>
          <p:cNvPr id="19" name="Image 18"/>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7111" y1="38444" x2="27111" y2="38444"/>
                        <a14:foregroundMark x1="44222" y1="39556" x2="44222" y2="39556"/>
                        <a14:foregroundMark x1="28222" y1="50889" x2="28222" y2="51556"/>
                        <a14:foregroundMark x1="28444" y1="62000" x2="28444" y2="62000"/>
                        <a14:foregroundMark x1="47333" y1="63556" x2="47333" y2="63556"/>
                      </a14:backgroundRemoval>
                    </a14:imgEffect>
                  </a14:imgLayer>
                </a14:imgProps>
              </a:ext>
              <a:ext uri="{28A0092B-C50C-407E-A947-70E740481C1C}">
                <a14:useLocalDpi xmlns:a14="http://schemas.microsoft.com/office/drawing/2010/main" val="0"/>
              </a:ext>
            </a:extLst>
          </a:blip>
          <a:stretch>
            <a:fillRect/>
          </a:stretch>
        </p:blipFill>
        <p:spPr>
          <a:xfrm>
            <a:off x="3587281" y="3662301"/>
            <a:ext cx="789339" cy="789339"/>
          </a:xfrm>
          <a:prstGeom prst="rect">
            <a:avLst/>
          </a:prstGeom>
        </p:spPr>
      </p:pic>
    </p:spTree>
    <p:extLst>
      <p:ext uri="{BB962C8B-B14F-4D97-AF65-F5344CB8AC3E}">
        <p14:creationId xmlns:p14="http://schemas.microsoft.com/office/powerpoint/2010/main" val="869461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8225" y="153006"/>
            <a:ext cx="9601200" cy="877114"/>
          </a:xfrm>
        </p:spPr>
        <p:txBody>
          <a:bodyPr/>
          <a:lstStyle/>
          <a:p>
            <a:r>
              <a:rPr lang="fr-BE" dirty="0" smtClean="0">
                <a:effectLst>
                  <a:outerShdw blurRad="38100" dist="38100" dir="2700000" algn="tl">
                    <a:srgbClr val="000000">
                      <a:alpha val="43137"/>
                    </a:srgbClr>
                  </a:outerShdw>
                </a:effectLst>
              </a:rPr>
              <a:t>Introduction</a:t>
            </a:r>
            <a:endParaRPr lang="fr-BE"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7" name="Imag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ZoneTexte 9"/>
          <p:cNvSpPr txBox="1"/>
          <p:nvPr/>
        </p:nvSpPr>
        <p:spPr>
          <a:xfrm>
            <a:off x="1038225" y="1042163"/>
            <a:ext cx="5749850" cy="461665"/>
          </a:xfrm>
          <a:prstGeom prst="rect">
            <a:avLst/>
          </a:prstGeom>
          <a:noFill/>
        </p:spPr>
        <p:txBody>
          <a:bodyPr wrap="square" rtlCol="0">
            <a:spAutoFit/>
          </a:bodyPr>
          <a:lstStyle/>
          <a:p>
            <a:r>
              <a:rPr lang="en-GB" sz="2400" b="1" dirty="0" smtClean="0"/>
              <a:t>World urban population growing every year </a:t>
            </a:r>
          </a:p>
        </p:txBody>
      </p:sp>
      <p:sp>
        <p:nvSpPr>
          <p:cNvPr id="13" name="ZoneTexte 12"/>
          <p:cNvSpPr txBox="1"/>
          <p:nvPr/>
        </p:nvSpPr>
        <p:spPr>
          <a:xfrm>
            <a:off x="1915881" y="3392086"/>
            <a:ext cx="3994538" cy="215444"/>
          </a:xfrm>
          <a:prstGeom prst="rect">
            <a:avLst/>
          </a:prstGeom>
          <a:noFill/>
        </p:spPr>
        <p:txBody>
          <a:bodyPr wrap="square" rtlCol="0">
            <a:spAutoFit/>
          </a:bodyPr>
          <a:lstStyle/>
          <a:p>
            <a:pPr marL="0" lvl="1" algn="ctr"/>
            <a:r>
              <a:rPr lang="en-GB" sz="800" i="1" dirty="0" smtClean="0"/>
              <a:t>http://donnees.banquemondiale.org/indicator/SP.URB.TOTL.IN.ZS</a:t>
            </a:r>
            <a:endParaRPr lang="en-GB" sz="800" b="1" i="1" dirty="0"/>
          </a:p>
        </p:txBody>
      </p:sp>
      <p:graphicFrame>
        <p:nvGraphicFramePr>
          <p:cNvPr id="22" name="Graphique 21"/>
          <p:cNvGraphicFramePr>
            <a:graphicFrameLocks/>
          </p:cNvGraphicFramePr>
          <p:nvPr>
            <p:extLst>
              <p:ext uri="{D42A27DB-BD31-4B8C-83A1-F6EECF244321}">
                <p14:modId xmlns:p14="http://schemas.microsoft.com/office/powerpoint/2010/main" val="3993473057"/>
              </p:ext>
            </p:extLst>
          </p:nvPr>
        </p:nvGraphicFramePr>
        <p:xfrm>
          <a:off x="1545474" y="1501570"/>
          <a:ext cx="4735351" cy="2014808"/>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13"/>
          <p:cNvSpPr/>
          <p:nvPr/>
        </p:nvSpPr>
        <p:spPr>
          <a:xfrm>
            <a:off x="7736232" y="3671082"/>
            <a:ext cx="3011299" cy="215444"/>
          </a:xfrm>
          <a:prstGeom prst="rect">
            <a:avLst/>
          </a:prstGeom>
        </p:spPr>
        <p:txBody>
          <a:bodyPr wrap="square">
            <a:spAutoFit/>
          </a:bodyPr>
          <a:lstStyle/>
          <a:p>
            <a:r>
              <a:rPr lang="fr-BE" sz="800" i="1" dirty="0"/>
              <a:t>https://thetravelcrew.files.wordpress.com/2012/06/liege.gif</a:t>
            </a:r>
          </a:p>
        </p:txBody>
      </p:sp>
      <p:sp>
        <p:nvSpPr>
          <p:cNvPr id="15"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4736" y="1252040"/>
            <a:ext cx="3654292" cy="2432715"/>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871" y="4872632"/>
            <a:ext cx="5896558" cy="1192415"/>
          </a:xfrm>
          <a:prstGeom prst="rect">
            <a:avLst/>
          </a:prstGeom>
        </p:spPr>
      </p:pic>
      <p:sp>
        <p:nvSpPr>
          <p:cNvPr id="12" name="ZoneTexte 11"/>
          <p:cNvSpPr txBox="1"/>
          <p:nvPr/>
        </p:nvSpPr>
        <p:spPr>
          <a:xfrm>
            <a:off x="1038225" y="3671082"/>
            <a:ext cx="5686082" cy="1384995"/>
          </a:xfrm>
          <a:prstGeom prst="rect">
            <a:avLst/>
          </a:prstGeom>
          <a:noFill/>
        </p:spPr>
        <p:txBody>
          <a:bodyPr wrap="square" rtlCol="0">
            <a:spAutoFit/>
          </a:bodyPr>
          <a:lstStyle/>
          <a:p>
            <a:r>
              <a:rPr lang="en-GB" sz="2400" b="1" dirty="0" smtClean="0"/>
              <a:t>Higher activity for a given area </a:t>
            </a:r>
          </a:p>
          <a:p>
            <a:pPr marL="800100" lvl="1" indent="-342900">
              <a:buFont typeface="Wingdings" panose="05000000000000000000" pitchFamily="2" charset="2"/>
              <a:buChar char="§"/>
            </a:pPr>
            <a:r>
              <a:rPr lang="en-GB" sz="2000" dirty="0" smtClean="0"/>
              <a:t>Traffic</a:t>
            </a:r>
          </a:p>
          <a:p>
            <a:pPr marL="800100" lvl="1" indent="-342900">
              <a:buFont typeface="Wingdings" panose="05000000000000000000" pitchFamily="2" charset="2"/>
              <a:buChar char="§"/>
            </a:pPr>
            <a:r>
              <a:rPr lang="en-GB" sz="2000" dirty="0" smtClean="0"/>
              <a:t>Heating</a:t>
            </a:r>
          </a:p>
          <a:p>
            <a:pPr marL="800100" lvl="1" indent="-342900">
              <a:buFont typeface="Wingdings" panose="05000000000000000000" pitchFamily="2" charset="2"/>
              <a:buChar char="§"/>
            </a:pPr>
            <a:endParaRPr lang="en-GB" sz="2000" dirty="0" smtClean="0"/>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4735" y="3906675"/>
            <a:ext cx="3654292" cy="2426450"/>
          </a:xfrm>
          <a:prstGeom prst="rect">
            <a:avLst/>
          </a:prstGeom>
        </p:spPr>
      </p:pic>
      <p:sp>
        <p:nvSpPr>
          <p:cNvPr id="16" name="Rectangle 15"/>
          <p:cNvSpPr/>
          <p:nvPr/>
        </p:nvSpPr>
        <p:spPr>
          <a:xfrm>
            <a:off x="6074297" y="6061723"/>
            <a:ext cx="787132" cy="215444"/>
          </a:xfrm>
          <a:prstGeom prst="rect">
            <a:avLst/>
          </a:prstGeom>
        </p:spPr>
        <p:txBody>
          <a:bodyPr wrap="square">
            <a:spAutoFit/>
          </a:bodyPr>
          <a:lstStyle/>
          <a:p>
            <a:r>
              <a:rPr lang="fr-BE" sz="800" i="1" dirty="0" err="1" smtClean="0"/>
              <a:t>depositphoto</a:t>
            </a:r>
            <a:endParaRPr lang="fr-BE" sz="800" i="1" dirty="0"/>
          </a:p>
        </p:txBody>
      </p:sp>
      <p:sp>
        <p:nvSpPr>
          <p:cNvPr id="17" name="Rectangle 16"/>
          <p:cNvSpPr/>
          <p:nvPr/>
        </p:nvSpPr>
        <p:spPr>
          <a:xfrm>
            <a:off x="7736874" y="6339601"/>
            <a:ext cx="3011299" cy="215444"/>
          </a:xfrm>
          <a:prstGeom prst="rect">
            <a:avLst/>
          </a:prstGeom>
        </p:spPr>
        <p:txBody>
          <a:bodyPr wrap="square">
            <a:spAutoFit/>
          </a:bodyPr>
          <a:lstStyle/>
          <a:p>
            <a:r>
              <a:rPr lang="fr-BE" sz="800" i="1"/>
              <a:t>https://maison-monde.com/petites-cheminees-toits-de-paris/</a:t>
            </a:r>
            <a:endParaRPr lang="fr-BE" sz="800" i="1" dirty="0"/>
          </a:p>
        </p:txBody>
      </p:sp>
    </p:spTree>
    <p:extLst>
      <p:ext uri="{BB962C8B-B14F-4D97-AF65-F5344CB8AC3E}">
        <p14:creationId xmlns:p14="http://schemas.microsoft.com/office/powerpoint/2010/main" val="754670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1" name="Titre 1"/>
          <p:cNvSpPr txBox="1">
            <a:spLocks/>
          </p:cNvSpPr>
          <p:nvPr/>
        </p:nvSpPr>
        <p:spPr>
          <a:xfrm>
            <a:off x="1038225" y="153006"/>
            <a:ext cx="9601200" cy="87711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sz="4800" dirty="0">
                <a:effectLst>
                  <a:outerShdw blurRad="38100" dist="38100" dir="2700000" algn="tl">
                    <a:srgbClr val="000000">
                      <a:alpha val="43137"/>
                    </a:srgbClr>
                  </a:outerShdw>
                </a:effectLst>
              </a:rPr>
              <a:t>Conclusions and perspectives</a:t>
            </a:r>
            <a:endParaRPr lang="en-GB" sz="4800" dirty="0" smtClean="0">
              <a:effectLst>
                <a:outerShdw blurRad="38100" dist="38100" dir="2700000" algn="tl">
                  <a:srgbClr val="000000">
                    <a:alpha val="43137"/>
                  </a:srgbClr>
                </a:outerShdw>
              </a:effectLst>
            </a:endParaRPr>
          </a:p>
        </p:txBody>
      </p:sp>
      <p:sp>
        <p:nvSpPr>
          <p:cNvPr id="12"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
        <p:nvSpPr>
          <p:cNvPr id="15" name="ZoneTexte 14"/>
          <p:cNvSpPr txBox="1"/>
          <p:nvPr/>
        </p:nvSpPr>
        <p:spPr>
          <a:xfrm>
            <a:off x="827142" y="1640028"/>
            <a:ext cx="2862732" cy="461665"/>
          </a:xfrm>
          <a:prstGeom prst="rect">
            <a:avLst/>
          </a:prstGeom>
          <a:noFill/>
        </p:spPr>
        <p:txBody>
          <a:bodyPr wrap="square" rtlCol="0">
            <a:spAutoFit/>
          </a:bodyPr>
          <a:lstStyle/>
          <a:p>
            <a:pPr marL="0" lvl="1"/>
            <a:r>
              <a:rPr lang="en-GB" sz="2400" b="1" dirty="0" smtClean="0"/>
              <a:t>Variables</a:t>
            </a:r>
            <a:endParaRPr lang="en-GB" sz="2400" dirty="0" smtClean="0"/>
          </a:p>
        </p:txBody>
      </p:sp>
      <p:sp>
        <p:nvSpPr>
          <p:cNvPr id="20" name="ZoneTexte 19"/>
          <p:cNvSpPr txBox="1"/>
          <p:nvPr/>
        </p:nvSpPr>
        <p:spPr>
          <a:xfrm>
            <a:off x="1038225" y="2127826"/>
            <a:ext cx="5152914" cy="1477328"/>
          </a:xfrm>
          <a:prstGeom prst="rect">
            <a:avLst/>
          </a:prstGeom>
          <a:noFill/>
        </p:spPr>
        <p:txBody>
          <a:bodyPr wrap="square" rtlCol="0">
            <a:spAutoFit/>
          </a:bodyPr>
          <a:lstStyle/>
          <a:p>
            <a:pPr marL="285750" indent="-285750">
              <a:buFont typeface="Wingdings" panose="05000000000000000000" pitchFamily="2" charset="2"/>
              <a:buChar char="Ø"/>
            </a:pPr>
            <a:r>
              <a:rPr lang="en-GB" dirty="0" smtClean="0"/>
              <a:t>Identification based on</a:t>
            </a:r>
          </a:p>
          <a:p>
            <a:pPr marL="742950" lvl="1" indent="-285750">
              <a:buFont typeface="Wingdings" panose="05000000000000000000" pitchFamily="2" charset="2"/>
              <a:buChar char="§"/>
            </a:pPr>
            <a:r>
              <a:rPr lang="en-GB" dirty="0" smtClean="0"/>
              <a:t>Data relevance</a:t>
            </a:r>
          </a:p>
          <a:p>
            <a:pPr marL="742950" lvl="1" indent="-285750">
              <a:buFont typeface="Wingdings" panose="05000000000000000000" pitchFamily="2" charset="2"/>
              <a:buChar char="§"/>
            </a:pPr>
            <a:r>
              <a:rPr lang="en-GB" dirty="0" smtClean="0"/>
              <a:t>Accessibility # Low-cost</a:t>
            </a:r>
          </a:p>
          <a:p>
            <a:pPr marL="285750" indent="-285750">
              <a:buFont typeface="Wingdings" panose="05000000000000000000" pitchFamily="2" charset="2"/>
              <a:buChar char="Ø"/>
            </a:pPr>
            <a:r>
              <a:rPr lang="en-GB" dirty="0" smtClean="0"/>
              <a:t>Values determined according to the impact on air pollution</a:t>
            </a:r>
            <a:endParaRPr lang="en-GB" dirty="0"/>
          </a:p>
        </p:txBody>
      </p:sp>
      <p:sp>
        <p:nvSpPr>
          <p:cNvPr id="21" name="ZoneTexte 20"/>
          <p:cNvSpPr txBox="1"/>
          <p:nvPr/>
        </p:nvSpPr>
        <p:spPr>
          <a:xfrm>
            <a:off x="827140" y="3930447"/>
            <a:ext cx="2755156" cy="461665"/>
          </a:xfrm>
          <a:prstGeom prst="rect">
            <a:avLst/>
          </a:prstGeom>
          <a:noFill/>
        </p:spPr>
        <p:txBody>
          <a:bodyPr wrap="square" rtlCol="0">
            <a:spAutoFit/>
          </a:bodyPr>
          <a:lstStyle/>
          <a:p>
            <a:pPr marL="0" lvl="1"/>
            <a:r>
              <a:rPr lang="en-GB" sz="2400" b="1" dirty="0" smtClean="0"/>
              <a:t>Parameters</a:t>
            </a:r>
            <a:endParaRPr lang="en-GB" sz="2400" dirty="0" smtClean="0"/>
          </a:p>
        </p:txBody>
      </p:sp>
      <p:sp>
        <p:nvSpPr>
          <p:cNvPr id="22" name="ZoneTexte 21"/>
          <p:cNvSpPr txBox="1"/>
          <p:nvPr/>
        </p:nvSpPr>
        <p:spPr>
          <a:xfrm>
            <a:off x="1038225" y="4410126"/>
            <a:ext cx="5152914" cy="1754326"/>
          </a:xfrm>
          <a:prstGeom prst="rect">
            <a:avLst/>
          </a:prstGeom>
          <a:noFill/>
        </p:spPr>
        <p:txBody>
          <a:bodyPr wrap="square" rtlCol="0">
            <a:spAutoFit/>
          </a:bodyPr>
          <a:lstStyle/>
          <a:p>
            <a:pPr marL="285750" indent="-285750">
              <a:buFont typeface="Wingdings" panose="05000000000000000000" pitchFamily="2" charset="2"/>
              <a:buChar char="Ø"/>
            </a:pPr>
            <a:r>
              <a:rPr lang="en-GB" dirty="0" smtClean="0"/>
              <a:t>Clustering of variables</a:t>
            </a:r>
          </a:p>
          <a:p>
            <a:pPr marL="742950" lvl="1" indent="-285750">
              <a:buFont typeface="Wingdings" panose="05000000000000000000" pitchFamily="2" charset="2"/>
              <a:buChar char="§"/>
            </a:pPr>
            <a:r>
              <a:rPr lang="en-GB" dirty="0" smtClean="0"/>
              <a:t>Easy encoding</a:t>
            </a:r>
          </a:p>
          <a:p>
            <a:pPr marL="742950" lvl="1" indent="-285750">
              <a:buFont typeface="Wingdings" panose="05000000000000000000" pitchFamily="2" charset="2"/>
              <a:buChar char="§"/>
            </a:pPr>
            <a:r>
              <a:rPr lang="en-GB" dirty="0" smtClean="0"/>
              <a:t>Used for </a:t>
            </a:r>
            <a:r>
              <a:rPr lang="en-GB" dirty="0"/>
              <a:t>urban </a:t>
            </a:r>
            <a:r>
              <a:rPr lang="en-GB" dirty="0" smtClean="0"/>
              <a:t>planning</a:t>
            </a:r>
          </a:p>
          <a:p>
            <a:pPr marL="285750" indent="-285750">
              <a:buFont typeface="Wingdings" panose="05000000000000000000" pitchFamily="2" charset="2"/>
              <a:buChar char="Ø"/>
            </a:pPr>
            <a:r>
              <a:rPr lang="en-GB" dirty="0" smtClean="0"/>
              <a:t>Values</a:t>
            </a:r>
          </a:p>
          <a:p>
            <a:pPr marL="742950" lvl="1" indent="-285750">
              <a:buFont typeface="Wingdings" panose="05000000000000000000" pitchFamily="2" charset="2"/>
              <a:buChar char="§"/>
            </a:pPr>
            <a:r>
              <a:rPr lang="en-GB" dirty="0" smtClean="0"/>
              <a:t>Matrix of interaction between several variables</a:t>
            </a:r>
          </a:p>
        </p:txBody>
      </p:sp>
      <p:sp>
        <p:nvSpPr>
          <p:cNvPr id="24" name="ZoneTexte 23"/>
          <p:cNvSpPr txBox="1"/>
          <p:nvPr/>
        </p:nvSpPr>
        <p:spPr>
          <a:xfrm>
            <a:off x="6712772" y="2057320"/>
            <a:ext cx="5152320" cy="2308324"/>
          </a:xfrm>
          <a:prstGeom prst="rect">
            <a:avLst/>
          </a:prstGeom>
          <a:noFill/>
        </p:spPr>
        <p:txBody>
          <a:bodyPr wrap="square" rtlCol="0">
            <a:spAutoFit/>
          </a:bodyPr>
          <a:lstStyle/>
          <a:p>
            <a:pPr marL="285750" indent="-285750">
              <a:buFont typeface="Wingdings" panose="05000000000000000000" pitchFamily="2" charset="2"/>
              <a:buChar char="Ø"/>
            </a:pPr>
            <a:r>
              <a:rPr lang="en-GB" dirty="0" smtClean="0"/>
              <a:t>Integration of parameters to calculate AQOI</a:t>
            </a:r>
          </a:p>
          <a:p>
            <a:pPr marL="285750" lvl="1" indent="-285750">
              <a:buFont typeface="Wingdings" panose="05000000000000000000" pitchFamily="2" charset="2"/>
              <a:buChar char="Ø"/>
            </a:pPr>
            <a:r>
              <a:rPr lang="en-GB" dirty="0"/>
              <a:t>Build a classification based on worst and best situation for each </a:t>
            </a:r>
            <a:r>
              <a:rPr lang="en-GB" dirty="0" smtClean="0"/>
              <a:t>parameters</a:t>
            </a:r>
          </a:p>
          <a:p>
            <a:pPr marL="285750" indent="-285750">
              <a:buFont typeface="Wingdings" panose="05000000000000000000" pitchFamily="2" charset="2"/>
              <a:buChar char="Ø"/>
            </a:pPr>
            <a:r>
              <a:rPr lang="en-GB" dirty="0" smtClean="0"/>
              <a:t>Validation</a:t>
            </a:r>
          </a:p>
          <a:p>
            <a:pPr marL="742950" lvl="1" indent="-285750">
              <a:buFont typeface="Wingdings" panose="05000000000000000000" pitchFamily="2" charset="2"/>
              <a:buChar char="§"/>
            </a:pPr>
            <a:r>
              <a:rPr lang="en-GB" dirty="0" smtClean="0"/>
              <a:t>By measurement of pollutants integrated over a long period of time</a:t>
            </a:r>
          </a:p>
          <a:p>
            <a:pPr marL="285750" indent="-285750">
              <a:buFont typeface="Wingdings" panose="05000000000000000000" pitchFamily="2" charset="2"/>
              <a:buChar char="Ø"/>
            </a:pPr>
            <a:r>
              <a:rPr lang="en-GB" dirty="0" smtClean="0"/>
              <a:t>Optimisation based on the validation results</a:t>
            </a:r>
            <a:endParaRPr lang="en-GB" dirty="0"/>
          </a:p>
          <a:p>
            <a:pPr marL="285750" indent="-285750">
              <a:buFont typeface="Wingdings" panose="05000000000000000000" pitchFamily="2" charset="2"/>
              <a:buChar char="Ø"/>
            </a:pPr>
            <a:r>
              <a:rPr lang="en-GB" dirty="0" smtClean="0"/>
              <a:t>Integration into GIS through heat map</a:t>
            </a:r>
          </a:p>
        </p:txBody>
      </p:sp>
      <p:sp>
        <p:nvSpPr>
          <p:cNvPr id="25" name="ZoneTexte 24"/>
          <p:cNvSpPr txBox="1"/>
          <p:nvPr/>
        </p:nvSpPr>
        <p:spPr>
          <a:xfrm>
            <a:off x="827139" y="1228610"/>
            <a:ext cx="5364000" cy="461665"/>
          </a:xfrm>
          <a:prstGeom prst="rect">
            <a:avLst/>
          </a:prstGeom>
          <a:noFill/>
          <a:ln>
            <a:solidFill>
              <a:schemeClr val="tx1"/>
            </a:solidFill>
          </a:ln>
        </p:spPr>
        <p:txBody>
          <a:bodyPr wrap="square" rtlCol="0">
            <a:spAutoFit/>
          </a:bodyPr>
          <a:lstStyle/>
          <a:p>
            <a:pPr marL="0" lvl="1" algn="ctr"/>
            <a:r>
              <a:rPr lang="en-GB" sz="2400" b="1" dirty="0" smtClean="0">
                <a:effectLst>
                  <a:outerShdw blurRad="38100" dist="38100" dir="2700000" algn="tl">
                    <a:srgbClr val="000000">
                      <a:alpha val="43137"/>
                    </a:srgbClr>
                  </a:outerShdw>
                </a:effectLst>
              </a:rPr>
              <a:t>Done</a:t>
            </a:r>
            <a:endParaRPr lang="en-GB" sz="2400" dirty="0" smtClean="0">
              <a:effectLst>
                <a:outerShdw blurRad="38100" dist="38100" dir="2700000" algn="tl">
                  <a:srgbClr val="000000">
                    <a:alpha val="43137"/>
                  </a:srgbClr>
                </a:outerShdw>
              </a:effectLst>
            </a:endParaRPr>
          </a:p>
        </p:txBody>
      </p:sp>
      <p:sp>
        <p:nvSpPr>
          <p:cNvPr id="27" name="ZoneTexte 26"/>
          <p:cNvSpPr txBox="1"/>
          <p:nvPr/>
        </p:nvSpPr>
        <p:spPr>
          <a:xfrm>
            <a:off x="6506583" y="1250897"/>
            <a:ext cx="5358509" cy="461665"/>
          </a:xfrm>
          <a:prstGeom prst="rect">
            <a:avLst/>
          </a:prstGeom>
          <a:noFill/>
          <a:ln>
            <a:solidFill>
              <a:schemeClr val="tx1"/>
            </a:solidFill>
          </a:ln>
        </p:spPr>
        <p:txBody>
          <a:bodyPr wrap="square" rtlCol="0">
            <a:spAutoFit/>
          </a:bodyPr>
          <a:lstStyle/>
          <a:p>
            <a:pPr marL="0" lvl="1" algn="ctr"/>
            <a:r>
              <a:rPr lang="en-GB" sz="2400" b="1" dirty="0" smtClean="0">
                <a:effectLst>
                  <a:outerShdw blurRad="38100" dist="38100" dir="2700000" algn="tl">
                    <a:srgbClr val="000000">
                      <a:alpha val="43137"/>
                    </a:srgbClr>
                  </a:outerShdw>
                </a:effectLst>
              </a:rPr>
              <a:t>In progress</a:t>
            </a:r>
            <a:endParaRPr lang="en-GB" sz="2400" dirty="0" smtClean="0">
              <a:effectLst>
                <a:outerShdw blurRad="38100" dist="38100" dir="2700000" algn="tl">
                  <a:srgbClr val="000000">
                    <a:alpha val="43137"/>
                  </a:srgbClr>
                </a:outerShdw>
              </a:effectLst>
            </a:endParaRPr>
          </a:p>
        </p:txBody>
      </p:sp>
      <p:pic>
        <p:nvPicPr>
          <p:cNvPr id="3" name="Image 2"/>
          <p:cNvPicPr>
            <a:picLocks noChangeAspect="1"/>
          </p:cNvPicPr>
          <p:nvPr/>
        </p:nvPicPr>
        <p:blipFill>
          <a:blip r:embed="rId4">
            <a:extLst>
              <a:ext uri="{BEBA8EAE-BF5A-486C-A8C5-ECC9F3942E4B}">
                <a14:imgProps xmlns:a14="http://schemas.microsoft.com/office/drawing/2010/main">
                  <a14:imgLayer r:embed="rId5">
                    <a14:imgEffect>
                      <a14:backgroundRemoval t="0" b="100000" l="0" r="97519">
                        <a14:foregroundMark x1="4715" y1="10222" x2="4715" y2="10222"/>
                        <a14:foregroundMark x1="4467" y1="7111" x2="4467" y2="7111"/>
                        <a14:foregroundMark x1="6203" y1="10889" x2="6203" y2="10889"/>
                        <a14:foregroundMark x1="5459" y1="20889" x2="5459" y2="20889"/>
                        <a14:foregroundMark x1="5211" y1="35778" x2="5211" y2="35778"/>
                        <a14:foregroundMark x1="7692" y1="49556" x2="7692" y2="49556"/>
                        <a14:foregroundMark x1="7692" y1="66222" x2="7692" y2="66222"/>
                        <a14:foregroundMark x1="5211" y1="76889" x2="5211" y2="76889"/>
                        <a14:foregroundMark x1="6948" y1="90444" x2="6948" y2="90444"/>
                        <a14:foregroundMark x1="36476" y1="90667" x2="36476" y2="90667"/>
                        <a14:foregroundMark x1="5707" y1="92000" x2="5707" y2="92000"/>
                        <a14:foregroundMark x1="30273" y1="93333" x2="30273" y2="93333"/>
                        <a14:foregroundMark x1="31762" y1="93333" x2="66005" y2="93778"/>
                        <a14:foregroundMark x1="41935" y1="89556" x2="81141" y2="90000"/>
                        <a14:foregroundMark x1="86600" y1="86000" x2="15881" y2="86000"/>
                        <a14:foregroundMark x1="19603" y1="93333" x2="17618" y2="88222"/>
                        <a14:foregroundMark x1="4715" y1="18667" x2="5459" y2="24667"/>
                        <a14:foregroundMark x1="5707" y1="33333" x2="6452" y2="38444"/>
                        <a14:foregroundMark x1="5459" y1="47556" x2="5211" y2="49556"/>
                        <a14:foregroundMark x1="7196" y1="61556" x2="7196" y2="65111"/>
                        <a14:foregroundMark x1="4467" y1="75111" x2="4963" y2="80222"/>
                        <a14:foregroundMark x1="4715" y1="90000" x2="7196" y2="94222"/>
                        <a14:foregroundMark x1="1985" y1="12889" x2="3474" y2="11556"/>
                        <a14:foregroundMark x1="19851" y1="12000" x2="27792" y2="8444"/>
                        <a14:foregroundMark x1="27792" y1="78444" x2="70223" y2="77778"/>
                        <a14:foregroundMark x1="22581" y1="62667" x2="57568" y2="63333"/>
                        <a14:foregroundMark x1="26799" y1="48667" x2="48139" y2="47333"/>
                        <a14:foregroundMark x1="24814" y1="35778" x2="40943" y2="34222"/>
                        <a14:foregroundMark x1="22829" y1="22889" x2="35980" y2="20000"/>
                        <a14:backgroundMark x1="16377" y1="15111" x2="24069" y2="15111"/>
                        <a14:backgroundMark x1="20844" y1="28000" x2="30521" y2="28000"/>
                        <a14:backgroundMark x1="20596" y1="42889" x2="37469" y2="42000"/>
                        <a14:backgroundMark x1="13151" y1="56000" x2="51861" y2="55778"/>
                        <a14:backgroundMark x1="60794" y1="70444" x2="13896" y2="70444"/>
                        <a14:backgroundMark x1="13151" y1="41556" x2="19603" y2="41556"/>
                      </a14:backgroundRemoval>
                    </a14:imgEffect>
                  </a14:imgLayer>
                </a14:imgProps>
              </a:ext>
              <a:ext uri="{28A0092B-C50C-407E-A947-70E740481C1C}">
                <a14:useLocalDpi xmlns:a14="http://schemas.microsoft.com/office/drawing/2010/main" val="0"/>
              </a:ext>
            </a:extLst>
          </a:blip>
          <a:stretch>
            <a:fillRect/>
          </a:stretch>
        </p:blipFill>
        <p:spPr>
          <a:xfrm>
            <a:off x="8296051" y="4325854"/>
            <a:ext cx="2037924" cy="2275596"/>
          </a:xfrm>
          <a:prstGeom prst="rect">
            <a:avLst/>
          </a:prstGeom>
        </p:spPr>
      </p:pic>
    </p:spTree>
    <p:extLst>
      <p:ext uri="{BB962C8B-B14F-4D97-AF65-F5344CB8AC3E}">
        <p14:creationId xmlns:p14="http://schemas.microsoft.com/office/powerpoint/2010/main" val="308916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2" name="ZoneTexte 1"/>
          <p:cNvSpPr txBox="1"/>
          <p:nvPr/>
        </p:nvSpPr>
        <p:spPr>
          <a:xfrm>
            <a:off x="1929130" y="2528570"/>
            <a:ext cx="9243492" cy="1015663"/>
          </a:xfrm>
          <a:prstGeom prst="rect">
            <a:avLst/>
          </a:prstGeom>
          <a:noFill/>
        </p:spPr>
        <p:txBody>
          <a:bodyPr wrap="none" rtlCol="0">
            <a:spAutoFit/>
          </a:bodyPr>
          <a:lstStyle/>
          <a:p>
            <a:r>
              <a:rPr lang="en-GB" sz="6000" b="1" dirty="0" smtClean="0">
                <a:effectLst>
                  <a:outerShdw blurRad="38100" dist="38100" dir="2700000" algn="tl">
                    <a:srgbClr val="000000">
                      <a:alpha val="43137"/>
                    </a:srgbClr>
                  </a:outerShdw>
                </a:effectLst>
              </a:rPr>
              <a:t>Thank you for your attention</a:t>
            </a:r>
            <a:endParaRPr lang="en-GB" sz="6000" b="1" dirty="0">
              <a:effectLst>
                <a:outerShdw blurRad="38100" dist="38100" dir="2700000" algn="tl">
                  <a:srgbClr val="000000">
                    <a:alpha val="43137"/>
                  </a:srgbClr>
                </a:outerShdw>
              </a:effectLst>
            </a:endParaRPr>
          </a:p>
        </p:txBody>
      </p:sp>
      <p:sp>
        <p:nvSpPr>
          <p:cNvPr id="7"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110" y="541889"/>
            <a:ext cx="2310688" cy="810195"/>
          </a:xfrm>
          <a:prstGeom prst="rect">
            <a:avLst/>
          </a:prstGeom>
        </p:spPr>
      </p:pic>
      <p:pic>
        <p:nvPicPr>
          <p:cNvPr id="11" name="Image 10"/>
          <p:cNvPicPr>
            <a:picLocks noChangeAspect="1"/>
          </p:cNvPicPr>
          <p:nvPr/>
        </p:nvPicPr>
        <p:blipFill>
          <a:blip r:embed="rId5"/>
          <a:stretch>
            <a:fillRect/>
          </a:stretch>
        </p:blipFill>
        <p:spPr>
          <a:xfrm>
            <a:off x="6367357" y="610595"/>
            <a:ext cx="855051" cy="741489"/>
          </a:xfrm>
          <a:prstGeom prst="rect">
            <a:avLst/>
          </a:prstGeom>
        </p:spPr>
      </p:pic>
      <p:sp>
        <p:nvSpPr>
          <p:cNvPr id="4" name="ZoneTexte 3"/>
          <p:cNvSpPr txBox="1"/>
          <p:nvPr/>
        </p:nvSpPr>
        <p:spPr>
          <a:xfrm>
            <a:off x="905842" y="74544"/>
            <a:ext cx="3374065" cy="523220"/>
          </a:xfrm>
          <a:prstGeom prst="rect">
            <a:avLst/>
          </a:prstGeom>
          <a:noFill/>
        </p:spPr>
        <p:txBody>
          <a:bodyPr wrap="none" rtlCol="0">
            <a:spAutoFit/>
          </a:bodyPr>
          <a:lstStyle/>
          <a:p>
            <a:r>
              <a:rPr lang="fr-BE" sz="2800" b="1" dirty="0" smtClean="0"/>
              <a:t>EcoCityTools Project </a:t>
            </a:r>
            <a:endParaRPr lang="fr-BE" sz="2800" b="1" dirty="0"/>
          </a:p>
        </p:txBody>
      </p:sp>
      <p:sp>
        <p:nvSpPr>
          <p:cNvPr id="12" name="ZoneTexte 11"/>
          <p:cNvSpPr txBox="1"/>
          <p:nvPr/>
        </p:nvSpPr>
        <p:spPr>
          <a:xfrm>
            <a:off x="5037533" y="74544"/>
            <a:ext cx="3907993" cy="523220"/>
          </a:xfrm>
          <a:prstGeom prst="rect">
            <a:avLst/>
          </a:prstGeom>
          <a:noFill/>
        </p:spPr>
        <p:txBody>
          <a:bodyPr wrap="none" rtlCol="0">
            <a:spAutoFit/>
          </a:bodyPr>
          <a:lstStyle/>
          <a:p>
            <a:r>
              <a:rPr lang="en-GB" sz="2800" b="1" dirty="0" smtClean="0"/>
              <a:t>Funding: </a:t>
            </a:r>
            <a:r>
              <a:rPr lang="en-GB" sz="2800" b="1" dirty="0" err="1" smtClean="0"/>
              <a:t>Wallon</a:t>
            </a:r>
            <a:r>
              <a:rPr lang="en-GB" sz="2800" b="1" dirty="0" smtClean="0"/>
              <a:t> Region  </a:t>
            </a:r>
            <a:endParaRPr lang="en-GB" sz="2800" b="1" dirty="0"/>
          </a:p>
        </p:txBody>
      </p:sp>
    </p:spTree>
    <p:extLst>
      <p:ext uri="{BB962C8B-B14F-4D97-AF65-F5344CB8AC3E}">
        <p14:creationId xmlns:p14="http://schemas.microsoft.com/office/powerpoint/2010/main" val="3933468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8225" y="153006"/>
            <a:ext cx="9601200" cy="877114"/>
          </a:xfrm>
        </p:spPr>
        <p:txBody>
          <a:bodyPr/>
          <a:lstStyle/>
          <a:p>
            <a:r>
              <a:rPr lang="fr-BE" dirty="0" smtClean="0">
                <a:effectLst>
                  <a:outerShdw blurRad="38100" dist="38100" dir="2700000" algn="tl">
                    <a:srgbClr val="000000">
                      <a:alpha val="43137"/>
                    </a:srgbClr>
                  </a:outerShdw>
                </a:effectLst>
              </a:rPr>
              <a:t>Introduction</a:t>
            </a:r>
            <a:endParaRPr lang="fr-BE"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7" name="Imag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ZoneTexte 9"/>
          <p:cNvSpPr txBox="1"/>
          <p:nvPr/>
        </p:nvSpPr>
        <p:spPr>
          <a:xfrm>
            <a:off x="1038225" y="1030120"/>
            <a:ext cx="7502756" cy="461665"/>
          </a:xfrm>
          <a:prstGeom prst="rect">
            <a:avLst/>
          </a:prstGeom>
          <a:noFill/>
        </p:spPr>
        <p:txBody>
          <a:bodyPr wrap="square" rtlCol="0">
            <a:spAutoFit/>
          </a:bodyPr>
          <a:lstStyle/>
          <a:p>
            <a:r>
              <a:rPr lang="en-GB" sz="2400" b="1" dirty="0" smtClean="0"/>
              <a:t>Air quality (urban) impacts human health</a:t>
            </a:r>
            <a:endParaRPr lang="en-GB" sz="2400" dirty="0" smtClean="0"/>
          </a:p>
        </p:txBody>
      </p:sp>
      <p:sp>
        <p:nvSpPr>
          <p:cNvPr id="12" name="Rectangle 11"/>
          <p:cNvSpPr/>
          <p:nvPr/>
        </p:nvSpPr>
        <p:spPr>
          <a:xfrm>
            <a:off x="5403732" y="2634580"/>
            <a:ext cx="6493516" cy="3754874"/>
          </a:xfrm>
          <a:prstGeom prst="rect">
            <a:avLst/>
          </a:prstGeom>
          <a:solidFill>
            <a:schemeClr val="bg1"/>
          </a:solidFill>
        </p:spPr>
        <p:txBody>
          <a:bodyPr wrap="square">
            <a:spAutoFit/>
          </a:bodyPr>
          <a:lstStyle/>
          <a:p>
            <a:pPr algn="just"/>
            <a:r>
              <a:rPr lang="en-US" sz="1400" dirty="0" smtClean="0"/>
              <a:t>“</a:t>
            </a:r>
            <a:r>
              <a:rPr lang="en-US" sz="1400" i="1" dirty="0" smtClean="0"/>
              <a:t>In </a:t>
            </a:r>
            <a:r>
              <a:rPr lang="en-US" sz="1400" i="1" dirty="0"/>
              <a:t>conclusion, for particles and nitrogen dioxide, the proportion of the urban population in the EU exposed to levels above the EU air quality standards and to the WHO guidelines has been decreasing while the trend for ozone is unclear because of the high fluctuations over time. However, because of </a:t>
            </a:r>
            <a:r>
              <a:rPr lang="en-US" sz="1200" i="1" dirty="0"/>
              <a:t>the</a:t>
            </a:r>
            <a:r>
              <a:rPr lang="en-US" sz="1400" i="1" dirty="0"/>
              <a:t> widespread exceedance levels in urban areas it is unlikely that the air quality standards for these pollutants will be met by 2020 across the EU, while achieving air quality in line with the WHO guidelines is much further away (except for NO</a:t>
            </a:r>
            <a:r>
              <a:rPr lang="en-US" sz="1400" i="1" baseline="-25000" dirty="0"/>
              <a:t>2</a:t>
            </a:r>
            <a:r>
              <a:rPr lang="en-US" sz="1400" i="1" dirty="0"/>
              <a:t> for which the EU standard and the WHO guidelines are the same).  </a:t>
            </a:r>
          </a:p>
          <a:p>
            <a:pPr algn="just"/>
            <a:r>
              <a:rPr lang="en-US" sz="1400" i="1" dirty="0"/>
              <a:t>Effective air quality policies require action and cooperation at global, European, national and local levels, which must reach across most economic sectors and engage the public (EEA, 2018a). This has been </a:t>
            </a:r>
            <a:r>
              <a:rPr lang="en-US" sz="1400" i="1" dirty="0" err="1"/>
              <a:t>recognised</a:t>
            </a:r>
            <a:r>
              <a:rPr lang="en-US" sz="1400" i="1" dirty="0"/>
              <a:t> by the European Commission in its latest Communication ‘Clean Air for all’ (EC, 2018). Holistic solutions must be found that involve technological development, structural changes — including the </a:t>
            </a:r>
            <a:r>
              <a:rPr lang="en-US" sz="1400" i="1" dirty="0" err="1"/>
              <a:t>optimisation</a:t>
            </a:r>
            <a:r>
              <a:rPr lang="en-US" sz="1400" i="1" dirty="0"/>
              <a:t> of infrastructures and sustainable urban planning — and </a:t>
            </a:r>
            <a:r>
              <a:rPr lang="en-US" sz="1400" i="1" dirty="0" err="1"/>
              <a:t>behavioural</a:t>
            </a:r>
            <a:r>
              <a:rPr lang="en-US" sz="1400" i="1" dirty="0"/>
              <a:t> changes. These will be necessary to deliver a level of air quality across the EU that is more conducive to the protection of human health (EEA, 2016</a:t>
            </a:r>
            <a:r>
              <a:rPr lang="en-US" sz="1400" i="1" dirty="0" smtClean="0"/>
              <a:t>)</a:t>
            </a:r>
            <a:r>
              <a:rPr lang="en-US" sz="1400" dirty="0" smtClean="0"/>
              <a:t>.”</a:t>
            </a:r>
            <a:endParaRPr lang="en-US" sz="1400" dirty="0"/>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732" y="1964234"/>
            <a:ext cx="3378979" cy="637832"/>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225" y="3559213"/>
            <a:ext cx="4207206" cy="2840143"/>
          </a:xfrm>
          <a:prstGeom prst="rect">
            <a:avLst/>
          </a:prstGeom>
        </p:spPr>
      </p:pic>
      <p:sp>
        <p:nvSpPr>
          <p:cNvPr id="15" name="ZoneTexte 14"/>
          <p:cNvSpPr txBox="1"/>
          <p:nvPr/>
        </p:nvSpPr>
        <p:spPr>
          <a:xfrm flipH="1">
            <a:off x="1038224" y="1580181"/>
            <a:ext cx="4365507" cy="2000548"/>
          </a:xfrm>
          <a:prstGeom prst="rect">
            <a:avLst/>
          </a:prstGeom>
          <a:noFill/>
        </p:spPr>
        <p:txBody>
          <a:bodyPr wrap="square" rtlCol="0">
            <a:spAutoFit/>
          </a:bodyPr>
          <a:lstStyle/>
          <a:p>
            <a:r>
              <a:rPr lang="en-GB" sz="2400" b="1" dirty="0" smtClean="0"/>
              <a:t>Effects</a:t>
            </a:r>
            <a:r>
              <a:rPr lang="fr-BE" sz="2000" b="1" dirty="0" smtClean="0"/>
              <a:t>:</a:t>
            </a:r>
          </a:p>
          <a:p>
            <a:pPr marL="800100" lvl="1" indent="-342900">
              <a:buFont typeface="Wingdings" panose="05000000000000000000" pitchFamily="2" charset="2"/>
              <a:buChar char="Ø"/>
            </a:pPr>
            <a:r>
              <a:rPr lang="en-GB" sz="2000" dirty="0" smtClean="0"/>
              <a:t>Irritation of the respiratory tract</a:t>
            </a:r>
          </a:p>
          <a:p>
            <a:pPr marL="800100" lvl="1" indent="-342900">
              <a:buFont typeface="Wingdings" panose="05000000000000000000" pitchFamily="2" charset="2"/>
              <a:buChar char="Ø"/>
            </a:pPr>
            <a:r>
              <a:rPr lang="en-GB" sz="2000" dirty="0" smtClean="0"/>
              <a:t>Head aches</a:t>
            </a:r>
          </a:p>
          <a:p>
            <a:pPr marL="800100" lvl="1" indent="-342900">
              <a:buFont typeface="Wingdings" panose="05000000000000000000" pitchFamily="2" charset="2"/>
              <a:buChar char="Ø"/>
            </a:pPr>
            <a:r>
              <a:rPr lang="en-GB" sz="2000" dirty="0" smtClean="0"/>
              <a:t>Eyes irritation</a:t>
            </a:r>
            <a:endParaRPr lang="en-GB" sz="3200" dirty="0" smtClean="0">
              <a:solidFill>
                <a:srgbClr val="FF0000"/>
              </a:solidFill>
            </a:endParaRPr>
          </a:p>
          <a:p>
            <a:pPr marL="800100" lvl="1" indent="-342900">
              <a:buFont typeface="Wingdings" panose="05000000000000000000" pitchFamily="2" charset="2"/>
              <a:buChar char="Ø"/>
            </a:pPr>
            <a:r>
              <a:rPr lang="en-GB" sz="2000" dirty="0" smtClean="0"/>
              <a:t>Lung cancer</a:t>
            </a:r>
          </a:p>
          <a:p>
            <a:pPr marL="800100" lvl="1" indent="-342900">
              <a:buFont typeface="Wingdings" panose="05000000000000000000" pitchFamily="2" charset="2"/>
              <a:buChar char="Ø"/>
            </a:pPr>
            <a:r>
              <a:rPr lang="en-GB" sz="2000" dirty="0" smtClean="0"/>
              <a:t>…</a:t>
            </a:r>
            <a:endParaRPr lang="en-GB" sz="2000" dirty="0"/>
          </a:p>
        </p:txBody>
      </p:sp>
      <p:sp>
        <p:nvSpPr>
          <p:cNvPr id="11"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Tree>
    <p:extLst>
      <p:ext uri="{BB962C8B-B14F-4D97-AF65-F5344CB8AC3E}">
        <p14:creationId xmlns:p14="http://schemas.microsoft.com/office/powerpoint/2010/main" val="331935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8225" y="153006"/>
            <a:ext cx="9601200" cy="877114"/>
          </a:xfrm>
        </p:spPr>
        <p:txBody>
          <a:bodyPr/>
          <a:lstStyle/>
          <a:p>
            <a:r>
              <a:rPr lang="fr-BE" dirty="0" smtClean="0">
                <a:effectLst>
                  <a:outerShdw blurRad="38100" dist="38100" dir="2700000" algn="tl">
                    <a:srgbClr val="000000">
                      <a:alpha val="43137"/>
                    </a:srgbClr>
                  </a:outerShdw>
                </a:effectLst>
              </a:rPr>
              <a:t>Introduction</a:t>
            </a:r>
            <a:endParaRPr lang="fr-BE"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7" name="Imag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695" y="153006"/>
            <a:ext cx="4436887" cy="6300380"/>
          </a:xfrm>
          <a:prstGeom prst="rect">
            <a:avLst/>
          </a:prstGeom>
        </p:spPr>
      </p:pic>
      <p:sp>
        <p:nvSpPr>
          <p:cNvPr id="14" name="ZoneTexte 13"/>
          <p:cNvSpPr txBox="1"/>
          <p:nvPr/>
        </p:nvSpPr>
        <p:spPr>
          <a:xfrm>
            <a:off x="1038225" y="1029782"/>
            <a:ext cx="5124831" cy="461665"/>
          </a:xfrm>
          <a:prstGeom prst="rect">
            <a:avLst/>
          </a:prstGeom>
          <a:noFill/>
        </p:spPr>
        <p:txBody>
          <a:bodyPr wrap="square" rtlCol="0">
            <a:spAutoFit/>
          </a:bodyPr>
          <a:lstStyle/>
          <a:p>
            <a:r>
              <a:rPr lang="en-GB" sz="2400" b="1" dirty="0" smtClean="0"/>
              <a:t>Development of eco-neighbourhood</a:t>
            </a:r>
            <a:endParaRPr lang="en-GB" sz="2400" dirty="0" smtClean="0"/>
          </a:p>
        </p:txBody>
      </p:sp>
      <p:pic>
        <p:nvPicPr>
          <p:cNvPr id="9" name="Image 8"/>
          <p:cNvPicPr>
            <a:picLocks noChangeAspect="1"/>
          </p:cNvPicPr>
          <p:nvPr/>
        </p:nvPicPr>
        <p:blipFill>
          <a:blip r:embed="rId6">
            <a:extLst>
              <a:ext uri="{BEBA8EAE-BF5A-486C-A8C5-ECC9F3942E4B}">
                <a14:imgProps xmlns:a14="http://schemas.microsoft.com/office/drawing/2010/main">
                  <a14:imgLayer r:embed="rId7">
                    <a14:imgEffect>
                      <a14:backgroundRemoval t="0" b="98030" l="939" r="98435"/>
                    </a14:imgEffect>
                  </a14:imgLayer>
                </a14:imgProps>
              </a:ext>
              <a:ext uri="{28A0092B-C50C-407E-A947-70E740481C1C}">
                <a14:useLocalDpi xmlns:a14="http://schemas.microsoft.com/office/drawing/2010/main" val="0"/>
              </a:ext>
            </a:extLst>
          </a:blip>
          <a:stretch>
            <a:fillRect/>
          </a:stretch>
        </p:blipFill>
        <p:spPr>
          <a:xfrm>
            <a:off x="853157" y="1588411"/>
            <a:ext cx="4878572" cy="4649532"/>
          </a:xfrm>
          <a:prstGeom prst="rect">
            <a:avLst/>
          </a:prstGeom>
        </p:spPr>
      </p:pic>
      <p:sp>
        <p:nvSpPr>
          <p:cNvPr id="15" name="ZoneTexte 14"/>
          <p:cNvSpPr txBox="1"/>
          <p:nvPr/>
        </p:nvSpPr>
        <p:spPr>
          <a:xfrm>
            <a:off x="958937" y="6097010"/>
            <a:ext cx="4772792" cy="215444"/>
          </a:xfrm>
          <a:prstGeom prst="rect">
            <a:avLst/>
          </a:prstGeom>
          <a:noFill/>
        </p:spPr>
        <p:txBody>
          <a:bodyPr wrap="square" rtlCol="0">
            <a:spAutoFit/>
          </a:bodyPr>
          <a:lstStyle/>
          <a:p>
            <a:pPr marL="0" lvl="1"/>
            <a:r>
              <a:rPr lang="en-GB" sz="800" i="1" dirty="0"/>
              <a:t>http://spw.wallonie.be/dgo4/site_colloques/QuartiersNouveaux/assets/documents/referentielQN.pdf</a:t>
            </a:r>
            <a:endParaRPr lang="en-GB" sz="800" b="1" i="1" dirty="0"/>
          </a:p>
        </p:txBody>
      </p:sp>
      <p:sp>
        <p:nvSpPr>
          <p:cNvPr id="11" name="Rectangle 10"/>
          <p:cNvSpPr/>
          <p:nvPr/>
        </p:nvSpPr>
        <p:spPr>
          <a:xfrm>
            <a:off x="5760695" y="6275124"/>
            <a:ext cx="3462719" cy="215444"/>
          </a:xfrm>
          <a:prstGeom prst="rect">
            <a:avLst/>
          </a:prstGeom>
        </p:spPr>
        <p:txBody>
          <a:bodyPr wrap="square">
            <a:spAutoFit/>
          </a:bodyPr>
          <a:lstStyle/>
          <a:p>
            <a:r>
              <a:rPr lang="fr-BE" sz="800" i="1" dirty="0"/>
              <a:t>http://carte-education.fr/wp-content/uploads/CM2-Geographie-3.3-3.jpg</a:t>
            </a:r>
          </a:p>
        </p:txBody>
      </p:sp>
      <p:sp>
        <p:nvSpPr>
          <p:cNvPr id="12"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Tree>
    <p:extLst>
      <p:ext uri="{BB962C8B-B14F-4D97-AF65-F5344CB8AC3E}">
        <p14:creationId xmlns:p14="http://schemas.microsoft.com/office/powerpoint/2010/main" val="1778340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rotWithShape="1">
          <a:blip r:embed="rId3">
            <a:extLst>
              <a:ext uri="{28A0092B-C50C-407E-A947-70E740481C1C}">
                <a14:useLocalDpi xmlns:a14="http://schemas.microsoft.com/office/drawing/2010/main" val="0"/>
              </a:ext>
            </a:extLst>
          </a:blip>
          <a:srcRect l="1563" t="3378" r="2802"/>
          <a:stretch/>
        </p:blipFill>
        <p:spPr>
          <a:xfrm>
            <a:off x="6505574" y="1133475"/>
            <a:ext cx="4591051" cy="2955850"/>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426" y="3473594"/>
            <a:ext cx="1852749" cy="2323935"/>
          </a:xfrm>
          <a:prstGeom prst="rect">
            <a:avLst/>
          </a:prstGeom>
        </p:spPr>
      </p:pic>
      <p:pic>
        <p:nvPicPr>
          <p:cNvPr id="4" name="Image 3"/>
          <p:cNvPicPr>
            <a:picLocks noChangeAspect="1"/>
          </p:cNvPicPr>
          <p:nvPr/>
        </p:nvPicPr>
        <p:blipFill rotWithShape="1">
          <a:blip r:embed="rId5">
            <a:extLst>
              <a:ext uri="{28A0092B-C50C-407E-A947-70E740481C1C}">
                <a14:useLocalDpi xmlns:a14="http://schemas.microsoft.com/office/drawing/2010/main" val="0"/>
              </a:ext>
            </a:extLst>
          </a:blip>
          <a:srcRect l="3609" r="3923" b="5346"/>
          <a:stretch/>
        </p:blipFill>
        <p:spPr>
          <a:xfrm>
            <a:off x="4273525" y="3472095"/>
            <a:ext cx="2285491" cy="2323934"/>
          </a:xfrm>
          <a:prstGeom prst="rect">
            <a:avLst/>
          </a:prstGeom>
        </p:spPr>
      </p:pic>
      <p:sp>
        <p:nvSpPr>
          <p:cNvPr id="6" name="Espace réservé du numéro de diapositive 5"/>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9" name="Image 8"/>
          <p:cNvPicPr>
            <a:picLocks noChangeAspect="1"/>
          </p:cNvPicPr>
          <p:nvPr/>
        </p:nvPicPr>
        <p:blipFill>
          <a:blip r:embed="rId6">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fr-BE" dirty="0" smtClean="0">
                <a:effectLst>
                  <a:outerShdw blurRad="38100" dist="38100" dir="2700000" algn="tl">
                    <a:srgbClr val="000000">
                      <a:alpha val="43137"/>
                    </a:srgbClr>
                  </a:outerShdw>
                </a:effectLst>
              </a:rPr>
              <a:t>Introduction</a:t>
            </a:r>
            <a:endParaRPr lang="fr-BE" dirty="0"/>
          </a:p>
        </p:txBody>
      </p:sp>
      <p:sp>
        <p:nvSpPr>
          <p:cNvPr id="14" name="ZoneTexte 13"/>
          <p:cNvSpPr txBox="1"/>
          <p:nvPr/>
        </p:nvSpPr>
        <p:spPr>
          <a:xfrm>
            <a:off x="1038225" y="1030120"/>
            <a:ext cx="5241606" cy="2000548"/>
          </a:xfrm>
          <a:prstGeom prst="rect">
            <a:avLst/>
          </a:prstGeom>
          <a:noFill/>
        </p:spPr>
        <p:txBody>
          <a:bodyPr wrap="square" rtlCol="0">
            <a:spAutoFit/>
          </a:bodyPr>
          <a:lstStyle/>
          <a:p>
            <a:pPr marL="0" lvl="1"/>
            <a:r>
              <a:rPr lang="fr-BE" sz="2400" b="1" dirty="0" smtClean="0"/>
              <a:t>Air </a:t>
            </a:r>
            <a:r>
              <a:rPr lang="en-GB" sz="2400" b="1" dirty="0" smtClean="0"/>
              <a:t>quality monitoring</a:t>
            </a:r>
          </a:p>
          <a:p>
            <a:pPr marL="342900" lvl="1" indent="-342900">
              <a:buFont typeface="Wingdings" panose="05000000000000000000" pitchFamily="2" charset="2"/>
              <a:buChar char="Ø"/>
            </a:pPr>
            <a:r>
              <a:rPr lang="en-GB" sz="2000" dirty="0" err="1" smtClean="0"/>
              <a:t>Telem</a:t>
            </a:r>
            <a:r>
              <a:rPr lang="fr-BE" sz="2000" dirty="0" err="1" smtClean="0"/>
              <a:t>etric</a:t>
            </a:r>
            <a:r>
              <a:rPr lang="fr-BE" sz="2000" dirty="0" smtClean="0"/>
              <a:t> network</a:t>
            </a:r>
          </a:p>
          <a:p>
            <a:pPr marL="800100" lvl="2" indent="-342900">
              <a:buFont typeface="Wingdings" panose="05000000000000000000" pitchFamily="2" charset="2"/>
              <a:buChar char="§"/>
            </a:pPr>
            <a:r>
              <a:rPr lang="en-GB" sz="2000" dirty="0" smtClean="0"/>
              <a:t>Analysers</a:t>
            </a:r>
            <a:r>
              <a:rPr lang="fr-BE" sz="2000" dirty="0" smtClean="0"/>
              <a:t> </a:t>
            </a:r>
          </a:p>
          <a:p>
            <a:pPr marL="342900" lvl="1" indent="-342900">
              <a:buFont typeface="Wingdings" panose="05000000000000000000" pitchFamily="2" charset="2"/>
              <a:buChar char="Ø"/>
            </a:pPr>
            <a:r>
              <a:rPr lang="en-GB" sz="2000" dirty="0" smtClean="0"/>
              <a:t>BelAQI (Belgium)</a:t>
            </a:r>
            <a:endParaRPr lang="en-GB" sz="2000" dirty="0"/>
          </a:p>
          <a:p>
            <a:pPr marL="800100" lvl="2" indent="-342900">
              <a:buFont typeface="Wingdings" panose="05000000000000000000" pitchFamily="2" charset="2"/>
              <a:buChar char="§"/>
            </a:pPr>
            <a:r>
              <a:rPr lang="en-GB" sz="2000" dirty="0"/>
              <a:t>NO</a:t>
            </a:r>
            <a:r>
              <a:rPr lang="en-GB" sz="2000" baseline="-25000" dirty="0"/>
              <a:t>2</a:t>
            </a:r>
            <a:r>
              <a:rPr lang="en-GB" sz="2000" dirty="0"/>
              <a:t>; O</a:t>
            </a:r>
            <a:r>
              <a:rPr lang="en-GB" sz="2000" baseline="-25000" dirty="0"/>
              <a:t>3</a:t>
            </a:r>
            <a:r>
              <a:rPr lang="en-GB" sz="2000" dirty="0"/>
              <a:t>; PM</a:t>
            </a:r>
            <a:r>
              <a:rPr lang="en-GB" sz="2000" baseline="-25000" dirty="0"/>
              <a:t>10</a:t>
            </a:r>
            <a:r>
              <a:rPr lang="en-GB" sz="2000" dirty="0"/>
              <a:t>; PM</a:t>
            </a:r>
            <a:r>
              <a:rPr lang="en-GB" sz="2000" baseline="-25000" dirty="0"/>
              <a:t>2.5</a:t>
            </a:r>
          </a:p>
          <a:p>
            <a:pPr marL="800100" lvl="2" indent="-342900">
              <a:buFont typeface="Wingdings" panose="05000000000000000000" pitchFamily="2" charset="2"/>
              <a:buChar char="§"/>
            </a:pPr>
            <a:endParaRPr lang="fr-BE" sz="2000" dirty="0" smtClean="0"/>
          </a:p>
        </p:txBody>
      </p:sp>
      <p:pic>
        <p:nvPicPr>
          <p:cNvPr id="16" name="Image 15"/>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4134037" y="1428294"/>
            <a:ext cx="3417131" cy="1922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533781" y="5811771"/>
            <a:ext cx="2497345" cy="338554"/>
          </a:xfrm>
          <a:prstGeom prst="rect">
            <a:avLst/>
          </a:prstGeom>
        </p:spPr>
        <p:txBody>
          <a:bodyPr wrap="square">
            <a:spAutoFit/>
          </a:bodyPr>
          <a:lstStyle/>
          <a:p>
            <a:r>
              <a:rPr lang="fr-BE" sz="800" i="1" dirty="0"/>
              <a:t>https://i.pinimg.com/736x/4e/69/0d/4e690dc5653d23bf59b13db42add9094.jpg</a:t>
            </a:r>
          </a:p>
        </p:txBody>
      </p:sp>
      <p:sp>
        <p:nvSpPr>
          <p:cNvPr id="8" name="Rectangle 7"/>
          <p:cNvSpPr/>
          <p:nvPr/>
        </p:nvSpPr>
        <p:spPr>
          <a:xfrm>
            <a:off x="3969728" y="5800379"/>
            <a:ext cx="3248408" cy="215444"/>
          </a:xfrm>
          <a:prstGeom prst="rect">
            <a:avLst/>
          </a:prstGeom>
        </p:spPr>
        <p:txBody>
          <a:bodyPr wrap="square">
            <a:spAutoFit/>
          </a:bodyPr>
          <a:lstStyle/>
          <a:p>
            <a:r>
              <a:rPr lang="fr-BE" sz="800" i="1" dirty="0"/>
              <a:t>http://ibis.geog.ubc.ca/courses/geob370/students/class13/bho/</a:t>
            </a:r>
          </a:p>
        </p:txBody>
      </p:sp>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8207" y="1503320"/>
            <a:ext cx="1649335" cy="221616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15" name="ZoneTexte 14"/>
          <p:cNvSpPr txBox="1"/>
          <p:nvPr/>
        </p:nvSpPr>
        <p:spPr>
          <a:xfrm>
            <a:off x="1062279" y="3006080"/>
            <a:ext cx="5241606" cy="461665"/>
          </a:xfrm>
          <a:prstGeom prst="rect">
            <a:avLst/>
          </a:prstGeom>
          <a:noFill/>
        </p:spPr>
        <p:txBody>
          <a:bodyPr wrap="square" rtlCol="0">
            <a:spAutoFit/>
          </a:bodyPr>
          <a:lstStyle/>
          <a:p>
            <a:pPr marL="0" lvl="1"/>
            <a:r>
              <a:rPr lang="en-GB" sz="2400" b="1" i="1" dirty="0" smtClean="0">
                <a:effectLst>
                  <a:outerShdw blurRad="38100" dist="38100" dir="2700000" algn="tl">
                    <a:srgbClr val="000000">
                      <a:alpha val="43137"/>
                    </a:srgbClr>
                  </a:outerShdw>
                </a:effectLst>
              </a:rPr>
              <a:t>Quid local pollution ?</a:t>
            </a:r>
            <a:endParaRPr lang="en-GB" sz="2000" dirty="0" smtClean="0"/>
          </a:p>
        </p:txBody>
      </p:sp>
      <p:sp>
        <p:nvSpPr>
          <p:cNvPr id="18"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Tree>
    <p:extLst>
      <p:ext uri="{BB962C8B-B14F-4D97-AF65-F5344CB8AC3E}">
        <p14:creationId xmlns:p14="http://schemas.microsoft.com/office/powerpoint/2010/main" val="29268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p:cNvSpPr txBox="1"/>
          <p:nvPr/>
        </p:nvSpPr>
        <p:spPr>
          <a:xfrm>
            <a:off x="1038225" y="1044309"/>
            <a:ext cx="5241606" cy="2616101"/>
          </a:xfrm>
          <a:prstGeom prst="rect">
            <a:avLst/>
          </a:prstGeom>
          <a:noFill/>
        </p:spPr>
        <p:txBody>
          <a:bodyPr wrap="square" rtlCol="0">
            <a:spAutoFit/>
          </a:bodyPr>
          <a:lstStyle/>
          <a:p>
            <a:pPr marL="0" lvl="1"/>
            <a:r>
              <a:rPr lang="fr-BE" sz="2400" b="1" dirty="0" smtClean="0"/>
              <a:t>Solutions </a:t>
            </a:r>
          </a:p>
          <a:p>
            <a:pPr marL="342900" lvl="1" indent="-342900">
              <a:buFont typeface="Wingdings" panose="05000000000000000000" pitchFamily="2" charset="2"/>
              <a:buChar char="Ø"/>
            </a:pPr>
            <a:r>
              <a:rPr lang="en-GB" sz="2000" dirty="0"/>
              <a:t>Low-cost sensors</a:t>
            </a:r>
          </a:p>
          <a:p>
            <a:pPr marL="803275" lvl="1" indent="-342900">
              <a:buFont typeface="Wingdings" panose="05000000000000000000" pitchFamily="2" charset="2"/>
              <a:buChar char="§"/>
            </a:pPr>
            <a:r>
              <a:rPr lang="en-GB" sz="2000" dirty="0" smtClean="0"/>
              <a:t>Electrochemical sensors</a:t>
            </a:r>
          </a:p>
          <a:p>
            <a:pPr marL="800100" lvl="2" indent="-342900">
              <a:buFont typeface="Wingdings" panose="05000000000000000000" pitchFamily="2" charset="2"/>
              <a:buChar char="§"/>
            </a:pPr>
            <a:r>
              <a:rPr lang="en-GB" sz="2000" dirty="0" smtClean="0"/>
              <a:t>Optical sensors</a:t>
            </a:r>
            <a:r>
              <a:rPr lang="fr-BE" sz="2000" dirty="0" smtClean="0"/>
              <a:t> </a:t>
            </a:r>
            <a:endParaRPr lang="fr-BE" sz="2000" dirty="0"/>
          </a:p>
          <a:p>
            <a:pPr marL="800100" lvl="2" indent="-342900">
              <a:buFont typeface="Wingdings" panose="05000000000000000000" pitchFamily="2" charset="2"/>
              <a:buChar char="§"/>
            </a:pPr>
            <a:r>
              <a:rPr lang="fr-BE" sz="2000" dirty="0" smtClean="0"/>
              <a:t>…</a:t>
            </a:r>
          </a:p>
          <a:p>
            <a:pPr marL="800100" lvl="2" indent="-342900">
              <a:buFont typeface="Wingdings" panose="05000000000000000000" pitchFamily="2" charset="2"/>
              <a:buChar char="§"/>
            </a:pPr>
            <a:endParaRPr lang="fr-BE" sz="2000" dirty="0" smtClean="0"/>
          </a:p>
          <a:p>
            <a:pPr marL="342900" lvl="1" indent="-342900">
              <a:buFont typeface="Wingdings" panose="05000000000000000000" pitchFamily="2" charset="2"/>
              <a:buChar char="Ø"/>
            </a:pPr>
            <a:r>
              <a:rPr lang="en-GB" sz="2000" dirty="0" smtClean="0"/>
              <a:t>Low-cost sensors network</a:t>
            </a:r>
          </a:p>
          <a:p>
            <a:pPr marL="800100" lvl="2" indent="-342900">
              <a:buFont typeface="Wingdings" panose="05000000000000000000" pitchFamily="2" charset="2"/>
              <a:buChar char="§"/>
            </a:pPr>
            <a:r>
              <a:rPr lang="en-GB" sz="2000" dirty="0" smtClean="0"/>
              <a:t>Multi-sensors platform</a:t>
            </a:r>
            <a:endParaRPr lang="en-GB" sz="2000"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9" name="Image 8"/>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fr-BE" dirty="0" smtClean="0">
                <a:effectLst>
                  <a:outerShdw blurRad="38100" dist="38100" dir="2700000" algn="tl">
                    <a:srgbClr val="000000">
                      <a:alpha val="43137"/>
                    </a:srgbClr>
                  </a:outerShdw>
                </a:effectLst>
              </a:rPr>
              <a:t>Introduction</a:t>
            </a:r>
            <a:endParaRPr lang="fr-BE" dirty="0"/>
          </a:p>
        </p:txBody>
      </p:sp>
      <p:pic>
        <p:nvPicPr>
          <p:cNvPr id="18" name="Image 17"/>
          <p:cNvPicPr>
            <a:picLocks noChangeAspect="1"/>
          </p:cNvPicPr>
          <p:nvPr/>
        </p:nvPicPr>
        <p:blipFill rotWithShape="1">
          <a:blip r:embed="rId4">
            <a:extLst>
              <a:ext uri="{28A0092B-C50C-407E-A947-70E740481C1C}">
                <a14:useLocalDpi xmlns:a14="http://schemas.microsoft.com/office/drawing/2010/main" val="0"/>
              </a:ext>
            </a:extLst>
          </a:blip>
          <a:srcRect l="17531" t="49914" r="15486" b="11174"/>
          <a:stretch/>
        </p:blipFill>
        <p:spPr>
          <a:xfrm>
            <a:off x="4892356" y="1547450"/>
            <a:ext cx="1424050" cy="827729"/>
          </a:xfrm>
          <a:prstGeom prst="rect">
            <a:avLst/>
          </a:prstGeom>
          <a:ln>
            <a:noFill/>
          </a:ln>
          <a:effectLst>
            <a:softEdge rad="112500"/>
          </a:effectLst>
        </p:spPr>
      </p:pic>
      <p:pic>
        <p:nvPicPr>
          <p:cNvPr id="23" name="Image 22"/>
          <p:cNvPicPr>
            <a:picLocks noChangeAspect="1"/>
          </p:cNvPicPr>
          <p:nvPr/>
        </p:nvPicPr>
        <p:blipFill>
          <a:blip r:embed="rId5"/>
          <a:stretch>
            <a:fillRect/>
          </a:stretch>
        </p:blipFill>
        <p:spPr>
          <a:xfrm>
            <a:off x="5369001" y="3582789"/>
            <a:ext cx="3546561" cy="2633482"/>
          </a:xfrm>
          <a:prstGeom prst="rect">
            <a:avLst/>
          </a:prstGeom>
          <a:ln>
            <a:noFill/>
          </a:ln>
          <a:effectLst>
            <a:outerShdw blurRad="292100" dist="139700" dir="2700000" algn="tl" rotWithShape="0">
              <a:srgbClr val="333333">
                <a:alpha val="65000"/>
              </a:srgbClr>
            </a:outerShdw>
          </a:effectLst>
        </p:spPr>
      </p:pic>
      <p:sp>
        <p:nvSpPr>
          <p:cNvPr id="24" name="Rectangle 23"/>
          <p:cNvSpPr/>
          <p:nvPr/>
        </p:nvSpPr>
        <p:spPr>
          <a:xfrm>
            <a:off x="5558244" y="6252991"/>
            <a:ext cx="3100529" cy="215444"/>
          </a:xfrm>
          <a:prstGeom prst="rect">
            <a:avLst/>
          </a:prstGeom>
        </p:spPr>
        <p:txBody>
          <a:bodyPr wrap="none">
            <a:spAutoFit/>
          </a:bodyPr>
          <a:lstStyle/>
          <a:p>
            <a:r>
              <a:rPr lang="en-GB" sz="800" i="1" dirty="0">
                <a:latin typeface="AdvOTb92eb7df.I"/>
              </a:rPr>
              <a:t>M.I. Mead et al. / Atmospheric Environment 70 (2013) </a:t>
            </a:r>
            <a:r>
              <a:rPr lang="en-GB" sz="800" i="1" dirty="0" smtClean="0">
                <a:latin typeface="AdvOTb92eb7df.I"/>
              </a:rPr>
              <a:t>p.186</a:t>
            </a:r>
            <a:r>
              <a:rPr lang="en-GB" sz="800" i="1" dirty="0" smtClean="0">
                <a:latin typeface="AdvPS44A44B"/>
              </a:rPr>
              <a:t>-</a:t>
            </a:r>
            <a:r>
              <a:rPr lang="en-GB" sz="800" i="1" dirty="0" smtClean="0">
                <a:latin typeface="AdvOTb92eb7df.I"/>
              </a:rPr>
              <a:t>203</a:t>
            </a:r>
            <a:endParaRPr lang="en-GB" i="1" dirty="0"/>
          </a:p>
        </p:txBody>
      </p:sp>
      <p:pic>
        <p:nvPicPr>
          <p:cNvPr id="22" name="Image 21"/>
          <p:cNvPicPr>
            <a:picLocks noChangeAspect="1"/>
          </p:cNvPicPr>
          <p:nvPr/>
        </p:nvPicPr>
        <p:blipFill rotWithShape="1">
          <a:blip r:embed="rId6">
            <a:extLst>
              <a:ext uri="{28A0092B-C50C-407E-A947-70E740481C1C}">
                <a14:useLocalDpi xmlns:a14="http://schemas.microsoft.com/office/drawing/2010/main" val="0"/>
              </a:ext>
            </a:extLst>
          </a:blip>
          <a:srcRect l="13409" t="5870" r="33290" b="28360"/>
          <a:stretch/>
        </p:blipFill>
        <p:spPr>
          <a:xfrm>
            <a:off x="8059163" y="3340364"/>
            <a:ext cx="1731024" cy="2135988"/>
          </a:xfrm>
          <a:prstGeom prst="rect">
            <a:avLst/>
          </a:prstGeom>
          <a:ln>
            <a:noFill/>
          </a:ln>
          <a:effectLst>
            <a:outerShdw blurRad="292100" dist="139700" dir="2700000" algn="tl" rotWithShape="0">
              <a:srgbClr val="333333">
                <a:alpha val="65000"/>
              </a:srgbClr>
            </a:outerShdw>
          </a:effectLst>
        </p:spPr>
      </p:pic>
      <p:pic>
        <p:nvPicPr>
          <p:cNvPr id="25" name="Image 24"/>
          <p:cNvPicPr>
            <a:picLocks noChangeAspect="1"/>
          </p:cNvPicPr>
          <p:nvPr/>
        </p:nvPicPr>
        <p:blipFill rotWithShape="1">
          <a:blip r:embed="rId7">
            <a:extLst>
              <a:ext uri="{28A0092B-C50C-407E-A947-70E740481C1C}">
                <a14:useLocalDpi xmlns:a14="http://schemas.microsoft.com/office/drawing/2010/main" val="0"/>
              </a:ext>
            </a:extLst>
          </a:blip>
          <a:srcRect l="14268" r="11043"/>
          <a:stretch/>
        </p:blipFill>
        <p:spPr>
          <a:xfrm>
            <a:off x="3022250" y="4055179"/>
            <a:ext cx="1334138" cy="1994558"/>
          </a:xfrm>
          <a:prstGeom prst="rect">
            <a:avLst/>
          </a:prstGeom>
        </p:spPr>
      </p:pic>
      <p:pic>
        <p:nvPicPr>
          <p:cNvPr id="11" name="Image 10"/>
          <p:cNvPicPr>
            <a:picLocks noChangeAspect="1"/>
          </p:cNvPicPr>
          <p:nvPr/>
        </p:nvPicPr>
        <p:blipFill>
          <a:blip r:embed="rId8">
            <a:extLst>
              <a:ext uri="{BEBA8EAE-BF5A-486C-A8C5-ECC9F3942E4B}">
                <a14:imgProps xmlns:a14="http://schemas.microsoft.com/office/drawing/2010/main">
                  <a14:imgLayer r:embed="rId9">
                    <a14:imgEffect>
                      <a14:backgroundRemoval t="2041" b="99490" l="2712" r="96610">
                        <a14:foregroundMark x1="45763" y1="56122" x2="55932" y2="68878"/>
                        <a14:foregroundMark x1="57288" y1="67857" x2="54915" y2="53061"/>
                        <a14:foregroundMark x1="57627" y1="70918" x2="49153" y2="71939"/>
                      </a14:backgroundRemoval>
                    </a14:imgEffect>
                  </a14:imgLayer>
                </a14:imgProps>
              </a:ext>
              <a:ext uri="{28A0092B-C50C-407E-A947-70E740481C1C}">
                <a14:useLocalDpi xmlns:a14="http://schemas.microsoft.com/office/drawing/2010/main" val="0"/>
              </a:ext>
            </a:extLst>
          </a:blip>
          <a:stretch>
            <a:fillRect/>
          </a:stretch>
        </p:blipFill>
        <p:spPr>
          <a:xfrm>
            <a:off x="3659028" y="2131462"/>
            <a:ext cx="909801" cy="604478"/>
          </a:xfrm>
          <a:prstGeom prst="rect">
            <a:avLst/>
          </a:prstGeom>
        </p:spPr>
      </p:pic>
      <p:sp>
        <p:nvSpPr>
          <p:cNvPr id="14"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Tree>
    <p:extLst>
      <p:ext uri="{BB962C8B-B14F-4D97-AF65-F5344CB8AC3E}">
        <p14:creationId xmlns:p14="http://schemas.microsoft.com/office/powerpoint/2010/main" val="410866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8225" y="153006"/>
            <a:ext cx="9601200" cy="877114"/>
          </a:xfrm>
        </p:spPr>
        <p:txBody>
          <a:bodyPr/>
          <a:lstStyle/>
          <a:p>
            <a:r>
              <a:rPr lang="fr-BE" dirty="0" smtClean="0">
                <a:effectLst>
                  <a:outerShdw blurRad="38100" dist="38100" dir="2700000" algn="tl">
                    <a:srgbClr val="000000">
                      <a:alpha val="43137"/>
                    </a:srgbClr>
                  </a:outerShdw>
                </a:effectLst>
              </a:rPr>
              <a:t>Objective</a:t>
            </a:r>
            <a:endParaRPr lang="fr-BE"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7" name="Imag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grpSp>
        <p:nvGrpSpPr>
          <p:cNvPr id="41" name="Groupe 40"/>
          <p:cNvGrpSpPr/>
          <p:nvPr/>
        </p:nvGrpSpPr>
        <p:grpSpPr>
          <a:xfrm>
            <a:off x="599768" y="1968371"/>
            <a:ext cx="4817806" cy="2603393"/>
            <a:chOff x="483020" y="3660900"/>
            <a:chExt cx="5708609" cy="2603393"/>
          </a:xfrm>
        </p:grpSpPr>
        <p:grpSp>
          <p:nvGrpSpPr>
            <p:cNvPr id="42" name="Groupe 41"/>
            <p:cNvGrpSpPr/>
            <p:nvPr/>
          </p:nvGrpSpPr>
          <p:grpSpPr>
            <a:xfrm>
              <a:off x="483020" y="3660900"/>
              <a:ext cx="5708609" cy="2603393"/>
              <a:chOff x="1125199" y="2671041"/>
              <a:chExt cx="5708609" cy="2603393"/>
            </a:xfrm>
          </p:grpSpPr>
          <p:sp>
            <p:nvSpPr>
              <p:cNvPr id="74" name="ZoneTexte 73"/>
              <p:cNvSpPr txBox="1"/>
              <p:nvPr/>
            </p:nvSpPr>
            <p:spPr>
              <a:xfrm>
                <a:off x="4649416" y="2671041"/>
                <a:ext cx="963223" cy="27699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fr-BE" sz="1200" dirty="0" err="1" smtClean="0"/>
                  <a:t>Responses</a:t>
                </a:r>
                <a:endParaRPr lang="fr-BE" sz="1200" dirty="0"/>
              </a:p>
            </p:txBody>
          </p:sp>
          <p:sp>
            <p:nvSpPr>
              <p:cNvPr id="75" name="ZoneTexte 74"/>
              <p:cNvSpPr txBox="1"/>
              <p:nvPr/>
            </p:nvSpPr>
            <p:spPr>
              <a:xfrm>
                <a:off x="1929284" y="2671041"/>
                <a:ext cx="1152880" cy="2769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sz="1200" dirty="0" smtClean="0"/>
                  <a:t>Drivers</a:t>
                </a:r>
                <a:endParaRPr lang="fr-BE" sz="1200" dirty="0"/>
              </a:p>
            </p:txBody>
          </p:sp>
          <p:sp>
            <p:nvSpPr>
              <p:cNvPr id="76" name="ZoneTexte 75"/>
              <p:cNvSpPr txBox="1"/>
              <p:nvPr/>
            </p:nvSpPr>
            <p:spPr>
              <a:xfrm>
                <a:off x="2065001" y="4044331"/>
                <a:ext cx="893872" cy="27699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fr-BE" sz="1200" dirty="0" smtClean="0"/>
                  <a:t>Pressures</a:t>
                </a:r>
                <a:endParaRPr lang="fr-BE" sz="1200" dirty="0"/>
              </a:p>
            </p:txBody>
          </p:sp>
          <p:sp>
            <p:nvSpPr>
              <p:cNvPr id="77" name="ZoneTexte 76"/>
              <p:cNvSpPr txBox="1"/>
              <p:nvPr/>
            </p:nvSpPr>
            <p:spPr>
              <a:xfrm>
                <a:off x="4636374" y="4035016"/>
                <a:ext cx="1196488" cy="2769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sz="1200" dirty="0" smtClean="0"/>
                  <a:t>Impact</a:t>
                </a:r>
                <a:endParaRPr lang="fr-BE" sz="1200" dirty="0"/>
              </a:p>
            </p:txBody>
          </p:sp>
          <p:sp>
            <p:nvSpPr>
              <p:cNvPr id="78" name="ZoneTexte 77"/>
              <p:cNvSpPr txBox="1"/>
              <p:nvPr/>
            </p:nvSpPr>
            <p:spPr>
              <a:xfrm>
                <a:off x="3565841" y="4681799"/>
                <a:ext cx="566290" cy="27699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fr-BE" sz="1200" dirty="0" smtClean="0"/>
                  <a:t>State</a:t>
                </a:r>
                <a:endParaRPr lang="fr-BE" sz="1200" dirty="0"/>
              </a:p>
            </p:txBody>
          </p:sp>
          <p:sp>
            <p:nvSpPr>
              <p:cNvPr id="79" name="ZoneTexte 78"/>
              <p:cNvSpPr txBox="1"/>
              <p:nvPr/>
            </p:nvSpPr>
            <p:spPr>
              <a:xfrm>
                <a:off x="1125199" y="3053246"/>
                <a:ext cx="1152880"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sz="1200" dirty="0" smtClean="0"/>
                  <a:t>Cause</a:t>
                </a:r>
                <a:endParaRPr lang="fr-BE" sz="1200" dirty="0"/>
              </a:p>
            </p:txBody>
          </p:sp>
          <p:sp>
            <p:nvSpPr>
              <p:cNvPr id="80" name="ZoneTexte 79"/>
              <p:cNvSpPr txBox="1"/>
              <p:nvPr/>
            </p:nvSpPr>
            <p:spPr>
              <a:xfrm>
                <a:off x="1361059" y="4398471"/>
                <a:ext cx="1152880"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sz="1200" dirty="0" err="1" smtClean="0"/>
                  <a:t>Pollutants</a:t>
                </a:r>
                <a:endParaRPr lang="fr-BE" sz="1200" dirty="0"/>
              </a:p>
            </p:txBody>
          </p:sp>
          <p:sp>
            <p:nvSpPr>
              <p:cNvPr id="81" name="ZoneTexte 80"/>
              <p:cNvSpPr txBox="1"/>
              <p:nvPr/>
            </p:nvSpPr>
            <p:spPr>
              <a:xfrm>
                <a:off x="4081737" y="4997435"/>
                <a:ext cx="1152880"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sz="1200" dirty="0" err="1" smtClean="0"/>
                  <a:t>Quality</a:t>
                </a:r>
                <a:endParaRPr lang="fr-BE" sz="1200" dirty="0"/>
              </a:p>
            </p:txBody>
          </p:sp>
          <p:sp>
            <p:nvSpPr>
              <p:cNvPr id="82" name="ZoneTexte 81"/>
              <p:cNvSpPr txBox="1"/>
              <p:nvPr/>
            </p:nvSpPr>
            <p:spPr>
              <a:xfrm>
                <a:off x="5438562" y="4326134"/>
                <a:ext cx="1395246" cy="6463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sz="1200" dirty="0" err="1" smtClean="0"/>
                  <a:t>Health</a:t>
                </a:r>
                <a:r>
                  <a:rPr lang="fr-BE" sz="1200" dirty="0" smtClean="0"/>
                  <a:t>, </a:t>
                </a:r>
                <a:r>
                  <a:rPr lang="fr-BE" sz="1200" dirty="0" err="1" smtClean="0"/>
                  <a:t>ecosystems</a:t>
                </a:r>
                <a:r>
                  <a:rPr lang="fr-BE" sz="1200" dirty="0" smtClean="0"/>
                  <a:t>, </a:t>
                </a:r>
                <a:r>
                  <a:rPr lang="fr-BE" sz="1200" dirty="0" err="1" smtClean="0"/>
                  <a:t>materials</a:t>
                </a:r>
                <a:endParaRPr lang="fr-BE" sz="1200" dirty="0"/>
              </a:p>
            </p:txBody>
          </p:sp>
          <p:sp>
            <p:nvSpPr>
              <p:cNvPr id="83" name="ZoneTexte 82"/>
              <p:cNvSpPr txBox="1"/>
              <p:nvPr/>
            </p:nvSpPr>
            <p:spPr>
              <a:xfrm>
                <a:off x="5438561" y="3054940"/>
                <a:ext cx="1152836"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sz="1200" dirty="0" err="1" smtClean="0"/>
                  <a:t>Policies</a:t>
                </a:r>
                <a:r>
                  <a:rPr lang="fr-BE" sz="1200" dirty="0" smtClean="0"/>
                  <a:t> and </a:t>
                </a:r>
                <a:r>
                  <a:rPr lang="fr-BE" sz="1200" dirty="0" err="1" smtClean="0"/>
                  <a:t>targets</a:t>
                </a:r>
                <a:endParaRPr lang="fr-BE" sz="1200" dirty="0"/>
              </a:p>
            </p:txBody>
          </p:sp>
        </p:grpSp>
        <p:sp>
          <p:nvSpPr>
            <p:cNvPr id="44" name="Flèche droite 43"/>
            <p:cNvSpPr/>
            <p:nvPr/>
          </p:nvSpPr>
          <p:spPr>
            <a:xfrm rot="10800000">
              <a:off x="2527068" y="3692359"/>
              <a:ext cx="1404000" cy="23816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sz="1200"/>
            </a:p>
          </p:txBody>
        </p:sp>
        <p:sp>
          <p:nvSpPr>
            <p:cNvPr id="45" name="Flèche droite 44"/>
            <p:cNvSpPr/>
            <p:nvPr/>
          </p:nvSpPr>
          <p:spPr>
            <a:xfrm rot="5400000">
              <a:off x="1362149" y="4382195"/>
              <a:ext cx="915779" cy="237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sz="1200"/>
            </a:p>
          </p:txBody>
        </p:sp>
        <p:sp>
          <p:nvSpPr>
            <p:cNvPr id="47" name="Flèche droite 46"/>
            <p:cNvSpPr/>
            <p:nvPr/>
          </p:nvSpPr>
          <p:spPr>
            <a:xfrm rot="1787335">
              <a:off x="1929143" y="5514156"/>
              <a:ext cx="972946" cy="237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sz="1200"/>
            </a:p>
          </p:txBody>
        </p:sp>
        <p:sp>
          <p:nvSpPr>
            <p:cNvPr id="48" name="Flèche droite 47"/>
            <p:cNvSpPr/>
            <p:nvPr/>
          </p:nvSpPr>
          <p:spPr>
            <a:xfrm rot="20054312">
              <a:off x="3587903" y="5496443"/>
              <a:ext cx="972946" cy="237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sz="1200"/>
            </a:p>
          </p:txBody>
        </p:sp>
        <p:sp>
          <p:nvSpPr>
            <p:cNvPr id="49" name="Flèche droite 48"/>
            <p:cNvSpPr/>
            <p:nvPr/>
          </p:nvSpPr>
          <p:spPr>
            <a:xfrm rot="7061849">
              <a:off x="2843040" y="4731338"/>
              <a:ext cx="1765546" cy="237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sz="1200"/>
            </a:p>
          </p:txBody>
        </p:sp>
        <p:sp>
          <p:nvSpPr>
            <p:cNvPr id="50" name="Flèche droite 49"/>
            <p:cNvSpPr/>
            <p:nvPr/>
          </p:nvSpPr>
          <p:spPr>
            <a:xfrm rot="8508820">
              <a:off x="2293697" y="4401000"/>
              <a:ext cx="1765546" cy="237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sz="1200"/>
            </a:p>
          </p:txBody>
        </p:sp>
        <p:sp>
          <p:nvSpPr>
            <p:cNvPr id="51" name="Flèche droite 50"/>
            <p:cNvSpPr/>
            <p:nvPr/>
          </p:nvSpPr>
          <p:spPr>
            <a:xfrm rot="5400000">
              <a:off x="4041606" y="4383889"/>
              <a:ext cx="915779" cy="237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sz="1200"/>
            </a:p>
          </p:txBody>
        </p:sp>
        <p:sp>
          <p:nvSpPr>
            <p:cNvPr id="54" name="Flèche droite 53"/>
            <p:cNvSpPr/>
            <p:nvPr/>
          </p:nvSpPr>
          <p:spPr>
            <a:xfrm rot="16200000">
              <a:off x="4284571" y="4362850"/>
              <a:ext cx="915779" cy="237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sz="1200"/>
            </a:p>
          </p:txBody>
        </p:sp>
      </p:grpSp>
      <p:sp>
        <p:nvSpPr>
          <p:cNvPr id="43"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
        <p:nvSpPr>
          <p:cNvPr id="46" name="ZoneTexte 45"/>
          <p:cNvSpPr txBox="1"/>
          <p:nvPr/>
        </p:nvSpPr>
        <p:spPr>
          <a:xfrm>
            <a:off x="994489" y="1046429"/>
            <a:ext cx="6600629" cy="461665"/>
          </a:xfrm>
          <a:prstGeom prst="rect">
            <a:avLst/>
          </a:prstGeom>
          <a:noFill/>
        </p:spPr>
        <p:txBody>
          <a:bodyPr wrap="square" rtlCol="0">
            <a:spAutoFit/>
          </a:bodyPr>
          <a:lstStyle/>
          <a:p>
            <a:r>
              <a:rPr lang="en-GB" sz="2400" b="1" dirty="0" smtClean="0"/>
              <a:t>Development of an air</a:t>
            </a:r>
            <a:r>
              <a:rPr lang="fr-BE" sz="2400" b="1" dirty="0" smtClean="0"/>
              <a:t> </a:t>
            </a:r>
            <a:r>
              <a:rPr lang="en-GB" sz="2400" b="1" dirty="0" smtClean="0"/>
              <a:t>quality </a:t>
            </a:r>
            <a:r>
              <a:rPr lang="en-GB" sz="2400" b="1" u="sng" dirty="0" smtClean="0">
                <a:effectLst>
                  <a:outerShdw blurRad="38100" dist="38100" dir="2700000" algn="tl">
                    <a:srgbClr val="000000">
                      <a:alpha val="43137"/>
                    </a:srgbClr>
                  </a:outerShdw>
                </a:effectLst>
              </a:rPr>
              <a:t>state</a:t>
            </a:r>
            <a:r>
              <a:rPr lang="en-GB" sz="2400" b="1" dirty="0" smtClean="0"/>
              <a:t> index</a:t>
            </a:r>
          </a:p>
        </p:txBody>
      </p:sp>
      <p:sp>
        <p:nvSpPr>
          <p:cNvPr id="52" name="ZoneTexte 51"/>
          <p:cNvSpPr txBox="1"/>
          <p:nvPr/>
        </p:nvSpPr>
        <p:spPr>
          <a:xfrm>
            <a:off x="798823" y="4730617"/>
            <a:ext cx="4460026" cy="707886"/>
          </a:xfrm>
          <a:prstGeom prst="rect">
            <a:avLst/>
          </a:prstGeom>
          <a:noFill/>
        </p:spPr>
        <p:txBody>
          <a:bodyPr wrap="square" rtlCol="0">
            <a:spAutoFit/>
          </a:bodyPr>
          <a:lstStyle/>
          <a:p>
            <a:pPr algn="ctr"/>
            <a:r>
              <a:rPr lang="en-GB" sz="2000" dirty="0" smtClean="0"/>
              <a:t>Independent of the pollutant measurement at short term</a:t>
            </a:r>
          </a:p>
        </p:txBody>
      </p:sp>
      <p:grpSp>
        <p:nvGrpSpPr>
          <p:cNvPr id="53" name="Groupe 52"/>
          <p:cNvGrpSpPr/>
          <p:nvPr/>
        </p:nvGrpSpPr>
        <p:grpSpPr>
          <a:xfrm>
            <a:off x="2461609" y="5454812"/>
            <a:ext cx="1455158" cy="836089"/>
            <a:chOff x="5801335" y="1358656"/>
            <a:chExt cx="2073525" cy="1234433"/>
          </a:xfrm>
        </p:grpSpPr>
        <p:pic>
          <p:nvPicPr>
            <p:cNvPr id="55" name="Image 54"/>
            <p:cNvPicPr>
              <a:picLocks noChangeAspect="1"/>
            </p:cNvPicPr>
            <p:nvPr/>
          </p:nvPicPr>
          <p:blipFill rotWithShape="1">
            <a:blip r:embed="rId5">
              <a:extLst>
                <a:ext uri="{28A0092B-C50C-407E-A947-70E740481C1C}">
                  <a14:useLocalDpi xmlns:a14="http://schemas.microsoft.com/office/drawing/2010/main" val="0"/>
                </a:ext>
              </a:extLst>
            </a:blip>
            <a:srcRect t="21890" b="18912"/>
            <a:stretch/>
          </p:blipFill>
          <p:spPr>
            <a:xfrm>
              <a:off x="5801335" y="1641685"/>
              <a:ext cx="2073525" cy="690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6" name="Interdiction 55"/>
            <p:cNvSpPr/>
            <p:nvPr/>
          </p:nvSpPr>
          <p:spPr>
            <a:xfrm>
              <a:off x="6142160" y="1358656"/>
              <a:ext cx="1391873" cy="1234433"/>
            </a:xfrm>
            <a:prstGeom prst="noSmoking">
              <a:avLst/>
            </a:prstGeom>
            <a:solidFill>
              <a:schemeClr val="accent6"/>
            </a:solidFill>
            <a:ln w="9525">
              <a:solidFill>
                <a:schemeClr val="accent6">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tx1"/>
                </a:solidFill>
              </a:endParaRPr>
            </a:p>
          </p:txBody>
        </p:sp>
      </p:grpSp>
      <p:sp>
        <p:nvSpPr>
          <p:cNvPr id="57" name="ZoneTexte 56"/>
          <p:cNvSpPr txBox="1"/>
          <p:nvPr/>
        </p:nvSpPr>
        <p:spPr>
          <a:xfrm>
            <a:off x="5417574" y="1566284"/>
            <a:ext cx="2657100" cy="400110"/>
          </a:xfrm>
          <a:prstGeom prst="rect">
            <a:avLst/>
          </a:prstGeom>
          <a:noFill/>
        </p:spPr>
        <p:txBody>
          <a:bodyPr wrap="square" rtlCol="0">
            <a:spAutoFit/>
          </a:bodyPr>
          <a:lstStyle/>
          <a:p>
            <a:pPr algn="ctr"/>
            <a:r>
              <a:rPr lang="en-GB" sz="2000" dirty="0" smtClean="0"/>
              <a:t>For small area</a:t>
            </a:r>
          </a:p>
        </p:txBody>
      </p:sp>
      <p:grpSp>
        <p:nvGrpSpPr>
          <p:cNvPr id="58" name="Groupe 57"/>
          <p:cNvGrpSpPr/>
          <p:nvPr/>
        </p:nvGrpSpPr>
        <p:grpSpPr>
          <a:xfrm>
            <a:off x="5536239" y="1838681"/>
            <a:ext cx="2549836" cy="2597698"/>
            <a:chOff x="1777590" y="3709109"/>
            <a:chExt cx="2812443" cy="2744277"/>
          </a:xfrm>
        </p:grpSpPr>
        <p:pic>
          <p:nvPicPr>
            <p:cNvPr id="59" name="Image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7590" y="4048052"/>
              <a:ext cx="2394275" cy="2405334"/>
            </a:xfrm>
            <a:prstGeom prst="rect">
              <a:avLst/>
            </a:prstGeom>
          </p:spPr>
        </p:pic>
        <p:cxnSp>
          <p:nvCxnSpPr>
            <p:cNvPr id="60" name="Connecteur droit avec flèche 59"/>
            <p:cNvCxnSpPr/>
            <p:nvPr/>
          </p:nvCxnSpPr>
          <p:spPr>
            <a:xfrm>
              <a:off x="4270993" y="4045354"/>
              <a:ext cx="0" cy="230487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84" name="Connecteur droit avec flèche 83"/>
            <p:cNvCxnSpPr/>
            <p:nvPr/>
          </p:nvCxnSpPr>
          <p:spPr>
            <a:xfrm flipH="1">
              <a:off x="1790382" y="4002691"/>
              <a:ext cx="2324418"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85" name="ZoneTexte 84"/>
            <p:cNvSpPr txBox="1"/>
            <p:nvPr/>
          </p:nvSpPr>
          <p:spPr>
            <a:xfrm rot="5400000">
              <a:off x="4164865" y="5060185"/>
              <a:ext cx="581586" cy="268750"/>
            </a:xfrm>
            <a:prstGeom prst="rect">
              <a:avLst/>
            </a:prstGeom>
            <a:noFill/>
          </p:spPr>
          <p:txBody>
            <a:bodyPr wrap="none" rtlCol="0">
              <a:spAutoFit/>
            </a:bodyPr>
            <a:lstStyle/>
            <a:p>
              <a:r>
                <a:rPr lang="fr-BE" sz="1200" dirty="0" smtClean="0"/>
                <a:t>900 m</a:t>
              </a:r>
              <a:endParaRPr lang="fr-BE" sz="1200" dirty="0"/>
            </a:p>
          </p:txBody>
        </p:sp>
        <p:sp>
          <p:nvSpPr>
            <p:cNvPr id="86" name="ZoneTexte 85"/>
            <p:cNvSpPr txBox="1"/>
            <p:nvPr/>
          </p:nvSpPr>
          <p:spPr>
            <a:xfrm>
              <a:off x="2538292" y="3709109"/>
              <a:ext cx="599090" cy="260899"/>
            </a:xfrm>
            <a:prstGeom prst="rect">
              <a:avLst/>
            </a:prstGeom>
            <a:noFill/>
          </p:spPr>
          <p:txBody>
            <a:bodyPr wrap="none" rtlCol="0">
              <a:spAutoFit/>
            </a:bodyPr>
            <a:lstStyle/>
            <a:p>
              <a:r>
                <a:rPr lang="fr-BE" sz="1200" dirty="0" smtClean="0"/>
                <a:t>900 m</a:t>
              </a:r>
              <a:endParaRPr lang="fr-BE" sz="1200" dirty="0"/>
            </a:p>
          </p:txBody>
        </p:sp>
      </p:grpSp>
      <p:sp>
        <p:nvSpPr>
          <p:cNvPr id="87" name="ZoneTexte 86"/>
          <p:cNvSpPr txBox="1"/>
          <p:nvPr/>
        </p:nvSpPr>
        <p:spPr>
          <a:xfrm>
            <a:off x="8237043" y="1553021"/>
            <a:ext cx="3079887" cy="1077218"/>
          </a:xfrm>
          <a:prstGeom prst="rect">
            <a:avLst/>
          </a:prstGeom>
          <a:noFill/>
        </p:spPr>
        <p:txBody>
          <a:bodyPr wrap="square" rtlCol="0">
            <a:spAutoFit/>
          </a:bodyPr>
          <a:lstStyle/>
          <a:p>
            <a:pPr algn="ctr"/>
            <a:r>
              <a:rPr lang="en-GB" sz="2000" dirty="0" smtClean="0"/>
              <a:t>Built on an open access database</a:t>
            </a:r>
          </a:p>
          <a:p>
            <a:pPr marL="800100" lvl="1" indent="-342900">
              <a:buFont typeface="Wingdings" panose="05000000000000000000" pitchFamily="2" charset="2"/>
              <a:buChar char="§"/>
            </a:pPr>
            <a:r>
              <a:rPr lang="en-GB" sz="1200" dirty="0" smtClean="0"/>
              <a:t>Internet</a:t>
            </a:r>
          </a:p>
          <a:p>
            <a:pPr marL="800100" lvl="1" indent="-342900">
              <a:buFont typeface="Wingdings" panose="05000000000000000000" pitchFamily="2" charset="2"/>
              <a:buChar char="§"/>
            </a:pPr>
            <a:r>
              <a:rPr lang="en-GB" sz="1200" dirty="0" smtClean="0"/>
              <a:t>GIS extraction</a:t>
            </a:r>
          </a:p>
        </p:txBody>
      </p:sp>
      <p:grpSp>
        <p:nvGrpSpPr>
          <p:cNvPr id="88" name="Groupe 87"/>
          <p:cNvGrpSpPr/>
          <p:nvPr/>
        </p:nvGrpSpPr>
        <p:grpSpPr>
          <a:xfrm>
            <a:off x="8281512" y="2598066"/>
            <a:ext cx="2905219" cy="1804834"/>
            <a:chOff x="6757255" y="1321464"/>
            <a:chExt cx="3656285" cy="2210832"/>
          </a:xfrm>
        </p:grpSpPr>
        <p:pic>
          <p:nvPicPr>
            <p:cNvPr id="89" name="Imag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4789" y="1321464"/>
              <a:ext cx="3588751" cy="2179384"/>
            </a:xfrm>
            <a:prstGeom prst="rect">
              <a:avLst/>
            </a:prstGeom>
          </p:spPr>
        </p:pic>
        <p:sp>
          <p:nvSpPr>
            <p:cNvPr id="90" name="ZoneTexte 89"/>
            <p:cNvSpPr txBox="1"/>
            <p:nvPr/>
          </p:nvSpPr>
          <p:spPr>
            <a:xfrm>
              <a:off x="6757255" y="3230687"/>
              <a:ext cx="1902247" cy="301609"/>
            </a:xfrm>
            <a:prstGeom prst="rect">
              <a:avLst/>
            </a:prstGeom>
            <a:noFill/>
          </p:spPr>
          <p:txBody>
            <a:bodyPr wrap="square" rtlCol="0">
              <a:spAutoFit/>
            </a:bodyPr>
            <a:lstStyle/>
            <a:p>
              <a:pPr marL="0" lvl="1">
                <a:spcBef>
                  <a:spcPts val="600"/>
                </a:spcBef>
                <a:spcAft>
                  <a:spcPts val="600"/>
                </a:spcAft>
              </a:pPr>
              <a:r>
                <a:rPr lang="en-GB" sz="1000" dirty="0" smtClean="0"/>
                <a:t>e.g.: Open Street Map</a:t>
              </a:r>
              <a:endParaRPr lang="en-GB" sz="900" dirty="0"/>
            </a:p>
          </p:txBody>
        </p:sp>
      </p:grpSp>
      <p:pic>
        <p:nvPicPr>
          <p:cNvPr id="91" name="Image 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5173" y="4525436"/>
            <a:ext cx="2851558" cy="1949239"/>
          </a:xfrm>
          <a:prstGeom prst="rect">
            <a:avLst/>
          </a:prstGeom>
        </p:spPr>
      </p:pic>
      <p:pic>
        <p:nvPicPr>
          <p:cNvPr id="93" name="Image 9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94428" y="4832414"/>
            <a:ext cx="1600690" cy="1464560"/>
          </a:xfrm>
          <a:prstGeom prst="rect">
            <a:avLst/>
          </a:prstGeom>
        </p:spPr>
      </p:pic>
      <p:sp>
        <p:nvSpPr>
          <p:cNvPr id="3" name="Rectangle 2"/>
          <p:cNvSpPr/>
          <p:nvPr/>
        </p:nvSpPr>
        <p:spPr>
          <a:xfrm>
            <a:off x="798823" y="1562341"/>
            <a:ext cx="4487552" cy="309538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94" name="Rectangle 93"/>
          <p:cNvSpPr/>
          <p:nvPr/>
        </p:nvSpPr>
        <p:spPr>
          <a:xfrm>
            <a:off x="5408315" y="1560098"/>
            <a:ext cx="2677760" cy="309538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95" name="Rectangle 94"/>
          <p:cNvSpPr/>
          <p:nvPr/>
        </p:nvSpPr>
        <p:spPr>
          <a:xfrm>
            <a:off x="8214196" y="1566527"/>
            <a:ext cx="3102734" cy="502108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96" name="Rectangle 95"/>
          <p:cNvSpPr/>
          <p:nvPr/>
        </p:nvSpPr>
        <p:spPr>
          <a:xfrm>
            <a:off x="798823" y="4732860"/>
            <a:ext cx="4487552" cy="173333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97" name="Rectangle 96"/>
          <p:cNvSpPr/>
          <p:nvPr/>
        </p:nvSpPr>
        <p:spPr>
          <a:xfrm>
            <a:off x="5390049" y="4728373"/>
            <a:ext cx="2692947" cy="171825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BE"/>
          </a:p>
        </p:txBody>
      </p:sp>
      <p:sp>
        <p:nvSpPr>
          <p:cNvPr id="4" name="Rectangle 3"/>
          <p:cNvSpPr/>
          <p:nvPr/>
        </p:nvSpPr>
        <p:spPr>
          <a:xfrm>
            <a:off x="6242239" y="2905760"/>
            <a:ext cx="730940" cy="759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1747565" y="1573145"/>
            <a:ext cx="2590068" cy="646331"/>
          </a:xfrm>
          <a:prstGeom prst="rect">
            <a:avLst/>
          </a:prstGeom>
          <a:noFill/>
        </p:spPr>
        <p:txBody>
          <a:bodyPr wrap="none" rtlCol="0">
            <a:spAutoFit/>
          </a:bodyPr>
          <a:lstStyle/>
          <a:p>
            <a:r>
              <a:rPr lang="en-GB" dirty="0"/>
              <a:t>Represents a state index</a:t>
            </a:r>
          </a:p>
          <a:p>
            <a:endParaRPr lang="fr-BE" dirty="0"/>
          </a:p>
        </p:txBody>
      </p:sp>
    </p:spTree>
    <p:extLst>
      <p:ext uri="{BB962C8B-B14F-4D97-AF65-F5344CB8AC3E}">
        <p14:creationId xmlns:p14="http://schemas.microsoft.com/office/powerpoint/2010/main" val="222111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7">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7">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4" grpId="0" animBg="1"/>
      <p:bldP spid="95" grpId="0" animBg="1"/>
      <p:bldP spid="96" grpId="0" animBg="1"/>
      <p:bldP spid="97"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2544" t="16870" r="31577" b="17353"/>
          <a:stretch/>
        </p:blipFill>
        <p:spPr>
          <a:xfrm>
            <a:off x="9316747" y="4269206"/>
            <a:ext cx="727907" cy="1334497"/>
          </a:xfrm>
          <a:prstGeom prst="rect">
            <a:avLst/>
          </a:prstGeom>
        </p:spPr>
      </p:pic>
      <p:sp>
        <p:nvSpPr>
          <p:cNvPr id="2" name="Titre 1"/>
          <p:cNvSpPr>
            <a:spLocks noGrp="1"/>
          </p:cNvSpPr>
          <p:nvPr>
            <p:ph type="title"/>
          </p:nvPr>
        </p:nvSpPr>
        <p:spPr>
          <a:xfrm>
            <a:off x="1038225" y="153006"/>
            <a:ext cx="9601200" cy="877114"/>
          </a:xfrm>
        </p:spPr>
        <p:txBody>
          <a:bodyPr/>
          <a:lstStyle/>
          <a:p>
            <a:r>
              <a:rPr lang="fr-BE" dirty="0" smtClean="0">
                <a:effectLst>
                  <a:outerShdw blurRad="38100" dist="38100" dir="2700000" algn="tl">
                    <a:srgbClr val="000000">
                      <a:alpha val="43137"/>
                    </a:srgbClr>
                  </a:outerShdw>
                </a:effectLst>
              </a:rPr>
              <a:t>Objective</a:t>
            </a:r>
            <a:endParaRPr lang="fr-BE"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7" name="Imag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225" y="3525644"/>
            <a:ext cx="2823215" cy="2813167"/>
          </a:xfrm>
          <a:prstGeom prst="rect">
            <a:avLst/>
          </a:prstGeom>
        </p:spPr>
      </p:pic>
      <p:sp>
        <p:nvSpPr>
          <p:cNvPr id="13" name="ZoneTexte 12"/>
          <p:cNvSpPr txBox="1"/>
          <p:nvPr/>
        </p:nvSpPr>
        <p:spPr>
          <a:xfrm>
            <a:off x="1038225" y="1030120"/>
            <a:ext cx="6238966" cy="1446550"/>
          </a:xfrm>
          <a:prstGeom prst="rect">
            <a:avLst/>
          </a:prstGeom>
          <a:noFill/>
        </p:spPr>
        <p:txBody>
          <a:bodyPr wrap="square" rtlCol="0">
            <a:spAutoFit/>
          </a:bodyPr>
          <a:lstStyle/>
          <a:p>
            <a:r>
              <a:rPr lang="fr-BE" sz="2400" b="1" dirty="0" smtClean="0"/>
              <a:t>Applications</a:t>
            </a:r>
          </a:p>
          <a:p>
            <a:endParaRPr lang="fr-BE" sz="2400" b="1" dirty="0" smtClean="0"/>
          </a:p>
          <a:p>
            <a:pPr marL="361950" lvl="1" indent="-342900">
              <a:buFont typeface="Wingdings" panose="05000000000000000000" pitchFamily="2" charset="2"/>
              <a:buChar char="Ø"/>
            </a:pPr>
            <a:r>
              <a:rPr lang="en-GB" sz="2000" dirty="0" smtClean="0"/>
              <a:t>Chose a place for a new urban project</a:t>
            </a:r>
          </a:p>
          <a:p>
            <a:pPr marL="361950" lvl="1" indent="-342900">
              <a:buFont typeface="Wingdings" panose="05000000000000000000" pitchFamily="2" charset="2"/>
              <a:buChar char="Ø"/>
            </a:pPr>
            <a:r>
              <a:rPr lang="en-GB" sz="2000" dirty="0" smtClean="0"/>
              <a:t>Comparison of a site over time</a:t>
            </a:r>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971" y="3574785"/>
            <a:ext cx="3134253" cy="2764026"/>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0755" y="3574785"/>
            <a:ext cx="4919892" cy="2764026"/>
          </a:xfrm>
          <a:prstGeom prst="rect">
            <a:avLst/>
          </a:prstGeom>
        </p:spPr>
      </p:pic>
      <p:sp>
        <p:nvSpPr>
          <p:cNvPr id="19" name="ZoneTexte 18"/>
          <p:cNvSpPr txBox="1"/>
          <p:nvPr/>
        </p:nvSpPr>
        <p:spPr>
          <a:xfrm>
            <a:off x="4043503" y="5969479"/>
            <a:ext cx="823752" cy="369332"/>
          </a:xfrm>
          <a:prstGeom prst="rect">
            <a:avLst/>
          </a:prstGeom>
          <a:noFill/>
        </p:spPr>
        <p:txBody>
          <a:bodyPr wrap="none" rtlCol="0">
            <a:spAutoFit/>
          </a:bodyPr>
          <a:lstStyle/>
          <a:p>
            <a:r>
              <a:rPr lang="en-GB" dirty="0" smtClean="0">
                <a:solidFill>
                  <a:schemeClr val="bg1"/>
                </a:solidFill>
              </a:rPr>
              <a:t>Before</a:t>
            </a:r>
            <a:endParaRPr lang="en-GB" dirty="0">
              <a:solidFill>
                <a:schemeClr val="bg1"/>
              </a:solidFill>
            </a:endParaRPr>
          </a:p>
        </p:txBody>
      </p:sp>
      <p:sp>
        <p:nvSpPr>
          <p:cNvPr id="20" name="ZoneTexte 19"/>
          <p:cNvSpPr txBox="1"/>
          <p:nvPr/>
        </p:nvSpPr>
        <p:spPr>
          <a:xfrm>
            <a:off x="7579250" y="5976308"/>
            <a:ext cx="645561" cy="369332"/>
          </a:xfrm>
          <a:prstGeom prst="rect">
            <a:avLst/>
          </a:prstGeom>
          <a:noFill/>
        </p:spPr>
        <p:txBody>
          <a:bodyPr wrap="none" rtlCol="0">
            <a:spAutoFit/>
          </a:bodyPr>
          <a:lstStyle/>
          <a:p>
            <a:r>
              <a:rPr lang="en-GB" dirty="0" smtClean="0">
                <a:solidFill>
                  <a:schemeClr val="bg1"/>
                </a:solidFill>
              </a:rPr>
              <a:t>After</a:t>
            </a:r>
            <a:endParaRPr lang="en-GB" dirty="0">
              <a:solidFill>
                <a:schemeClr val="bg1"/>
              </a:solidFill>
            </a:endParaRPr>
          </a:p>
        </p:txBody>
      </p:sp>
      <p:sp>
        <p:nvSpPr>
          <p:cNvPr id="21" name="ZoneTexte 20"/>
          <p:cNvSpPr txBox="1"/>
          <p:nvPr/>
        </p:nvSpPr>
        <p:spPr>
          <a:xfrm>
            <a:off x="3967771" y="3574344"/>
            <a:ext cx="92525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fr-BE" dirty="0" smtClean="0">
                <a:solidFill>
                  <a:schemeClr val="tx1"/>
                </a:solidFill>
              </a:rPr>
              <a:t>Seraing</a:t>
            </a:r>
            <a:endParaRPr lang="fr-BE" dirty="0">
              <a:solidFill>
                <a:schemeClr val="tx1"/>
              </a:solidFill>
            </a:endParaRPr>
          </a:p>
        </p:txBody>
      </p:sp>
      <p:pic>
        <p:nvPicPr>
          <p:cNvPr id="3" name="Image 2"/>
          <p:cNvPicPr>
            <a:picLocks noChangeAspect="1"/>
          </p:cNvPicPr>
          <p:nvPr/>
        </p:nvPicPr>
        <p:blipFill rotWithShape="1">
          <a:blip r:embed="rId9">
            <a:extLst>
              <a:ext uri="{28A0092B-C50C-407E-A947-70E740481C1C}">
                <a14:useLocalDpi xmlns:a14="http://schemas.microsoft.com/office/drawing/2010/main" val="0"/>
              </a:ext>
            </a:extLst>
          </a:blip>
          <a:srcRect l="3952" t="44779" r="50510"/>
          <a:stretch/>
        </p:blipFill>
        <p:spPr>
          <a:xfrm>
            <a:off x="1151151" y="5206397"/>
            <a:ext cx="753850" cy="769911"/>
          </a:xfrm>
          <a:prstGeom prst="ellipse">
            <a:avLst/>
          </a:prstGeom>
          <a:ln w="63500" cap="rnd">
            <a:solidFill>
              <a:schemeClr val="accent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4" name="Connecteur droit avec flèche 23"/>
          <p:cNvCxnSpPr>
            <a:stCxn id="3" idx="7"/>
          </p:cNvCxnSpPr>
          <p:nvPr/>
        </p:nvCxnSpPr>
        <p:spPr>
          <a:xfrm flipV="1">
            <a:off x="1794602" y="4662055"/>
            <a:ext cx="484471" cy="657093"/>
          </a:xfrm>
          <a:prstGeom prst="straightConnector1">
            <a:avLst/>
          </a:prstGeom>
          <a:ln w="44450" cap="flat">
            <a:solidFill>
              <a:schemeClr val="accent2">
                <a:lumMod val="75000"/>
              </a:schemeClr>
            </a:solidFill>
            <a:round/>
            <a:tailEnd type="triangle" w="lg" len="lg"/>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3" idx="6"/>
          </p:cNvCxnSpPr>
          <p:nvPr/>
        </p:nvCxnSpPr>
        <p:spPr>
          <a:xfrm flipV="1">
            <a:off x="1905001" y="4771419"/>
            <a:ext cx="1191490" cy="819934"/>
          </a:xfrm>
          <a:prstGeom prst="straightConnector1">
            <a:avLst/>
          </a:prstGeom>
          <a:ln w="44450" cap="flat">
            <a:solidFill>
              <a:schemeClr val="accent2">
                <a:lumMod val="75000"/>
              </a:schemeClr>
            </a:solidFill>
            <a:round/>
            <a:tailEnd type="triangle" w="lg" len="lg"/>
          </a:ln>
        </p:spPr>
        <p:style>
          <a:lnRef idx="1">
            <a:schemeClr val="accent1"/>
          </a:lnRef>
          <a:fillRef idx="0">
            <a:schemeClr val="accent1"/>
          </a:fillRef>
          <a:effectRef idx="0">
            <a:schemeClr val="accent1"/>
          </a:effectRef>
          <a:fontRef idx="minor">
            <a:schemeClr val="tx1"/>
          </a:fontRef>
        </p:style>
      </p:cxnSp>
      <p:pic>
        <p:nvPicPr>
          <p:cNvPr id="31" name="Imag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3231" y="888784"/>
            <a:ext cx="2438780" cy="2438780"/>
          </a:xfrm>
          <a:prstGeom prst="rect">
            <a:avLst/>
          </a:prstGeom>
        </p:spPr>
      </p:pic>
      <p:sp>
        <p:nvSpPr>
          <p:cNvPr id="23" name="ZoneTexte 22"/>
          <p:cNvSpPr txBox="1"/>
          <p:nvPr/>
        </p:nvSpPr>
        <p:spPr>
          <a:xfrm rot="16200000">
            <a:off x="511993" y="4742002"/>
            <a:ext cx="668773" cy="261610"/>
          </a:xfrm>
          <a:prstGeom prst="rect">
            <a:avLst/>
          </a:prstGeom>
          <a:noFill/>
        </p:spPr>
        <p:txBody>
          <a:bodyPr wrap="none" rtlCol="0">
            <a:spAutoFit/>
          </a:bodyPr>
          <a:lstStyle/>
          <a:p>
            <a:r>
              <a:rPr lang="fr-BE" sz="1100" dirty="0" smtClean="0"/>
              <a:t>1800 m</a:t>
            </a:r>
            <a:endParaRPr lang="fr-BE" sz="1100" dirty="0"/>
          </a:p>
        </p:txBody>
      </p:sp>
      <p:cxnSp>
        <p:nvCxnSpPr>
          <p:cNvPr id="14" name="Connecteur droit avec flèche 13"/>
          <p:cNvCxnSpPr/>
          <p:nvPr/>
        </p:nvCxnSpPr>
        <p:spPr>
          <a:xfrm flipH="1">
            <a:off x="944880" y="3533211"/>
            <a:ext cx="11435" cy="277036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7" name="Connecteur droit avec flèche 36"/>
          <p:cNvCxnSpPr/>
          <p:nvPr/>
        </p:nvCxnSpPr>
        <p:spPr>
          <a:xfrm flipH="1">
            <a:off x="1038225" y="6391457"/>
            <a:ext cx="2808000" cy="533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2" name="ZoneTexte 41"/>
          <p:cNvSpPr txBox="1"/>
          <p:nvPr/>
        </p:nvSpPr>
        <p:spPr>
          <a:xfrm>
            <a:off x="2166359" y="6353868"/>
            <a:ext cx="668773" cy="261610"/>
          </a:xfrm>
          <a:prstGeom prst="rect">
            <a:avLst/>
          </a:prstGeom>
          <a:noFill/>
        </p:spPr>
        <p:txBody>
          <a:bodyPr wrap="none" rtlCol="0">
            <a:spAutoFit/>
          </a:bodyPr>
          <a:lstStyle/>
          <a:p>
            <a:r>
              <a:rPr lang="fr-BE" sz="1100" dirty="0" smtClean="0"/>
              <a:t>1800 m</a:t>
            </a:r>
            <a:endParaRPr lang="fr-BE" sz="1100" dirty="0"/>
          </a:p>
        </p:txBody>
      </p:sp>
      <p:sp>
        <p:nvSpPr>
          <p:cNvPr id="48" name="Ellipse 47"/>
          <p:cNvSpPr/>
          <p:nvPr/>
        </p:nvSpPr>
        <p:spPr>
          <a:xfrm rot="1033102">
            <a:off x="4730496" y="5077968"/>
            <a:ext cx="652272" cy="420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Ellipse 48"/>
          <p:cNvSpPr/>
          <p:nvPr/>
        </p:nvSpPr>
        <p:spPr>
          <a:xfrm rot="1816791">
            <a:off x="9200752" y="4929570"/>
            <a:ext cx="840060" cy="420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Ellipse 49"/>
          <p:cNvSpPr/>
          <p:nvPr/>
        </p:nvSpPr>
        <p:spPr>
          <a:xfrm rot="2537771">
            <a:off x="5176912" y="4076063"/>
            <a:ext cx="351416" cy="5873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Ellipse 50"/>
          <p:cNvSpPr/>
          <p:nvPr/>
        </p:nvSpPr>
        <p:spPr>
          <a:xfrm rot="3499399">
            <a:off x="10033682" y="3947477"/>
            <a:ext cx="351416" cy="7014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Tree>
    <p:extLst>
      <p:ext uri="{BB962C8B-B14F-4D97-AF65-F5344CB8AC3E}">
        <p14:creationId xmlns:p14="http://schemas.microsoft.com/office/powerpoint/2010/main" val="49649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0" presetClass="entr" presetSubtype="0" fill="hold" grpId="0" nodeType="withEffect">
                                  <p:stCondLst>
                                    <p:cond delay="10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10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3" grpId="0"/>
      <p:bldP spid="42" grpId="0"/>
      <p:bldP spid="48" grpId="0" animBg="1"/>
      <p:bldP spid="49" grpId="0" animBg="1"/>
      <p:bldP spid="50"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038225" y="3870928"/>
            <a:ext cx="10718346" cy="2677656"/>
          </a:xfrm>
          <a:prstGeom prst="rect">
            <a:avLst/>
          </a:prstGeom>
          <a:noFill/>
        </p:spPr>
        <p:txBody>
          <a:bodyPr wrap="square" rtlCol="0">
            <a:spAutoFit/>
          </a:bodyPr>
          <a:lstStyle/>
          <a:p>
            <a:pPr marL="0" lvl="1"/>
            <a:r>
              <a:rPr lang="en-GB" sz="2400" b="1" dirty="0" smtClean="0"/>
              <a:t>Software</a:t>
            </a:r>
          </a:p>
          <a:p>
            <a:pPr marL="0" lvl="1"/>
            <a:endParaRPr lang="en-GB" sz="2400" dirty="0" smtClean="0"/>
          </a:p>
          <a:p>
            <a:pPr marL="3587750" lvl="2" indent="-342900">
              <a:buFont typeface="Wingdings" panose="05000000000000000000" pitchFamily="2" charset="2"/>
              <a:buChar char="Ø"/>
            </a:pPr>
            <a:r>
              <a:rPr lang="en-GB" sz="2000" dirty="0" smtClean="0"/>
              <a:t>QGIS (v3.6.0)</a:t>
            </a:r>
          </a:p>
          <a:p>
            <a:pPr marL="3587750" lvl="2" indent="-342900">
              <a:buFont typeface="Wingdings" panose="05000000000000000000" pitchFamily="2" charset="2"/>
              <a:buChar char="Ø"/>
            </a:pPr>
            <a:r>
              <a:rPr lang="en-GB" sz="2000" dirty="0" smtClean="0"/>
              <a:t>Access 2016</a:t>
            </a:r>
          </a:p>
          <a:p>
            <a:pPr marL="3587750" lvl="2" indent="-342900">
              <a:buFont typeface="Wingdings" panose="05000000000000000000" pitchFamily="2" charset="2"/>
              <a:buChar char="Ø"/>
            </a:pPr>
            <a:r>
              <a:rPr lang="en-GB" sz="2000" dirty="0" err="1" smtClean="0"/>
              <a:t>Rstudio</a:t>
            </a:r>
            <a:r>
              <a:rPr lang="en-GB" sz="2000" dirty="0" smtClean="0"/>
              <a:t> (v3.4.1)</a:t>
            </a:r>
          </a:p>
          <a:p>
            <a:pPr marL="3587750" lvl="2" indent="-342900">
              <a:buFont typeface="Wingdings" panose="05000000000000000000" pitchFamily="2" charset="2"/>
              <a:buChar char="Ø"/>
            </a:pPr>
            <a:r>
              <a:rPr lang="en-GB" sz="2000" dirty="0" smtClean="0"/>
              <a:t>Elyx3D</a:t>
            </a:r>
          </a:p>
          <a:p>
            <a:pPr marL="3587750" lvl="2" indent="-342900">
              <a:buFont typeface="Wingdings" panose="05000000000000000000" pitchFamily="2" charset="2"/>
              <a:buChar char="Ø"/>
            </a:pPr>
            <a:r>
              <a:rPr lang="en-GB" sz="2000" dirty="0" err="1" smtClean="0"/>
              <a:t>Envi</a:t>
            </a:r>
            <a:r>
              <a:rPr lang="en-GB" sz="2000" dirty="0" smtClean="0"/>
              <a:t>-MET (v4.4.2)</a:t>
            </a:r>
          </a:p>
          <a:p>
            <a:pPr marL="1257300" lvl="3" indent="-342900">
              <a:buFont typeface="Wingdings" panose="05000000000000000000" pitchFamily="2" charset="2"/>
              <a:buChar char="§"/>
            </a:pPr>
            <a:endParaRPr lang="en-GB" sz="2000" dirty="0" smtClean="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807" y="4456115"/>
            <a:ext cx="1997271" cy="1997271"/>
          </a:xfrm>
          <a:prstGeom prst="rect">
            <a:avLst/>
          </a:prstGeom>
        </p:spPr>
      </p:pic>
      <p:sp>
        <p:nvSpPr>
          <p:cNvPr id="6" name="Espace réservé du numéro de diapositive 5"/>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9" name="Image 8"/>
          <p:cNvPicPr>
            <a:picLocks noChangeAspect="1"/>
          </p:cNvPicPr>
          <p:nvPr/>
        </p:nvPicPr>
        <p:blipFill>
          <a:blip r:embed="rId4">
            <a:extLst>
              <a:ext uri="{BEBA8EAE-BF5A-486C-A8C5-ECC9F3942E4B}">
                <a14:imgProps xmlns:a14="http://schemas.microsoft.com/office/drawing/2010/main">
                  <a14:imgLayer>
                    <a14:imgEffect>
                      <a14:backgroundRemoval t="10000" b="90000" l="10000" r="90000">
                        <a14:foregroundMark x1="30528" y1="31324" x2="36662" y2="23676"/>
                        <a14:foregroundMark x1="36662" y1="23676" x2="36662" y2="37647"/>
                        <a14:foregroundMark x1="36662" y1="37647" x2="30813" y2="43676"/>
                        <a14:foregroundMark x1="43866" y1="23088" x2="46148" y2="23088"/>
                        <a14:foregroundMark x1="46148" y1="23088" x2="46291" y2="43676"/>
                        <a14:foregroundMark x1="46291" y1="45588" x2="50927" y2="45147"/>
                        <a14:foregroundMark x1="53495" y1="24412" x2="55849" y2="24412"/>
                        <a14:foregroundMark x1="55849" y1="24412" x2="55849" y2="48676"/>
                        <a14:foregroundMark x1="60271" y1="16176" x2="62553" y2="16176"/>
                        <a14:foregroundMark x1="59201" y1="23971" x2="65763" y2="23382"/>
                        <a14:foregroundMark x1="65977" y1="25294" x2="65977" y2="27500"/>
                        <a14:foregroundMark x1="65977" y1="28088" x2="61484" y2="27500"/>
                        <a14:foregroundMark x1="61484" y1="28088" x2="61484" y2="43971"/>
                        <a14:foregroundMark x1="61626" y1="44559" x2="65977" y2="45147"/>
                        <a14:foregroundMark x1="76391" y1="29118" x2="78103" y2="25882"/>
                        <a14:foregroundMark x1="78103" y1="25882" x2="74679" y2="22794"/>
                        <a14:foregroundMark x1="74679" y1="23382" x2="72111" y2="23971"/>
                        <a14:foregroundMark x1="72111" y1="23971" x2="69187" y2="30000"/>
                        <a14:foregroundMark x1="69187" y1="30000" x2="68688" y2="39559"/>
                        <a14:foregroundMark x1="68688" y1="41176" x2="72111" y2="48382"/>
                        <a14:foregroundMark x1="72397" y1="48971" x2="75749" y2="48676"/>
                        <a14:foregroundMark x1="75606" y1="48676" x2="78245" y2="45882"/>
                        <a14:foregroundMark x1="80956" y1="23971" x2="87589" y2="23676"/>
                        <a14:foregroundMark x1="80528" y1="25294" x2="80528" y2="46765"/>
                        <a14:foregroundMark x1="44009" y1="59412" x2="44294" y2="66029"/>
                        <a14:foregroundMark x1="47718" y1="60441" x2="47575" y2="66765"/>
                        <a14:foregroundMark x1="49857" y1="60735" x2="49857" y2="66765"/>
                        <a14:foregroundMark x1="53067" y1="60147" x2="53352" y2="66471"/>
                        <a14:foregroundMark x1="55991" y1="61324" x2="56134" y2="66471"/>
                        <a14:foregroundMark x1="55991" y1="55588" x2="55991" y2="55588"/>
                        <a14:foregroundMark x1="58417" y1="60441" x2="60128" y2="67059"/>
                        <a14:foregroundMark x1="61626" y1="60735" x2="60556" y2="65735"/>
                        <a14:foregroundMark x1="63837" y1="60441" x2="64693" y2="67059"/>
                        <a14:foregroundMark x1="64408" y1="67353" x2="64408" y2="67353"/>
                        <a14:foregroundMark x1="64408" y1="67647" x2="64408" y2="67647"/>
                        <a14:foregroundMark x1="64693" y1="68971" x2="66904" y2="67941"/>
                        <a14:foregroundMark x1="69472" y1="60441" x2="69472" y2="67059"/>
                        <a14:foregroundMark x1="75606" y1="60441" x2="73752" y2="58824"/>
                        <a14:foregroundMark x1="71327" y1="59412" x2="71327" y2="59412"/>
                        <a14:foregroundMark x1="73324" y1="60735" x2="73609" y2="62941"/>
                        <a14:foregroundMark x1="73039" y1="67647" x2="75178" y2="67647"/>
                        <a14:foregroundMark x1="78388" y1="59706" x2="78388" y2="65441"/>
                        <a14:foregroundMark x1="78245" y1="56324" x2="78245" y2="56324"/>
                        <a14:foregroundMark x1="81312" y1="57206" x2="81312" y2="65147"/>
                        <a14:foregroundMark x1="85307" y1="63824" x2="87732" y2="63235"/>
                        <a14:foregroundMark x1="86662" y1="56324" x2="87304" y2="54118"/>
                        <a14:foregroundMark x1="86163" y1="68676" x2="88017" y2="67941"/>
                        <a14:backgroundMark x1="65621" y1="61029" x2="65621" y2="61029"/>
                        <a14:backgroundMark x1="86805" y1="61324" x2="86805" y2="61324"/>
                      </a14:backgroundRemoval>
                    </a14:imgEffect>
                  </a14:imgLayer>
                </a14:imgProps>
              </a:ext>
              <a:ext uri="{28A0092B-C50C-407E-A947-70E740481C1C}">
                <a14:useLocalDpi xmlns:a14="http://schemas.microsoft.com/office/drawing/2010/main" val="0"/>
              </a:ext>
            </a:extLst>
          </a:blip>
          <a:stretch>
            <a:fillRect/>
          </a:stretch>
        </p:blipFill>
        <p:spPr>
          <a:xfrm>
            <a:off x="10030968" y="115824"/>
            <a:ext cx="1987296" cy="963881"/>
          </a:xfrm>
          <a:prstGeom prst="rect">
            <a:avLst/>
          </a:prstGeom>
        </p:spPr>
      </p:pic>
      <p:sp>
        <p:nvSpPr>
          <p:cNvPr id="10" name="Titre 1"/>
          <p:cNvSpPr txBox="1">
            <a:spLocks/>
          </p:cNvSpPr>
          <p:nvPr/>
        </p:nvSpPr>
        <p:spPr>
          <a:xfrm>
            <a:off x="1038225" y="153006"/>
            <a:ext cx="9601200" cy="87711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dirty="0" smtClean="0">
                <a:effectLst>
                  <a:outerShdw blurRad="38100" dist="38100" dir="2700000" algn="tl">
                    <a:srgbClr val="000000">
                      <a:alpha val="43137"/>
                    </a:srgbClr>
                  </a:outerShdw>
                </a:effectLst>
              </a:rPr>
              <a:t>Material</a:t>
            </a:r>
            <a:endParaRPr lang="en-GB" dirty="0"/>
          </a:p>
        </p:txBody>
      </p:sp>
      <p:sp>
        <p:nvSpPr>
          <p:cNvPr id="11" name="ZoneTexte 10"/>
          <p:cNvSpPr txBox="1"/>
          <p:nvPr/>
        </p:nvSpPr>
        <p:spPr>
          <a:xfrm>
            <a:off x="1038225" y="1030120"/>
            <a:ext cx="10818830" cy="2369880"/>
          </a:xfrm>
          <a:prstGeom prst="rect">
            <a:avLst/>
          </a:prstGeom>
          <a:noFill/>
        </p:spPr>
        <p:txBody>
          <a:bodyPr wrap="square" rtlCol="0">
            <a:spAutoFit/>
          </a:bodyPr>
          <a:lstStyle/>
          <a:p>
            <a:pPr marL="0" lvl="1"/>
            <a:r>
              <a:rPr lang="en-GB" sz="2400" b="1" dirty="0" smtClean="0"/>
              <a:t>Open access database</a:t>
            </a:r>
          </a:p>
          <a:p>
            <a:pPr marL="0" lvl="1"/>
            <a:endParaRPr lang="en-GB" sz="2400" dirty="0" smtClean="0"/>
          </a:p>
          <a:p>
            <a:pPr marL="3497263" lvl="3" indent="-342900">
              <a:buFont typeface="Wingdings" panose="05000000000000000000" pitchFamily="2" charset="2"/>
              <a:buChar char="Ø"/>
            </a:pPr>
            <a:r>
              <a:rPr lang="en-GB" sz="2000" dirty="0" err="1" smtClean="0"/>
              <a:t>WalOnMap</a:t>
            </a:r>
            <a:r>
              <a:rPr lang="en-GB" sz="2000" dirty="0" smtClean="0"/>
              <a:t> (</a:t>
            </a:r>
            <a:r>
              <a:rPr lang="en-GB" sz="2000" dirty="0" err="1" smtClean="0"/>
              <a:t>Projet</a:t>
            </a:r>
            <a:r>
              <a:rPr lang="en-GB" sz="2000" dirty="0" smtClean="0"/>
              <a:t> </a:t>
            </a:r>
            <a:r>
              <a:rPr lang="en-GB" sz="2000" dirty="0" err="1" smtClean="0"/>
              <a:t>Informatique</a:t>
            </a:r>
            <a:r>
              <a:rPr lang="en-GB" sz="2000" dirty="0" smtClean="0"/>
              <a:t> de </a:t>
            </a:r>
            <a:r>
              <a:rPr lang="en-GB" sz="2000" dirty="0" err="1" smtClean="0"/>
              <a:t>Cartographie</a:t>
            </a:r>
            <a:r>
              <a:rPr lang="en-GB" sz="2000" dirty="0" smtClean="0"/>
              <a:t> Continue)</a:t>
            </a:r>
          </a:p>
          <a:p>
            <a:pPr marL="3497263" lvl="3" indent="-342900">
              <a:buFont typeface="Wingdings" panose="05000000000000000000" pitchFamily="2" charset="2"/>
              <a:buChar char="Ø"/>
            </a:pPr>
            <a:r>
              <a:rPr lang="en-GB" sz="2000" dirty="0" smtClean="0"/>
              <a:t>BelAQI </a:t>
            </a:r>
          </a:p>
          <a:p>
            <a:pPr marL="3497263" lvl="3" indent="-342900">
              <a:buFont typeface="Wingdings" panose="05000000000000000000" pitchFamily="2" charset="2"/>
              <a:buChar char="Ø"/>
            </a:pPr>
            <a:r>
              <a:rPr lang="en-GB" sz="2000" dirty="0" smtClean="0"/>
              <a:t>Industrial emissions (IED)</a:t>
            </a:r>
          </a:p>
          <a:p>
            <a:pPr marL="3497263" lvl="3" indent="-342900">
              <a:buFont typeface="Wingdings" panose="05000000000000000000" pitchFamily="2" charset="2"/>
              <a:buChar char="Ø"/>
            </a:pPr>
            <a:r>
              <a:rPr lang="en-GB" sz="2000" dirty="0" smtClean="0"/>
              <a:t>GIS calculation (e.g.: area)</a:t>
            </a:r>
          </a:p>
          <a:p>
            <a:pPr marL="3497263" lvl="3" indent="-342900">
              <a:buFont typeface="Wingdings" panose="05000000000000000000" pitchFamily="2" charset="2"/>
              <a:buChar char="Ø"/>
            </a:pPr>
            <a:r>
              <a:rPr lang="en-GB" sz="2000" dirty="0" smtClean="0"/>
              <a:t>List of carcinogenic pollutants (IARC)</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331" y="1805164"/>
            <a:ext cx="2364224" cy="1835484"/>
          </a:xfrm>
          <a:prstGeom prst="rect">
            <a:avLst/>
          </a:prstGeom>
        </p:spPr>
      </p:pic>
      <p:sp>
        <p:nvSpPr>
          <p:cNvPr id="14" name="Espace réservé du pied de page 4"/>
          <p:cNvSpPr>
            <a:spLocks noGrp="1"/>
          </p:cNvSpPr>
          <p:nvPr>
            <p:ph type="ftr" sz="quarter" idx="11"/>
          </p:nvPr>
        </p:nvSpPr>
        <p:spPr>
          <a:xfrm>
            <a:off x="710700" y="6431871"/>
            <a:ext cx="6280830" cy="404614"/>
          </a:xfrm>
        </p:spPr>
        <p:txBody>
          <a:bodyPr/>
          <a:lstStyle/>
          <a:p>
            <a:r>
              <a:rPr lang="en-US" dirty="0" smtClean="0"/>
              <a:t>FALZONE C - University of Liege - </a:t>
            </a:r>
            <a:r>
              <a:rPr lang="en-US" dirty="0" err="1" smtClean="0"/>
              <a:t>Atmos'Fair</a:t>
            </a:r>
            <a:r>
              <a:rPr lang="en-US" dirty="0" smtClean="0"/>
              <a:t> 2019 Lyon</a:t>
            </a:r>
            <a:endParaRPr lang="en-US" dirty="0"/>
          </a:p>
        </p:txBody>
      </p:sp>
    </p:spTree>
    <p:extLst>
      <p:ext uri="{BB962C8B-B14F-4D97-AF65-F5344CB8AC3E}">
        <p14:creationId xmlns:p14="http://schemas.microsoft.com/office/powerpoint/2010/main" val="159607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TM10001105[[fn=Rogner]]</Template>
  <TotalTime>1901</TotalTime>
  <Words>1750</Words>
  <Application>Microsoft Office PowerPoint</Application>
  <PresentationFormat>Grand écran</PresentationFormat>
  <Paragraphs>392</Paragraphs>
  <Slides>21</Slides>
  <Notes>21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21</vt:i4>
      </vt:variant>
    </vt:vector>
  </HeadingPairs>
  <TitlesOfParts>
    <vt:vector size="30" baseType="lpstr">
      <vt:lpstr>AdvOTb92eb7df.I</vt:lpstr>
      <vt:lpstr>AdvPS44A44B</vt:lpstr>
      <vt:lpstr>Arial</vt:lpstr>
      <vt:lpstr>Calibri</vt:lpstr>
      <vt:lpstr>Franklin Gothic Book</vt:lpstr>
      <vt:lpstr>TimesNewRomanPSMT</vt:lpstr>
      <vt:lpstr>Wingdings</vt:lpstr>
      <vt:lpstr>Wingdings 3</vt:lpstr>
      <vt:lpstr>Crop</vt:lpstr>
      <vt:lpstr>Development of a new Index for Urban Air Quality as an urban design tool</vt:lpstr>
      <vt:lpstr>Introduction</vt:lpstr>
      <vt:lpstr>Introduction</vt:lpstr>
      <vt:lpstr>Introduction</vt:lpstr>
      <vt:lpstr>Présentation PowerPoint</vt:lpstr>
      <vt:lpstr>Présentation PowerPoint</vt:lpstr>
      <vt:lpstr>Objective</vt:lpstr>
      <vt:lpstr>Objective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Claudia Falzone</dc:creator>
  <cp:lastModifiedBy>Claudia Falzone</cp:lastModifiedBy>
  <cp:revision>104</cp:revision>
  <dcterms:created xsi:type="dcterms:W3CDTF">2019-04-24T12:33:41Z</dcterms:created>
  <dcterms:modified xsi:type="dcterms:W3CDTF">2019-06-04T09:35:58Z</dcterms:modified>
</cp:coreProperties>
</file>