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17" r:id="rId1"/>
  </p:sldMasterIdLst>
  <p:notesMasterIdLst>
    <p:notesMasterId r:id="rId18"/>
  </p:notesMasterIdLst>
  <p:sldIdLst>
    <p:sldId id="256" r:id="rId2"/>
    <p:sldId id="394" r:id="rId3"/>
    <p:sldId id="348" r:id="rId4"/>
    <p:sldId id="376" r:id="rId5"/>
    <p:sldId id="377" r:id="rId6"/>
    <p:sldId id="395" r:id="rId7"/>
    <p:sldId id="352" r:id="rId8"/>
    <p:sldId id="397" r:id="rId9"/>
    <p:sldId id="380" r:id="rId10"/>
    <p:sldId id="383" r:id="rId11"/>
    <p:sldId id="381" r:id="rId12"/>
    <p:sldId id="362" r:id="rId13"/>
    <p:sldId id="398" r:id="rId14"/>
    <p:sldId id="324" r:id="rId15"/>
    <p:sldId id="388" r:id="rId16"/>
    <p:sldId id="399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21" autoAdjust="0"/>
  </p:normalViewPr>
  <p:slideViewPr>
    <p:cSldViewPr>
      <p:cViewPr>
        <p:scale>
          <a:sx n="75" d="100"/>
          <a:sy n="75" d="100"/>
        </p:scale>
        <p:origin x="-115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A4DD3-A267-4EE9-A1E2-B03EE9F09FAE}" type="datetimeFigureOut">
              <a:rPr lang="sv-SE"/>
              <a:pPr>
                <a:defRPr/>
              </a:pPr>
              <a:t>2019-06-14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v-S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70C5E2-3661-4621-AD91-545063A1BB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2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BE" dirty="0" err="1" smtClean="0"/>
              <a:t>Endogeneity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may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caused</a:t>
            </a:r>
            <a:r>
              <a:rPr lang="fr-BE" dirty="0" smtClean="0"/>
              <a:t> by </a:t>
            </a:r>
            <a:r>
              <a:rPr lang="fr-BE" dirty="0" err="1" smtClean="0"/>
              <a:t>omitted</a:t>
            </a:r>
            <a:r>
              <a:rPr lang="fr-BE" baseline="0" dirty="0" smtClean="0"/>
              <a:t> variables and </a:t>
            </a:r>
            <a:r>
              <a:rPr lang="fr-BE" baseline="0" dirty="0" err="1" smtClean="0"/>
              <a:t>unobserved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heterogeneity</a:t>
            </a:r>
            <a:endParaRPr lang="fr-BE" baseline="0" dirty="0" smtClean="0"/>
          </a:p>
          <a:p>
            <a:pPr marL="228600" indent="-228600">
              <a:buAutoNum type="arabicPeriod"/>
            </a:pPr>
            <a:r>
              <a:rPr lang="fr-BE" baseline="0" dirty="0" err="1" smtClean="0"/>
              <a:t>Simultaneous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bias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resulting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Correlation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between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Error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terms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Explanatory</a:t>
            </a:r>
            <a:r>
              <a:rPr lang="fr-BE" baseline="0" dirty="0" smtClean="0"/>
              <a:t>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0C5E2-3661-4621-AD91-545063A1BBB9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599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0C5E2-3661-4621-AD91-545063A1BBB9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06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DE5F8-FB66-4706-8294-5AEF585B418D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0E21-0FBA-42EE-8FB7-705CB80CF06B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051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5E72-C5D2-4A59-9B48-41E7B36E8841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4B1CA-FAFE-4550-B355-E3A7E149551A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3793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754B1-3C66-4743-8395-8FB9447C4771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CB28C-0FB5-4D5A-8DCB-373206011A7D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4781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813A6A-2FC7-428B-B2B2-2F3878D5967A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10962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5C3DB-2C4A-4088-B824-75E4D42CC515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AE4B0-A37F-4270-A573-9CB21D525F19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38224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1A6981-1BF9-47CB-B6CD-E4F9944C4A67}" type="datetime1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495E8-B5D2-4C22-95B1-53B7BE5DE47B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1850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56602-91ED-4474-801B-E8516C24817C}" type="datetime1">
              <a:rPr lang="en-US" smtClean="0"/>
              <a:t>14-Jun-19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2FED9-2E37-4529-8BD5-9A2E9F18145B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7415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2A794-72EC-44E9-9188-0D7F8CA7AA8D}" type="datetime1">
              <a:rPr lang="en-US" smtClean="0"/>
              <a:t>14-Jun-19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74C40-5071-4EE1-90B7-84570F7ED186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9110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B69158-59A2-4913-A4C7-DA4FE334998F}" type="datetime1">
              <a:rPr lang="en-US" smtClean="0"/>
              <a:t>14-Jun-19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62733-D2CC-4F54-84EE-8A1A37A540BE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3045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478EE-BA8F-4BCA-B300-1E1CEFA3EBAD}" type="datetime1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13923-2BA4-41A2-BBDF-434DDEBCE7BB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8217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2908E5-73E3-4148-90D9-CFF5F228E2F2}" type="datetime1">
              <a:rPr lang="en-US" smtClean="0"/>
              <a:t>14-Jun-19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2FCFE1-5172-4A87-95E0-65F4653795CB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3307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5D5347-082B-4E13-83D7-AD63C4E53D84}" type="datetime1">
              <a:rPr lang="en-US" smtClean="0"/>
              <a:t>14-Jun-19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5374EC-0987-4C03-BC50-EA2B67225F1A}" type="slidenum">
              <a:rPr lang="en-US" altLang="sv-SE" smtClean="0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72299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081" y="1524000"/>
            <a:ext cx="8534400" cy="51054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2600" b="1" dirty="0" smtClean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An analysis of savings among rural poor households in Rwanda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200" b="1" u="sng" dirty="0" smtClean="0">
              <a:latin typeface="Gill Sans MT" panose="020B0502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b="1" dirty="0" smtClean="0">
              <a:latin typeface="Gill Sans MT" panose="020B0502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Gill Sans MT" panose="020B0502020104020203" pitchFamily="34" charset="0"/>
              </a:rPr>
              <a:t>Aristide </a:t>
            </a:r>
            <a:r>
              <a:rPr lang="en-US" sz="2800" dirty="0">
                <a:latin typeface="Gill Sans MT" panose="020B0502020104020203" pitchFamily="34" charset="0"/>
              </a:rPr>
              <a:t>M</a:t>
            </a:r>
            <a:r>
              <a:rPr lang="en-US" sz="2800" dirty="0" smtClean="0">
                <a:latin typeface="Gill Sans MT" panose="020B0502020104020203" pitchFamily="34" charset="0"/>
              </a:rPr>
              <a:t>aniriho (UR, ULiège)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Gill Sans MT" panose="020B0502020104020203" pitchFamily="34" charset="0"/>
              </a:rPr>
              <a:t>Edouard </a:t>
            </a:r>
            <a:r>
              <a:rPr lang="en-US" sz="2800" dirty="0">
                <a:latin typeface="Gill Sans MT" panose="020B0502020104020203" pitchFamily="34" charset="0"/>
              </a:rPr>
              <a:t>M</a:t>
            </a:r>
            <a:r>
              <a:rPr lang="en-US" sz="2800" dirty="0" smtClean="0">
                <a:latin typeface="Gill Sans MT" panose="020B0502020104020203" pitchFamily="34" charset="0"/>
              </a:rPr>
              <a:t>usabanganji (UR)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Gill Sans MT" panose="020B0502020104020203" pitchFamily="34" charset="0"/>
              </a:rPr>
              <a:t>P</a:t>
            </a:r>
            <a:r>
              <a:rPr lang="en-US" sz="2800" dirty="0" smtClean="0">
                <a:latin typeface="Gill Sans MT" panose="020B0502020104020203" pitchFamily="34" charset="0"/>
              </a:rPr>
              <a:t>hilippe </a:t>
            </a:r>
            <a:r>
              <a:rPr lang="en-US" sz="2800" dirty="0">
                <a:latin typeface="Gill Sans MT" panose="020B0502020104020203" pitchFamily="34" charset="0"/>
              </a:rPr>
              <a:t>L</a:t>
            </a:r>
            <a:r>
              <a:rPr lang="en-US" sz="2800" dirty="0" smtClean="0">
                <a:latin typeface="Gill Sans MT" panose="020B0502020104020203" pitchFamily="34" charset="0"/>
              </a:rPr>
              <a:t>ebailly (ULiège)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 smtClean="0">
              <a:latin typeface="Gill Sans MT" panose="020B0502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4</a:t>
            </a:r>
            <a:r>
              <a:rPr lang="en-US" sz="2400" b="1" baseline="30000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th</a:t>
            </a:r>
            <a:r>
              <a:rPr lang="en-US" sz="2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EABEW - International Conference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Kigali, June 13, 2019</a:t>
            </a:r>
            <a:endParaRPr lang="en-US" sz="2400" b="1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  <p:pic>
        <p:nvPicPr>
          <p:cNvPr id="5" name="Image 1" descr="C:\Users\Mireille\AppData\Local\Microsoft\Windows\Temporary Internet Files\Content.Word\uLIEGE_Gembloux_AgroBioTech_Logo_CMJN_p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49590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Ã©sultat de recherche d'images pour &quot;UR Logo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 t="5092" r="12639" b="12001"/>
          <a:stretch/>
        </p:blipFill>
        <p:spPr bwMode="auto">
          <a:xfrm>
            <a:off x="317500" y="0"/>
            <a:ext cx="1587501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0E21-0FBA-42EE-8FB7-705CB80CF06B}" type="slidenum">
              <a:rPr lang="en-US" altLang="sv-SE" smtClean="0"/>
              <a:pPr>
                <a:defRPr/>
              </a:pPr>
              <a:t>1</a:t>
            </a:fld>
            <a:endParaRPr lang="en-US" alt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4800"/>
            <a:ext cx="7848600" cy="57911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Besides, the econometric analysis, other statistical tests were conducted: </a:t>
            </a:r>
          </a:p>
          <a:p>
            <a:pPr algn="just">
              <a:lnSpc>
                <a:spcPct val="100000"/>
              </a:lnSpc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500" dirty="0" smtClean="0">
                <a:latin typeface="Gill Sans MT" panose="020B0502020104020203" pitchFamily="34" charset="0"/>
              </a:rPr>
              <a:t> </a:t>
            </a:r>
            <a:r>
              <a:rPr lang="en-US" sz="2700" dirty="0" smtClean="0">
                <a:latin typeface="Gill Sans MT" panose="020B0502020104020203" pitchFamily="34" charset="0"/>
              </a:rPr>
              <a:t>A </a:t>
            </a:r>
            <a:r>
              <a:rPr lang="en-US" sz="27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one-sample T statistic </a:t>
            </a:r>
            <a:r>
              <a:rPr lang="en-US" sz="2700" dirty="0" smtClean="0">
                <a:latin typeface="Gill Sans MT" panose="020B0502020104020203" pitchFamily="34" charset="0"/>
              </a:rPr>
              <a:t>was computed to test for </a:t>
            </a:r>
            <a:r>
              <a:rPr lang="en-US" sz="2700" dirty="0">
                <a:latin typeface="Gill Sans MT" panose="020B0502020104020203" pitchFamily="34" charset="0"/>
              </a:rPr>
              <a:t>the significance of the savings (whether it is statistically different from zero</a:t>
            </a:r>
            <a:r>
              <a:rPr lang="en-US" sz="2700" dirty="0" smtClean="0">
                <a:latin typeface="Gill Sans MT" panose="020B0502020104020203" pitchFamily="34" charset="0"/>
              </a:rPr>
              <a:t>) among rural poor Rwandans. </a:t>
            </a:r>
          </a:p>
          <a:p>
            <a:pPr algn="just">
              <a:lnSpc>
                <a:spcPct val="100000"/>
              </a:lnSpc>
            </a:pPr>
            <a:endParaRPr lang="en-US" sz="2700" dirty="0" smtClean="0">
              <a:latin typeface="Gill Sans MT" panose="020B0502020104020203" pitchFamily="34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sz="2700" dirty="0">
                <a:latin typeface="Gill Sans MT" panose="020B0502020104020203" pitchFamily="34" charset="0"/>
              </a:rPr>
              <a:t> </a:t>
            </a:r>
            <a:r>
              <a:rPr lang="en-US" sz="2700" dirty="0" smtClean="0">
                <a:latin typeface="Gill Sans MT" panose="020B0502020104020203" pitchFamily="34" charset="0"/>
              </a:rPr>
              <a:t>A </a:t>
            </a:r>
            <a:r>
              <a:rPr lang="en-US" sz="27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two-samples T statistic</a:t>
            </a:r>
            <a:r>
              <a:rPr lang="en-US" sz="2700" dirty="0" smtClean="0">
                <a:latin typeface="Gill Sans MT" panose="020B0502020104020203" pitchFamily="34" charset="0"/>
              </a:rPr>
              <a:t> was computed to compare </a:t>
            </a:r>
            <a:r>
              <a:rPr lang="en-US" sz="2700" dirty="0">
                <a:latin typeface="Gill Sans MT" panose="020B0502020104020203" pitchFamily="34" charset="0"/>
              </a:rPr>
              <a:t>savings between male and female </a:t>
            </a:r>
            <a:r>
              <a:rPr lang="en-US" sz="2700" dirty="0" smtClean="0">
                <a:latin typeface="Gill Sans MT" panose="020B0502020104020203" pitchFamily="34" charset="0"/>
              </a:rPr>
              <a:t>groups, as </a:t>
            </a:r>
            <a:r>
              <a:rPr lang="en-US" sz="2700" dirty="0">
                <a:latin typeface="Gill Sans MT" panose="020B0502020104020203" pitchFamily="34" charset="0"/>
              </a:rPr>
              <a:t>well as </a:t>
            </a:r>
            <a:r>
              <a:rPr lang="en-US" sz="2700" dirty="0" smtClean="0">
                <a:latin typeface="Gill Sans MT" panose="020B0502020104020203" pitchFamily="34" charset="0"/>
              </a:rPr>
              <a:t>between </a:t>
            </a:r>
            <a:r>
              <a:rPr lang="en-US" sz="2700" dirty="0">
                <a:latin typeface="Gill Sans MT" panose="020B0502020104020203" pitchFamily="34" charset="0"/>
              </a:rPr>
              <a:t>the youth and the </a:t>
            </a:r>
            <a:r>
              <a:rPr lang="en-US" sz="2700" dirty="0" smtClean="0">
                <a:latin typeface="Gill Sans MT" panose="020B0502020104020203" pitchFamily="34" charset="0"/>
              </a:rPr>
              <a:t>elder. </a:t>
            </a:r>
          </a:p>
          <a:p>
            <a:pPr algn="just">
              <a:lnSpc>
                <a:spcPct val="100000"/>
              </a:lnSpc>
            </a:pPr>
            <a:endParaRPr lang="en-US" sz="2800" dirty="0" smtClean="0"/>
          </a:p>
          <a:p>
            <a:pPr algn="just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10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220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    3. Results and Discussions</a:t>
            </a:r>
            <a:endParaRPr lang="en-US" sz="40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3000" b="1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of savings among poor rural households</a:t>
            </a:r>
          </a:p>
          <a:p>
            <a:pPr marL="0" indent="0">
              <a:buNone/>
            </a:pPr>
            <a:r>
              <a:rPr lang="fr-BE" sz="2800" b="1" dirty="0" smtClean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530225" indent="-530225" algn="just">
              <a:buNone/>
            </a:pPr>
            <a:r>
              <a:rPr lang="fr-BE" sz="28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The average is 6,755 RWF, 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positive and statistically different from zero (</a:t>
            </a:r>
            <a:r>
              <a:rPr lang="fr-BE" sz="2800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p-value=0.000) </a:t>
            </a:r>
            <a:r>
              <a:rPr lang="fr-BE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8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Karlan et al. (2014)</a:t>
            </a:r>
            <a:r>
              <a:rPr lang="fr-BE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buNone/>
            </a:pPr>
            <a:endParaRPr lang="en-US" sz="2800" dirty="0" smtClean="0"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marL="530225" indent="-530225">
              <a:buAutoNum type="arabicPeriod" startAt="2"/>
            </a:pPr>
            <a:r>
              <a:rPr lang="fr-BE" sz="3000" b="1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of savings by gender of the </a:t>
            </a:r>
            <a:r>
              <a:rPr lang="en-US" sz="3000" b="1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headed poor households</a:t>
            </a:r>
          </a:p>
          <a:p>
            <a:pPr marL="633413" indent="0" algn="just">
              <a:buNone/>
            </a:pP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The mean savings for male headed households is 6,976 RWF, and  that of female headed households is 5,925 RWF, and the difference is not significantly different from zero (p-value =0.32).</a:t>
            </a:r>
          </a:p>
          <a:p>
            <a:pPr marL="1165225" indent="-531813" algn="just">
              <a:buNone/>
            </a:pPr>
            <a:endParaRPr lang="fr-BE" sz="2800" dirty="0" smtClean="0">
              <a:solidFill>
                <a:srgbClr val="00B050"/>
              </a:solidFill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1165225" indent="-531813" algn="just">
              <a:buNone/>
            </a:pPr>
            <a:r>
              <a:rPr lang="fr-BE" sz="2800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 Men and women benefit equally from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all initiated</a:t>
            </a:r>
            <a:endParaRPr lang="en-US" sz="2400" b="1" dirty="0" smtClean="0">
              <a:solidFill>
                <a:srgbClr val="00B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65225" indent="-88900" algn="just">
              <a:buNone/>
            </a:pP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economic opportunities and anti-poverty programs</a:t>
            </a:r>
            <a:endParaRPr lang="en-US" sz="2800" b="1" dirty="0" smtClean="0">
              <a:solidFill>
                <a:srgbClr val="00B050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11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45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8077200" cy="5410200"/>
          </a:xfrm>
        </p:spPr>
        <p:txBody>
          <a:bodyPr>
            <a:normAutofit/>
          </a:bodyPr>
          <a:lstStyle/>
          <a:p>
            <a:pPr marL="530225" indent="-530225" algn="just">
              <a:lnSpc>
                <a:spcPct val="100000"/>
              </a:lnSpc>
              <a:buNone/>
            </a:pPr>
            <a:r>
              <a:rPr lang="fr-BE" sz="2800" b="1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Level of savings for  youth and elder  </a:t>
            </a:r>
            <a:r>
              <a:rPr lang="en-US" sz="2800" b="1" dirty="0" smtClean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headed poor households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3000" dirty="0" smtClean="0"/>
          </a:p>
          <a:p>
            <a:pPr marL="633413" indent="-633413" algn="just">
              <a:lnSpc>
                <a:spcPct val="100000"/>
              </a:lnSpc>
              <a:buNone/>
            </a:pPr>
            <a:r>
              <a:rPr lang="en-US" sz="3000" dirty="0"/>
              <a:t>	</a:t>
            </a:r>
            <a:r>
              <a:rPr lang="en-US" sz="2800" dirty="0" smtClean="0">
                <a:latin typeface="Gill Sans MT" panose="020B0502020104020203" pitchFamily="34" charset="0"/>
              </a:rPr>
              <a:t>The average </a:t>
            </a:r>
            <a:r>
              <a:rPr lang="en-US" sz="2800" dirty="0">
                <a:latin typeface="Gill Sans MT" panose="020B0502020104020203" pitchFamily="34" charset="0"/>
              </a:rPr>
              <a:t>savings are </a:t>
            </a:r>
            <a:r>
              <a:rPr lang="en-US" sz="2800" dirty="0" smtClean="0">
                <a:latin typeface="Gill Sans MT" panose="020B0502020104020203" pitchFamily="34" charset="0"/>
              </a:rPr>
              <a:t>7,017 </a:t>
            </a:r>
            <a:r>
              <a:rPr lang="en-US" sz="2800" dirty="0">
                <a:latin typeface="Gill Sans MT" panose="020B0502020104020203" pitchFamily="34" charset="0"/>
              </a:rPr>
              <a:t>and 5,657 </a:t>
            </a:r>
            <a:r>
              <a:rPr lang="en-US" sz="2800" dirty="0" smtClean="0">
                <a:latin typeface="Gill Sans MT" panose="020B0502020104020203" pitchFamily="34" charset="0"/>
              </a:rPr>
              <a:t>RWF for youth </a:t>
            </a:r>
            <a:r>
              <a:rPr lang="en-US" sz="2800" dirty="0">
                <a:latin typeface="Gill Sans MT" panose="020B0502020104020203" pitchFamily="34" charset="0"/>
              </a:rPr>
              <a:t>and </a:t>
            </a:r>
            <a:r>
              <a:rPr lang="en-US" sz="2800" dirty="0" smtClean="0">
                <a:latin typeface="Gill Sans MT" panose="020B0502020104020203" pitchFamily="34" charset="0"/>
              </a:rPr>
              <a:t>elder </a:t>
            </a:r>
            <a:r>
              <a:rPr lang="en-US" sz="2800" dirty="0">
                <a:latin typeface="Gill Sans MT" panose="020B0502020104020203" pitchFamily="34" charset="0"/>
              </a:rPr>
              <a:t>headed households respectively. </a:t>
            </a:r>
            <a:r>
              <a:rPr lang="en-US" sz="2800" dirty="0" smtClean="0">
                <a:latin typeface="Gill Sans MT" panose="020B0502020104020203" pitchFamily="34" charset="0"/>
              </a:rPr>
              <a:t>The </a:t>
            </a:r>
            <a:r>
              <a:rPr lang="en-US" sz="2800" dirty="0">
                <a:latin typeface="Gill Sans MT" panose="020B0502020104020203" pitchFamily="34" charset="0"/>
              </a:rPr>
              <a:t>mean savings is statistically the same for the two </a:t>
            </a:r>
            <a:r>
              <a:rPr lang="en-US" sz="2800" dirty="0" smtClean="0">
                <a:latin typeface="Gill Sans MT" panose="020B0502020104020203" pitchFamily="34" charset="0"/>
              </a:rPr>
              <a:t>groups (p-value=0.21).</a:t>
            </a:r>
          </a:p>
          <a:p>
            <a:pPr marL="530225" indent="-530225" algn="just">
              <a:lnSpc>
                <a:spcPct val="100000"/>
              </a:lnSpc>
              <a:buNone/>
            </a:pPr>
            <a:endParaRPr lang="en-US" sz="2800" dirty="0" smtClean="0"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530225" indent="-530225" algn="just">
              <a:lnSpc>
                <a:spcPct val="100000"/>
              </a:lnSpc>
              <a:buNone/>
            </a:pP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B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oth the youth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and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the elder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benefit equally all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initiated economic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opportunities and anti-poverty programs </a:t>
            </a:r>
            <a:r>
              <a:rPr lang="en-US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initiated</a:t>
            </a:r>
            <a:endParaRPr lang="en-US" sz="2800" dirty="0">
              <a:solidFill>
                <a:srgbClr val="00B05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12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61046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04800"/>
            <a:ext cx="8532949" cy="848655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 startAt="4"/>
            </a:pPr>
            <a:r>
              <a:rPr lang="en-US" sz="2800" b="1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2-SLS regression estimates: Factors affecting  the savings  among rural poor households</a:t>
            </a: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 smtClean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 smtClean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 smtClean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 smtClean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 smtClean="0"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4"/>
            </a:pPr>
            <a:endParaRPr lang="fr-BE" sz="2800" b="1" dirty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b="1" dirty="0" smtClean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833" t="23320" r="22500" b="11462"/>
          <a:stretch/>
        </p:blipFill>
        <p:spPr>
          <a:xfrm>
            <a:off x="459657" y="1295400"/>
            <a:ext cx="8451270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13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690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81001" y="381000"/>
            <a:ext cx="8458200" cy="6172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smtClean="0"/>
              <a:t> </a:t>
            </a:r>
            <a:r>
              <a:rPr lang="en-US" sz="3000" dirty="0" smtClean="0">
                <a:latin typeface="Gill Sans MT" panose="020B0502020104020203" pitchFamily="34" charset="0"/>
              </a:rPr>
              <a:t>The most influential determinants of savings among the rural poor in Rwanda are account balance, loan amount, other savings than in FIs (financial institutions).</a:t>
            </a:r>
          </a:p>
          <a:p>
            <a:pPr algn="just"/>
            <a:endParaRPr lang="en-US" sz="30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3000" dirty="0" smtClean="0">
                <a:latin typeface="Gill Sans MT" panose="020B0502020104020203" pitchFamily="34" charset="0"/>
              </a:rPr>
              <a:t> The Farm income and all other forms of income are not among the significant drivers of the savings, while Consumption) </a:t>
            </a:r>
            <a:r>
              <a:rPr lang="en-US" sz="3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(correlated with savings, p=0.00) </a:t>
            </a:r>
            <a:r>
              <a:rPr lang="en-US" sz="3000" dirty="0" smtClean="0">
                <a:latin typeface="Gill Sans MT" panose="020B0502020104020203" pitchFamily="34" charset="0"/>
              </a:rPr>
              <a:t>is among the significant drivers </a:t>
            </a:r>
            <a:r>
              <a:rPr lang="en-US" sz="3000" dirty="0">
                <a:latin typeface="Gill Sans MT" panose="020B0502020104020203" pitchFamily="34" charset="0"/>
              </a:rPr>
              <a:t>of the rural </a:t>
            </a:r>
            <a:r>
              <a:rPr lang="en-US" sz="3000" dirty="0" smtClean="0">
                <a:latin typeface="Gill Sans MT" panose="020B0502020104020203" pitchFamily="34" charset="0"/>
              </a:rPr>
              <a:t>poor in Rwanda. </a:t>
            </a:r>
          </a:p>
          <a:p>
            <a:pPr algn="just"/>
            <a:r>
              <a:rPr lang="en-US" sz="3000" dirty="0" smtClean="0">
                <a:latin typeface="Gill Sans MT" panose="020B0502020104020203" pitchFamily="34" charset="0"/>
              </a:rPr>
              <a:t> The consumption is among the key indicators of wealth among households in the context of developing countries </a:t>
            </a:r>
            <a:r>
              <a:rPr lang="en-US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(Dercon et al., 2009; Islam &amp; Maitra, 2012)</a:t>
            </a:r>
            <a:r>
              <a:rPr lang="en-US" sz="2800" dirty="0" smtClean="0">
                <a:latin typeface="Gill Sans MT" panose="020B0502020104020203" pitchFamily="34" charset="0"/>
              </a:rPr>
              <a:t>.</a:t>
            </a:r>
          </a:p>
          <a:p>
            <a:pPr algn="just"/>
            <a:endParaRPr lang="fr-BE" sz="2800" dirty="0">
              <a:latin typeface="Gill Sans MT" panose="020B0502020104020203" pitchFamily="34" charset="0"/>
            </a:endParaRPr>
          </a:p>
          <a:p>
            <a:pPr marL="442913" indent="-442913" algn="just">
              <a:buNone/>
            </a:pPr>
            <a:r>
              <a:rPr lang="en-US" altLang="sv-SE" sz="2800" dirty="0" smtClean="0">
                <a:solidFill>
                  <a:srgbClr val="00B050"/>
                </a:solidFill>
                <a:latin typeface="Gill Sans MT" panose="020B0502020104020203" pitchFamily="34" charset="0"/>
                <a:sym typeface="Wingdings" panose="05000000000000000000" pitchFamily="2" charset="2"/>
              </a:rPr>
              <a:t> </a:t>
            </a:r>
            <a:r>
              <a:rPr lang="en-US" altLang="sv-SE" sz="28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The higher the consumption, the higher the savings, and thus the better the welfare status of the household</a:t>
            </a:r>
            <a:endParaRPr lang="en-US" sz="28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 algn="just"/>
            <a:endParaRPr lang="fr-FR" sz="28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endParaRPr lang="en-US" altLang="sv-SE" sz="2800" dirty="0" smtClean="0"/>
          </a:p>
          <a:p>
            <a:pPr algn="just" eaLnBrk="1" hangingPunct="1">
              <a:lnSpc>
                <a:spcPct val="100000"/>
              </a:lnSpc>
            </a:pPr>
            <a:endParaRPr lang="en-US" altLang="sv-SE" sz="2800" dirty="0" smtClean="0"/>
          </a:p>
          <a:p>
            <a:pPr lvl="1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</a:pPr>
            <a:endParaRPr lang="en-US" altLang="sv-SE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14</a:t>
            </a:fld>
            <a:endParaRPr lang="en-US" alt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29663" cy="5638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</a:pPr>
            <a:endParaRPr lang="en-US" sz="2400" dirty="0" smtClean="0"/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 This </a:t>
            </a:r>
            <a:r>
              <a:rPr lang="en-US" sz="2800" dirty="0">
                <a:latin typeface="Gill Sans MT" panose="020B0502020104020203" pitchFamily="34" charset="0"/>
              </a:rPr>
              <a:t>study attempted to analyze the factors affecting the savings among rural poor households. 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 The analysis shows that the most influential drivers of the savings among the rural poor are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account balance</a:t>
            </a:r>
            <a:r>
              <a:rPr lang="en-US" sz="2800" dirty="0">
                <a:latin typeface="Gill Sans MT" panose="020B0502020104020203" pitchFamily="34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loan amount</a:t>
            </a:r>
            <a:r>
              <a:rPr lang="en-US" sz="2800" dirty="0">
                <a:latin typeface="Gill Sans MT" panose="020B0502020104020203" pitchFamily="34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other savings </a:t>
            </a:r>
            <a:r>
              <a:rPr lang="en-US" sz="2800" dirty="0">
                <a:latin typeface="Gill Sans MT" panose="020B0502020104020203" pitchFamily="34" charset="0"/>
              </a:rPr>
              <a:t>than in FIs (financial institutions), locational factors (province, district and </a:t>
            </a:r>
            <a:r>
              <a:rPr lang="en-US" sz="2800" dirty="0" smtClean="0">
                <a:latin typeface="Gill Sans MT" panose="020B0502020104020203" pitchFamily="34" charset="0"/>
              </a:rPr>
              <a:t>villages).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 The </a:t>
            </a:r>
            <a:r>
              <a:rPr lang="en-US" sz="2800" dirty="0">
                <a:latin typeface="Gill Sans MT" panose="020B0502020104020203" pitchFamily="34" charset="0"/>
              </a:rPr>
              <a:t>Farm income and all other forms of income are not among the significant drivers of the savings, while </a:t>
            </a:r>
            <a:r>
              <a:rPr lang="en-US" sz="2800" dirty="0">
                <a:solidFill>
                  <a:srgbClr val="00B050"/>
                </a:solidFill>
                <a:latin typeface="Gill Sans MT" panose="020B0502020104020203" pitchFamily="34" charset="0"/>
              </a:rPr>
              <a:t>Consumption</a:t>
            </a:r>
            <a:r>
              <a:rPr lang="en-US" sz="2800" dirty="0">
                <a:latin typeface="Gill Sans MT" panose="020B0502020104020203" pitchFamily="34" charset="0"/>
              </a:rPr>
              <a:t> is among the significant drivers of the rural poor in </a:t>
            </a:r>
            <a:r>
              <a:rPr lang="en-US" sz="2800" dirty="0" smtClean="0">
                <a:latin typeface="Gill Sans MT" panose="020B0502020104020203" pitchFamily="34" charset="0"/>
              </a:rPr>
              <a:t>Rwanda.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From </a:t>
            </a:r>
            <a:r>
              <a:rPr lang="en-US" sz="2800" dirty="0">
                <a:latin typeface="Gill Sans MT" panose="020B0502020104020203" pitchFamily="34" charset="0"/>
              </a:rPr>
              <a:t>these findings, we recommend that socioeconomic development programs, projects and/or policy </a:t>
            </a:r>
            <a:r>
              <a:rPr lang="en-US" sz="2800" dirty="0" smtClean="0">
                <a:latin typeface="Gill Sans MT" panose="020B0502020104020203" pitchFamily="34" charset="0"/>
              </a:rPr>
              <a:t>initiatives that </a:t>
            </a:r>
            <a:r>
              <a:rPr lang="en-US" sz="2800" dirty="0">
                <a:latin typeface="Gill Sans MT" panose="020B0502020104020203" pitchFamily="34" charset="0"/>
              </a:rPr>
              <a:t>take into account the identified drivers of the savings among rural poor households should be enhanced. </a:t>
            </a:r>
            <a:endParaRPr lang="en-US" altLang="sv-SE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    4. Conclusion and Recommendations</a:t>
            </a:r>
            <a:endParaRPr lang="en-US" sz="40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15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95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76400"/>
            <a:ext cx="5604063" cy="2123094"/>
          </a:xfrm>
        </p:spPr>
        <p:txBody>
          <a:bodyPr>
            <a:noAutofit/>
          </a:bodyPr>
          <a:lstStyle/>
          <a:p>
            <a:pPr algn="ctr"/>
            <a:r>
              <a:rPr lang="fr-BE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Thank you </a:t>
            </a:r>
            <a:br>
              <a:rPr lang="fr-BE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fr-BE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</a:t>
            </a:r>
            <a:br>
              <a:rPr lang="fr-BE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fr-BE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your kind attention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A11D8-40C3-429A-A5E6-B33002EEE50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fr-BE" sz="40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     </a:t>
            </a:r>
            <a:r>
              <a:rPr lang="fr-BE" sz="4000" b="1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Outline of the presentation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fr-BE" sz="3600" dirty="0" smtClean="0">
                <a:latin typeface="Gill Sans MT" panose="020B0502020104020203" pitchFamily="34" charset="0"/>
              </a:rPr>
              <a:t>Introduction</a:t>
            </a:r>
            <a:endParaRPr lang="fr-BE" sz="3600" dirty="0">
              <a:latin typeface="Gill Sans MT" panose="020B0502020104020203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fr-BE" sz="3600" dirty="0" smtClean="0">
                <a:latin typeface="Gill Sans MT" panose="020B0502020104020203" pitchFamily="34" charset="0"/>
              </a:rPr>
              <a:t>Materials and Methods</a:t>
            </a:r>
            <a:endParaRPr lang="fr-BE" sz="3600" dirty="0">
              <a:latin typeface="Gill Sans MT" panose="020B0502020104020203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fr-BE" sz="3600" dirty="0" smtClean="0">
                <a:latin typeface="Gill Sans MT" panose="020B0502020104020203" pitchFamily="34" charset="0"/>
              </a:rPr>
              <a:t>Results and Discussions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fr-BE" sz="3600" dirty="0" smtClean="0">
                <a:latin typeface="Gill Sans MT" panose="020B0502020104020203" pitchFamily="34" charset="0"/>
              </a:rPr>
              <a:t>Conclusion and Recommendation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2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1286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81600"/>
          </a:xfrm>
        </p:spPr>
        <p:txBody>
          <a:bodyPr/>
          <a:lstStyle/>
          <a:p>
            <a:pPr marL="265113" indent="-265113"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Households savings </a:t>
            </a:r>
            <a:r>
              <a:rPr lang="en-US" sz="2800" dirty="0">
                <a:latin typeface="Gill Sans MT" panose="020B0502020104020203" pitchFamily="34" charset="0"/>
              </a:rPr>
              <a:t>are a crucial </a:t>
            </a:r>
            <a:r>
              <a:rPr lang="en-US" sz="2800" dirty="0" smtClean="0">
                <a:latin typeface="Gill Sans MT" panose="020B0502020104020203" pitchFamily="34" charset="0"/>
              </a:rPr>
              <a:t>determinant of </a:t>
            </a:r>
            <a:r>
              <a:rPr lang="en-US" sz="2800" dirty="0">
                <a:latin typeface="Gill Sans MT" panose="020B0502020104020203" pitchFamily="34" charset="0"/>
              </a:rPr>
              <a:t>welfare </a:t>
            </a:r>
            <a:r>
              <a:rPr lang="en-US" sz="2800" dirty="0" smtClean="0">
                <a:latin typeface="Gill Sans MT" panose="020B0502020104020203" pitchFamily="34" charset="0"/>
              </a:rPr>
              <a:t> in </a:t>
            </a:r>
            <a:r>
              <a:rPr lang="en-US" sz="2800" dirty="0">
                <a:latin typeface="Gill Sans MT" panose="020B0502020104020203" pitchFamily="34" charset="0"/>
              </a:rPr>
              <a:t>developing </a:t>
            </a:r>
            <a:r>
              <a:rPr lang="en-US" sz="2800" dirty="0" smtClean="0">
                <a:latin typeface="Gill Sans MT" panose="020B0502020104020203" pitchFamily="34" charset="0"/>
              </a:rPr>
              <a:t>countries</a:t>
            </a:r>
            <a:endParaRPr lang="en-US" sz="2800" dirty="0">
              <a:latin typeface="Gill Sans MT" panose="020B0502020104020203" pitchFamily="34" charset="0"/>
            </a:endParaRPr>
          </a:p>
          <a:p>
            <a:pPr lvl="2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ill Sans MT" panose="020B0502020104020203" pitchFamily="34" charset="0"/>
              </a:rPr>
              <a:t> Due to absence of efficient credit and insurance markets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265113" indent="-265113"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For </a:t>
            </a:r>
            <a:r>
              <a:rPr lang="en-US" sz="2800" dirty="0">
                <a:latin typeface="Gill Sans MT" panose="020B0502020104020203" pitchFamily="34" charset="0"/>
              </a:rPr>
              <a:t>long, the issue </a:t>
            </a:r>
            <a:r>
              <a:rPr lang="en-US" sz="2800" dirty="0" smtClean="0">
                <a:latin typeface="Gill Sans MT" panose="020B0502020104020203" pitchFamily="34" charset="0"/>
              </a:rPr>
              <a:t>related </a:t>
            </a:r>
            <a:r>
              <a:rPr lang="en-US" sz="2800" dirty="0">
                <a:latin typeface="Gill Sans MT" panose="020B0502020104020203" pitchFamily="34" charset="0"/>
              </a:rPr>
              <a:t>to whether the poor can </a:t>
            </a:r>
            <a:r>
              <a:rPr lang="en-US" sz="2800" dirty="0" smtClean="0">
                <a:latin typeface="Gill Sans MT" panose="020B0502020104020203" pitchFamily="34" charset="0"/>
              </a:rPr>
              <a:t>save has been raised by scholars </a:t>
            </a:r>
          </a:p>
          <a:p>
            <a:pPr algn="just">
              <a:lnSpc>
                <a:spcPct val="100000"/>
              </a:lnSpc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 Poor </a:t>
            </a:r>
            <a:r>
              <a:rPr lang="en-US" sz="2800" dirty="0">
                <a:latin typeface="Gill Sans MT" panose="020B0502020104020203" pitchFamily="34" charset="0"/>
              </a:rPr>
              <a:t>individuals and households make savings using either formal or informal instruments that are highly risky, not cost effectiveness, and with low range of </a:t>
            </a:r>
            <a:r>
              <a:rPr lang="en-US" sz="2800" dirty="0" smtClean="0">
                <a:latin typeface="Gill Sans MT" panose="020B0502020104020203" pitchFamily="34" charset="0"/>
              </a:rPr>
              <a:t>functions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(Karlan et al., 2014) </a:t>
            </a:r>
            <a:r>
              <a:rPr lang="en-US" sz="2800" dirty="0" smtClean="0">
                <a:latin typeface="Gill Sans MT" panose="020B0502020104020203" pitchFamily="34" charset="0"/>
              </a:rPr>
              <a:t>. </a:t>
            </a:r>
            <a:endParaRPr lang="fr-FR" sz="2800" dirty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    </a:t>
            </a:r>
            <a:r>
              <a:rPr lang="fr-BE" sz="4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1. Introduction</a:t>
            </a:r>
            <a:endParaRPr lang="en-US" sz="40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3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944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172200"/>
          </a:xfrm>
        </p:spPr>
        <p:txBody>
          <a:bodyPr>
            <a:normAutofit/>
          </a:bodyPr>
          <a:lstStyle/>
          <a:p>
            <a:pPr marL="265113" indent="-265113" algn="just">
              <a:lnSpc>
                <a:spcPct val="100000"/>
              </a:lnSpc>
            </a:pPr>
            <a:endParaRPr lang="en-US" sz="2600" dirty="0" smtClean="0">
              <a:latin typeface="Gill Sans MT" panose="020B0502020104020203" pitchFamily="34" charset="0"/>
            </a:endParaRPr>
          </a:p>
          <a:p>
            <a:pPr marL="265113" indent="-265113"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At microeconomic level, savings has a significant effect on economic development through the provision of investment funds</a:t>
            </a:r>
            <a:r>
              <a:rPr lang="en-US" sz="2600" dirty="0" smtClean="0">
                <a:latin typeface="Gill Sans MT" panose="020B0502020104020203" pitchFamily="34" charset="0"/>
              </a:rPr>
              <a:t>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(Attanasio &amp; Banks, 2001) </a:t>
            </a:r>
            <a:endParaRPr lang="en-US" sz="2600" dirty="0" smtClean="0">
              <a:latin typeface="Gill Sans MT" panose="020B0502020104020203" pitchFamily="34" charset="0"/>
            </a:endParaRPr>
          </a:p>
          <a:p>
            <a:pPr marL="265113" indent="-265113" algn="just">
              <a:lnSpc>
                <a:spcPct val="100000"/>
              </a:lnSpc>
            </a:pPr>
            <a:endParaRPr lang="fr-BE" sz="2600" dirty="0" smtClean="0">
              <a:latin typeface="Gill Sans MT" panose="020B0502020104020203" pitchFamily="34" charset="0"/>
            </a:endParaRPr>
          </a:p>
          <a:p>
            <a:pPr marL="265113" indent="-265113" algn="just">
              <a:lnSpc>
                <a:spcPct val="100000"/>
              </a:lnSpc>
            </a:pPr>
            <a:endParaRPr lang="fr-BE" sz="2600" dirty="0" smtClean="0">
              <a:latin typeface="Gill Sans MT" panose="020B0502020104020203" pitchFamily="34" charset="0"/>
            </a:endParaRPr>
          </a:p>
          <a:p>
            <a:pPr marL="265113" indent="-265113"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Individual </a:t>
            </a:r>
            <a:r>
              <a:rPr lang="en-US" sz="2800" dirty="0">
                <a:latin typeface="Gill Sans MT" panose="020B0502020104020203" pitchFamily="34" charset="0"/>
              </a:rPr>
              <a:t>savings along with salient financial plans are </a:t>
            </a:r>
            <a:r>
              <a:rPr lang="en-US" sz="2800" dirty="0" smtClean="0">
                <a:latin typeface="Gill Sans MT" panose="020B0502020104020203" pitchFamily="34" charset="0"/>
              </a:rPr>
              <a:t> considered as an </a:t>
            </a:r>
            <a:r>
              <a:rPr lang="en-US" sz="2800" dirty="0">
                <a:latin typeface="Gill Sans MT" panose="020B0502020104020203" pitchFamily="34" charset="0"/>
              </a:rPr>
              <a:t>important factor for sustaining consumption and resilience to income deficits and this results in poverty reduction, especially in the long run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(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Hulme, Moore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&amp; Barrientos, 2015; Dupas &amp; Robinson,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2013).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BE" sz="2400" dirty="0" smtClean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4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7123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58674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800" dirty="0" smtClean="0">
                <a:latin typeface="Gill Sans MT" panose="020B0502020104020203" pitchFamily="34" charset="0"/>
              </a:rPr>
              <a:t>In Rwanda, there </a:t>
            </a:r>
            <a:r>
              <a:rPr lang="en-US" sz="2800" dirty="0">
                <a:latin typeface="Gill Sans MT" panose="020B0502020104020203" pitchFamily="34" charset="0"/>
              </a:rPr>
              <a:t>are very few studies on the determinants of </a:t>
            </a:r>
            <a:r>
              <a:rPr lang="en-US" sz="2800" dirty="0" smtClean="0">
                <a:latin typeface="Gill Sans MT" panose="020B0502020104020203" pitchFamily="34" charset="0"/>
              </a:rPr>
              <a:t>savings</a:t>
            </a:r>
          </a:p>
          <a:p>
            <a:pPr marL="1268413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ill Sans MT" panose="020B0502020104020203" pitchFamily="34" charset="0"/>
              </a:rPr>
              <a:t>most </a:t>
            </a:r>
            <a:r>
              <a:rPr lang="en-US" sz="2400" dirty="0">
                <a:latin typeface="Gill Sans MT" panose="020B0502020104020203" pitchFamily="34" charset="0"/>
              </a:rPr>
              <a:t>of them focused on the macroeconomic aspects (see for example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Murindahabi, 2010; Iragena, 2015</a:t>
            </a:r>
            <a:r>
              <a:rPr lang="en-US" sz="2400" dirty="0" smtClean="0">
                <a:latin typeface="Gill Sans MT" panose="020B0502020104020203" pitchFamily="34" charset="0"/>
              </a:rPr>
              <a:t>),</a:t>
            </a:r>
          </a:p>
          <a:p>
            <a:pPr marL="1268413" indent="-4572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ill Sans MT" panose="020B0502020104020203" pitchFamily="34" charset="0"/>
              </a:rPr>
              <a:t>consequently</a:t>
            </a:r>
            <a:r>
              <a:rPr lang="en-US" sz="2400" dirty="0">
                <a:latin typeface="Gill Sans MT" panose="020B0502020104020203" pitchFamily="34" charset="0"/>
              </a:rPr>
              <a:t>, the documentation on household savings is still very rare. </a:t>
            </a:r>
            <a:endParaRPr lang="en-US" sz="2400" dirty="0" smtClean="0">
              <a:latin typeface="Gill Sans MT" panose="020B0502020104020203" pitchFamily="34" charset="0"/>
            </a:endParaRPr>
          </a:p>
          <a:p>
            <a:pPr algn="just">
              <a:lnSpc>
                <a:spcPct val="100000"/>
              </a:lnSpc>
            </a:pPr>
            <a:endParaRPr lang="en-US" sz="2800" dirty="0" smtClean="0">
              <a:latin typeface="Gill Sans MT" panose="020B0502020104020203" pitchFamily="34" charset="0"/>
            </a:endParaRPr>
          </a:p>
          <a:p>
            <a:pPr marL="633413" indent="-633413" algn="just">
              <a:lnSpc>
                <a:spcPct val="100000"/>
              </a:lnSpc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       This </a:t>
            </a:r>
            <a:r>
              <a:rPr lang="en-US" sz="2800" dirty="0">
                <a:latin typeface="Gill Sans MT" panose="020B0502020104020203" pitchFamily="34" charset="0"/>
              </a:rPr>
              <a:t>study </a:t>
            </a:r>
            <a:r>
              <a:rPr lang="en-US" sz="2800" dirty="0" smtClean="0">
                <a:latin typeface="Gill Sans MT" panose="020B0502020104020203" pitchFamily="34" charset="0"/>
              </a:rPr>
              <a:t>aims identify </a:t>
            </a:r>
            <a:r>
              <a:rPr lang="en-US" sz="2800" dirty="0">
                <a:latin typeface="Gill Sans MT" panose="020B0502020104020203" pitchFamily="34" charset="0"/>
              </a:rPr>
              <a:t>the driving factors of private </a:t>
            </a:r>
            <a:r>
              <a:rPr lang="en-US" sz="2800" dirty="0" smtClean="0">
                <a:latin typeface="Gill Sans MT" panose="020B0502020104020203" pitchFamily="34" charset="0"/>
              </a:rPr>
              <a:t>  savings </a:t>
            </a:r>
            <a:r>
              <a:rPr lang="en-US" sz="2800" dirty="0">
                <a:latin typeface="Gill Sans MT" panose="020B0502020104020203" pitchFamily="34" charset="0"/>
              </a:rPr>
              <a:t>in Rwanda with special focus on the rural poor </a:t>
            </a:r>
            <a:r>
              <a:rPr lang="en-US" sz="2800" dirty="0" smtClean="0">
                <a:latin typeface="Gill Sans MT" panose="020B0502020104020203" pitchFamily="34" charset="0"/>
              </a:rPr>
              <a:t>households in </a:t>
            </a:r>
            <a:r>
              <a:rPr lang="en-US" sz="2800" dirty="0">
                <a:latin typeface="Gill Sans MT" panose="020B0502020104020203" pitchFamily="34" charset="0"/>
              </a:rPr>
              <a:t>Rwanda. 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800" dirty="0" smtClean="0">
              <a:latin typeface="Gill Sans MT" panose="020B0502020104020203" pitchFamily="34" charset="0"/>
            </a:endParaRPr>
          </a:p>
        </p:txBody>
      </p:sp>
      <p:pic>
        <p:nvPicPr>
          <p:cNvPr id="5" name="Picture 4" descr="Doigt d'un pointage de main à droite direction Icon grat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936104" cy="63582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5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672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4" y="1219200"/>
            <a:ext cx="8486775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BE" sz="41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(1) Source of Data</a:t>
            </a:r>
          </a:p>
          <a:p>
            <a:pPr marL="457200" indent="-4572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200" dirty="0" smtClean="0"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collected by the NISR-Rwanda </a:t>
            </a:r>
          </a:p>
          <a:p>
            <a:pPr marL="1341438" indent="-1341438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100" baseline="300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cohort of the Cross-sectional Survey on the Households’   Living Conditions /</a:t>
            </a:r>
            <a:r>
              <a:rPr lang="en-US" sz="3100" dirty="0" smtClean="0"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EICV-5 conducted in 2016/2017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fr-BE" sz="31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Data covers </a:t>
            </a:r>
            <a:r>
              <a:rPr lang="fr-BE" sz="3100" dirty="0" smtClean="0">
                <a:solidFill>
                  <a:srgbClr val="0070C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socio-economic aspects of the households</a:t>
            </a:r>
            <a:endParaRPr lang="en-US" sz="3100" dirty="0" smtClean="0">
              <a:solidFill>
                <a:srgbClr val="0070C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It is a </a:t>
            </a:r>
            <a:r>
              <a:rPr lang="en-US" sz="3100" dirty="0" smtClean="0"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nationwide survey covering rural and urban areas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>
                <a:solidFill>
                  <a:srgbClr val="0070C0"/>
                </a:solidFill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EICV-5 Sample: 14,580 households and 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12,054 rural households</a:t>
            </a:r>
            <a:r>
              <a:rPr lang="en-US" sz="31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254125" indent="-1254125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1341438" indent="-1341438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3100" dirty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dirty="0" smtClean="0"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Sample:  only </a:t>
            </a:r>
            <a:r>
              <a:rPr lang="en-US" sz="3600" dirty="0" smtClean="0">
                <a:solidFill>
                  <a:srgbClr val="0070C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1,080 rural households due to missing value on interesting variables</a:t>
            </a:r>
            <a:r>
              <a:rPr lang="en-US" sz="3600" dirty="0" smtClean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9144000" cy="838199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     </a:t>
            </a:r>
            <a:r>
              <a:rPr lang="fr-BE" sz="4000" b="1" dirty="0">
                <a:solidFill>
                  <a:srgbClr val="0070C0"/>
                </a:solidFill>
                <a:latin typeface="Gill Sans MT" panose="020B0502020104020203" pitchFamily="34" charset="0"/>
              </a:rPr>
              <a:t>2</a:t>
            </a:r>
            <a:r>
              <a:rPr lang="fr-BE" sz="4000" b="1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. Materials and Methods</a:t>
            </a:r>
            <a:endParaRPr lang="en-US" sz="4000" b="1" dirty="0" smtClean="0">
              <a:solidFill>
                <a:srgbClr val="0070C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 descr="Doigt d'un pointage de main à droite direction Icon grat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29200"/>
            <a:ext cx="936104" cy="63582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6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715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23" y="1"/>
            <a:ext cx="7886700" cy="1295400"/>
          </a:xfrm>
        </p:spPr>
        <p:txBody>
          <a:bodyPr>
            <a:normAutofit fontScale="90000"/>
          </a:bodyPr>
          <a:lstStyle/>
          <a:p>
            <a:r>
              <a:rPr lang="fr-BE" sz="32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    (2) Model formulation and Estimation 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</a:b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4079875"/>
          </a:xfrm>
        </p:spPr>
        <p:txBody>
          <a:bodyPr/>
          <a:lstStyle/>
          <a:p>
            <a:pPr algn="just"/>
            <a:r>
              <a:rPr lang="en-US" sz="2800" dirty="0">
                <a:latin typeface="Gill Sans MT" panose="020B0502020104020203" pitchFamily="34" charset="0"/>
              </a:rPr>
              <a:t>Following </a:t>
            </a:r>
            <a:r>
              <a:rPr lang="en-US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Cameron and Trivedi (2005, 2010), Gujarati (2009)</a:t>
            </a:r>
            <a:r>
              <a:rPr lang="en-US" sz="2800" dirty="0">
                <a:latin typeface="Gill Sans MT" panose="020B0502020104020203" pitchFamily="34" charset="0"/>
              </a:rPr>
              <a:t> and </a:t>
            </a:r>
            <a:r>
              <a:rPr lang="en-US" sz="2800" dirty="0">
                <a:solidFill>
                  <a:srgbClr val="0070C0"/>
                </a:solidFill>
                <a:latin typeface="Gill Sans MT" panose="020B0502020104020203" pitchFamily="34" charset="0"/>
              </a:rPr>
              <a:t>Wooldridge (2013)</a:t>
            </a:r>
            <a:r>
              <a:rPr lang="en-US" sz="2800" dirty="0">
                <a:latin typeface="Gill Sans MT" panose="020B0502020104020203" pitchFamily="34" charset="0"/>
              </a:rPr>
              <a:t>, a simultaneous-equations model was specified as </a:t>
            </a:r>
            <a:r>
              <a:rPr lang="en-US" sz="2800" dirty="0" smtClean="0">
                <a:latin typeface="Gill Sans MT" panose="020B0502020104020203" pitchFamily="34" charset="0"/>
              </a:rPr>
              <a:t>follows:</a:t>
            </a:r>
          </a:p>
          <a:p>
            <a:pPr algn="just"/>
            <a:endParaRPr lang="fr-BE" sz="2800" dirty="0">
              <a:latin typeface="Gill Sans MT" panose="020B0502020104020203" pitchFamily="34" charset="0"/>
            </a:endParaRPr>
          </a:p>
          <a:p>
            <a:pPr algn="just"/>
            <a:endParaRPr lang="fr-BE" sz="2800" dirty="0" smtClean="0">
              <a:latin typeface="Gill Sans MT" panose="020B0502020104020203" pitchFamily="34" charset="0"/>
            </a:endParaRPr>
          </a:p>
          <a:p>
            <a:pPr algn="just"/>
            <a:endParaRPr lang="fr-BE" sz="2800" dirty="0">
              <a:latin typeface="Gill Sans MT" panose="020B0502020104020203" pitchFamily="34" charset="0"/>
            </a:endParaRPr>
          </a:p>
          <a:p>
            <a:pPr algn="just"/>
            <a:endParaRPr lang="fr-BE" sz="28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endParaRPr lang="fr-BE" sz="2800" dirty="0" smtClean="0">
              <a:latin typeface="Gill Sans MT" panose="020B0502020104020203" pitchFamily="34" charset="0"/>
            </a:endParaRPr>
          </a:p>
          <a:p>
            <a:pPr algn="just"/>
            <a:endParaRPr lang="fr-FR" sz="2800" dirty="0">
              <a:latin typeface="Gill Sans MT" panose="020B0502020104020203" pitchFamily="34" charset="0"/>
            </a:endParaRPr>
          </a:p>
          <a:p>
            <a:pPr algn="just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1666" t="51625" r="44167" b="25706"/>
          <a:stretch/>
        </p:blipFill>
        <p:spPr>
          <a:xfrm>
            <a:off x="1831873" y="2567193"/>
            <a:ext cx="426720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8333" t="33424" r="21667" b="32214"/>
          <a:stretch/>
        </p:blipFill>
        <p:spPr>
          <a:xfrm>
            <a:off x="533400" y="4267200"/>
            <a:ext cx="8229600" cy="2438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7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431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57200"/>
            <a:ext cx="8362950" cy="6096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Traditional Keynesian models imply that consumption and saving depend on the level of current income </a:t>
            </a:r>
            <a:r>
              <a:rPr lang="en-US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(Keynes, 1936)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Household economic and demographic characteristics impact its savings </a:t>
            </a:r>
            <a:r>
              <a:rPr lang="en-US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(Tandoh, 2016) 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On the other hand, the household income depends on the production, which in turn depends on the combination of different inputs by the households to create goods and services or wealth </a:t>
            </a:r>
            <a:r>
              <a:rPr lang="en-US" sz="2800" dirty="0" smtClean="0">
                <a:solidFill>
                  <a:srgbClr val="0070C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(Dieden, 2004, 2005)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.</a:t>
            </a:r>
          </a:p>
          <a:p>
            <a:pPr marL="685800" lvl="2" indent="0" algn="just">
              <a:buNone/>
            </a:pPr>
            <a:r>
              <a:rPr lang="en-US" sz="2200" dirty="0" smtClean="0">
                <a:latin typeface="Gill Sans MT" panose="020B050202010402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      </a:t>
            </a:r>
            <a:r>
              <a:rPr lang="en-US" sz="2200" dirty="0" smtClean="0">
                <a:solidFill>
                  <a:srgbClr val="00B050"/>
                </a:solidFill>
                <a:latin typeface="Gill Sans MT" panose="020B050202010402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Gill Sans MT" panose="020B0502020104020203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Use the production as a proxy of income </a:t>
            </a:r>
          </a:p>
          <a:p>
            <a:pPr marL="442913" indent="-442913" algn="just">
              <a:buNone/>
            </a:pPr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    </a:t>
            </a:r>
          </a:p>
          <a:p>
            <a:pPr marL="442913" indent="-442913" algn="just">
              <a:buNone/>
            </a:pPr>
            <a:r>
              <a:rPr lang="en-US" sz="2800" dirty="0">
                <a:latin typeface="Gill Sans MT" panose="020B05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  <a:ea typeface="Calibri" panose="020F0502020204030204" pitchFamily="34" charset="0"/>
              </a:rPr>
              <a:t>    The household income is one of the predictors of the household saving, while the income is determined by the factors that influence the production.</a:t>
            </a:r>
            <a:endParaRPr lang="en-US" sz="2800" dirty="0" smtClean="0">
              <a:latin typeface="Gill Sans MT" panose="020B0502020104020203" pitchFamily="34" charset="0"/>
            </a:endParaRPr>
          </a:p>
          <a:p>
            <a:endParaRPr lang="en-US" sz="2400" dirty="0" smtClean="0"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Doigt d'un pointage de main à droite direction Icon grat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598" y="4876800"/>
            <a:ext cx="936104" cy="63582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8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5006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624840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n-US" sz="2800" dirty="0" smtClean="0">
              <a:latin typeface="Gill Sans MT" panose="020B0502020104020203" pitchFamily="34" charset="0"/>
            </a:endParaRPr>
          </a:p>
          <a:p>
            <a:pPr algn="just"/>
            <a:endParaRPr lang="en-US" sz="2800" dirty="0" smtClean="0">
              <a:latin typeface="Gill Sans MT" panose="020B0502020104020203" pitchFamily="34" charset="0"/>
            </a:endParaRPr>
          </a:p>
          <a:p>
            <a:pPr algn="just"/>
            <a:r>
              <a:rPr lang="en-US" sz="3000" dirty="0" smtClean="0">
                <a:latin typeface="Gill Sans MT" panose="020B0502020104020203" pitchFamily="34" charset="0"/>
              </a:rPr>
              <a:t>OLS method is not giving consistent estimators</a:t>
            </a:r>
          </a:p>
          <a:p>
            <a:pPr marL="987425" lvl="2" indent="-301625" algn="just">
              <a:buFont typeface="Wingdings" panose="05000000000000000000" pitchFamily="2" charset="2"/>
              <a:buChar char="ü"/>
            </a:pPr>
            <a:endParaRPr lang="en-US" sz="2400" dirty="0" smtClean="0">
              <a:latin typeface="Gill Sans MT" panose="020B0502020104020203" pitchFamily="34" charset="0"/>
            </a:endParaRPr>
          </a:p>
          <a:p>
            <a:pPr marL="987425" lvl="2" indent="-301625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Gill Sans MT" panose="020B0502020104020203" pitchFamily="34" charset="0"/>
              </a:rPr>
              <a:t>Presence of missing variables, </a:t>
            </a:r>
            <a:r>
              <a:rPr lang="en-US" sz="2400" dirty="0">
                <a:latin typeface="Gill Sans MT" panose="020B0502020104020203" pitchFamily="34" charset="0"/>
              </a:rPr>
              <a:t>and/or some covariates that are correlated with the error term </a:t>
            </a:r>
            <a:r>
              <a:rPr lang="en-US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(Wooldridge, 2013)</a:t>
            </a:r>
            <a:r>
              <a:rPr lang="en-US" sz="2400" dirty="0">
                <a:latin typeface="Gill Sans MT" panose="020B0502020104020203" pitchFamily="34" charset="0"/>
              </a:rPr>
              <a:t>.</a:t>
            </a:r>
            <a:r>
              <a:rPr lang="en-US" sz="2400" dirty="0" smtClean="0">
                <a:latin typeface="Gill Sans MT" panose="020B0502020104020203" pitchFamily="34" charset="0"/>
              </a:rPr>
              <a:t>  </a:t>
            </a:r>
          </a:p>
          <a:p>
            <a:pPr algn="just"/>
            <a:r>
              <a:rPr lang="en-US" sz="2800" dirty="0" smtClean="0">
                <a:latin typeface="Gill Sans MT" panose="020B0502020104020203" pitchFamily="34" charset="0"/>
              </a:rPr>
              <a:t> </a:t>
            </a:r>
            <a:r>
              <a:rPr lang="en-US" sz="3000" dirty="0" smtClean="0">
                <a:latin typeface="Gill Sans MT" panose="020B0502020104020203" pitchFamily="34" charset="0"/>
              </a:rPr>
              <a:t>The </a:t>
            </a:r>
            <a:r>
              <a:rPr lang="en-US" sz="3000" dirty="0">
                <a:latin typeface="Gill Sans MT" panose="020B0502020104020203" pitchFamily="34" charset="0"/>
              </a:rPr>
              <a:t>most common approach to use </a:t>
            </a:r>
            <a:r>
              <a:rPr lang="en-US" sz="3000" dirty="0" smtClean="0">
                <a:latin typeface="Gill Sans MT" panose="020B0502020104020203" pitchFamily="34" charset="0"/>
              </a:rPr>
              <a:t>is the </a:t>
            </a:r>
            <a:r>
              <a:rPr lang="en-US" sz="3000" dirty="0">
                <a:latin typeface="Gill Sans MT" panose="020B0502020104020203" pitchFamily="34" charset="0"/>
              </a:rPr>
              <a:t>instrumental variables (IV) model </a:t>
            </a:r>
            <a:r>
              <a:rPr lang="en-US" sz="2400" dirty="0">
                <a:solidFill>
                  <a:srgbClr val="0070C0"/>
                </a:solidFill>
                <a:latin typeface="Gill Sans MT" panose="020B0502020104020203" pitchFamily="34" charset="0"/>
              </a:rPr>
              <a:t>(Angrist &amp; Pischke, 2009; Fisher, 2010)</a:t>
            </a:r>
            <a:r>
              <a:rPr lang="en-US" sz="2800" dirty="0">
                <a:latin typeface="Gill Sans MT" panose="020B0502020104020203" pitchFamily="34" charset="0"/>
              </a:rPr>
              <a:t>. </a:t>
            </a:r>
            <a:r>
              <a:rPr lang="en-US" sz="2800" dirty="0" smtClean="0">
                <a:latin typeface="Gill Sans MT" panose="020B0502020104020203" pitchFamily="34" charset="0"/>
              </a:rPr>
              <a:t> </a:t>
            </a:r>
          </a:p>
          <a:p>
            <a:pPr marL="900113" indent="-900113" algn="just">
              <a:buNone/>
            </a:pP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         </a:t>
            </a:r>
          </a:p>
          <a:p>
            <a:pPr marL="900113" indent="-900113" algn="just">
              <a:buNone/>
            </a:pPr>
            <a:r>
              <a:rPr lang="en-US" sz="2800" dirty="0" smtClean="0">
                <a:latin typeface="Gill Sans MT" panose="020B0502020104020203" pitchFamily="34" charset="0"/>
              </a:rPr>
              <a:t>          The </a:t>
            </a:r>
            <a:r>
              <a:rPr lang="en-US" sz="3200" dirty="0" smtClean="0">
                <a:latin typeface="Gill Sans MT" panose="020B0502020104020203" pitchFamily="34" charset="0"/>
              </a:rPr>
              <a:t>2-SLS method used as it is the most used estimator of </a:t>
            </a:r>
            <a:r>
              <a:rPr lang="en-US" sz="3200" u="sng" dirty="0" smtClean="0">
                <a:latin typeface="Gill Sans MT" panose="020B0502020104020203" pitchFamily="34" charset="0"/>
              </a:rPr>
              <a:t>IV regression</a:t>
            </a:r>
            <a:r>
              <a:rPr lang="en-US" sz="3200" dirty="0" smtClean="0">
                <a:latin typeface="Gill Sans MT" panose="020B0502020104020203" pitchFamily="34" charset="0"/>
              </a:rPr>
              <a:t> model, and allows addressing the </a:t>
            </a:r>
            <a:r>
              <a:rPr lang="en-US" sz="3200" u="sng" dirty="0" smtClean="0">
                <a:latin typeface="Gill Sans MT" panose="020B0502020104020203" pitchFamily="34" charset="0"/>
              </a:rPr>
              <a:t>Endogeneity</a:t>
            </a:r>
            <a:r>
              <a:rPr lang="en-US" sz="3200" dirty="0" smtClean="0">
                <a:latin typeface="Gill Sans MT" panose="020B0502020104020203" pitchFamily="34" charset="0"/>
              </a:rPr>
              <a:t> concern and </a:t>
            </a:r>
            <a:r>
              <a:rPr lang="en-US" sz="3200" u="sng" dirty="0">
                <a:latin typeface="Gill Sans MT" panose="020B0502020104020203" pitchFamily="34" charset="0"/>
              </a:rPr>
              <a:t>S</a:t>
            </a:r>
            <a:r>
              <a:rPr lang="en-US" sz="3200" u="sng" dirty="0" smtClean="0">
                <a:latin typeface="Gill Sans MT" panose="020B0502020104020203" pitchFamily="34" charset="0"/>
              </a:rPr>
              <a:t>imultaneity bias</a:t>
            </a:r>
            <a:r>
              <a:rPr lang="en-US" sz="2600" dirty="0" smtClean="0">
                <a:latin typeface="Gill Sans MT" panose="020B0502020104020203" pitchFamily="34" charset="0"/>
              </a:rPr>
              <a:t>.</a:t>
            </a:r>
          </a:p>
          <a:p>
            <a:pPr marL="0" indent="0" algn="just">
              <a:buNone/>
            </a:pPr>
            <a:endParaRPr lang="en-US" sz="3000" dirty="0" smtClean="0">
              <a:latin typeface="Gill Sans MT" panose="020B0502020104020203" pitchFamily="34" charset="0"/>
            </a:endParaRPr>
          </a:p>
          <a:p>
            <a:pPr marL="0" indent="0" algn="just">
              <a:buNone/>
            </a:pPr>
            <a:r>
              <a:rPr lang="en-US" sz="3000" dirty="0" smtClean="0">
                <a:latin typeface="Gill Sans MT" panose="020B0502020104020203" pitchFamily="34" charset="0"/>
              </a:rPr>
              <a:t>In the same way, the </a:t>
            </a:r>
            <a:r>
              <a:rPr lang="en-US" sz="30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Durbin-Wu-Hausman </a:t>
            </a:r>
            <a:r>
              <a:rPr lang="en-US" sz="3000" dirty="0" smtClean="0">
                <a:latin typeface="Gill Sans MT" panose="020B0502020104020203" pitchFamily="34" charset="0"/>
              </a:rPr>
              <a:t>specification test </a:t>
            </a:r>
            <a:r>
              <a:rPr lang="en-US" sz="2400" dirty="0" smtClean="0">
                <a:solidFill>
                  <a:srgbClr val="0070C0"/>
                </a:solidFill>
                <a:latin typeface="Gill Sans MT" panose="020B0502020104020203" pitchFamily="34" charset="0"/>
              </a:rPr>
              <a:t>(Durbin, 1954; Wu, 1973; Hausman, 1978)</a:t>
            </a:r>
            <a:r>
              <a:rPr lang="en-US" sz="3000" dirty="0" smtClean="0">
                <a:latin typeface="Gill Sans MT" panose="020B0502020104020203" pitchFamily="34" charset="0"/>
              </a:rPr>
              <a:t> showed that the IV-2-SLS estimates are systematically different from those of OLS (p-value=0.00).</a:t>
            </a:r>
            <a:endParaRPr lang="en-US" sz="3200" dirty="0">
              <a:latin typeface="Gill Sans MT" panose="020B0502020104020203" pitchFamily="34" charset="0"/>
            </a:endParaRPr>
          </a:p>
        </p:txBody>
      </p:sp>
      <p:pic>
        <p:nvPicPr>
          <p:cNvPr id="32" name="Picture 31" descr="Doigt d'un pointage de main à droite direction Icon grat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54361"/>
            <a:ext cx="936104" cy="635820"/>
          </a:xfrm>
          <a:prstGeom prst="rect">
            <a:avLst/>
          </a:prstGeom>
          <a:noFill/>
        </p:spPr>
      </p:pic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22122" y="1"/>
            <a:ext cx="8740877" cy="1295400"/>
          </a:xfrm>
        </p:spPr>
        <p:txBody>
          <a:bodyPr>
            <a:normAutofit/>
          </a:bodyPr>
          <a:lstStyle/>
          <a:p>
            <a:r>
              <a:rPr lang="fr-BE" sz="3200" b="1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     (2) Model Estimation and Data Analysis</a:t>
            </a:r>
            <a: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/>
            </a:r>
            <a:br>
              <a:rPr lang="en-US" sz="2400" dirty="0" smtClean="0">
                <a:solidFill>
                  <a:srgbClr val="00B050"/>
                </a:solidFill>
                <a:latin typeface="Gill Sans MT" panose="020B0502020104020203" pitchFamily="34" charset="0"/>
              </a:rPr>
            </a:b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414B-3B53-4094-BB73-9050EA5D9E76}" type="slidenum">
              <a:rPr lang="en-US" altLang="sv-SE" smtClean="0"/>
              <a:pPr>
                <a:defRPr/>
              </a:pPr>
              <a:t>9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5330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986</Words>
  <Application>Microsoft Office PowerPoint</Application>
  <PresentationFormat>On-screen Show (4:3)</PresentationFormat>
  <Paragraphs>137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    Outline of the presentation</vt:lpstr>
      <vt:lpstr>PowerPoint Presentation</vt:lpstr>
      <vt:lpstr>PowerPoint Presentation</vt:lpstr>
      <vt:lpstr>PowerPoint Presentation</vt:lpstr>
      <vt:lpstr>PowerPoint Presentation</vt:lpstr>
      <vt:lpstr>     (2) Model formulation and Estimation  </vt:lpstr>
      <vt:lpstr>PowerPoint Presentation</vt:lpstr>
      <vt:lpstr>     (2) Model Estimation and Data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 your kind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3</dc:title>
  <dc:creator>Roger Muremyi</dc:creator>
  <cp:lastModifiedBy>user</cp:lastModifiedBy>
  <cp:revision>327</cp:revision>
  <dcterms:created xsi:type="dcterms:W3CDTF">2018-10-15T15:58:32Z</dcterms:created>
  <dcterms:modified xsi:type="dcterms:W3CDTF">2019-06-14T10:11:42Z</dcterms:modified>
</cp:coreProperties>
</file>