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4017" r:id="rId1"/>
  </p:sldMasterIdLst>
  <p:notesMasterIdLst>
    <p:notesMasterId r:id="rId18"/>
  </p:notesMasterIdLst>
  <p:sldIdLst>
    <p:sldId id="256" r:id="rId2"/>
    <p:sldId id="394" r:id="rId3"/>
    <p:sldId id="348" r:id="rId4"/>
    <p:sldId id="376" r:id="rId5"/>
    <p:sldId id="377" r:id="rId6"/>
    <p:sldId id="395" r:id="rId7"/>
    <p:sldId id="352" r:id="rId8"/>
    <p:sldId id="397" r:id="rId9"/>
    <p:sldId id="380" r:id="rId10"/>
    <p:sldId id="383" r:id="rId11"/>
    <p:sldId id="381" r:id="rId12"/>
    <p:sldId id="362" r:id="rId13"/>
    <p:sldId id="398" r:id="rId14"/>
    <p:sldId id="324" r:id="rId15"/>
    <p:sldId id="388" r:id="rId16"/>
    <p:sldId id="399" r:id="rId17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921" autoAdjust="0"/>
  </p:normalViewPr>
  <p:slideViewPr>
    <p:cSldViewPr>
      <p:cViewPr>
        <p:scale>
          <a:sx n="75" d="100"/>
          <a:sy n="75" d="100"/>
        </p:scale>
        <p:origin x="-1152" y="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D3A4DD3-A267-4EE9-A1E2-B03EE9F09FAE}" type="datetimeFigureOut">
              <a:rPr lang="sv-SE"/>
              <a:pPr>
                <a:defRPr/>
              </a:pPr>
              <a:t>2019-06-14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sv-SE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E70C5E2-3661-4621-AD91-545063A1BBB9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26611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fr-BE" dirty="0" err="1" smtClean="0"/>
              <a:t>Endogeneity</a:t>
            </a:r>
            <a:r>
              <a:rPr lang="fr-BE" dirty="0" smtClean="0"/>
              <a:t> </a:t>
            </a:r>
            <a:r>
              <a:rPr lang="fr-BE" dirty="0" err="1" smtClean="0"/>
              <a:t>that</a:t>
            </a:r>
            <a:r>
              <a:rPr lang="fr-BE" dirty="0" smtClean="0"/>
              <a:t> </a:t>
            </a:r>
            <a:r>
              <a:rPr lang="fr-BE" dirty="0" err="1" smtClean="0"/>
              <a:t>may</a:t>
            </a:r>
            <a:r>
              <a:rPr lang="fr-BE" dirty="0" smtClean="0"/>
              <a:t> </a:t>
            </a:r>
            <a:r>
              <a:rPr lang="fr-BE" dirty="0" err="1" smtClean="0"/>
              <a:t>be</a:t>
            </a:r>
            <a:r>
              <a:rPr lang="fr-BE" dirty="0" smtClean="0"/>
              <a:t> </a:t>
            </a:r>
            <a:r>
              <a:rPr lang="fr-BE" dirty="0" err="1" smtClean="0"/>
              <a:t>caused</a:t>
            </a:r>
            <a:r>
              <a:rPr lang="fr-BE" dirty="0" smtClean="0"/>
              <a:t> by </a:t>
            </a:r>
            <a:r>
              <a:rPr lang="fr-BE" dirty="0" err="1" smtClean="0"/>
              <a:t>omitted</a:t>
            </a:r>
            <a:r>
              <a:rPr lang="fr-BE" baseline="0" dirty="0" smtClean="0"/>
              <a:t> variables and </a:t>
            </a:r>
            <a:r>
              <a:rPr lang="fr-BE" baseline="0" dirty="0" err="1" smtClean="0"/>
              <a:t>unobserved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heterogeneity</a:t>
            </a:r>
            <a:endParaRPr lang="fr-BE" baseline="0" dirty="0" smtClean="0"/>
          </a:p>
          <a:p>
            <a:pPr marL="228600" indent="-228600">
              <a:buAutoNum type="arabicPeriod"/>
            </a:pPr>
            <a:r>
              <a:rPr lang="fr-BE" baseline="0" dirty="0" err="1" smtClean="0"/>
              <a:t>Simultaneous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bias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resulting</a:t>
            </a:r>
            <a:r>
              <a:rPr lang="fr-BE" baseline="0" dirty="0" smtClean="0"/>
              <a:t> in the </a:t>
            </a:r>
            <a:r>
              <a:rPr lang="fr-BE" baseline="0" dirty="0" err="1" smtClean="0"/>
              <a:t>Correlation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between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Error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terms</a:t>
            </a:r>
            <a:r>
              <a:rPr lang="fr-BE" baseline="0" dirty="0" smtClean="0"/>
              <a:t> and </a:t>
            </a:r>
            <a:r>
              <a:rPr lang="fr-BE" baseline="0" dirty="0" err="1" smtClean="0"/>
              <a:t>Explanatory</a:t>
            </a:r>
            <a:r>
              <a:rPr lang="fr-BE" baseline="0" dirty="0" smtClean="0"/>
              <a:t> variables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70C5E2-3661-4621-AD91-545063A1BBB9}" type="slidenum">
              <a:rPr lang="sv-SE" smtClean="0"/>
              <a:pPr>
                <a:defRPr/>
              </a:pPr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1599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70C5E2-3661-4621-AD91-545063A1BBB9}" type="slidenum">
              <a:rPr lang="sv-SE" smtClean="0"/>
              <a:pPr>
                <a:defRPr/>
              </a:pPr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0062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3DE5F8-FB66-4706-8294-5AEF585B418D}" type="datetime1">
              <a:rPr lang="en-US" smtClean="0"/>
              <a:t>14-Jun-19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640E21-0FBA-42EE-8FB7-705CB80CF06B}" type="slidenum">
              <a:rPr lang="en-US" altLang="sv-SE" smtClean="0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505136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2935E72-C5D2-4A59-9B48-41E7B36E8841}" type="datetime1">
              <a:rPr lang="en-US" smtClean="0"/>
              <a:t>14-Jun-19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44B1CA-FAFE-4550-B355-E3A7E149551A}" type="slidenum">
              <a:rPr lang="en-US" altLang="sv-SE" smtClean="0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337939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B754B1-3C66-4743-8395-8FB9447C4771}" type="datetime1">
              <a:rPr lang="en-US" smtClean="0"/>
              <a:t>14-Jun-19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0CB28C-0FB5-4D5A-8DCB-373206011A7D}" type="slidenum">
              <a:rPr lang="en-US" altLang="sv-SE" smtClean="0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3478177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813A6A-2FC7-428B-B2B2-2F3878D5967A}" type="datetime1">
              <a:rPr lang="en-US" smtClean="0"/>
              <a:t>14-Jun-19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AF414B-3B53-4094-BB73-9050EA5D9E76}" type="slidenum">
              <a:rPr lang="en-US" altLang="sv-SE" smtClean="0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3109624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25C3DB-2C4A-4088-B824-75E4D42CC515}" type="datetime1">
              <a:rPr lang="en-US" smtClean="0"/>
              <a:t>14-Jun-19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BAE4B0-A37F-4270-A573-9CB21D525F19}" type="slidenum">
              <a:rPr lang="en-US" altLang="sv-SE" smtClean="0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3382243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1A6981-1BF9-47CB-B6CD-E4F9944C4A67}" type="datetime1">
              <a:rPr lang="en-US" smtClean="0"/>
              <a:t>14-Jun-19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495E8-B5D2-4C22-95B1-53B7BE5DE47B}" type="slidenum">
              <a:rPr lang="en-US" altLang="sv-SE" smtClean="0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418500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956602-91ED-4474-801B-E8516C24817C}" type="datetime1">
              <a:rPr lang="en-US" smtClean="0"/>
              <a:t>14-Jun-19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02FED9-2E37-4529-8BD5-9A2E9F18145B}" type="slidenum">
              <a:rPr lang="en-US" altLang="sv-SE" smtClean="0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1474156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C2A794-72EC-44E9-9188-0D7F8CA7AA8D}" type="datetime1">
              <a:rPr lang="en-US" smtClean="0"/>
              <a:t>14-Jun-19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F74C40-5071-4EE1-90B7-84570F7ED186}" type="slidenum">
              <a:rPr lang="en-US" altLang="sv-SE" smtClean="0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2391106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B69158-59A2-4913-A4C7-DA4FE334998F}" type="datetime1">
              <a:rPr lang="en-US" smtClean="0"/>
              <a:t>14-Jun-19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62733-D2CC-4F54-84EE-8A1A37A540BE}" type="slidenum">
              <a:rPr lang="en-US" altLang="sv-SE" smtClean="0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3830457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8478EE-BA8F-4BCA-B300-1E1CEFA3EBAD}" type="datetime1">
              <a:rPr lang="en-US" smtClean="0"/>
              <a:t>14-Jun-19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E13923-2BA4-41A2-BBDF-434DDEBCE7BB}" type="slidenum">
              <a:rPr lang="en-US" altLang="sv-SE" smtClean="0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2182171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2908E5-73E3-4148-90D9-CFF5F228E2F2}" type="datetime1">
              <a:rPr lang="en-US" smtClean="0"/>
              <a:t>14-Jun-19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2FCFE1-5172-4A87-95E0-65F4653795CB}" type="slidenum">
              <a:rPr lang="en-US" altLang="sv-SE" smtClean="0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1330700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75D5347-082B-4E13-83D7-AD63C4E53D84}" type="datetime1">
              <a:rPr lang="en-US" smtClean="0"/>
              <a:t>14-Jun-19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5374EC-0987-4C03-BC50-EA2B67225F1A}" type="slidenum">
              <a:rPr lang="en-US" altLang="sv-SE" smtClean="0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3722996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8" r:id="rId1"/>
    <p:sldLayoutId id="2147484019" r:id="rId2"/>
    <p:sldLayoutId id="2147484020" r:id="rId3"/>
    <p:sldLayoutId id="2147484021" r:id="rId4"/>
    <p:sldLayoutId id="2147484022" r:id="rId5"/>
    <p:sldLayoutId id="2147484023" r:id="rId6"/>
    <p:sldLayoutId id="2147484024" r:id="rId7"/>
    <p:sldLayoutId id="2147484025" r:id="rId8"/>
    <p:sldLayoutId id="2147484026" r:id="rId9"/>
    <p:sldLayoutId id="2147484027" r:id="rId10"/>
    <p:sldLayoutId id="2147484028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/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081" y="1524000"/>
            <a:ext cx="8534400" cy="5105400"/>
          </a:xfrm>
        </p:spPr>
        <p:txBody>
          <a:bodyPr rtlCol="0"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en-US" sz="2600" b="1" dirty="0" smtClean="0"/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0070C0"/>
                </a:solidFill>
                <a:latin typeface="Gill Sans MT" panose="020B0502020104020203" pitchFamily="34" charset="0"/>
              </a:rPr>
              <a:t>An analysis of savings among rural poor households in Rwanda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2200" b="1" u="sng" dirty="0" smtClean="0">
              <a:latin typeface="Gill Sans MT" panose="020B0502020104020203" pitchFamily="34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endParaRPr lang="en-US" sz="1800" b="1" dirty="0" smtClean="0">
              <a:latin typeface="Gill Sans MT" panose="020B0502020104020203" pitchFamily="34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800" dirty="0" smtClean="0">
                <a:latin typeface="Gill Sans MT" panose="020B0502020104020203" pitchFamily="34" charset="0"/>
              </a:rPr>
              <a:t>Aristide </a:t>
            </a:r>
            <a:r>
              <a:rPr lang="en-US" sz="2800" dirty="0">
                <a:latin typeface="Gill Sans MT" panose="020B0502020104020203" pitchFamily="34" charset="0"/>
              </a:rPr>
              <a:t>M</a:t>
            </a:r>
            <a:r>
              <a:rPr lang="en-US" sz="2800" dirty="0" smtClean="0">
                <a:latin typeface="Gill Sans MT" panose="020B0502020104020203" pitchFamily="34" charset="0"/>
              </a:rPr>
              <a:t>aniriho (UR, ULiège)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800" dirty="0" smtClean="0">
                <a:latin typeface="Gill Sans MT" panose="020B0502020104020203" pitchFamily="34" charset="0"/>
              </a:rPr>
              <a:t>Edouard </a:t>
            </a:r>
            <a:r>
              <a:rPr lang="en-US" sz="2800" dirty="0">
                <a:latin typeface="Gill Sans MT" panose="020B0502020104020203" pitchFamily="34" charset="0"/>
              </a:rPr>
              <a:t>M</a:t>
            </a:r>
            <a:r>
              <a:rPr lang="en-US" sz="2800" dirty="0" smtClean="0">
                <a:latin typeface="Gill Sans MT" panose="020B0502020104020203" pitchFamily="34" charset="0"/>
              </a:rPr>
              <a:t>usabanganji (UR)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800" dirty="0">
                <a:latin typeface="Gill Sans MT" panose="020B0502020104020203" pitchFamily="34" charset="0"/>
              </a:rPr>
              <a:t>P</a:t>
            </a:r>
            <a:r>
              <a:rPr lang="en-US" sz="2800" dirty="0" smtClean="0">
                <a:latin typeface="Gill Sans MT" panose="020B0502020104020203" pitchFamily="34" charset="0"/>
              </a:rPr>
              <a:t>hilippe </a:t>
            </a:r>
            <a:r>
              <a:rPr lang="en-US" sz="2800" dirty="0">
                <a:latin typeface="Gill Sans MT" panose="020B0502020104020203" pitchFamily="34" charset="0"/>
              </a:rPr>
              <a:t>L</a:t>
            </a:r>
            <a:r>
              <a:rPr lang="en-US" sz="2800" dirty="0" smtClean="0">
                <a:latin typeface="Gill Sans MT" panose="020B0502020104020203" pitchFamily="34" charset="0"/>
              </a:rPr>
              <a:t>ebailly (ULiège)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2200" dirty="0" smtClean="0">
              <a:latin typeface="Gill Sans MT" panose="020B0502020104020203" pitchFamily="34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endParaRPr lang="en-US" sz="2400" b="1" dirty="0" smtClean="0">
              <a:solidFill>
                <a:srgbClr val="92D050"/>
              </a:solidFill>
              <a:latin typeface="Gill Sans MT" panose="020B0502020104020203" pitchFamily="34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rgbClr val="92D050"/>
                </a:solidFill>
                <a:latin typeface="Gill Sans MT" panose="020B0502020104020203" pitchFamily="34" charset="0"/>
              </a:rPr>
              <a:t>4</a:t>
            </a:r>
            <a:r>
              <a:rPr lang="en-US" sz="2400" b="1" baseline="30000" dirty="0" smtClean="0">
                <a:solidFill>
                  <a:srgbClr val="92D050"/>
                </a:solidFill>
                <a:latin typeface="Gill Sans MT" panose="020B0502020104020203" pitchFamily="34" charset="0"/>
              </a:rPr>
              <a:t>th</a:t>
            </a:r>
            <a:r>
              <a:rPr lang="en-US" sz="2400" b="1" dirty="0" smtClean="0">
                <a:solidFill>
                  <a:srgbClr val="92D050"/>
                </a:solidFill>
                <a:latin typeface="Gill Sans MT" panose="020B0502020104020203" pitchFamily="34" charset="0"/>
              </a:rPr>
              <a:t> EABEW - International Conference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rgbClr val="92D050"/>
                </a:solidFill>
                <a:latin typeface="Gill Sans MT" panose="020B0502020104020203" pitchFamily="34" charset="0"/>
              </a:rPr>
              <a:t>Kigali, June 13, 2019</a:t>
            </a:r>
            <a:endParaRPr lang="en-US" sz="2400" b="1" dirty="0">
              <a:solidFill>
                <a:srgbClr val="92D050"/>
              </a:solidFill>
              <a:latin typeface="Gill Sans MT" panose="020B0502020104020203" pitchFamily="34" charset="0"/>
            </a:endParaRPr>
          </a:p>
          <a:p>
            <a:pPr marL="342900" indent="-3429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2200" dirty="0"/>
          </a:p>
        </p:txBody>
      </p:sp>
      <p:pic>
        <p:nvPicPr>
          <p:cNvPr id="5" name="Image 1" descr="C:\Users\Mireille\AppData\Local\Microsoft\Windows\Temporary Internet Files\Content.Word\uLIEGE_Gembloux_AgroBioTech_Logo_CMJN_pos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800" y="0"/>
            <a:ext cx="3495907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RÃ©sultat de recherche d'images pour &quot;UR Logo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0" t="5092" r="12639" b="12001"/>
          <a:stretch/>
        </p:blipFill>
        <p:spPr bwMode="auto">
          <a:xfrm>
            <a:off x="317500" y="0"/>
            <a:ext cx="1587501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640E21-0FBA-42EE-8FB7-705CB80CF06B}" type="slidenum">
              <a:rPr lang="en-US" altLang="sv-SE" smtClean="0"/>
              <a:pPr>
                <a:defRPr/>
              </a:pPr>
              <a:t>1</a:t>
            </a:fld>
            <a:endParaRPr lang="en-US" alt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304800"/>
            <a:ext cx="7848600" cy="5791199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800" dirty="0" smtClean="0">
                <a:latin typeface="Gill Sans MT" panose="020B0502020104020203" pitchFamily="34" charset="0"/>
              </a:rPr>
              <a:t>Besides, the econometric analysis, other statistical tests were conducted: </a:t>
            </a:r>
          </a:p>
          <a:p>
            <a:pPr algn="just">
              <a:lnSpc>
                <a:spcPct val="100000"/>
              </a:lnSpc>
            </a:pPr>
            <a:endParaRPr lang="en-US" sz="2800" dirty="0" smtClean="0">
              <a:latin typeface="Gill Sans MT" panose="020B0502020104020203" pitchFamily="34" charset="0"/>
            </a:endParaRPr>
          </a:p>
          <a:p>
            <a:pPr lvl="1" algn="just">
              <a:lnSpc>
                <a:spcPct val="100000"/>
              </a:lnSpc>
            </a:pPr>
            <a:r>
              <a:rPr lang="en-US" sz="2500" dirty="0" smtClean="0">
                <a:latin typeface="Gill Sans MT" panose="020B0502020104020203" pitchFamily="34" charset="0"/>
              </a:rPr>
              <a:t> </a:t>
            </a:r>
            <a:r>
              <a:rPr lang="en-US" sz="2700" dirty="0" smtClean="0">
                <a:latin typeface="Gill Sans MT" panose="020B0502020104020203" pitchFamily="34" charset="0"/>
              </a:rPr>
              <a:t>A </a:t>
            </a:r>
            <a:r>
              <a:rPr lang="en-US" sz="2700" dirty="0" smtClean="0">
                <a:solidFill>
                  <a:srgbClr val="00B050"/>
                </a:solidFill>
                <a:latin typeface="Gill Sans MT" panose="020B0502020104020203" pitchFamily="34" charset="0"/>
              </a:rPr>
              <a:t>one-sample T statistic </a:t>
            </a:r>
            <a:r>
              <a:rPr lang="en-US" sz="2700" dirty="0" smtClean="0">
                <a:latin typeface="Gill Sans MT" panose="020B0502020104020203" pitchFamily="34" charset="0"/>
              </a:rPr>
              <a:t>was computed to test for </a:t>
            </a:r>
            <a:r>
              <a:rPr lang="en-US" sz="2700" dirty="0">
                <a:latin typeface="Gill Sans MT" panose="020B0502020104020203" pitchFamily="34" charset="0"/>
              </a:rPr>
              <a:t>the significance of the savings (whether it is statistically different from zero</a:t>
            </a:r>
            <a:r>
              <a:rPr lang="en-US" sz="2700" dirty="0" smtClean="0">
                <a:latin typeface="Gill Sans MT" panose="020B0502020104020203" pitchFamily="34" charset="0"/>
              </a:rPr>
              <a:t>) among rural poor Rwandans. </a:t>
            </a:r>
          </a:p>
          <a:p>
            <a:pPr algn="just">
              <a:lnSpc>
                <a:spcPct val="100000"/>
              </a:lnSpc>
            </a:pPr>
            <a:endParaRPr lang="en-US" sz="2700" dirty="0" smtClean="0">
              <a:latin typeface="Gill Sans MT" panose="020B0502020104020203" pitchFamily="34" charset="0"/>
            </a:endParaRPr>
          </a:p>
          <a:p>
            <a:pPr lvl="1" algn="just">
              <a:lnSpc>
                <a:spcPct val="100000"/>
              </a:lnSpc>
            </a:pPr>
            <a:r>
              <a:rPr lang="en-US" sz="2700" dirty="0">
                <a:latin typeface="Gill Sans MT" panose="020B0502020104020203" pitchFamily="34" charset="0"/>
              </a:rPr>
              <a:t> </a:t>
            </a:r>
            <a:r>
              <a:rPr lang="en-US" sz="2700" dirty="0" smtClean="0">
                <a:latin typeface="Gill Sans MT" panose="020B0502020104020203" pitchFamily="34" charset="0"/>
              </a:rPr>
              <a:t>A </a:t>
            </a:r>
            <a:r>
              <a:rPr lang="en-US" sz="2700" dirty="0" smtClean="0">
                <a:solidFill>
                  <a:srgbClr val="00B050"/>
                </a:solidFill>
                <a:latin typeface="Gill Sans MT" panose="020B0502020104020203" pitchFamily="34" charset="0"/>
              </a:rPr>
              <a:t>two-samples T statistic</a:t>
            </a:r>
            <a:r>
              <a:rPr lang="en-US" sz="2700" dirty="0" smtClean="0">
                <a:latin typeface="Gill Sans MT" panose="020B0502020104020203" pitchFamily="34" charset="0"/>
              </a:rPr>
              <a:t> was computed to compare </a:t>
            </a:r>
            <a:r>
              <a:rPr lang="en-US" sz="2700" dirty="0">
                <a:latin typeface="Gill Sans MT" panose="020B0502020104020203" pitchFamily="34" charset="0"/>
              </a:rPr>
              <a:t>savings between male and female </a:t>
            </a:r>
            <a:r>
              <a:rPr lang="en-US" sz="2700" dirty="0" smtClean="0">
                <a:latin typeface="Gill Sans MT" panose="020B0502020104020203" pitchFamily="34" charset="0"/>
              </a:rPr>
              <a:t>groups, as </a:t>
            </a:r>
            <a:r>
              <a:rPr lang="en-US" sz="2700" dirty="0">
                <a:latin typeface="Gill Sans MT" panose="020B0502020104020203" pitchFamily="34" charset="0"/>
              </a:rPr>
              <a:t>well as </a:t>
            </a:r>
            <a:r>
              <a:rPr lang="en-US" sz="2700" dirty="0" smtClean="0">
                <a:latin typeface="Gill Sans MT" panose="020B0502020104020203" pitchFamily="34" charset="0"/>
              </a:rPr>
              <a:t>between </a:t>
            </a:r>
            <a:r>
              <a:rPr lang="en-US" sz="2700" dirty="0">
                <a:latin typeface="Gill Sans MT" panose="020B0502020104020203" pitchFamily="34" charset="0"/>
              </a:rPr>
              <a:t>the youth and the </a:t>
            </a:r>
            <a:r>
              <a:rPr lang="en-US" sz="2700" dirty="0" smtClean="0">
                <a:latin typeface="Gill Sans MT" panose="020B0502020104020203" pitchFamily="34" charset="0"/>
              </a:rPr>
              <a:t>elder. </a:t>
            </a:r>
          </a:p>
          <a:p>
            <a:pPr algn="just">
              <a:lnSpc>
                <a:spcPct val="100000"/>
              </a:lnSpc>
            </a:pPr>
            <a:endParaRPr lang="en-US" sz="2800" dirty="0" smtClean="0"/>
          </a:p>
          <a:p>
            <a:pPr algn="just">
              <a:lnSpc>
                <a:spcPct val="100000"/>
              </a:lnSpc>
            </a:pPr>
            <a:endParaRPr lang="en-US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AF414B-3B53-4094-BB73-9050EA5D9E76}" type="slidenum">
              <a:rPr lang="en-US" altLang="sv-SE" smtClean="0"/>
              <a:pPr>
                <a:defRPr/>
              </a:pPr>
              <a:t>10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322080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/>
          <p:cNvSpPr txBox="1">
            <a:spLocks/>
          </p:cNvSpPr>
          <p:nvPr/>
        </p:nvSpPr>
        <p:spPr>
          <a:xfrm>
            <a:off x="0" y="1"/>
            <a:ext cx="9144000" cy="838199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fr-BE" sz="4000" b="1" dirty="0" smtClean="0">
                <a:solidFill>
                  <a:srgbClr val="0070C0"/>
                </a:solidFill>
                <a:latin typeface="Gill Sans MT" panose="020B0502020104020203" pitchFamily="34" charset="0"/>
              </a:rPr>
              <a:t>     3. Results and Discussions</a:t>
            </a:r>
            <a:endParaRPr lang="en-US" sz="4000" b="1" dirty="0" smtClean="0">
              <a:solidFill>
                <a:srgbClr val="0070C0"/>
              </a:solidFill>
              <a:latin typeface="Gill Sans MT" panose="020B0502020104020203" pitchFamily="34" charset="0"/>
            </a:endParaRPr>
          </a:p>
        </p:txBody>
      </p:sp>
      <p:sp>
        <p:nvSpPr>
          <p:cNvPr id="29" name="Content Placeholder 28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548640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en-US" sz="3000" b="1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Level of savings among poor rural households</a:t>
            </a:r>
          </a:p>
          <a:p>
            <a:pPr marL="0" indent="0">
              <a:buNone/>
            </a:pPr>
            <a:r>
              <a:rPr lang="fr-BE" sz="2800" b="1" dirty="0" smtClean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 marL="530225" indent="-530225" algn="just">
              <a:buNone/>
            </a:pPr>
            <a:r>
              <a:rPr lang="fr-BE" sz="2800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The average is 6,755 RWF, </a:t>
            </a:r>
            <a:r>
              <a:rPr lang="en-US" sz="2800" dirty="0" smtClean="0">
                <a:latin typeface="Gill Sans MT" panose="020B0502020104020203" pitchFamily="34" charset="0"/>
                <a:ea typeface="Calibri" panose="020F0502020204030204" pitchFamily="34" charset="0"/>
              </a:rPr>
              <a:t>positive and statistically different from zero (</a:t>
            </a:r>
            <a:r>
              <a:rPr lang="fr-BE" sz="2800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p-value=0.000) </a:t>
            </a:r>
            <a:r>
              <a:rPr lang="fr-BE" sz="2800" dirty="0" smtClean="0">
                <a:solidFill>
                  <a:srgbClr val="0070C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en-US" sz="2800" dirty="0" smtClean="0">
                <a:solidFill>
                  <a:srgbClr val="0070C0"/>
                </a:solidFill>
                <a:latin typeface="Gill Sans MT" panose="020B0502020104020203" pitchFamily="34" charset="0"/>
              </a:rPr>
              <a:t>Karlan et al. (2014)</a:t>
            </a:r>
            <a:r>
              <a:rPr lang="fr-BE" sz="2800" dirty="0" smtClean="0">
                <a:solidFill>
                  <a:srgbClr val="0070C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</a:p>
          <a:p>
            <a:pPr marL="0" indent="0" algn="just">
              <a:buNone/>
            </a:pPr>
            <a:endParaRPr lang="en-US" sz="2800" dirty="0" smtClean="0">
              <a:latin typeface="Gill Sans MT" panose="020B0502020104020203" pitchFamily="34" charset="0"/>
              <a:ea typeface="Calibri" panose="020F0502020204030204" pitchFamily="34" charset="0"/>
            </a:endParaRPr>
          </a:p>
          <a:p>
            <a:pPr marL="530225" indent="-530225">
              <a:buAutoNum type="arabicPeriod" startAt="2"/>
            </a:pPr>
            <a:r>
              <a:rPr lang="fr-BE" sz="3000" b="1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Level of savings by gender of the </a:t>
            </a:r>
            <a:r>
              <a:rPr lang="en-US" sz="3000" b="1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headed poor households</a:t>
            </a:r>
          </a:p>
          <a:p>
            <a:pPr marL="633413" indent="0" algn="just">
              <a:buNone/>
            </a:pPr>
            <a:r>
              <a:rPr lang="en-US" sz="2800" dirty="0" smtClean="0">
                <a:latin typeface="Gill Sans MT" panose="020B0502020104020203" pitchFamily="34" charset="0"/>
                <a:ea typeface="Calibri" panose="020F0502020204030204" pitchFamily="34" charset="0"/>
              </a:rPr>
              <a:t>The mean savings for male headed households is 6,976 RWF, and  that of female headed households is 5,925 RWF, and the difference is not significantly different from zero (p-value =0.32).</a:t>
            </a:r>
          </a:p>
          <a:p>
            <a:pPr marL="1165225" indent="-531813" algn="just">
              <a:buNone/>
            </a:pPr>
            <a:endParaRPr lang="fr-BE" sz="2800" dirty="0" smtClean="0">
              <a:solidFill>
                <a:srgbClr val="00B050"/>
              </a:solidFill>
              <a:latin typeface="Gill Sans MT" panose="020B0502020104020203" pitchFamily="34" charset="0"/>
              <a:sym typeface="Wingdings" panose="05000000000000000000" pitchFamily="2" charset="2"/>
            </a:endParaRPr>
          </a:p>
          <a:p>
            <a:pPr marL="1165225" indent="-531813" algn="just">
              <a:buNone/>
            </a:pPr>
            <a:r>
              <a:rPr lang="fr-BE" sz="2800" dirty="0" smtClean="0">
                <a:solidFill>
                  <a:srgbClr val="00B050"/>
                </a:solidFill>
                <a:latin typeface="Gill Sans MT" panose="020B0502020104020203" pitchFamily="34" charset="0"/>
                <a:sym typeface="Wingdings" panose="05000000000000000000" pitchFamily="2" charset="2"/>
              </a:rPr>
              <a:t> Men and women benefit equally from </a:t>
            </a:r>
            <a:r>
              <a:rPr lang="en-US" sz="2800" dirty="0" smtClean="0">
                <a:solidFill>
                  <a:srgbClr val="00B050"/>
                </a:solidFill>
                <a:latin typeface="Gill Sans MT" panose="020B0502020104020203" pitchFamily="34" charset="0"/>
              </a:rPr>
              <a:t>all initiated</a:t>
            </a:r>
            <a:endParaRPr lang="en-US" sz="2400" b="1" dirty="0" smtClean="0">
              <a:solidFill>
                <a:srgbClr val="00B050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65225" indent="-88900" algn="just">
              <a:buNone/>
            </a:pPr>
            <a:r>
              <a:rPr lang="en-US" sz="2800" dirty="0" smtClean="0">
                <a:solidFill>
                  <a:srgbClr val="00B050"/>
                </a:solidFill>
                <a:latin typeface="Gill Sans MT" panose="020B0502020104020203" pitchFamily="34" charset="0"/>
              </a:rPr>
              <a:t>economic opportunities and anti-poverty programs</a:t>
            </a:r>
            <a:endParaRPr lang="en-US" sz="2800" b="1" dirty="0" smtClean="0">
              <a:solidFill>
                <a:srgbClr val="00B050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AF414B-3B53-4094-BB73-9050EA5D9E76}" type="slidenum">
              <a:rPr lang="en-US" altLang="sv-SE" smtClean="0"/>
              <a:pPr>
                <a:defRPr/>
              </a:pPr>
              <a:t>11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244539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8077200" cy="5410200"/>
          </a:xfrm>
        </p:spPr>
        <p:txBody>
          <a:bodyPr>
            <a:normAutofit/>
          </a:bodyPr>
          <a:lstStyle/>
          <a:p>
            <a:pPr marL="530225" indent="-530225" algn="just">
              <a:lnSpc>
                <a:spcPct val="100000"/>
              </a:lnSpc>
              <a:buNone/>
            </a:pPr>
            <a:r>
              <a:rPr lang="fr-BE" sz="2800" b="1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Level of savings for  youth and elder  </a:t>
            </a:r>
            <a:r>
              <a:rPr lang="en-US" sz="2800" b="1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headed poor households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sz="3000" dirty="0" smtClean="0"/>
          </a:p>
          <a:p>
            <a:pPr marL="633413" indent="-633413" algn="just">
              <a:lnSpc>
                <a:spcPct val="100000"/>
              </a:lnSpc>
              <a:buNone/>
            </a:pPr>
            <a:r>
              <a:rPr lang="en-US" sz="3000" dirty="0"/>
              <a:t>	</a:t>
            </a:r>
            <a:r>
              <a:rPr lang="en-US" sz="2800" dirty="0" smtClean="0">
                <a:latin typeface="Gill Sans MT" panose="020B0502020104020203" pitchFamily="34" charset="0"/>
              </a:rPr>
              <a:t>The average </a:t>
            </a:r>
            <a:r>
              <a:rPr lang="en-US" sz="2800" dirty="0">
                <a:latin typeface="Gill Sans MT" panose="020B0502020104020203" pitchFamily="34" charset="0"/>
              </a:rPr>
              <a:t>savings are </a:t>
            </a:r>
            <a:r>
              <a:rPr lang="en-US" sz="2800" dirty="0" smtClean="0">
                <a:latin typeface="Gill Sans MT" panose="020B0502020104020203" pitchFamily="34" charset="0"/>
              </a:rPr>
              <a:t>7,017 </a:t>
            </a:r>
            <a:r>
              <a:rPr lang="en-US" sz="2800" dirty="0">
                <a:latin typeface="Gill Sans MT" panose="020B0502020104020203" pitchFamily="34" charset="0"/>
              </a:rPr>
              <a:t>and 5,657 </a:t>
            </a:r>
            <a:r>
              <a:rPr lang="en-US" sz="2800" dirty="0" smtClean="0">
                <a:latin typeface="Gill Sans MT" panose="020B0502020104020203" pitchFamily="34" charset="0"/>
              </a:rPr>
              <a:t>RWF for youth </a:t>
            </a:r>
            <a:r>
              <a:rPr lang="en-US" sz="2800" dirty="0">
                <a:latin typeface="Gill Sans MT" panose="020B0502020104020203" pitchFamily="34" charset="0"/>
              </a:rPr>
              <a:t>and </a:t>
            </a:r>
            <a:r>
              <a:rPr lang="en-US" sz="2800" dirty="0" smtClean="0">
                <a:latin typeface="Gill Sans MT" panose="020B0502020104020203" pitchFamily="34" charset="0"/>
              </a:rPr>
              <a:t>elder </a:t>
            </a:r>
            <a:r>
              <a:rPr lang="en-US" sz="2800" dirty="0">
                <a:latin typeface="Gill Sans MT" panose="020B0502020104020203" pitchFamily="34" charset="0"/>
              </a:rPr>
              <a:t>headed households respectively. </a:t>
            </a:r>
            <a:r>
              <a:rPr lang="en-US" sz="2800" dirty="0" smtClean="0">
                <a:latin typeface="Gill Sans MT" panose="020B0502020104020203" pitchFamily="34" charset="0"/>
              </a:rPr>
              <a:t>The </a:t>
            </a:r>
            <a:r>
              <a:rPr lang="en-US" sz="2800" dirty="0">
                <a:latin typeface="Gill Sans MT" panose="020B0502020104020203" pitchFamily="34" charset="0"/>
              </a:rPr>
              <a:t>mean savings is statistically the same for the two </a:t>
            </a:r>
            <a:r>
              <a:rPr lang="en-US" sz="2800" dirty="0" smtClean="0">
                <a:latin typeface="Gill Sans MT" panose="020B0502020104020203" pitchFamily="34" charset="0"/>
              </a:rPr>
              <a:t>groups (p-value=0.21).</a:t>
            </a:r>
          </a:p>
          <a:p>
            <a:pPr marL="530225" indent="-530225" algn="just">
              <a:lnSpc>
                <a:spcPct val="100000"/>
              </a:lnSpc>
              <a:buNone/>
            </a:pPr>
            <a:endParaRPr lang="en-US" sz="2800" dirty="0" smtClean="0">
              <a:latin typeface="Gill Sans MT" panose="020B0502020104020203" pitchFamily="34" charset="0"/>
              <a:sym typeface="Wingdings" panose="05000000000000000000" pitchFamily="2" charset="2"/>
            </a:endParaRPr>
          </a:p>
          <a:p>
            <a:pPr marL="530225" indent="-530225" algn="just">
              <a:lnSpc>
                <a:spcPct val="100000"/>
              </a:lnSpc>
              <a:buNone/>
            </a:pPr>
            <a:r>
              <a:rPr lang="en-US" sz="2800" dirty="0" smtClean="0">
                <a:solidFill>
                  <a:srgbClr val="00B050"/>
                </a:solidFill>
                <a:latin typeface="Gill Sans MT" panose="020B0502020104020203" pitchFamily="34" charset="0"/>
                <a:sym typeface="Wingdings" panose="05000000000000000000" pitchFamily="2" charset="2"/>
              </a:rPr>
              <a:t> </a:t>
            </a:r>
            <a:r>
              <a:rPr lang="en-US" sz="2800" dirty="0">
                <a:solidFill>
                  <a:srgbClr val="00B050"/>
                </a:solidFill>
                <a:latin typeface="Gill Sans MT" panose="020B0502020104020203" pitchFamily="34" charset="0"/>
                <a:sym typeface="Wingdings" panose="05000000000000000000" pitchFamily="2" charset="2"/>
              </a:rPr>
              <a:t>B</a:t>
            </a:r>
            <a:r>
              <a:rPr lang="en-US" sz="2800" dirty="0" smtClean="0">
                <a:solidFill>
                  <a:srgbClr val="00B050"/>
                </a:solidFill>
                <a:latin typeface="Gill Sans MT" panose="020B0502020104020203" pitchFamily="34" charset="0"/>
              </a:rPr>
              <a:t>oth the youth </a:t>
            </a:r>
            <a:r>
              <a:rPr lang="en-US" sz="2800" dirty="0">
                <a:solidFill>
                  <a:srgbClr val="00B050"/>
                </a:solidFill>
                <a:latin typeface="Gill Sans MT" panose="020B0502020104020203" pitchFamily="34" charset="0"/>
              </a:rPr>
              <a:t>and </a:t>
            </a:r>
            <a:r>
              <a:rPr lang="en-US" sz="2800" dirty="0" smtClean="0">
                <a:solidFill>
                  <a:srgbClr val="00B050"/>
                </a:solidFill>
                <a:latin typeface="Gill Sans MT" panose="020B0502020104020203" pitchFamily="34" charset="0"/>
              </a:rPr>
              <a:t>the elder </a:t>
            </a:r>
            <a:r>
              <a:rPr lang="en-US" sz="2800" dirty="0">
                <a:solidFill>
                  <a:srgbClr val="00B050"/>
                </a:solidFill>
                <a:latin typeface="Gill Sans MT" panose="020B0502020104020203" pitchFamily="34" charset="0"/>
              </a:rPr>
              <a:t>benefit equally all </a:t>
            </a:r>
            <a:r>
              <a:rPr lang="en-US" sz="2800" dirty="0" smtClean="0">
                <a:solidFill>
                  <a:srgbClr val="00B050"/>
                </a:solidFill>
                <a:latin typeface="Gill Sans MT" panose="020B0502020104020203" pitchFamily="34" charset="0"/>
              </a:rPr>
              <a:t>initiated economic </a:t>
            </a:r>
            <a:r>
              <a:rPr lang="en-US" sz="2800" dirty="0">
                <a:solidFill>
                  <a:srgbClr val="00B050"/>
                </a:solidFill>
                <a:latin typeface="Gill Sans MT" panose="020B0502020104020203" pitchFamily="34" charset="0"/>
              </a:rPr>
              <a:t>opportunities and anti-poverty programs </a:t>
            </a:r>
            <a:r>
              <a:rPr lang="en-US" sz="2800" dirty="0" smtClean="0">
                <a:solidFill>
                  <a:srgbClr val="00B050"/>
                </a:solidFill>
                <a:latin typeface="Gill Sans MT" panose="020B0502020104020203" pitchFamily="34" charset="0"/>
              </a:rPr>
              <a:t>initiated</a:t>
            </a:r>
            <a:endParaRPr lang="en-US" sz="2800" dirty="0">
              <a:solidFill>
                <a:srgbClr val="00B050"/>
              </a:solidFill>
              <a:latin typeface="Gill Sans MT" panose="020B0502020104020203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AF414B-3B53-4094-BB73-9050EA5D9E76}" type="slidenum">
              <a:rPr lang="en-US" altLang="sv-SE" smtClean="0"/>
              <a:pPr>
                <a:defRPr/>
              </a:pPr>
              <a:t>12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161046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304800"/>
            <a:ext cx="8532949" cy="848655"/>
          </a:xfrm>
        </p:spPr>
        <p:txBody>
          <a:bodyPr>
            <a:normAutofit fontScale="92500"/>
          </a:bodyPr>
          <a:lstStyle/>
          <a:p>
            <a:pPr marL="514350" indent="-514350">
              <a:buAutoNum type="arabicPeriod" startAt="4"/>
            </a:pPr>
            <a:r>
              <a:rPr lang="en-US" sz="2800" b="1" dirty="0" smtClean="0"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2-SLS regression estimates: Factors affecting  the savings  among rural poor households</a:t>
            </a:r>
          </a:p>
          <a:p>
            <a:pPr marL="514350" indent="-514350">
              <a:buAutoNum type="arabicPeriod" startAt="4"/>
            </a:pPr>
            <a:endParaRPr lang="fr-BE" sz="2800" b="1" dirty="0">
              <a:effectLst/>
              <a:latin typeface="Gill Sans MT" panose="020B05020201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 startAt="4"/>
            </a:pPr>
            <a:endParaRPr lang="fr-BE" sz="2800" b="1" dirty="0" smtClean="0">
              <a:latin typeface="Gill Sans MT" panose="020B05020201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 startAt="4"/>
            </a:pPr>
            <a:endParaRPr lang="fr-BE" sz="2800" b="1" dirty="0">
              <a:effectLst/>
              <a:latin typeface="Gill Sans MT" panose="020B05020201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 startAt="4"/>
            </a:pPr>
            <a:endParaRPr lang="fr-BE" sz="2800" b="1" dirty="0" smtClean="0">
              <a:latin typeface="Gill Sans MT" panose="020B05020201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 startAt="4"/>
            </a:pPr>
            <a:endParaRPr lang="fr-BE" sz="2800" b="1" dirty="0">
              <a:effectLst/>
              <a:latin typeface="Gill Sans MT" panose="020B05020201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 startAt="4"/>
            </a:pPr>
            <a:endParaRPr lang="fr-BE" sz="2800" b="1" dirty="0" smtClean="0">
              <a:latin typeface="Gill Sans MT" panose="020B05020201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 startAt="4"/>
            </a:pPr>
            <a:endParaRPr lang="fr-BE" sz="2800" b="1" dirty="0">
              <a:effectLst/>
              <a:latin typeface="Gill Sans MT" panose="020B05020201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 startAt="4"/>
            </a:pPr>
            <a:endParaRPr lang="fr-BE" sz="2800" b="1" dirty="0" smtClean="0">
              <a:latin typeface="Gill Sans MT" panose="020B05020201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 startAt="4"/>
            </a:pPr>
            <a:endParaRPr lang="fr-BE" sz="2800" b="1" dirty="0">
              <a:effectLst/>
              <a:latin typeface="Gill Sans MT" panose="020B05020201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 startAt="4"/>
            </a:pPr>
            <a:endParaRPr lang="fr-BE" sz="2800" b="1" dirty="0" smtClean="0">
              <a:latin typeface="Gill Sans MT" panose="020B05020201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 startAt="4"/>
            </a:pPr>
            <a:endParaRPr lang="fr-BE" sz="2800" b="1" dirty="0">
              <a:effectLst/>
              <a:latin typeface="Gill Sans MT" panose="020B05020201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b="1" dirty="0" smtClean="0">
              <a:effectLst/>
              <a:latin typeface="Gill Sans MT" panose="020B05020201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0833" t="23320" r="22500" b="11462"/>
          <a:stretch/>
        </p:blipFill>
        <p:spPr>
          <a:xfrm>
            <a:off x="459657" y="1295400"/>
            <a:ext cx="8451270" cy="48768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AF414B-3B53-4094-BB73-9050EA5D9E76}" type="slidenum">
              <a:rPr lang="en-US" altLang="sv-SE" smtClean="0"/>
              <a:pPr>
                <a:defRPr/>
              </a:pPr>
              <a:t>13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79690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Content Placeholder 2"/>
          <p:cNvSpPr>
            <a:spLocks noGrp="1" noChangeArrowheads="1"/>
          </p:cNvSpPr>
          <p:nvPr>
            <p:ph idx="1"/>
          </p:nvPr>
        </p:nvSpPr>
        <p:spPr>
          <a:xfrm>
            <a:off x="381001" y="381000"/>
            <a:ext cx="8458200" cy="61722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2800" dirty="0" smtClean="0"/>
              <a:t> </a:t>
            </a:r>
            <a:r>
              <a:rPr lang="en-US" sz="3000" dirty="0" smtClean="0">
                <a:latin typeface="Gill Sans MT" panose="020B0502020104020203" pitchFamily="34" charset="0"/>
              </a:rPr>
              <a:t>The most influential determinants of savings among the rural poor in Rwanda are account balance, loan amount, other savings than in FIs (financial institutions).</a:t>
            </a:r>
          </a:p>
          <a:p>
            <a:pPr algn="just"/>
            <a:endParaRPr lang="en-US" sz="3000" dirty="0" smtClean="0">
              <a:latin typeface="Gill Sans MT" panose="020B0502020104020203" pitchFamily="34" charset="0"/>
            </a:endParaRPr>
          </a:p>
          <a:p>
            <a:pPr algn="just"/>
            <a:r>
              <a:rPr lang="en-US" sz="3000" dirty="0" smtClean="0">
                <a:latin typeface="Gill Sans MT" panose="020B0502020104020203" pitchFamily="34" charset="0"/>
              </a:rPr>
              <a:t> The Farm income and all other forms of income are not among the significant drivers of the savings, while Consumption) </a:t>
            </a:r>
            <a:r>
              <a:rPr lang="en-US" sz="3000" dirty="0" smtClean="0">
                <a:solidFill>
                  <a:srgbClr val="00B050"/>
                </a:solidFill>
                <a:latin typeface="Gill Sans MT" panose="020B0502020104020203" pitchFamily="34" charset="0"/>
              </a:rPr>
              <a:t>(correlated with savings, p=0.00) </a:t>
            </a:r>
            <a:r>
              <a:rPr lang="en-US" sz="3000" dirty="0" smtClean="0">
                <a:latin typeface="Gill Sans MT" panose="020B0502020104020203" pitchFamily="34" charset="0"/>
              </a:rPr>
              <a:t>is among the significant drivers </a:t>
            </a:r>
            <a:r>
              <a:rPr lang="en-US" sz="3000" dirty="0">
                <a:latin typeface="Gill Sans MT" panose="020B0502020104020203" pitchFamily="34" charset="0"/>
              </a:rPr>
              <a:t>of the rural </a:t>
            </a:r>
            <a:r>
              <a:rPr lang="en-US" sz="3000" dirty="0" smtClean="0">
                <a:latin typeface="Gill Sans MT" panose="020B0502020104020203" pitchFamily="34" charset="0"/>
              </a:rPr>
              <a:t>poor in Rwanda. </a:t>
            </a:r>
          </a:p>
          <a:p>
            <a:pPr algn="just"/>
            <a:r>
              <a:rPr lang="en-US" sz="3000" dirty="0" smtClean="0">
                <a:latin typeface="Gill Sans MT" panose="020B0502020104020203" pitchFamily="34" charset="0"/>
              </a:rPr>
              <a:t> The consumption is among the key indicators of wealth among households in the context of developing countries </a:t>
            </a:r>
            <a:r>
              <a:rPr lang="en-US" sz="2400" dirty="0" smtClean="0">
                <a:solidFill>
                  <a:srgbClr val="0070C0"/>
                </a:solidFill>
                <a:latin typeface="Gill Sans MT" panose="020B0502020104020203" pitchFamily="34" charset="0"/>
              </a:rPr>
              <a:t>(Dercon et al., 2009; Islam &amp; Maitra, 2012)</a:t>
            </a:r>
            <a:r>
              <a:rPr lang="en-US" sz="2800" dirty="0" smtClean="0">
                <a:latin typeface="Gill Sans MT" panose="020B0502020104020203" pitchFamily="34" charset="0"/>
              </a:rPr>
              <a:t>.</a:t>
            </a:r>
          </a:p>
          <a:p>
            <a:pPr algn="just"/>
            <a:endParaRPr lang="fr-BE" sz="2800" dirty="0">
              <a:latin typeface="Gill Sans MT" panose="020B0502020104020203" pitchFamily="34" charset="0"/>
            </a:endParaRPr>
          </a:p>
          <a:p>
            <a:pPr marL="442913" indent="-442913" algn="just">
              <a:buNone/>
            </a:pPr>
            <a:r>
              <a:rPr lang="en-US" altLang="sv-SE" sz="2800" dirty="0" smtClean="0">
                <a:solidFill>
                  <a:srgbClr val="00B050"/>
                </a:solidFill>
                <a:latin typeface="Gill Sans MT" panose="020B0502020104020203" pitchFamily="34" charset="0"/>
                <a:sym typeface="Wingdings" panose="05000000000000000000" pitchFamily="2" charset="2"/>
              </a:rPr>
              <a:t> </a:t>
            </a:r>
            <a:r>
              <a:rPr lang="en-US" altLang="sv-SE" sz="2800" dirty="0" smtClean="0">
                <a:solidFill>
                  <a:srgbClr val="00B050"/>
                </a:solidFill>
                <a:latin typeface="Gill Sans MT" panose="020B0502020104020203" pitchFamily="34" charset="0"/>
              </a:rPr>
              <a:t>The higher the consumption, the higher the savings, and thus the better the welfare status of the household</a:t>
            </a:r>
            <a:endParaRPr lang="en-US" sz="2800" dirty="0" smtClean="0">
              <a:solidFill>
                <a:srgbClr val="00B050"/>
              </a:solidFill>
              <a:latin typeface="Gill Sans MT" panose="020B0502020104020203" pitchFamily="34" charset="0"/>
            </a:endParaRPr>
          </a:p>
          <a:p>
            <a:pPr marL="0" indent="0" algn="just">
              <a:buNone/>
            </a:pPr>
            <a:endParaRPr lang="en-US" sz="2800" dirty="0" smtClean="0">
              <a:solidFill>
                <a:srgbClr val="00B050"/>
              </a:solidFill>
              <a:latin typeface="Gill Sans MT" panose="020B0502020104020203" pitchFamily="34" charset="0"/>
            </a:endParaRPr>
          </a:p>
          <a:p>
            <a:pPr algn="just"/>
            <a:endParaRPr lang="fr-FR" sz="2800" dirty="0" smtClean="0">
              <a:latin typeface="Gill Sans MT" panose="020B0502020104020203" pitchFamily="34" charset="0"/>
            </a:endParaRPr>
          </a:p>
          <a:p>
            <a:pPr algn="just">
              <a:lnSpc>
                <a:spcPct val="100000"/>
              </a:lnSpc>
            </a:pPr>
            <a:endParaRPr lang="en-US" altLang="sv-SE" sz="2800" dirty="0" smtClean="0"/>
          </a:p>
          <a:p>
            <a:pPr algn="just" eaLnBrk="1" hangingPunct="1">
              <a:lnSpc>
                <a:spcPct val="100000"/>
              </a:lnSpc>
            </a:pPr>
            <a:endParaRPr lang="en-US" altLang="sv-SE" sz="2800" dirty="0" smtClean="0"/>
          </a:p>
          <a:p>
            <a:pPr lvl="1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</a:pPr>
            <a:endParaRPr lang="en-US" altLang="sv-SE" sz="28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AF414B-3B53-4094-BB73-9050EA5D9E76}" type="slidenum">
              <a:rPr lang="en-US" altLang="sv-SE" smtClean="0"/>
              <a:pPr>
                <a:defRPr/>
              </a:pPr>
              <a:t>14</a:t>
            </a:fld>
            <a:endParaRPr lang="en-US" alt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Content Placeholder 2"/>
          <p:cNvSpPr>
            <a:spLocks noGrp="1" noChangeArrowheads="1"/>
          </p:cNvSpPr>
          <p:nvPr>
            <p:ph idx="1"/>
          </p:nvPr>
        </p:nvSpPr>
        <p:spPr>
          <a:xfrm>
            <a:off x="228600" y="1066800"/>
            <a:ext cx="8729663" cy="5638800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00000"/>
              </a:lnSpc>
            </a:pPr>
            <a:endParaRPr lang="en-US" sz="2400" dirty="0" smtClean="0"/>
          </a:p>
          <a:p>
            <a:pPr algn="just">
              <a:lnSpc>
                <a:spcPct val="100000"/>
              </a:lnSpc>
            </a:pPr>
            <a:r>
              <a:rPr lang="en-US" sz="2800" dirty="0" smtClean="0">
                <a:latin typeface="Gill Sans MT" panose="020B0502020104020203" pitchFamily="34" charset="0"/>
              </a:rPr>
              <a:t> This </a:t>
            </a:r>
            <a:r>
              <a:rPr lang="en-US" sz="2800" dirty="0">
                <a:latin typeface="Gill Sans MT" panose="020B0502020104020203" pitchFamily="34" charset="0"/>
              </a:rPr>
              <a:t>study attempted to analyze the factors affecting the savings among rural poor households. </a:t>
            </a:r>
            <a:endParaRPr lang="en-US" sz="2800" dirty="0" smtClean="0">
              <a:latin typeface="Gill Sans MT" panose="020B0502020104020203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en-US" sz="2800" dirty="0" smtClean="0">
                <a:latin typeface="Gill Sans MT" panose="020B0502020104020203" pitchFamily="34" charset="0"/>
              </a:rPr>
              <a:t> The analysis shows that the most influential drivers of the savings among the rural poor are </a:t>
            </a:r>
            <a:r>
              <a:rPr lang="en-US" sz="2800" dirty="0">
                <a:solidFill>
                  <a:srgbClr val="00B050"/>
                </a:solidFill>
                <a:latin typeface="Gill Sans MT" panose="020B0502020104020203" pitchFamily="34" charset="0"/>
              </a:rPr>
              <a:t>account balance</a:t>
            </a:r>
            <a:r>
              <a:rPr lang="en-US" sz="2800" dirty="0">
                <a:latin typeface="Gill Sans MT" panose="020B0502020104020203" pitchFamily="34" charset="0"/>
              </a:rPr>
              <a:t>, </a:t>
            </a:r>
            <a:r>
              <a:rPr lang="en-US" sz="2800" dirty="0">
                <a:solidFill>
                  <a:srgbClr val="00B050"/>
                </a:solidFill>
                <a:latin typeface="Gill Sans MT" panose="020B0502020104020203" pitchFamily="34" charset="0"/>
              </a:rPr>
              <a:t>loan amount</a:t>
            </a:r>
            <a:r>
              <a:rPr lang="en-US" sz="2800" dirty="0">
                <a:latin typeface="Gill Sans MT" panose="020B0502020104020203" pitchFamily="34" charset="0"/>
              </a:rPr>
              <a:t>, </a:t>
            </a:r>
            <a:r>
              <a:rPr lang="en-US" sz="2800" dirty="0">
                <a:solidFill>
                  <a:srgbClr val="00B050"/>
                </a:solidFill>
                <a:latin typeface="Gill Sans MT" panose="020B0502020104020203" pitchFamily="34" charset="0"/>
              </a:rPr>
              <a:t>other savings </a:t>
            </a:r>
            <a:r>
              <a:rPr lang="en-US" sz="2800" dirty="0">
                <a:latin typeface="Gill Sans MT" panose="020B0502020104020203" pitchFamily="34" charset="0"/>
              </a:rPr>
              <a:t>than in FIs (financial institutions), locational factors (province, district and </a:t>
            </a:r>
            <a:r>
              <a:rPr lang="en-US" sz="2800" dirty="0" smtClean="0">
                <a:latin typeface="Gill Sans MT" panose="020B0502020104020203" pitchFamily="34" charset="0"/>
              </a:rPr>
              <a:t>villages).</a:t>
            </a:r>
          </a:p>
          <a:p>
            <a:pPr algn="just">
              <a:lnSpc>
                <a:spcPct val="100000"/>
              </a:lnSpc>
            </a:pPr>
            <a:r>
              <a:rPr lang="en-US" sz="2800" dirty="0" smtClean="0">
                <a:latin typeface="Gill Sans MT" panose="020B0502020104020203" pitchFamily="34" charset="0"/>
              </a:rPr>
              <a:t> The </a:t>
            </a:r>
            <a:r>
              <a:rPr lang="en-US" sz="2800" dirty="0">
                <a:latin typeface="Gill Sans MT" panose="020B0502020104020203" pitchFamily="34" charset="0"/>
              </a:rPr>
              <a:t>Farm income and all other forms of income are not among the significant drivers of the savings, while </a:t>
            </a:r>
            <a:r>
              <a:rPr lang="en-US" sz="2800" dirty="0">
                <a:solidFill>
                  <a:srgbClr val="00B050"/>
                </a:solidFill>
                <a:latin typeface="Gill Sans MT" panose="020B0502020104020203" pitchFamily="34" charset="0"/>
              </a:rPr>
              <a:t>Consumption</a:t>
            </a:r>
            <a:r>
              <a:rPr lang="en-US" sz="2800" dirty="0">
                <a:latin typeface="Gill Sans MT" panose="020B0502020104020203" pitchFamily="34" charset="0"/>
              </a:rPr>
              <a:t> is among the significant drivers of the rural poor in </a:t>
            </a:r>
            <a:r>
              <a:rPr lang="en-US" sz="2800" dirty="0" smtClean="0">
                <a:latin typeface="Gill Sans MT" panose="020B0502020104020203" pitchFamily="34" charset="0"/>
              </a:rPr>
              <a:t>Rwanda.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dirty="0" smtClean="0">
                <a:latin typeface="Gill Sans MT" panose="020B0502020104020203" pitchFamily="34" charset="0"/>
              </a:rPr>
              <a:t> </a:t>
            </a:r>
          </a:p>
          <a:p>
            <a:pPr algn="just">
              <a:lnSpc>
                <a:spcPct val="100000"/>
              </a:lnSpc>
            </a:pPr>
            <a:r>
              <a:rPr lang="en-US" sz="2800" dirty="0" smtClean="0">
                <a:latin typeface="Gill Sans MT" panose="020B0502020104020203" pitchFamily="34" charset="0"/>
              </a:rPr>
              <a:t>From </a:t>
            </a:r>
            <a:r>
              <a:rPr lang="en-US" sz="2800" dirty="0">
                <a:latin typeface="Gill Sans MT" panose="020B0502020104020203" pitchFamily="34" charset="0"/>
              </a:rPr>
              <a:t>these findings, we recommend that socioeconomic development programs, projects and/or policy </a:t>
            </a:r>
            <a:r>
              <a:rPr lang="en-US" sz="2800" dirty="0" smtClean="0">
                <a:latin typeface="Gill Sans MT" panose="020B0502020104020203" pitchFamily="34" charset="0"/>
              </a:rPr>
              <a:t>initiatives that </a:t>
            </a:r>
            <a:r>
              <a:rPr lang="en-US" sz="2800" dirty="0">
                <a:latin typeface="Gill Sans MT" panose="020B0502020104020203" pitchFamily="34" charset="0"/>
              </a:rPr>
              <a:t>take into account the identified drivers of the savings among rural poor households should be enhanced. </a:t>
            </a:r>
            <a:endParaRPr lang="en-US" altLang="sv-SE" sz="2400" dirty="0" smtClean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1"/>
            <a:ext cx="9144000" cy="838199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fr-BE" sz="4000" b="1" dirty="0" smtClean="0">
                <a:solidFill>
                  <a:srgbClr val="0070C0"/>
                </a:solidFill>
                <a:latin typeface="Gill Sans MT" panose="020B0502020104020203" pitchFamily="34" charset="0"/>
              </a:rPr>
              <a:t>     4. Conclusion and Recommendations</a:t>
            </a:r>
            <a:endParaRPr lang="en-US" sz="4000" b="1" dirty="0" smtClean="0">
              <a:solidFill>
                <a:srgbClr val="0070C0"/>
              </a:solidFill>
              <a:latin typeface="Gill Sans MT" panose="020B0502020104020203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AF414B-3B53-4094-BB73-9050EA5D9E76}" type="slidenum">
              <a:rPr lang="en-US" altLang="sv-SE" smtClean="0"/>
              <a:pPr>
                <a:defRPr/>
              </a:pPr>
              <a:t>15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389516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676400"/>
            <a:ext cx="5604063" cy="2123094"/>
          </a:xfrm>
        </p:spPr>
        <p:txBody>
          <a:bodyPr>
            <a:noAutofit/>
          </a:bodyPr>
          <a:lstStyle/>
          <a:p>
            <a:pPr algn="ctr"/>
            <a:r>
              <a:rPr lang="fr-BE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anose="020B0502020104020203" pitchFamily="34" charset="0"/>
              </a:rPr>
              <a:t>Thank you </a:t>
            </a:r>
            <a:br>
              <a:rPr lang="fr-BE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anose="020B0502020104020203" pitchFamily="34" charset="0"/>
              </a:rPr>
            </a:br>
            <a:r>
              <a:rPr lang="fr-BE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anose="020B0502020104020203" pitchFamily="34" charset="0"/>
              </a:rPr>
              <a:t>for </a:t>
            </a:r>
            <a:br>
              <a:rPr lang="fr-BE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anose="020B0502020104020203" pitchFamily="34" charset="0"/>
              </a:rPr>
            </a:br>
            <a:r>
              <a:rPr lang="fr-BE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anose="020B0502020104020203" pitchFamily="34" charset="0"/>
              </a:rPr>
              <a:t>your kind attention</a:t>
            </a:r>
            <a:endParaRPr lang="en-US" sz="4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MT" panose="020B05020201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A11D8-40C3-429A-A5E6-B33002EEE50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18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66800"/>
          </a:xfrm>
          <a:ln>
            <a:solidFill>
              <a:schemeClr val="accent6"/>
            </a:solidFill>
          </a:ln>
        </p:spPr>
        <p:txBody>
          <a:bodyPr>
            <a:normAutofit/>
          </a:bodyPr>
          <a:lstStyle/>
          <a:p>
            <a:r>
              <a:rPr lang="fr-BE" sz="4000" dirty="0" smtClean="0">
                <a:solidFill>
                  <a:schemeClr val="accent5">
                    <a:lumMod val="75000"/>
                  </a:schemeClr>
                </a:solidFill>
                <a:latin typeface="Gill Sans MT" panose="020B0502020104020203" pitchFamily="34" charset="0"/>
              </a:rPr>
              <a:t>     </a:t>
            </a:r>
            <a:r>
              <a:rPr lang="fr-BE" sz="4000" b="1" dirty="0" smtClean="0">
                <a:solidFill>
                  <a:schemeClr val="accent5">
                    <a:lumMod val="75000"/>
                  </a:schemeClr>
                </a:solidFill>
                <a:latin typeface="Gill Sans MT" panose="020B0502020104020203" pitchFamily="34" charset="0"/>
              </a:rPr>
              <a:t>Outline of the presentation</a:t>
            </a:r>
            <a:endParaRPr lang="en-US" sz="4000" b="1" dirty="0">
              <a:solidFill>
                <a:schemeClr val="accent5">
                  <a:lumMod val="75000"/>
                </a:schemeClr>
              </a:solidFill>
              <a:latin typeface="Gill Sans MT" panose="020B05020201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indent="-742950">
              <a:lnSpc>
                <a:spcPct val="150000"/>
              </a:lnSpc>
              <a:buAutoNum type="arabicPeriod"/>
            </a:pPr>
            <a:r>
              <a:rPr lang="fr-BE" sz="3600" dirty="0" smtClean="0">
                <a:latin typeface="Gill Sans MT" panose="020B0502020104020203" pitchFamily="34" charset="0"/>
              </a:rPr>
              <a:t>Introduction</a:t>
            </a:r>
            <a:endParaRPr lang="fr-BE" sz="3600" dirty="0">
              <a:latin typeface="Gill Sans MT" panose="020B0502020104020203" pitchFamily="34" charset="0"/>
            </a:endParaRP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fr-BE" sz="3600" dirty="0" smtClean="0">
                <a:latin typeface="Gill Sans MT" panose="020B0502020104020203" pitchFamily="34" charset="0"/>
              </a:rPr>
              <a:t>Materials and Methods</a:t>
            </a:r>
            <a:endParaRPr lang="fr-BE" sz="3600" dirty="0">
              <a:latin typeface="Gill Sans MT" panose="020B0502020104020203" pitchFamily="34" charset="0"/>
            </a:endParaRP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fr-BE" sz="3600" dirty="0" smtClean="0">
                <a:latin typeface="Gill Sans MT" panose="020B0502020104020203" pitchFamily="34" charset="0"/>
              </a:rPr>
              <a:t>Results and Discussions</a:t>
            </a: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fr-BE" sz="3600" dirty="0" smtClean="0">
                <a:latin typeface="Gill Sans MT" panose="020B0502020104020203" pitchFamily="34" charset="0"/>
              </a:rPr>
              <a:t>Conclusion and Recommendation</a:t>
            </a:r>
          </a:p>
          <a:p>
            <a:pPr>
              <a:lnSpc>
                <a:spcPct val="150000"/>
              </a:lnSpc>
            </a:pPr>
            <a:endParaRPr lang="en-US" sz="3600" dirty="0">
              <a:latin typeface="Gill Sans MT" panose="020B05020201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AF414B-3B53-4094-BB73-9050EA5D9E76}" type="slidenum">
              <a:rPr lang="en-US" altLang="sv-SE" smtClean="0"/>
              <a:pPr>
                <a:defRPr/>
              </a:pPr>
              <a:t>2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312867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610600" cy="5181600"/>
          </a:xfrm>
        </p:spPr>
        <p:txBody>
          <a:bodyPr/>
          <a:lstStyle/>
          <a:p>
            <a:pPr marL="265113" indent="-265113" algn="just">
              <a:lnSpc>
                <a:spcPct val="100000"/>
              </a:lnSpc>
            </a:pPr>
            <a:r>
              <a:rPr lang="en-US" sz="2800" dirty="0" smtClean="0">
                <a:latin typeface="Gill Sans MT" panose="020B0502020104020203" pitchFamily="34" charset="0"/>
              </a:rPr>
              <a:t>Households savings </a:t>
            </a:r>
            <a:r>
              <a:rPr lang="en-US" sz="2800" dirty="0">
                <a:latin typeface="Gill Sans MT" panose="020B0502020104020203" pitchFamily="34" charset="0"/>
              </a:rPr>
              <a:t>are a crucial </a:t>
            </a:r>
            <a:r>
              <a:rPr lang="en-US" sz="2800" dirty="0" smtClean="0">
                <a:latin typeface="Gill Sans MT" panose="020B0502020104020203" pitchFamily="34" charset="0"/>
              </a:rPr>
              <a:t>determinant of </a:t>
            </a:r>
            <a:r>
              <a:rPr lang="en-US" sz="2800" dirty="0">
                <a:latin typeface="Gill Sans MT" panose="020B0502020104020203" pitchFamily="34" charset="0"/>
              </a:rPr>
              <a:t>welfare </a:t>
            </a:r>
            <a:r>
              <a:rPr lang="en-US" sz="2800" dirty="0" smtClean="0">
                <a:latin typeface="Gill Sans MT" panose="020B0502020104020203" pitchFamily="34" charset="0"/>
              </a:rPr>
              <a:t> in </a:t>
            </a:r>
            <a:r>
              <a:rPr lang="en-US" sz="2800" dirty="0">
                <a:latin typeface="Gill Sans MT" panose="020B0502020104020203" pitchFamily="34" charset="0"/>
              </a:rPr>
              <a:t>developing </a:t>
            </a:r>
            <a:r>
              <a:rPr lang="en-US" sz="2800" dirty="0" smtClean="0">
                <a:latin typeface="Gill Sans MT" panose="020B0502020104020203" pitchFamily="34" charset="0"/>
              </a:rPr>
              <a:t>countries</a:t>
            </a:r>
            <a:endParaRPr lang="en-US" sz="2800" dirty="0">
              <a:latin typeface="Gill Sans MT" panose="020B0502020104020203" pitchFamily="34" charset="0"/>
            </a:endParaRPr>
          </a:p>
          <a:p>
            <a:pPr lvl="2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Gill Sans MT" panose="020B0502020104020203" pitchFamily="34" charset="0"/>
              </a:rPr>
              <a:t> Due to absence of efficient credit and insurance markets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sz="2800" dirty="0" smtClean="0">
              <a:latin typeface="Gill Sans MT" panose="020B0502020104020203" pitchFamily="34" charset="0"/>
            </a:endParaRPr>
          </a:p>
          <a:p>
            <a:pPr marL="265113" indent="-265113" algn="just">
              <a:lnSpc>
                <a:spcPct val="100000"/>
              </a:lnSpc>
            </a:pPr>
            <a:r>
              <a:rPr lang="en-US" sz="2800" dirty="0" smtClean="0">
                <a:latin typeface="Gill Sans MT" panose="020B0502020104020203" pitchFamily="34" charset="0"/>
              </a:rPr>
              <a:t>For </a:t>
            </a:r>
            <a:r>
              <a:rPr lang="en-US" sz="2800" dirty="0">
                <a:latin typeface="Gill Sans MT" panose="020B0502020104020203" pitchFamily="34" charset="0"/>
              </a:rPr>
              <a:t>long, the issue </a:t>
            </a:r>
            <a:r>
              <a:rPr lang="en-US" sz="2800" dirty="0" smtClean="0">
                <a:latin typeface="Gill Sans MT" panose="020B0502020104020203" pitchFamily="34" charset="0"/>
              </a:rPr>
              <a:t>related </a:t>
            </a:r>
            <a:r>
              <a:rPr lang="en-US" sz="2800" dirty="0">
                <a:latin typeface="Gill Sans MT" panose="020B0502020104020203" pitchFamily="34" charset="0"/>
              </a:rPr>
              <a:t>to whether the poor can </a:t>
            </a:r>
            <a:r>
              <a:rPr lang="en-US" sz="2800" dirty="0" smtClean="0">
                <a:latin typeface="Gill Sans MT" panose="020B0502020104020203" pitchFamily="34" charset="0"/>
              </a:rPr>
              <a:t>save has been raised by scholars </a:t>
            </a:r>
          </a:p>
          <a:p>
            <a:pPr algn="just">
              <a:lnSpc>
                <a:spcPct val="100000"/>
              </a:lnSpc>
            </a:pPr>
            <a:endParaRPr lang="en-US" sz="2800" dirty="0" smtClean="0">
              <a:latin typeface="Gill Sans MT" panose="020B0502020104020203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en-US" sz="2800" dirty="0" smtClean="0">
                <a:latin typeface="Gill Sans MT" panose="020B0502020104020203" pitchFamily="34" charset="0"/>
              </a:rPr>
              <a:t> Poor </a:t>
            </a:r>
            <a:r>
              <a:rPr lang="en-US" sz="2800" dirty="0">
                <a:latin typeface="Gill Sans MT" panose="020B0502020104020203" pitchFamily="34" charset="0"/>
              </a:rPr>
              <a:t>individuals and households make savings using either formal or informal instruments that are highly risky, not cost effectiveness, and with low range of </a:t>
            </a:r>
            <a:r>
              <a:rPr lang="en-US" sz="2800" dirty="0" smtClean="0">
                <a:latin typeface="Gill Sans MT" panose="020B0502020104020203" pitchFamily="34" charset="0"/>
              </a:rPr>
              <a:t>functions 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  <a:latin typeface="Gill Sans MT" panose="020B0502020104020203" pitchFamily="34" charset="0"/>
              </a:rPr>
              <a:t>(Karlan et al., 2014) </a:t>
            </a:r>
            <a:r>
              <a:rPr lang="en-US" sz="2800" dirty="0" smtClean="0">
                <a:latin typeface="Gill Sans MT" panose="020B0502020104020203" pitchFamily="34" charset="0"/>
              </a:rPr>
              <a:t>. </a:t>
            </a:r>
            <a:endParaRPr lang="fr-FR" sz="2800" dirty="0">
              <a:latin typeface="Gill Sans MT" panose="020B0502020104020203" pitchFamily="34" charset="0"/>
            </a:endParaRPr>
          </a:p>
          <a:p>
            <a:pPr algn="just">
              <a:lnSpc>
                <a:spcPct val="100000"/>
              </a:lnSpc>
            </a:pPr>
            <a:endParaRPr lang="en-US" sz="28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1"/>
            <a:ext cx="9144000" cy="838199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fr-BE" sz="4000" dirty="0" smtClean="0">
                <a:solidFill>
                  <a:srgbClr val="0070C0"/>
                </a:solidFill>
                <a:latin typeface="Gill Sans MT" panose="020B0502020104020203" pitchFamily="34" charset="0"/>
              </a:rPr>
              <a:t>     </a:t>
            </a:r>
            <a:r>
              <a:rPr lang="fr-BE" sz="4000" b="1" dirty="0" smtClean="0">
                <a:solidFill>
                  <a:srgbClr val="0070C0"/>
                </a:solidFill>
                <a:latin typeface="Gill Sans MT" panose="020B0502020104020203" pitchFamily="34" charset="0"/>
              </a:rPr>
              <a:t>1. Introduction</a:t>
            </a:r>
            <a:endParaRPr lang="en-US" sz="4000" b="1" dirty="0" smtClean="0">
              <a:solidFill>
                <a:srgbClr val="0070C0"/>
              </a:solidFill>
              <a:latin typeface="Gill Sans MT" panose="020B0502020104020203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AF414B-3B53-4094-BB73-9050EA5D9E76}" type="slidenum">
              <a:rPr lang="en-US" altLang="sv-SE" smtClean="0"/>
              <a:pPr>
                <a:defRPr/>
              </a:pPr>
              <a:t>3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389447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81000"/>
            <a:ext cx="8458200" cy="6172200"/>
          </a:xfrm>
        </p:spPr>
        <p:txBody>
          <a:bodyPr>
            <a:normAutofit/>
          </a:bodyPr>
          <a:lstStyle/>
          <a:p>
            <a:pPr marL="265113" indent="-265113" algn="just">
              <a:lnSpc>
                <a:spcPct val="100000"/>
              </a:lnSpc>
            </a:pPr>
            <a:endParaRPr lang="en-US" sz="2600" dirty="0" smtClean="0">
              <a:latin typeface="Gill Sans MT" panose="020B0502020104020203" pitchFamily="34" charset="0"/>
            </a:endParaRPr>
          </a:p>
          <a:p>
            <a:pPr marL="265113" indent="-265113" algn="just">
              <a:lnSpc>
                <a:spcPct val="100000"/>
              </a:lnSpc>
            </a:pPr>
            <a:r>
              <a:rPr lang="en-US" sz="2800" dirty="0" smtClean="0">
                <a:latin typeface="Gill Sans MT" panose="020B0502020104020203" pitchFamily="34" charset="0"/>
              </a:rPr>
              <a:t>At microeconomic level, savings has a significant effect on economic development through the provision of investment funds</a:t>
            </a:r>
            <a:r>
              <a:rPr lang="en-US" sz="2600" dirty="0" smtClean="0">
                <a:latin typeface="Gill Sans MT" panose="020B0502020104020203" pitchFamily="34" charset="0"/>
              </a:rPr>
              <a:t> </a:t>
            </a:r>
            <a:r>
              <a:rPr lang="en-US" sz="2600" dirty="0" smtClean="0">
                <a:solidFill>
                  <a:schemeClr val="accent5">
                    <a:lumMod val="75000"/>
                  </a:schemeClr>
                </a:solidFill>
                <a:latin typeface="Gill Sans MT" panose="020B0502020104020203" pitchFamily="34" charset="0"/>
              </a:rPr>
              <a:t>(Attanasio &amp; Banks, 2001) </a:t>
            </a:r>
            <a:endParaRPr lang="en-US" sz="2600" dirty="0" smtClean="0">
              <a:latin typeface="Gill Sans MT" panose="020B0502020104020203" pitchFamily="34" charset="0"/>
            </a:endParaRPr>
          </a:p>
          <a:p>
            <a:pPr marL="265113" indent="-265113" algn="just">
              <a:lnSpc>
                <a:spcPct val="100000"/>
              </a:lnSpc>
            </a:pPr>
            <a:endParaRPr lang="fr-BE" sz="2600" dirty="0" smtClean="0">
              <a:latin typeface="Gill Sans MT" panose="020B0502020104020203" pitchFamily="34" charset="0"/>
            </a:endParaRPr>
          </a:p>
          <a:p>
            <a:pPr marL="265113" indent="-265113" algn="just">
              <a:lnSpc>
                <a:spcPct val="100000"/>
              </a:lnSpc>
            </a:pPr>
            <a:endParaRPr lang="fr-BE" sz="2600" dirty="0" smtClean="0">
              <a:latin typeface="Gill Sans MT" panose="020B0502020104020203" pitchFamily="34" charset="0"/>
            </a:endParaRPr>
          </a:p>
          <a:p>
            <a:pPr marL="265113" indent="-265113" algn="just">
              <a:lnSpc>
                <a:spcPct val="100000"/>
              </a:lnSpc>
            </a:pPr>
            <a:r>
              <a:rPr lang="en-US" sz="2800" dirty="0" smtClean="0">
                <a:latin typeface="Gill Sans MT" panose="020B0502020104020203" pitchFamily="34" charset="0"/>
              </a:rPr>
              <a:t>Individual </a:t>
            </a:r>
            <a:r>
              <a:rPr lang="en-US" sz="2800" dirty="0">
                <a:latin typeface="Gill Sans MT" panose="020B0502020104020203" pitchFamily="34" charset="0"/>
              </a:rPr>
              <a:t>savings along with salient financial plans are </a:t>
            </a:r>
            <a:r>
              <a:rPr lang="en-US" sz="2800" dirty="0" smtClean="0">
                <a:latin typeface="Gill Sans MT" panose="020B0502020104020203" pitchFamily="34" charset="0"/>
              </a:rPr>
              <a:t> considered as an </a:t>
            </a:r>
            <a:r>
              <a:rPr lang="en-US" sz="2800" dirty="0">
                <a:latin typeface="Gill Sans MT" panose="020B0502020104020203" pitchFamily="34" charset="0"/>
              </a:rPr>
              <a:t>important factor for sustaining consumption and resilience to income deficits and this results in poverty reduction, especially in the long run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Gill Sans MT" panose="020B0502020104020203" pitchFamily="34" charset="0"/>
              </a:rPr>
              <a:t>(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  <a:latin typeface="Gill Sans MT" panose="020B0502020104020203" pitchFamily="34" charset="0"/>
              </a:rPr>
              <a:t>Hulme, Moore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Gill Sans MT" panose="020B0502020104020203" pitchFamily="34" charset="0"/>
              </a:rPr>
              <a:t>&amp; Barrientos, 2015; Dupas &amp; Robinson, 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  <a:latin typeface="Gill Sans MT" panose="020B0502020104020203" pitchFamily="34" charset="0"/>
              </a:rPr>
              <a:t>2013).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fr-BE" sz="2400" dirty="0" smtClean="0">
              <a:solidFill>
                <a:schemeClr val="accent5">
                  <a:lumMod val="75000"/>
                </a:schemeClr>
              </a:solidFill>
              <a:latin typeface="Gill Sans MT" panose="020B0502020104020203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AF414B-3B53-4094-BB73-9050EA5D9E76}" type="slidenum">
              <a:rPr lang="en-US" altLang="sv-SE" smtClean="0"/>
              <a:pPr>
                <a:defRPr/>
              </a:pPr>
              <a:t>4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171232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458200" cy="58674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endParaRPr lang="en-US" sz="2800" dirty="0" smtClean="0">
              <a:latin typeface="Gill Sans MT" panose="020B0502020104020203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en-US" sz="2800" dirty="0" smtClean="0">
                <a:latin typeface="Gill Sans MT" panose="020B0502020104020203" pitchFamily="34" charset="0"/>
              </a:rPr>
              <a:t>In Rwanda, there </a:t>
            </a:r>
            <a:r>
              <a:rPr lang="en-US" sz="2800" dirty="0">
                <a:latin typeface="Gill Sans MT" panose="020B0502020104020203" pitchFamily="34" charset="0"/>
              </a:rPr>
              <a:t>are very few studies on the determinants of </a:t>
            </a:r>
            <a:r>
              <a:rPr lang="en-US" sz="2800" dirty="0" smtClean="0">
                <a:latin typeface="Gill Sans MT" panose="020B0502020104020203" pitchFamily="34" charset="0"/>
              </a:rPr>
              <a:t>savings</a:t>
            </a:r>
          </a:p>
          <a:p>
            <a:pPr marL="1268413" indent="-457200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Gill Sans MT" panose="020B0502020104020203" pitchFamily="34" charset="0"/>
              </a:rPr>
              <a:t>most </a:t>
            </a:r>
            <a:r>
              <a:rPr lang="en-US" sz="2400" dirty="0">
                <a:latin typeface="Gill Sans MT" panose="020B0502020104020203" pitchFamily="34" charset="0"/>
              </a:rPr>
              <a:t>of them focused on the macroeconomic aspects (see for example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Gill Sans MT" panose="020B0502020104020203" pitchFamily="34" charset="0"/>
              </a:rPr>
              <a:t>Murindahabi, 2010; Iragena, 2015</a:t>
            </a:r>
            <a:r>
              <a:rPr lang="en-US" sz="2400" dirty="0" smtClean="0">
                <a:latin typeface="Gill Sans MT" panose="020B0502020104020203" pitchFamily="34" charset="0"/>
              </a:rPr>
              <a:t>),</a:t>
            </a:r>
          </a:p>
          <a:p>
            <a:pPr marL="1268413" indent="-457200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Gill Sans MT" panose="020B0502020104020203" pitchFamily="34" charset="0"/>
              </a:rPr>
              <a:t>consequently</a:t>
            </a:r>
            <a:r>
              <a:rPr lang="en-US" sz="2400" dirty="0">
                <a:latin typeface="Gill Sans MT" panose="020B0502020104020203" pitchFamily="34" charset="0"/>
              </a:rPr>
              <a:t>, the documentation on household savings is still very rare. </a:t>
            </a:r>
            <a:endParaRPr lang="en-US" sz="2400" dirty="0" smtClean="0">
              <a:latin typeface="Gill Sans MT" panose="020B0502020104020203" pitchFamily="34" charset="0"/>
            </a:endParaRPr>
          </a:p>
          <a:p>
            <a:pPr algn="just">
              <a:lnSpc>
                <a:spcPct val="100000"/>
              </a:lnSpc>
            </a:pPr>
            <a:endParaRPr lang="en-US" sz="2800" dirty="0" smtClean="0">
              <a:latin typeface="Gill Sans MT" panose="020B0502020104020203" pitchFamily="34" charset="0"/>
            </a:endParaRPr>
          </a:p>
          <a:p>
            <a:pPr marL="633413" indent="-633413" algn="just">
              <a:lnSpc>
                <a:spcPct val="100000"/>
              </a:lnSpc>
              <a:buNone/>
            </a:pPr>
            <a:r>
              <a:rPr lang="en-US" sz="2800" dirty="0" smtClean="0">
                <a:latin typeface="Gill Sans MT" panose="020B0502020104020203" pitchFamily="34" charset="0"/>
              </a:rPr>
              <a:t>       This </a:t>
            </a:r>
            <a:r>
              <a:rPr lang="en-US" sz="2800" dirty="0">
                <a:latin typeface="Gill Sans MT" panose="020B0502020104020203" pitchFamily="34" charset="0"/>
              </a:rPr>
              <a:t>study </a:t>
            </a:r>
            <a:r>
              <a:rPr lang="en-US" sz="2800" dirty="0" smtClean="0">
                <a:latin typeface="Gill Sans MT" panose="020B0502020104020203" pitchFamily="34" charset="0"/>
              </a:rPr>
              <a:t>aims identify </a:t>
            </a:r>
            <a:r>
              <a:rPr lang="en-US" sz="2800" dirty="0">
                <a:latin typeface="Gill Sans MT" panose="020B0502020104020203" pitchFamily="34" charset="0"/>
              </a:rPr>
              <a:t>the driving factors of private </a:t>
            </a:r>
            <a:r>
              <a:rPr lang="en-US" sz="2800" dirty="0" smtClean="0">
                <a:latin typeface="Gill Sans MT" panose="020B0502020104020203" pitchFamily="34" charset="0"/>
              </a:rPr>
              <a:t>  savings </a:t>
            </a:r>
            <a:r>
              <a:rPr lang="en-US" sz="2800" dirty="0">
                <a:latin typeface="Gill Sans MT" panose="020B0502020104020203" pitchFamily="34" charset="0"/>
              </a:rPr>
              <a:t>in Rwanda with special focus on the rural poor </a:t>
            </a:r>
            <a:r>
              <a:rPr lang="en-US" sz="2800" dirty="0" smtClean="0">
                <a:latin typeface="Gill Sans MT" panose="020B0502020104020203" pitchFamily="34" charset="0"/>
              </a:rPr>
              <a:t>households in </a:t>
            </a:r>
            <a:r>
              <a:rPr lang="en-US" sz="2800" dirty="0">
                <a:latin typeface="Gill Sans MT" panose="020B0502020104020203" pitchFamily="34" charset="0"/>
              </a:rPr>
              <a:t>Rwanda. </a:t>
            </a:r>
            <a:endParaRPr lang="en-US" sz="2800" dirty="0" smtClean="0">
              <a:latin typeface="Gill Sans MT" panose="020B0502020104020203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2800" dirty="0" smtClean="0">
              <a:latin typeface="Gill Sans MT" panose="020B0502020104020203" pitchFamily="34" charset="0"/>
            </a:endParaRPr>
          </a:p>
        </p:txBody>
      </p:sp>
      <p:pic>
        <p:nvPicPr>
          <p:cNvPr id="5" name="Picture 4" descr="Doigt d'un pointage de main à droite direction Icon gratui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4114800"/>
            <a:ext cx="936104" cy="635820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AF414B-3B53-4094-BB73-9050EA5D9E76}" type="slidenum">
              <a:rPr lang="en-US" altLang="sv-SE" smtClean="0"/>
              <a:pPr>
                <a:defRPr/>
              </a:pPr>
              <a:t>5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226728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4" y="1219200"/>
            <a:ext cx="8486775" cy="53340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r-BE" sz="4100" b="1" dirty="0" smtClean="0">
                <a:solidFill>
                  <a:srgbClr val="00B050"/>
                </a:solidFill>
                <a:latin typeface="Gill Sans MT" panose="020B0502020104020203" pitchFamily="34" charset="0"/>
              </a:rPr>
              <a:t>(1) Source of Data</a:t>
            </a:r>
          </a:p>
          <a:p>
            <a:pPr marL="457200" indent="-457200" algn="just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US" sz="3200" dirty="0" smtClean="0">
              <a:effectLst/>
              <a:latin typeface="Gill Sans MT" panose="020B05020201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3100" dirty="0" smtClean="0"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100" dirty="0" smtClean="0"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collected by the NISR-Rwanda </a:t>
            </a:r>
          </a:p>
          <a:p>
            <a:pPr marL="1341438" indent="-1341438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3100" dirty="0"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smtClean="0"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3100" dirty="0" smtClean="0"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100" baseline="30000" dirty="0" smtClean="0"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3100" dirty="0" smtClean="0"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cohort of the Cross-sectional Survey on the Households’   Living Conditions /</a:t>
            </a:r>
            <a:r>
              <a:rPr lang="en-US" sz="3100" dirty="0" smtClean="0">
                <a:solidFill>
                  <a:srgbClr val="0070C0"/>
                </a:solidFill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EICV-5 conducted in 2016/2017</a:t>
            </a:r>
            <a:r>
              <a:rPr lang="en-US" sz="3100" dirty="0" smtClean="0"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fr-BE" sz="3100" dirty="0" smtClean="0"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Data covers </a:t>
            </a:r>
            <a:r>
              <a:rPr lang="fr-BE" sz="3100" dirty="0" smtClean="0">
                <a:solidFill>
                  <a:srgbClr val="0070C0"/>
                </a:solidFill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all socio-economic aspects of the households</a:t>
            </a:r>
            <a:endParaRPr lang="en-US" sz="3100" dirty="0" smtClean="0">
              <a:solidFill>
                <a:srgbClr val="0070C0"/>
              </a:solidFill>
              <a:effectLst/>
              <a:latin typeface="Gill Sans MT" panose="020B05020201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3100" dirty="0" smtClean="0"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It is a </a:t>
            </a:r>
            <a:r>
              <a:rPr lang="en-US" sz="3100" dirty="0" smtClean="0">
                <a:solidFill>
                  <a:srgbClr val="0070C0"/>
                </a:solidFill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nationwide survey covering rural and urban areas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3100" dirty="0">
                <a:solidFill>
                  <a:srgbClr val="0070C0"/>
                </a:solidFill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100" dirty="0" smtClean="0"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EICV-5 Sample: 14,580 households and </a:t>
            </a:r>
            <a:r>
              <a:rPr lang="en-US" sz="3200" dirty="0" smtClean="0">
                <a:solidFill>
                  <a:srgbClr val="0070C0"/>
                </a:solidFill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12,054 rural households</a:t>
            </a:r>
            <a:r>
              <a:rPr lang="en-US" sz="3100" dirty="0" smtClean="0"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1254125" indent="-1254125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3100" dirty="0" smtClean="0"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</a:p>
          <a:p>
            <a:pPr marL="1341438" indent="-1341438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3100" dirty="0"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smtClean="0"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3600" dirty="0" smtClean="0"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 Sample:  only </a:t>
            </a:r>
            <a:r>
              <a:rPr lang="en-US" sz="3600" dirty="0" smtClean="0">
                <a:solidFill>
                  <a:srgbClr val="0070C0"/>
                </a:solidFill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1,080 rural households due to missing value on interesting variables</a:t>
            </a:r>
            <a:r>
              <a:rPr lang="en-US" sz="3600" dirty="0" smtClean="0"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1"/>
            <a:ext cx="9144000" cy="838199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fr-BE" sz="4000" dirty="0" smtClean="0">
                <a:solidFill>
                  <a:srgbClr val="0070C0"/>
                </a:solidFill>
                <a:latin typeface="Gill Sans MT" panose="020B0502020104020203" pitchFamily="34" charset="0"/>
              </a:rPr>
              <a:t>     </a:t>
            </a:r>
            <a:r>
              <a:rPr lang="fr-BE" sz="4000" b="1" dirty="0">
                <a:solidFill>
                  <a:srgbClr val="0070C0"/>
                </a:solidFill>
                <a:latin typeface="Gill Sans MT" panose="020B0502020104020203" pitchFamily="34" charset="0"/>
              </a:rPr>
              <a:t>2</a:t>
            </a:r>
            <a:r>
              <a:rPr lang="fr-BE" sz="4000" b="1" dirty="0" smtClean="0">
                <a:solidFill>
                  <a:srgbClr val="0070C0"/>
                </a:solidFill>
                <a:latin typeface="Gill Sans MT" panose="020B0502020104020203" pitchFamily="34" charset="0"/>
              </a:rPr>
              <a:t>. Materials and Methods</a:t>
            </a:r>
            <a:endParaRPr lang="en-US" sz="4000" b="1" dirty="0" smtClean="0">
              <a:solidFill>
                <a:srgbClr val="0070C0"/>
              </a:solidFill>
              <a:latin typeface="Gill Sans MT" panose="020B0502020104020203" pitchFamily="34" charset="0"/>
            </a:endParaRPr>
          </a:p>
        </p:txBody>
      </p:sp>
      <p:pic>
        <p:nvPicPr>
          <p:cNvPr id="5" name="Picture 4" descr="Doigt d'un pointage de main à droite direction Icon gratui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029200"/>
            <a:ext cx="936104" cy="635820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AF414B-3B53-4094-BB73-9050EA5D9E76}" type="slidenum">
              <a:rPr lang="en-US" altLang="sv-SE" smtClean="0"/>
              <a:pPr>
                <a:defRPr/>
              </a:pPr>
              <a:t>6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297153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123" y="1"/>
            <a:ext cx="7886700" cy="1295400"/>
          </a:xfrm>
        </p:spPr>
        <p:txBody>
          <a:bodyPr>
            <a:normAutofit fontScale="90000"/>
          </a:bodyPr>
          <a:lstStyle/>
          <a:p>
            <a:r>
              <a:rPr lang="fr-BE" sz="3200" b="1" dirty="0" smtClean="0">
                <a:solidFill>
                  <a:srgbClr val="00B050"/>
                </a:solidFill>
                <a:latin typeface="Gill Sans MT" panose="020B0502020104020203" pitchFamily="34" charset="0"/>
              </a:rPr>
              <a:t>     (2) Model formulation and Estimation </a:t>
            </a:r>
            <a:r>
              <a:rPr lang="en-US" sz="2400" dirty="0" smtClean="0">
                <a:solidFill>
                  <a:srgbClr val="00B050"/>
                </a:solidFill>
                <a:latin typeface="Gill Sans MT" panose="020B0502020104020203" pitchFamily="34" charset="0"/>
              </a:rPr>
              <a:t/>
            </a:r>
            <a:br>
              <a:rPr lang="en-US" sz="2400" dirty="0" smtClean="0">
                <a:solidFill>
                  <a:srgbClr val="00B050"/>
                </a:solidFill>
                <a:latin typeface="Gill Sans MT" panose="020B0502020104020203" pitchFamily="34" charset="0"/>
              </a:rPr>
            </a:br>
            <a:endParaRPr lang="en-US" sz="24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382000" cy="4079875"/>
          </a:xfrm>
        </p:spPr>
        <p:txBody>
          <a:bodyPr/>
          <a:lstStyle/>
          <a:p>
            <a:pPr algn="just"/>
            <a:r>
              <a:rPr lang="en-US" sz="2800" dirty="0">
                <a:latin typeface="Gill Sans MT" panose="020B0502020104020203" pitchFamily="34" charset="0"/>
              </a:rPr>
              <a:t>Following </a:t>
            </a:r>
            <a:r>
              <a:rPr lang="en-US" sz="2400" dirty="0">
                <a:solidFill>
                  <a:srgbClr val="0070C0"/>
                </a:solidFill>
                <a:latin typeface="Gill Sans MT" panose="020B0502020104020203" pitchFamily="34" charset="0"/>
              </a:rPr>
              <a:t>Cameron and Trivedi (2005, 2010), Gujarati (2009)</a:t>
            </a:r>
            <a:r>
              <a:rPr lang="en-US" sz="2800" dirty="0">
                <a:latin typeface="Gill Sans MT" panose="020B0502020104020203" pitchFamily="34" charset="0"/>
              </a:rPr>
              <a:t> and </a:t>
            </a:r>
            <a:r>
              <a:rPr lang="en-US" sz="2800" dirty="0">
                <a:solidFill>
                  <a:srgbClr val="0070C0"/>
                </a:solidFill>
                <a:latin typeface="Gill Sans MT" panose="020B0502020104020203" pitchFamily="34" charset="0"/>
              </a:rPr>
              <a:t>Wooldridge (2013)</a:t>
            </a:r>
            <a:r>
              <a:rPr lang="en-US" sz="2800" dirty="0">
                <a:latin typeface="Gill Sans MT" panose="020B0502020104020203" pitchFamily="34" charset="0"/>
              </a:rPr>
              <a:t>, a simultaneous-equations model was specified as </a:t>
            </a:r>
            <a:r>
              <a:rPr lang="en-US" sz="2800" dirty="0" smtClean="0">
                <a:latin typeface="Gill Sans MT" panose="020B0502020104020203" pitchFamily="34" charset="0"/>
              </a:rPr>
              <a:t>follows:</a:t>
            </a:r>
          </a:p>
          <a:p>
            <a:pPr algn="just"/>
            <a:endParaRPr lang="fr-BE" sz="2800" dirty="0">
              <a:latin typeface="Gill Sans MT" panose="020B0502020104020203" pitchFamily="34" charset="0"/>
            </a:endParaRPr>
          </a:p>
          <a:p>
            <a:pPr algn="just"/>
            <a:endParaRPr lang="fr-BE" sz="2800" dirty="0" smtClean="0">
              <a:latin typeface="Gill Sans MT" panose="020B0502020104020203" pitchFamily="34" charset="0"/>
            </a:endParaRPr>
          </a:p>
          <a:p>
            <a:pPr algn="just"/>
            <a:endParaRPr lang="fr-BE" sz="2800" dirty="0">
              <a:latin typeface="Gill Sans MT" panose="020B0502020104020203" pitchFamily="34" charset="0"/>
            </a:endParaRPr>
          </a:p>
          <a:p>
            <a:pPr algn="just"/>
            <a:endParaRPr lang="fr-BE" sz="2800" dirty="0" smtClean="0">
              <a:latin typeface="Gill Sans MT" panose="020B0502020104020203" pitchFamily="34" charset="0"/>
            </a:endParaRPr>
          </a:p>
          <a:p>
            <a:pPr marL="0" indent="0" algn="just">
              <a:buNone/>
            </a:pPr>
            <a:endParaRPr lang="fr-BE" sz="2800" dirty="0" smtClean="0">
              <a:latin typeface="Gill Sans MT" panose="020B0502020104020203" pitchFamily="34" charset="0"/>
            </a:endParaRPr>
          </a:p>
          <a:p>
            <a:pPr algn="just"/>
            <a:endParaRPr lang="fr-FR" sz="2800" dirty="0">
              <a:latin typeface="Gill Sans MT" panose="020B0502020104020203" pitchFamily="34" charset="0"/>
            </a:endParaRPr>
          </a:p>
          <a:p>
            <a:pPr algn="just"/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1666" t="51625" r="44167" b="25706"/>
          <a:stretch/>
        </p:blipFill>
        <p:spPr>
          <a:xfrm>
            <a:off x="1831873" y="2567193"/>
            <a:ext cx="4267200" cy="14478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3"/>
          <a:srcRect l="8333" t="33424" r="21667" b="32214"/>
          <a:stretch/>
        </p:blipFill>
        <p:spPr>
          <a:xfrm>
            <a:off x="533400" y="4267200"/>
            <a:ext cx="8229600" cy="24384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AF414B-3B53-4094-BB73-9050EA5D9E76}" type="slidenum">
              <a:rPr lang="en-US" altLang="sv-SE" smtClean="0"/>
              <a:pPr>
                <a:defRPr/>
              </a:pPr>
              <a:t>7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64318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457200"/>
            <a:ext cx="8362950" cy="60960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800" dirty="0" smtClean="0">
                <a:latin typeface="Gill Sans MT" panose="020B0502020104020203" pitchFamily="34" charset="0"/>
                <a:ea typeface="Calibri" panose="020F0502020204030204" pitchFamily="34" charset="0"/>
              </a:rPr>
              <a:t>Traditional Keynesian models imply that consumption and saving depend on the level of current income </a:t>
            </a:r>
            <a:r>
              <a:rPr lang="en-US" sz="2800" dirty="0" smtClean="0">
                <a:solidFill>
                  <a:srgbClr val="0070C0"/>
                </a:solidFill>
                <a:latin typeface="Gill Sans MT" panose="020B0502020104020203" pitchFamily="34" charset="0"/>
                <a:ea typeface="Calibri" panose="020F0502020204030204" pitchFamily="34" charset="0"/>
              </a:rPr>
              <a:t>(Keynes, 1936)</a:t>
            </a:r>
            <a:r>
              <a:rPr lang="en-US" sz="2800" dirty="0" smtClean="0">
                <a:latin typeface="Gill Sans MT" panose="020B0502020104020203" pitchFamily="34" charset="0"/>
                <a:ea typeface="Calibri" panose="020F0502020204030204" pitchFamily="34" charset="0"/>
              </a:rPr>
              <a:t>. </a:t>
            </a:r>
          </a:p>
          <a:p>
            <a:pPr algn="just"/>
            <a:r>
              <a:rPr lang="en-US" sz="2800" dirty="0">
                <a:latin typeface="Gill Sans MT" panose="020B0502020104020203" pitchFamily="34" charset="0"/>
                <a:ea typeface="Calibri" panose="020F0502020204030204" pitchFamily="34" charset="0"/>
              </a:rPr>
              <a:t> </a:t>
            </a:r>
            <a:r>
              <a:rPr lang="en-US" sz="2800" dirty="0" smtClean="0">
                <a:latin typeface="Gill Sans MT" panose="020B0502020104020203" pitchFamily="34" charset="0"/>
                <a:ea typeface="Calibri" panose="020F0502020204030204" pitchFamily="34" charset="0"/>
              </a:rPr>
              <a:t>Household economic and demographic characteristics impact its savings </a:t>
            </a:r>
            <a:r>
              <a:rPr lang="en-US" sz="2800" dirty="0" smtClean="0">
                <a:solidFill>
                  <a:srgbClr val="0070C0"/>
                </a:solidFill>
                <a:latin typeface="Gill Sans MT" panose="020B0502020104020203" pitchFamily="34" charset="0"/>
                <a:ea typeface="Calibri" panose="020F0502020204030204" pitchFamily="34" charset="0"/>
              </a:rPr>
              <a:t>(Tandoh, 2016) </a:t>
            </a:r>
            <a:r>
              <a:rPr lang="en-US" sz="2800" dirty="0" smtClean="0">
                <a:latin typeface="Gill Sans MT" panose="020B0502020104020203" pitchFamily="34" charset="0"/>
                <a:ea typeface="Calibri" panose="020F0502020204030204" pitchFamily="34" charset="0"/>
              </a:rPr>
              <a:t>.</a:t>
            </a:r>
          </a:p>
          <a:p>
            <a:pPr algn="just"/>
            <a:r>
              <a:rPr lang="en-US" sz="2800" dirty="0" smtClean="0">
                <a:latin typeface="Gill Sans MT" panose="020B0502020104020203" pitchFamily="34" charset="0"/>
                <a:ea typeface="Calibri" panose="020F0502020204030204" pitchFamily="34" charset="0"/>
              </a:rPr>
              <a:t>On the other hand, the household income depends on the production, which in turn depends on the combination of different inputs by the households to create goods and services or wealth </a:t>
            </a:r>
            <a:r>
              <a:rPr lang="en-US" sz="2800" dirty="0" smtClean="0">
                <a:solidFill>
                  <a:srgbClr val="0070C0"/>
                </a:solidFill>
                <a:latin typeface="Gill Sans MT" panose="020B0502020104020203" pitchFamily="34" charset="0"/>
                <a:ea typeface="Calibri" panose="020F0502020204030204" pitchFamily="34" charset="0"/>
              </a:rPr>
              <a:t>(Dieden, 2004, 2005)</a:t>
            </a:r>
            <a:r>
              <a:rPr lang="en-US" sz="2800" dirty="0" smtClean="0">
                <a:latin typeface="Gill Sans MT" panose="020B0502020104020203" pitchFamily="34" charset="0"/>
                <a:ea typeface="Calibri" panose="020F0502020204030204" pitchFamily="34" charset="0"/>
              </a:rPr>
              <a:t>.</a:t>
            </a:r>
          </a:p>
          <a:p>
            <a:pPr marL="685800" lvl="2" indent="0" algn="just">
              <a:buNone/>
            </a:pPr>
            <a:r>
              <a:rPr lang="en-US" sz="2200" dirty="0" smtClean="0">
                <a:latin typeface="Gill Sans MT" panose="020B0502020104020203" pitchFamily="34" charset="0"/>
                <a:ea typeface="Calibri" panose="020F0502020204030204" pitchFamily="34" charset="0"/>
                <a:sym typeface="Wingdings" panose="05000000000000000000" pitchFamily="2" charset="2"/>
              </a:rPr>
              <a:t>       </a:t>
            </a:r>
            <a:r>
              <a:rPr lang="en-US" sz="2200" dirty="0" smtClean="0">
                <a:solidFill>
                  <a:srgbClr val="00B050"/>
                </a:solidFill>
                <a:latin typeface="Gill Sans MT" panose="020B0502020104020203" pitchFamily="34" charset="0"/>
                <a:ea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en-US" sz="2200" dirty="0" smtClean="0">
                <a:latin typeface="Gill Sans MT" panose="020B0502020104020203" pitchFamily="34" charset="0"/>
                <a:ea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smtClean="0">
                <a:solidFill>
                  <a:srgbClr val="00B050"/>
                </a:solidFill>
                <a:latin typeface="Gill Sans MT" panose="020B0502020104020203" pitchFamily="34" charset="0"/>
                <a:ea typeface="Calibri" panose="020F0502020204030204" pitchFamily="34" charset="0"/>
              </a:rPr>
              <a:t>Use the production as a proxy of income </a:t>
            </a:r>
          </a:p>
          <a:p>
            <a:pPr marL="442913" indent="-442913" algn="just">
              <a:buNone/>
            </a:pPr>
            <a:r>
              <a:rPr lang="en-US" sz="2800" dirty="0">
                <a:latin typeface="Gill Sans MT" panose="020B0502020104020203" pitchFamily="34" charset="0"/>
                <a:ea typeface="Calibri" panose="020F0502020204030204" pitchFamily="34" charset="0"/>
              </a:rPr>
              <a:t> </a:t>
            </a:r>
            <a:r>
              <a:rPr lang="en-US" sz="2800" dirty="0" smtClean="0">
                <a:latin typeface="Gill Sans MT" panose="020B0502020104020203" pitchFamily="34" charset="0"/>
                <a:ea typeface="Calibri" panose="020F0502020204030204" pitchFamily="34" charset="0"/>
              </a:rPr>
              <a:t>    </a:t>
            </a:r>
          </a:p>
          <a:p>
            <a:pPr marL="442913" indent="-442913" algn="just">
              <a:buNone/>
            </a:pPr>
            <a:r>
              <a:rPr lang="en-US" sz="2800" dirty="0">
                <a:latin typeface="Gill Sans MT" panose="020B0502020104020203" pitchFamily="34" charset="0"/>
                <a:ea typeface="Calibri" panose="020F0502020204030204" pitchFamily="34" charset="0"/>
              </a:rPr>
              <a:t> </a:t>
            </a:r>
            <a:r>
              <a:rPr lang="en-US" sz="2800" dirty="0" smtClean="0">
                <a:latin typeface="Gill Sans MT" panose="020B0502020104020203" pitchFamily="34" charset="0"/>
                <a:ea typeface="Calibri" panose="020F0502020204030204" pitchFamily="34" charset="0"/>
              </a:rPr>
              <a:t>    The household income is one of the predictors of the household saving, while the income is determined by the factors that influence the production.</a:t>
            </a:r>
            <a:endParaRPr lang="en-US" sz="2800" dirty="0" smtClean="0">
              <a:latin typeface="Gill Sans MT" panose="020B0502020104020203" pitchFamily="34" charset="0"/>
            </a:endParaRPr>
          </a:p>
          <a:p>
            <a:endParaRPr lang="en-US" sz="2400" dirty="0" smtClean="0">
              <a:latin typeface="Gill Sans MT" panose="020B0502020104020203" pitchFamily="34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pic>
        <p:nvPicPr>
          <p:cNvPr id="4" name="Picture 3" descr="Doigt d'un pointage de main à droite direction Icon gratui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598" y="4876800"/>
            <a:ext cx="936104" cy="635820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AF414B-3B53-4094-BB73-9050EA5D9E76}" type="slidenum">
              <a:rPr lang="en-US" altLang="sv-SE" smtClean="0"/>
              <a:pPr>
                <a:defRPr/>
              </a:pPr>
              <a:t>8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3500660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"/>
          <p:cNvSpPr>
            <a:spLocks noGrp="1"/>
          </p:cNvSpPr>
          <p:nvPr>
            <p:ph idx="1"/>
          </p:nvPr>
        </p:nvSpPr>
        <p:spPr>
          <a:xfrm>
            <a:off x="304800" y="457200"/>
            <a:ext cx="8458200" cy="6248400"/>
          </a:xfrm>
        </p:spPr>
        <p:txBody>
          <a:bodyPr>
            <a:normAutofit fontScale="92500" lnSpcReduction="20000"/>
          </a:bodyPr>
          <a:lstStyle/>
          <a:p>
            <a:pPr algn="just"/>
            <a:endParaRPr lang="en-US" sz="2800" dirty="0" smtClean="0">
              <a:latin typeface="Gill Sans MT" panose="020B0502020104020203" pitchFamily="34" charset="0"/>
            </a:endParaRPr>
          </a:p>
          <a:p>
            <a:pPr algn="just"/>
            <a:endParaRPr lang="en-US" sz="2800" dirty="0" smtClean="0">
              <a:latin typeface="Gill Sans MT" panose="020B0502020104020203" pitchFamily="34" charset="0"/>
            </a:endParaRPr>
          </a:p>
          <a:p>
            <a:pPr algn="just"/>
            <a:r>
              <a:rPr lang="en-US" sz="3000" dirty="0" smtClean="0">
                <a:latin typeface="Gill Sans MT" panose="020B0502020104020203" pitchFamily="34" charset="0"/>
              </a:rPr>
              <a:t>OLS method is not giving consistent estimators</a:t>
            </a:r>
          </a:p>
          <a:p>
            <a:pPr marL="987425" lvl="2" indent="-301625" algn="just">
              <a:buFont typeface="Wingdings" panose="05000000000000000000" pitchFamily="2" charset="2"/>
              <a:buChar char="ü"/>
            </a:pPr>
            <a:endParaRPr lang="en-US" sz="2400" dirty="0" smtClean="0">
              <a:latin typeface="Gill Sans MT" panose="020B0502020104020203" pitchFamily="34" charset="0"/>
            </a:endParaRPr>
          </a:p>
          <a:p>
            <a:pPr marL="987425" lvl="2" indent="-301625" algn="just"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Gill Sans MT" panose="020B0502020104020203" pitchFamily="34" charset="0"/>
              </a:rPr>
              <a:t>Presence of missing variables, </a:t>
            </a:r>
            <a:r>
              <a:rPr lang="en-US" sz="2400" dirty="0">
                <a:latin typeface="Gill Sans MT" panose="020B0502020104020203" pitchFamily="34" charset="0"/>
              </a:rPr>
              <a:t>and/or some covariates that are correlated with the error term </a:t>
            </a:r>
            <a:r>
              <a:rPr lang="en-US" sz="2400" dirty="0">
                <a:solidFill>
                  <a:srgbClr val="0070C0"/>
                </a:solidFill>
                <a:latin typeface="Gill Sans MT" panose="020B0502020104020203" pitchFamily="34" charset="0"/>
              </a:rPr>
              <a:t>(Wooldridge, 2013)</a:t>
            </a:r>
            <a:r>
              <a:rPr lang="en-US" sz="2400" dirty="0">
                <a:latin typeface="Gill Sans MT" panose="020B0502020104020203" pitchFamily="34" charset="0"/>
              </a:rPr>
              <a:t>.</a:t>
            </a:r>
            <a:r>
              <a:rPr lang="en-US" sz="2400" dirty="0" smtClean="0">
                <a:latin typeface="Gill Sans MT" panose="020B0502020104020203" pitchFamily="34" charset="0"/>
              </a:rPr>
              <a:t>  </a:t>
            </a:r>
          </a:p>
          <a:p>
            <a:pPr algn="just"/>
            <a:r>
              <a:rPr lang="en-US" sz="2800" dirty="0" smtClean="0">
                <a:latin typeface="Gill Sans MT" panose="020B0502020104020203" pitchFamily="34" charset="0"/>
              </a:rPr>
              <a:t> </a:t>
            </a:r>
            <a:r>
              <a:rPr lang="en-US" sz="3000" dirty="0" smtClean="0">
                <a:latin typeface="Gill Sans MT" panose="020B0502020104020203" pitchFamily="34" charset="0"/>
              </a:rPr>
              <a:t>The </a:t>
            </a:r>
            <a:r>
              <a:rPr lang="en-US" sz="3000" dirty="0">
                <a:latin typeface="Gill Sans MT" panose="020B0502020104020203" pitchFamily="34" charset="0"/>
              </a:rPr>
              <a:t>most common approach to use </a:t>
            </a:r>
            <a:r>
              <a:rPr lang="en-US" sz="3000" dirty="0" smtClean="0">
                <a:latin typeface="Gill Sans MT" panose="020B0502020104020203" pitchFamily="34" charset="0"/>
              </a:rPr>
              <a:t>is the </a:t>
            </a:r>
            <a:r>
              <a:rPr lang="en-US" sz="3000" dirty="0">
                <a:latin typeface="Gill Sans MT" panose="020B0502020104020203" pitchFamily="34" charset="0"/>
              </a:rPr>
              <a:t>instrumental variables (IV) model </a:t>
            </a:r>
            <a:r>
              <a:rPr lang="en-US" sz="2400" dirty="0">
                <a:solidFill>
                  <a:srgbClr val="0070C0"/>
                </a:solidFill>
                <a:latin typeface="Gill Sans MT" panose="020B0502020104020203" pitchFamily="34" charset="0"/>
              </a:rPr>
              <a:t>(Angrist &amp; Pischke, 2009; Fisher, 2010)</a:t>
            </a:r>
            <a:r>
              <a:rPr lang="en-US" sz="2800" dirty="0">
                <a:latin typeface="Gill Sans MT" panose="020B0502020104020203" pitchFamily="34" charset="0"/>
              </a:rPr>
              <a:t>. </a:t>
            </a:r>
            <a:r>
              <a:rPr lang="en-US" sz="2800" dirty="0" smtClean="0">
                <a:latin typeface="Gill Sans MT" panose="020B0502020104020203" pitchFamily="34" charset="0"/>
              </a:rPr>
              <a:t> </a:t>
            </a:r>
          </a:p>
          <a:p>
            <a:pPr marL="900113" indent="-900113" algn="just">
              <a:buNone/>
            </a:pPr>
            <a:r>
              <a:rPr lang="en-US" sz="2800" dirty="0">
                <a:latin typeface="Gill Sans MT" panose="020B0502020104020203" pitchFamily="34" charset="0"/>
              </a:rPr>
              <a:t> </a:t>
            </a:r>
            <a:r>
              <a:rPr lang="en-US" sz="2800" dirty="0" smtClean="0">
                <a:latin typeface="Gill Sans MT" panose="020B0502020104020203" pitchFamily="34" charset="0"/>
              </a:rPr>
              <a:t>         </a:t>
            </a:r>
          </a:p>
          <a:p>
            <a:pPr marL="900113" indent="-900113" algn="just">
              <a:buNone/>
            </a:pPr>
            <a:r>
              <a:rPr lang="en-US" sz="2800" dirty="0" smtClean="0">
                <a:latin typeface="Gill Sans MT" panose="020B0502020104020203" pitchFamily="34" charset="0"/>
              </a:rPr>
              <a:t>          The </a:t>
            </a:r>
            <a:r>
              <a:rPr lang="en-US" sz="3200" dirty="0" smtClean="0">
                <a:latin typeface="Gill Sans MT" panose="020B0502020104020203" pitchFamily="34" charset="0"/>
              </a:rPr>
              <a:t>2-SLS method used as it is the most used estimator of </a:t>
            </a:r>
            <a:r>
              <a:rPr lang="en-US" sz="3200" u="sng" dirty="0" smtClean="0">
                <a:latin typeface="Gill Sans MT" panose="020B0502020104020203" pitchFamily="34" charset="0"/>
              </a:rPr>
              <a:t>IV regression</a:t>
            </a:r>
            <a:r>
              <a:rPr lang="en-US" sz="3200" dirty="0" smtClean="0">
                <a:latin typeface="Gill Sans MT" panose="020B0502020104020203" pitchFamily="34" charset="0"/>
              </a:rPr>
              <a:t> model, and allows addressing the </a:t>
            </a:r>
            <a:r>
              <a:rPr lang="en-US" sz="3200" u="sng" dirty="0" smtClean="0">
                <a:latin typeface="Gill Sans MT" panose="020B0502020104020203" pitchFamily="34" charset="0"/>
              </a:rPr>
              <a:t>Endogeneity</a:t>
            </a:r>
            <a:r>
              <a:rPr lang="en-US" sz="3200" dirty="0" smtClean="0">
                <a:latin typeface="Gill Sans MT" panose="020B0502020104020203" pitchFamily="34" charset="0"/>
              </a:rPr>
              <a:t> concern and </a:t>
            </a:r>
            <a:r>
              <a:rPr lang="en-US" sz="3200" u="sng" dirty="0">
                <a:latin typeface="Gill Sans MT" panose="020B0502020104020203" pitchFamily="34" charset="0"/>
              </a:rPr>
              <a:t>S</a:t>
            </a:r>
            <a:r>
              <a:rPr lang="en-US" sz="3200" u="sng" dirty="0" smtClean="0">
                <a:latin typeface="Gill Sans MT" panose="020B0502020104020203" pitchFamily="34" charset="0"/>
              </a:rPr>
              <a:t>imultaneity bias</a:t>
            </a:r>
            <a:r>
              <a:rPr lang="en-US" sz="2600" dirty="0" smtClean="0">
                <a:latin typeface="Gill Sans MT" panose="020B0502020104020203" pitchFamily="34" charset="0"/>
              </a:rPr>
              <a:t>.</a:t>
            </a:r>
          </a:p>
          <a:p>
            <a:pPr marL="0" indent="0" algn="just">
              <a:buNone/>
            </a:pPr>
            <a:endParaRPr lang="en-US" sz="3000" dirty="0" smtClean="0">
              <a:latin typeface="Gill Sans MT" panose="020B0502020104020203" pitchFamily="34" charset="0"/>
            </a:endParaRPr>
          </a:p>
          <a:p>
            <a:pPr marL="0" indent="0" algn="just">
              <a:buNone/>
            </a:pPr>
            <a:r>
              <a:rPr lang="en-US" sz="3000" dirty="0" smtClean="0">
                <a:latin typeface="Gill Sans MT" panose="020B0502020104020203" pitchFamily="34" charset="0"/>
              </a:rPr>
              <a:t>In the same way, the </a:t>
            </a:r>
            <a:r>
              <a:rPr lang="en-US" sz="3000" dirty="0" smtClean="0">
                <a:solidFill>
                  <a:srgbClr val="00B050"/>
                </a:solidFill>
                <a:latin typeface="Gill Sans MT" panose="020B0502020104020203" pitchFamily="34" charset="0"/>
              </a:rPr>
              <a:t>Durbin-Wu-Hausman </a:t>
            </a:r>
            <a:r>
              <a:rPr lang="en-US" sz="3000" dirty="0" smtClean="0">
                <a:latin typeface="Gill Sans MT" panose="020B0502020104020203" pitchFamily="34" charset="0"/>
              </a:rPr>
              <a:t>specification test </a:t>
            </a:r>
            <a:r>
              <a:rPr lang="en-US" sz="2400" dirty="0" smtClean="0">
                <a:solidFill>
                  <a:srgbClr val="0070C0"/>
                </a:solidFill>
                <a:latin typeface="Gill Sans MT" panose="020B0502020104020203" pitchFamily="34" charset="0"/>
              </a:rPr>
              <a:t>(Durbin, 1954; Wu, 1973; Hausman, 1978)</a:t>
            </a:r>
            <a:r>
              <a:rPr lang="en-US" sz="3000" dirty="0" smtClean="0">
                <a:latin typeface="Gill Sans MT" panose="020B0502020104020203" pitchFamily="34" charset="0"/>
              </a:rPr>
              <a:t> showed that the IV-2-SLS estimates are systematically different from those of OLS (p-value=0.00).</a:t>
            </a:r>
            <a:endParaRPr lang="en-US" sz="3200" dirty="0">
              <a:latin typeface="Gill Sans MT" panose="020B0502020104020203" pitchFamily="34" charset="0"/>
            </a:endParaRPr>
          </a:p>
        </p:txBody>
      </p:sp>
      <p:pic>
        <p:nvPicPr>
          <p:cNvPr id="32" name="Picture 31" descr="Doigt d'un pointage de main à droite direction Icon gratui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554361"/>
            <a:ext cx="936104" cy="635820"/>
          </a:xfrm>
          <a:prstGeom prst="rect">
            <a:avLst/>
          </a:prstGeom>
          <a:noFill/>
        </p:spPr>
      </p:pic>
      <p:sp>
        <p:nvSpPr>
          <p:cNvPr id="33" name="Title 3"/>
          <p:cNvSpPr>
            <a:spLocks noGrp="1"/>
          </p:cNvSpPr>
          <p:nvPr>
            <p:ph type="title"/>
          </p:nvPr>
        </p:nvSpPr>
        <p:spPr>
          <a:xfrm>
            <a:off x="22122" y="1"/>
            <a:ext cx="8740877" cy="1295400"/>
          </a:xfrm>
        </p:spPr>
        <p:txBody>
          <a:bodyPr>
            <a:normAutofit/>
          </a:bodyPr>
          <a:lstStyle/>
          <a:p>
            <a:r>
              <a:rPr lang="fr-BE" sz="3200" b="1" dirty="0" smtClean="0">
                <a:solidFill>
                  <a:srgbClr val="00B050"/>
                </a:solidFill>
                <a:latin typeface="Gill Sans MT" panose="020B0502020104020203" pitchFamily="34" charset="0"/>
              </a:rPr>
              <a:t>     (2) Model Estimation and Data Analysis</a:t>
            </a:r>
            <a:r>
              <a:rPr lang="en-US" sz="2400" dirty="0" smtClean="0">
                <a:solidFill>
                  <a:srgbClr val="00B050"/>
                </a:solidFill>
                <a:latin typeface="Gill Sans MT" panose="020B0502020104020203" pitchFamily="34" charset="0"/>
              </a:rPr>
              <a:t/>
            </a:r>
            <a:br>
              <a:rPr lang="en-US" sz="2400" dirty="0" smtClean="0">
                <a:solidFill>
                  <a:srgbClr val="00B050"/>
                </a:solidFill>
                <a:latin typeface="Gill Sans MT" panose="020B0502020104020203" pitchFamily="34" charset="0"/>
              </a:rPr>
            </a:br>
            <a:endParaRPr 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AF414B-3B53-4094-BB73-9050EA5D9E76}" type="slidenum">
              <a:rPr lang="en-US" altLang="sv-SE" smtClean="0"/>
              <a:pPr>
                <a:defRPr/>
              </a:pPr>
              <a:t>9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153307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2560</TotalTime>
  <Words>986</Words>
  <Application>Microsoft Office PowerPoint</Application>
  <PresentationFormat>On-screen Show (4:3)</PresentationFormat>
  <Paragraphs>137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     Outline of the presentation</vt:lpstr>
      <vt:lpstr>PowerPoint Presentation</vt:lpstr>
      <vt:lpstr>PowerPoint Presentation</vt:lpstr>
      <vt:lpstr>PowerPoint Presentation</vt:lpstr>
      <vt:lpstr>PowerPoint Presentation</vt:lpstr>
      <vt:lpstr>     (2) Model formulation and Estimation  </vt:lpstr>
      <vt:lpstr>PowerPoint Presentation</vt:lpstr>
      <vt:lpstr>     (2) Model Estimation and Data Analysis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 for  your kind attention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Assignment 3</dc:title>
  <dc:creator>Roger Muremyi</dc:creator>
  <cp:lastModifiedBy>user</cp:lastModifiedBy>
  <cp:revision>327</cp:revision>
  <dcterms:created xsi:type="dcterms:W3CDTF">2018-10-15T15:58:32Z</dcterms:created>
  <dcterms:modified xsi:type="dcterms:W3CDTF">2019-06-14T10:11:42Z</dcterms:modified>
</cp:coreProperties>
</file>