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86" r:id="rId3"/>
    <p:sldId id="287" r:id="rId4"/>
    <p:sldId id="269" r:id="rId5"/>
    <p:sldId id="271" r:id="rId6"/>
    <p:sldId id="285" r:id="rId7"/>
    <p:sldId id="272" r:id="rId8"/>
    <p:sldId id="278" r:id="rId9"/>
    <p:sldId id="280" r:id="rId10"/>
    <p:sldId id="273" r:id="rId11"/>
    <p:sldId id="276" r:id="rId12"/>
    <p:sldId id="274" r:id="rId13"/>
    <p:sldId id="284" r:id="rId14"/>
    <p:sldId id="283" r:id="rId15"/>
    <p:sldId id="282" r:id="rId16"/>
    <p:sldId id="275" r:id="rId17"/>
    <p:sldId id="265" r:id="rId18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5">
          <p15:clr>
            <a:srgbClr val="A4A3A4"/>
          </p15:clr>
        </p15:guide>
        <p15:guide id="4" pos="54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76"/>
    <a:srgbClr val="5FA4B0"/>
    <a:srgbClr val="FFD000"/>
    <a:srgbClr val="289B38"/>
    <a:srgbClr val="005CA9"/>
    <a:srgbClr val="5B57A2"/>
    <a:srgbClr val="E62D00"/>
    <a:srgbClr val="00707F"/>
    <a:srgbClr val="8C8B82"/>
    <a:srgbClr val="C6C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9" autoAdjust="0"/>
    <p:restoredTop sz="94233" autoAdjust="0"/>
  </p:normalViewPr>
  <p:slideViewPr>
    <p:cSldViewPr snapToGrid="0" snapToObjects="1">
      <p:cViewPr varScale="1">
        <p:scale>
          <a:sx n="88" d="100"/>
          <a:sy n="88" d="100"/>
        </p:scale>
        <p:origin x="894" y="78"/>
      </p:cViewPr>
      <p:guideLst>
        <p:guide orient="horz" pos="259"/>
        <p:guide orient="horz" pos="1620"/>
        <p:guide pos="285"/>
        <p:guide pos="54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03" d="100"/>
          <a:sy n="103" d="100"/>
        </p:scale>
        <p:origin x="-38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CHERCHES\DoX\DOC\RECHERCHE\GAMES_II\TRAITEMENTS\Q_ferme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CHERCHES\DoX\DOC\RECHERCHE\GAMES_II\TRAITEMENTS\Q_ferme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CHERCHES\DoX\DOC\RECHERCHE\GAMES_II\TRAITEMENTS\Q_ferme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CHERCHES\DoX\DOC\RECHERCHE\GAMES_II\TRAITEMENTS\Q_ferme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CHERCHES\DoX\DOC\RECHERCHE\GAMES_II\TRAITEMENTS\Q_ferme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CHERCHES\DoX\DOC\RECHERCHE\GAMES_II\TRAITEMENTS\Q_ferme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CHERCHES\DoX\DOC\RECHERCHE\GAMES_II\TRAITEMENTS\Q_ferme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STAT!$A$39:$A$41</c:f>
              <c:strCache>
                <c:ptCount val="3"/>
                <c:pt idx="0">
                  <c:v>Belgique</c:v>
                </c:pt>
                <c:pt idx="1">
                  <c:v>France</c:v>
                </c:pt>
                <c:pt idx="2">
                  <c:v>Nord de l'Europe</c:v>
                </c:pt>
              </c:strCache>
            </c:strRef>
          </c:cat>
          <c:val>
            <c:numRef>
              <c:f>weight!$D$2:$D$4</c:f>
              <c:numCache>
                <c:formatCode>0</c:formatCode>
                <c:ptCount val="3"/>
                <c:pt idx="0">
                  <c:v>42.514150825239412</c:v>
                </c:pt>
                <c:pt idx="1">
                  <c:v>31.789203414697109</c:v>
                </c:pt>
                <c:pt idx="2">
                  <c:v>40.971385432667766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62-4414-87E9-4C4CEF7FE958}"/>
            </c:ext>
          </c:extLst>
        </c:ser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100"/>
            <c:spPr>
              <a:noFill/>
              <a:ln w="12700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strRef>
              <c:f>STAT!$A$39:$A$41</c:f>
              <c:strCache>
                <c:ptCount val="3"/>
                <c:pt idx="0">
                  <c:v>Belgique</c:v>
                </c:pt>
                <c:pt idx="1">
                  <c:v>France</c:v>
                </c:pt>
                <c:pt idx="2">
                  <c:v>Nord de l'Europe</c:v>
                </c:pt>
              </c:strCache>
            </c:strRef>
          </c:cat>
          <c:val>
            <c:numRef>
              <c:f>weight!$B$5:$B$7</c:f>
              <c:numCache>
                <c:formatCode>0</c:formatCode>
                <c:ptCount val="3"/>
                <c:pt idx="0">
                  <c:v>2.8492125381239433</c:v>
                </c:pt>
                <c:pt idx="1">
                  <c:v>6.1274632519695622</c:v>
                </c:pt>
                <c:pt idx="2">
                  <c:v>7.1418221145020411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62-4414-87E9-4C4CEF7FE958}"/>
            </c:ext>
          </c:extLst>
        </c:ser>
        <c:ser>
          <c:idx val="2"/>
          <c:order val="2"/>
          <c:spPr>
            <a:noFill/>
            <a:ln>
              <a:noFill/>
            </a:ln>
            <a:effectLst/>
          </c:spPr>
          <c:invertIfNegative val="0"/>
          <c:cat>
            <c:strRef>
              <c:f>STAT!$A$39:$A$41</c:f>
              <c:strCache>
                <c:ptCount val="3"/>
                <c:pt idx="0">
                  <c:v>Belgique</c:v>
                </c:pt>
                <c:pt idx="1">
                  <c:v>France</c:v>
                </c:pt>
                <c:pt idx="2">
                  <c:v>Nord de l'Europe</c:v>
                </c:pt>
              </c:strCache>
            </c:strRef>
          </c:cat>
          <c:val>
            <c:numRef>
              <c:f>weight!$B$5:$B$7</c:f>
              <c:numCache>
                <c:formatCode>0</c:formatCode>
                <c:ptCount val="3"/>
                <c:pt idx="0">
                  <c:v>2.8492125381239433</c:v>
                </c:pt>
                <c:pt idx="1">
                  <c:v>6.1274632519695622</c:v>
                </c:pt>
                <c:pt idx="2">
                  <c:v>7.1418221145020411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62-4414-87E9-4C4CEF7FE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22308272"/>
        <c:axId val="1122316976"/>
      </c:barChart>
      <c:lineChart>
        <c:grouping val="stacked"/>
        <c:varyColors val="0"/>
        <c:ser>
          <c:idx val="3"/>
          <c:order val="3"/>
          <c:spPr>
            <a:ln w="952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strRef>
              <c:f>STAT!$A$39:$A$41</c:f>
              <c:strCache>
                <c:ptCount val="3"/>
                <c:pt idx="0">
                  <c:v>Belgique</c:v>
                </c:pt>
                <c:pt idx="1">
                  <c:v>France</c:v>
                </c:pt>
                <c:pt idx="2">
                  <c:v>Nord de l'Europe</c:v>
                </c:pt>
              </c:strCache>
            </c:strRef>
          </c:cat>
          <c:val>
            <c:numRef>
              <c:f>weight!$B$2:$B$4</c:f>
              <c:numCache>
                <c:formatCode>0</c:formatCode>
                <c:ptCount val="3"/>
                <c:pt idx="0">
                  <c:v>45.363363363363355</c:v>
                </c:pt>
                <c:pt idx="1">
                  <c:v>37.916666666666671</c:v>
                </c:pt>
                <c:pt idx="2">
                  <c:v>48.113207547169807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262-4414-87E9-4C4CEF7FE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2325136"/>
        <c:axId val="1122327856"/>
      </c:lineChart>
      <c:catAx>
        <c:axId val="112230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2316976"/>
        <c:crosses val="autoZero"/>
        <c:auto val="1"/>
        <c:lblAlgn val="ctr"/>
        <c:lblOffset val="100"/>
        <c:noMultiLvlLbl val="0"/>
      </c:catAx>
      <c:valAx>
        <c:axId val="1122316976"/>
        <c:scaling>
          <c:orientation val="minMax"/>
          <c:max val="6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2308272"/>
        <c:crosses val="autoZero"/>
        <c:crossBetween val="between"/>
      </c:valAx>
      <c:valAx>
        <c:axId val="1122327856"/>
        <c:scaling>
          <c:orientation val="minMax"/>
          <c:max val="28"/>
          <c:min val="22"/>
        </c:scaling>
        <c:delete val="1"/>
        <c:axPos val="r"/>
        <c:numFmt formatCode="0" sourceLinked="1"/>
        <c:majorTickMark val="out"/>
        <c:minorTickMark val="none"/>
        <c:tickLblPos val="nextTo"/>
        <c:crossAx val="1122325136"/>
        <c:crosses val="max"/>
        <c:crossBetween val="between"/>
      </c:valAx>
      <c:catAx>
        <c:axId val="112232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2327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weight!$I$2:$I$3</c:f>
              <c:strCache>
                <c:ptCount val="2"/>
                <c:pt idx="0">
                  <c:v>Avec un consultant</c:v>
                </c:pt>
                <c:pt idx="1">
                  <c:v>Avec un copropriétaire</c:v>
                </c:pt>
              </c:strCache>
            </c:strRef>
          </c:cat>
          <c:val>
            <c:numRef>
              <c:f>weight!$L$2:$L$3</c:f>
              <c:numCache>
                <c:formatCode>0</c:formatCode>
                <c:ptCount val="2"/>
                <c:pt idx="0">
                  <c:v>38.708354199736249</c:v>
                </c:pt>
                <c:pt idx="1">
                  <c:v>43.433245029430594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53-4F8C-B54F-B65010546F98}"/>
            </c:ext>
          </c:extLst>
        </c:ser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100"/>
            <c:spPr>
              <a:noFill/>
              <a:ln w="12700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strRef>
              <c:f>weight!$I$2:$I$3</c:f>
              <c:strCache>
                <c:ptCount val="2"/>
                <c:pt idx="0">
                  <c:v>Avec un consultant</c:v>
                </c:pt>
                <c:pt idx="1">
                  <c:v>Avec un copropriétaire</c:v>
                </c:pt>
              </c:strCache>
            </c:strRef>
          </c:cat>
          <c:val>
            <c:numRef>
              <c:f>weight!$J$4:$J$5</c:f>
              <c:numCache>
                <c:formatCode>0.00000</c:formatCode>
                <c:ptCount val="2"/>
                <c:pt idx="0">
                  <c:v>3.440117415984254</c:v>
                </c:pt>
                <c:pt idx="1">
                  <c:v>3.440117415984254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53-4F8C-B54F-B65010546F98}"/>
            </c:ext>
          </c:extLst>
        </c:ser>
        <c:ser>
          <c:idx val="2"/>
          <c:order val="2"/>
          <c:spPr>
            <a:noFill/>
            <a:ln>
              <a:noFill/>
            </a:ln>
            <a:effectLst/>
          </c:spPr>
          <c:invertIfNegative val="0"/>
          <c:cat>
            <c:strRef>
              <c:f>weight!$I$2:$I$3</c:f>
              <c:strCache>
                <c:ptCount val="2"/>
                <c:pt idx="0">
                  <c:v>Avec un consultant</c:v>
                </c:pt>
                <c:pt idx="1">
                  <c:v>Avec un copropriétaire</c:v>
                </c:pt>
              </c:strCache>
            </c:strRef>
          </c:cat>
          <c:val>
            <c:numRef>
              <c:f>weight!$J$4:$J$5</c:f>
              <c:numCache>
                <c:formatCode>0.00000</c:formatCode>
                <c:ptCount val="2"/>
                <c:pt idx="0">
                  <c:v>3.440117415984254</c:v>
                </c:pt>
                <c:pt idx="1">
                  <c:v>3.440117415984254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53-4F8C-B54F-B65010546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22303376"/>
        <c:axId val="1122326768"/>
      </c:barChart>
      <c:lineChart>
        <c:grouping val="stacked"/>
        <c:varyColors val="0"/>
        <c:ser>
          <c:idx val="3"/>
          <c:order val="3"/>
          <c:spPr>
            <a:ln w="952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strRef>
              <c:f>weight!$I$2:$I$3</c:f>
              <c:strCache>
                <c:ptCount val="2"/>
                <c:pt idx="0">
                  <c:v>Avec un consultant</c:v>
                </c:pt>
                <c:pt idx="1">
                  <c:v>Avec un copropriétaire</c:v>
                </c:pt>
              </c:strCache>
            </c:strRef>
          </c:cat>
          <c:val>
            <c:numRef>
              <c:f>weight!$J$2:$J$3</c:f>
              <c:numCache>
                <c:formatCode>0</c:formatCode>
                <c:ptCount val="2"/>
                <c:pt idx="0">
                  <c:v>42.148471615720503</c:v>
                </c:pt>
                <c:pt idx="1">
                  <c:v>46.873362445414848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053-4F8C-B54F-B65010546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2328400"/>
        <c:axId val="1122312080"/>
      </c:lineChart>
      <c:catAx>
        <c:axId val="112230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2326768"/>
        <c:crosses val="autoZero"/>
        <c:auto val="1"/>
        <c:lblAlgn val="ctr"/>
        <c:lblOffset val="100"/>
        <c:noMultiLvlLbl val="0"/>
      </c:catAx>
      <c:valAx>
        <c:axId val="1122326768"/>
        <c:scaling>
          <c:orientation val="minMax"/>
          <c:max val="51"/>
          <c:min val="3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2303376"/>
        <c:crosses val="autoZero"/>
        <c:crossBetween val="between"/>
      </c:valAx>
      <c:valAx>
        <c:axId val="1122312080"/>
        <c:scaling>
          <c:orientation val="minMax"/>
          <c:max val="28"/>
          <c:min val="22"/>
        </c:scaling>
        <c:delete val="1"/>
        <c:axPos val="r"/>
        <c:numFmt formatCode="0" sourceLinked="1"/>
        <c:majorTickMark val="out"/>
        <c:minorTickMark val="none"/>
        <c:tickLblPos val="nextTo"/>
        <c:crossAx val="1122328400"/>
        <c:crosses val="max"/>
        <c:crossBetween val="between"/>
      </c:valAx>
      <c:catAx>
        <c:axId val="1122328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2312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weight!$A$25</c:f>
              <c:strCache>
                <c:ptCount val="1"/>
                <c:pt idx="0">
                  <c:v>Belge</c:v>
                </c:pt>
              </c:strCache>
            </c:strRef>
          </c:tx>
          <c:spPr>
            <a:solidFill>
              <a:srgbClr val="FFD000"/>
            </a:solidFill>
            <a:ln>
              <a:noFill/>
            </a:ln>
            <a:effectLst/>
          </c:spPr>
          <c:invertIfNegative val="0"/>
          <c:val>
            <c:numRef>
              <c:f>weight!$J$27:$P$27</c:f>
              <c:numCache>
                <c:formatCode>0%</c:formatCode>
                <c:ptCount val="7"/>
                <c:pt idx="0">
                  <c:v>2.7027027027027029E-2</c:v>
                </c:pt>
                <c:pt idx="1">
                  <c:v>3.003003003003003E-3</c:v>
                </c:pt>
                <c:pt idx="2">
                  <c:v>3.6036036036036036E-2</c:v>
                </c:pt>
                <c:pt idx="3">
                  <c:v>0.18618618618618618</c:v>
                </c:pt>
                <c:pt idx="4">
                  <c:v>0.3003003003003003</c:v>
                </c:pt>
                <c:pt idx="5">
                  <c:v>0.16816816816816818</c:v>
                </c:pt>
                <c:pt idx="6">
                  <c:v>0.27927927927927926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41-41B0-8AAC-B3CF69105A2C}"/>
            </c:ext>
          </c:extLst>
        </c:ser>
        <c:ser>
          <c:idx val="1"/>
          <c:order val="1"/>
          <c:tx>
            <c:strRef>
              <c:f>weight!$A$26</c:f>
              <c:strCache>
                <c:ptCount val="1"/>
                <c:pt idx="0">
                  <c:v>Français</c:v>
                </c:pt>
              </c:strCache>
            </c:strRef>
          </c:tx>
          <c:spPr>
            <a:solidFill>
              <a:srgbClr val="5FA4B0"/>
            </a:solidFill>
            <a:ln>
              <a:noFill/>
            </a:ln>
            <a:effectLst/>
          </c:spPr>
          <c:invertIfNegative val="0"/>
          <c:val>
            <c:numRef>
              <c:f>weight!$J$28:$P$28</c:f>
              <c:numCache>
                <c:formatCode>0%</c:formatCode>
                <c:ptCount val="7"/>
                <c:pt idx="0">
                  <c:v>2.7777777777777776E-2</c:v>
                </c:pt>
                <c:pt idx="1">
                  <c:v>2.7777777777777776E-2</c:v>
                </c:pt>
                <c:pt idx="2">
                  <c:v>5.5555555555555552E-2</c:v>
                </c:pt>
                <c:pt idx="3">
                  <c:v>0.3611111111111111</c:v>
                </c:pt>
                <c:pt idx="4">
                  <c:v>0.19444444444444445</c:v>
                </c:pt>
                <c:pt idx="5">
                  <c:v>0.1111111111111111</c:v>
                </c:pt>
                <c:pt idx="6">
                  <c:v>0.22222222222222221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41-41B0-8AAC-B3CF69105A2C}"/>
            </c:ext>
          </c:extLst>
        </c:ser>
        <c:ser>
          <c:idx val="2"/>
          <c:order val="2"/>
          <c:tx>
            <c:strRef>
              <c:f>weight!$A$27</c:f>
              <c:strCache>
                <c:ptCount val="1"/>
                <c:pt idx="0">
                  <c:v>Nord</c:v>
                </c:pt>
              </c:strCache>
            </c:strRef>
          </c:tx>
          <c:spPr>
            <a:solidFill>
              <a:srgbClr val="B9CD76"/>
            </a:solidFill>
            <a:ln>
              <a:noFill/>
            </a:ln>
            <a:effectLst/>
          </c:spPr>
          <c:invertIfNegative val="0"/>
          <c:val>
            <c:numRef>
              <c:f>weight!$J$29:$P$29</c:f>
              <c:numCache>
                <c:formatCode>0%</c:formatCode>
                <c:ptCount val="7"/>
                <c:pt idx="0">
                  <c:v>1.8867924528301886E-2</c:v>
                </c:pt>
                <c:pt idx="1">
                  <c:v>0</c:v>
                </c:pt>
                <c:pt idx="2">
                  <c:v>1.8867924528301886E-2</c:v>
                </c:pt>
                <c:pt idx="3">
                  <c:v>0.30188679245283018</c:v>
                </c:pt>
                <c:pt idx="4">
                  <c:v>0.20754716981132076</c:v>
                </c:pt>
                <c:pt idx="5">
                  <c:v>0.16981132075471697</c:v>
                </c:pt>
                <c:pt idx="6">
                  <c:v>0.28301886792452829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41-41B0-8AAC-B3CF69105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2331120"/>
        <c:axId val="1122328944"/>
      </c:barChart>
      <c:catAx>
        <c:axId val="112233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2328944"/>
        <c:crosses val="autoZero"/>
        <c:auto val="1"/>
        <c:lblAlgn val="ctr"/>
        <c:lblOffset val="100"/>
        <c:noMultiLvlLbl val="0"/>
      </c:catAx>
      <c:valAx>
        <c:axId val="112232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2331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Belgique</c:v>
          </c:tx>
          <c:spPr>
            <a:solidFill>
              <a:srgbClr val="FFD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[Q_fermee.xlsx]STAT!$B$168:$C$168</c:f>
              <c:strCache>
                <c:ptCount val="2"/>
                <c:pt idx="0">
                  <c:v>Non</c:v>
                </c:pt>
                <c:pt idx="1">
                  <c:v>Oui</c:v>
                </c:pt>
              </c:strCache>
            </c:strRef>
          </c:cat>
          <c:val>
            <c:numRef>
              <c:f>[Q_fermee.xlsx]STAT!$B$169:$C$169</c:f>
              <c:numCache>
                <c:formatCode>0%</c:formatCode>
                <c:ptCount val="2"/>
                <c:pt idx="0">
                  <c:v>0.50769230769230766</c:v>
                </c:pt>
                <c:pt idx="1">
                  <c:v>0.49230769230769234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B8-419B-8327-509FBBAD824C}"/>
            </c:ext>
          </c:extLst>
        </c:ser>
        <c:ser>
          <c:idx val="1"/>
          <c:order val="1"/>
          <c:tx>
            <c:strRef>
              <c:f>[Q_fermee.xlsx]STAT!$A$170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5FA4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[Q_fermee.xlsx]STAT!$B$170:$C$170</c:f>
              <c:numCache>
                <c:formatCode>0%</c:formatCode>
                <c:ptCount val="2"/>
                <c:pt idx="0">
                  <c:v>0.34313725490196079</c:v>
                </c:pt>
                <c:pt idx="1">
                  <c:v>0.65686274509803921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B8-419B-8327-509FBBAD824C}"/>
            </c:ext>
          </c:extLst>
        </c:ser>
        <c:ser>
          <c:idx val="2"/>
          <c:order val="2"/>
          <c:tx>
            <c:v>Nord de l'Europe</c:v>
          </c:tx>
          <c:spPr>
            <a:solidFill>
              <a:srgbClr val="B9CD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[Q_fermee.xlsx]STAT!$B$171:$C$171</c:f>
              <c:numCache>
                <c:formatCode>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B8-419B-8327-509FBBAD82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2331664"/>
        <c:axId val="1122301744"/>
      </c:barChart>
      <c:catAx>
        <c:axId val="112233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2301744"/>
        <c:crosses val="autoZero"/>
        <c:auto val="1"/>
        <c:lblAlgn val="ctr"/>
        <c:lblOffset val="100"/>
        <c:noMultiLvlLbl val="0"/>
      </c:catAx>
      <c:valAx>
        <c:axId val="112230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233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9915458937198"/>
          <c:y val="0.16457083333333336"/>
          <c:w val="0.81742886473429943"/>
          <c:h val="0.601655787037037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STAT!$A$245</c:f>
              <c:strCache>
                <c:ptCount val="1"/>
                <c:pt idx="0">
                  <c:v>Belgique</c:v>
                </c:pt>
              </c:strCache>
            </c:strRef>
          </c:tx>
          <c:spPr>
            <a:solidFill>
              <a:srgbClr val="FFD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STAT!$B$245:$F$245</c:f>
              <c:numCache>
                <c:formatCode>0%</c:formatCode>
                <c:ptCount val="5"/>
                <c:pt idx="0">
                  <c:v>0.13076923076923078</c:v>
                </c:pt>
                <c:pt idx="1">
                  <c:v>0.13076923076923078</c:v>
                </c:pt>
                <c:pt idx="2">
                  <c:v>0.14615384615384616</c:v>
                </c:pt>
                <c:pt idx="3">
                  <c:v>0.23589743589743589</c:v>
                </c:pt>
                <c:pt idx="4">
                  <c:v>0.35641025641025642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6F-485A-98FA-F762CE27EE23}"/>
            </c:ext>
          </c:extLst>
        </c:ser>
        <c:ser>
          <c:idx val="2"/>
          <c:order val="1"/>
          <c:tx>
            <c:strRef>
              <c:f>STAT!$A$246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5FA4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STAT!$B$246:$F$246</c:f>
              <c:numCache>
                <c:formatCode>0%</c:formatCode>
                <c:ptCount val="5"/>
                <c:pt idx="0">
                  <c:v>0.19607843137254902</c:v>
                </c:pt>
                <c:pt idx="1">
                  <c:v>0.22549019607843138</c:v>
                </c:pt>
                <c:pt idx="2">
                  <c:v>0.21568627450980393</c:v>
                </c:pt>
                <c:pt idx="3">
                  <c:v>0.15686274509803921</c:v>
                </c:pt>
                <c:pt idx="4">
                  <c:v>0.20588235294117646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6F-485A-98FA-F762CE27EE23}"/>
            </c:ext>
          </c:extLst>
        </c:ser>
        <c:ser>
          <c:idx val="3"/>
          <c:order val="2"/>
          <c:tx>
            <c:strRef>
              <c:f>STAT!$A$247</c:f>
              <c:strCache>
                <c:ptCount val="1"/>
                <c:pt idx="0">
                  <c:v>Nord de l'Europe</c:v>
                </c:pt>
              </c:strCache>
            </c:strRef>
          </c:tx>
          <c:spPr>
            <a:solidFill>
              <a:srgbClr val="B9CD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STAT!$B$247:$F$247</c:f>
              <c:numCache>
                <c:formatCode>0%</c:formatCode>
                <c:ptCount val="5"/>
                <c:pt idx="0">
                  <c:v>0.25</c:v>
                </c:pt>
                <c:pt idx="1">
                  <c:v>0.125</c:v>
                </c:pt>
                <c:pt idx="2">
                  <c:v>0.21428571428571427</c:v>
                </c:pt>
                <c:pt idx="3">
                  <c:v>0.16071428571428573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6F-485A-98FA-F762CE27E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2315888"/>
        <c:axId val="1122310992"/>
      </c:barChart>
      <c:catAx>
        <c:axId val="112231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2310992"/>
        <c:crosses val="autoZero"/>
        <c:auto val="1"/>
        <c:lblAlgn val="ctr"/>
        <c:lblOffset val="100"/>
        <c:noMultiLvlLbl val="0"/>
      </c:catAx>
      <c:valAx>
        <c:axId val="112231099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23158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8260869565217"/>
          <c:y val="0.15848488976985148"/>
          <c:w val="0.81704541062801916"/>
          <c:h val="0.582859830776820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STAT!$A$245</c:f>
              <c:strCache>
                <c:ptCount val="1"/>
                <c:pt idx="0">
                  <c:v>Belgique</c:v>
                </c:pt>
              </c:strCache>
            </c:strRef>
          </c:tx>
          <c:spPr>
            <a:solidFill>
              <a:srgbClr val="FFD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STAT!$B$273:$F$273</c:f>
              <c:numCache>
                <c:formatCode>0%</c:formatCode>
                <c:ptCount val="5"/>
                <c:pt idx="0">
                  <c:v>7.9487179487179482E-2</c:v>
                </c:pt>
                <c:pt idx="1">
                  <c:v>0.13589743589743589</c:v>
                </c:pt>
                <c:pt idx="2">
                  <c:v>0.11025641025641025</c:v>
                </c:pt>
                <c:pt idx="3">
                  <c:v>0.22307692307692309</c:v>
                </c:pt>
                <c:pt idx="4">
                  <c:v>0.45128205128205129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2C-464B-B4EE-0638676416D9}"/>
            </c:ext>
          </c:extLst>
        </c:ser>
        <c:ser>
          <c:idx val="2"/>
          <c:order val="1"/>
          <c:tx>
            <c:strRef>
              <c:f>STAT!$A$246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5FA4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STAT!$B$274:$F$274</c:f>
              <c:numCache>
                <c:formatCode>0%</c:formatCode>
                <c:ptCount val="5"/>
                <c:pt idx="0">
                  <c:v>0.19607843137254902</c:v>
                </c:pt>
                <c:pt idx="1">
                  <c:v>0.19607843137254902</c:v>
                </c:pt>
                <c:pt idx="2">
                  <c:v>0.19607843137254902</c:v>
                </c:pt>
                <c:pt idx="3">
                  <c:v>0.13725490196078433</c:v>
                </c:pt>
                <c:pt idx="4">
                  <c:v>0.27450980392156865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2C-464B-B4EE-0638676416D9}"/>
            </c:ext>
          </c:extLst>
        </c:ser>
        <c:ser>
          <c:idx val="3"/>
          <c:order val="2"/>
          <c:tx>
            <c:strRef>
              <c:f>STAT!$A$219</c:f>
              <c:strCache>
                <c:ptCount val="1"/>
                <c:pt idx="0">
                  <c:v>Nord de l'Europe</c:v>
                </c:pt>
              </c:strCache>
            </c:strRef>
          </c:tx>
          <c:spPr>
            <a:solidFill>
              <a:srgbClr val="B9CD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STAT!$B$275:$F$275</c:f>
              <c:numCache>
                <c:formatCode>0%</c:formatCode>
                <c:ptCount val="5"/>
                <c:pt idx="0">
                  <c:v>0.10714285714285714</c:v>
                </c:pt>
                <c:pt idx="1">
                  <c:v>8.9285714285714288E-2</c:v>
                </c:pt>
                <c:pt idx="2">
                  <c:v>0.17857142857142858</c:v>
                </c:pt>
                <c:pt idx="3">
                  <c:v>0.21428571428571427</c:v>
                </c:pt>
                <c:pt idx="4">
                  <c:v>0.4107142857142857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2C-464B-B4EE-0638676416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2309904"/>
        <c:axId val="1122305552"/>
      </c:barChart>
      <c:catAx>
        <c:axId val="112230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2305552"/>
        <c:crosses val="autoZero"/>
        <c:auto val="1"/>
        <c:lblAlgn val="ctr"/>
        <c:lblOffset val="100"/>
        <c:noMultiLvlLbl val="0"/>
      </c:catAx>
      <c:valAx>
        <c:axId val="112230555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23099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9915458937198"/>
          <c:y val="0.16417407407407406"/>
          <c:w val="0.81742886473429943"/>
          <c:h val="0.604541435185185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STAT!$A$217</c:f>
              <c:strCache>
                <c:ptCount val="1"/>
                <c:pt idx="0">
                  <c:v>Belgique</c:v>
                </c:pt>
              </c:strCache>
            </c:strRef>
          </c:tx>
          <c:spPr>
            <a:solidFill>
              <a:srgbClr val="FFD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STAT!$B$217:$F$217</c:f>
              <c:numCache>
                <c:formatCode>0%</c:formatCode>
                <c:ptCount val="5"/>
                <c:pt idx="0">
                  <c:v>4.6153846153846156E-2</c:v>
                </c:pt>
                <c:pt idx="1">
                  <c:v>0.11025641025641025</c:v>
                </c:pt>
                <c:pt idx="2">
                  <c:v>0.1641025641025641</c:v>
                </c:pt>
                <c:pt idx="3">
                  <c:v>0.30512820512820515</c:v>
                </c:pt>
                <c:pt idx="4">
                  <c:v>0.37435897435897436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F8-4AE9-BBEC-E6ECEA3E11D7}"/>
            </c:ext>
          </c:extLst>
        </c:ser>
        <c:ser>
          <c:idx val="2"/>
          <c:order val="1"/>
          <c:tx>
            <c:strRef>
              <c:f>STAT!$A$218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5FA4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STAT!$B$218:$F$218</c:f>
              <c:numCache>
                <c:formatCode>0%</c:formatCode>
                <c:ptCount val="5"/>
                <c:pt idx="0">
                  <c:v>4.9019607843137254E-2</c:v>
                </c:pt>
                <c:pt idx="1">
                  <c:v>0.11764705882352941</c:v>
                </c:pt>
                <c:pt idx="2">
                  <c:v>0.25490196078431371</c:v>
                </c:pt>
                <c:pt idx="3">
                  <c:v>0.3235294117647059</c:v>
                </c:pt>
                <c:pt idx="4">
                  <c:v>0.25490196078431371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F8-4AE9-BBEC-E6ECEA3E11D7}"/>
            </c:ext>
          </c:extLst>
        </c:ser>
        <c:ser>
          <c:idx val="3"/>
          <c:order val="2"/>
          <c:tx>
            <c:strRef>
              <c:f>STAT!$A$219</c:f>
              <c:strCache>
                <c:ptCount val="1"/>
                <c:pt idx="0">
                  <c:v>Nord de l'Europe</c:v>
                </c:pt>
              </c:strCache>
            </c:strRef>
          </c:tx>
          <c:spPr>
            <a:solidFill>
              <a:srgbClr val="B9CD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STAT!$B$219:$F$219</c:f>
              <c:numCache>
                <c:formatCode>0%</c:formatCode>
                <c:ptCount val="5"/>
                <c:pt idx="0">
                  <c:v>1.7857142857142856E-2</c:v>
                </c:pt>
                <c:pt idx="1">
                  <c:v>0.25</c:v>
                </c:pt>
                <c:pt idx="2">
                  <c:v>0.14285714285714285</c:v>
                </c:pt>
                <c:pt idx="3">
                  <c:v>0.23214285714285715</c:v>
                </c:pt>
                <c:pt idx="4">
                  <c:v>0.35714285714285715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F8-4AE9-BBEC-E6ECEA3E1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2308816"/>
        <c:axId val="1122309360"/>
      </c:barChart>
      <c:catAx>
        <c:axId val="112230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2309360"/>
        <c:crosses val="autoZero"/>
        <c:auto val="1"/>
        <c:lblAlgn val="ctr"/>
        <c:lblOffset val="100"/>
        <c:noMultiLvlLbl val="0"/>
      </c:catAx>
      <c:valAx>
        <c:axId val="112230936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23088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3F5FB-08FB-B347-AB98-4ADD350AA490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B8460-0177-FC47-BD0D-1CFCF98011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2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PAGE D'INTRODUCTION 1 / page</a:t>
            </a:r>
            <a:r>
              <a:rPr lang="fr-FR" baseline="0" dirty="0" smtClean="0"/>
              <a:t> permettant l'insertion du titre de la présentation ainsi que d'autres infos (date, lieu, orateur, sous-titre,</a:t>
            </a:r>
            <a:r>
              <a:rPr lang="mr-IN" baseline="0" dirty="0" smtClean="0"/>
              <a:t>…</a:t>
            </a:r>
            <a:r>
              <a:rPr lang="nl-BE" baseline="0" dirty="0" smtClean="0"/>
              <a:t>)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Si vous souhaitez modifier la photo de fond :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Allez dans le menu « Affichage » &gt; « Masques » &gt; « Masque des diapositives »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Supprimez l’image du drapeau déjà présente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Allez dans « Insertion » &gt; « Photo » et chargez votre image (en veillant à la bonne qualité de celle-ci)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Placez celle-ci en « Arrière-plan » via le menu « Réorganiser »   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31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PAGE DE FIN 1 / Possibilité de personnaliser</a:t>
            </a:r>
            <a:r>
              <a:rPr lang="fr-FR" baseline="0" dirty="0" smtClean="0"/>
              <a:t> le texte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56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7706219" cy="5143500"/>
          </a:xfrm>
          <a:prstGeom prst="rect">
            <a:avLst/>
          </a:prstGeom>
        </p:spPr>
      </p:pic>
      <p:sp>
        <p:nvSpPr>
          <p:cNvPr id="17" name="Triangle rectangle 16"/>
          <p:cNvSpPr/>
          <p:nvPr userDrawn="1"/>
        </p:nvSpPr>
        <p:spPr>
          <a:xfrm rot="10800000" flipV="1">
            <a:off x="771865" y="931852"/>
            <a:ext cx="8372134" cy="4211649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/>
          <p:cNvSpPr/>
          <p:nvPr userDrawn="1"/>
        </p:nvSpPr>
        <p:spPr>
          <a:xfrm>
            <a:off x="1" y="28106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rectangle 18"/>
          <p:cNvSpPr>
            <a:spLocks noChangeAspect="1"/>
          </p:cNvSpPr>
          <p:nvPr userDrawn="1"/>
        </p:nvSpPr>
        <p:spPr>
          <a:xfrm rot="10800000">
            <a:off x="4122130" y="1"/>
            <a:ext cx="5021870" cy="2520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uLIEGE_Logo_Compact_CMJN_pos@2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63" y="240925"/>
            <a:ext cx="1525828" cy="740816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 userDrawn="1">
            <p:ph type="title"/>
          </p:nvPr>
        </p:nvSpPr>
        <p:spPr>
          <a:xfrm>
            <a:off x="3656775" y="3607361"/>
            <a:ext cx="5152370" cy="521302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2" name="Espace réservé du texte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56775" y="4176675"/>
            <a:ext cx="5152370" cy="585698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1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0"/>
            <a:ext cx="7099373" cy="5143500"/>
            <a:chOff x="0" y="0"/>
            <a:chExt cx="7099373" cy="5143500"/>
          </a:xfrm>
        </p:grpSpPr>
        <p:sp>
          <p:nvSpPr>
            <p:cNvPr id="14" name="Triangle rectangle 13"/>
            <p:cNvSpPr/>
            <p:nvPr userDrawn="1"/>
          </p:nvSpPr>
          <p:spPr>
            <a:xfrm flipV="1">
              <a:off x="1" y="0"/>
              <a:ext cx="4757430" cy="239570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rectangle 12"/>
            <p:cNvSpPr/>
            <p:nvPr userDrawn="1"/>
          </p:nvSpPr>
          <p:spPr>
            <a:xfrm>
              <a:off x="0" y="1568468"/>
              <a:ext cx="7099373" cy="3575032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3285075"/>
            <a:ext cx="5622328" cy="567349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931026"/>
            <a:ext cx="5622328" cy="486486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16" name="Image 15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32" y="74181"/>
            <a:ext cx="1010445" cy="4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275227"/>
            <a:ext cx="8229600" cy="34281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2" y="73305"/>
            <a:ext cx="496997" cy="5400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199" y="640675"/>
            <a:ext cx="7639171" cy="567349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5FA4B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3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1" y="1278175"/>
            <a:ext cx="3935666" cy="337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725976" y="1278175"/>
            <a:ext cx="3963426" cy="337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0" name="Image 9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2" y="73305"/>
            <a:ext cx="496997" cy="54000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5FA4B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1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2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392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8C8B8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2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2271293"/>
            <a:ext cx="9145410" cy="2872676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pic>
        <p:nvPicPr>
          <p:cNvPr id="11" name="Image 10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86" y="240925"/>
            <a:ext cx="1525828" cy="740816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2400" b="0">
                <a:solidFill>
                  <a:srgbClr val="5FA4B0"/>
                </a:solidFill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0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2271293"/>
            <a:ext cx="9145410" cy="2872676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pic>
        <p:nvPicPr>
          <p:cNvPr id="11" name="Image 10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86" y="240925"/>
            <a:ext cx="1525828" cy="740816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2400" b="0">
                <a:solidFill>
                  <a:srgbClr val="5FA4B0"/>
                </a:solidFill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328198" y="3952223"/>
            <a:ext cx="2465236" cy="875838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fr-FR" sz="1400" dirty="0" smtClean="0">
                <a:solidFill>
                  <a:srgbClr val="5FA4B0"/>
                </a:solidFill>
              </a:rPr>
              <a:t>Contact</a:t>
            </a:r>
            <a:endParaRPr lang="fr-FR" dirty="0" smtClean="0"/>
          </a:p>
          <a:p>
            <a:pPr lvl="0"/>
            <a:r>
              <a:rPr lang="fr-FR" dirty="0" smtClean="0"/>
              <a:t>À compléter</a:t>
            </a:r>
          </a:p>
        </p:txBody>
      </p:sp>
    </p:spTree>
    <p:extLst>
      <p:ext uri="{BB962C8B-B14F-4D97-AF65-F5344CB8AC3E}">
        <p14:creationId xmlns:p14="http://schemas.microsoft.com/office/powerpoint/2010/main" val="1392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24" y="1817365"/>
            <a:ext cx="3107552" cy="15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r 28"/>
          <p:cNvGrpSpPr/>
          <p:nvPr userDrawn="1"/>
        </p:nvGrpSpPr>
        <p:grpSpPr>
          <a:xfrm>
            <a:off x="0" y="2276498"/>
            <a:ext cx="9145410" cy="2872676"/>
            <a:chOff x="0" y="2271293"/>
            <a:chExt cx="9145410" cy="2872676"/>
          </a:xfrm>
        </p:grpSpPr>
        <p:sp>
          <p:nvSpPr>
            <p:cNvPr id="28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Triangle isocèle 3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915" y="1987058"/>
            <a:ext cx="7493796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1" y="2633009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16" name="Image 15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86" y="240925"/>
            <a:ext cx="1525828" cy="7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FR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EN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150642"/>
            <a:chOff x="-5102" y="-5100"/>
            <a:chExt cx="9149101" cy="5150642"/>
          </a:xfrm>
        </p:grpSpPr>
        <p:sp>
          <p:nvSpPr>
            <p:cNvPr id="18" name="Triangle isocèle 17"/>
            <p:cNvSpPr/>
            <p:nvPr userDrawn="1"/>
          </p:nvSpPr>
          <p:spPr>
            <a:xfrm rot="5400000">
              <a:off x="1200324" y="-1210526"/>
              <a:ext cx="5150642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642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150642" y="6425259"/>
                  </a:lnTo>
                  <a:lnTo>
                    <a:pt x="5150642" y="7560475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  <p:sp>
          <p:nvSpPr>
            <p:cNvPr id="19" name="Triangle isocèle 18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32" y="74181"/>
            <a:ext cx="1010445" cy="490589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86817" y="3476665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86817" y="4122616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36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0596-2690-A647-BF28-8313842AC749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8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53" r:id="rId9"/>
    <p:sldLayoutId id="2147483654" r:id="rId10"/>
    <p:sldLayoutId id="2147483655" r:id="rId11"/>
    <p:sldLayoutId id="2147483662" r:id="rId12"/>
    <p:sldLayoutId id="2147483660" r:id="rId13"/>
    <p:sldLayoutId id="2147483657" r:id="rId14"/>
    <p:sldLayoutId id="2147483661" r:id="rId15"/>
    <p:sldLayoutId id="2147483664" r:id="rId16"/>
    <p:sldLayoutId id="214748366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‑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Lucida Grande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‑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Comparaisons des attitudes d’acteurs dans les démarches de coutures urbaines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200" dirty="0" smtClean="0"/>
              <a:t>Perrine </a:t>
            </a:r>
            <a:r>
              <a:rPr lang="fr-FR" sz="1200" dirty="0" err="1" smtClean="0"/>
              <a:t>Dethier</a:t>
            </a:r>
            <a:r>
              <a:rPr lang="fr-FR" sz="1200" dirty="0" smtClean="0"/>
              <a:t> et Jean-Marie </a:t>
            </a:r>
            <a:r>
              <a:rPr lang="fr-FR" sz="1200" dirty="0" err="1" smtClean="0"/>
              <a:t>Halleux</a:t>
            </a:r>
            <a:endParaRPr lang="fr-FR" sz="1200" dirty="0" smtClean="0"/>
          </a:p>
          <a:p>
            <a:r>
              <a:rPr lang="fr-FR" sz="1100" dirty="0" smtClean="0"/>
              <a:t>Université de Liège, </a:t>
            </a:r>
            <a:r>
              <a:rPr lang="fr-FR" sz="1100" dirty="0" err="1" smtClean="0"/>
              <a:t>Lepur</a:t>
            </a:r>
            <a:endParaRPr lang="fr-FR" sz="1100" dirty="0" smtClean="0"/>
          </a:p>
          <a:p>
            <a:r>
              <a:rPr lang="fr-FR" sz="1200" dirty="0" smtClean="0">
                <a:solidFill>
                  <a:srgbClr val="00707F"/>
                </a:solidFill>
              </a:rPr>
              <a:t>APERAU – 20 juin 2019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462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Propension à coopérer dans un projet </a:t>
            </a:r>
            <a:r>
              <a:rPr lang="fr-BE" dirty="0" smtClean="0"/>
              <a:t>immobilier</a:t>
            </a:r>
            <a:endParaRPr lang="en-US" dirty="0"/>
          </a:p>
        </p:txBody>
      </p:sp>
      <p:pic>
        <p:nvPicPr>
          <p:cNvPr id="4" name="Image 3" descr="C:\Users\user\AppData\Local\Microsoft\Windows\INetCache\Content.Word\Image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86489"/>
            <a:ext cx="7010964" cy="2966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5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Propension à coopérer dans un projet </a:t>
            </a:r>
            <a:r>
              <a:rPr lang="fr-BE" dirty="0" smtClean="0"/>
              <a:t>immobilier</a:t>
            </a:r>
            <a:endParaRPr lang="en-US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758454392"/>
              </p:ext>
            </p:extLst>
          </p:nvPr>
        </p:nvGraphicFramePr>
        <p:xfrm>
          <a:off x="804122" y="1200149"/>
          <a:ext cx="7021120" cy="366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58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1800" dirty="0"/>
              <a:t>Aviez-vous déjà entendu parler d'habitat groupé ? </a:t>
            </a:r>
            <a:endParaRPr lang="en-US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Connaissance et </a:t>
            </a:r>
            <a:r>
              <a:rPr lang="fr-BE" dirty="0" smtClean="0"/>
              <a:t>perception</a:t>
            </a:r>
            <a:endParaRPr lang="en-US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1255797651"/>
              </p:ext>
            </p:extLst>
          </p:nvPr>
        </p:nvGraphicFramePr>
        <p:xfrm>
          <a:off x="1943100" y="1684196"/>
          <a:ext cx="5257800" cy="342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95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1800" dirty="0"/>
              <a:t>Vous vous voyez (1) partager un espace vert commun (jardin collectif) avec d'autres habitants ou (5) avoir un espace vert privatif ? </a:t>
            </a:r>
            <a:endParaRPr lang="en-US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Connaissance et </a:t>
            </a:r>
            <a:r>
              <a:rPr lang="fr-BE" dirty="0" smtClean="0"/>
              <a:t>perception</a:t>
            </a:r>
            <a:endParaRPr lang="en-US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770363242"/>
              </p:ext>
            </p:extLst>
          </p:nvPr>
        </p:nvGraphicFramePr>
        <p:xfrm>
          <a:off x="1633596" y="1942430"/>
          <a:ext cx="5286375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76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1800" dirty="0"/>
              <a:t>Vous vous voyez (1) partager une salle commune avec d'autres habitants ou (5) vivre dans un logement privatif ?</a:t>
            </a:r>
            <a:endParaRPr lang="en-US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Connaissance et </a:t>
            </a:r>
            <a:r>
              <a:rPr lang="fr-BE" dirty="0" smtClean="0"/>
              <a:t>perception</a:t>
            </a:r>
            <a:endParaRPr lang="en-US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567425633"/>
              </p:ext>
            </p:extLst>
          </p:nvPr>
        </p:nvGraphicFramePr>
        <p:xfrm>
          <a:off x="1647884" y="1928010"/>
          <a:ext cx="5257800" cy="312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35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1800" dirty="0"/>
              <a:t>Vous vous voyez (1) construire ou rénover un immeuble avec d'autres habitants ou (5) construire ou rénover seul votre logement ?</a:t>
            </a:r>
            <a:endParaRPr lang="en-US" sz="11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Connaissance et </a:t>
            </a:r>
            <a:r>
              <a:rPr lang="fr-BE" dirty="0" smtClean="0"/>
              <a:t>perception</a:t>
            </a:r>
            <a:endParaRPr lang="en-US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1792899195"/>
              </p:ext>
            </p:extLst>
          </p:nvPr>
        </p:nvGraphicFramePr>
        <p:xfrm>
          <a:off x="1652646" y="1863981"/>
          <a:ext cx="5248275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77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</a:p>
          <a:p>
            <a:pPr lvl="1"/>
            <a:r>
              <a:rPr lang="fr-FR" dirty="0"/>
              <a:t>meilleure clarté du concept est nécessaire 	</a:t>
            </a:r>
          </a:p>
          <a:p>
            <a:pPr lvl="1"/>
            <a:r>
              <a:rPr lang="fr-FR" dirty="0"/>
              <a:t>pourcentage non négligeable (autour des 5 %) de nos échantillons est favorable à l’idée de participer à un projet d’habitat participatif pour 	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6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199" y="2720296"/>
            <a:ext cx="8208085" cy="567349"/>
          </a:xfrm>
        </p:spPr>
        <p:txBody>
          <a:bodyPr>
            <a:normAutofit fontScale="90000"/>
          </a:bodyPr>
          <a:lstStyle/>
          <a:p>
            <a:r>
              <a:rPr lang="fr-BE" i="1" dirty="0"/>
              <a:t>Est-ce que les différences de cultures de l’aménagement entre pays impactent le développement des comportements d’auto-gouvernance ?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smtClean="0"/>
              <a:t>Le cas de l’</a:t>
            </a:r>
            <a:r>
              <a:rPr lang="fr-BE" dirty="0" err="1" smtClean="0"/>
              <a:t>auto-promotion</a:t>
            </a:r>
            <a:r>
              <a:rPr lang="fr-BE" dirty="0" smtClean="0"/>
              <a:t> collective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/>
              <a:t>Comportements </a:t>
            </a:r>
            <a:r>
              <a:rPr lang="fr-BE" dirty="0" err="1"/>
              <a:t>auto-gouvernés</a:t>
            </a:r>
            <a:endParaRPr lang="fr-BE" dirty="0"/>
          </a:p>
          <a:p>
            <a:pPr lvl="1"/>
            <a:r>
              <a:rPr lang="fr-BE" i="1" dirty="0"/>
              <a:t>L’émergence et le développement d’initiatives naissant d’un réseau construit en dehors des institutions gouvernementales et qui peuvent se rattacher ultérieurement à ces institutions</a:t>
            </a:r>
            <a:r>
              <a:rPr lang="fr-BE" dirty="0"/>
              <a:t>. </a:t>
            </a:r>
          </a:p>
          <a:p>
            <a:pPr lvl="1"/>
            <a:r>
              <a:rPr lang="fr-BE" dirty="0"/>
              <a:t>Caractéristiques principales :</a:t>
            </a:r>
          </a:p>
          <a:p>
            <a:pPr lvl="2"/>
            <a:r>
              <a:rPr lang="fr-BE" dirty="0"/>
              <a:t>Ambition collective</a:t>
            </a:r>
          </a:p>
          <a:p>
            <a:pPr lvl="2"/>
            <a:r>
              <a:rPr lang="fr-BE" dirty="0"/>
              <a:t>Coordination </a:t>
            </a:r>
            <a:r>
              <a:rPr lang="fr-BE" dirty="0" smtClean="0"/>
              <a:t>interne</a:t>
            </a:r>
          </a:p>
          <a:p>
            <a:r>
              <a:rPr lang="fr-BE" dirty="0" smtClean="0"/>
              <a:t>Un exemple : </a:t>
            </a:r>
            <a:r>
              <a:rPr lang="fr-BE" dirty="0" err="1" smtClean="0"/>
              <a:t>auto-promotion</a:t>
            </a:r>
            <a:r>
              <a:rPr lang="fr-BE" dirty="0" smtClean="0"/>
              <a:t> collective</a:t>
            </a:r>
            <a:endParaRPr lang="fr-BE" dirty="0"/>
          </a:p>
          <a:p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Comportements </a:t>
            </a:r>
            <a:r>
              <a:rPr lang="fr-BE" dirty="0" err="1" smtClean="0"/>
              <a:t>auto-gouvernés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habitat groupÃ©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33" y="1798927"/>
            <a:ext cx="2371528" cy="32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75227"/>
            <a:ext cx="6646985" cy="3428140"/>
          </a:xfrm>
        </p:spPr>
        <p:txBody>
          <a:bodyPr>
            <a:noAutofit/>
          </a:bodyPr>
          <a:lstStyle/>
          <a:p>
            <a:r>
              <a:rPr lang="fr-BE" sz="1800" dirty="0" smtClean="0"/>
              <a:t>Définition de l’habitat participatif</a:t>
            </a:r>
            <a:endParaRPr lang="en-US" sz="1800" dirty="0"/>
          </a:p>
          <a:p>
            <a:pPr lvl="1"/>
            <a:r>
              <a:rPr lang="fr-FR" sz="1600" dirty="0"/>
              <a:t> « </a:t>
            </a:r>
            <a:r>
              <a:rPr lang="fr-FR" sz="1600" i="1" dirty="0" smtClean="0"/>
              <a:t>l’habitat </a:t>
            </a:r>
            <a:r>
              <a:rPr lang="fr-FR" sz="1600" i="1" dirty="0"/>
              <a:t>participatif est un type de logement collectif où les habitants participent activement dans la conception et l’organisation de leur environnement. Les habitants d’habitat participatif sont volontairement engagés à vivre comme une communauté. La conception des logements encourage les contacts sociaux tout en garantissant des espaces privés </a:t>
            </a:r>
            <a:r>
              <a:rPr lang="fr-FR" sz="1600" dirty="0"/>
              <a:t>» </a:t>
            </a:r>
            <a:r>
              <a:rPr lang="fr-FR" sz="1600" dirty="0" smtClean="0"/>
              <a:t>(</a:t>
            </a:r>
            <a:r>
              <a:rPr lang="fr-FR" sz="1600" dirty="0"/>
              <a:t>The </a:t>
            </a:r>
            <a:r>
              <a:rPr lang="fr-FR" sz="1600" dirty="0" err="1"/>
              <a:t>Cohousing</a:t>
            </a:r>
            <a:r>
              <a:rPr lang="fr-FR" sz="1600" dirty="0"/>
              <a:t> Association of the United States, </a:t>
            </a:r>
            <a:r>
              <a:rPr lang="fr-FR" sz="1600" dirty="0" err="1"/>
              <a:t>n.d</a:t>
            </a:r>
            <a:r>
              <a:rPr lang="fr-FR" sz="1600" dirty="0"/>
              <a:t>.) </a:t>
            </a:r>
            <a:endParaRPr lang="fr-FR" sz="1600" dirty="0" smtClean="0"/>
          </a:p>
          <a:p>
            <a:r>
              <a:rPr lang="fr-FR" sz="1800" dirty="0" smtClean="0"/>
              <a:t>2 notions</a:t>
            </a:r>
          </a:p>
          <a:p>
            <a:pPr lvl="1"/>
            <a:r>
              <a:rPr lang="fr-FR" sz="1600" dirty="0" smtClean="0"/>
              <a:t>Action collective dans la production de logements</a:t>
            </a:r>
          </a:p>
          <a:p>
            <a:pPr lvl="1"/>
            <a:r>
              <a:rPr lang="fr-FR" sz="1600" dirty="0" smtClean="0"/>
              <a:t>Partage de certains espaces et équipements</a:t>
            </a:r>
            <a:r>
              <a:rPr lang="fr-FR" sz="1600" dirty="0"/>
              <a:t>	</a:t>
            </a:r>
          </a:p>
          <a:p>
            <a:endParaRPr lang="en-US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Auto-promotion</a:t>
            </a:r>
            <a:r>
              <a:rPr lang="fr-BE" dirty="0" smtClean="0"/>
              <a:t> collective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BE" dirty="0" smtClean="0"/>
              <a:t>Deux attitudes</a:t>
            </a:r>
          </a:p>
          <a:p>
            <a:pPr lvl="1"/>
            <a:r>
              <a:rPr lang="fr-BE" dirty="0" smtClean="0"/>
              <a:t>Propension à faire confiance à un accompagnateur ou à un autre habitant</a:t>
            </a:r>
          </a:p>
          <a:p>
            <a:pPr lvl="1"/>
            <a:r>
              <a:rPr lang="fr-BE" dirty="0" smtClean="0"/>
              <a:t>Propension à coopérer dans un projet immobilier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BE" dirty="0" smtClean="0"/>
              <a:t>Economie expérimentale </a:t>
            </a:r>
          </a:p>
          <a:p>
            <a:r>
              <a:rPr lang="fr-BE" dirty="0" smtClean="0"/>
              <a:t>Connaissance et perception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BE" dirty="0" smtClean="0"/>
              <a:t>Enquête</a:t>
            </a:r>
          </a:p>
          <a:p>
            <a:r>
              <a:rPr lang="fr-BE" dirty="0" smtClean="0"/>
              <a:t>Population</a:t>
            </a:r>
          </a:p>
          <a:p>
            <a:pPr lvl="1"/>
            <a:r>
              <a:rPr lang="fr-BE" dirty="0" smtClean="0"/>
              <a:t>Etudiants universitaires</a:t>
            </a:r>
          </a:p>
          <a:p>
            <a:pPr lvl="1"/>
            <a:r>
              <a:rPr lang="fr-BE" dirty="0" smtClean="0"/>
              <a:t>Six pays : Allemagne, Angleterre, Belgique (francophone), France, </a:t>
            </a:r>
            <a:r>
              <a:rPr lang="fr-BE" dirty="0"/>
              <a:t>Norvège </a:t>
            </a:r>
            <a:r>
              <a:rPr lang="fr-BE" dirty="0" smtClean="0"/>
              <a:t>et Pays-Bas </a:t>
            </a:r>
          </a:p>
          <a:p>
            <a:pPr lvl="1">
              <a:buFont typeface="Symbol" panose="05050102010706020507" pitchFamily="18" charset="2"/>
              <a:buChar char="Þ"/>
            </a:pPr>
            <a:endParaRPr lang="fr-BE" dirty="0" smtClean="0"/>
          </a:p>
          <a:p>
            <a:pPr>
              <a:buFont typeface="Symbol" panose="05050102010706020507" pitchFamily="18" charset="2"/>
              <a:buChar char="Þ"/>
            </a:pPr>
            <a:endParaRPr lang="fr-BE" dirty="0" smtClean="0"/>
          </a:p>
          <a:p>
            <a:pPr lvl="1">
              <a:buFont typeface="Symbol" panose="05050102010706020507" pitchFamily="18" charset="2"/>
              <a:buChar char="Þ"/>
            </a:pP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199" y="452280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Rôle des attitudes, de la connaissance et de la perception des acteurs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 </a:t>
            </a:r>
            <a:r>
              <a:rPr lang="fr-FR" sz="2000" i="1" dirty="0" smtClean="0"/>
              <a:t>« </a:t>
            </a:r>
            <a:r>
              <a:rPr lang="fr-FR" sz="2000" i="1" dirty="0"/>
              <a:t>Reconstituer de manière artificielle en laboratoire une situation économique dans le but de répondre à une question particulière </a:t>
            </a:r>
            <a:r>
              <a:rPr lang="fr-FR" sz="2000" dirty="0"/>
              <a:t>» (Serra, </a:t>
            </a:r>
            <a:r>
              <a:rPr lang="fr-FR" sz="2000" dirty="0" smtClean="0"/>
              <a:t>2012, </a:t>
            </a:r>
            <a:r>
              <a:rPr lang="fr-FR" sz="2000" dirty="0"/>
              <a:t>p. 24) </a:t>
            </a:r>
            <a:endParaRPr lang="en-US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Économie expérimentale</a:t>
            </a:r>
            <a:endParaRPr lang="en-US" dirty="0"/>
          </a:p>
        </p:txBody>
      </p:sp>
      <p:pic>
        <p:nvPicPr>
          <p:cNvPr id="1028" name="Picture 4" descr="RÃ©sultat de recherche d'images pour &quot;experimental economic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57" y="2651305"/>
            <a:ext cx="3563454" cy="17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2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Propension à faire confiance à un accompagnateur ou à un autre habitant</a:t>
            </a:r>
            <a:br>
              <a:rPr lang="fr-BE" dirty="0"/>
            </a:br>
            <a:endParaRPr lang="en-US" dirty="0"/>
          </a:p>
        </p:txBody>
      </p:sp>
      <p:pic>
        <p:nvPicPr>
          <p:cNvPr id="4" name="Image 3" descr="C:\Users\user\AppData\Local\Microsoft\Windows\INetCache\Content.Word\trus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65" y="1645227"/>
            <a:ext cx="3556038" cy="2935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59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Propension à faire confiance à un accompagnateur ou à un autre habitant</a:t>
            </a:r>
            <a:br>
              <a:rPr lang="fr-BE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9365" y="1214261"/>
            <a:ext cx="808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Intervalles du montant S, montant redressé (IC à 95 % pour la moyenne) </a:t>
            </a:r>
            <a:endParaRPr lang="en-US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43469315"/>
              </p:ext>
            </p:extLst>
          </p:nvPr>
        </p:nvGraphicFramePr>
        <p:xfrm>
          <a:off x="1971291" y="1644559"/>
          <a:ext cx="5201417" cy="312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83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Propension à faire confiance à un accompagnateur ou à un autre habitant</a:t>
            </a:r>
            <a:br>
              <a:rPr lang="fr-BE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9365" y="1214261"/>
            <a:ext cx="808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Intervalles du montant S, montant redressé (IC à 95 % pour la moyenne) </a:t>
            </a:r>
            <a:endParaRPr lang="en-US" dirty="0"/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366791989"/>
              </p:ext>
            </p:extLst>
          </p:nvPr>
        </p:nvGraphicFramePr>
        <p:xfrm>
          <a:off x="1932187" y="1644559"/>
          <a:ext cx="5199214" cy="311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9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490</Words>
  <Application>Microsoft Office PowerPoint</Application>
  <PresentationFormat>Affichage à l'écran (16:9)</PresentationFormat>
  <Paragraphs>61</Paragraphs>
  <Slides>17</Slides>
  <Notes>2</Notes>
  <HiddenSlides>2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Lucida Grande</vt:lpstr>
      <vt:lpstr>Mangal</vt:lpstr>
      <vt:lpstr>Source Sans Pro</vt:lpstr>
      <vt:lpstr>Symbol</vt:lpstr>
      <vt:lpstr>Times New Roman</vt:lpstr>
      <vt:lpstr>Thème Office</vt:lpstr>
      <vt:lpstr>Comparaisons des attitudes d’acteurs dans les démarches de coutures urbaines</vt:lpstr>
      <vt:lpstr>Est-ce que les différences de cultures de l’aménagement entre pays impactent le développement des comportements d’auto-gouvernance ?</vt:lpstr>
      <vt:lpstr>Comportements auto-gouvernés</vt:lpstr>
      <vt:lpstr>Auto-promotion collective</vt:lpstr>
      <vt:lpstr>Rôle des attitudes, de la connaissance et de la perception des acteurs</vt:lpstr>
      <vt:lpstr>Économie expérimentale</vt:lpstr>
      <vt:lpstr>Propension à faire confiance à un accompagnateur ou à un autre habitant </vt:lpstr>
      <vt:lpstr>Propension à faire confiance à un accompagnateur ou à un autre habitant </vt:lpstr>
      <vt:lpstr>Propension à faire confiance à un accompagnateur ou à un autre habitant </vt:lpstr>
      <vt:lpstr>Propension à coopérer dans un projet immobilier</vt:lpstr>
      <vt:lpstr>Propension à coopérer dans un projet immobilier</vt:lpstr>
      <vt:lpstr>Connaissance et perception</vt:lpstr>
      <vt:lpstr>Connaissance et perception</vt:lpstr>
      <vt:lpstr>Connaissance et perception</vt:lpstr>
      <vt:lpstr>Connaissance et perception</vt:lpstr>
      <vt:lpstr>Conclusions</vt:lpstr>
      <vt:lpstr>Merci de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Perrine Dethier</cp:lastModifiedBy>
  <cp:revision>82</cp:revision>
  <dcterms:created xsi:type="dcterms:W3CDTF">2018-03-13T16:35:22Z</dcterms:created>
  <dcterms:modified xsi:type="dcterms:W3CDTF">2019-06-18T12:36:08Z</dcterms:modified>
</cp:coreProperties>
</file>