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74" r:id="rId9"/>
    <p:sldId id="263" r:id="rId10"/>
    <p:sldId id="275" r:id="rId11"/>
    <p:sldId id="264" r:id="rId12"/>
    <p:sldId id="265" r:id="rId13"/>
    <p:sldId id="266" r:id="rId14"/>
    <p:sldId id="268" r:id="rId15"/>
    <p:sldId id="269" r:id="rId16"/>
    <p:sldId id="270" r:id="rId17"/>
    <p:sldId id="276" r:id="rId18"/>
    <p:sldId id="271" r:id="rId19"/>
    <p:sldId id="272" r:id="rId20"/>
    <p:sldId id="2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nl-BE"/>
              <a:t>Cliquez et modifiez le titre</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Cliquez pour modifier le style des sous-titres du masque</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8ACDB3CC-F982-40F9-8DD6-BCC9AFBF44BD}" type="datetime1">
              <a:rPr lang="en-US" smtClean="0"/>
              <a:pPr/>
              <a:t>1/17/23</a:t>
            </a:fld>
            <a:endParaRPr lang="en-US" dirty="0"/>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en-US" dirty="0"/>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AC5B1FEA-406A-7749-A5C3-DDCB5F67A4CE}" type="slidenum">
              <a:rPr lang="en-US" smtClean="0"/>
              <a:pPr/>
              <a:t>‹N°›</a:t>
            </a:fld>
            <a:endParaRPr lang="en-US" dirty="0"/>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Cliquez et modifiez le titre</a:t>
            </a:r>
            <a:endParaRPr lang="en-US"/>
          </a:p>
        </p:txBody>
      </p:sp>
      <p:sp>
        <p:nvSpPr>
          <p:cNvPr id="3" name="Vertical Text Placeholder 2"/>
          <p:cNvSpPr>
            <a:spLocks noGrp="1"/>
          </p:cNvSpPr>
          <p:nvPr>
            <p:ph type="body" orient="vert" idx="1"/>
          </p:nvPr>
        </p:nvSpPr>
        <p:spPr/>
        <p:txBody>
          <a:bodyPr vert="eaVert" anchor="ct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a:p>
        </p:txBody>
      </p:sp>
      <p:sp>
        <p:nvSpPr>
          <p:cNvPr id="4" name="Date Placeholder 3"/>
          <p:cNvSpPr>
            <a:spLocks noGrp="1"/>
          </p:cNvSpPr>
          <p:nvPr>
            <p:ph type="dt" sz="half" idx="10"/>
          </p:nvPr>
        </p:nvSpPr>
        <p:spPr/>
        <p:txBody>
          <a:bodyPr/>
          <a:lstStyle/>
          <a:p>
            <a:fld id="{F7371C1A-CAFA-43FD-A579-55B116A1448A}" type="datetime1">
              <a:rPr lang="en-US" smtClean="0"/>
              <a:pPr/>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nl-BE"/>
              <a:t>Cliquez et modifiez le titre</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a:p>
        </p:txBody>
      </p:sp>
      <p:sp>
        <p:nvSpPr>
          <p:cNvPr id="4" name="Date Placeholder 3"/>
          <p:cNvSpPr>
            <a:spLocks noGrp="1"/>
          </p:cNvSpPr>
          <p:nvPr>
            <p:ph type="dt" sz="half" idx="10"/>
          </p:nvPr>
        </p:nvSpPr>
        <p:spPr/>
        <p:txBody>
          <a:bodyPr/>
          <a:lstStyle/>
          <a:p>
            <a:fld id="{FDA1BC03-21BF-4F6B-A3BE-29C937D452B1}" type="datetime1">
              <a:rPr lang="en-US" smtClean="0"/>
              <a:pPr/>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Cliquez et modifiez le titre</a:t>
            </a:r>
            <a:endParaRPr lang="en-US" dirty="0"/>
          </a:p>
        </p:txBody>
      </p:sp>
      <p:sp>
        <p:nvSpPr>
          <p:cNvPr id="3" name="Content Placeholder 2"/>
          <p:cNvSpPr>
            <a:spLocks noGrp="1"/>
          </p:cNvSpPr>
          <p:nvPr>
            <p:ph idx="1"/>
          </p:nvPr>
        </p:nvSpPr>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a:p>
        </p:txBody>
      </p:sp>
      <p:sp>
        <p:nvSpPr>
          <p:cNvPr id="4" name="Date Placeholder 3"/>
          <p:cNvSpPr>
            <a:spLocks noGrp="1"/>
          </p:cNvSpPr>
          <p:nvPr>
            <p:ph type="dt" sz="half" idx="10"/>
          </p:nvPr>
        </p:nvSpPr>
        <p:spPr/>
        <p:txBody>
          <a:bodyPr/>
          <a:lstStyle/>
          <a:p>
            <a:fld id="{F3008867-0964-49C4-9DE5-8FBB189497BC}" type="datetime1">
              <a:rPr lang="en-US" smtClean="0"/>
              <a:pPr/>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nl-BE"/>
              <a:t>Cliquez et modifiez le titre</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Cliquez pour modifier les styles du texte du masque</a:t>
            </a:r>
          </a:p>
        </p:txBody>
      </p:sp>
      <p:sp>
        <p:nvSpPr>
          <p:cNvPr id="4" name="Date Placeholder 3"/>
          <p:cNvSpPr>
            <a:spLocks noGrp="1"/>
          </p:cNvSpPr>
          <p:nvPr>
            <p:ph type="dt" sz="half" idx="10"/>
          </p:nvPr>
        </p:nvSpPr>
        <p:spPr/>
        <p:txBody>
          <a:bodyPr/>
          <a:lstStyle/>
          <a:p>
            <a:fld id="{64DDAE5B-B07C-441A-8026-C23A427A74DC}" type="datetime1">
              <a:rPr lang="en-US" smtClean="0"/>
              <a:pPr/>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Cliquez et modifiez le titre</a:t>
            </a:r>
            <a:endParaRPr lang="en-US"/>
          </a:p>
        </p:txBody>
      </p:sp>
      <p:sp>
        <p:nvSpPr>
          <p:cNvPr id="5" name="Date Placeholder 4"/>
          <p:cNvSpPr>
            <a:spLocks noGrp="1"/>
          </p:cNvSpPr>
          <p:nvPr>
            <p:ph type="dt" sz="half" idx="10"/>
          </p:nvPr>
        </p:nvSpPr>
        <p:spPr/>
        <p:txBody>
          <a:bodyPr/>
          <a:lstStyle/>
          <a:p>
            <a:fld id="{4151D5B8-D9C5-419F-913D-2186935717ED}" type="datetime1">
              <a:rPr lang="en-US" smtClean="0"/>
              <a:pPr/>
              <a:t>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‹N°›</a:t>
            </a:fld>
            <a:endParaRPr lang="en-US"/>
          </a:p>
        </p:txBody>
      </p:sp>
      <p:sp>
        <p:nvSpPr>
          <p:cNvPr id="9" name="Content Placeholder 8"/>
          <p:cNvSpPr>
            <a:spLocks noGrp="1"/>
          </p:cNvSpPr>
          <p:nvPr>
            <p:ph sz="quarter" idx="13"/>
          </p:nvPr>
        </p:nvSpPr>
        <p:spPr>
          <a:xfrm>
            <a:off x="841248" y="2039112"/>
            <a:ext cx="3657600" cy="3950208"/>
          </a:xfrm>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Cliquez et modifiez le titre</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Cliquez pour modifier les styles du texte du masque</a:t>
            </a:r>
          </a:p>
        </p:txBody>
      </p:sp>
      <p:sp>
        <p:nvSpPr>
          <p:cNvPr id="7" name="Date Placeholder 6"/>
          <p:cNvSpPr>
            <a:spLocks noGrp="1"/>
          </p:cNvSpPr>
          <p:nvPr>
            <p:ph type="dt" sz="half" idx="10"/>
          </p:nvPr>
        </p:nvSpPr>
        <p:spPr/>
        <p:txBody>
          <a:bodyPr/>
          <a:lstStyle/>
          <a:p>
            <a:fld id="{586F952F-F888-4FB8-9CB7-51D5F02FA3C8}" type="datetime1">
              <a:rPr lang="en-US" smtClean="0"/>
              <a:pPr/>
              <a:t>1/17/23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‹N°›</a:t>
            </a:fld>
            <a:endParaRPr lang="en-US"/>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Cliquez et modifiez le titre</a:t>
            </a:r>
            <a:endParaRPr lang="en-US"/>
          </a:p>
        </p:txBody>
      </p:sp>
      <p:sp>
        <p:nvSpPr>
          <p:cNvPr id="3" name="Date Placeholder 2"/>
          <p:cNvSpPr>
            <a:spLocks noGrp="1"/>
          </p:cNvSpPr>
          <p:nvPr>
            <p:ph type="dt" sz="half" idx="10"/>
          </p:nvPr>
        </p:nvSpPr>
        <p:spPr/>
        <p:txBody>
          <a:bodyPr/>
          <a:lstStyle/>
          <a:p>
            <a:fld id="{2188DB32-6162-43C0-9325-230E0A9B0177}" type="datetime1">
              <a:rPr lang="en-US" smtClean="0"/>
              <a:pPr/>
              <a:t>1/17/23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1/17/23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nl-BE"/>
              <a:t>Cliquez et modifiez le titre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Date Placeholder 4"/>
          <p:cNvSpPr>
            <a:spLocks noGrp="1"/>
          </p:cNvSpPr>
          <p:nvPr>
            <p:ph type="dt" sz="half" idx="10"/>
          </p:nvPr>
        </p:nvSpPr>
        <p:spPr/>
        <p:txBody>
          <a:bodyPr/>
          <a:lstStyle/>
          <a:p>
            <a:fld id="{74F8F86C-0F1B-4333-B99B-B3B2B1F87225}" type="datetime1">
              <a:rPr lang="en-US" smtClean="0"/>
              <a:pPr/>
              <a:t>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nl-BE"/>
              <a:t>Cliquez et modifiez le titre</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BE"/>
              <a:t>Faire glisser l'image vers l'espace réservé ou cliquer sur l'icône pour l'ajouter</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Cliquez pour modifier les styles du texte du masque</a:t>
            </a:r>
          </a:p>
        </p:txBody>
      </p:sp>
      <p:sp>
        <p:nvSpPr>
          <p:cNvPr id="5" name="Date Placeholder 4"/>
          <p:cNvSpPr>
            <a:spLocks noGrp="1"/>
          </p:cNvSpPr>
          <p:nvPr>
            <p:ph type="dt" sz="half" idx="10"/>
          </p:nvPr>
        </p:nvSpPr>
        <p:spPr/>
        <p:txBody>
          <a:bodyPr/>
          <a:lstStyle/>
          <a:p>
            <a:fld id="{40D7FCD9-7699-43D6-8D62-436E2DD234FF}" type="datetime1">
              <a:rPr lang="en-US" smtClean="0"/>
              <a:pPr/>
              <a:t>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alpha val="25000"/>
          </a:schemeClr>
        </a:solidFill>
        <a:effectLst/>
      </p:bgPr>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nl-BE"/>
              <a:t>Cliquez et modifiez le titre</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610FC3EB-42FB-4C38-8CAE-7A1293B83421}" type="datetime1">
              <a:rPr lang="en-US" smtClean="0"/>
              <a:pPr/>
              <a:t>1/17/23</a:t>
            </a:fld>
            <a:endParaRPr lang="en-US" dirty="0"/>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dirty="0"/>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C5B1FEA-406A-7749-A5C3-DDCB5F67A4CE}"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Boris.krywicki@uliege.b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2600" b="1" dirty="0" err="1"/>
              <a:t>Investigative</a:t>
            </a:r>
            <a:r>
              <a:rPr lang="fr-FR" sz="2600" b="1" dirty="0"/>
              <a:t> techniques </a:t>
            </a:r>
            <a:r>
              <a:rPr lang="fr-FR" sz="2600" b="1" dirty="0" err="1"/>
              <a:t>used</a:t>
            </a:r>
            <a:r>
              <a:rPr lang="fr-FR" sz="2600" b="1" dirty="0"/>
              <a:t> by </a:t>
            </a:r>
            <a:r>
              <a:rPr lang="fr-FR" sz="2600" b="1" dirty="0" err="1"/>
              <a:t>specialized</a:t>
            </a:r>
            <a:r>
              <a:rPr lang="fr-FR" sz="2600" b="1" dirty="0"/>
              <a:t> </a:t>
            </a:r>
            <a:r>
              <a:rPr lang="fr-FR" sz="2600" b="1" dirty="0" err="1"/>
              <a:t>journalists</a:t>
            </a:r>
            <a:br>
              <a:rPr lang="fr-FR" sz="2600" b="1" dirty="0"/>
            </a:br>
            <a:endParaRPr lang="fr-FR" sz="2600" b="1" dirty="0"/>
          </a:p>
        </p:txBody>
      </p:sp>
      <p:sp>
        <p:nvSpPr>
          <p:cNvPr id="3" name="Sous-titre 2"/>
          <p:cNvSpPr>
            <a:spLocks noGrp="1"/>
          </p:cNvSpPr>
          <p:nvPr>
            <p:ph type="subTitle" idx="1"/>
          </p:nvPr>
        </p:nvSpPr>
        <p:spPr/>
        <p:txBody>
          <a:bodyPr/>
          <a:lstStyle/>
          <a:p>
            <a:r>
              <a:rPr lang="fr-FR" b="1" dirty="0"/>
              <a:t>Boris KRYWICKI (@</a:t>
            </a:r>
            <a:r>
              <a:rPr lang="fr-FR" b="1" dirty="0" err="1"/>
              <a:t>Bkrywicki</a:t>
            </a:r>
            <a:r>
              <a:rPr lang="fr-FR" b="1" dirty="0"/>
              <a:t>)</a:t>
            </a:r>
          </a:p>
          <a:p>
            <a:r>
              <a:rPr lang="fr-FR" b="1" dirty="0" err="1"/>
              <a:t>Liege</a:t>
            </a:r>
            <a:r>
              <a:rPr lang="fr-FR" b="1" dirty="0"/>
              <a:t> Game </a:t>
            </a:r>
            <a:r>
              <a:rPr lang="fr-FR" b="1" dirty="0" err="1"/>
              <a:t>Lab</a:t>
            </a:r>
            <a:r>
              <a:rPr lang="fr-FR" b="1" dirty="0"/>
              <a:t> + LEMME</a:t>
            </a:r>
          </a:p>
          <a:p>
            <a:r>
              <a:rPr lang="fr-FR" b="1" dirty="0" err="1"/>
              <a:t>Liege</a:t>
            </a:r>
            <a:r>
              <a:rPr lang="fr-FR" b="1" dirty="0"/>
              <a:t>, </a:t>
            </a:r>
            <a:r>
              <a:rPr lang="fr-FR" b="1" dirty="0" err="1"/>
              <a:t>Belgium</a:t>
            </a:r>
            <a:r>
              <a:rPr lang="fr-FR" b="1" dirty="0"/>
              <a:t> </a:t>
            </a:r>
          </a:p>
          <a:p>
            <a:endParaRPr lang="fr-FR" b="1" dirty="0"/>
          </a:p>
        </p:txBody>
      </p:sp>
    </p:spTree>
    <p:extLst>
      <p:ext uri="{BB962C8B-B14F-4D97-AF65-F5344CB8AC3E}">
        <p14:creationId xmlns:p14="http://schemas.microsoft.com/office/powerpoint/2010/main" val="1360596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Some</a:t>
            </a:r>
            <a:r>
              <a:rPr lang="fr-FR" dirty="0"/>
              <a:t> </a:t>
            </a:r>
            <a:r>
              <a:rPr lang="fr-FR" dirty="0" err="1"/>
              <a:t>video</a:t>
            </a:r>
            <a:r>
              <a:rPr lang="fr-FR" dirty="0"/>
              <a:t> </a:t>
            </a:r>
            <a:r>
              <a:rPr lang="fr-FR" dirty="0" err="1"/>
              <a:t>game</a:t>
            </a:r>
            <a:r>
              <a:rPr lang="fr-FR" dirty="0"/>
              <a:t> </a:t>
            </a:r>
            <a:r>
              <a:rPr lang="fr-FR" dirty="0" err="1"/>
              <a:t>websites</a:t>
            </a:r>
            <a:r>
              <a:rPr lang="fr-FR" dirty="0"/>
              <a:t> </a:t>
            </a:r>
            <a:r>
              <a:rPr lang="fr-FR" dirty="0" err="1"/>
              <a:t>were</a:t>
            </a:r>
            <a:r>
              <a:rPr lang="fr-FR" dirty="0"/>
              <a:t> made for hot news </a:t>
            </a:r>
            <a:r>
              <a:rPr lang="fr-FR" dirty="0" err="1"/>
              <a:t>only</a:t>
            </a:r>
            <a:endParaRPr lang="fr-FR" dirty="0"/>
          </a:p>
        </p:txBody>
      </p:sp>
      <p:sp>
        <p:nvSpPr>
          <p:cNvPr id="3" name="Espace réservé du contenu 2"/>
          <p:cNvSpPr>
            <a:spLocks noGrp="1"/>
          </p:cNvSpPr>
          <p:nvPr>
            <p:ph idx="1"/>
          </p:nvPr>
        </p:nvSpPr>
        <p:spPr>
          <a:xfrm>
            <a:off x="2209801" y="2068097"/>
            <a:ext cx="6671731" cy="4468170"/>
          </a:xfrm>
        </p:spPr>
        <p:txBody>
          <a:bodyPr>
            <a:normAutofit lnSpcReduction="10000"/>
          </a:bodyPr>
          <a:lstStyle/>
          <a:p>
            <a:pPr marL="0" indent="0" algn="just">
              <a:buNone/>
            </a:pPr>
            <a:r>
              <a:rPr lang="fr-BE" dirty="0"/>
              <a:t>« </a:t>
            </a:r>
            <a:r>
              <a:rPr lang="fr-BE" i="1" dirty="0"/>
              <a:t>It’s a big issue we have with the the website, which is currently being renovated on a bunch of webpages, and the technical team is working 300% on it. Sometimes, getting a little upgrade for a tiny issue doesn’t fit in their plannings, and then we get, in 2019, </a:t>
            </a:r>
            <a:r>
              <a:rPr lang="fr-BE" dirty="0"/>
              <a:t>Jeuxvideo.com </a:t>
            </a:r>
            <a:r>
              <a:rPr lang="fr-BE" i="1" dirty="0"/>
              <a:t>offering more and more deep journalism and we have nothing to push them, to make them viewable. We don’t have any dedicated section and, on our side, it’s true that’s kind of frustrating</a:t>
            </a:r>
            <a:r>
              <a:rPr lang="mr-IN" i="1" dirty="0"/>
              <a:t>…</a:t>
            </a:r>
            <a:r>
              <a:rPr lang="fr-BE" i="1" dirty="0"/>
              <a:t> </a:t>
            </a:r>
            <a:r>
              <a:rPr lang="fr-BE" dirty="0"/>
              <a:t>» (interview with Loïc « Epyonzilla » Ralet, journalist for </a:t>
            </a:r>
            <a:r>
              <a:rPr lang="fr-BE" i="1" dirty="0"/>
              <a:t>Jeuxvideo.com</a:t>
            </a:r>
            <a:r>
              <a:rPr lang="fr-BE" dirty="0"/>
              <a:t>, 14th january 2019)</a:t>
            </a:r>
            <a:r>
              <a:rPr lang="fr-BE" i="1" dirty="0"/>
              <a:t>. </a:t>
            </a:r>
            <a:endParaRPr lang="fr-FR" i="1" dirty="0"/>
          </a:p>
        </p:txBody>
      </p:sp>
      <p:pic>
        <p:nvPicPr>
          <p:cNvPr id="4" name="Image 3" descr="Cg5gUjyW4AA-qQ1.jpg"/>
          <p:cNvPicPr>
            <a:picLocks noChangeAspect="1"/>
          </p:cNvPicPr>
          <p:nvPr/>
        </p:nvPicPr>
        <p:blipFill rotWithShape="1">
          <a:blip r:embed="rId2">
            <a:extLst>
              <a:ext uri="{28A0092B-C50C-407E-A947-70E740481C1C}">
                <a14:useLocalDpi xmlns:a14="http://schemas.microsoft.com/office/drawing/2010/main" val="0"/>
              </a:ext>
            </a:extLst>
          </a:blip>
          <a:srcRect l="29218" t="6366" r="30947" b="57531"/>
          <a:stretch/>
        </p:blipFill>
        <p:spPr>
          <a:xfrm>
            <a:off x="160867" y="2061709"/>
            <a:ext cx="2048935" cy="2475971"/>
          </a:xfrm>
          <a:prstGeom prst="rect">
            <a:avLst/>
          </a:prstGeom>
        </p:spPr>
      </p:pic>
    </p:spTree>
    <p:extLst>
      <p:ext uri="{BB962C8B-B14F-4D97-AF65-F5344CB8AC3E}">
        <p14:creationId xmlns:p14="http://schemas.microsoft.com/office/powerpoint/2010/main" val="4202523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Close </a:t>
            </a:r>
            <a:r>
              <a:rPr lang="fr-FR" dirty="0" err="1"/>
              <a:t>relationship</a:t>
            </a:r>
            <a:r>
              <a:rPr lang="fr-FR" dirty="0"/>
              <a:t> </a:t>
            </a:r>
            <a:br>
              <a:rPr lang="fr-FR" dirty="0"/>
            </a:br>
            <a:r>
              <a:rPr lang="fr-FR" dirty="0" err="1"/>
              <a:t>with</a:t>
            </a:r>
            <a:r>
              <a:rPr lang="fr-FR" dirty="0"/>
              <a:t> the </a:t>
            </a:r>
            <a:r>
              <a:rPr lang="fr-FR" dirty="0" err="1"/>
              <a:t>industry</a:t>
            </a:r>
            <a:endParaRPr lang="fr-FR" dirty="0"/>
          </a:p>
        </p:txBody>
      </p:sp>
      <p:sp>
        <p:nvSpPr>
          <p:cNvPr id="3" name="Espace réservé du contenu 2"/>
          <p:cNvSpPr>
            <a:spLocks noGrp="1"/>
          </p:cNvSpPr>
          <p:nvPr>
            <p:ph idx="1"/>
          </p:nvPr>
        </p:nvSpPr>
        <p:spPr/>
        <p:txBody>
          <a:bodyPr/>
          <a:lstStyle/>
          <a:p>
            <a:pPr marL="0" indent="0">
              <a:buNone/>
            </a:pPr>
            <a:endParaRPr lang="fr-FR" dirty="0"/>
          </a:p>
          <a:p>
            <a:pPr marL="0" indent="0">
              <a:buNone/>
            </a:pPr>
            <a:r>
              <a:rPr lang="fr-FR" b="1" dirty="0"/>
              <a:t>It </a:t>
            </a:r>
            <a:r>
              <a:rPr lang="fr-FR" b="1" dirty="0" err="1"/>
              <a:t>can</a:t>
            </a:r>
            <a:r>
              <a:rPr lang="fr-FR" b="1" dirty="0"/>
              <a:t> </a:t>
            </a:r>
            <a:r>
              <a:rPr lang="fr-FR" b="1" dirty="0" err="1"/>
              <a:t>be</a:t>
            </a:r>
            <a:r>
              <a:rPr lang="fr-FR" b="1" dirty="0"/>
              <a:t> </a:t>
            </a:r>
            <a:r>
              <a:rPr lang="fr-FR" b="1" dirty="0" err="1"/>
              <a:t>observed</a:t>
            </a:r>
            <a:r>
              <a:rPr lang="fr-FR" b="1" dirty="0"/>
              <a:t> </a:t>
            </a:r>
            <a:r>
              <a:rPr lang="fr-FR" b="1" dirty="0" err="1"/>
              <a:t>within</a:t>
            </a:r>
            <a:r>
              <a:rPr lang="fr-FR" b="1" dirty="0"/>
              <a:t> </a:t>
            </a:r>
            <a:r>
              <a:rPr lang="fr-FR" b="1" dirty="0" err="1"/>
              <a:t>two</a:t>
            </a:r>
            <a:r>
              <a:rPr lang="fr-FR" b="1" dirty="0"/>
              <a:t> </a:t>
            </a:r>
            <a:r>
              <a:rPr lang="fr-FR" b="1" dirty="0" err="1"/>
              <a:t>different</a:t>
            </a:r>
            <a:r>
              <a:rPr lang="fr-FR" b="1" dirty="0"/>
              <a:t> </a:t>
            </a:r>
            <a:r>
              <a:rPr lang="fr-FR" b="1" dirty="0" err="1"/>
              <a:t>fields</a:t>
            </a:r>
            <a:r>
              <a:rPr lang="fr-FR" b="1" dirty="0"/>
              <a:t> :</a:t>
            </a:r>
          </a:p>
          <a:p>
            <a:pPr marL="0" indent="0">
              <a:buNone/>
            </a:pPr>
            <a:endParaRPr lang="fr-FR" b="1" dirty="0"/>
          </a:p>
          <a:p>
            <a:pPr>
              <a:buFont typeface="Wingdings" charset="2"/>
              <a:buChar char="u"/>
            </a:pPr>
            <a:r>
              <a:rPr lang="fr-FR" b="1" dirty="0"/>
              <a:t> </a:t>
            </a:r>
            <a:r>
              <a:rPr lang="fr-FR" b="1" dirty="0" err="1"/>
              <a:t>Journalists</a:t>
            </a:r>
            <a:r>
              <a:rPr lang="fr-FR" b="1" dirty="0"/>
              <a:t>’ reports and articles</a:t>
            </a:r>
          </a:p>
          <a:p>
            <a:pPr>
              <a:buFont typeface="Wingdings" charset="2"/>
              <a:buChar char="u"/>
            </a:pPr>
            <a:endParaRPr lang="fr-FR" b="1" dirty="0"/>
          </a:p>
          <a:p>
            <a:pPr>
              <a:buFont typeface="Wingdings" charset="2"/>
              <a:buChar char="u"/>
            </a:pPr>
            <a:r>
              <a:rPr lang="fr-FR" b="1" dirty="0"/>
              <a:t> Direct interactions </a:t>
            </a:r>
            <a:r>
              <a:rPr lang="fr-FR" b="1" dirty="0" err="1"/>
              <a:t>between</a:t>
            </a:r>
            <a:r>
              <a:rPr lang="fr-FR" b="1" dirty="0"/>
              <a:t> </a:t>
            </a:r>
            <a:r>
              <a:rPr lang="fr-FR" b="1" dirty="0" err="1"/>
              <a:t>journalists</a:t>
            </a:r>
            <a:r>
              <a:rPr lang="fr-FR" b="1" dirty="0"/>
              <a:t> and </a:t>
            </a:r>
            <a:r>
              <a:rPr lang="fr-FR" b="1" dirty="0" err="1"/>
              <a:t>video</a:t>
            </a:r>
            <a:r>
              <a:rPr lang="fr-FR" b="1" dirty="0"/>
              <a:t> </a:t>
            </a:r>
            <a:r>
              <a:rPr lang="fr-FR" b="1" dirty="0" err="1"/>
              <a:t>game</a:t>
            </a:r>
            <a:r>
              <a:rPr lang="fr-FR" b="1" dirty="0"/>
              <a:t> </a:t>
            </a:r>
            <a:r>
              <a:rPr lang="fr-FR" b="1" dirty="0" err="1"/>
              <a:t>companies</a:t>
            </a:r>
            <a:r>
              <a:rPr lang="fr-FR" b="1" dirty="0"/>
              <a:t> (PR, </a:t>
            </a:r>
            <a:r>
              <a:rPr lang="fr-FR" b="1" dirty="0" err="1"/>
              <a:t>publishers</a:t>
            </a:r>
            <a:r>
              <a:rPr lang="fr-FR" b="1" dirty="0"/>
              <a:t>, </a:t>
            </a:r>
            <a:r>
              <a:rPr lang="fr-FR" b="1" dirty="0" err="1"/>
              <a:t>developers</a:t>
            </a:r>
            <a:r>
              <a:rPr lang="fr-FR" b="1" dirty="0"/>
              <a:t>…)</a:t>
            </a:r>
          </a:p>
        </p:txBody>
      </p:sp>
    </p:spTree>
    <p:extLst>
      <p:ext uri="{BB962C8B-B14F-4D97-AF65-F5344CB8AC3E}">
        <p14:creationId xmlns:p14="http://schemas.microsoft.com/office/powerpoint/2010/main" val="4267120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280" y="-183919"/>
            <a:ext cx="8041440" cy="1442674"/>
          </a:xfrm>
        </p:spPr>
        <p:txBody>
          <a:bodyPr/>
          <a:lstStyle/>
          <a:p>
            <a:r>
              <a:rPr lang="fr-FR" dirty="0" err="1"/>
              <a:t>Texts</a:t>
            </a:r>
            <a:r>
              <a:rPr lang="fr-FR" dirty="0"/>
              <a:t> : </a:t>
            </a:r>
            <a:r>
              <a:rPr lang="fr-FR" dirty="0" err="1"/>
              <a:t>celebrative</a:t>
            </a:r>
            <a:r>
              <a:rPr lang="fr-FR" dirty="0"/>
              <a:t> </a:t>
            </a:r>
            <a:r>
              <a:rPr lang="fr-FR" dirty="0" err="1"/>
              <a:t>reviews</a:t>
            </a:r>
            <a:endParaRPr lang="fr-FR" dirty="0"/>
          </a:p>
        </p:txBody>
      </p:sp>
      <p:sp>
        <p:nvSpPr>
          <p:cNvPr id="3" name="Espace réservé du contenu 2"/>
          <p:cNvSpPr>
            <a:spLocks noGrp="1"/>
          </p:cNvSpPr>
          <p:nvPr>
            <p:ph idx="1"/>
          </p:nvPr>
        </p:nvSpPr>
        <p:spPr>
          <a:xfrm>
            <a:off x="166913" y="965206"/>
            <a:ext cx="8795657" cy="4904625"/>
          </a:xfrm>
        </p:spPr>
        <p:txBody>
          <a:bodyPr/>
          <a:lstStyle/>
          <a:p>
            <a:pPr algn="just">
              <a:buFont typeface="Wingdings" charset="2"/>
              <a:buChar char="u"/>
            </a:pPr>
            <a:r>
              <a:rPr lang="fr-FR" dirty="0"/>
              <a:t> </a:t>
            </a:r>
            <a:r>
              <a:rPr lang="fr-FR" b="1" dirty="0" err="1"/>
              <a:t>Authors</a:t>
            </a:r>
            <a:r>
              <a:rPr lang="fr-FR" b="1" dirty="0"/>
              <a:t> of </a:t>
            </a:r>
            <a:r>
              <a:rPr lang="fr-FR" b="1" dirty="0" err="1"/>
              <a:t>celebrative</a:t>
            </a:r>
            <a:r>
              <a:rPr lang="fr-FR" b="1" dirty="0"/>
              <a:t> </a:t>
            </a:r>
            <a:r>
              <a:rPr lang="fr-FR" b="1" dirty="0" err="1"/>
              <a:t>reviews</a:t>
            </a:r>
            <a:r>
              <a:rPr lang="fr-FR" b="1" dirty="0"/>
              <a:t> </a:t>
            </a:r>
            <a:r>
              <a:rPr lang="fr-FR" b="1" dirty="0" err="1"/>
              <a:t>try</a:t>
            </a:r>
            <a:r>
              <a:rPr lang="fr-FR" b="1" dirty="0"/>
              <a:t> to </a:t>
            </a:r>
            <a:r>
              <a:rPr lang="fr-FR" b="1" dirty="0" err="1"/>
              <a:t>federate</a:t>
            </a:r>
            <a:r>
              <a:rPr lang="fr-FR" b="1" dirty="0"/>
              <a:t> </a:t>
            </a:r>
            <a:r>
              <a:rPr lang="fr-FR" b="1" dirty="0" err="1"/>
              <a:t>using</a:t>
            </a:r>
            <a:r>
              <a:rPr lang="fr-FR" b="1" dirty="0"/>
              <a:t> « a </a:t>
            </a:r>
            <a:r>
              <a:rPr lang="fr-FR" b="1" dirty="0" err="1"/>
              <a:t>strong</a:t>
            </a:r>
            <a:r>
              <a:rPr lang="fr-FR" b="1" dirty="0"/>
              <a:t> consensus on </a:t>
            </a:r>
            <a:r>
              <a:rPr lang="fr-FR" b="1" dirty="0" err="1"/>
              <a:t>readership’s</a:t>
            </a:r>
            <a:r>
              <a:rPr lang="fr-FR" b="1" dirty="0"/>
              <a:t> values </a:t>
            </a:r>
            <a:r>
              <a:rPr lang="fr-FR" b="1" dirty="0" err="1"/>
              <a:t>transforming</a:t>
            </a:r>
            <a:r>
              <a:rPr lang="fr-FR" b="1" dirty="0"/>
              <a:t> the </a:t>
            </a:r>
            <a:r>
              <a:rPr lang="fr-FR" b="1" dirty="0" err="1"/>
              <a:t>buying</a:t>
            </a:r>
            <a:r>
              <a:rPr lang="fr-FR" b="1" dirty="0"/>
              <a:t>/</a:t>
            </a:r>
            <a:r>
              <a:rPr lang="fr-FR" b="1" dirty="0" err="1"/>
              <a:t>subscription</a:t>
            </a:r>
            <a:r>
              <a:rPr lang="fr-FR" b="1" dirty="0"/>
              <a:t>/</a:t>
            </a:r>
            <a:r>
              <a:rPr lang="fr-FR" b="1" dirty="0" err="1"/>
              <a:t>reading</a:t>
            </a:r>
            <a:r>
              <a:rPr lang="fr-FR" b="1" dirty="0"/>
              <a:t> </a:t>
            </a:r>
            <a:r>
              <a:rPr lang="fr-FR" b="1" dirty="0" err="1"/>
              <a:t>act</a:t>
            </a:r>
            <a:r>
              <a:rPr lang="fr-FR" b="1" dirty="0"/>
              <a:t> in a </a:t>
            </a:r>
            <a:r>
              <a:rPr lang="fr-FR" b="1" dirty="0" err="1"/>
              <a:t>communitarian</a:t>
            </a:r>
            <a:r>
              <a:rPr lang="fr-FR" b="1" dirty="0"/>
              <a:t> </a:t>
            </a:r>
            <a:r>
              <a:rPr lang="fr-FR" b="1" dirty="0" err="1"/>
              <a:t>gesture</a:t>
            </a:r>
            <a:r>
              <a:rPr lang="fr-FR" b="1" dirty="0"/>
              <a:t> » </a:t>
            </a:r>
            <a:r>
              <a:rPr lang="fr-FR" dirty="0"/>
              <a:t>(Bergala, 1996) </a:t>
            </a:r>
            <a:r>
              <a:rPr lang="fr-FR" b="1" dirty="0"/>
              <a:t>=&gt; </a:t>
            </a:r>
            <a:r>
              <a:rPr lang="fr-FR" b="1" dirty="0" err="1"/>
              <a:t>Video</a:t>
            </a:r>
            <a:r>
              <a:rPr lang="fr-FR" b="1" dirty="0"/>
              <a:t> </a:t>
            </a:r>
            <a:r>
              <a:rPr lang="fr-FR" b="1" dirty="0" err="1"/>
              <a:t>game</a:t>
            </a:r>
            <a:r>
              <a:rPr lang="fr-FR" b="1" dirty="0"/>
              <a:t>-fan model </a:t>
            </a:r>
            <a:r>
              <a:rPr lang="fr-FR" b="1" dirty="0" err="1"/>
              <a:t>reader</a:t>
            </a:r>
            <a:r>
              <a:rPr lang="fr-FR" b="1" dirty="0"/>
              <a:t> </a:t>
            </a:r>
            <a:r>
              <a:rPr lang="fr-FR" dirty="0"/>
              <a:t>(Eco, 1979)</a:t>
            </a:r>
          </a:p>
        </p:txBody>
      </p:sp>
      <p:pic>
        <p:nvPicPr>
          <p:cNvPr id="4" name="Image 3"/>
          <p:cNvPicPr>
            <a:picLocks noChangeAspect="1"/>
          </p:cNvPicPr>
          <p:nvPr/>
        </p:nvPicPr>
        <p:blipFill>
          <a:blip r:embed="rId2"/>
          <a:stretch>
            <a:fillRect/>
          </a:stretch>
        </p:blipFill>
        <p:spPr>
          <a:xfrm>
            <a:off x="141120" y="2910495"/>
            <a:ext cx="2777161" cy="3602791"/>
          </a:xfrm>
          <a:prstGeom prst="rect">
            <a:avLst/>
          </a:prstGeom>
        </p:spPr>
      </p:pic>
      <p:pic>
        <p:nvPicPr>
          <p:cNvPr id="5" name="Image 4"/>
          <p:cNvPicPr>
            <a:picLocks noChangeAspect="1"/>
          </p:cNvPicPr>
          <p:nvPr/>
        </p:nvPicPr>
        <p:blipFill>
          <a:blip r:embed="rId3"/>
          <a:stretch>
            <a:fillRect/>
          </a:stretch>
        </p:blipFill>
        <p:spPr>
          <a:xfrm>
            <a:off x="2918282" y="2910495"/>
            <a:ext cx="2660212" cy="3602791"/>
          </a:xfrm>
          <a:prstGeom prst="rect">
            <a:avLst/>
          </a:prstGeom>
        </p:spPr>
      </p:pic>
      <p:sp>
        <p:nvSpPr>
          <p:cNvPr id="6" name="ZoneTexte 5"/>
          <p:cNvSpPr txBox="1"/>
          <p:nvPr/>
        </p:nvSpPr>
        <p:spPr>
          <a:xfrm>
            <a:off x="5649284" y="2760680"/>
            <a:ext cx="3269967" cy="3693319"/>
          </a:xfrm>
          <a:prstGeom prst="rect">
            <a:avLst/>
          </a:prstGeom>
          <a:noFill/>
        </p:spPr>
        <p:txBody>
          <a:bodyPr wrap="square" rtlCol="0">
            <a:spAutoFit/>
          </a:bodyPr>
          <a:lstStyle/>
          <a:p>
            <a:pPr algn="just"/>
            <a:r>
              <a:rPr lang="fr-FR" dirty="0"/>
              <a:t>« </a:t>
            </a:r>
            <a:r>
              <a:rPr lang="fr-FR" i="1" dirty="0" err="1"/>
              <a:t>With</a:t>
            </a:r>
            <a:r>
              <a:rPr lang="fr-FR" i="1" dirty="0"/>
              <a:t> </a:t>
            </a:r>
            <a:r>
              <a:rPr lang="fr-FR" i="1" dirty="0" err="1"/>
              <a:t>this</a:t>
            </a:r>
            <a:r>
              <a:rPr lang="fr-FR" i="1" dirty="0"/>
              <a:t> new </a:t>
            </a:r>
            <a:r>
              <a:rPr lang="fr-FR" i="1" dirty="0" err="1"/>
              <a:t>episode</a:t>
            </a:r>
            <a:r>
              <a:rPr lang="fr-FR" i="1" dirty="0"/>
              <a:t> of Crash Bandicoot </a:t>
            </a:r>
            <a:r>
              <a:rPr lang="fr-FR" i="1" dirty="0" err="1"/>
              <a:t>trilogy</a:t>
            </a:r>
            <a:r>
              <a:rPr lang="fr-FR" i="1" dirty="0"/>
              <a:t>, </a:t>
            </a:r>
            <a:r>
              <a:rPr lang="fr-FR" i="1" dirty="0" err="1"/>
              <a:t>discover</a:t>
            </a:r>
            <a:r>
              <a:rPr lang="fr-FR" i="1" dirty="0"/>
              <a:t> </a:t>
            </a:r>
            <a:r>
              <a:rPr lang="fr-FR" i="1" dirty="0" err="1"/>
              <a:t>what</a:t>
            </a:r>
            <a:r>
              <a:rPr lang="fr-FR" i="1" dirty="0"/>
              <a:t> fun and ultime beauty </a:t>
            </a:r>
            <a:r>
              <a:rPr lang="fr-FR" i="1" dirty="0" err="1"/>
              <a:t>truely</a:t>
            </a:r>
            <a:r>
              <a:rPr lang="fr-FR" i="1" dirty="0"/>
              <a:t> </a:t>
            </a:r>
            <a:r>
              <a:rPr lang="fr-FR" i="1" dirty="0" err="1"/>
              <a:t>mean</a:t>
            </a:r>
            <a:r>
              <a:rPr lang="fr-FR" i="1" dirty="0"/>
              <a:t> ! </a:t>
            </a:r>
            <a:r>
              <a:rPr lang="fr-FR" i="1" dirty="0" err="1"/>
              <a:t>Glory</a:t>
            </a:r>
            <a:r>
              <a:rPr lang="fr-FR" i="1" dirty="0"/>
              <a:t> to Crash ! […] You </a:t>
            </a:r>
            <a:r>
              <a:rPr lang="fr-FR" i="1" dirty="0" err="1"/>
              <a:t>think</a:t>
            </a:r>
            <a:r>
              <a:rPr lang="fr-FR" i="1" dirty="0"/>
              <a:t> </a:t>
            </a:r>
            <a:r>
              <a:rPr lang="fr-FR" i="1" dirty="0" err="1"/>
              <a:t>you’ve</a:t>
            </a:r>
            <a:r>
              <a:rPr lang="fr-FR" i="1" dirty="0"/>
              <a:t> </a:t>
            </a:r>
            <a:r>
              <a:rPr lang="fr-FR" i="1" dirty="0" err="1"/>
              <a:t>seen</a:t>
            </a:r>
            <a:r>
              <a:rPr lang="fr-FR" i="1" dirty="0"/>
              <a:t> </a:t>
            </a:r>
            <a:r>
              <a:rPr lang="fr-FR" i="1" dirty="0" err="1"/>
              <a:t>everything</a:t>
            </a:r>
            <a:r>
              <a:rPr lang="fr-FR" i="1" dirty="0"/>
              <a:t> ? […] </a:t>
            </a:r>
            <a:r>
              <a:rPr lang="fr-FR" i="1" dirty="0" err="1"/>
              <a:t>Well</a:t>
            </a:r>
            <a:r>
              <a:rPr lang="fr-FR" i="1" dirty="0"/>
              <a:t>, open </a:t>
            </a:r>
            <a:r>
              <a:rPr lang="fr-FR" i="1" dirty="0" err="1"/>
              <a:t>your</a:t>
            </a:r>
            <a:r>
              <a:rPr lang="fr-FR" i="1" dirty="0"/>
              <a:t> </a:t>
            </a:r>
            <a:r>
              <a:rPr lang="fr-FR" i="1" dirty="0" err="1"/>
              <a:t>eyes</a:t>
            </a:r>
            <a:r>
              <a:rPr lang="fr-FR" i="1" dirty="0"/>
              <a:t> </a:t>
            </a:r>
            <a:r>
              <a:rPr lang="fr-FR" i="1" dirty="0" err="1"/>
              <a:t>because</a:t>
            </a:r>
            <a:r>
              <a:rPr lang="fr-FR" i="1" dirty="0"/>
              <a:t> Crash 3 </a:t>
            </a:r>
            <a:r>
              <a:rPr lang="fr-FR" i="1" dirty="0" err="1"/>
              <a:t>might</a:t>
            </a:r>
            <a:r>
              <a:rPr lang="fr-FR" i="1" dirty="0"/>
              <a:t> </a:t>
            </a:r>
            <a:r>
              <a:rPr lang="fr-FR" i="1" dirty="0" err="1"/>
              <a:t>leave</a:t>
            </a:r>
            <a:r>
              <a:rPr lang="fr-FR" i="1" dirty="0"/>
              <a:t> </a:t>
            </a:r>
            <a:r>
              <a:rPr lang="fr-FR" i="1" dirty="0" err="1"/>
              <a:t>you</a:t>
            </a:r>
            <a:r>
              <a:rPr lang="fr-FR" i="1" dirty="0"/>
              <a:t> </a:t>
            </a:r>
            <a:r>
              <a:rPr lang="fr-FR" i="1" dirty="0" err="1"/>
              <a:t>amazed</a:t>
            </a:r>
            <a:r>
              <a:rPr lang="fr-FR" i="1" dirty="0"/>
              <a:t> ! </a:t>
            </a:r>
            <a:r>
              <a:rPr lang="fr-FR" i="1" dirty="0" err="1"/>
              <a:t>Naughty</a:t>
            </a:r>
            <a:r>
              <a:rPr lang="fr-FR" i="1" dirty="0"/>
              <a:t> </a:t>
            </a:r>
            <a:r>
              <a:rPr lang="fr-FR" i="1" dirty="0" err="1"/>
              <a:t>Dog’s</a:t>
            </a:r>
            <a:r>
              <a:rPr lang="fr-FR" i="1" dirty="0"/>
              <a:t> team </a:t>
            </a:r>
            <a:r>
              <a:rPr lang="fr-FR" i="1" dirty="0" err="1"/>
              <a:t>decided</a:t>
            </a:r>
            <a:r>
              <a:rPr lang="fr-FR" i="1" dirty="0"/>
              <a:t> to </a:t>
            </a:r>
            <a:r>
              <a:rPr lang="fr-FR" i="1" dirty="0" err="1"/>
              <a:t>become</a:t>
            </a:r>
            <a:r>
              <a:rPr lang="fr-FR" i="1" dirty="0"/>
              <a:t> Santa </a:t>
            </a:r>
            <a:r>
              <a:rPr lang="fr-FR" i="1" dirty="0" err="1"/>
              <a:t>claus</a:t>
            </a:r>
            <a:r>
              <a:rPr lang="fr-FR" i="1" dirty="0"/>
              <a:t> to </a:t>
            </a:r>
            <a:r>
              <a:rPr lang="fr-FR" i="1" dirty="0" err="1"/>
              <a:t>fulfill</a:t>
            </a:r>
            <a:r>
              <a:rPr lang="fr-FR" i="1" dirty="0"/>
              <a:t> </a:t>
            </a:r>
            <a:r>
              <a:rPr lang="fr-FR" i="1" dirty="0" err="1"/>
              <a:t>you</a:t>
            </a:r>
            <a:r>
              <a:rPr lang="fr-FR" i="1" dirty="0"/>
              <a:t> </a:t>
            </a:r>
            <a:r>
              <a:rPr lang="fr-FR" i="1" dirty="0" err="1"/>
              <a:t>beyond</a:t>
            </a:r>
            <a:r>
              <a:rPr lang="fr-FR" i="1" dirty="0"/>
              <a:t> all </a:t>
            </a:r>
            <a:r>
              <a:rPr lang="fr-FR" i="1" dirty="0" err="1"/>
              <a:t>your</a:t>
            </a:r>
            <a:r>
              <a:rPr lang="fr-FR" i="1" dirty="0"/>
              <a:t> </a:t>
            </a:r>
            <a:r>
              <a:rPr lang="fr-FR" i="1" dirty="0" err="1"/>
              <a:t>hopes</a:t>
            </a:r>
            <a:r>
              <a:rPr lang="fr-FR" i="1" dirty="0"/>
              <a:t> </a:t>
            </a:r>
            <a:r>
              <a:rPr lang="fr-FR" dirty="0"/>
              <a:t>» (</a:t>
            </a:r>
            <a:r>
              <a:rPr lang="fr-FR" dirty="0" err="1"/>
              <a:t>Joypad</a:t>
            </a:r>
            <a:r>
              <a:rPr lang="fr-FR" dirty="0"/>
              <a:t> n°81, french </a:t>
            </a:r>
            <a:r>
              <a:rPr lang="fr-FR" dirty="0" err="1"/>
              <a:t>game</a:t>
            </a:r>
            <a:r>
              <a:rPr lang="fr-FR" dirty="0"/>
              <a:t> magazine, </a:t>
            </a:r>
            <a:r>
              <a:rPr lang="fr-FR" dirty="0" err="1"/>
              <a:t>December</a:t>
            </a:r>
            <a:r>
              <a:rPr lang="fr-FR" dirty="0"/>
              <a:t> 1998, </a:t>
            </a:r>
            <a:r>
              <a:rPr lang="fr-FR" dirty="0" err="1"/>
              <a:t>personal</a:t>
            </a:r>
            <a:r>
              <a:rPr lang="fr-FR" dirty="0"/>
              <a:t> traduction)</a:t>
            </a:r>
            <a:endParaRPr lang="fr-BE" dirty="0"/>
          </a:p>
        </p:txBody>
      </p:sp>
    </p:spTree>
    <p:extLst>
      <p:ext uri="{BB962C8B-B14F-4D97-AF65-F5344CB8AC3E}">
        <p14:creationId xmlns:p14="http://schemas.microsoft.com/office/powerpoint/2010/main" val="1063620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280" y="-52923"/>
            <a:ext cx="8041440" cy="1442674"/>
          </a:xfrm>
        </p:spPr>
        <p:txBody>
          <a:bodyPr/>
          <a:lstStyle/>
          <a:p>
            <a:r>
              <a:rPr lang="fr-FR" dirty="0"/>
              <a:t>The « </a:t>
            </a:r>
            <a:r>
              <a:rPr lang="fr-FR" dirty="0" err="1"/>
              <a:t>product</a:t>
            </a:r>
            <a:r>
              <a:rPr lang="fr-FR" dirty="0"/>
              <a:t> culture »</a:t>
            </a:r>
          </a:p>
        </p:txBody>
      </p:sp>
      <p:sp>
        <p:nvSpPr>
          <p:cNvPr id="3" name="Espace réservé du contenu 2"/>
          <p:cNvSpPr>
            <a:spLocks noGrp="1"/>
          </p:cNvSpPr>
          <p:nvPr>
            <p:ph idx="1"/>
          </p:nvPr>
        </p:nvSpPr>
        <p:spPr>
          <a:xfrm>
            <a:off x="150250" y="1389751"/>
            <a:ext cx="5917820" cy="5155118"/>
          </a:xfrm>
        </p:spPr>
        <p:txBody>
          <a:bodyPr>
            <a:normAutofit lnSpcReduction="10000"/>
          </a:bodyPr>
          <a:lstStyle/>
          <a:p>
            <a:pPr marL="0" indent="0" algn="just">
              <a:buNone/>
            </a:pPr>
            <a:r>
              <a:rPr lang="fr-FR" dirty="0"/>
              <a:t>« </a:t>
            </a:r>
            <a:r>
              <a:rPr lang="fr-FR" i="1" dirty="0" err="1"/>
              <a:t>It’s</a:t>
            </a:r>
            <a:r>
              <a:rPr lang="fr-FR" i="1" dirty="0"/>
              <a:t>, I </a:t>
            </a:r>
            <a:r>
              <a:rPr lang="fr-FR" i="1" dirty="0" err="1"/>
              <a:t>think</a:t>
            </a:r>
            <a:r>
              <a:rPr lang="fr-FR" i="1" dirty="0"/>
              <a:t>, a </a:t>
            </a:r>
            <a:r>
              <a:rPr lang="fr-FR" i="1" dirty="0" err="1"/>
              <a:t>legacy</a:t>
            </a:r>
            <a:r>
              <a:rPr lang="fr-FR" i="1" dirty="0"/>
              <a:t> </a:t>
            </a:r>
            <a:r>
              <a:rPr lang="fr-FR" i="1" dirty="0" err="1"/>
              <a:t>from</a:t>
            </a:r>
            <a:r>
              <a:rPr lang="fr-FR" i="1" dirty="0"/>
              <a:t> 1990’s </a:t>
            </a:r>
            <a:r>
              <a:rPr lang="fr-FR" i="1" dirty="0" err="1"/>
              <a:t>press</a:t>
            </a:r>
            <a:r>
              <a:rPr lang="fr-FR" i="1" dirty="0"/>
              <a:t>, back </a:t>
            </a:r>
            <a:r>
              <a:rPr lang="fr-FR" i="1" dirty="0" err="1"/>
              <a:t>when</a:t>
            </a:r>
            <a:r>
              <a:rPr lang="fr-FR" i="1" dirty="0"/>
              <a:t> first </a:t>
            </a:r>
            <a:r>
              <a:rPr lang="fr-FR" i="1" dirty="0" err="1"/>
              <a:t>efficent</a:t>
            </a:r>
            <a:r>
              <a:rPr lang="fr-FR" i="1" dirty="0"/>
              <a:t> PR </a:t>
            </a:r>
            <a:r>
              <a:rPr lang="fr-FR" i="1" dirty="0" err="1"/>
              <a:t>grounded</a:t>
            </a:r>
            <a:r>
              <a:rPr lang="fr-FR" i="1" dirty="0"/>
              <a:t> and magazine </a:t>
            </a:r>
            <a:r>
              <a:rPr lang="fr-FR" i="1" dirty="0" err="1"/>
              <a:t>covers</a:t>
            </a:r>
            <a:r>
              <a:rPr lang="fr-FR" i="1" dirty="0"/>
              <a:t> </a:t>
            </a:r>
            <a:r>
              <a:rPr lang="fr-FR" i="1" dirty="0" err="1"/>
              <a:t>stopped</a:t>
            </a:r>
            <a:r>
              <a:rPr lang="fr-FR" i="1" dirty="0"/>
              <a:t> to </a:t>
            </a:r>
            <a:r>
              <a:rPr lang="fr-FR" i="1" dirty="0" err="1"/>
              <a:t>be</a:t>
            </a:r>
            <a:r>
              <a:rPr lang="fr-FR" i="1" dirty="0"/>
              <a:t> </a:t>
            </a:r>
            <a:r>
              <a:rPr lang="fr-FR" i="1" dirty="0" err="1"/>
              <a:t>centered</a:t>
            </a:r>
            <a:r>
              <a:rPr lang="fr-FR" i="1" dirty="0"/>
              <a:t> on </a:t>
            </a:r>
            <a:r>
              <a:rPr lang="fr-FR" i="1" dirty="0" err="1"/>
              <a:t>players</a:t>
            </a:r>
            <a:r>
              <a:rPr lang="fr-FR" i="1" dirty="0"/>
              <a:t> or </a:t>
            </a:r>
            <a:r>
              <a:rPr lang="fr-FR" i="1" dirty="0" err="1"/>
              <a:t>drawings</a:t>
            </a:r>
            <a:r>
              <a:rPr lang="fr-FR" i="1" dirty="0"/>
              <a:t> to </a:t>
            </a:r>
            <a:r>
              <a:rPr lang="fr-FR" i="1" dirty="0" err="1"/>
              <a:t>become</a:t>
            </a:r>
            <a:r>
              <a:rPr lang="fr-FR" i="1" dirty="0"/>
              <a:t> more and more </a:t>
            </a:r>
            <a:r>
              <a:rPr lang="fr-FR" i="1" dirty="0" err="1"/>
              <a:t>illustrated</a:t>
            </a:r>
            <a:r>
              <a:rPr lang="fr-FR" i="1" dirty="0"/>
              <a:t> </a:t>
            </a:r>
            <a:r>
              <a:rPr lang="fr-FR" i="1" dirty="0" err="1"/>
              <a:t>with</a:t>
            </a:r>
            <a:r>
              <a:rPr lang="fr-FR" i="1" dirty="0"/>
              <a:t>  </a:t>
            </a:r>
            <a:r>
              <a:rPr lang="fr-FR" i="1" dirty="0" err="1"/>
              <a:t>upcoming</a:t>
            </a:r>
            <a:r>
              <a:rPr lang="fr-FR" i="1" dirty="0"/>
              <a:t> </a:t>
            </a:r>
            <a:r>
              <a:rPr lang="fr-FR" i="1" dirty="0" err="1"/>
              <a:t>games</a:t>
            </a:r>
            <a:r>
              <a:rPr lang="fr-FR" i="1" dirty="0"/>
              <a:t>. </a:t>
            </a:r>
            <a:r>
              <a:rPr lang="fr-FR" i="1" dirty="0" err="1"/>
              <a:t>It’s</a:t>
            </a:r>
            <a:r>
              <a:rPr lang="fr-FR" i="1" dirty="0"/>
              <a:t> </a:t>
            </a:r>
            <a:r>
              <a:rPr lang="fr-FR" i="1" dirty="0" err="1"/>
              <a:t>also</a:t>
            </a:r>
            <a:r>
              <a:rPr lang="fr-FR" i="1" dirty="0"/>
              <a:t> the moment </a:t>
            </a:r>
            <a:r>
              <a:rPr lang="fr-FR" i="1" dirty="0" err="1"/>
              <a:t>when</a:t>
            </a:r>
            <a:r>
              <a:rPr lang="fr-FR" i="1" dirty="0"/>
              <a:t> the </a:t>
            </a:r>
            <a:r>
              <a:rPr lang="fr-FR" i="1" dirty="0" err="1"/>
              <a:t>automatism</a:t>
            </a:r>
            <a:r>
              <a:rPr lang="fr-FR" i="1" dirty="0"/>
              <a:t> « news – </a:t>
            </a:r>
            <a:r>
              <a:rPr lang="fr-FR" i="1" dirty="0" err="1"/>
              <a:t>previews</a:t>
            </a:r>
            <a:r>
              <a:rPr lang="fr-FR" i="1" dirty="0"/>
              <a:t> – </a:t>
            </a:r>
            <a:r>
              <a:rPr lang="fr-FR" i="1" dirty="0" err="1"/>
              <a:t>reviews</a:t>
            </a:r>
            <a:r>
              <a:rPr lang="fr-FR" i="1" dirty="0"/>
              <a:t> » </a:t>
            </a:r>
            <a:r>
              <a:rPr lang="fr-FR" i="1" dirty="0" err="1"/>
              <a:t>setteled</a:t>
            </a:r>
            <a:r>
              <a:rPr lang="fr-FR" i="1" dirty="0"/>
              <a:t> […]. This </a:t>
            </a:r>
            <a:r>
              <a:rPr lang="fr-FR" i="1" dirty="0" err="1"/>
              <a:t>product</a:t>
            </a:r>
            <a:r>
              <a:rPr lang="fr-FR" i="1" dirty="0"/>
              <a:t> obsession </a:t>
            </a:r>
            <a:r>
              <a:rPr lang="fr-FR" i="1" dirty="0" err="1"/>
              <a:t>is</a:t>
            </a:r>
            <a:r>
              <a:rPr lang="fr-FR" i="1" dirty="0"/>
              <a:t> </a:t>
            </a:r>
            <a:r>
              <a:rPr lang="fr-FR" i="1" dirty="0" err="1"/>
              <a:t>completly</a:t>
            </a:r>
            <a:r>
              <a:rPr lang="fr-FR" i="1" dirty="0"/>
              <a:t> </a:t>
            </a:r>
            <a:r>
              <a:rPr lang="fr-FR" i="1" dirty="0" err="1"/>
              <a:t>brainless</a:t>
            </a:r>
            <a:r>
              <a:rPr lang="fr-FR" i="1" dirty="0"/>
              <a:t>. </a:t>
            </a:r>
            <a:r>
              <a:rPr lang="fr-FR" i="1" dirty="0" err="1"/>
              <a:t>Meaning</a:t>
            </a:r>
            <a:r>
              <a:rPr lang="fr-FR" i="1" dirty="0"/>
              <a:t>, </a:t>
            </a:r>
            <a:r>
              <a:rPr lang="fr-FR" i="1" dirty="0" err="1"/>
              <a:t>when</a:t>
            </a:r>
            <a:r>
              <a:rPr lang="fr-FR" i="1" dirty="0"/>
              <a:t> </a:t>
            </a:r>
            <a:r>
              <a:rPr lang="fr-FR" i="1" dirty="0" err="1"/>
              <a:t>you</a:t>
            </a:r>
            <a:r>
              <a:rPr lang="fr-FR" i="1" dirty="0"/>
              <a:t> arrive in </a:t>
            </a:r>
            <a:r>
              <a:rPr lang="fr-FR" i="1" dirty="0" err="1"/>
              <a:t>specialized</a:t>
            </a:r>
            <a:r>
              <a:rPr lang="fr-FR" i="1" dirty="0"/>
              <a:t> </a:t>
            </a:r>
            <a:r>
              <a:rPr lang="fr-FR" i="1" dirty="0" err="1"/>
              <a:t>press</a:t>
            </a:r>
            <a:r>
              <a:rPr lang="fr-FR" i="1" dirty="0"/>
              <a:t> </a:t>
            </a:r>
            <a:r>
              <a:rPr lang="fr-FR" i="1" dirty="0" err="1"/>
              <a:t>you</a:t>
            </a:r>
            <a:r>
              <a:rPr lang="fr-FR" i="1" dirty="0"/>
              <a:t> </a:t>
            </a:r>
            <a:r>
              <a:rPr lang="fr-FR" i="1" dirty="0" err="1"/>
              <a:t>don’t</a:t>
            </a:r>
            <a:r>
              <a:rPr lang="fr-FR" i="1" dirty="0"/>
              <a:t> </a:t>
            </a:r>
            <a:r>
              <a:rPr lang="fr-FR" i="1" dirty="0" err="1"/>
              <a:t>ask</a:t>
            </a:r>
            <a:r>
              <a:rPr lang="fr-FR" i="1" dirty="0"/>
              <a:t> </a:t>
            </a:r>
            <a:r>
              <a:rPr lang="fr-FR" i="1" dirty="0" err="1"/>
              <a:t>yourself</a:t>
            </a:r>
            <a:r>
              <a:rPr lang="fr-FR" i="1" dirty="0"/>
              <a:t> </a:t>
            </a:r>
            <a:r>
              <a:rPr lang="fr-FR" i="1" dirty="0" err="1"/>
              <a:t>what</a:t>
            </a:r>
            <a:r>
              <a:rPr lang="fr-FR" i="1" dirty="0"/>
              <a:t> </a:t>
            </a:r>
            <a:r>
              <a:rPr lang="fr-FR" i="1" dirty="0" err="1"/>
              <a:t>you’ll</a:t>
            </a:r>
            <a:r>
              <a:rPr lang="fr-FR" i="1" dirty="0"/>
              <a:t> talk about. It </a:t>
            </a:r>
            <a:r>
              <a:rPr lang="fr-FR" i="1" dirty="0" err="1"/>
              <a:t>seems</a:t>
            </a:r>
            <a:r>
              <a:rPr lang="fr-FR" i="1" dirty="0"/>
              <a:t> </a:t>
            </a:r>
            <a:r>
              <a:rPr lang="fr-FR" i="1" dirty="0" err="1"/>
              <a:t>obvious</a:t>
            </a:r>
            <a:r>
              <a:rPr lang="fr-FR" i="1" dirty="0"/>
              <a:t> : </a:t>
            </a:r>
            <a:r>
              <a:rPr lang="fr-FR" i="1" dirty="0" err="1"/>
              <a:t>you’ll</a:t>
            </a:r>
            <a:r>
              <a:rPr lang="fr-FR" i="1" dirty="0"/>
              <a:t> talk about commercial </a:t>
            </a:r>
            <a:r>
              <a:rPr lang="fr-FR" i="1" dirty="0" err="1"/>
              <a:t>products</a:t>
            </a:r>
            <a:r>
              <a:rPr lang="fr-FR" i="1" dirty="0"/>
              <a:t> </a:t>
            </a:r>
            <a:r>
              <a:rPr lang="fr-FR" i="1" dirty="0" err="1"/>
              <a:t>that</a:t>
            </a:r>
            <a:r>
              <a:rPr lang="fr-FR" i="1" dirty="0"/>
              <a:t> are </a:t>
            </a:r>
            <a:r>
              <a:rPr lang="fr-FR" i="1" dirty="0" err="1"/>
              <a:t>always</a:t>
            </a:r>
            <a:r>
              <a:rPr lang="fr-FR" i="1" dirty="0"/>
              <a:t> </a:t>
            </a:r>
            <a:r>
              <a:rPr lang="fr-FR" i="1" dirty="0" err="1"/>
              <a:t>there</a:t>
            </a:r>
            <a:r>
              <a:rPr lang="fr-FR" i="1" dirty="0"/>
              <a:t>, </a:t>
            </a:r>
            <a:r>
              <a:rPr lang="fr-FR" i="1" dirty="0" err="1"/>
              <a:t>ready</a:t>
            </a:r>
            <a:r>
              <a:rPr lang="fr-FR" i="1" dirty="0"/>
              <a:t> and set</a:t>
            </a:r>
            <a:r>
              <a:rPr lang="fr-FR" dirty="0"/>
              <a:t> » (interview </a:t>
            </a:r>
            <a:r>
              <a:rPr lang="fr-FR" dirty="0" err="1"/>
              <a:t>with</a:t>
            </a:r>
            <a:r>
              <a:rPr lang="fr-FR" dirty="0"/>
              <a:t> William </a:t>
            </a:r>
            <a:r>
              <a:rPr lang="fr-FR" dirty="0" err="1"/>
              <a:t>Audureau</a:t>
            </a:r>
            <a:r>
              <a:rPr lang="fr-FR" dirty="0"/>
              <a:t>, </a:t>
            </a:r>
            <a:r>
              <a:rPr lang="fr-FR" dirty="0" err="1"/>
              <a:t>journalist</a:t>
            </a:r>
            <a:r>
              <a:rPr lang="fr-FR" dirty="0"/>
              <a:t> for </a:t>
            </a:r>
            <a:r>
              <a:rPr lang="fr-FR" i="1" dirty="0"/>
              <a:t>Le Monde</a:t>
            </a:r>
            <a:r>
              <a:rPr lang="fr-FR" dirty="0"/>
              <a:t>, 19th </a:t>
            </a:r>
            <a:r>
              <a:rPr lang="fr-FR" dirty="0" err="1"/>
              <a:t>january</a:t>
            </a:r>
            <a:r>
              <a:rPr lang="fr-FR" dirty="0"/>
              <a:t> 2018). </a:t>
            </a:r>
            <a:endParaRPr lang="fr-BE" dirty="0"/>
          </a:p>
        </p:txBody>
      </p:sp>
      <p:pic>
        <p:nvPicPr>
          <p:cNvPr id="4" name="Image 3"/>
          <p:cNvPicPr>
            <a:picLocks noChangeAspect="1"/>
          </p:cNvPicPr>
          <p:nvPr/>
        </p:nvPicPr>
        <p:blipFill rotWithShape="1">
          <a:blip r:embed="rId2"/>
          <a:srcRect l="14275" t="-321" r="21082" b="24607"/>
          <a:stretch/>
        </p:blipFill>
        <p:spPr>
          <a:xfrm>
            <a:off x="6264618" y="1191613"/>
            <a:ext cx="2594711" cy="3039108"/>
          </a:xfrm>
          <a:prstGeom prst="rect">
            <a:avLst/>
          </a:prstGeom>
        </p:spPr>
      </p:pic>
    </p:spTree>
    <p:extLst>
      <p:ext uri="{BB962C8B-B14F-4D97-AF65-F5344CB8AC3E}">
        <p14:creationId xmlns:p14="http://schemas.microsoft.com/office/powerpoint/2010/main" val="1772658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Professional </a:t>
            </a:r>
            <a:r>
              <a:rPr lang="fr-FR" dirty="0" err="1"/>
              <a:t>automatisms</a:t>
            </a:r>
            <a:r>
              <a:rPr lang="fr-FR" dirty="0"/>
              <a:t> of « </a:t>
            </a:r>
            <a:r>
              <a:rPr lang="fr-FR" dirty="0" err="1"/>
              <a:t>product</a:t>
            </a:r>
            <a:r>
              <a:rPr lang="fr-FR" dirty="0"/>
              <a:t> culture »</a:t>
            </a:r>
          </a:p>
        </p:txBody>
      </p:sp>
      <p:sp>
        <p:nvSpPr>
          <p:cNvPr id="3" name="Espace réservé du contenu 2"/>
          <p:cNvSpPr>
            <a:spLocks noGrp="1"/>
          </p:cNvSpPr>
          <p:nvPr>
            <p:ph idx="1"/>
          </p:nvPr>
        </p:nvSpPr>
        <p:spPr>
          <a:xfrm>
            <a:off x="838200" y="2250082"/>
            <a:ext cx="7467600" cy="3951337"/>
          </a:xfrm>
        </p:spPr>
        <p:txBody>
          <a:bodyPr/>
          <a:lstStyle/>
          <a:p>
            <a:pPr>
              <a:buFont typeface="Wingdings" charset="2"/>
              <a:buChar char="u"/>
            </a:pPr>
            <a:r>
              <a:rPr lang="fr-FR" dirty="0"/>
              <a:t> </a:t>
            </a:r>
            <a:r>
              <a:rPr lang="fr-FR" b="1" dirty="0" err="1"/>
              <a:t>Mutual</a:t>
            </a:r>
            <a:r>
              <a:rPr lang="fr-FR" b="1" dirty="0"/>
              <a:t> </a:t>
            </a:r>
            <a:r>
              <a:rPr lang="fr-FR" b="1" dirty="0" err="1"/>
              <a:t>dependency</a:t>
            </a:r>
            <a:r>
              <a:rPr lang="fr-FR" b="1" dirty="0"/>
              <a:t> </a:t>
            </a:r>
            <a:r>
              <a:rPr lang="fr-FR" b="1" dirty="0" err="1"/>
              <a:t>with</a:t>
            </a:r>
            <a:r>
              <a:rPr lang="fr-FR" b="1" dirty="0"/>
              <a:t> the </a:t>
            </a:r>
            <a:r>
              <a:rPr lang="fr-FR" b="1" dirty="0" err="1"/>
              <a:t>industry</a:t>
            </a:r>
            <a:r>
              <a:rPr lang="fr-FR" b="1" dirty="0"/>
              <a:t> : </a:t>
            </a:r>
            <a:r>
              <a:rPr lang="fr-FR" b="1" dirty="0" err="1"/>
              <a:t>getting</a:t>
            </a:r>
            <a:r>
              <a:rPr lang="fr-FR" b="1" dirty="0"/>
              <a:t> </a:t>
            </a:r>
            <a:r>
              <a:rPr lang="fr-FR" b="1" dirty="0" err="1"/>
              <a:t>review</a:t>
            </a:r>
            <a:r>
              <a:rPr lang="fr-FR" b="1" dirty="0"/>
              <a:t> copies, </a:t>
            </a:r>
            <a:r>
              <a:rPr lang="fr-FR" b="1" dirty="0" err="1"/>
              <a:t>going</a:t>
            </a:r>
            <a:r>
              <a:rPr lang="fr-FR" b="1" dirty="0"/>
              <a:t> to </a:t>
            </a:r>
            <a:r>
              <a:rPr lang="fr-FR" b="1" dirty="0" err="1"/>
              <a:t>press</a:t>
            </a:r>
            <a:r>
              <a:rPr lang="fr-FR" b="1" dirty="0"/>
              <a:t> tours, </a:t>
            </a:r>
            <a:r>
              <a:rPr lang="fr-FR" b="1" dirty="0" err="1"/>
              <a:t>interviewing</a:t>
            </a:r>
            <a:r>
              <a:rPr lang="fr-FR" b="1" dirty="0"/>
              <a:t> </a:t>
            </a:r>
            <a:r>
              <a:rPr lang="fr-FR" b="1" dirty="0" err="1"/>
              <a:t>only</a:t>
            </a:r>
            <a:r>
              <a:rPr lang="fr-FR" b="1" dirty="0"/>
              <a:t> </a:t>
            </a:r>
            <a:r>
              <a:rPr lang="fr-FR" b="1" dirty="0" err="1"/>
              <a:t>when</a:t>
            </a:r>
            <a:r>
              <a:rPr lang="fr-FR" b="1" dirty="0"/>
              <a:t> the </a:t>
            </a:r>
            <a:r>
              <a:rPr lang="fr-FR" b="1" dirty="0" err="1"/>
              <a:t>publisher</a:t>
            </a:r>
            <a:r>
              <a:rPr lang="fr-FR" b="1" dirty="0"/>
              <a:t> </a:t>
            </a:r>
            <a:r>
              <a:rPr lang="fr-FR" b="1" dirty="0" err="1"/>
              <a:t>wishes</a:t>
            </a:r>
            <a:r>
              <a:rPr lang="fr-FR" b="1" dirty="0"/>
              <a:t> to</a:t>
            </a:r>
          </a:p>
          <a:p>
            <a:pPr>
              <a:buFont typeface="Wingdings" charset="2"/>
              <a:buChar char="u"/>
            </a:pPr>
            <a:endParaRPr lang="fr-FR" b="1" dirty="0"/>
          </a:p>
          <a:p>
            <a:pPr>
              <a:buFont typeface="Wingdings" charset="2"/>
              <a:buChar char="u"/>
            </a:pPr>
            <a:r>
              <a:rPr lang="fr-FR" b="1" dirty="0"/>
              <a:t> </a:t>
            </a:r>
            <a:r>
              <a:rPr lang="fr-FR" b="1" dirty="0" err="1"/>
              <a:t>Always</a:t>
            </a:r>
            <a:r>
              <a:rPr lang="fr-FR" b="1" dirty="0"/>
              <a:t> </a:t>
            </a:r>
            <a:r>
              <a:rPr lang="fr-FR" b="1" dirty="0" err="1"/>
              <a:t>relaying</a:t>
            </a:r>
            <a:r>
              <a:rPr lang="fr-FR" b="1" dirty="0"/>
              <a:t> </a:t>
            </a:r>
            <a:r>
              <a:rPr lang="fr-FR" b="1" dirty="0" err="1"/>
              <a:t>what</a:t>
            </a:r>
            <a:r>
              <a:rPr lang="fr-FR" b="1" dirty="0"/>
              <a:t> the </a:t>
            </a:r>
            <a:r>
              <a:rPr lang="fr-FR" b="1" dirty="0" err="1"/>
              <a:t>industry</a:t>
            </a:r>
            <a:r>
              <a:rPr lang="fr-FR" b="1" dirty="0"/>
              <a:t> </a:t>
            </a:r>
            <a:r>
              <a:rPr lang="fr-FR" b="1" dirty="0" err="1"/>
              <a:t>communicates</a:t>
            </a:r>
            <a:r>
              <a:rPr lang="fr-FR" b="1" dirty="0"/>
              <a:t> </a:t>
            </a:r>
            <a:r>
              <a:rPr lang="fr-FR" dirty="0"/>
              <a:t>(</a:t>
            </a:r>
            <a:r>
              <a:rPr lang="fr-FR" dirty="0" err="1"/>
              <a:t>also</a:t>
            </a:r>
            <a:r>
              <a:rPr lang="fr-FR" dirty="0"/>
              <a:t> </a:t>
            </a:r>
            <a:r>
              <a:rPr lang="fr-FR" dirty="0" err="1"/>
              <a:t>see</a:t>
            </a:r>
            <a:r>
              <a:rPr lang="fr-FR" dirty="0"/>
              <a:t> HUNTER Mark, 2009 and « </a:t>
            </a:r>
            <a:r>
              <a:rPr lang="fr-FR" dirty="0" err="1"/>
              <a:t>conventional</a:t>
            </a:r>
            <a:r>
              <a:rPr lang="fr-FR" dirty="0"/>
              <a:t> </a:t>
            </a:r>
            <a:r>
              <a:rPr lang="fr-FR" dirty="0" err="1"/>
              <a:t>journalism</a:t>
            </a:r>
            <a:r>
              <a:rPr lang="fr-FR" dirty="0"/>
              <a:t> »)</a:t>
            </a:r>
          </a:p>
          <a:p>
            <a:pPr>
              <a:buFont typeface="Wingdings" charset="2"/>
              <a:buChar char="u"/>
            </a:pPr>
            <a:endParaRPr lang="fr-FR" dirty="0"/>
          </a:p>
          <a:p>
            <a:pPr>
              <a:buFont typeface="Wingdings" charset="2"/>
              <a:buChar char="u"/>
            </a:pPr>
            <a:r>
              <a:rPr lang="fr-FR" dirty="0"/>
              <a:t> </a:t>
            </a:r>
            <a:r>
              <a:rPr lang="fr-FR" b="1" dirty="0" err="1"/>
              <a:t>Negociating</a:t>
            </a:r>
            <a:r>
              <a:rPr lang="fr-FR" b="1" dirty="0"/>
              <a:t> </a:t>
            </a:r>
            <a:r>
              <a:rPr lang="fr-FR" b="1" dirty="0" err="1"/>
              <a:t>with</a:t>
            </a:r>
            <a:r>
              <a:rPr lang="fr-FR" b="1" dirty="0"/>
              <a:t> </a:t>
            </a:r>
            <a:r>
              <a:rPr lang="fr-FR" b="1" dirty="0" err="1"/>
              <a:t>Press</a:t>
            </a:r>
            <a:r>
              <a:rPr lang="fr-FR" b="1" dirty="0"/>
              <a:t> Relation services.</a:t>
            </a:r>
            <a:endParaRPr lang="fr-FR" dirty="0"/>
          </a:p>
        </p:txBody>
      </p:sp>
    </p:spTree>
    <p:extLst>
      <p:ext uri="{BB962C8B-B14F-4D97-AF65-F5344CB8AC3E}">
        <p14:creationId xmlns:p14="http://schemas.microsoft.com/office/powerpoint/2010/main" val="212085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The </a:t>
            </a:r>
            <a:r>
              <a:rPr lang="fr-FR" dirty="0" err="1"/>
              <a:t>mediatic</a:t>
            </a:r>
            <a:r>
              <a:rPr lang="fr-FR" dirty="0"/>
              <a:t> </a:t>
            </a:r>
            <a:r>
              <a:rPr lang="fr-FR" dirty="0" err="1"/>
              <a:t>context</a:t>
            </a:r>
            <a:endParaRPr lang="fr-FR" dirty="0"/>
          </a:p>
        </p:txBody>
      </p:sp>
      <p:pic>
        <p:nvPicPr>
          <p:cNvPr id="4" name="Espace réservé du contenu 3"/>
          <p:cNvPicPr>
            <a:picLocks noGrp="1" noChangeAspect="1"/>
          </p:cNvPicPr>
          <p:nvPr>
            <p:ph idx="1"/>
          </p:nvPr>
        </p:nvPicPr>
        <p:blipFill rotWithShape="1">
          <a:blip r:embed="rId2"/>
          <a:srcRect l="14051" t="24996" r="15084" b="30068"/>
          <a:stretch/>
        </p:blipFill>
        <p:spPr>
          <a:xfrm>
            <a:off x="70560" y="1693552"/>
            <a:ext cx="5291922" cy="1887604"/>
          </a:xfrm>
        </p:spPr>
      </p:pic>
      <p:pic>
        <p:nvPicPr>
          <p:cNvPr id="5" name="Image 4"/>
          <p:cNvPicPr>
            <a:picLocks noChangeAspect="1"/>
          </p:cNvPicPr>
          <p:nvPr/>
        </p:nvPicPr>
        <p:blipFill rotWithShape="1">
          <a:blip r:embed="rId3"/>
          <a:srcRect l="11766" t="32846" r="7789" b="30112"/>
          <a:stretch/>
        </p:blipFill>
        <p:spPr>
          <a:xfrm>
            <a:off x="3527945" y="3565387"/>
            <a:ext cx="5492575" cy="1422652"/>
          </a:xfrm>
          <a:prstGeom prst="rect">
            <a:avLst/>
          </a:prstGeom>
        </p:spPr>
      </p:pic>
      <p:sp>
        <p:nvSpPr>
          <p:cNvPr id="6" name="Rectangle 5"/>
          <p:cNvSpPr/>
          <p:nvPr/>
        </p:nvSpPr>
        <p:spPr>
          <a:xfrm>
            <a:off x="5380122" y="1693552"/>
            <a:ext cx="3527946" cy="1754327"/>
          </a:xfrm>
          <a:prstGeom prst="rect">
            <a:avLst/>
          </a:prstGeom>
        </p:spPr>
        <p:txBody>
          <a:bodyPr wrap="square">
            <a:spAutoFit/>
          </a:bodyPr>
          <a:lstStyle/>
          <a:p>
            <a:pPr algn="just"/>
            <a:r>
              <a:rPr lang="fr-FR" dirty="0"/>
              <a:t>Large audience </a:t>
            </a:r>
            <a:r>
              <a:rPr lang="fr-FR" dirty="0" err="1"/>
              <a:t>is</a:t>
            </a:r>
            <a:r>
              <a:rPr lang="fr-FR" dirty="0"/>
              <a:t> </a:t>
            </a:r>
            <a:r>
              <a:rPr lang="fr-FR" dirty="0" err="1"/>
              <a:t>globaly</a:t>
            </a:r>
            <a:r>
              <a:rPr lang="fr-FR" dirty="0"/>
              <a:t> more </a:t>
            </a:r>
            <a:r>
              <a:rPr lang="fr-FR" dirty="0" err="1"/>
              <a:t>interested</a:t>
            </a:r>
            <a:r>
              <a:rPr lang="fr-FR" dirty="0"/>
              <a:t> in </a:t>
            </a:r>
            <a:r>
              <a:rPr lang="fr-FR" dirty="0" err="1"/>
              <a:t>entertainment</a:t>
            </a:r>
            <a:r>
              <a:rPr lang="fr-FR" dirty="0"/>
              <a:t> and direct </a:t>
            </a:r>
            <a:r>
              <a:rPr lang="fr-FR" dirty="0" err="1"/>
              <a:t>advice</a:t>
            </a:r>
            <a:r>
              <a:rPr lang="fr-FR" dirty="0"/>
              <a:t> online </a:t>
            </a:r>
            <a:r>
              <a:rPr lang="fr-FR" dirty="0" err="1"/>
              <a:t>videasts</a:t>
            </a:r>
            <a:r>
              <a:rPr lang="fr-FR" dirty="0"/>
              <a:t> </a:t>
            </a:r>
            <a:r>
              <a:rPr lang="fr-FR" dirty="0" err="1"/>
              <a:t>provide</a:t>
            </a:r>
            <a:r>
              <a:rPr lang="fr-FR" dirty="0"/>
              <a:t>.</a:t>
            </a:r>
            <a:r>
              <a:rPr lang="fr-BE" dirty="0"/>
              <a:t> Specialized press is not seen as fun and indespensable as before.</a:t>
            </a:r>
            <a:endParaRPr lang="fr-FR" dirty="0"/>
          </a:p>
        </p:txBody>
      </p:sp>
      <p:sp>
        <p:nvSpPr>
          <p:cNvPr id="8" name="Rectangle 7"/>
          <p:cNvSpPr/>
          <p:nvPr/>
        </p:nvSpPr>
        <p:spPr>
          <a:xfrm>
            <a:off x="70560" y="3560015"/>
            <a:ext cx="3457385" cy="1477328"/>
          </a:xfrm>
          <a:prstGeom prst="rect">
            <a:avLst/>
          </a:prstGeom>
        </p:spPr>
        <p:txBody>
          <a:bodyPr wrap="square">
            <a:spAutoFit/>
          </a:bodyPr>
          <a:lstStyle/>
          <a:p>
            <a:pPr algn="just"/>
            <a:r>
              <a:rPr lang="fr-FR" dirty="0" err="1"/>
              <a:t>Several</a:t>
            </a:r>
            <a:r>
              <a:rPr lang="fr-FR" dirty="0"/>
              <a:t> reporters </a:t>
            </a:r>
            <a:r>
              <a:rPr lang="fr-FR" dirty="0" err="1"/>
              <a:t>tired</a:t>
            </a:r>
            <a:r>
              <a:rPr lang="fr-FR" dirty="0"/>
              <a:t> of </a:t>
            </a:r>
            <a:r>
              <a:rPr lang="fr-FR" dirty="0" err="1"/>
              <a:t>being</a:t>
            </a:r>
            <a:r>
              <a:rPr lang="fr-FR" dirty="0"/>
              <a:t> </a:t>
            </a:r>
            <a:r>
              <a:rPr lang="fr-FR" dirty="0" err="1"/>
              <a:t>deemed</a:t>
            </a:r>
            <a:r>
              <a:rPr lang="fr-FR" dirty="0"/>
              <a:t> </a:t>
            </a:r>
            <a:r>
              <a:rPr lang="fr-FR" dirty="0" err="1"/>
              <a:t>unprofessional</a:t>
            </a:r>
            <a:r>
              <a:rPr lang="fr-FR" dirty="0"/>
              <a:t> </a:t>
            </a:r>
            <a:r>
              <a:rPr lang="fr-FR" dirty="0" err="1"/>
              <a:t>want</a:t>
            </a:r>
            <a:r>
              <a:rPr lang="fr-FR" dirty="0"/>
              <a:t> to </a:t>
            </a:r>
            <a:r>
              <a:rPr lang="fr-FR" dirty="0" err="1"/>
              <a:t>differenciate</a:t>
            </a:r>
            <a:r>
              <a:rPr lang="fr-FR" dirty="0"/>
              <a:t> </a:t>
            </a:r>
            <a:r>
              <a:rPr lang="fr-FR" dirty="0" err="1"/>
              <a:t>themselves</a:t>
            </a:r>
            <a:r>
              <a:rPr lang="fr-FR" dirty="0"/>
              <a:t> </a:t>
            </a:r>
            <a:r>
              <a:rPr lang="fr-FR" dirty="0" err="1"/>
              <a:t>from</a:t>
            </a:r>
            <a:r>
              <a:rPr lang="fr-FR" dirty="0"/>
              <a:t> </a:t>
            </a:r>
            <a:r>
              <a:rPr lang="fr-FR" dirty="0" err="1"/>
              <a:t>Youtubers</a:t>
            </a:r>
            <a:r>
              <a:rPr lang="fr-FR" dirty="0"/>
              <a:t> and claim </a:t>
            </a:r>
            <a:r>
              <a:rPr lang="fr-FR" dirty="0" err="1"/>
              <a:t>their</a:t>
            </a:r>
            <a:r>
              <a:rPr lang="fr-FR" dirty="0"/>
              <a:t> </a:t>
            </a:r>
            <a:r>
              <a:rPr lang="fr-FR" dirty="0" err="1"/>
              <a:t>journalistic</a:t>
            </a:r>
            <a:r>
              <a:rPr lang="fr-FR" dirty="0"/>
              <a:t> </a:t>
            </a:r>
            <a:r>
              <a:rPr lang="fr-FR" dirty="0" err="1"/>
              <a:t>role</a:t>
            </a:r>
            <a:r>
              <a:rPr lang="fr-FR" dirty="0"/>
              <a:t> and </a:t>
            </a:r>
            <a:r>
              <a:rPr lang="fr-FR" dirty="0" err="1"/>
              <a:t>function</a:t>
            </a:r>
            <a:r>
              <a:rPr lang="fr-FR" dirty="0"/>
              <a:t>. </a:t>
            </a:r>
          </a:p>
        </p:txBody>
      </p:sp>
      <p:pic>
        <p:nvPicPr>
          <p:cNvPr id="9" name="Image 8" descr="Capture d’écran 2018-06-01 à 11.06.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72" y="5115937"/>
            <a:ext cx="4118356" cy="1483184"/>
          </a:xfrm>
          <a:prstGeom prst="rect">
            <a:avLst/>
          </a:prstGeom>
        </p:spPr>
      </p:pic>
      <p:pic>
        <p:nvPicPr>
          <p:cNvPr id="10" name="Image 9" descr="Capture d’écran 2018-06-01 à 11.07.3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0305" y="5080655"/>
            <a:ext cx="5474934" cy="1550186"/>
          </a:xfrm>
          <a:prstGeom prst="rect">
            <a:avLst/>
          </a:prstGeom>
        </p:spPr>
      </p:pic>
      <p:sp>
        <p:nvSpPr>
          <p:cNvPr id="11" name="Flèche vers la gauche 10"/>
          <p:cNvSpPr/>
          <p:nvPr/>
        </p:nvSpPr>
        <p:spPr>
          <a:xfrm rot="21361625">
            <a:off x="2491219" y="5610008"/>
            <a:ext cx="321434" cy="291281"/>
          </a:xfrm>
          <a:prstGeom prst="leftArrow">
            <a:avLst/>
          </a:prstGeom>
          <a:gradFill flip="none" rotWithShape="1">
            <a:gsLst>
              <a:gs pos="0">
                <a:schemeClr val="accent1">
                  <a:tint val="100000"/>
                  <a:shade val="100000"/>
                  <a:satMod val="100000"/>
                  <a:lumMod val="90000"/>
                </a:schemeClr>
              </a:gs>
              <a:gs pos="100000">
                <a:schemeClr val="accent1">
                  <a:tint val="95000"/>
                  <a:shade val="100000"/>
                  <a:satMod val="110000"/>
                  <a:lumMod val="105000"/>
                </a:schemeClr>
              </a:gs>
            </a:gsLst>
            <a:path path="circle">
              <a:fillToRect l="40000" t="100000" r="40000" b="10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000000"/>
                </a:solidFill>
              </a:ln>
              <a:solidFill>
                <a:schemeClr val="tx1"/>
              </a:solidFill>
            </a:endParaRPr>
          </a:p>
        </p:txBody>
      </p:sp>
      <p:sp>
        <p:nvSpPr>
          <p:cNvPr id="12" name="Flèche vers la gauche 11"/>
          <p:cNvSpPr/>
          <p:nvPr/>
        </p:nvSpPr>
        <p:spPr>
          <a:xfrm rot="21361625">
            <a:off x="5319265" y="5226592"/>
            <a:ext cx="321434" cy="291281"/>
          </a:xfrm>
          <a:prstGeom prst="leftArrow">
            <a:avLst/>
          </a:prstGeom>
          <a:gradFill flip="none" rotWithShape="1">
            <a:gsLst>
              <a:gs pos="0">
                <a:schemeClr val="accent1">
                  <a:tint val="100000"/>
                  <a:shade val="100000"/>
                  <a:satMod val="100000"/>
                  <a:lumMod val="90000"/>
                </a:schemeClr>
              </a:gs>
              <a:gs pos="100000">
                <a:schemeClr val="accent1">
                  <a:tint val="95000"/>
                  <a:shade val="100000"/>
                  <a:satMod val="110000"/>
                  <a:lumMod val="105000"/>
                </a:schemeClr>
              </a:gs>
            </a:gsLst>
            <a:path path="circle">
              <a:fillToRect l="40000" t="100000" r="40000" b="10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000000"/>
                </a:solidFill>
              </a:ln>
              <a:solidFill>
                <a:schemeClr val="tx1"/>
              </a:solidFill>
            </a:endParaRPr>
          </a:p>
        </p:txBody>
      </p:sp>
    </p:spTree>
    <p:extLst>
      <p:ext uri="{BB962C8B-B14F-4D97-AF65-F5344CB8AC3E}">
        <p14:creationId xmlns:p14="http://schemas.microsoft.com/office/powerpoint/2010/main" val="1431473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280" y="273707"/>
            <a:ext cx="8041440" cy="1442674"/>
          </a:xfrm>
        </p:spPr>
        <p:txBody>
          <a:bodyPr/>
          <a:lstStyle/>
          <a:p>
            <a:r>
              <a:rPr lang="fr-FR" dirty="0" err="1"/>
              <a:t>Investigate</a:t>
            </a:r>
            <a:r>
              <a:rPr lang="fr-FR" dirty="0"/>
              <a:t> </a:t>
            </a:r>
            <a:r>
              <a:rPr lang="fr-FR" dirty="0" err="1"/>
              <a:t>intermittently</a:t>
            </a:r>
            <a:endParaRPr lang="fr-FR" dirty="0"/>
          </a:p>
        </p:txBody>
      </p:sp>
      <p:sp>
        <p:nvSpPr>
          <p:cNvPr id="3" name="Espace réservé du contenu 2"/>
          <p:cNvSpPr>
            <a:spLocks noGrp="1"/>
          </p:cNvSpPr>
          <p:nvPr>
            <p:ph idx="1"/>
          </p:nvPr>
        </p:nvSpPr>
        <p:spPr>
          <a:xfrm>
            <a:off x="246955" y="1703206"/>
            <a:ext cx="8625833" cy="4718175"/>
          </a:xfrm>
        </p:spPr>
        <p:txBody>
          <a:bodyPr>
            <a:normAutofit/>
          </a:bodyPr>
          <a:lstStyle/>
          <a:p>
            <a:pPr algn="just">
              <a:buFont typeface="Wingdings" charset="2"/>
              <a:buChar char="u"/>
            </a:pPr>
            <a:r>
              <a:rPr lang="fr-FR" b="1" dirty="0">
                <a:solidFill>
                  <a:schemeClr val="tx1">
                    <a:lumMod val="85000"/>
                    <a:lumOff val="15000"/>
                  </a:schemeClr>
                </a:solidFill>
              </a:rPr>
              <a:t> </a:t>
            </a:r>
            <a:r>
              <a:rPr lang="fr-FR" b="1" dirty="0" err="1">
                <a:solidFill>
                  <a:schemeClr val="tx1">
                    <a:lumMod val="85000"/>
                    <a:lumOff val="15000"/>
                  </a:schemeClr>
                </a:solidFill>
              </a:rPr>
              <a:t>Investigative</a:t>
            </a:r>
            <a:r>
              <a:rPr lang="fr-FR" b="1" dirty="0">
                <a:solidFill>
                  <a:schemeClr val="tx1">
                    <a:lumMod val="85000"/>
                    <a:lumOff val="15000"/>
                  </a:schemeClr>
                </a:solidFill>
              </a:rPr>
              <a:t> stories are a </a:t>
            </a:r>
            <a:r>
              <a:rPr lang="fr-FR" b="1" dirty="0" err="1">
                <a:solidFill>
                  <a:schemeClr val="tx1">
                    <a:lumMod val="85000"/>
                    <a:lumOff val="15000"/>
                  </a:schemeClr>
                </a:solidFill>
              </a:rPr>
              <a:t>way</a:t>
            </a:r>
            <a:r>
              <a:rPr lang="fr-FR" b="1" dirty="0">
                <a:solidFill>
                  <a:schemeClr val="tx1">
                    <a:lumMod val="85000"/>
                    <a:lumOff val="15000"/>
                  </a:schemeClr>
                </a:solidFill>
              </a:rPr>
              <a:t> for </a:t>
            </a:r>
            <a:r>
              <a:rPr lang="fr-FR" b="1" dirty="0" err="1">
                <a:solidFill>
                  <a:schemeClr val="tx1">
                    <a:lumMod val="85000"/>
                    <a:lumOff val="15000"/>
                  </a:schemeClr>
                </a:solidFill>
              </a:rPr>
              <a:t>video</a:t>
            </a:r>
            <a:r>
              <a:rPr lang="fr-FR" b="1" dirty="0">
                <a:solidFill>
                  <a:schemeClr val="tx1">
                    <a:lumMod val="85000"/>
                    <a:lumOff val="15000"/>
                  </a:schemeClr>
                </a:solidFill>
              </a:rPr>
              <a:t> </a:t>
            </a:r>
            <a:r>
              <a:rPr lang="fr-FR" b="1" dirty="0" err="1">
                <a:solidFill>
                  <a:schemeClr val="tx1">
                    <a:lumMod val="85000"/>
                    <a:lumOff val="15000"/>
                  </a:schemeClr>
                </a:solidFill>
              </a:rPr>
              <a:t>game</a:t>
            </a:r>
            <a:r>
              <a:rPr lang="fr-FR" b="1" dirty="0">
                <a:solidFill>
                  <a:schemeClr val="tx1">
                    <a:lumMod val="85000"/>
                    <a:lumOff val="15000"/>
                  </a:schemeClr>
                </a:solidFill>
              </a:rPr>
              <a:t> </a:t>
            </a:r>
            <a:r>
              <a:rPr lang="fr-FR" b="1" dirty="0" err="1">
                <a:solidFill>
                  <a:schemeClr val="tx1">
                    <a:lumMod val="85000"/>
                    <a:lumOff val="15000"/>
                  </a:schemeClr>
                </a:solidFill>
              </a:rPr>
              <a:t>journalists</a:t>
            </a:r>
            <a:r>
              <a:rPr lang="fr-FR" b="1" dirty="0">
                <a:solidFill>
                  <a:schemeClr val="tx1">
                    <a:lumMod val="85000"/>
                    <a:lumOff val="15000"/>
                  </a:schemeClr>
                </a:solidFill>
              </a:rPr>
              <a:t> to claim </a:t>
            </a:r>
            <a:r>
              <a:rPr lang="fr-FR" b="1" dirty="0" err="1">
                <a:solidFill>
                  <a:schemeClr val="tx1">
                    <a:lumMod val="85000"/>
                    <a:lumOff val="15000"/>
                  </a:schemeClr>
                </a:solidFill>
              </a:rPr>
              <a:t>their</a:t>
            </a:r>
            <a:r>
              <a:rPr lang="fr-FR" b="1" dirty="0">
                <a:solidFill>
                  <a:schemeClr val="tx1">
                    <a:lumMod val="85000"/>
                    <a:lumOff val="15000"/>
                  </a:schemeClr>
                </a:solidFill>
              </a:rPr>
              <a:t> </a:t>
            </a:r>
            <a:r>
              <a:rPr lang="fr-FR" b="1" dirty="0" err="1">
                <a:solidFill>
                  <a:schemeClr val="tx1">
                    <a:lumMod val="85000"/>
                    <a:lumOff val="15000"/>
                  </a:schemeClr>
                </a:solidFill>
              </a:rPr>
              <a:t>independance</a:t>
            </a:r>
            <a:endParaRPr lang="fr-FR" b="1" dirty="0">
              <a:solidFill>
                <a:schemeClr val="tx1">
                  <a:lumMod val="85000"/>
                  <a:lumOff val="15000"/>
                </a:schemeClr>
              </a:solidFill>
            </a:endParaRPr>
          </a:p>
          <a:p>
            <a:pPr algn="just">
              <a:buFont typeface="Wingdings" charset="2"/>
              <a:buChar char="u"/>
            </a:pPr>
            <a:endParaRPr lang="fr-BE" b="1" dirty="0">
              <a:solidFill>
                <a:schemeClr val="tx1">
                  <a:lumMod val="85000"/>
                  <a:lumOff val="15000"/>
                </a:schemeClr>
              </a:solidFill>
            </a:endParaRPr>
          </a:p>
          <a:p>
            <a:pPr algn="just">
              <a:buFont typeface="Wingdings" charset="2"/>
              <a:buChar char="u"/>
            </a:pPr>
            <a:r>
              <a:rPr lang="fr-FR" b="1" dirty="0">
                <a:solidFill>
                  <a:schemeClr val="tx1">
                    <a:lumMod val="85000"/>
                    <a:lumOff val="15000"/>
                  </a:schemeClr>
                </a:solidFill>
              </a:rPr>
              <a:t> Occasions to do </a:t>
            </a:r>
            <a:r>
              <a:rPr lang="fr-FR" b="1" dirty="0" err="1">
                <a:solidFill>
                  <a:schemeClr val="tx1">
                    <a:lumMod val="85000"/>
                    <a:lumOff val="15000"/>
                  </a:schemeClr>
                </a:solidFill>
              </a:rPr>
              <a:t>such</a:t>
            </a:r>
            <a:r>
              <a:rPr lang="fr-FR" b="1" dirty="0">
                <a:solidFill>
                  <a:schemeClr val="tx1">
                    <a:lumMod val="85000"/>
                    <a:lumOff val="15000"/>
                  </a:schemeClr>
                </a:solidFill>
              </a:rPr>
              <a:t> an </a:t>
            </a:r>
            <a:r>
              <a:rPr lang="fr-FR" b="1" dirty="0" err="1">
                <a:solidFill>
                  <a:schemeClr val="tx1">
                    <a:lumMod val="85000"/>
                    <a:lumOff val="15000"/>
                  </a:schemeClr>
                </a:solidFill>
              </a:rPr>
              <a:t>investigative</a:t>
            </a:r>
            <a:r>
              <a:rPr lang="fr-FR" b="1" dirty="0">
                <a:solidFill>
                  <a:schemeClr val="tx1">
                    <a:lumMod val="85000"/>
                    <a:lumOff val="15000"/>
                  </a:schemeClr>
                </a:solidFill>
              </a:rPr>
              <a:t> </a:t>
            </a:r>
            <a:r>
              <a:rPr lang="fr-FR" b="1" dirty="0" err="1">
                <a:solidFill>
                  <a:schemeClr val="tx1">
                    <a:lumMod val="85000"/>
                    <a:lumOff val="15000"/>
                  </a:schemeClr>
                </a:solidFill>
              </a:rPr>
              <a:t>work</a:t>
            </a:r>
            <a:r>
              <a:rPr lang="fr-FR" b="1" dirty="0">
                <a:solidFill>
                  <a:schemeClr val="tx1">
                    <a:lumMod val="85000"/>
                    <a:lumOff val="15000"/>
                  </a:schemeClr>
                </a:solidFill>
              </a:rPr>
              <a:t> are rare for </a:t>
            </a:r>
            <a:r>
              <a:rPr lang="fr-FR" b="1" dirty="0" err="1">
                <a:solidFill>
                  <a:schemeClr val="tx1">
                    <a:lumMod val="85000"/>
                    <a:lumOff val="15000"/>
                  </a:schemeClr>
                </a:solidFill>
              </a:rPr>
              <a:t>specialized</a:t>
            </a:r>
            <a:r>
              <a:rPr lang="fr-FR" b="1" dirty="0">
                <a:solidFill>
                  <a:schemeClr val="tx1">
                    <a:lumMod val="85000"/>
                    <a:lumOff val="15000"/>
                  </a:schemeClr>
                </a:solidFill>
              </a:rPr>
              <a:t> </a:t>
            </a:r>
            <a:r>
              <a:rPr lang="fr-FR" b="1" dirty="0" err="1">
                <a:solidFill>
                  <a:schemeClr val="tx1">
                    <a:lumMod val="85000"/>
                    <a:lumOff val="15000"/>
                  </a:schemeClr>
                </a:solidFill>
              </a:rPr>
              <a:t>journalists</a:t>
            </a:r>
            <a:r>
              <a:rPr lang="fr-FR" b="1" dirty="0">
                <a:solidFill>
                  <a:schemeClr val="tx1">
                    <a:lumMod val="85000"/>
                    <a:lumOff val="15000"/>
                  </a:schemeClr>
                </a:solidFill>
              </a:rPr>
              <a:t> : </a:t>
            </a:r>
            <a:r>
              <a:rPr lang="fr-FR" b="1" dirty="0" err="1">
                <a:solidFill>
                  <a:schemeClr val="tx1">
                    <a:lumMod val="85000"/>
                    <a:lumOff val="15000"/>
                  </a:schemeClr>
                </a:solidFill>
              </a:rPr>
              <a:t>you</a:t>
            </a:r>
            <a:r>
              <a:rPr lang="fr-FR" b="1" dirty="0">
                <a:solidFill>
                  <a:schemeClr val="tx1">
                    <a:lumMod val="85000"/>
                    <a:lumOff val="15000"/>
                  </a:schemeClr>
                </a:solidFill>
              </a:rPr>
              <a:t> </a:t>
            </a:r>
            <a:r>
              <a:rPr lang="fr-FR" b="1" dirty="0" err="1">
                <a:solidFill>
                  <a:schemeClr val="tx1">
                    <a:lumMod val="85000"/>
                    <a:lumOff val="15000"/>
                  </a:schemeClr>
                </a:solidFill>
              </a:rPr>
              <a:t>need</a:t>
            </a:r>
            <a:r>
              <a:rPr lang="fr-FR" b="1" dirty="0">
                <a:solidFill>
                  <a:schemeClr val="tx1">
                    <a:lumMod val="85000"/>
                    <a:lumOff val="15000"/>
                  </a:schemeClr>
                </a:solidFill>
              </a:rPr>
              <a:t> a case, time and money</a:t>
            </a:r>
          </a:p>
          <a:p>
            <a:pPr algn="just">
              <a:buFont typeface="Wingdings" charset="2"/>
              <a:buChar char="u"/>
            </a:pPr>
            <a:endParaRPr lang="fr-FR" b="1" dirty="0">
              <a:solidFill>
                <a:schemeClr val="tx1">
                  <a:lumMod val="85000"/>
                  <a:lumOff val="15000"/>
                </a:schemeClr>
              </a:solidFill>
            </a:endParaRPr>
          </a:p>
          <a:p>
            <a:pPr algn="just">
              <a:buFont typeface="Wingdings" charset="2"/>
              <a:buChar char="u"/>
            </a:pPr>
            <a:r>
              <a:rPr lang="fr-FR" b="1" dirty="0">
                <a:solidFill>
                  <a:schemeClr val="tx1">
                    <a:lumMod val="85000"/>
                    <a:lumOff val="15000"/>
                  </a:schemeClr>
                </a:solidFill>
              </a:rPr>
              <a:t> There are </a:t>
            </a:r>
            <a:r>
              <a:rPr lang="fr-FR" b="1" dirty="0" err="1">
                <a:solidFill>
                  <a:schemeClr val="tx1">
                    <a:lumMod val="85000"/>
                    <a:lumOff val="15000"/>
                  </a:schemeClr>
                </a:solidFill>
              </a:rPr>
              <a:t>different</a:t>
            </a:r>
            <a:r>
              <a:rPr lang="fr-FR" b="1" dirty="0">
                <a:solidFill>
                  <a:schemeClr val="tx1">
                    <a:lumMod val="85000"/>
                    <a:lumOff val="15000"/>
                  </a:schemeClr>
                </a:solidFill>
              </a:rPr>
              <a:t> </a:t>
            </a:r>
            <a:r>
              <a:rPr lang="fr-FR" b="1" dirty="0" err="1">
                <a:solidFill>
                  <a:schemeClr val="tx1">
                    <a:lumMod val="85000"/>
                    <a:lumOff val="15000"/>
                  </a:schemeClr>
                </a:solidFill>
              </a:rPr>
              <a:t>degrees</a:t>
            </a:r>
            <a:r>
              <a:rPr lang="fr-FR" b="1" dirty="0">
                <a:solidFill>
                  <a:schemeClr val="tx1">
                    <a:lumMod val="85000"/>
                    <a:lumOff val="15000"/>
                  </a:schemeClr>
                </a:solidFill>
              </a:rPr>
              <a:t> of investigation. </a:t>
            </a:r>
            <a:r>
              <a:rPr lang="fr-FR" b="1" dirty="0" err="1">
                <a:solidFill>
                  <a:schemeClr val="tx1">
                    <a:lumMod val="85000"/>
                    <a:lumOff val="15000"/>
                  </a:schemeClr>
                </a:solidFill>
              </a:rPr>
              <a:t>Journalists</a:t>
            </a:r>
            <a:r>
              <a:rPr lang="fr-FR" b="1" dirty="0">
                <a:solidFill>
                  <a:schemeClr val="tx1">
                    <a:lumMod val="85000"/>
                    <a:lumOff val="15000"/>
                  </a:schemeClr>
                </a:solidFill>
              </a:rPr>
              <a:t> </a:t>
            </a:r>
            <a:r>
              <a:rPr lang="fr-FR" b="1" dirty="0" err="1">
                <a:solidFill>
                  <a:schemeClr val="tx1">
                    <a:lumMod val="85000"/>
                    <a:lumOff val="15000"/>
                  </a:schemeClr>
                </a:solidFill>
              </a:rPr>
              <a:t>can</a:t>
            </a:r>
            <a:r>
              <a:rPr lang="fr-FR" b="1" dirty="0">
                <a:solidFill>
                  <a:schemeClr val="tx1">
                    <a:lumMod val="85000"/>
                    <a:lumOff val="15000"/>
                  </a:schemeClr>
                </a:solidFill>
              </a:rPr>
              <a:t> </a:t>
            </a:r>
            <a:r>
              <a:rPr lang="fr-FR" b="1" dirty="0" err="1">
                <a:solidFill>
                  <a:schemeClr val="tx1">
                    <a:lumMod val="85000"/>
                    <a:lumOff val="15000"/>
                  </a:schemeClr>
                </a:solidFill>
              </a:rPr>
              <a:t>investigate</a:t>
            </a:r>
            <a:r>
              <a:rPr lang="fr-FR" b="1" dirty="0">
                <a:solidFill>
                  <a:schemeClr val="tx1">
                    <a:lumMod val="85000"/>
                    <a:lumOff val="15000"/>
                  </a:schemeClr>
                </a:solidFill>
              </a:rPr>
              <a:t> </a:t>
            </a:r>
            <a:r>
              <a:rPr lang="fr-FR" b="1" dirty="0" err="1">
                <a:solidFill>
                  <a:schemeClr val="tx1">
                    <a:lumMod val="85000"/>
                    <a:lumOff val="15000"/>
                  </a:schemeClr>
                </a:solidFill>
              </a:rPr>
              <a:t>intermittently</a:t>
            </a:r>
            <a:r>
              <a:rPr lang="fr-BE" b="1" dirty="0">
                <a:solidFill>
                  <a:schemeClr val="tx1">
                    <a:lumMod val="85000"/>
                    <a:lumOff val="15000"/>
                  </a:schemeClr>
                </a:solidFill>
              </a:rPr>
              <a:t> </a:t>
            </a:r>
            <a:r>
              <a:rPr lang="fr-BE" dirty="0">
                <a:solidFill>
                  <a:schemeClr val="tx1">
                    <a:lumMod val="85000"/>
                    <a:lumOff val="15000"/>
                  </a:schemeClr>
                </a:solidFill>
              </a:rPr>
              <a:t>(meaning not always – for example they work for 2 months and then come back to their daily work) </a:t>
            </a:r>
            <a:r>
              <a:rPr lang="fr-BE" b="1" dirty="0">
                <a:solidFill>
                  <a:schemeClr val="tx1">
                    <a:lumMod val="85000"/>
                    <a:lumOff val="15000"/>
                  </a:schemeClr>
                </a:solidFill>
              </a:rPr>
              <a:t>regarding their schedule and the news feed’s hotness.</a:t>
            </a:r>
          </a:p>
        </p:txBody>
      </p:sp>
    </p:spTree>
    <p:extLst>
      <p:ext uri="{BB962C8B-B14F-4D97-AF65-F5344CB8AC3E}">
        <p14:creationId xmlns:p14="http://schemas.microsoft.com/office/powerpoint/2010/main" val="3477679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Journalistic</a:t>
            </a:r>
            <a:r>
              <a:rPr lang="fr-FR" dirty="0"/>
              <a:t> </a:t>
            </a:r>
            <a:r>
              <a:rPr lang="fr-FR" dirty="0" err="1"/>
              <a:t>semantic</a:t>
            </a:r>
            <a:r>
              <a:rPr lang="fr-FR" dirty="0"/>
              <a:t> </a:t>
            </a:r>
            <a:r>
              <a:rPr lang="fr-FR" dirty="0" err="1"/>
              <a:t>symbolic</a:t>
            </a:r>
            <a:r>
              <a:rPr lang="fr-FR" dirty="0"/>
              <a:t> violence</a:t>
            </a:r>
          </a:p>
        </p:txBody>
      </p:sp>
      <p:sp>
        <p:nvSpPr>
          <p:cNvPr id="3" name="Espace réservé du contenu 2"/>
          <p:cNvSpPr>
            <a:spLocks noGrp="1"/>
          </p:cNvSpPr>
          <p:nvPr>
            <p:ph idx="1"/>
          </p:nvPr>
        </p:nvSpPr>
        <p:spPr>
          <a:xfrm>
            <a:off x="321733" y="2190788"/>
            <a:ext cx="8270987" cy="3922145"/>
          </a:xfrm>
        </p:spPr>
        <p:txBody>
          <a:bodyPr>
            <a:normAutofit/>
          </a:bodyPr>
          <a:lstStyle/>
          <a:p>
            <a:pPr algn="just">
              <a:buFont typeface="Wingdings" charset="2"/>
              <a:buChar char="u"/>
            </a:pPr>
            <a:r>
              <a:rPr lang="fr-BE" b="1" dirty="0">
                <a:solidFill>
                  <a:srgbClr val="404040"/>
                </a:solidFill>
              </a:rPr>
              <a:t> </a:t>
            </a:r>
            <a:r>
              <a:rPr lang="fr-BE" b="1">
                <a:solidFill>
                  <a:srgbClr val="404040"/>
                </a:solidFill>
              </a:rPr>
              <a:t>Journalistic semantics contain </a:t>
            </a:r>
            <a:r>
              <a:rPr lang="fr-BE" b="1" dirty="0">
                <a:solidFill>
                  <a:srgbClr val="404040"/>
                </a:solidFill>
              </a:rPr>
              <a:t>symbolic violence </a:t>
            </a:r>
            <a:r>
              <a:rPr lang="fr-BE" dirty="0">
                <a:solidFill>
                  <a:srgbClr val="404040"/>
                </a:solidFill>
              </a:rPr>
              <a:t>(Bourdieu et Passeron, 1970) </a:t>
            </a:r>
            <a:r>
              <a:rPr lang="fr-BE" b="1" dirty="0">
                <a:solidFill>
                  <a:srgbClr val="404040"/>
                </a:solidFill>
              </a:rPr>
              <a:t>: « l’investigation » is seen as a « model genre » </a:t>
            </a:r>
            <a:r>
              <a:rPr lang="fr-BE" dirty="0">
                <a:solidFill>
                  <a:srgbClr val="404040"/>
                </a:solidFill>
              </a:rPr>
              <a:t>(Labarthe, 2016 : 3) </a:t>
            </a:r>
            <a:r>
              <a:rPr lang="fr-BE" b="1" dirty="0">
                <a:solidFill>
                  <a:srgbClr val="404040"/>
                </a:solidFill>
              </a:rPr>
              <a:t>which «</a:t>
            </a:r>
            <a:r>
              <a:rPr lang="fr-FR" dirty="0">
                <a:solidFill>
                  <a:srgbClr val="404040"/>
                </a:solidFill>
              </a:rPr>
              <a:t> </a:t>
            </a:r>
            <a:r>
              <a:rPr lang="fr-FR" b="1" dirty="0" err="1">
                <a:solidFill>
                  <a:srgbClr val="404040"/>
                </a:solidFill>
              </a:rPr>
              <a:t>evokes</a:t>
            </a:r>
            <a:r>
              <a:rPr lang="fr-FR" b="1" dirty="0">
                <a:solidFill>
                  <a:srgbClr val="404040"/>
                </a:solidFill>
              </a:rPr>
              <a:t> </a:t>
            </a:r>
            <a:r>
              <a:rPr lang="fr-FR" b="1" dirty="0" err="1">
                <a:solidFill>
                  <a:srgbClr val="404040"/>
                </a:solidFill>
              </a:rPr>
              <a:t>genereally</a:t>
            </a:r>
            <a:r>
              <a:rPr lang="fr-FR" b="1" dirty="0">
                <a:solidFill>
                  <a:srgbClr val="404040"/>
                </a:solidFill>
              </a:rPr>
              <a:t> </a:t>
            </a:r>
            <a:r>
              <a:rPr lang="fr-FR" b="1" dirty="0" err="1">
                <a:solidFill>
                  <a:srgbClr val="404040"/>
                </a:solidFill>
              </a:rPr>
              <a:t>several</a:t>
            </a:r>
            <a:r>
              <a:rPr lang="fr-FR" b="1" dirty="0">
                <a:solidFill>
                  <a:srgbClr val="404040"/>
                </a:solidFill>
              </a:rPr>
              <a:t> </a:t>
            </a:r>
            <a:r>
              <a:rPr lang="fr-FR" b="1" dirty="0" err="1">
                <a:solidFill>
                  <a:srgbClr val="404040"/>
                </a:solidFill>
              </a:rPr>
              <a:t>valorizing</a:t>
            </a:r>
            <a:r>
              <a:rPr lang="fr-FR" b="1" dirty="0">
                <a:solidFill>
                  <a:srgbClr val="404040"/>
                </a:solidFill>
              </a:rPr>
              <a:t> images of the profession  » </a:t>
            </a:r>
            <a:r>
              <a:rPr lang="fr-FR" dirty="0">
                <a:solidFill>
                  <a:srgbClr val="404040"/>
                </a:solidFill>
              </a:rPr>
              <a:t>(</a:t>
            </a:r>
            <a:r>
              <a:rPr lang="fr-FR" dirty="0" err="1">
                <a:solidFill>
                  <a:srgbClr val="404040"/>
                </a:solidFill>
              </a:rPr>
              <a:t>Marchietti</a:t>
            </a:r>
            <a:r>
              <a:rPr lang="fr-FR" dirty="0">
                <a:solidFill>
                  <a:srgbClr val="404040"/>
                </a:solidFill>
              </a:rPr>
              <a:t>, 2002 : 168).</a:t>
            </a:r>
            <a:r>
              <a:rPr lang="fr-BE" dirty="0">
                <a:solidFill>
                  <a:srgbClr val="404040"/>
                </a:solidFill>
              </a:rPr>
              <a:t> </a:t>
            </a:r>
          </a:p>
          <a:p>
            <a:pPr algn="just">
              <a:buFont typeface="Wingdings" charset="2"/>
              <a:buChar char="u"/>
            </a:pPr>
            <a:r>
              <a:rPr lang="fr-BE" b="1" dirty="0">
                <a:solidFill>
                  <a:srgbClr val="404040"/>
                </a:solidFill>
              </a:rPr>
              <a:t> </a:t>
            </a:r>
            <a:r>
              <a:rPr lang="fr-FR" b="1" dirty="0" err="1">
                <a:solidFill>
                  <a:srgbClr val="404040"/>
                </a:solidFill>
              </a:rPr>
              <a:t>Since</a:t>
            </a:r>
            <a:r>
              <a:rPr lang="fr-FR" b="1" dirty="0">
                <a:solidFill>
                  <a:srgbClr val="404040"/>
                </a:solidFill>
              </a:rPr>
              <a:t> </a:t>
            </a:r>
            <a:r>
              <a:rPr lang="fr-FR" b="1" dirty="0" err="1">
                <a:solidFill>
                  <a:srgbClr val="404040"/>
                </a:solidFill>
              </a:rPr>
              <a:t>then</a:t>
            </a:r>
            <a:r>
              <a:rPr lang="fr-FR" b="1" dirty="0">
                <a:solidFill>
                  <a:srgbClr val="404040"/>
                </a:solidFill>
              </a:rPr>
              <a:t>, </a:t>
            </a:r>
            <a:r>
              <a:rPr lang="fr-FR" b="1" dirty="0" err="1">
                <a:solidFill>
                  <a:srgbClr val="404040"/>
                </a:solidFill>
              </a:rPr>
              <a:t>video</a:t>
            </a:r>
            <a:r>
              <a:rPr lang="fr-FR" b="1" dirty="0">
                <a:solidFill>
                  <a:srgbClr val="404040"/>
                </a:solidFill>
              </a:rPr>
              <a:t> </a:t>
            </a:r>
            <a:r>
              <a:rPr lang="fr-FR" b="1" dirty="0" err="1">
                <a:solidFill>
                  <a:srgbClr val="404040"/>
                </a:solidFill>
              </a:rPr>
              <a:t>game</a:t>
            </a:r>
            <a:r>
              <a:rPr lang="fr-FR" b="1" dirty="0">
                <a:solidFill>
                  <a:srgbClr val="404040"/>
                </a:solidFill>
              </a:rPr>
              <a:t> </a:t>
            </a:r>
            <a:r>
              <a:rPr lang="fr-FR" b="1" dirty="0" err="1">
                <a:solidFill>
                  <a:srgbClr val="404040"/>
                </a:solidFill>
              </a:rPr>
              <a:t>journalists</a:t>
            </a:r>
            <a:r>
              <a:rPr lang="fr-FR" b="1" dirty="0">
                <a:solidFill>
                  <a:srgbClr val="404040"/>
                </a:solidFill>
              </a:rPr>
              <a:t>, </a:t>
            </a:r>
            <a:r>
              <a:rPr lang="fr-FR" b="1" dirty="0" err="1">
                <a:solidFill>
                  <a:srgbClr val="404040"/>
                </a:solidFill>
              </a:rPr>
              <a:t>who</a:t>
            </a:r>
            <a:r>
              <a:rPr lang="fr-FR" b="1" dirty="0">
                <a:solidFill>
                  <a:srgbClr val="404040"/>
                </a:solidFill>
              </a:rPr>
              <a:t> have </a:t>
            </a:r>
            <a:r>
              <a:rPr lang="fr-FR" b="1" dirty="0" err="1">
                <a:solidFill>
                  <a:srgbClr val="404040"/>
                </a:solidFill>
              </a:rPr>
              <a:t>interiorized</a:t>
            </a:r>
            <a:r>
              <a:rPr lang="fr-FR" b="1" dirty="0">
                <a:solidFill>
                  <a:srgbClr val="404040"/>
                </a:solidFill>
              </a:rPr>
              <a:t> </a:t>
            </a:r>
            <a:r>
              <a:rPr lang="fr-FR" b="1" dirty="0" err="1">
                <a:solidFill>
                  <a:srgbClr val="404040"/>
                </a:solidFill>
              </a:rPr>
              <a:t>product</a:t>
            </a:r>
            <a:r>
              <a:rPr lang="fr-FR" b="1" dirty="0">
                <a:solidFill>
                  <a:srgbClr val="404040"/>
                </a:solidFill>
              </a:rPr>
              <a:t> culture, </a:t>
            </a:r>
            <a:r>
              <a:rPr lang="fr-FR" b="1" dirty="0" err="1">
                <a:solidFill>
                  <a:srgbClr val="404040"/>
                </a:solidFill>
              </a:rPr>
              <a:t>often</a:t>
            </a:r>
            <a:r>
              <a:rPr lang="fr-FR" b="1" dirty="0">
                <a:solidFill>
                  <a:srgbClr val="404040"/>
                </a:solidFill>
              </a:rPr>
              <a:t> have a </a:t>
            </a:r>
            <a:r>
              <a:rPr lang="fr-FR" b="1" dirty="0" err="1">
                <a:solidFill>
                  <a:srgbClr val="404040"/>
                </a:solidFill>
              </a:rPr>
              <a:t>inferiority</a:t>
            </a:r>
            <a:r>
              <a:rPr lang="fr-FR" b="1" dirty="0">
                <a:solidFill>
                  <a:srgbClr val="404040"/>
                </a:solidFill>
              </a:rPr>
              <a:t> </a:t>
            </a:r>
            <a:r>
              <a:rPr lang="fr-FR" b="1" dirty="0" err="1">
                <a:solidFill>
                  <a:srgbClr val="404040"/>
                </a:solidFill>
              </a:rPr>
              <a:t>complex</a:t>
            </a:r>
            <a:r>
              <a:rPr lang="fr-FR" b="1" dirty="0">
                <a:solidFill>
                  <a:srgbClr val="404040"/>
                </a:solidFill>
              </a:rPr>
              <a:t> and </a:t>
            </a:r>
            <a:r>
              <a:rPr lang="fr-FR" b="1" dirty="0" err="1">
                <a:solidFill>
                  <a:srgbClr val="404040"/>
                </a:solidFill>
              </a:rPr>
              <a:t>don’t</a:t>
            </a:r>
            <a:r>
              <a:rPr lang="fr-FR" b="1" dirty="0">
                <a:solidFill>
                  <a:srgbClr val="404040"/>
                </a:solidFill>
              </a:rPr>
              <a:t> </a:t>
            </a:r>
            <a:r>
              <a:rPr lang="fr-FR" b="1" dirty="0" err="1">
                <a:solidFill>
                  <a:srgbClr val="404040"/>
                </a:solidFill>
              </a:rPr>
              <a:t>dare</a:t>
            </a:r>
            <a:r>
              <a:rPr lang="fr-FR" b="1" dirty="0">
                <a:solidFill>
                  <a:srgbClr val="404040"/>
                </a:solidFill>
              </a:rPr>
              <a:t> to </a:t>
            </a:r>
            <a:r>
              <a:rPr lang="fr-FR" b="1" dirty="0" err="1">
                <a:solidFill>
                  <a:srgbClr val="404040"/>
                </a:solidFill>
              </a:rPr>
              <a:t>qualify</a:t>
            </a:r>
            <a:r>
              <a:rPr lang="fr-FR" b="1" dirty="0">
                <a:solidFill>
                  <a:srgbClr val="404040"/>
                </a:solidFill>
              </a:rPr>
              <a:t> </a:t>
            </a:r>
            <a:r>
              <a:rPr lang="fr-FR" b="1" dirty="0" err="1">
                <a:solidFill>
                  <a:srgbClr val="404040"/>
                </a:solidFill>
              </a:rPr>
              <a:t>their</a:t>
            </a:r>
            <a:r>
              <a:rPr lang="fr-FR" b="1" dirty="0">
                <a:solidFill>
                  <a:srgbClr val="404040"/>
                </a:solidFill>
              </a:rPr>
              <a:t> </a:t>
            </a:r>
            <a:r>
              <a:rPr lang="fr-FR" b="1" dirty="0" err="1">
                <a:solidFill>
                  <a:srgbClr val="404040"/>
                </a:solidFill>
              </a:rPr>
              <a:t>work</a:t>
            </a:r>
            <a:r>
              <a:rPr lang="fr-FR" b="1" dirty="0">
                <a:solidFill>
                  <a:srgbClr val="404040"/>
                </a:solidFill>
              </a:rPr>
              <a:t> as </a:t>
            </a:r>
            <a:r>
              <a:rPr lang="fr-FR" b="1" dirty="0" err="1">
                <a:solidFill>
                  <a:srgbClr val="404040"/>
                </a:solidFill>
              </a:rPr>
              <a:t>investigative</a:t>
            </a:r>
            <a:r>
              <a:rPr lang="fr-FR" b="1" dirty="0">
                <a:solidFill>
                  <a:srgbClr val="404040"/>
                </a:solidFill>
              </a:rPr>
              <a:t>… or </a:t>
            </a:r>
            <a:r>
              <a:rPr lang="fr-FR" b="1" dirty="0" err="1">
                <a:solidFill>
                  <a:srgbClr val="404040"/>
                </a:solidFill>
              </a:rPr>
              <a:t>even</a:t>
            </a:r>
            <a:r>
              <a:rPr lang="fr-FR" b="1" dirty="0">
                <a:solidFill>
                  <a:srgbClr val="404040"/>
                </a:solidFill>
              </a:rPr>
              <a:t> to use </a:t>
            </a:r>
            <a:r>
              <a:rPr lang="fr-FR" b="1" dirty="0" err="1">
                <a:solidFill>
                  <a:srgbClr val="404040"/>
                </a:solidFill>
              </a:rPr>
              <a:t>investigative</a:t>
            </a:r>
            <a:r>
              <a:rPr lang="fr-FR" b="1" dirty="0">
                <a:solidFill>
                  <a:srgbClr val="404040"/>
                </a:solidFill>
              </a:rPr>
              <a:t> techniques.</a:t>
            </a:r>
          </a:p>
          <a:p>
            <a:pPr algn="just">
              <a:buFont typeface="Wingdings" charset="2"/>
              <a:buChar char="u"/>
            </a:pPr>
            <a:endParaRPr lang="fr-FR" b="1" dirty="0">
              <a:solidFill>
                <a:srgbClr val="404040"/>
              </a:solidFill>
            </a:endParaRPr>
          </a:p>
        </p:txBody>
      </p:sp>
    </p:spTree>
    <p:extLst>
      <p:ext uri="{BB962C8B-B14F-4D97-AF65-F5344CB8AC3E}">
        <p14:creationId xmlns:p14="http://schemas.microsoft.com/office/powerpoint/2010/main" val="3259005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Initiative </a:t>
            </a:r>
            <a:r>
              <a:rPr lang="fr-FR" dirty="0" err="1"/>
              <a:t>journalism</a:t>
            </a:r>
            <a:r>
              <a:rPr lang="fr-FR" dirty="0"/>
              <a:t> » ?</a:t>
            </a:r>
          </a:p>
        </p:txBody>
      </p:sp>
      <p:sp>
        <p:nvSpPr>
          <p:cNvPr id="3" name="Espace réservé du contenu 2"/>
          <p:cNvSpPr>
            <a:spLocks noGrp="1"/>
          </p:cNvSpPr>
          <p:nvPr>
            <p:ph idx="1"/>
          </p:nvPr>
        </p:nvSpPr>
        <p:spPr>
          <a:xfrm>
            <a:off x="4792133" y="1650283"/>
            <a:ext cx="3928534" cy="4876945"/>
          </a:xfrm>
        </p:spPr>
        <p:txBody>
          <a:bodyPr>
            <a:normAutofit fontScale="92500" lnSpcReduction="20000"/>
          </a:bodyPr>
          <a:lstStyle/>
          <a:p>
            <a:pPr marL="0" indent="0" algn="just">
              <a:buNone/>
            </a:pPr>
            <a:r>
              <a:rPr lang="fr-FR" dirty="0"/>
              <a:t>« </a:t>
            </a:r>
            <a:r>
              <a:rPr lang="fr-FR" i="1" dirty="0"/>
              <a:t>“Investigation“, </a:t>
            </a:r>
            <a:r>
              <a:rPr lang="fr-FR" i="1" dirty="0" err="1"/>
              <a:t>it’s</a:t>
            </a:r>
            <a:r>
              <a:rPr lang="fr-FR" i="1" dirty="0"/>
              <a:t> </a:t>
            </a:r>
            <a:r>
              <a:rPr lang="fr-FR" i="1" dirty="0" err="1"/>
              <a:t>too</a:t>
            </a:r>
            <a:r>
              <a:rPr lang="fr-FR" i="1" dirty="0"/>
              <a:t> </a:t>
            </a:r>
            <a:r>
              <a:rPr lang="fr-FR" i="1" dirty="0" err="1"/>
              <a:t>pretentious</a:t>
            </a:r>
            <a:r>
              <a:rPr lang="fr-FR" i="1" dirty="0"/>
              <a:t> and </a:t>
            </a:r>
            <a:r>
              <a:rPr lang="fr-FR" i="1" dirty="0" err="1"/>
              <a:t>overrated</a:t>
            </a:r>
            <a:r>
              <a:rPr lang="fr-FR" i="1" dirty="0"/>
              <a:t> for </a:t>
            </a:r>
            <a:r>
              <a:rPr lang="fr-FR" i="1" dirty="0" err="1"/>
              <a:t>what</a:t>
            </a:r>
            <a:r>
              <a:rPr lang="fr-FR" i="1" dirty="0"/>
              <a:t> </a:t>
            </a:r>
            <a:r>
              <a:rPr lang="fr-FR" i="1" dirty="0" err="1"/>
              <a:t>we</a:t>
            </a:r>
            <a:r>
              <a:rPr lang="fr-FR" i="1" dirty="0"/>
              <a:t> do, </a:t>
            </a:r>
            <a:r>
              <a:rPr lang="fr-FR" i="1" dirty="0" err="1"/>
              <a:t>we</a:t>
            </a:r>
            <a:r>
              <a:rPr lang="fr-FR" i="1" dirty="0"/>
              <a:t> </a:t>
            </a:r>
            <a:r>
              <a:rPr lang="fr-FR" i="1" dirty="0" err="1"/>
              <a:t>don’t</a:t>
            </a:r>
            <a:r>
              <a:rPr lang="fr-FR" i="1" dirty="0"/>
              <a:t> use </a:t>
            </a:r>
            <a:r>
              <a:rPr lang="fr-FR" i="1" dirty="0" err="1"/>
              <a:t>that</a:t>
            </a:r>
            <a:r>
              <a:rPr lang="fr-FR" i="1" dirty="0"/>
              <a:t> </a:t>
            </a:r>
            <a:r>
              <a:rPr lang="fr-FR" i="1" dirty="0" err="1"/>
              <a:t>term</a:t>
            </a:r>
            <a:r>
              <a:rPr lang="fr-FR" i="1" dirty="0"/>
              <a:t>. </a:t>
            </a:r>
            <a:r>
              <a:rPr lang="fr-FR" i="1" dirty="0" err="1"/>
              <a:t>I’m</a:t>
            </a:r>
            <a:r>
              <a:rPr lang="fr-FR" i="1" dirty="0"/>
              <a:t> </a:t>
            </a:r>
            <a:r>
              <a:rPr lang="fr-FR" i="1" dirty="0" err="1"/>
              <a:t>wondering</a:t>
            </a:r>
            <a:r>
              <a:rPr lang="fr-FR" i="1" dirty="0"/>
              <a:t> if </a:t>
            </a:r>
            <a:r>
              <a:rPr lang="fr-FR" i="1" dirty="0" err="1"/>
              <a:t>we</a:t>
            </a:r>
            <a:r>
              <a:rPr lang="fr-FR" i="1" dirty="0"/>
              <a:t> </a:t>
            </a:r>
            <a:r>
              <a:rPr lang="fr-FR" i="1" dirty="0" err="1"/>
              <a:t>could</a:t>
            </a:r>
            <a:r>
              <a:rPr lang="fr-FR" i="1" dirty="0"/>
              <a:t> call </a:t>
            </a:r>
            <a:r>
              <a:rPr lang="fr-FR" i="1" dirty="0" err="1"/>
              <a:t>that</a:t>
            </a:r>
            <a:r>
              <a:rPr lang="fr-FR" i="1" dirty="0"/>
              <a:t> practice “</a:t>
            </a:r>
            <a:r>
              <a:rPr lang="fr-FR" i="1" dirty="0" err="1"/>
              <a:t>initative</a:t>
            </a:r>
            <a:r>
              <a:rPr lang="fr-FR" i="1" dirty="0"/>
              <a:t> </a:t>
            </a:r>
            <a:r>
              <a:rPr lang="fr-FR" i="1" dirty="0" err="1"/>
              <a:t>journalism</a:t>
            </a:r>
            <a:r>
              <a:rPr lang="fr-FR" i="1" dirty="0"/>
              <a:t>“. A sort of cold </a:t>
            </a:r>
            <a:r>
              <a:rPr lang="fr-FR" i="1" dirty="0" err="1"/>
              <a:t>journalism</a:t>
            </a:r>
            <a:r>
              <a:rPr lang="fr-FR" i="1" dirty="0"/>
              <a:t> versus a news </a:t>
            </a:r>
            <a:r>
              <a:rPr lang="fr-FR" i="1" dirty="0" err="1"/>
              <a:t>feed</a:t>
            </a:r>
            <a:r>
              <a:rPr lang="fr-FR" i="1" dirty="0"/>
              <a:t>. By “initiative </a:t>
            </a:r>
            <a:r>
              <a:rPr lang="fr-FR" i="1" dirty="0" err="1"/>
              <a:t>journalism</a:t>
            </a:r>
            <a:r>
              <a:rPr lang="fr-FR" i="1" dirty="0"/>
              <a:t>“, I </a:t>
            </a:r>
            <a:r>
              <a:rPr lang="fr-FR" i="1" dirty="0" err="1"/>
              <a:t>mean</a:t>
            </a:r>
            <a:r>
              <a:rPr lang="fr-FR" i="1" dirty="0"/>
              <a:t> </a:t>
            </a:r>
            <a:r>
              <a:rPr lang="fr-FR" i="1" dirty="0" err="1"/>
              <a:t>trying</a:t>
            </a:r>
            <a:r>
              <a:rPr lang="fr-FR" i="1" dirty="0"/>
              <a:t> to </a:t>
            </a:r>
            <a:r>
              <a:rPr lang="fr-FR" i="1" dirty="0" err="1"/>
              <a:t>create</a:t>
            </a:r>
            <a:r>
              <a:rPr lang="fr-FR" i="1" dirty="0"/>
              <a:t> a </a:t>
            </a:r>
            <a:r>
              <a:rPr lang="fr-FR" i="1" dirty="0" err="1"/>
              <a:t>subject</a:t>
            </a:r>
            <a:r>
              <a:rPr lang="fr-FR" i="1" dirty="0"/>
              <a:t> </a:t>
            </a:r>
            <a:r>
              <a:rPr lang="fr-FR" i="1" dirty="0" err="1"/>
              <a:t>from</a:t>
            </a:r>
            <a:r>
              <a:rPr lang="fr-FR" i="1" dirty="0"/>
              <a:t> scratch, to </a:t>
            </a:r>
            <a:r>
              <a:rPr lang="fr-FR" i="1" dirty="0" err="1"/>
              <a:t>build</a:t>
            </a:r>
            <a:r>
              <a:rPr lang="fr-FR" i="1" dirty="0"/>
              <a:t> </a:t>
            </a:r>
            <a:r>
              <a:rPr lang="fr-FR" i="1" dirty="0" err="1"/>
              <a:t>it</a:t>
            </a:r>
            <a:r>
              <a:rPr lang="fr-FR" i="1" dirty="0"/>
              <a:t> </a:t>
            </a:r>
            <a:r>
              <a:rPr lang="fr-FR" i="1" dirty="0" err="1"/>
              <a:t>rather</a:t>
            </a:r>
            <a:r>
              <a:rPr lang="fr-FR" i="1" dirty="0"/>
              <a:t> </a:t>
            </a:r>
            <a:r>
              <a:rPr lang="fr-FR" i="1" dirty="0" err="1"/>
              <a:t>than</a:t>
            </a:r>
            <a:r>
              <a:rPr lang="fr-FR" i="1" dirty="0"/>
              <a:t> </a:t>
            </a:r>
            <a:r>
              <a:rPr lang="fr-FR" i="1" dirty="0" err="1"/>
              <a:t>treating</a:t>
            </a:r>
            <a:r>
              <a:rPr lang="fr-FR" i="1" dirty="0"/>
              <a:t> </a:t>
            </a:r>
            <a:r>
              <a:rPr lang="fr-FR" i="1" dirty="0" err="1"/>
              <a:t>every</a:t>
            </a:r>
            <a:r>
              <a:rPr lang="fr-FR" i="1" dirty="0"/>
              <a:t> </a:t>
            </a:r>
            <a:r>
              <a:rPr lang="fr-FR" i="1" dirty="0" err="1"/>
              <a:t>piece</a:t>
            </a:r>
            <a:r>
              <a:rPr lang="fr-FR" i="1" dirty="0"/>
              <a:t> of information </a:t>
            </a:r>
            <a:r>
              <a:rPr lang="fr-FR" i="1" dirty="0" err="1"/>
              <a:t>that</a:t>
            </a:r>
            <a:r>
              <a:rPr lang="fr-FR" i="1" dirty="0"/>
              <a:t> come to us</a:t>
            </a:r>
            <a:r>
              <a:rPr lang="fr-FR" dirty="0"/>
              <a:t> » (Interview </a:t>
            </a:r>
            <a:r>
              <a:rPr lang="fr-FR" dirty="0" err="1"/>
              <a:t>with</a:t>
            </a:r>
            <a:r>
              <a:rPr lang="fr-FR" dirty="0"/>
              <a:t> Ivan </a:t>
            </a:r>
            <a:r>
              <a:rPr lang="fr-FR" dirty="0" err="1"/>
              <a:t>Gaudé</a:t>
            </a:r>
            <a:r>
              <a:rPr lang="fr-FR" dirty="0"/>
              <a:t>, </a:t>
            </a:r>
            <a:r>
              <a:rPr lang="fr-FR" dirty="0" err="1"/>
              <a:t>Publishing</a:t>
            </a:r>
            <a:r>
              <a:rPr lang="fr-FR" dirty="0"/>
              <a:t> </a:t>
            </a:r>
            <a:r>
              <a:rPr lang="fr-FR" dirty="0" err="1"/>
              <a:t>director</a:t>
            </a:r>
            <a:r>
              <a:rPr lang="fr-FR" dirty="0"/>
              <a:t> of </a:t>
            </a:r>
            <a:r>
              <a:rPr lang="fr-FR" i="1" dirty="0"/>
              <a:t>Canard PC</a:t>
            </a:r>
            <a:r>
              <a:rPr lang="fr-FR" dirty="0"/>
              <a:t>, 21st </a:t>
            </a:r>
            <a:r>
              <a:rPr lang="fr-FR" dirty="0" err="1"/>
              <a:t>september</a:t>
            </a:r>
            <a:r>
              <a:rPr lang="fr-FR" dirty="0"/>
              <a:t> 2017).</a:t>
            </a:r>
            <a:endParaRPr lang="fr-BE" dirty="0"/>
          </a:p>
          <a:p>
            <a:pPr marL="0" indent="0" algn="just">
              <a:buNone/>
            </a:pPr>
            <a:endParaRPr lang="fr-FR" dirty="0"/>
          </a:p>
        </p:txBody>
      </p:sp>
      <p:pic>
        <p:nvPicPr>
          <p:cNvPr id="4" name="Image 3"/>
          <p:cNvPicPr>
            <a:picLocks noChangeAspect="1"/>
          </p:cNvPicPr>
          <p:nvPr/>
        </p:nvPicPr>
        <p:blipFill rotWithShape="1">
          <a:blip r:embed="rId2"/>
          <a:srcRect l="46704" r="5334" b="13874"/>
          <a:stretch/>
        </p:blipFill>
        <p:spPr>
          <a:xfrm>
            <a:off x="262476" y="1879237"/>
            <a:ext cx="4322194" cy="4365733"/>
          </a:xfrm>
          <a:prstGeom prst="rect">
            <a:avLst/>
          </a:prstGeom>
        </p:spPr>
      </p:pic>
    </p:spTree>
    <p:extLst>
      <p:ext uri="{BB962C8B-B14F-4D97-AF65-F5344CB8AC3E}">
        <p14:creationId xmlns:p14="http://schemas.microsoft.com/office/powerpoint/2010/main" val="406727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Comparaison </a:t>
            </a:r>
            <a:r>
              <a:rPr lang="fr-FR" dirty="0" err="1"/>
              <a:t>with</a:t>
            </a:r>
            <a:r>
              <a:rPr lang="fr-FR" dirty="0"/>
              <a:t> </a:t>
            </a:r>
            <a:r>
              <a:rPr lang="fr-FR" dirty="0" err="1"/>
              <a:t>German</a:t>
            </a:r>
            <a:r>
              <a:rPr lang="fr-FR" dirty="0"/>
              <a:t> </a:t>
            </a:r>
            <a:r>
              <a:rPr lang="fr-FR" dirty="0" err="1"/>
              <a:t>specialized</a:t>
            </a:r>
            <a:r>
              <a:rPr lang="fr-FR" dirty="0"/>
              <a:t> </a:t>
            </a:r>
            <a:r>
              <a:rPr lang="fr-FR" dirty="0" err="1"/>
              <a:t>press</a:t>
            </a:r>
            <a:r>
              <a:rPr lang="fr-FR" dirty="0"/>
              <a:t> ?</a:t>
            </a:r>
          </a:p>
        </p:txBody>
      </p:sp>
      <p:sp>
        <p:nvSpPr>
          <p:cNvPr id="3" name="Espace réservé du contenu 2"/>
          <p:cNvSpPr>
            <a:spLocks noGrp="1"/>
          </p:cNvSpPr>
          <p:nvPr>
            <p:ph idx="1"/>
          </p:nvPr>
        </p:nvSpPr>
        <p:spPr>
          <a:xfrm>
            <a:off x="203168" y="2214800"/>
            <a:ext cx="8740179" cy="4312428"/>
          </a:xfrm>
        </p:spPr>
        <p:txBody>
          <a:bodyPr>
            <a:normAutofit/>
          </a:bodyPr>
          <a:lstStyle/>
          <a:p>
            <a:pPr>
              <a:buFont typeface="Wingdings" charset="2"/>
              <a:buChar char="u"/>
            </a:pPr>
            <a:r>
              <a:rPr lang="fr-FR" dirty="0"/>
              <a:t> </a:t>
            </a:r>
            <a:r>
              <a:rPr lang="fr-FR" b="1" dirty="0"/>
              <a:t>Is </a:t>
            </a:r>
            <a:r>
              <a:rPr lang="fr-FR" b="1" dirty="0" err="1"/>
              <a:t>there</a:t>
            </a:r>
            <a:r>
              <a:rPr lang="fr-FR" b="1" dirty="0"/>
              <a:t> investigation in </a:t>
            </a:r>
            <a:r>
              <a:rPr lang="fr-FR" b="1" dirty="0" err="1"/>
              <a:t>German</a:t>
            </a:r>
            <a:r>
              <a:rPr lang="fr-FR" b="1" dirty="0"/>
              <a:t> </a:t>
            </a:r>
            <a:r>
              <a:rPr lang="fr-FR" b="1" dirty="0" err="1"/>
              <a:t>video</a:t>
            </a:r>
            <a:r>
              <a:rPr lang="fr-FR" b="1" dirty="0"/>
              <a:t> </a:t>
            </a:r>
            <a:r>
              <a:rPr lang="fr-FR" b="1" dirty="0" err="1"/>
              <a:t>game</a:t>
            </a:r>
            <a:r>
              <a:rPr lang="fr-FR" b="1" dirty="0"/>
              <a:t> </a:t>
            </a:r>
            <a:r>
              <a:rPr lang="fr-FR" b="1" dirty="0" err="1"/>
              <a:t>press</a:t>
            </a:r>
            <a:r>
              <a:rPr lang="fr-FR" b="1" dirty="0"/>
              <a:t> ?</a:t>
            </a:r>
          </a:p>
          <a:p>
            <a:pPr>
              <a:buFont typeface="Wingdings" charset="2"/>
              <a:buChar char="u"/>
            </a:pPr>
            <a:endParaRPr lang="fr-FR" b="1" dirty="0"/>
          </a:p>
          <a:p>
            <a:pPr>
              <a:buFont typeface="Wingdings" charset="2"/>
              <a:buChar char="u"/>
            </a:pPr>
            <a:r>
              <a:rPr lang="fr-FR" b="1" dirty="0"/>
              <a:t> Is </a:t>
            </a:r>
            <a:r>
              <a:rPr lang="fr-FR" b="1" dirty="0" err="1"/>
              <a:t>German</a:t>
            </a:r>
            <a:r>
              <a:rPr lang="fr-FR" b="1" dirty="0"/>
              <a:t> </a:t>
            </a:r>
            <a:r>
              <a:rPr lang="fr-FR" b="1" dirty="0" err="1"/>
              <a:t>video</a:t>
            </a:r>
            <a:r>
              <a:rPr lang="fr-FR" b="1" dirty="0"/>
              <a:t> </a:t>
            </a:r>
            <a:r>
              <a:rPr lang="fr-FR" b="1" dirty="0" err="1"/>
              <a:t>game</a:t>
            </a:r>
            <a:r>
              <a:rPr lang="fr-FR" b="1" dirty="0"/>
              <a:t> </a:t>
            </a:r>
            <a:r>
              <a:rPr lang="fr-FR" b="1" dirty="0" err="1"/>
              <a:t>press</a:t>
            </a:r>
            <a:r>
              <a:rPr lang="fr-FR" b="1" dirty="0"/>
              <a:t> </a:t>
            </a:r>
            <a:r>
              <a:rPr lang="fr-FR" b="1" dirty="0" err="1"/>
              <a:t>dependent</a:t>
            </a:r>
            <a:r>
              <a:rPr lang="fr-FR" b="1" dirty="0"/>
              <a:t> on the </a:t>
            </a:r>
            <a:r>
              <a:rPr lang="fr-FR" b="1" dirty="0" err="1"/>
              <a:t>video</a:t>
            </a:r>
            <a:r>
              <a:rPr lang="fr-FR" b="1" dirty="0"/>
              <a:t> </a:t>
            </a:r>
            <a:r>
              <a:rPr lang="fr-FR" b="1" dirty="0" err="1"/>
              <a:t>game</a:t>
            </a:r>
            <a:r>
              <a:rPr lang="fr-FR" b="1" dirty="0"/>
              <a:t> </a:t>
            </a:r>
            <a:r>
              <a:rPr lang="fr-FR" b="1" dirty="0" err="1"/>
              <a:t>industry</a:t>
            </a:r>
            <a:r>
              <a:rPr lang="fr-FR" b="1" dirty="0"/>
              <a:t> ? How </a:t>
            </a:r>
            <a:r>
              <a:rPr lang="fr-FR" b="1" dirty="0" err="1"/>
              <a:t>much</a:t>
            </a:r>
            <a:r>
              <a:rPr lang="fr-FR" b="1" dirty="0"/>
              <a:t> ? More or </a:t>
            </a:r>
            <a:r>
              <a:rPr lang="fr-FR" b="1" dirty="0" err="1"/>
              <a:t>less</a:t>
            </a:r>
            <a:r>
              <a:rPr lang="fr-FR" b="1" dirty="0"/>
              <a:t> </a:t>
            </a:r>
            <a:r>
              <a:rPr lang="fr-FR" b="1" dirty="0" err="1"/>
              <a:t>than</a:t>
            </a:r>
            <a:r>
              <a:rPr lang="fr-FR" b="1" dirty="0"/>
              <a:t> in 1990’s ?</a:t>
            </a:r>
          </a:p>
          <a:p>
            <a:pPr>
              <a:buFont typeface="Wingdings" charset="2"/>
              <a:buChar char="u"/>
            </a:pPr>
            <a:endParaRPr lang="fr-FR" b="1" dirty="0"/>
          </a:p>
          <a:p>
            <a:pPr>
              <a:buFont typeface="Wingdings" charset="2"/>
              <a:buChar char="u"/>
            </a:pPr>
            <a:r>
              <a:rPr lang="fr-FR" b="1" dirty="0"/>
              <a:t> Do </a:t>
            </a:r>
            <a:r>
              <a:rPr lang="fr-FR" b="1" dirty="0" err="1"/>
              <a:t>German</a:t>
            </a:r>
            <a:r>
              <a:rPr lang="fr-FR" b="1" dirty="0"/>
              <a:t> </a:t>
            </a:r>
            <a:r>
              <a:rPr lang="fr-FR" b="1" dirty="0" err="1"/>
              <a:t>specialized</a:t>
            </a:r>
            <a:r>
              <a:rPr lang="fr-FR" b="1" dirty="0"/>
              <a:t> publications have </a:t>
            </a:r>
            <a:r>
              <a:rPr lang="fr-FR" b="1" dirty="0" err="1"/>
              <a:t>different</a:t>
            </a:r>
            <a:r>
              <a:rPr lang="fr-FR" b="1" dirty="0"/>
              <a:t> </a:t>
            </a:r>
            <a:r>
              <a:rPr lang="fr-FR" b="1" dirty="0" err="1"/>
              <a:t>editorial</a:t>
            </a:r>
            <a:r>
              <a:rPr lang="fr-FR" b="1" dirty="0"/>
              <a:t> </a:t>
            </a:r>
            <a:r>
              <a:rPr lang="fr-FR" b="1" dirty="0" err="1"/>
              <a:t>lines</a:t>
            </a:r>
            <a:r>
              <a:rPr lang="fr-FR" b="1" dirty="0"/>
              <a:t> ? Do </a:t>
            </a:r>
            <a:r>
              <a:rPr lang="fr-FR" b="1" dirty="0" err="1"/>
              <a:t>they</a:t>
            </a:r>
            <a:r>
              <a:rPr lang="fr-FR" b="1" dirty="0"/>
              <a:t> </a:t>
            </a:r>
            <a:r>
              <a:rPr lang="fr-FR" b="1" dirty="0" err="1"/>
              <a:t>try</a:t>
            </a:r>
            <a:r>
              <a:rPr lang="fr-FR" b="1" dirty="0"/>
              <a:t> to </a:t>
            </a:r>
            <a:r>
              <a:rPr lang="fr-FR" b="1" dirty="0" err="1"/>
              <a:t>differentiate</a:t>
            </a:r>
            <a:r>
              <a:rPr lang="fr-FR" b="1" dirty="0"/>
              <a:t> </a:t>
            </a:r>
            <a:r>
              <a:rPr lang="fr-FR" b="1" dirty="0" err="1"/>
              <a:t>themselves</a:t>
            </a:r>
            <a:r>
              <a:rPr lang="fr-FR" b="1" dirty="0"/>
              <a:t> </a:t>
            </a:r>
            <a:r>
              <a:rPr lang="fr-FR" b="1" dirty="0" err="1"/>
              <a:t>from</a:t>
            </a:r>
            <a:r>
              <a:rPr lang="fr-FR" b="1" dirty="0"/>
              <a:t> one </a:t>
            </a:r>
            <a:r>
              <a:rPr lang="fr-FR" b="1" dirty="0" err="1"/>
              <a:t>another</a:t>
            </a:r>
            <a:r>
              <a:rPr lang="fr-FR" b="1" dirty="0"/>
              <a:t> ?</a:t>
            </a:r>
          </a:p>
          <a:p>
            <a:pPr>
              <a:buFont typeface="Wingdings" charset="2"/>
              <a:buChar char="u"/>
            </a:pPr>
            <a:endParaRPr lang="fr-FR" b="1" dirty="0"/>
          </a:p>
          <a:p>
            <a:pPr>
              <a:buFont typeface="Wingdings" charset="2"/>
              <a:buChar char="u"/>
            </a:pPr>
            <a:r>
              <a:rPr lang="fr-FR" b="1" dirty="0"/>
              <a:t> </a:t>
            </a:r>
            <a:r>
              <a:rPr lang="fr-FR" b="1" dirty="0" err="1"/>
              <a:t>Other</a:t>
            </a:r>
            <a:r>
              <a:rPr lang="fr-FR" b="1" dirty="0"/>
              <a:t> </a:t>
            </a:r>
            <a:r>
              <a:rPr lang="fr-FR" b="1" dirty="0" err="1"/>
              <a:t>response</a:t>
            </a:r>
            <a:r>
              <a:rPr lang="fr-FR" b="1" dirty="0"/>
              <a:t> </a:t>
            </a:r>
            <a:r>
              <a:rPr lang="fr-FR" b="1" dirty="0" err="1"/>
              <a:t>elements</a:t>
            </a:r>
            <a:r>
              <a:rPr lang="fr-FR" b="1" dirty="0"/>
              <a:t> ?</a:t>
            </a:r>
            <a:endParaRPr lang="fr-FR" dirty="0"/>
          </a:p>
        </p:txBody>
      </p:sp>
    </p:spTree>
    <p:extLst>
      <p:ext uri="{BB962C8B-B14F-4D97-AF65-F5344CB8AC3E}">
        <p14:creationId xmlns:p14="http://schemas.microsoft.com/office/powerpoint/2010/main" val="3573573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Points of </a:t>
            </a:r>
            <a:r>
              <a:rPr lang="fr-FR" dirty="0" err="1"/>
              <a:t>interest</a:t>
            </a:r>
            <a:r>
              <a:rPr lang="fr-FR" dirty="0"/>
              <a:t> </a:t>
            </a:r>
          </a:p>
        </p:txBody>
      </p:sp>
      <p:sp>
        <p:nvSpPr>
          <p:cNvPr id="3" name="Espace réservé du contenu 2"/>
          <p:cNvSpPr>
            <a:spLocks noGrp="1"/>
          </p:cNvSpPr>
          <p:nvPr>
            <p:ph idx="1"/>
          </p:nvPr>
        </p:nvSpPr>
        <p:spPr>
          <a:xfrm>
            <a:off x="229317" y="2038388"/>
            <a:ext cx="8643472" cy="4259505"/>
          </a:xfrm>
        </p:spPr>
        <p:txBody>
          <a:bodyPr>
            <a:normAutofit/>
          </a:bodyPr>
          <a:lstStyle/>
          <a:p>
            <a:pPr algn="just">
              <a:buFont typeface="Wingdings" charset="2"/>
              <a:buChar char="u"/>
            </a:pPr>
            <a:r>
              <a:rPr lang="fr-FR" dirty="0"/>
              <a:t> </a:t>
            </a:r>
            <a:r>
              <a:rPr lang="fr-FR" b="1" dirty="0" err="1"/>
              <a:t>Specialized</a:t>
            </a:r>
            <a:r>
              <a:rPr lang="fr-FR" b="1" dirty="0"/>
              <a:t> medias about </a:t>
            </a:r>
            <a:r>
              <a:rPr lang="fr-FR" b="1" dirty="0" err="1"/>
              <a:t>video</a:t>
            </a:r>
            <a:r>
              <a:rPr lang="fr-FR" b="1" dirty="0"/>
              <a:t> </a:t>
            </a:r>
            <a:r>
              <a:rPr lang="fr-FR" b="1" dirty="0" err="1"/>
              <a:t>games</a:t>
            </a:r>
            <a:r>
              <a:rPr lang="fr-FR" b="1" dirty="0"/>
              <a:t> (</a:t>
            </a:r>
            <a:r>
              <a:rPr lang="fr-FR" b="1" dirty="0" err="1"/>
              <a:t>paper</a:t>
            </a:r>
            <a:r>
              <a:rPr lang="fr-FR" b="1" dirty="0"/>
              <a:t> and online, </a:t>
            </a:r>
            <a:r>
              <a:rPr lang="fr-FR" b="1" dirty="0" err="1"/>
              <a:t>past</a:t>
            </a:r>
            <a:r>
              <a:rPr lang="fr-FR" b="1" dirty="0"/>
              <a:t> and </a:t>
            </a:r>
            <a:r>
              <a:rPr lang="fr-FR" b="1" dirty="0" err="1"/>
              <a:t>present</a:t>
            </a:r>
            <a:r>
              <a:rPr lang="fr-FR" b="1" dirty="0"/>
              <a:t>)</a:t>
            </a:r>
          </a:p>
          <a:p>
            <a:pPr algn="just">
              <a:buFont typeface="Wingdings" charset="2"/>
              <a:buChar char="u"/>
            </a:pPr>
            <a:endParaRPr lang="fr-FR" b="1" dirty="0"/>
          </a:p>
          <a:p>
            <a:pPr algn="just">
              <a:buFont typeface="Wingdings" charset="2"/>
              <a:buChar char="u"/>
            </a:pPr>
            <a:r>
              <a:rPr lang="fr-FR" b="1" dirty="0"/>
              <a:t> </a:t>
            </a:r>
            <a:r>
              <a:rPr lang="fr-FR" b="1" dirty="0" err="1"/>
              <a:t>Journalists</a:t>
            </a:r>
            <a:r>
              <a:rPr lang="fr-FR" b="1" dirty="0"/>
              <a:t>’ </a:t>
            </a:r>
            <a:r>
              <a:rPr lang="fr-FR" b="1" dirty="0" err="1"/>
              <a:t>working</a:t>
            </a:r>
            <a:r>
              <a:rPr lang="fr-FR" b="1" dirty="0"/>
              <a:t> conditions and </a:t>
            </a:r>
            <a:r>
              <a:rPr lang="fr-FR" b="1" dirty="0" err="1"/>
              <a:t>experience</a:t>
            </a:r>
            <a:endParaRPr lang="fr-FR" b="1" dirty="0"/>
          </a:p>
          <a:p>
            <a:pPr algn="just">
              <a:buFont typeface="Wingdings" charset="2"/>
              <a:buChar char="u"/>
            </a:pPr>
            <a:endParaRPr lang="fr-FR" b="1" dirty="0"/>
          </a:p>
          <a:p>
            <a:pPr algn="just">
              <a:buFont typeface="Wingdings" charset="2"/>
              <a:buChar char="u"/>
            </a:pPr>
            <a:r>
              <a:rPr lang="fr-FR" b="1" dirty="0"/>
              <a:t> </a:t>
            </a:r>
            <a:r>
              <a:rPr lang="fr-FR" b="1" dirty="0" err="1"/>
              <a:t>Investigative</a:t>
            </a:r>
            <a:r>
              <a:rPr lang="fr-FR" b="1" dirty="0"/>
              <a:t> </a:t>
            </a:r>
            <a:r>
              <a:rPr lang="fr-FR" b="1" dirty="0" err="1"/>
              <a:t>journalism’s</a:t>
            </a:r>
            <a:r>
              <a:rPr lang="fr-FR" b="1" dirty="0"/>
              <a:t> </a:t>
            </a:r>
            <a:r>
              <a:rPr lang="fr-FR" b="1" dirty="0" err="1"/>
              <a:t>appearance</a:t>
            </a:r>
            <a:r>
              <a:rPr lang="fr-FR" b="1" dirty="0"/>
              <a:t> in </a:t>
            </a:r>
            <a:r>
              <a:rPr lang="fr-FR" b="1" dirty="0" err="1"/>
              <a:t>video</a:t>
            </a:r>
            <a:r>
              <a:rPr lang="fr-FR" b="1" dirty="0"/>
              <a:t> </a:t>
            </a:r>
            <a:r>
              <a:rPr lang="fr-FR" b="1" dirty="0" err="1"/>
              <a:t>game</a:t>
            </a:r>
            <a:r>
              <a:rPr lang="fr-FR" b="1" dirty="0"/>
              <a:t> </a:t>
            </a:r>
            <a:r>
              <a:rPr lang="fr-FR" b="1" dirty="0" err="1"/>
              <a:t>press</a:t>
            </a:r>
            <a:r>
              <a:rPr lang="fr-FR" b="1" dirty="0"/>
              <a:t>’ </a:t>
            </a:r>
            <a:r>
              <a:rPr lang="fr-FR" b="1" dirty="0" err="1"/>
              <a:t>subfield</a:t>
            </a:r>
            <a:endParaRPr lang="fr-FR" b="1" dirty="0"/>
          </a:p>
          <a:p>
            <a:pPr algn="just">
              <a:buFont typeface="Wingdings" charset="2"/>
              <a:buChar char="u"/>
            </a:pPr>
            <a:endParaRPr lang="fr-FR" b="1" dirty="0"/>
          </a:p>
          <a:p>
            <a:pPr algn="just">
              <a:buFont typeface="Wingdings" charset="2"/>
              <a:buChar char="u"/>
            </a:pPr>
            <a:r>
              <a:rPr lang="fr-FR" b="1" dirty="0"/>
              <a:t> </a:t>
            </a:r>
            <a:r>
              <a:rPr lang="fr-FR" b="1" dirty="0" err="1"/>
              <a:t>Video</a:t>
            </a:r>
            <a:r>
              <a:rPr lang="fr-FR" b="1" dirty="0"/>
              <a:t> </a:t>
            </a:r>
            <a:r>
              <a:rPr lang="fr-FR" b="1" dirty="0" err="1"/>
              <a:t>game</a:t>
            </a:r>
            <a:r>
              <a:rPr lang="fr-FR" b="1" dirty="0"/>
              <a:t> </a:t>
            </a:r>
            <a:r>
              <a:rPr lang="fr-FR" b="1" dirty="0" err="1"/>
              <a:t>press</a:t>
            </a:r>
            <a:r>
              <a:rPr lang="fr-FR" b="1" dirty="0"/>
              <a:t>’ </a:t>
            </a:r>
            <a:r>
              <a:rPr lang="fr-FR" b="1" dirty="0" err="1"/>
              <a:t>economical</a:t>
            </a:r>
            <a:r>
              <a:rPr lang="fr-FR" b="1" dirty="0"/>
              <a:t> </a:t>
            </a:r>
            <a:r>
              <a:rPr lang="fr-FR" b="1" dirty="0" err="1"/>
              <a:t>history</a:t>
            </a:r>
            <a:r>
              <a:rPr lang="fr-FR" b="1" dirty="0"/>
              <a:t> (as an </a:t>
            </a:r>
            <a:r>
              <a:rPr lang="fr-FR" b="1" dirty="0" err="1"/>
              <a:t>explanation</a:t>
            </a:r>
            <a:r>
              <a:rPr lang="fr-FR" b="1" dirty="0"/>
              <a:t> of </a:t>
            </a:r>
            <a:r>
              <a:rPr lang="fr-FR" b="1" dirty="0" err="1"/>
              <a:t>this</a:t>
            </a:r>
            <a:r>
              <a:rPr lang="fr-FR" b="1" dirty="0"/>
              <a:t> progressive </a:t>
            </a:r>
            <a:r>
              <a:rPr lang="fr-FR" b="1" dirty="0" err="1"/>
              <a:t>professionalization</a:t>
            </a:r>
            <a:r>
              <a:rPr lang="fr-FR" b="1" dirty="0"/>
              <a:t>)  </a:t>
            </a:r>
          </a:p>
          <a:p>
            <a:pPr algn="just">
              <a:buFont typeface="Wingdings" charset="2"/>
              <a:buChar char="u"/>
            </a:pPr>
            <a:endParaRPr lang="fr-FR" b="1" dirty="0"/>
          </a:p>
        </p:txBody>
      </p:sp>
    </p:spTree>
    <p:extLst>
      <p:ext uri="{BB962C8B-B14F-4D97-AF65-F5344CB8AC3E}">
        <p14:creationId xmlns:p14="http://schemas.microsoft.com/office/powerpoint/2010/main" val="994710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0531" y="221078"/>
            <a:ext cx="8472062" cy="6535324"/>
          </a:xfrm>
        </p:spPr>
        <p:txBody>
          <a:bodyPr>
            <a:normAutofit fontScale="92500" lnSpcReduction="10000"/>
          </a:bodyPr>
          <a:lstStyle/>
          <a:p>
            <a:pPr marL="0" indent="0" algn="ctr">
              <a:buNone/>
            </a:pPr>
            <a:r>
              <a:rPr lang="fr-FR" sz="2000" b="1" dirty="0" err="1">
                <a:solidFill>
                  <a:srgbClr val="404040"/>
                </a:solidFill>
                <a:latin typeface="Times New Roman"/>
                <a:cs typeface="Times New Roman"/>
              </a:rPr>
              <a:t>Many</a:t>
            </a:r>
            <a:r>
              <a:rPr lang="fr-FR" sz="2000" b="1" dirty="0">
                <a:solidFill>
                  <a:srgbClr val="404040"/>
                </a:solidFill>
                <a:latin typeface="Times New Roman"/>
                <a:cs typeface="Times New Roman"/>
              </a:rPr>
              <a:t> </a:t>
            </a:r>
            <a:r>
              <a:rPr lang="fr-FR" sz="2000" b="1" dirty="0" err="1">
                <a:solidFill>
                  <a:srgbClr val="404040"/>
                </a:solidFill>
                <a:latin typeface="Times New Roman"/>
                <a:cs typeface="Times New Roman"/>
              </a:rPr>
              <a:t>thanks</a:t>
            </a:r>
            <a:r>
              <a:rPr lang="fr-FR" sz="2000" b="1" dirty="0">
                <a:solidFill>
                  <a:srgbClr val="404040"/>
                </a:solidFill>
                <a:latin typeface="Times New Roman"/>
                <a:cs typeface="Times New Roman"/>
              </a:rPr>
              <a:t> for </a:t>
            </a:r>
            <a:r>
              <a:rPr lang="fr-FR" sz="2000" b="1" dirty="0" err="1">
                <a:solidFill>
                  <a:srgbClr val="404040"/>
                </a:solidFill>
                <a:latin typeface="Times New Roman"/>
                <a:cs typeface="Times New Roman"/>
              </a:rPr>
              <a:t>your</a:t>
            </a:r>
            <a:r>
              <a:rPr lang="fr-FR" sz="2000" b="1" dirty="0">
                <a:solidFill>
                  <a:srgbClr val="404040"/>
                </a:solidFill>
                <a:latin typeface="Times New Roman"/>
                <a:cs typeface="Times New Roman"/>
              </a:rPr>
              <a:t> attention !</a:t>
            </a:r>
          </a:p>
          <a:p>
            <a:pPr marL="0" indent="0" algn="ctr">
              <a:buNone/>
            </a:pPr>
            <a:r>
              <a:rPr lang="fr-FR" sz="2000" b="1" dirty="0">
                <a:solidFill>
                  <a:srgbClr val="404040"/>
                </a:solidFill>
                <a:latin typeface="Times New Roman"/>
                <a:cs typeface="Times New Roman"/>
              </a:rPr>
              <a:t>@</a:t>
            </a:r>
            <a:r>
              <a:rPr lang="fr-FR" sz="2000" b="1" dirty="0" err="1">
                <a:solidFill>
                  <a:srgbClr val="404040"/>
                </a:solidFill>
                <a:latin typeface="Times New Roman"/>
                <a:cs typeface="Times New Roman"/>
              </a:rPr>
              <a:t>Bkrywicki</a:t>
            </a:r>
            <a:r>
              <a:rPr lang="fr-FR" sz="2000" b="1" dirty="0">
                <a:solidFill>
                  <a:srgbClr val="404040"/>
                </a:solidFill>
                <a:latin typeface="Times New Roman"/>
                <a:cs typeface="Times New Roman"/>
              </a:rPr>
              <a:t> - </a:t>
            </a:r>
            <a:r>
              <a:rPr lang="fr-FR" sz="2000" b="1" dirty="0">
                <a:solidFill>
                  <a:srgbClr val="404040"/>
                </a:solidFill>
                <a:latin typeface="Times New Roman"/>
                <a:cs typeface="Times New Roman"/>
                <a:hlinkClick r:id="rId2"/>
              </a:rPr>
              <a:t>Boris.krywicki@uliege.be</a:t>
            </a:r>
            <a:endParaRPr lang="fr-FR" sz="2000" b="1" dirty="0">
              <a:solidFill>
                <a:srgbClr val="404040"/>
              </a:solidFill>
              <a:latin typeface="Times New Roman"/>
              <a:cs typeface="Times New Roman"/>
            </a:endParaRPr>
          </a:p>
          <a:p>
            <a:pPr marL="0" indent="0">
              <a:buNone/>
            </a:pPr>
            <a:r>
              <a:rPr lang="fr-FR" sz="1700" b="1" u="sng" dirty="0">
                <a:solidFill>
                  <a:srgbClr val="404040"/>
                </a:solidFill>
                <a:latin typeface="Times New Roman"/>
                <a:cs typeface="Times New Roman"/>
              </a:rPr>
              <a:t>Bibliographie </a:t>
            </a:r>
          </a:p>
          <a:p>
            <a:pPr marL="0" indent="0">
              <a:buNone/>
            </a:pPr>
            <a:endParaRPr lang="fr-FR" sz="1700" b="1" u="sng" dirty="0">
              <a:solidFill>
                <a:srgbClr val="404040"/>
              </a:solidFill>
              <a:latin typeface="Times New Roman"/>
              <a:cs typeface="Times New Roman"/>
            </a:endParaRPr>
          </a:p>
          <a:p>
            <a:pPr marL="0" indent="0">
              <a:buNone/>
            </a:pPr>
            <a:r>
              <a:rPr lang="fr-FR" sz="1800" b="1" dirty="0">
                <a:solidFill>
                  <a:srgbClr val="404040"/>
                </a:solidFill>
              </a:rPr>
              <a:t>BERGALA </a:t>
            </a:r>
            <a:r>
              <a:rPr lang="fr-FR" sz="1800" dirty="0">
                <a:solidFill>
                  <a:srgbClr val="404040"/>
                </a:solidFill>
              </a:rPr>
              <a:t>Alain, « Critique/théorie : l’évaluation et la preuve », in </a:t>
            </a:r>
            <a:r>
              <a:rPr lang="fr-FR" sz="1800" i="1" dirty="0">
                <a:solidFill>
                  <a:srgbClr val="404040"/>
                </a:solidFill>
              </a:rPr>
              <a:t>Cinémas</a:t>
            </a:r>
            <a:r>
              <a:rPr lang="fr-FR" sz="1800" dirty="0">
                <a:solidFill>
                  <a:srgbClr val="404040"/>
                </a:solidFill>
              </a:rPr>
              <a:t>, vol.6 (2-3), pp.29-44, 1996. </a:t>
            </a:r>
            <a:endParaRPr lang="fr-BE" sz="1800" dirty="0">
              <a:solidFill>
                <a:srgbClr val="404040"/>
              </a:solidFill>
            </a:endParaRPr>
          </a:p>
          <a:p>
            <a:pPr marL="0" indent="0">
              <a:buNone/>
            </a:pPr>
            <a:r>
              <a:rPr lang="fr-BE" sz="1800" b="1" dirty="0">
                <a:solidFill>
                  <a:srgbClr val="404040"/>
                </a:solidFill>
              </a:rPr>
              <a:t>BOURDIEU</a:t>
            </a:r>
            <a:r>
              <a:rPr lang="fr-BE" sz="1800" dirty="0">
                <a:solidFill>
                  <a:srgbClr val="404040"/>
                </a:solidFill>
              </a:rPr>
              <a:t> Pierre, </a:t>
            </a:r>
            <a:r>
              <a:rPr lang="fr-BE" sz="1800" b="1" dirty="0">
                <a:solidFill>
                  <a:srgbClr val="404040"/>
                </a:solidFill>
              </a:rPr>
              <a:t>PASSERON </a:t>
            </a:r>
            <a:r>
              <a:rPr lang="fr-BE" sz="1800" dirty="0">
                <a:solidFill>
                  <a:srgbClr val="404040"/>
                </a:solidFill>
              </a:rPr>
              <a:t>Jean-Claude, </a:t>
            </a:r>
            <a:r>
              <a:rPr lang="fr-BE" sz="1800" i="1" dirty="0">
                <a:solidFill>
                  <a:srgbClr val="404040"/>
                </a:solidFill>
              </a:rPr>
              <a:t>La reproduction</a:t>
            </a:r>
            <a:r>
              <a:rPr lang="fr-BE" sz="1800" dirty="0">
                <a:solidFill>
                  <a:srgbClr val="404040"/>
                </a:solidFill>
              </a:rPr>
              <a:t>, Éditions de Minuit, 1970.</a:t>
            </a:r>
          </a:p>
          <a:p>
            <a:pPr marL="0" indent="0">
              <a:buNone/>
            </a:pPr>
            <a:r>
              <a:rPr lang="fr-FR" sz="1800" b="1" dirty="0">
                <a:solidFill>
                  <a:srgbClr val="404040"/>
                </a:solidFill>
              </a:rPr>
              <a:t>DEUZE</a:t>
            </a:r>
            <a:r>
              <a:rPr lang="fr-FR" sz="1800" dirty="0">
                <a:solidFill>
                  <a:srgbClr val="404040"/>
                </a:solidFill>
              </a:rPr>
              <a:t> Mark, « </a:t>
            </a:r>
            <a:r>
              <a:rPr lang="fr-FR" sz="1800" dirty="0" err="1">
                <a:solidFill>
                  <a:srgbClr val="404040"/>
                </a:solidFill>
              </a:rPr>
              <a:t>Journalism</a:t>
            </a:r>
            <a:r>
              <a:rPr lang="fr-FR" sz="1800" dirty="0">
                <a:solidFill>
                  <a:srgbClr val="404040"/>
                </a:solidFill>
              </a:rPr>
              <a:t> </a:t>
            </a:r>
            <a:r>
              <a:rPr lang="fr-FR" sz="1800" dirty="0" err="1">
                <a:solidFill>
                  <a:srgbClr val="404040"/>
                </a:solidFill>
              </a:rPr>
              <a:t>studies</a:t>
            </a:r>
            <a:r>
              <a:rPr lang="fr-FR" sz="1800" dirty="0">
                <a:solidFill>
                  <a:srgbClr val="404040"/>
                </a:solidFill>
              </a:rPr>
              <a:t> </a:t>
            </a:r>
            <a:r>
              <a:rPr lang="fr-FR" sz="1800" dirty="0" err="1">
                <a:solidFill>
                  <a:srgbClr val="404040"/>
                </a:solidFill>
              </a:rPr>
              <a:t>beyon</a:t>
            </a:r>
            <a:r>
              <a:rPr lang="fr-FR" sz="1800" dirty="0">
                <a:solidFill>
                  <a:srgbClr val="404040"/>
                </a:solidFill>
              </a:rPr>
              <a:t> media : on </a:t>
            </a:r>
            <a:r>
              <a:rPr lang="fr-FR" sz="1800" dirty="0" err="1">
                <a:solidFill>
                  <a:srgbClr val="404040"/>
                </a:solidFill>
              </a:rPr>
              <a:t>ideology</a:t>
            </a:r>
            <a:r>
              <a:rPr lang="fr-FR" sz="1800" dirty="0">
                <a:solidFill>
                  <a:srgbClr val="404040"/>
                </a:solidFill>
              </a:rPr>
              <a:t> and </a:t>
            </a:r>
            <a:r>
              <a:rPr lang="fr-FR" sz="1800" dirty="0" err="1">
                <a:solidFill>
                  <a:srgbClr val="404040"/>
                </a:solidFill>
              </a:rPr>
              <a:t>identity</a:t>
            </a:r>
            <a:r>
              <a:rPr lang="fr-FR" sz="1800" dirty="0">
                <a:solidFill>
                  <a:srgbClr val="404040"/>
                </a:solidFill>
              </a:rPr>
              <a:t> », in </a:t>
            </a:r>
            <a:r>
              <a:rPr lang="fr-FR" sz="1800" i="1" dirty="0" err="1">
                <a:solidFill>
                  <a:srgbClr val="404040"/>
                </a:solidFill>
              </a:rPr>
              <a:t>Ecquid</a:t>
            </a:r>
            <a:r>
              <a:rPr lang="fr-FR" sz="1800" i="1" dirty="0">
                <a:solidFill>
                  <a:srgbClr val="404040"/>
                </a:solidFill>
              </a:rPr>
              <a:t> </a:t>
            </a:r>
            <a:r>
              <a:rPr lang="fr-FR" sz="1800" i="1" dirty="0" err="1">
                <a:solidFill>
                  <a:srgbClr val="404040"/>
                </a:solidFill>
              </a:rPr>
              <a:t>Novi</a:t>
            </a:r>
            <a:r>
              <a:rPr lang="fr-FR" sz="1800" i="1" dirty="0">
                <a:solidFill>
                  <a:srgbClr val="404040"/>
                </a:solidFill>
              </a:rPr>
              <a:t> : </a:t>
            </a:r>
            <a:r>
              <a:rPr lang="fr-FR" sz="1800" i="1" dirty="0" err="1">
                <a:solidFill>
                  <a:srgbClr val="404040"/>
                </a:solidFill>
              </a:rPr>
              <a:t>African</a:t>
            </a:r>
            <a:r>
              <a:rPr lang="fr-FR" sz="1800" i="1" dirty="0">
                <a:solidFill>
                  <a:srgbClr val="404040"/>
                </a:solidFill>
              </a:rPr>
              <a:t> </a:t>
            </a:r>
            <a:r>
              <a:rPr lang="fr-FR" sz="1800" i="1" dirty="0" err="1">
                <a:solidFill>
                  <a:srgbClr val="404040"/>
                </a:solidFill>
              </a:rPr>
              <a:t>Journalism</a:t>
            </a:r>
            <a:r>
              <a:rPr lang="fr-FR" sz="1800" i="1" dirty="0">
                <a:solidFill>
                  <a:srgbClr val="404040"/>
                </a:solidFill>
              </a:rPr>
              <a:t> </a:t>
            </a:r>
            <a:r>
              <a:rPr lang="fr-FR" sz="1800" i="1" dirty="0" err="1">
                <a:solidFill>
                  <a:srgbClr val="404040"/>
                </a:solidFill>
              </a:rPr>
              <a:t>Studies</a:t>
            </a:r>
            <a:r>
              <a:rPr lang="fr-FR" sz="1800" dirty="0">
                <a:solidFill>
                  <a:srgbClr val="404040"/>
                </a:solidFill>
              </a:rPr>
              <a:t>, vol. 25 (2), pp.275-293, 2004.</a:t>
            </a:r>
          </a:p>
          <a:p>
            <a:pPr marL="0" indent="0">
              <a:buNone/>
            </a:pPr>
            <a:r>
              <a:rPr lang="fr-FR" sz="1800" b="1" dirty="0"/>
              <a:t>ECO </a:t>
            </a:r>
            <a:r>
              <a:rPr lang="fr-FR" sz="1800" dirty="0"/>
              <a:t>Umberto, </a:t>
            </a:r>
            <a:r>
              <a:rPr lang="fr-FR" sz="1800" i="1" dirty="0" err="1"/>
              <a:t>Lector</a:t>
            </a:r>
            <a:r>
              <a:rPr lang="fr-FR" sz="1800" i="1" dirty="0"/>
              <a:t> in fabula</a:t>
            </a:r>
            <a:r>
              <a:rPr lang="fr-FR" sz="1800" dirty="0"/>
              <a:t>, Grasset, 1979. </a:t>
            </a:r>
            <a:endParaRPr lang="fr-BE" sz="1800" dirty="0">
              <a:solidFill>
                <a:srgbClr val="404040"/>
              </a:solidFill>
            </a:endParaRPr>
          </a:p>
          <a:p>
            <a:pPr marL="0" indent="0">
              <a:buNone/>
            </a:pPr>
            <a:r>
              <a:rPr lang="fr-FR" sz="1800" b="1" dirty="0">
                <a:solidFill>
                  <a:srgbClr val="404040"/>
                </a:solidFill>
              </a:rPr>
              <a:t>HUNTER</a:t>
            </a:r>
            <a:r>
              <a:rPr lang="fr-FR" sz="1800" dirty="0">
                <a:solidFill>
                  <a:srgbClr val="404040"/>
                </a:solidFill>
              </a:rPr>
              <a:t> Mark (</a:t>
            </a:r>
            <a:r>
              <a:rPr lang="fr-FR" sz="1800" dirty="0" err="1">
                <a:solidFill>
                  <a:srgbClr val="404040"/>
                </a:solidFill>
              </a:rPr>
              <a:t>dir</a:t>
            </a:r>
            <a:r>
              <a:rPr lang="fr-FR" sz="1800" dirty="0">
                <a:solidFill>
                  <a:srgbClr val="404040"/>
                </a:solidFill>
              </a:rPr>
              <a:t>.), </a:t>
            </a:r>
            <a:r>
              <a:rPr lang="fr-FR" sz="1800" i="1" dirty="0">
                <a:solidFill>
                  <a:srgbClr val="404040"/>
                </a:solidFill>
              </a:rPr>
              <a:t>L’enquête par hypothèse : manuel du journaliste d’investigation</a:t>
            </a:r>
            <a:r>
              <a:rPr lang="fr-FR" sz="1800" dirty="0">
                <a:solidFill>
                  <a:srgbClr val="404040"/>
                </a:solidFill>
              </a:rPr>
              <a:t>, UNESCO, 2009.</a:t>
            </a:r>
            <a:endParaRPr lang="fr-BE" sz="1800" dirty="0">
              <a:solidFill>
                <a:srgbClr val="404040"/>
              </a:solidFill>
            </a:endParaRPr>
          </a:p>
          <a:p>
            <a:pPr marL="0" indent="0">
              <a:buNone/>
            </a:pPr>
            <a:r>
              <a:rPr lang="fr-BE" sz="1800" b="1" dirty="0">
                <a:solidFill>
                  <a:srgbClr val="404040"/>
                </a:solidFill>
              </a:rPr>
              <a:t>KAUFMANN </a:t>
            </a:r>
            <a:r>
              <a:rPr lang="fr-BE" sz="1800" dirty="0">
                <a:solidFill>
                  <a:srgbClr val="404040"/>
                </a:solidFill>
              </a:rPr>
              <a:t>Jean-Claude, </a:t>
            </a:r>
            <a:r>
              <a:rPr lang="fr-BE" sz="1800" i="1" dirty="0">
                <a:solidFill>
                  <a:srgbClr val="404040"/>
                </a:solidFill>
              </a:rPr>
              <a:t>L’entretien compréhensif</a:t>
            </a:r>
            <a:r>
              <a:rPr lang="fr-BE" sz="1800" dirty="0">
                <a:solidFill>
                  <a:srgbClr val="404040"/>
                </a:solidFill>
              </a:rPr>
              <a:t>, Armand Colin, 1999.</a:t>
            </a:r>
          </a:p>
          <a:p>
            <a:pPr marL="0" indent="0">
              <a:buNone/>
            </a:pPr>
            <a:r>
              <a:rPr lang="fr-BE" sz="1800" b="1" dirty="0">
                <a:solidFill>
                  <a:srgbClr val="404040"/>
                </a:solidFill>
              </a:rPr>
              <a:t>LABARTHE</a:t>
            </a:r>
            <a:r>
              <a:rPr lang="fr-BE" sz="1800" dirty="0">
                <a:solidFill>
                  <a:srgbClr val="404040"/>
                </a:solidFill>
              </a:rPr>
              <a:t> Gilles, « Shaming et mises en scène de pratiques journalistiques “déloyales” dans les documentaires télévisuels d’investigation », in </a:t>
            </a:r>
            <a:r>
              <a:rPr lang="fr-BE" sz="1800" i="1" dirty="0">
                <a:solidFill>
                  <a:srgbClr val="404040"/>
                </a:solidFill>
              </a:rPr>
              <a:t>Communication</a:t>
            </a:r>
            <a:r>
              <a:rPr lang="fr-BE" sz="1800" dirty="0">
                <a:solidFill>
                  <a:srgbClr val="404040"/>
                </a:solidFill>
              </a:rPr>
              <a:t>, vol.34/1, 2016. </a:t>
            </a:r>
          </a:p>
          <a:p>
            <a:pPr marL="0" indent="0">
              <a:buNone/>
            </a:pPr>
            <a:r>
              <a:rPr lang="fr-FR" sz="1800" b="1" dirty="0">
                <a:solidFill>
                  <a:srgbClr val="404040"/>
                </a:solidFill>
              </a:rPr>
              <a:t>LEJEUNE</a:t>
            </a:r>
            <a:r>
              <a:rPr lang="fr-FR" sz="1800" dirty="0">
                <a:solidFill>
                  <a:srgbClr val="404040"/>
                </a:solidFill>
              </a:rPr>
              <a:t> Christophe, </a:t>
            </a:r>
            <a:r>
              <a:rPr lang="fr-FR" sz="1800" i="1" dirty="0">
                <a:solidFill>
                  <a:srgbClr val="404040"/>
                </a:solidFill>
              </a:rPr>
              <a:t>Manuel d’analyse qualitative – Analyser sans compter ni classer</a:t>
            </a:r>
            <a:r>
              <a:rPr lang="fr-FR" sz="1800" dirty="0">
                <a:solidFill>
                  <a:srgbClr val="404040"/>
                </a:solidFill>
              </a:rPr>
              <a:t>, De </a:t>
            </a:r>
            <a:r>
              <a:rPr lang="fr-FR" sz="1800" dirty="0" err="1">
                <a:solidFill>
                  <a:srgbClr val="404040"/>
                </a:solidFill>
              </a:rPr>
              <a:t>boeck</a:t>
            </a:r>
            <a:r>
              <a:rPr lang="fr-FR" sz="1800" dirty="0">
                <a:solidFill>
                  <a:srgbClr val="404040"/>
                </a:solidFill>
              </a:rPr>
              <a:t>, 2014.</a:t>
            </a:r>
            <a:endParaRPr lang="fr-BE" sz="1800" dirty="0">
              <a:solidFill>
                <a:srgbClr val="404040"/>
              </a:solidFill>
            </a:endParaRPr>
          </a:p>
          <a:p>
            <a:pPr marL="0" indent="0">
              <a:buNone/>
            </a:pPr>
            <a:r>
              <a:rPr lang="fr-FR" sz="1800" b="1" dirty="0">
                <a:solidFill>
                  <a:srgbClr val="404040"/>
                </a:solidFill>
              </a:rPr>
              <a:t>MARCHIETTI </a:t>
            </a:r>
            <a:r>
              <a:rPr lang="fr-FR" sz="1800" dirty="0">
                <a:solidFill>
                  <a:srgbClr val="404040"/>
                </a:solidFill>
              </a:rPr>
              <a:t>Dominique, « Les sous-champs spécialisés du journalisme », in </a:t>
            </a:r>
            <a:r>
              <a:rPr lang="fr-FR" sz="1800" i="1" dirty="0">
                <a:solidFill>
                  <a:srgbClr val="404040"/>
                </a:solidFill>
              </a:rPr>
              <a:t>Réseaux</a:t>
            </a:r>
            <a:r>
              <a:rPr lang="fr-FR" sz="1800" dirty="0">
                <a:solidFill>
                  <a:srgbClr val="404040"/>
                </a:solidFill>
              </a:rPr>
              <a:t>, n°111, pp.22-55, 2002a </a:t>
            </a:r>
            <a:endParaRPr lang="fr-BE" sz="1800" dirty="0">
              <a:solidFill>
                <a:srgbClr val="404040"/>
              </a:solidFill>
            </a:endParaRPr>
          </a:p>
          <a:p>
            <a:pPr marL="0" indent="0">
              <a:buNone/>
            </a:pPr>
            <a:r>
              <a:rPr lang="fr-BE" sz="1800" b="1" dirty="0">
                <a:solidFill>
                  <a:srgbClr val="404040"/>
                </a:solidFill>
              </a:rPr>
              <a:t>VERÓN</a:t>
            </a:r>
            <a:r>
              <a:rPr lang="fr-BE" sz="1800" dirty="0">
                <a:solidFill>
                  <a:srgbClr val="404040"/>
                </a:solidFill>
              </a:rPr>
              <a:t> Eliséo, « Presse écrite et théorie des discours sociaux : Production, réception, régulation », in CHARAUDEAU Patrick, </a:t>
            </a:r>
            <a:r>
              <a:rPr lang="fr-BE" sz="1800" i="1" dirty="0">
                <a:solidFill>
                  <a:srgbClr val="404040"/>
                </a:solidFill>
              </a:rPr>
              <a:t>La Presse : produit, production, réception</a:t>
            </a:r>
            <a:r>
              <a:rPr lang="fr-BE" sz="1800" dirty="0">
                <a:solidFill>
                  <a:srgbClr val="404040"/>
                </a:solidFill>
              </a:rPr>
              <a:t>, Didier Erudition, 1988.</a:t>
            </a:r>
          </a:p>
          <a:p>
            <a:pPr marL="0" indent="0">
              <a:buNone/>
            </a:pPr>
            <a:r>
              <a:rPr lang="fr-FR" sz="1800" b="1" dirty="0">
                <a:solidFill>
                  <a:srgbClr val="404040"/>
                </a:solidFill>
              </a:rPr>
              <a:t>ZELIZER</a:t>
            </a:r>
            <a:r>
              <a:rPr lang="fr-FR" sz="1800" dirty="0">
                <a:solidFill>
                  <a:srgbClr val="404040"/>
                </a:solidFill>
              </a:rPr>
              <a:t> Barbie, « Has communication </a:t>
            </a:r>
            <a:r>
              <a:rPr lang="fr-FR" sz="1800" dirty="0" err="1">
                <a:solidFill>
                  <a:srgbClr val="404040"/>
                </a:solidFill>
              </a:rPr>
              <a:t>explained</a:t>
            </a:r>
            <a:r>
              <a:rPr lang="fr-FR" sz="1800" dirty="0">
                <a:solidFill>
                  <a:srgbClr val="404040"/>
                </a:solidFill>
              </a:rPr>
              <a:t> </a:t>
            </a:r>
            <a:r>
              <a:rPr lang="fr-FR" sz="1800" dirty="0" err="1">
                <a:solidFill>
                  <a:srgbClr val="404040"/>
                </a:solidFill>
              </a:rPr>
              <a:t>journalism</a:t>
            </a:r>
            <a:r>
              <a:rPr lang="fr-FR" sz="1800" dirty="0">
                <a:solidFill>
                  <a:srgbClr val="404040"/>
                </a:solidFill>
              </a:rPr>
              <a:t> ? », in </a:t>
            </a:r>
            <a:r>
              <a:rPr lang="fr-FR" sz="1800" i="1" dirty="0">
                <a:solidFill>
                  <a:srgbClr val="404040"/>
                </a:solidFill>
              </a:rPr>
              <a:t>Journal of Communication</a:t>
            </a:r>
            <a:r>
              <a:rPr lang="fr-FR" sz="1800" dirty="0">
                <a:solidFill>
                  <a:srgbClr val="404040"/>
                </a:solidFill>
              </a:rPr>
              <a:t>, vol. 43 (4), 1993. </a:t>
            </a:r>
            <a:endParaRPr lang="fr-BE" sz="1800" dirty="0">
              <a:solidFill>
                <a:srgbClr val="404040"/>
              </a:solidFill>
            </a:endParaRPr>
          </a:p>
          <a:p>
            <a:pPr marL="0" indent="0">
              <a:buNone/>
            </a:pPr>
            <a:endParaRPr lang="fr-BE" sz="1700" dirty="0">
              <a:solidFill>
                <a:srgbClr val="404040"/>
              </a:solidFill>
              <a:latin typeface="Times New Roman"/>
              <a:cs typeface="Times New Roman"/>
            </a:endParaRPr>
          </a:p>
          <a:p>
            <a:pPr marL="0" indent="0">
              <a:buNone/>
            </a:pPr>
            <a:endParaRPr lang="fr-BE" sz="1500" dirty="0">
              <a:solidFill>
                <a:srgbClr val="404040"/>
              </a:solidFill>
              <a:latin typeface="Times New Roman"/>
              <a:cs typeface="Times New Roman"/>
            </a:endParaRPr>
          </a:p>
          <a:p>
            <a:pPr marL="0" indent="0">
              <a:buNone/>
            </a:pPr>
            <a:endParaRPr lang="fr-BE" sz="1500" dirty="0">
              <a:solidFill>
                <a:srgbClr val="404040"/>
              </a:solidFill>
              <a:latin typeface="Times New Roman"/>
              <a:cs typeface="Times New Roman"/>
            </a:endParaRPr>
          </a:p>
          <a:p>
            <a:pPr marL="0" indent="0">
              <a:buNone/>
            </a:pPr>
            <a:endParaRPr lang="fr-BE" sz="1500" dirty="0">
              <a:solidFill>
                <a:srgbClr val="404040"/>
              </a:solidFill>
              <a:latin typeface="Times New Roman"/>
              <a:cs typeface="Times New Roman"/>
            </a:endParaRPr>
          </a:p>
          <a:p>
            <a:pPr marL="0" indent="0">
              <a:buNone/>
            </a:pPr>
            <a:endParaRPr lang="fr-BE" sz="1500" b="1" dirty="0">
              <a:solidFill>
                <a:srgbClr val="404040"/>
              </a:solidFill>
              <a:latin typeface="Times New Roman"/>
              <a:cs typeface="Times New Roman"/>
            </a:endParaRPr>
          </a:p>
          <a:p>
            <a:pPr marL="0" lvl="0" indent="0">
              <a:buNone/>
            </a:pPr>
            <a:endParaRPr lang="fr-BE" sz="1500" dirty="0">
              <a:solidFill>
                <a:srgbClr val="404040"/>
              </a:solidFill>
              <a:latin typeface="Times New Roman"/>
              <a:cs typeface="Times New Roman"/>
            </a:endParaRPr>
          </a:p>
          <a:p>
            <a:pPr marL="0" lvl="0" indent="0">
              <a:buNone/>
            </a:pPr>
            <a:endParaRPr lang="fr-BE" sz="1500" dirty="0">
              <a:solidFill>
                <a:srgbClr val="404040"/>
              </a:solidFill>
              <a:latin typeface="Times New Roman"/>
              <a:cs typeface="Times New Roman"/>
            </a:endParaRPr>
          </a:p>
          <a:p>
            <a:pPr marL="0" indent="0">
              <a:buNone/>
            </a:pPr>
            <a:endParaRPr lang="fr-FR" sz="1500" dirty="0">
              <a:solidFill>
                <a:srgbClr val="404040"/>
              </a:solidFill>
              <a:latin typeface="Times New Roman"/>
              <a:cs typeface="Times New Roman"/>
            </a:endParaRPr>
          </a:p>
        </p:txBody>
      </p:sp>
    </p:spTree>
    <p:extLst>
      <p:ext uri="{BB962C8B-B14F-4D97-AF65-F5344CB8AC3E}">
        <p14:creationId xmlns:p14="http://schemas.microsoft.com/office/powerpoint/2010/main" val="3927344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Hypothesis</a:t>
            </a:r>
            <a:endParaRPr lang="fr-FR" dirty="0"/>
          </a:p>
        </p:txBody>
      </p:sp>
      <p:sp>
        <p:nvSpPr>
          <p:cNvPr id="3" name="Espace réservé du contenu 2"/>
          <p:cNvSpPr>
            <a:spLocks noGrp="1"/>
          </p:cNvSpPr>
          <p:nvPr>
            <p:ph idx="1"/>
          </p:nvPr>
        </p:nvSpPr>
        <p:spPr>
          <a:xfrm>
            <a:off x="282235" y="2038388"/>
            <a:ext cx="8590553" cy="4312429"/>
          </a:xfrm>
        </p:spPr>
        <p:txBody>
          <a:bodyPr>
            <a:normAutofit/>
          </a:bodyPr>
          <a:lstStyle/>
          <a:p>
            <a:pPr marL="0" indent="0" algn="just">
              <a:buNone/>
            </a:pPr>
            <a:r>
              <a:rPr lang="fr-FR" b="1" dirty="0" err="1"/>
              <a:t>Today</a:t>
            </a:r>
            <a:r>
              <a:rPr lang="fr-FR" b="1" dirty="0"/>
              <a:t> french </a:t>
            </a:r>
            <a:r>
              <a:rPr lang="fr-FR" b="1" dirty="0" err="1"/>
              <a:t>specialized</a:t>
            </a:r>
            <a:r>
              <a:rPr lang="fr-FR" b="1" dirty="0"/>
              <a:t> </a:t>
            </a:r>
            <a:r>
              <a:rPr lang="fr-FR" b="1" dirty="0" err="1"/>
              <a:t>journalists</a:t>
            </a:r>
            <a:r>
              <a:rPr lang="fr-FR" b="1" dirty="0"/>
              <a:t> </a:t>
            </a:r>
            <a:r>
              <a:rPr lang="fr-FR" b="1" dirty="0" err="1"/>
              <a:t>writing</a:t>
            </a:r>
            <a:r>
              <a:rPr lang="fr-FR" b="1" dirty="0"/>
              <a:t> about </a:t>
            </a:r>
            <a:r>
              <a:rPr lang="fr-FR" b="1" dirty="0" err="1"/>
              <a:t>videogames</a:t>
            </a:r>
            <a:r>
              <a:rPr lang="fr-FR" b="1" dirty="0"/>
              <a:t> are </a:t>
            </a:r>
            <a:r>
              <a:rPr lang="fr-FR" b="1" dirty="0" err="1"/>
              <a:t>sensibilized</a:t>
            </a:r>
            <a:r>
              <a:rPr lang="fr-FR" b="1" dirty="0"/>
              <a:t> to </a:t>
            </a:r>
            <a:r>
              <a:rPr lang="fr-FR" b="1" dirty="0" err="1"/>
              <a:t>traditional</a:t>
            </a:r>
            <a:r>
              <a:rPr lang="fr-FR" b="1" dirty="0"/>
              <a:t> </a:t>
            </a:r>
            <a:r>
              <a:rPr lang="fr-FR" b="1" dirty="0" err="1"/>
              <a:t>investigative</a:t>
            </a:r>
            <a:r>
              <a:rPr lang="fr-FR" b="1" dirty="0"/>
              <a:t> </a:t>
            </a:r>
            <a:r>
              <a:rPr lang="fr-FR" b="1" dirty="0" err="1"/>
              <a:t>journalism</a:t>
            </a:r>
            <a:r>
              <a:rPr lang="fr-FR" b="1" dirty="0"/>
              <a:t> </a:t>
            </a:r>
            <a:r>
              <a:rPr lang="fr-FR" b="1" dirty="0" err="1"/>
              <a:t>automatisms</a:t>
            </a:r>
            <a:r>
              <a:rPr lang="fr-FR" b="1" dirty="0"/>
              <a:t> and </a:t>
            </a:r>
            <a:r>
              <a:rPr lang="fr-FR" b="1" dirty="0" err="1"/>
              <a:t>keep</a:t>
            </a:r>
            <a:r>
              <a:rPr lang="fr-FR" b="1" dirty="0"/>
              <a:t> </a:t>
            </a:r>
            <a:r>
              <a:rPr lang="fr-FR" b="1" dirty="0" err="1"/>
              <a:t>them</a:t>
            </a:r>
            <a:r>
              <a:rPr lang="fr-FR" b="1" dirty="0"/>
              <a:t> in </a:t>
            </a:r>
            <a:r>
              <a:rPr lang="fr-FR" b="1" dirty="0" err="1"/>
              <a:t>mind</a:t>
            </a:r>
            <a:r>
              <a:rPr lang="fr-FR" b="1" dirty="0"/>
              <a:t> as </a:t>
            </a:r>
            <a:r>
              <a:rPr lang="fr-FR" b="1" dirty="0" err="1"/>
              <a:t>they</a:t>
            </a:r>
            <a:r>
              <a:rPr lang="fr-FR" b="1" dirty="0"/>
              <a:t> do </a:t>
            </a:r>
            <a:r>
              <a:rPr lang="fr-FR" b="1" dirty="0" err="1"/>
              <a:t>their</a:t>
            </a:r>
            <a:r>
              <a:rPr lang="fr-FR" b="1" dirty="0"/>
              <a:t> job, </a:t>
            </a:r>
            <a:r>
              <a:rPr lang="fr-FR" b="1" dirty="0" err="1"/>
              <a:t>using</a:t>
            </a:r>
            <a:r>
              <a:rPr lang="fr-FR" b="1" dirty="0"/>
              <a:t> </a:t>
            </a:r>
            <a:r>
              <a:rPr lang="fr-FR" b="1" dirty="0" err="1"/>
              <a:t>these</a:t>
            </a:r>
            <a:r>
              <a:rPr lang="fr-FR" b="1" dirty="0"/>
              <a:t> </a:t>
            </a:r>
            <a:r>
              <a:rPr lang="fr-FR" b="1" dirty="0" err="1"/>
              <a:t>investigative</a:t>
            </a:r>
            <a:r>
              <a:rPr lang="fr-FR" b="1" dirty="0"/>
              <a:t> techniques not </a:t>
            </a:r>
            <a:r>
              <a:rPr lang="fr-FR" b="1" dirty="0" err="1"/>
              <a:t>daily</a:t>
            </a:r>
            <a:r>
              <a:rPr lang="fr-FR" b="1" dirty="0"/>
              <a:t> but </a:t>
            </a:r>
            <a:r>
              <a:rPr lang="fr-FR" b="1" dirty="0" err="1"/>
              <a:t>only</a:t>
            </a:r>
            <a:r>
              <a:rPr lang="fr-FR" b="1" dirty="0"/>
              <a:t> </a:t>
            </a:r>
            <a:r>
              <a:rPr lang="fr-FR" b="1" dirty="0" err="1"/>
              <a:t>when</a:t>
            </a:r>
            <a:r>
              <a:rPr lang="fr-FR" b="1" dirty="0"/>
              <a:t> </a:t>
            </a:r>
            <a:r>
              <a:rPr lang="fr-FR" b="1" dirty="0" err="1"/>
              <a:t>when</a:t>
            </a:r>
            <a:r>
              <a:rPr lang="fr-FR" b="1" dirty="0"/>
              <a:t> a case </a:t>
            </a:r>
            <a:r>
              <a:rPr lang="fr-FR" b="1" dirty="0" err="1"/>
              <a:t>presents</a:t>
            </a:r>
            <a:r>
              <a:rPr lang="fr-FR" b="1" dirty="0"/>
              <a:t> </a:t>
            </a:r>
            <a:r>
              <a:rPr lang="fr-FR" b="1" dirty="0" err="1"/>
              <a:t>itself</a:t>
            </a:r>
            <a:r>
              <a:rPr lang="fr-FR" b="1" dirty="0"/>
              <a:t>.</a:t>
            </a:r>
            <a:r>
              <a:rPr lang="fr-BE" b="1" dirty="0"/>
              <a:t> </a:t>
            </a:r>
          </a:p>
          <a:p>
            <a:pPr marL="0" indent="0" algn="just">
              <a:buNone/>
            </a:pPr>
            <a:endParaRPr lang="fr-BE" b="1" dirty="0"/>
          </a:p>
          <a:p>
            <a:pPr marL="0" indent="0" algn="just">
              <a:buNone/>
            </a:pPr>
            <a:r>
              <a:rPr lang="fr-FR" b="1" dirty="0"/>
              <a:t>This </a:t>
            </a:r>
            <a:r>
              <a:rPr lang="fr-FR" b="1" dirty="0" err="1"/>
              <a:t>empowerment</a:t>
            </a:r>
            <a:r>
              <a:rPr lang="fr-FR" b="1" dirty="0"/>
              <a:t> of </a:t>
            </a:r>
            <a:r>
              <a:rPr lang="fr-FR" b="1" dirty="0" err="1"/>
              <a:t>occupational</a:t>
            </a:r>
            <a:r>
              <a:rPr lang="fr-FR" b="1" dirty="0"/>
              <a:t> </a:t>
            </a:r>
            <a:r>
              <a:rPr lang="fr-FR" b="1" dirty="0" err="1"/>
              <a:t>ideology</a:t>
            </a:r>
            <a:r>
              <a:rPr lang="fr-FR" dirty="0"/>
              <a:t> (</a:t>
            </a:r>
            <a:r>
              <a:rPr lang="fr-FR" dirty="0" err="1"/>
              <a:t>Zelizer</a:t>
            </a:r>
            <a:r>
              <a:rPr lang="fr-FR" dirty="0"/>
              <a:t>, 1993 ; Deuze, 2004) </a:t>
            </a:r>
            <a:r>
              <a:rPr lang="fr-FR" b="1" dirty="0" err="1"/>
              <a:t>among</a:t>
            </a:r>
            <a:r>
              <a:rPr lang="fr-FR" b="1" dirty="0"/>
              <a:t> </a:t>
            </a:r>
            <a:r>
              <a:rPr lang="fr-FR" b="1" dirty="0" err="1"/>
              <a:t>game</a:t>
            </a:r>
            <a:r>
              <a:rPr lang="fr-FR" b="1" dirty="0"/>
              <a:t> </a:t>
            </a:r>
            <a:r>
              <a:rPr lang="fr-FR" b="1" dirty="0" err="1"/>
              <a:t>journalists</a:t>
            </a:r>
            <a:r>
              <a:rPr lang="fr-FR" b="1" dirty="0"/>
              <a:t> </a:t>
            </a:r>
            <a:r>
              <a:rPr lang="fr-FR" b="1" dirty="0" err="1"/>
              <a:t>might</a:t>
            </a:r>
            <a:r>
              <a:rPr lang="fr-FR" b="1" dirty="0"/>
              <a:t> </a:t>
            </a:r>
            <a:r>
              <a:rPr lang="fr-FR" b="1" dirty="0" err="1"/>
              <a:t>be</a:t>
            </a:r>
            <a:r>
              <a:rPr lang="fr-FR" b="1" dirty="0"/>
              <a:t> the </a:t>
            </a:r>
            <a:r>
              <a:rPr lang="fr-FR" b="1" dirty="0" err="1"/>
              <a:t>result</a:t>
            </a:r>
            <a:r>
              <a:rPr lang="fr-FR" b="1" dirty="0"/>
              <a:t> of a </a:t>
            </a:r>
            <a:r>
              <a:rPr lang="nl-BE" b="1" dirty="0"/>
              <a:t>shift </a:t>
            </a:r>
            <a:r>
              <a:rPr lang="fr-FR" b="1" dirty="0">
                <a:ea typeface="ＭＳ 明朝"/>
                <a:cs typeface="Cambria"/>
              </a:rPr>
              <a:t>in </a:t>
            </a:r>
            <a:r>
              <a:rPr lang="fr-FR" b="1" dirty="0" err="1">
                <a:ea typeface="ＭＳ 明朝"/>
                <a:cs typeface="Cambria"/>
              </a:rPr>
              <a:t>their</a:t>
            </a:r>
            <a:r>
              <a:rPr lang="fr-FR" b="1" dirty="0">
                <a:ea typeface="ＭＳ 明朝"/>
                <a:cs typeface="Cambria"/>
              </a:rPr>
              <a:t> </a:t>
            </a:r>
            <a:r>
              <a:rPr lang="fr-FR" b="1" dirty="0" err="1">
                <a:ea typeface="ＭＳ 明朝"/>
                <a:cs typeface="Cambria"/>
              </a:rPr>
              <a:t>way</a:t>
            </a:r>
            <a:r>
              <a:rPr lang="fr-FR" b="1" dirty="0">
                <a:ea typeface="ＭＳ 明朝"/>
                <a:cs typeface="Cambria"/>
              </a:rPr>
              <a:t> to </a:t>
            </a:r>
            <a:r>
              <a:rPr lang="fr-FR" b="1" dirty="0" err="1">
                <a:ea typeface="ＭＳ 明朝"/>
                <a:cs typeface="Cambria"/>
              </a:rPr>
              <a:t>produce</a:t>
            </a:r>
            <a:r>
              <a:rPr lang="fr-FR" b="1" dirty="0">
                <a:ea typeface="ＭＳ 明朝"/>
                <a:cs typeface="Cambria"/>
              </a:rPr>
              <a:t> value-</a:t>
            </a:r>
            <a:r>
              <a:rPr lang="fr-FR" b="1" dirty="0" err="1">
                <a:ea typeface="ＭＳ 明朝"/>
                <a:cs typeface="Cambria"/>
              </a:rPr>
              <a:t>added</a:t>
            </a:r>
            <a:r>
              <a:rPr lang="fr-FR" b="1" dirty="0">
                <a:ea typeface="ＭＳ 明朝"/>
                <a:cs typeface="Cambria"/>
              </a:rPr>
              <a:t> </a:t>
            </a:r>
            <a:r>
              <a:rPr lang="fr-FR" b="1" dirty="0" err="1">
                <a:ea typeface="ＭＳ 明朝"/>
                <a:cs typeface="Cambria"/>
              </a:rPr>
              <a:t>work</a:t>
            </a:r>
            <a:r>
              <a:rPr lang="fr-BE" b="1" dirty="0"/>
              <a:t> : they’re not the only ones to show games, neither to know things about them. </a:t>
            </a:r>
            <a:endParaRPr lang="fr-FR" b="1" dirty="0"/>
          </a:p>
        </p:txBody>
      </p:sp>
    </p:spTree>
    <p:extLst>
      <p:ext uri="{BB962C8B-B14F-4D97-AF65-F5344CB8AC3E}">
        <p14:creationId xmlns:p14="http://schemas.microsoft.com/office/powerpoint/2010/main" val="3273086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Method</a:t>
            </a:r>
            <a:endParaRPr lang="fr-FR" dirty="0"/>
          </a:p>
        </p:txBody>
      </p:sp>
      <p:sp>
        <p:nvSpPr>
          <p:cNvPr id="3" name="Espace réservé du contenu 2"/>
          <p:cNvSpPr>
            <a:spLocks noGrp="1"/>
          </p:cNvSpPr>
          <p:nvPr>
            <p:ph idx="1"/>
          </p:nvPr>
        </p:nvSpPr>
        <p:spPr/>
        <p:txBody>
          <a:bodyPr>
            <a:normAutofit/>
          </a:bodyPr>
          <a:lstStyle/>
          <a:p>
            <a:pPr>
              <a:buFont typeface="Wingdings" charset="2"/>
              <a:buChar char="u"/>
            </a:pPr>
            <a:r>
              <a:rPr lang="fr-FR" dirty="0"/>
              <a:t> </a:t>
            </a:r>
            <a:r>
              <a:rPr lang="fr-FR" b="1" dirty="0" err="1"/>
              <a:t>Comprehensive</a:t>
            </a:r>
            <a:r>
              <a:rPr lang="fr-FR" b="1" dirty="0"/>
              <a:t> interviews </a:t>
            </a:r>
            <a:r>
              <a:rPr lang="fr-FR" dirty="0"/>
              <a:t>(</a:t>
            </a:r>
            <a:r>
              <a:rPr lang="fr-BE" dirty="0"/>
              <a:t>Kaufmann, 1999) </a:t>
            </a:r>
          </a:p>
          <a:p>
            <a:pPr marL="0" indent="0">
              <a:buNone/>
            </a:pPr>
            <a:r>
              <a:rPr lang="fr-BE" b="1" dirty="0"/>
              <a:t>with specialized reporters </a:t>
            </a:r>
            <a:r>
              <a:rPr lang="fr-BE" dirty="0"/>
              <a:t>(12 currently) </a:t>
            </a:r>
            <a:r>
              <a:rPr lang="fr-BE" b="1" dirty="0"/>
              <a:t>using investigative techniques in their work</a:t>
            </a:r>
          </a:p>
          <a:p>
            <a:pPr>
              <a:buFont typeface="Wingdings" charset="2"/>
              <a:buChar char="u"/>
            </a:pPr>
            <a:endParaRPr lang="fr-FR" dirty="0"/>
          </a:p>
          <a:p>
            <a:pPr>
              <a:buFont typeface="Wingdings" charset="2"/>
              <a:buChar char="u"/>
            </a:pPr>
            <a:r>
              <a:rPr lang="fr-FR" dirty="0"/>
              <a:t> </a:t>
            </a:r>
            <a:r>
              <a:rPr lang="fr-FR" b="1" dirty="0" err="1"/>
              <a:t>Grounded</a:t>
            </a:r>
            <a:r>
              <a:rPr lang="fr-FR" b="1" dirty="0"/>
              <a:t> </a:t>
            </a:r>
            <a:r>
              <a:rPr lang="fr-FR" b="1" dirty="0" err="1"/>
              <a:t>theory</a:t>
            </a:r>
            <a:r>
              <a:rPr lang="fr-FR" b="1" dirty="0"/>
              <a:t> </a:t>
            </a:r>
            <a:r>
              <a:rPr lang="fr-FR" b="1" dirty="0" err="1"/>
              <a:t>analysis</a:t>
            </a:r>
            <a:r>
              <a:rPr lang="fr-FR" b="1" dirty="0"/>
              <a:t> </a:t>
            </a:r>
            <a:r>
              <a:rPr lang="fr-FR" dirty="0"/>
              <a:t>(Lejeune, 2014)</a:t>
            </a:r>
          </a:p>
          <a:p>
            <a:pPr>
              <a:buFont typeface="Wingdings" charset="2"/>
              <a:buChar char="u"/>
            </a:pPr>
            <a:endParaRPr lang="fr-FR" dirty="0"/>
          </a:p>
          <a:p>
            <a:pPr>
              <a:buFont typeface="Wingdings" charset="2"/>
              <a:buChar char="u"/>
            </a:pPr>
            <a:r>
              <a:rPr lang="fr-FR" dirty="0"/>
              <a:t> </a:t>
            </a:r>
            <a:r>
              <a:rPr lang="fr-FR" b="1" dirty="0" err="1"/>
              <a:t>Discourse</a:t>
            </a:r>
            <a:r>
              <a:rPr lang="fr-FR" b="1" dirty="0"/>
              <a:t> </a:t>
            </a:r>
            <a:r>
              <a:rPr lang="fr-FR" b="1" dirty="0" err="1"/>
              <a:t>analysis</a:t>
            </a:r>
            <a:r>
              <a:rPr lang="fr-FR" b="1" dirty="0"/>
              <a:t> </a:t>
            </a:r>
            <a:r>
              <a:rPr lang="fr-FR" b="1" dirty="0" err="1"/>
              <a:t>studying</a:t>
            </a:r>
            <a:r>
              <a:rPr lang="fr-FR" b="1" dirty="0"/>
              <a:t> stories’ model </a:t>
            </a:r>
            <a:r>
              <a:rPr lang="fr-FR" b="1" dirty="0" err="1"/>
              <a:t>reader</a:t>
            </a:r>
            <a:r>
              <a:rPr lang="fr-FR" b="1" dirty="0"/>
              <a:t> </a:t>
            </a:r>
            <a:r>
              <a:rPr lang="fr-FR" dirty="0"/>
              <a:t>(Eco, 1979) </a:t>
            </a:r>
            <a:r>
              <a:rPr lang="fr-FR" b="1" dirty="0"/>
              <a:t>and </a:t>
            </a:r>
            <a:r>
              <a:rPr lang="fr-FR" b="1" dirty="0" err="1"/>
              <a:t>specialized</a:t>
            </a:r>
            <a:r>
              <a:rPr lang="fr-FR" b="1" dirty="0"/>
              <a:t> medias’ </a:t>
            </a:r>
            <a:br>
              <a:rPr lang="fr-FR" b="1" dirty="0"/>
            </a:br>
            <a:r>
              <a:rPr lang="fr-FR" b="1" dirty="0" err="1"/>
              <a:t>reading</a:t>
            </a:r>
            <a:r>
              <a:rPr lang="fr-FR" b="1" dirty="0"/>
              <a:t> </a:t>
            </a:r>
            <a:r>
              <a:rPr lang="fr-FR" b="1" dirty="0" err="1"/>
              <a:t>contract</a:t>
            </a:r>
            <a:r>
              <a:rPr lang="fr-FR" b="1" dirty="0"/>
              <a:t> </a:t>
            </a:r>
            <a:r>
              <a:rPr lang="fr-FR" dirty="0"/>
              <a:t>(</a:t>
            </a:r>
            <a:r>
              <a:rPr lang="fr-FR" dirty="0" err="1"/>
              <a:t>Veròn</a:t>
            </a:r>
            <a:r>
              <a:rPr lang="fr-FR" dirty="0"/>
              <a:t>, 1988)</a:t>
            </a:r>
            <a:endParaRPr lang="fr-FR" b="1" dirty="0"/>
          </a:p>
        </p:txBody>
      </p:sp>
    </p:spTree>
    <p:extLst>
      <p:ext uri="{BB962C8B-B14F-4D97-AF65-F5344CB8AC3E}">
        <p14:creationId xmlns:p14="http://schemas.microsoft.com/office/powerpoint/2010/main" val="3748062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280" y="-211692"/>
            <a:ext cx="8041440" cy="1442674"/>
          </a:xfrm>
        </p:spPr>
        <p:txBody>
          <a:bodyPr/>
          <a:lstStyle/>
          <a:p>
            <a:r>
              <a:rPr lang="fr-FR" dirty="0"/>
              <a:t>The </a:t>
            </a:r>
            <a:r>
              <a:rPr lang="fr-FR" dirty="0" err="1"/>
              <a:t>Quantic</a:t>
            </a:r>
            <a:r>
              <a:rPr lang="fr-FR" dirty="0"/>
              <a:t> </a:t>
            </a:r>
            <a:r>
              <a:rPr lang="fr-FR" dirty="0" err="1"/>
              <a:t>Dream</a:t>
            </a:r>
            <a:r>
              <a:rPr lang="fr-FR" dirty="0"/>
              <a:t> </a:t>
            </a:r>
            <a:r>
              <a:rPr lang="fr-FR" dirty="0" err="1"/>
              <a:t>affair</a:t>
            </a:r>
            <a:endParaRPr lang="fr-FR" dirty="0"/>
          </a:p>
        </p:txBody>
      </p:sp>
      <p:pic>
        <p:nvPicPr>
          <p:cNvPr id="4" name="Espace réservé du contenu 3"/>
          <p:cNvPicPr>
            <a:picLocks noGrp="1" noChangeAspect="1"/>
          </p:cNvPicPr>
          <p:nvPr>
            <p:ph idx="1"/>
          </p:nvPr>
        </p:nvPicPr>
        <p:blipFill>
          <a:blip r:embed="rId2"/>
          <a:srcRect l="-75993" r="-75993"/>
          <a:stretch>
            <a:fillRect/>
          </a:stretch>
        </p:blipFill>
        <p:spPr>
          <a:xfrm>
            <a:off x="-2578345" y="1090782"/>
            <a:ext cx="9150728" cy="4841932"/>
          </a:xfrm>
        </p:spPr>
      </p:pic>
      <p:pic>
        <p:nvPicPr>
          <p:cNvPr id="5" name="Image 4" descr="Capture d’écran 2018-05-29 à 12.19.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997" y="1412412"/>
            <a:ext cx="5007429" cy="2114939"/>
          </a:xfrm>
          <a:prstGeom prst="rect">
            <a:avLst/>
          </a:prstGeom>
        </p:spPr>
      </p:pic>
      <p:pic>
        <p:nvPicPr>
          <p:cNvPr id="6" name="Image 5" descr="Capture d’écran 2018-05-29 à 12.20.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857" y="4092134"/>
            <a:ext cx="5642426" cy="2022011"/>
          </a:xfrm>
          <a:prstGeom prst="rect">
            <a:avLst/>
          </a:prstGeom>
        </p:spPr>
      </p:pic>
      <p:sp>
        <p:nvSpPr>
          <p:cNvPr id="7" name="ZoneTexte 6"/>
          <p:cNvSpPr txBox="1"/>
          <p:nvPr/>
        </p:nvSpPr>
        <p:spPr>
          <a:xfrm>
            <a:off x="3723954" y="6208095"/>
            <a:ext cx="5551714" cy="369332"/>
          </a:xfrm>
          <a:prstGeom prst="rect">
            <a:avLst/>
          </a:prstGeom>
          <a:noFill/>
        </p:spPr>
        <p:txBody>
          <a:bodyPr wrap="square" rtlCol="0">
            <a:spAutoFit/>
          </a:bodyPr>
          <a:lstStyle/>
          <a:p>
            <a:r>
              <a:rPr lang="fr-FR" i="1" dirty="0"/>
              <a:t>Canard PC</a:t>
            </a:r>
            <a:r>
              <a:rPr lang="fr-FR" dirty="0"/>
              <a:t>, </a:t>
            </a:r>
            <a:r>
              <a:rPr lang="fr-FR" i="1" dirty="0" err="1"/>
              <a:t>Mediapart</a:t>
            </a:r>
            <a:r>
              <a:rPr lang="fr-FR" i="1" dirty="0"/>
              <a:t> </a:t>
            </a:r>
            <a:r>
              <a:rPr lang="fr-FR" dirty="0"/>
              <a:t>and </a:t>
            </a:r>
            <a:r>
              <a:rPr lang="fr-FR" i="1" dirty="0"/>
              <a:t>Le Monde </a:t>
            </a:r>
            <a:r>
              <a:rPr lang="fr-FR" dirty="0"/>
              <a:t>in </a:t>
            </a:r>
            <a:r>
              <a:rPr lang="fr-FR" dirty="0" err="1"/>
              <a:t>january</a:t>
            </a:r>
            <a:r>
              <a:rPr lang="fr-FR" dirty="0"/>
              <a:t> 2018</a:t>
            </a:r>
            <a:endParaRPr lang="fr-FR" i="1" dirty="0"/>
          </a:p>
        </p:txBody>
      </p:sp>
    </p:spTree>
    <p:extLst>
      <p:ext uri="{BB962C8B-B14F-4D97-AF65-F5344CB8AC3E}">
        <p14:creationId xmlns:p14="http://schemas.microsoft.com/office/powerpoint/2010/main" val="901543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Investigative</a:t>
            </a:r>
            <a:r>
              <a:rPr lang="fr-FR" dirty="0"/>
              <a:t> techniques </a:t>
            </a:r>
            <a:r>
              <a:rPr lang="fr-FR" dirty="0" err="1"/>
              <a:t>used</a:t>
            </a:r>
            <a:r>
              <a:rPr lang="fr-FR" dirty="0"/>
              <a:t> by </a:t>
            </a:r>
            <a:r>
              <a:rPr lang="fr-FR" dirty="0" err="1"/>
              <a:t>specialized</a:t>
            </a:r>
            <a:r>
              <a:rPr lang="fr-FR" dirty="0"/>
              <a:t> </a:t>
            </a:r>
            <a:r>
              <a:rPr lang="fr-FR" dirty="0" err="1"/>
              <a:t>journalists</a:t>
            </a:r>
            <a:endParaRPr lang="fr-FR" dirty="0"/>
          </a:p>
        </p:txBody>
      </p:sp>
      <p:sp>
        <p:nvSpPr>
          <p:cNvPr id="3" name="Espace réservé du contenu 2"/>
          <p:cNvSpPr>
            <a:spLocks noGrp="1"/>
          </p:cNvSpPr>
          <p:nvPr>
            <p:ph idx="1"/>
          </p:nvPr>
        </p:nvSpPr>
        <p:spPr>
          <a:xfrm>
            <a:off x="239486" y="2038388"/>
            <a:ext cx="8686800" cy="4529326"/>
          </a:xfrm>
        </p:spPr>
        <p:txBody>
          <a:bodyPr/>
          <a:lstStyle/>
          <a:p>
            <a:pPr>
              <a:buFont typeface="Wingdings" charset="2"/>
              <a:buChar char="u"/>
            </a:pPr>
            <a:r>
              <a:rPr lang="fr-FR" b="1" dirty="0"/>
              <a:t> Sources’ </a:t>
            </a:r>
            <a:r>
              <a:rPr lang="fr-FR" b="1" dirty="0" err="1"/>
              <a:t>identity</a:t>
            </a:r>
            <a:r>
              <a:rPr lang="fr-FR" b="1" dirty="0"/>
              <a:t> protection</a:t>
            </a:r>
          </a:p>
          <a:p>
            <a:pPr>
              <a:buFont typeface="Wingdings" charset="2"/>
              <a:buChar char="u"/>
            </a:pPr>
            <a:r>
              <a:rPr lang="fr-FR" b="1" dirty="0"/>
              <a:t> Multiple and long interviews (150+)</a:t>
            </a:r>
          </a:p>
          <a:p>
            <a:pPr>
              <a:buFont typeface="Wingdings" charset="2"/>
              <a:buChar char="u"/>
            </a:pPr>
            <a:r>
              <a:rPr lang="fr-FR" b="1" dirty="0"/>
              <a:t> </a:t>
            </a:r>
            <a:r>
              <a:rPr lang="fr-FR" b="1" dirty="0" err="1"/>
              <a:t>Working</a:t>
            </a:r>
            <a:r>
              <a:rPr lang="fr-FR" b="1" dirty="0"/>
              <a:t> </a:t>
            </a:r>
            <a:r>
              <a:rPr lang="fr-FR" b="1" dirty="0" err="1"/>
              <a:t>secretly</a:t>
            </a:r>
            <a:r>
              <a:rPr lang="fr-FR" b="1" dirty="0"/>
              <a:t> and check sources</a:t>
            </a:r>
          </a:p>
        </p:txBody>
      </p:sp>
      <p:pic>
        <p:nvPicPr>
          <p:cNvPr id="4" name="Image 3"/>
          <p:cNvPicPr>
            <a:picLocks noChangeAspect="1"/>
          </p:cNvPicPr>
          <p:nvPr/>
        </p:nvPicPr>
        <p:blipFill rotWithShape="1">
          <a:blip r:embed="rId2"/>
          <a:srcRect l="41865" r="24603" b="43175"/>
          <a:stretch/>
        </p:blipFill>
        <p:spPr>
          <a:xfrm>
            <a:off x="289116" y="3445329"/>
            <a:ext cx="2780656" cy="2650671"/>
          </a:xfrm>
          <a:prstGeom prst="rect">
            <a:avLst/>
          </a:prstGeom>
        </p:spPr>
      </p:pic>
      <p:pic>
        <p:nvPicPr>
          <p:cNvPr id="5" name="Image 4"/>
          <p:cNvPicPr>
            <a:picLocks noChangeAspect="1"/>
          </p:cNvPicPr>
          <p:nvPr/>
        </p:nvPicPr>
        <p:blipFill rotWithShape="1">
          <a:blip r:embed="rId3"/>
          <a:srcRect l="12857" t="5357" r="12143" b="13929"/>
          <a:stretch/>
        </p:blipFill>
        <p:spPr>
          <a:xfrm>
            <a:off x="3302579" y="3445329"/>
            <a:ext cx="2412421" cy="2650671"/>
          </a:xfrm>
          <a:prstGeom prst="rect">
            <a:avLst/>
          </a:prstGeom>
        </p:spPr>
      </p:pic>
      <p:sp>
        <p:nvSpPr>
          <p:cNvPr id="6" name="ZoneTexte 5"/>
          <p:cNvSpPr txBox="1"/>
          <p:nvPr/>
        </p:nvSpPr>
        <p:spPr>
          <a:xfrm>
            <a:off x="198401" y="6114141"/>
            <a:ext cx="8637170" cy="369332"/>
          </a:xfrm>
          <a:prstGeom prst="rect">
            <a:avLst/>
          </a:prstGeom>
          <a:noFill/>
        </p:spPr>
        <p:txBody>
          <a:bodyPr wrap="square" rtlCol="0">
            <a:spAutoFit/>
          </a:bodyPr>
          <a:lstStyle/>
          <a:p>
            <a:r>
              <a:rPr lang="fr-FR" dirty="0"/>
              <a:t>Cécile </a:t>
            </a:r>
            <a:r>
              <a:rPr lang="fr-FR" dirty="0" err="1"/>
              <a:t>Fléchon</a:t>
            </a:r>
            <a:r>
              <a:rPr lang="fr-FR" dirty="0"/>
              <a:t> (</a:t>
            </a:r>
            <a:r>
              <a:rPr lang="fr-FR" dirty="0" err="1"/>
              <a:t>aka</a:t>
            </a:r>
            <a:r>
              <a:rPr lang="fr-FR" dirty="0"/>
              <a:t> Maria </a:t>
            </a:r>
            <a:r>
              <a:rPr lang="fr-FR" dirty="0" err="1"/>
              <a:t>Kalash</a:t>
            </a:r>
            <a:r>
              <a:rPr lang="fr-FR" dirty="0"/>
              <a:t>) and Sébastien Delahaye (</a:t>
            </a:r>
            <a:r>
              <a:rPr lang="fr-FR" dirty="0" err="1"/>
              <a:t>aka</a:t>
            </a:r>
            <a:r>
              <a:rPr lang="fr-FR" dirty="0"/>
              <a:t> </a:t>
            </a:r>
            <a:r>
              <a:rPr lang="fr-FR" dirty="0" err="1"/>
              <a:t>Netsabes</a:t>
            </a:r>
            <a:r>
              <a:rPr lang="fr-FR" dirty="0"/>
              <a:t>), </a:t>
            </a:r>
            <a:r>
              <a:rPr lang="fr-FR" i="1" dirty="0"/>
              <a:t>Canard PC</a:t>
            </a:r>
            <a:endParaRPr lang="fr-FR" dirty="0"/>
          </a:p>
        </p:txBody>
      </p:sp>
      <p:pic>
        <p:nvPicPr>
          <p:cNvPr id="7" name="Image 6"/>
          <p:cNvPicPr>
            <a:picLocks noChangeAspect="1"/>
          </p:cNvPicPr>
          <p:nvPr/>
        </p:nvPicPr>
        <p:blipFill rotWithShape="1">
          <a:blip r:embed="rId4"/>
          <a:srcRect l="14275" t="-321" r="21082" b="24607"/>
          <a:stretch/>
        </p:blipFill>
        <p:spPr>
          <a:xfrm>
            <a:off x="6070580" y="2038388"/>
            <a:ext cx="2594711" cy="3039108"/>
          </a:xfrm>
          <a:prstGeom prst="rect">
            <a:avLst/>
          </a:prstGeom>
        </p:spPr>
      </p:pic>
      <p:sp>
        <p:nvSpPr>
          <p:cNvPr id="8" name="ZoneTexte 7"/>
          <p:cNvSpPr txBox="1"/>
          <p:nvPr/>
        </p:nvSpPr>
        <p:spPr>
          <a:xfrm>
            <a:off x="5979865" y="5061856"/>
            <a:ext cx="3254850" cy="369332"/>
          </a:xfrm>
          <a:prstGeom prst="rect">
            <a:avLst/>
          </a:prstGeom>
          <a:noFill/>
        </p:spPr>
        <p:txBody>
          <a:bodyPr wrap="square" rtlCol="0">
            <a:spAutoFit/>
          </a:bodyPr>
          <a:lstStyle/>
          <a:p>
            <a:r>
              <a:rPr lang="fr-FR" dirty="0"/>
              <a:t>William </a:t>
            </a:r>
            <a:r>
              <a:rPr lang="fr-FR" dirty="0" err="1"/>
              <a:t>Audureau</a:t>
            </a:r>
            <a:r>
              <a:rPr lang="fr-FR" dirty="0"/>
              <a:t>, </a:t>
            </a:r>
            <a:r>
              <a:rPr lang="fr-FR" i="1" dirty="0"/>
              <a:t>Le Monde</a:t>
            </a:r>
            <a:endParaRPr lang="fr-FR" dirty="0"/>
          </a:p>
        </p:txBody>
      </p:sp>
    </p:spTree>
    <p:extLst>
      <p:ext uri="{BB962C8B-B14F-4D97-AF65-F5344CB8AC3E}">
        <p14:creationId xmlns:p14="http://schemas.microsoft.com/office/powerpoint/2010/main" val="1569388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280" y="200705"/>
            <a:ext cx="8041440" cy="1442674"/>
          </a:xfrm>
        </p:spPr>
        <p:txBody>
          <a:bodyPr/>
          <a:lstStyle/>
          <a:p>
            <a:r>
              <a:rPr lang="fr-FR" dirty="0" err="1"/>
              <a:t>Investigative</a:t>
            </a:r>
            <a:r>
              <a:rPr lang="fr-FR" dirty="0"/>
              <a:t> </a:t>
            </a:r>
            <a:r>
              <a:rPr lang="fr-FR" dirty="0" err="1"/>
              <a:t>work</a:t>
            </a:r>
            <a:r>
              <a:rPr lang="fr-FR" dirty="0"/>
              <a:t> about </a:t>
            </a:r>
            <a:r>
              <a:rPr lang="fr-FR" dirty="0" err="1"/>
              <a:t>game</a:t>
            </a:r>
            <a:r>
              <a:rPr lang="fr-FR" dirty="0"/>
              <a:t> </a:t>
            </a:r>
            <a:r>
              <a:rPr lang="fr-FR" dirty="0" err="1"/>
              <a:t>creators</a:t>
            </a:r>
            <a:endParaRPr lang="fr-FR" dirty="0"/>
          </a:p>
        </p:txBody>
      </p:sp>
      <p:pic>
        <p:nvPicPr>
          <p:cNvPr id="4" name="Espace réservé du contenu 3"/>
          <p:cNvPicPr>
            <a:picLocks noGrp="1" noChangeAspect="1"/>
          </p:cNvPicPr>
          <p:nvPr>
            <p:ph idx="1"/>
          </p:nvPr>
        </p:nvPicPr>
        <p:blipFill>
          <a:blip r:embed="rId2"/>
          <a:srcRect l="-91600" r="-91600"/>
          <a:stretch>
            <a:fillRect/>
          </a:stretch>
        </p:blipFill>
        <p:spPr>
          <a:xfrm>
            <a:off x="3767760" y="1886857"/>
            <a:ext cx="7646232" cy="4045857"/>
          </a:xfrm>
        </p:spPr>
      </p:pic>
      <p:pic>
        <p:nvPicPr>
          <p:cNvPr id="5" name="Image 4"/>
          <p:cNvPicPr>
            <a:picLocks noChangeAspect="1"/>
          </p:cNvPicPr>
          <p:nvPr/>
        </p:nvPicPr>
        <p:blipFill>
          <a:blip r:embed="rId3"/>
          <a:stretch>
            <a:fillRect/>
          </a:stretch>
        </p:blipFill>
        <p:spPr>
          <a:xfrm>
            <a:off x="3233057" y="1875102"/>
            <a:ext cx="2898599" cy="4057612"/>
          </a:xfrm>
          <a:prstGeom prst="rect">
            <a:avLst/>
          </a:prstGeom>
        </p:spPr>
      </p:pic>
      <p:pic>
        <p:nvPicPr>
          <p:cNvPr id="6" name="Image 5"/>
          <p:cNvPicPr>
            <a:picLocks noChangeAspect="1"/>
          </p:cNvPicPr>
          <p:nvPr/>
        </p:nvPicPr>
        <p:blipFill rotWithShape="1">
          <a:blip r:embed="rId4"/>
          <a:srcRect l="33640" r="33640" b="14772"/>
          <a:stretch/>
        </p:blipFill>
        <p:spPr>
          <a:xfrm>
            <a:off x="143376" y="1875102"/>
            <a:ext cx="2980823" cy="4057612"/>
          </a:xfrm>
          <a:prstGeom prst="rect">
            <a:avLst/>
          </a:prstGeom>
        </p:spPr>
      </p:pic>
      <p:sp>
        <p:nvSpPr>
          <p:cNvPr id="7" name="ZoneTexte 6"/>
          <p:cNvSpPr txBox="1"/>
          <p:nvPr/>
        </p:nvSpPr>
        <p:spPr>
          <a:xfrm>
            <a:off x="143376" y="5969000"/>
            <a:ext cx="8672285" cy="369332"/>
          </a:xfrm>
          <a:prstGeom prst="rect">
            <a:avLst/>
          </a:prstGeom>
          <a:noFill/>
        </p:spPr>
        <p:txBody>
          <a:bodyPr wrap="square" rtlCol="0">
            <a:spAutoFit/>
          </a:bodyPr>
          <a:lstStyle/>
          <a:p>
            <a:r>
              <a:rPr lang="fr-FR" dirty="0"/>
              <a:t>William </a:t>
            </a:r>
            <a:r>
              <a:rPr lang="fr-FR" dirty="0" err="1"/>
              <a:t>Audureau</a:t>
            </a:r>
            <a:r>
              <a:rPr lang="fr-FR" dirty="0"/>
              <a:t>, 2014             Daniel </a:t>
            </a:r>
            <a:r>
              <a:rPr lang="fr-FR" dirty="0" err="1"/>
              <a:t>Andreyev</a:t>
            </a:r>
            <a:r>
              <a:rPr lang="fr-FR" dirty="0"/>
              <a:t>, 2017               Nicolas </a:t>
            </a:r>
            <a:r>
              <a:rPr lang="fr-FR" dirty="0" err="1"/>
              <a:t>Turcev</a:t>
            </a:r>
            <a:r>
              <a:rPr lang="fr-FR" dirty="0"/>
              <a:t>, 2018</a:t>
            </a:r>
          </a:p>
        </p:txBody>
      </p:sp>
    </p:spTree>
    <p:extLst>
      <p:ext uri="{BB962C8B-B14F-4D97-AF65-F5344CB8AC3E}">
        <p14:creationId xmlns:p14="http://schemas.microsoft.com/office/powerpoint/2010/main" val="586049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Bringing</a:t>
            </a:r>
            <a:r>
              <a:rPr lang="fr-FR" dirty="0"/>
              <a:t> </a:t>
            </a:r>
            <a:r>
              <a:rPr lang="fr-FR" dirty="0" err="1"/>
              <a:t>something</a:t>
            </a:r>
            <a:r>
              <a:rPr lang="fr-FR" dirty="0"/>
              <a:t> new</a:t>
            </a:r>
          </a:p>
        </p:txBody>
      </p:sp>
      <p:sp>
        <p:nvSpPr>
          <p:cNvPr id="3" name="Espace réservé du contenu 2"/>
          <p:cNvSpPr>
            <a:spLocks noGrp="1"/>
          </p:cNvSpPr>
          <p:nvPr>
            <p:ph idx="1"/>
          </p:nvPr>
        </p:nvSpPr>
        <p:spPr>
          <a:xfrm>
            <a:off x="551280" y="2038388"/>
            <a:ext cx="8233310" cy="4382993"/>
          </a:xfrm>
        </p:spPr>
        <p:txBody>
          <a:bodyPr/>
          <a:lstStyle/>
          <a:p>
            <a:pPr marL="0" indent="0">
              <a:buNone/>
            </a:pPr>
            <a:r>
              <a:rPr lang="fr-FR" b="1" dirty="0" err="1"/>
              <a:t>These</a:t>
            </a:r>
            <a:r>
              <a:rPr lang="fr-FR" b="1" dirty="0"/>
              <a:t> </a:t>
            </a:r>
            <a:r>
              <a:rPr lang="fr-FR" b="1" dirty="0" err="1"/>
              <a:t>specialized</a:t>
            </a:r>
            <a:r>
              <a:rPr lang="fr-FR" b="1" dirty="0"/>
              <a:t> reporters have the goal to </a:t>
            </a:r>
            <a:r>
              <a:rPr lang="fr-FR" b="1" dirty="0" err="1"/>
              <a:t>bring</a:t>
            </a:r>
            <a:r>
              <a:rPr lang="fr-FR" b="1" dirty="0"/>
              <a:t> </a:t>
            </a:r>
            <a:r>
              <a:rPr lang="fr-FR" b="1" dirty="0" err="1"/>
              <a:t>some</a:t>
            </a:r>
            <a:r>
              <a:rPr lang="fr-FR" b="1" dirty="0"/>
              <a:t> </a:t>
            </a:r>
            <a:r>
              <a:rPr lang="fr-FR" b="1" dirty="0" err="1"/>
              <a:t>previously</a:t>
            </a:r>
            <a:r>
              <a:rPr lang="fr-FR" b="1" dirty="0"/>
              <a:t> </a:t>
            </a:r>
            <a:r>
              <a:rPr lang="fr-FR" b="1" dirty="0" err="1"/>
              <a:t>unknown</a:t>
            </a:r>
            <a:r>
              <a:rPr lang="fr-FR" b="1" dirty="0"/>
              <a:t> information and </a:t>
            </a:r>
            <a:r>
              <a:rPr lang="fr-FR" b="1" dirty="0" err="1"/>
              <a:t>reveal</a:t>
            </a:r>
            <a:r>
              <a:rPr lang="fr-FR" b="1" dirty="0"/>
              <a:t> </a:t>
            </a:r>
            <a:r>
              <a:rPr lang="fr-FR" b="1" dirty="0" err="1"/>
              <a:t>something</a:t>
            </a:r>
            <a:r>
              <a:rPr lang="fr-FR" b="1" dirty="0"/>
              <a:t> new to the </a:t>
            </a:r>
            <a:r>
              <a:rPr lang="fr-FR" b="1" dirty="0" err="1"/>
              <a:t>readers</a:t>
            </a:r>
            <a:r>
              <a:rPr lang="fr-FR" b="1" dirty="0"/>
              <a:t>.</a:t>
            </a:r>
          </a:p>
          <a:p>
            <a:pPr marL="0" indent="0">
              <a:buNone/>
            </a:pPr>
            <a:endParaRPr lang="fr-FR" b="1" dirty="0"/>
          </a:p>
          <a:p>
            <a:pPr marL="0" indent="0">
              <a:buNone/>
            </a:pPr>
            <a:r>
              <a:rPr lang="fr-FR" b="1" dirty="0"/>
              <a:t>Exclusive information are a </a:t>
            </a:r>
            <a:r>
              <a:rPr lang="fr-FR" b="1" dirty="0" err="1"/>
              <a:t>way</a:t>
            </a:r>
            <a:r>
              <a:rPr lang="fr-FR" b="1" dirty="0"/>
              <a:t> to </a:t>
            </a:r>
            <a:r>
              <a:rPr lang="fr-FR" b="1" dirty="0" err="1"/>
              <a:t>materialize</a:t>
            </a:r>
            <a:r>
              <a:rPr lang="fr-FR" b="1" dirty="0"/>
              <a:t> the time and effort </a:t>
            </a:r>
            <a:r>
              <a:rPr lang="fr-FR" b="1" dirty="0" err="1"/>
              <a:t>spent</a:t>
            </a:r>
            <a:r>
              <a:rPr lang="fr-FR" b="1" dirty="0"/>
              <a:t> </a:t>
            </a:r>
            <a:r>
              <a:rPr lang="fr-FR" b="1" dirty="0" err="1"/>
              <a:t>researching</a:t>
            </a:r>
            <a:r>
              <a:rPr lang="fr-FR" b="1" dirty="0"/>
              <a:t> by </a:t>
            </a:r>
            <a:r>
              <a:rPr lang="fr-FR" b="1" dirty="0" err="1"/>
              <a:t>journalists</a:t>
            </a:r>
            <a:r>
              <a:rPr lang="fr-FR" b="1" dirty="0"/>
              <a:t>, </a:t>
            </a:r>
            <a:r>
              <a:rPr lang="fr-FR" b="1" dirty="0" err="1"/>
              <a:t>eventually</a:t>
            </a:r>
            <a:r>
              <a:rPr lang="fr-FR" b="1" dirty="0"/>
              <a:t> </a:t>
            </a:r>
            <a:r>
              <a:rPr lang="fr-FR" b="1" dirty="0" err="1"/>
              <a:t>justyfing</a:t>
            </a:r>
            <a:r>
              <a:rPr lang="fr-FR" b="1" dirty="0"/>
              <a:t> and </a:t>
            </a:r>
            <a:r>
              <a:rPr lang="fr-FR" b="1" dirty="0" err="1"/>
              <a:t>legitimating</a:t>
            </a:r>
            <a:r>
              <a:rPr lang="fr-FR" b="1" dirty="0"/>
              <a:t> the </a:t>
            </a:r>
            <a:r>
              <a:rPr lang="fr-FR" b="1" dirty="0" err="1"/>
              <a:t>price</a:t>
            </a:r>
            <a:r>
              <a:rPr lang="fr-FR" b="1" dirty="0"/>
              <a:t> </a:t>
            </a:r>
            <a:r>
              <a:rPr lang="fr-FR" b="1" dirty="0" err="1"/>
              <a:t>readers</a:t>
            </a:r>
            <a:r>
              <a:rPr lang="fr-FR" b="1" dirty="0"/>
              <a:t> </a:t>
            </a:r>
            <a:r>
              <a:rPr lang="fr-FR" b="1" dirty="0" err="1"/>
              <a:t>always</a:t>
            </a:r>
            <a:r>
              <a:rPr lang="fr-FR" b="1" dirty="0"/>
              <a:t> </a:t>
            </a:r>
            <a:r>
              <a:rPr lang="fr-FR" b="1" dirty="0" err="1"/>
              <a:t>need</a:t>
            </a:r>
            <a:r>
              <a:rPr lang="fr-FR" b="1" dirty="0"/>
              <a:t> to </a:t>
            </a:r>
            <a:r>
              <a:rPr lang="fr-FR" b="1" dirty="0" err="1"/>
              <a:t>pay</a:t>
            </a:r>
            <a:r>
              <a:rPr lang="fr-FR" b="1" dirty="0"/>
              <a:t> to </a:t>
            </a:r>
            <a:r>
              <a:rPr lang="fr-FR" b="1" dirty="0" err="1"/>
              <a:t>access</a:t>
            </a:r>
            <a:r>
              <a:rPr lang="fr-FR" b="1" dirty="0"/>
              <a:t> </a:t>
            </a:r>
            <a:r>
              <a:rPr lang="fr-FR" b="1" dirty="0" err="1"/>
              <a:t>investigative</a:t>
            </a:r>
            <a:r>
              <a:rPr lang="fr-FR" b="1" dirty="0"/>
              <a:t> stories. </a:t>
            </a:r>
          </a:p>
          <a:p>
            <a:pPr marL="0" indent="0">
              <a:buNone/>
            </a:pPr>
            <a:endParaRPr lang="fr-FR" b="1" dirty="0"/>
          </a:p>
          <a:p>
            <a:pPr marL="0" indent="0" algn="ctr">
              <a:buNone/>
            </a:pPr>
            <a:r>
              <a:rPr lang="fr-FR" b="1" dirty="0"/>
              <a:t>=&gt; Value-</a:t>
            </a:r>
            <a:r>
              <a:rPr lang="fr-FR" b="1" dirty="0" err="1"/>
              <a:t>added</a:t>
            </a:r>
            <a:r>
              <a:rPr lang="fr-FR" b="1" dirty="0"/>
              <a:t> </a:t>
            </a:r>
            <a:r>
              <a:rPr lang="fr-FR" b="1" dirty="0" err="1"/>
              <a:t>journalism</a:t>
            </a:r>
            <a:endParaRPr lang="fr-BE" b="1" dirty="0"/>
          </a:p>
          <a:p>
            <a:endParaRPr lang="fr-FR" dirty="0"/>
          </a:p>
        </p:txBody>
      </p:sp>
    </p:spTree>
    <p:extLst>
      <p:ext uri="{BB962C8B-B14F-4D97-AF65-F5344CB8AC3E}">
        <p14:creationId xmlns:p14="http://schemas.microsoft.com/office/powerpoint/2010/main" val="2159235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p:cNvPicPr>
            <a:picLocks noGrp="1" noChangeAspect="1"/>
          </p:cNvPicPr>
          <p:nvPr>
            <p:ph idx="1"/>
          </p:nvPr>
        </p:nvPicPr>
        <p:blipFill>
          <a:blip r:embed="rId2"/>
          <a:srcRect l="-75993" r="-75993"/>
          <a:stretch>
            <a:fillRect/>
          </a:stretch>
        </p:blipFill>
        <p:spPr>
          <a:xfrm>
            <a:off x="-2113889" y="1460017"/>
            <a:ext cx="9618707" cy="5089554"/>
          </a:xfrm>
        </p:spPr>
      </p:pic>
      <p:sp>
        <p:nvSpPr>
          <p:cNvPr id="2" name="Titre 1"/>
          <p:cNvSpPr>
            <a:spLocks noGrp="1"/>
          </p:cNvSpPr>
          <p:nvPr>
            <p:ph type="title"/>
          </p:nvPr>
        </p:nvSpPr>
        <p:spPr>
          <a:xfrm>
            <a:off x="551280" y="17343"/>
            <a:ext cx="8041440" cy="1442674"/>
          </a:xfrm>
        </p:spPr>
        <p:txBody>
          <a:bodyPr/>
          <a:lstStyle/>
          <a:p>
            <a:r>
              <a:rPr lang="fr-FR" dirty="0"/>
              <a:t>Investigation </a:t>
            </a:r>
            <a:r>
              <a:rPr lang="fr-FR" dirty="0" err="1"/>
              <a:t>brings</a:t>
            </a:r>
            <a:r>
              <a:rPr lang="fr-FR" dirty="0"/>
              <a:t> exclusive news… </a:t>
            </a:r>
            <a:r>
              <a:rPr lang="fr-FR" dirty="0" err="1"/>
              <a:t>staying</a:t>
            </a:r>
            <a:r>
              <a:rPr lang="fr-FR" dirty="0"/>
              <a:t> cold</a:t>
            </a:r>
          </a:p>
        </p:txBody>
      </p:sp>
      <p:sp>
        <p:nvSpPr>
          <p:cNvPr id="5" name="Flèche vers la gauche 4"/>
          <p:cNvSpPr/>
          <p:nvPr/>
        </p:nvSpPr>
        <p:spPr>
          <a:xfrm rot="19645367">
            <a:off x="1446277" y="4334300"/>
            <a:ext cx="1061654" cy="1142751"/>
          </a:xfrm>
          <a:prstGeom prst="leftArrow">
            <a:avLst/>
          </a:prstGeom>
          <a:gradFill flip="none" rotWithShape="1">
            <a:gsLst>
              <a:gs pos="0">
                <a:schemeClr val="accent1">
                  <a:tint val="100000"/>
                  <a:shade val="100000"/>
                  <a:satMod val="100000"/>
                  <a:lumMod val="90000"/>
                </a:schemeClr>
              </a:gs>
              <a:gs pos="100000">
                <a:schemeClr val="accent1">
                  <a:tint val="95000"/>
                  <a:shade val="100000"/>
                  <a:satMod val="110000"/>
                  <a:lumMod val="105000"/>
                </a:schemeClr>
              </a:gs>
            </a:gsLst>
            <a:path path="circle">
              <a:fillToRect l="40000" t="100000" r="40000" b="10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a:solidFill>
                  <a:srgbClr val="000000"/>
                </a:solidFill>
              </a:ln>
              <a:solidFill>
                <a:schemeClr val="tx1"/>
              </a:solidFill>
            </a:endParaRPr>
          </a:p>
        </p:txBody>
      </p:sp>
      <p:pic>
        <p:nvPicPr>
          <p:cNvPr id="6" name="Image 5"/>
          <p:cNvPicPr>
            <a:picLocks noChangeAspect="1"/>
          </p:cNvPicPr>
          <p:nvPr/>
        </p:nvPicPr>
        <p:blipFill>
          <a:blip r:embed="rId3"/>
          <a:stretch>
            <a:fillRect/>
          </a:stretch>
        </p:blipFill>
        <p:spPr>
          <a:xfrm>
            <a:off x="5078186" y="1651000"/>
            <a:ext cx="3673928" cy="4898571"/>
          </a:xfrm>
          <a:prstGeom prst="rect">
            <a:avLst/>
          </a:prstGeom>
        </p:spPr>
      </p:pic>
      <p:sp>
        <p:nvSpPr>
          <p:cNvPr id="7" name="Flèche vers le bas 6"/>
          <p:cNvSpPr/>
          <p:nvPr/>
        </p:nvSpPr>
        <p:spPr>
          <a:xfrm>
            <a:off x="5357173" y="3669362"/>
            <a:ext cx="852015" cy="1047784"/>
          </a:xfrm>
          <a:prstGeom prst="down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4860958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rnet de croquis">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Carnet de croquis.thmx</Template>
  <TotalTime>2758</TotalTime>
  <Words>1462</Words>
  <Application>Microsoft Macintosh PowerPoint</Application>
  <PresentationFormat>Affichage à l'écran (4:3)</PresentationFormat>
  <Paragraphs>103</Paragraphs>
  <Slides>20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20</vt:i4>
      </vt:variant>
    </vt:vector>
  </HeadingPairs>
  <TitlesOfParts>
    <vt:vector size="25" baseType="lpstr">
      <vt:lpstr>Cambria</vt:lpstr>
      <vt:lpstr>Rage Italic</vt:lpstr>
      <vt:lpstr>Times New Roman</vt:lpstr>
      <vt:lpstr>Wingdings</vt:lpstr>
      <vt:lpstr>Carnet de croquis</vt:lpstr>
      <vt:lpstr>Investigative techniques used by specialized journalists </vt:lpstr>
      <vt:lpstr>Points of interest </vt:lpstr>
      <vt:lpstr>Hypothesis</vt:lpstr>
      <vt:lpstr>Method</vt:lpstr>
      <vt:lpstr>The Quantic Dream affair</vt:lpstr>
      <vt:lpstr>Investigative techniques used by specialized journalists</vt:lpstr>
      <vt:lpstr>Investigative work about game creators</vt:lpstr>
      <vt:lpstr>Bringing something new</vt:lpstr>
      <vt:lpstr>Investigation brings exclusive news… staying cold</vt:lpstr>
      <vt:lpstr>Some video game websites were made for hot news only</vt:lpstr>
      <vt:lpstr>Close relationship  with the industry</vt:lpstr>
      <vt:lpstr>Texts : celebrative reviews</vt:lpstr>
      <vt:lpstr>The « product culture »</vt:lpstr>
      <vt:lpstr>Professional automatisms of « product culture »</vt:lpstr>
      <vt:lpstr>The mediatic context</vt:lpstr>
      <vt:lpstr>Investigate intermittently</vt:lpstr>
      <vt:lpstr>Journalistic semantic symbolic violence</vt:lpstr>
      <vt:lpstr>« Initiative journalism » ?</vt:lpstr>
      <vt:lpstr>Comparaison with German specialized press ?</vt:lpstr>
      <vt:lpstr>Présentation PowerPoint</vt:lpstr>
    </vt:vector>
  </TitlesOfParts>
  <Company>ULg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investigative journalism infiltrates video game press</dc:title>
  <dc:creator>Boris Krywicki</dc:creator>
  <cp:lastModifiedBy>Boris Krywicki</cp:lastModifiedBy>
  <cp:revision>60</cp:revision>
  <dcterms:created xsi:type="dcterms:W3CDTF">2018-05-29T09:02:59Z</dcterms:created>
  <dcterms:modified xsi:type="dcterms:W3CDTF">2023-01-18T15:47:14Z</dcterms:modified>
</cp:coreProperties>
</file>