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43" r:id="rId4"/>
    <p:sldId id="346" r:id="rId5"/>
    <p:sldId id="345" r:id="rId6"/>
    <p:sldId id="344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7" r:id="rId17"/>
    <p:sldId id="356" r:id="rId18"/>
    <p:sldId id="358" r:id="rId19"/>
    <p:sldId id="359" r:id="rId20"/>
  </p:sldIdLst>
  <p:sldSz cx="9144000" cy="6858000" type="screen4x3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335"/>
    <a:srgbClr val="0073AA"/>
    <a:srgbClr val="FDFDFD"/>
    <a:srgbClr val="FFFFFF"/>
    <a:srgbClr val="E1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3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8D06C-1FFB-46B1-99B3-2F3D98FD9E72}" type="datetimeFigureOut">
              <a:rPr lang="fr-BE" smtClean="0"/>
              <a:t>20/06/2019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701E9-A999-44B1-801E-BE1163C591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773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6B42-8338-4476-B902-870E4EBF6745}" type="datetimeFigureOut">
              <a:rPr lang="fr-BE" smtClean="0"/>
              <a:t>20/06/2019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78ADC-00AA-4F62-8C04-D152E137B61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734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005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8ADC-00AA-4F62-8C04-D152E137B61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7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6257835"/>
            <a:ext cx="9144000" cy="6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313742"/>
            <a:ext cx="7772400" cy="7997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 smtClean="0"/>
              <a:t>Auteurs</a:t>
            </a:r>
            <a:r>
              <a:rPr lang="fr-FR" sz="1400" baseline="0" dirty="0" smtClean="0"/>
              <a:t> : Nom 1, Nom 2, Nom 3,  Nom 4</a:t>
            </a:r>
            <a:endParaRPr lang="en-US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866"/>
            <a:ext cx="7772400" cy="1282171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48958"/>
            <a:ext cx="7772400" cy="4045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29" y="784036"/>
            <a:ext cx="1566675" cy="822962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5206999" y="1345212"/>
            <a:ext cx="333586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BE" sz="1200" dirty="0" smtClean="0">
                <a:solidFill>
                  <a:schemeClr val="accent2"/>
                </a:solidFill>
                <a:latin typeface="Museo 500" panose="02000000000000000000" pitchFamily="50" charset="0"/>
              </a:rPr>
              <a:t>Centre de Recherche en Sciences de la Ville,</a:t>
            </a:r>
          </a:p>
          <a:p>
            <a:pPr>
              <a:lnSpc>
                <a:spcPts val="1400"/>
              </a:lnSpc>
            </a:pPr>
            <a:r>
              <a:rPr lang="fr-BE" sz="1200" dirty="0" smtClean="0">
                <a:solidFill>
                  <a:schemeClr val="accent2"/>
                </a:solidFill>
                <a:latin typeface="Museo 500" panose="02000000000000000000" pitchFamily="50" charset="0"/>
              </a:rPr>
              <a:t>du Territoire et du Milieu rural</a:t>
            </a:r>
            <a:endParaRPr lang="fr-BE" sz="1200" dirty="0">
              <a:solidFill>
                <a:schemeClr val="accent2"/>
              </a:solidFill>
              <a:latin typeface="Museo 500" panose="02000000000000000000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5906300"/>
            <a:ext cx="1193800" cy="518043"/>
          </a:xfrm>
          <a:prstGeom prst="rect">
            <a:avLst/>
          </a:prstGeom>
        </p:spPr>
      </p:pic>
      <p:sp>
        <p:nvSpPr>
          <p:cNvPr id="26" name="Espace réservé du texte 2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379580"/>
            <a:ext cx="6155265" cy="2788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  <a:latin typeface="Museo 300" panose="020000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 smtClean="0">
                <a:solidFill>
                  <a:schemeClr val="accent2"/>
                </a:solidFill>
                <a:latin typeface="Museo 300" panose="02000000000000000000" pitchFamily="50" charset="0"/>
              </a:rPr>
              <a:t>Lieu - date</a:t>
            </a:r>
            <a:endParaRPr lang="en-US" sz="1400" dirty="0" smtClean="0">
              <a:solidFill>
                <a:schemeClr val="accent2"/>
              </a:solidFill>
              <a:latin typeface="Museo 300" panose="02000000000000000000" pitchFamily="50" charset="0"/>
            </a:endParaRPr>
          </a:p>
          <a:p>
            <a:pPr lvl="0"/>
            <a:endParaRPr lang="fr-BE" dirty="0"/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6230539"/>
            <a:ext cx="6155265" cy="27887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  <a:latin typeface="Museo 300" panose="02000000000000000000" pitchFamily="50" charset="0"/>
              </a:defRPr>
            </a:lvl1pPr>
          </a:lstStyle>
          <a:p>
            <a:r>
              <a:rPr lang="fr-FR" sz="1400" dirty="0" smtClean="0">
                <a:solidFill>
                  <a:schemeClr val="accent2"/>
                </a:solidFill>
                <a:latin typeface="Museo 300" panose="02000000000000000000" pitchFamily="50" charset="0"/>
              </a:rPr>
              <a:t>Nom du</a:t>
            </a:r>
            <a:r>
              <a:rPr lang="fr-FR" sz="1400" baseline="0" dirty="0" smtClean="0">
                <a:solidFill>
                  <a:schemeClr val="accent2"/>
                </a:solidFill>
                <a:latin typeface="Museo 300" panose="02000000000000000000" pitchFamily="50" charset="0"/>
              </a:rPr>
              <a:t> colloque, de l’évènement</a:t>
            </a:r>
            <a:endParaRPr lang="en-US" sz="1400" dirty="0" smtClean="0">
              <a:solidFill>
                <a:schemeClr val="accent2"/>
              </a:solidFill>
              <a:latin typeface="Museo 300" panose="02000000000000000000" pitchFamily="50" charset="0"/>
            </a:endParaRPr>
          </a:p>
        </p:txBody>
      </p:sp>
      <p:sp>
        <p:nvSpPr>
          <p:cNvPr id="28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775645"/>
            <a:ext cx="6155265" cy="33073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2"/>
                </a:solidFill>
                <a:latin typeface="Museo 500" panose="02000000000000000000" pitchFamily="50" charset="0"/>
              </a:defRPr>
            </a:lvl1pPr>
          </a:lstStyle>
          <a:p>
            <a:r>
              <a:rPr lang="fr-FR" sz="1800" dirty="0" smtClean="0">
                <a:solidFill>
                  <a:schemeClr val="accent2"/>
                </a:solidFill>
                <a:latin typeface="Museo 500" panose="02000000000000000000" pitchFamily="50" charset="0"/>
              </a:rPr>
              <a:t>Thème du</a:t>
            </a:r>
            <a:r>
              <a:rPr lang="fr-FR" sz="1800" baseline="0" dirty="0" smtClean="0">
                <a:solidFill>
                  <a:schemeClr val="accent2"/>
                </a:solidFill>
                <a:latin typeface="Museo 500" panose="02000000000000000000" pitchFamily="50" charset="0"/>
              </a:rPr>
              <a:t> colloque, titre de la recherche</a:t>
            </a:r>
            <a:endParaRPr lang="en-US" sz="1800" dirty="0" smtClean="0">
              <a:solidFill>
                <a:schemeClr val="accent2"/>
              </a:solidFill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8650" y="1369478"/>
            <a:ext cx="7887891" cy="472652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la carte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Règle du comblement : essai de modélisation du potentiel d'urbanisation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6762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Titre de la carte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88470"/>
            <a:ext cx="5685367" cy="36459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Museo 500" panose="02000000000000000000" pitchFamily="50" charset="0"/>
              </a:defRPr>
            </a:lvl1pPr>
          </a:lstStyle>
          <a:p>
            <a:pPr lvl="0"/>
            <a:r>
              <a:rPr lang="fr-BE" dirty="0" smtClean="0"/>
              <a:t>Sous-titre de la carte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486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-218914" y="2578262"/>
            <a:ext cx="9937750" cy="4463626"/>
          </a:xfrm>
          <a:prstGeom prst="rect">
            <a:avLst/>
          </a:prstGeom>
          <a:gradFill flip="none" rotWithShape="1">
            <a:gsLst>
              <a:gs pos="35003">
                <a:srgbClr val="EFF6FB"/>
              </a:gs>
              <a:gs pos="71000">
                <a:srgbClr val="FDFDFD">
                  <a:alpha val="0"/>
                </a:srgbClr>
              </a:gs>
              <a:gs pos="0">
                <a:srgbClr val="E1F0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574675" y="-347979"/>
            <a:ext cx="10385425" cy="147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4687" y="1720851"/>
            <a:ext cx="7886700" cy="67627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43" y="1068652"/>
            <a:ext cx="640589" cy="1980669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674687" y="4126825"/>
            <a:ext cx="346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0" dirty="0" smtClean="0">
                <a:solidFill>
                  <a:schemeClr val="accent1"/>
                </a:solidFill>
                <a:latin typeface="+mn-lt"/>
              </a:rPr>
              <a:t>Université de Liège</a:t>
            </a:r>
          </a:p>
          <a:p>
            <a:r>
              <a:rPr lang="fr-BE" sz="1200" b="0" dirty="0" smtClean="0">
                <a:solidFill>
                  <a:schemeClr val="accent1"/>
                </a:solidFill>
                <a:latin typeface="+mn-lt"/>
              </a:rPr>
              <a:t>Sart-</a:t>
            </a:r>
            <a:r>
              <a:rPr lang="fr-BE" sz="1200" b="0" dirty="0" err="1" smtClean="0">
                <a:solidFill>
                  <a:schemeClr val="accent1"/>
                </a:solidFill>
                <a:latin typeface="+mn-lt"/>
              </a:rPr>
              <a:t>Tilman</a:t>
            </a:r>
            <a:r>
              <a:rPr lang="fr-BE" sz="1200" b="0" baseline="0" dirty="0" smtClean="0">
                <a:solidFill>
                  <a:schemeClr val="accent1"/>
                </a:solidFill>
                <a:latin typeface="+mn-lt"/>
              </a:rPr>
              <a:t> – Quartier </a:t>
            </a:r>
            <a:r>
              <a:rPr lang="fr-BE" sz="1200" b="0" baseline="0" dirty="0" err="1" smtClean="0">
                <a:solidFill>
                  <a:schemeClr val="accent1"/>
                </a:solidFill>
                <a:latin typeface="+mn-lt"/>
              </a:rPr>
              <a:t>Polytech</a:t>
            </a:r>
            <a:r>
              <a:rPr lang="fr-BE" sz="1200" b="0" baseline="0" dirty="0" smtClean="0">
                <a:solidFill>
                  <a:schemeClr val="accent1"/>
                </a:solidFill>
                <a:latin typeface="+mn-lt"/>
              </a:rPr>
              <a:t> 1</a:t>
            </a:r>
          </a:p>
          <a:p>
            <a:r>
              <a:rPr lang="fr-BE" sz="1200" b="0" baseline="0" dirty="0" smtClean="0">
                <a:solidFill>
                  <a:schemeClr val="accent1"/>
                </a:solidFill>
                <a:latin typeface="+mn-lt"/>
              </a:rPr>
              <a:t>Allée de la découverte, 9 (B52/3)</a:t>
            </a:r>
          </a:p>
          <a:p>
            <a:r>
              <a:rPr lang="fr-BE" sz="1200" b="0" baseline="0" dirty="0" smtClean="0">
                <a:solidFill>
                  <a:schemeClr val="accent1"/>
                </a:solidFill>
                <a:latin typeface="+mn-lt"/>
              </a:rPr>
              <a:t>B-4000 Liège</a:t>
            </a:r>
            <a:endParaRPr lang="fr-BE" sz="12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674687" y="4871371"/>
            <a:ext cx="77311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BE" sz="1200" b="0" baseline="0" dirty="0" smtClean="0">
                <a:solidFill>
                  <a:schemeClr val="accent1"/>
                </a:solidFill>
                <a:latin typeface="+mn-lt"/>
              </a:rPr>
              <a:t>Tél. :</a:t>
            </a:r>
            <a:endParaRPr lang="fr-BE" sz="12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674687" y="5057634"/>
            <a:ext cx="891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0" baseline="0" dirty="0" smtClean="0">
                <a:solidFill>
                  <a:schemeClr val="accent1"/>
                </a:solidFill>
                <a:latin typeface="+mn-lt"/>
              </a:rPr>
              <a:t>e-mail :</a:t>
            </a:r>
            <a:endParaRPr lang="fr-BE" sz="12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3533775" y="5881184"/>
            <a:ext cx="366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0" dirty="0" smtClean="0">
                <a:solidFill>
                  <a:schemeClr val="accent2"/>
                </a:solidFill>
                <a:latin typeface="+mj-lt"/>
              </a:rPr>
              <a:t>www.lepur.ulg.ac.be</a:t>
            </a:r>
            <a:endParaRPr lang="fr-BE" sz="2400" b="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5906300"/>
            <a:ext cx="1193800" cy="518043"/>
          </a:xfrm>
          <a:prstGeom prst="rect">
            <a:avLst/>
          </a:prstGeom>
        </p:spPr>
      </p:pic>
      <p:sp>
        <p:nvSpPr>
          <p:cNvPr id="26" name="Espace réservé du texte 23"/>
          <p:cNvSpPr>
            <a:spLocks noGrp="1"/>
          </p:cNvSpPr>
          <p:nvPr>
            <p:ph type="body" sz="quarter" idx="10" hasCustomPrompt="1"/>
          </p:nvPr>
        </p:nvSpPr>
        <p:spPr>
          <a:xfrm>
            <a:off x="674687" y="3644275"/>
            <a:ext cx="5370513" cy="2580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 smtClean="0"/>
              <a:t>Titre de l’exposant (carte de visite)</a:t>
            </a:r>
            <a:endParaRPr lang="en-US" sz="1400" dirty="0" smtClean="0"/>
          </a:p>
        </p:txBody>
      </p:sp>
      <p:sp>
        <p:nvSpPr>
          <p:cNvPr id="27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674687" y="3380668"/>
            <a:ext cx="5370513" cy="2580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 smtClean="0"/>
              <a:t>Prénom et Nom de l’exposant</a:t>
            </a:r>
            <a:endParaRPr lang="en-US" sz="1400" dirty="0" smtClean="0"/>
          </a:p>
        </p:txBody>
      </p:sp>
      <p:sp>
        <p:nvSpPr>
          <p:cNvPr id="28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1252393" y="5073363"/>
            <a:ext cx="4792808" cy="2580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 smtClean="0"/>
              <a:t>Adresse mail de l’exposant</a:t>
            </a:r>
            <a:endParaRPr lang="en-US" sz="1400" dirty="0" smtClean="0"/>
          </a:p>
        </p:txBody>
      </p:sp>
      <p:sp>
        <p:nvSpPr>
          <p:cNvPr id="29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1071641" y="4867522"/>
            <a:ext cx="4973560" cy="2580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 smtClean="0"/>
              <a:t>N° de téléphone de l’exposant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5898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Règle du comblement : essai de modélisation du potentiel d'urbanisation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28650" y="1138201"/>
            <a:ext cx="7886700" cy="49542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298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6257835"/>
            <a:ext cx="9144001" cy="6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65126"/>
            <a:ext cx="7499350" cy="1006473"/>
          </a:xfrm>
        </p:spPr>
        <p:txBody>
          <a:bodyPr tIns="0" bIns="0" anchor="ctr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825624"/>
            <a:ext cx="7499350" cy="4829175"/>
          </a:xfrm>
        </p:spPr>
        <p:txBody>
          <a:bodyPr/>
          <a:lstStyle>
            <a:lvl1pPr marL="342900" indent="-342900">
              <a:buFont typeface="HelveticaNeue LT 55 Roman" panose="02000503040000020004" pitchFamily="2" charset="0"/>
              <a:buChar char="}"/>
              <a:defRPr sz="2400">
                <a:solidFill>
                  <a:schemeClr val="accent1"/>
                </a:solidFill>
              </a:defRPr>
            </a:lvl1pPr>
            <a:lvl2pPr marL="800100" indent="-342900">
              <a:buFont typeface="HelveticaNeue LT 55 Roman" panose="02000503040000020004" pitchFamily="2" charset="0"/>
              <a:buChar char="}"/>
              <a:defRPr>
                <a:solidFill>
                  <a:schemeClr val="accent2"/>
                </a:solidFill>
              </a:defRPr>
            </a:lvl2pPr>
            <a:lvl3pPr marL="1143000" indent="-228600">
              <a:buFont typeface="HelveticaNeue LT 55 Roman" panose="02000503040000020004" pitchFamily="2" charset="0"/>
              <a:buChar char="}"/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5"/>
            <a:ext cx="325514" cy="10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Règle du comblement : essai de modélisation du potentiel d'urbanisation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06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Règle du comblement : essai de modélisation du potentiel d'urbanisation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120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Règle du comblement : essai de modélisation du potentiel d'urbanisation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580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969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308" y="2010302"/>
            <a:ext cx="3868340" cy="411109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969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616" y="2010302"/>
            <a:ext cx="3887391" cy="411109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Règle du comblement : essai de modélisation du potentiel d'urbanisation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865" y="1168400"/>
            <a:ext cx="4837676" cy="4936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168399"/>
            <a:ext cx="2949178" cy="49360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Règle du comblement : essai de modélisation du potentiel d'urbanisation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627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8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7600" y="1134532"/>
            <a:ext cx="4858941" cy="49614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134533"/>
            <a:ext cx="2949178" cy="49614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Règle du comblement : essai de modélisation du potentiel d'urbanisation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627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8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181"/>
            <a:ext cx="9144000" cy="1456267"/>
          </a:xfrm>
          <a:prstGeom prst="rect">
            <a:avLst/>
          </a:prstGeom>
          <a:gradFill flip="none" rotWithShape="1">
            <a:gsLst>
              <a:gs pos="35003">
                <a:srgbClr val="EFF6FB"/>
              </a:gs>
              <a:gs pos="71000">
                <a:srgbClr val="FDFDFD">
                  <a:alpha val="0"/>
                </a:srgbClr>
              </a:gs>
              <a:gs pos="0">
                <a:srgbClr val="E1F0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34533"/>
            <a:ext cx="7886700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900" y="6212412"/>
            <a:ext cx="4902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Museo 300" panose="02000000000000000000" pitchFamily="50" charset="0"/>
              </a:defRPr>
            </a:lvl1pPr>
          </a:lstStyle>
          <a:p>
            <a:r>
              <a:rPr lang="fr-BE" smtClean="0"/>
              <a:t>Règle du comblement : essai de modélisation du potentiel d'urbanisation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0362" y="6212412"/>
            <a:ext cx="1367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Museo 300" panose="02000000000000000000" pitchFamily="50" charset="0"/>
              </a:defRPr>
            </a:lvl1pPr>
          </a:lstStyle>
          <a:p>
            <a:fld id="{EB07B69B-91A0-4EC2-B2CB-3F29F03BE3D6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27" y="6316127"/>
            <a:ext cx="465410" cy="2444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73792"/>
            <a:ext cx="855120" cy="3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4" r:id="rId3"/>
    <p:sldLayoutId id="2147483665" r:id="rId4"/>
    <p:sldLayoutId id="2147483668" r:id="rId5"/>
    <p:sldLayoutId id="2147483669" r:id="rId6"/>
    <p:sldLayoutId id="2147483667" r:id="rId7"/>
    <p:sldLayoutId id="2147483670" r:id="rId8"/>
    <p:sldLayoutId id="2147483671" r:id="rId9"/>
    <p:sldLayoutId id="2147483672" r:id="rId10"/>
    <p:sldLayoutId id="214748366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buFont typeface="HelveticaNeue LT 55 Roman" panose="02000503040000020004" pitchFamily="2" charset="0"/>
        <a:buChar char="}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 typeface="HelveticaNeue LT 55 Roman" panose="02000503040000020004" pitchFamily="2" charset="0"/>
        <a:buChar char="}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68400" indent="-254000" algn="l" defTabSz="914400" rtl="0" eaLnBrk="1" latinLnBrk="0" hangingPunct="1">
        <a:lnSpc>
          <a:spcPct val="90000"/>
        </a:lnSpc>
        <a:spcBef>
          <a:spcPts val="500"/>
        </a:spcBef>
        <a:buFont typeface="HelveticaNeue LT 55 Roman" panose="02000503040000020004" pitchFamily="2" charset="0"/>
        <a:buChar char="}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17663" indent="-246063" algn="l" defTabSz="914400" rtl="0" eaLnBrk="1" latinLnBrk="0" hangingPunct="1">
        <a:lnSpc>
          <a:spcPct val="90000"/>
        </a:lnSpc>
        <a:spcBef>
          <a:spcPts val="500"/>
        </a:spcBef>
        <a:buFont typeface="HelveticaNeue LT 55 Roman" panose="02000503040000020004" pitchFamily="2" charset="0"/>
        <a:buChar char="}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65338" indent="-236538" algn="l" defTabSz="914400" rtl="0" eaLnBrk="1" latinLnBrk="0" hangingPunct="1">
        <a:lnSpc>
          <a:spcPct val="90000"/>
        </a:lnSpc>
        <a:spcBef>
          <a:spcPts val="500"/>
        </a:spcBef>
        <a:buFont typeface="HelveticaNeue LT 55 Roman" panose="02000503040000020004" pitchFamily="2" charset="0"/>
        <a:buChar char="}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.admin.ch/are/fr/home/developpement-et-amenagement-du-territoire/bases-et-donnees/statistique-suisse-des-zones-a-batir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.admin.ch/are/fr/home/developpement-et-amenagement-du-territoire/bases-et-donnees/statistique-suisse-des-zones-a-batir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e.admin.ch/are/fr/home/developpement-et-amenagement-du-territoire/bases-et-donnees/statistique-suisse-des-zones-a-batir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.admin.ch/are/fr/home/developpement-et-amenagement-du-territoire/bases-et-donnees/statistique-suisse-des-zones-a-batir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urostat/fr/web/gisco/geodata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ec.europa.eu/eurostat/fr/web/gisc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eurostat/web/main" TargetMode="External"/><Relationship Id="rId5" Type="http://schemas.openxmlformats.org/officeDocument/2006/relationships/hyperlink" Target="http://ec.europa.eu/index_fr.htm" TargetMode="External"/><Relationship Id="rId10" Type="http://schemas.openxmlformats.org/officeDocument/2006/relationships/hyperlink" Target="http://ec.europa.eu/eurostat/fr/web/gisco/geodata/reference-data/population-distribution-demography" TargetMode="External"/><Relationship Id="rId4" Type="http://schemas.openxmlformats.org/officeDocument/2006/relationships/hyperlink" Target="http://ec.europa.eu/eurostat/fr/web/gisco/geodata/reference-data/population-distribution-demography/geostat" TargetMode="External"/><Relationship Id="rId9" Type="http://schemas.openxmlformats.org/officeDocument/2006/relationships/hyperlink" Target="http://ec.europa.eu/eurostat/fr/web/gisco/geodata/reference-dat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e.admin.ch/are/fr/home/developpement-et-amenagement-du-territoire/bases-et-donnees/statistique-suisse-des-zones-a-bati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BE" sz="1600" dirty="0" smtClean="0"/>
              <a:t>J.-M. </a:t>
            </a:r>
            <a:r>
              <a:rPr lang="fr-BE" sz="1600" dirty="0" err="1" smtClean="0"/>
              <a:t>Lambotte</a:t>
            </a:r>
            <a:endParaRPr lang="fr-BE" sz="1600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3600" dirty="0" smtClean="0"/>
              <a:t>Comparatif interrégional lié au mode d’urbanisation et aux disponibilités foncières</a:t>
            </a:r>
            <a:endParaRPr lang="fr-BE" sz="28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BE" sz="2800" dirty="0" smtClean="0"/>
              <a:t>Recherche R7 Parcimonie</a:t>
            </a:r>
            <a:endParaRPr lang="fr-BE" sz="2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85800" y="6048462"/>
            <a:ext cx="6155265" cy="278870"/>
          </a:xfrm>
        </p:spPr>
        <p:txBody>
          <a:bodyPr/>
          <a:lstStyle/>
          <a:p>
            <a:r>
              <a:rPr lang="fr-BE" sz="1800" dirty="0" smtClean="0"/>
              <a:t>Réunion de travail au </a:t>
            </a:r>
            <a:r>
              <a:rPr lang="fr-BE" sz="1800" dirty="0" err="1" smtClean="0"/>
              <a:t>Lepur</a:t>
            </a:r>
            <a:r>
              <a:rPr lang="fr-BE" sz="1800" dirty="0" smtClean="0"/>
              <a:t>, 08 mars 2018</a:t>
            </a: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34623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10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41628" y="1077194"/>
            <a:ext cx="8248371" cy="51271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BE" dirty="0" smtClean="0"/>
              <a:t>Suisse</a:t>
            </a:r>
            <a:endParaRPr lang="fr-BE" sz="1600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955853" y="685843"/>
            <a:ext cx="3333751" cy="1299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b="1" dirty="0" smtClean="0">
                <a:solidFill>
                  <a:srgbClr val="8DB335"/>
                </a:solidFill>
                <a:latin typeface="+mn-lt"/>
              </a:rPr>
              <a:t>Méthodologie</a:t>
            </a:r>
            <a:endParaRPr lang="fr-BE" sz="400" dirty="0" smtClean="0">
              <a:solidFill>
                <a:srgbClr val="8DB335"/>
              </a:solidFill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1) Comparaison liée au ratio Disponibilités foncières par habitant</a:t>
            </a:r>
            <a:endParaRPr lang="fr-BE" sz="2400" dirty="0"/>
          </a:p>
        </p:txBody>
      </p:sp>
      <p:sp>
        <p:nvSpPr>
          <p:cNvPr id="2" name="Rectangle 1"/>
          <p:cNvSpPr/>
          <p:nvPr/>
        </p:nvSpPr>
        <p:spPr>
          <a:xfrm>
            <a:off x="3344092" y="619118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000" dirty="0"/>
              <a:t>Statistique suisse des zones à bâtir </a:t>
            </a:r>
            <a:r>
              <a:rPr lang="fr-BE" sz="1000" dirty="0" smtClean="0"/>
              <a:t> 2017: </a:t>
            </a:r>
            <a:r>
              <a:rPr lang="fr-BE" sz="1000" dirty="0">
                <a:hlinkClick r:id="rId3"/>
              </a:rPr>
              <a:t>https://www.are.admin.ch/are/fr/home/developpement-et-amenagement-du-territoire/bases-et-donnees/statistique-suisse-des-zones-a-batir.html</a:t>
            </a:r>
            <a:endParaRPr lang="fr-BE" sz="1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1522129"/>
            <a:ext cx="6342191" cy="46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11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41628" y="1077194"/>
            <a:ext cx="8248371" cy="51271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BE" dirty="0" smtClean="0"/>
              <a:t>Suisse</a:t>
            </a:r>
            <a:endParaRPr lang="fr-BE" sz="1600" dirty="0" smtClean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1) Comparaison liée au ratio Disponibilités foncières par habitant</a:t>
            </a:r>
            <a:endParaRPr lang="fr-BE" sz="2400" dirty="0"/>
          </a:p>
        </p:txBody>
      </p:sp>
      <p:sp>
        <p:nvSpPr>
          <p:cNvPr id="2" name="Rectangle 1"/>
          <p:cNvSpPr/>
          <p:nvPr/>
        </p:nvSpPr>
        <p:spPr>
          <a:xfrm>
            <a:off x="3344092" y="619118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000" dirty="0"/>
              <a:t>Statistique suisse des zones à bâtir </a:t>
            </a:r>
            <a:r>
              <a:rPr lang="fr-BE" sz="1000" dirty="0" smtClean="0"/>
              <a:t> 2017: </a:t>
            </a:r>
            <a:r>
              <a:rPr lang="fr-BE" sz="1000" dirty="0">
                <a:hlinkClick r:id="rId3"/>
              </a:rPr>
              <a:t>https://www.are.admin.ch/are/fr/home/developpement-et-amenagement-du-territoire/bases-et-donnees/statistique-suisse-des-zones-a-batir.html</a:t>
            </a:r>
            <a:endParaRPr lang="fr-BE" sz="1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08" y="781597"/>
            <a:ext cx="5778726" cy="540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32" y="685845"/>
            <a:ext cx="6441782" cy="55858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12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41628" y="1077194"/>
            <a:ext cx="8248371" cy="51271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BE" dirty="0" smtClean="0"/>
              <a:t>Suisse</a:t>
            </a:r>
            <a:endParaRPr lang="fr-BE" sz="1600" dirty="0" smtClean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1) Comparaison liée au ratio Disponibilités foncières par habitant</a:t>
            </a:r>
            <a:endParaRPr lang="fr-BE" sz="2400" dirty="0"/>
          </a:p>
        </p:txBody>
      </p:sp>
      <p:sp>
        <p:nvSpPr>
          <p:cNvPr id="2" name="Rectangle 1"/>
          <p:cNvSpPr/>
          <p:nvPr/>
        </p:nvSpPr>
        <p:spPr>
          <a:xfrm>
            <a:off x="3344092" y="619118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000" dirty="0"/>
              <a:t>Statistique suisse des zones à bâtir </a:t>
            </a:r>
            <a:r>
              <a:rPr lang="fr-BE" sz="1000" dirty="0" smtClean="0"/>
              <a:t> 2017: </a:t>
            </a:r>
            <a:r>
              <a:rPr lang="fr-BE" sz="1000" dirty="0">
                <a:hlinkClick r:id="rId4"/>
              </a:rPr>
              <a:t>https://www.are.admin.ch/are/fr/home/developpement-et-amenagement-du-territoire/bases-et-donnees/statistique-suisse-des-zones-a-batir.html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22705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13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41628" y="1077194"/>
            <a:ext cx="8248371" cy="51271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BE" dirty="0" smtClean="0"/>
              <a:t>Suisse</a:t>
            </a:r>
            <a:endParaRPr lang="fr-BE" sz="1600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955853" y="478338"/>
            <a:ext cx="3333751" cy="202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b="1" dirty="0">
                <a:solidFill>
                  <a:srgbClr val="8DB335"/>
                </a:solidFill>
                <a:latin typeface="+mn-lt"/>
              </a:rPr>
              <a:t>Disponibilités </a:t>
            </a:r>
            <a:r>
              <a:rPr lang="fr-BE" sz="1800" b="1" dirty="0" smtClean="0">
                <a:solidFill>
                  <a:srgbClr val="8DB335"/>
                </a:solidFill>
                <a:latin typeface="+mn-lt"/>
              </a:rPr>
              <a:t>foncières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BE" sz="400" dirty="0" smtClean="0">
              <a:solidFill>
                <a:srgbClr val="8DB3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>
                <a:latin typeface="+mn-lt"/>
              </a:rPr>
              <a:t>30.000 ha pour </a:t>
            </a:r>
            <a:r>
              <a:rPr lang="fr-BE" sz="1600" dirty="0"/>
              <a:t>8 431 702</a:t>
            </a:r>
            <a:r>
              <a:rPr lang="fr-BE" sz="1600" dirty="0" smtClean="0">
                <a:latin typeface="+mn-lt"/>
              </a:rPr>
              <a:t> hab. au 01/01/2017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/>
              <a:buChar char="Þ"/>
            </a:pPr>
            <a:r>
              <a:rPr lang="fr-BE" sz="1600" dirty="0" smtClean="0">
                <a:solidFill>
                  <a:srgbClr val="FF0000"/>
                </a:solidFill>
                <a:latin typeface="+mn-lt"/>
              </a:rPr>
              <a:t>Ratio : 3,55 ha/1000 hab.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>
                <a:latin typeface="+mn-lt"/>
              </a:rPr>
              <a:t>Croissance moyenne annuelle de population 2010-2017 : +1,19%</a:t>
            </a:r>
            <a:endParaRPr lang="fr-BE" sz="16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1) Comparaison liée au ratio Disponibilités foncières par habitant</a:t>
            </a:r>
            <a:endParaRPr lang="fr-BE" sz="2400" dirty="0"/>
          </a:p>
        </p:txBody>
      </p:sp>
      <p:sp>
        <p:nvSpPr>
          <p:cNvPr id="2" name="Rectangle 1"/>
          <p:cNvSpPr/>
          <p:nvPr/>
        </p:nvSpPr>
        <p:spPr>
          <a:xfrm>
            <a:off x="3344092" y="619118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000" dirty="0"/>
              <a:t>Statistique suisse des zones à bâtir </a:t>
            </a:r>
            <a:r>
              <a:rPr lang="fr-BE" sz="1000" dirty="0" smtClean="0"/>
              <a:t> 2017: </a:t>
            </a:r>
            <a:r>
              <a:rPr lang="fr-BE" sz="1000" dirty="0">
                <a:hlinkClick r:id="rId3"/>
              </a:rPr>
              <a:t>https://www.are.admin.ch/are/fr/home/developpement-et-amenagement-du-territoire/bases-et-donnees/statistique-suisse-des-zones-a-batir.html</a:t>
            </a:r>
            <a:endParaRPr lang="fr-BE" sz="1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1" y="1023981"/>
            <a:ext cx="7775192" cy="50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14</a:t>
            </a:fld>
            <a:endParaRPr lang="fr-BE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10425" y="2072006"/>
            <a:ext cx="3333751" cy="202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b="1" dirty="0" smtClean="0">
                <a:solidFill>
                  <a:srgbClr val="8DB335"/>
                </a:solidFill>
                <a:latin typeface="+mn-lt"/>
              </a:rPr>
              <a:t>Synthèse</a:t>
            </a:r>
            <a:endParaRPr lang="fr-BE" sz="400" dirty="0" smtClean="0">
              <a:solidFill>
                <a:srgbClr val="8DB335"/>
              </a:solidFill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1) Comparaison liée au ratio Disponibilités foncières par habitant</a:t>
            </a:r>
            <a:endParaRPr lang="fr-BE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4" y="839095"/>
            <a:ext cx="6216560" cy="545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15</a:t>
            </a:fld>
            <a:endParaRPr lang="fr-BE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2) </a:t>
            </a:r>
            <a:r>
              <a:rPr lang="fr-BE" sz="2400" dirty="0"/>
              <a:t>Comparaison liée au ratio surface urbanisée par habitant sur base de la </a:t>
            </a:r>
            <a:r>
              <a:rPr lang="fr-BE" sz="2400" dirty="0" smtClean="0"/>
              <a:t>couverture Corine Land </a:t>
            </a:r>
            <a:r>
              <a:rPr lang="fr-BE" sz="2400" dirty="0" err="1" smtClean="0"/>
              <a:t>Cover</a:t>
            </a:r>
            <a:endParaRPr lang="fr-B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4" y="1227906"/>
            <a:ext cx="8455592" cy="50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16</a:t>
            </a:fld>
            <a:endParaRPr lang="fr-BE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2) </a:t>
            </a:r>
            <a:r>
              <a:rPr lang="fr-BE" sz="2400" dirty="0"/>
              <a:t>Comparaison liée au ratio surface urbanisée par habitant sur base de la </a:t>
            </a:r>
            <a:r>
              <a:rPr lang="fr-BE" sz="2400" dirty="0" smtClean="0"/>
              <a:t>couverture Corine Land </a:t>
            </a:r>
            <a:r>
              <a:rPr lang="fr-BE" sz="2400" dirty="0" err="1" smtClean="0"/>
              <a:t>Cover</a:t>
            </a:r>
            <a:endParaRPr lang="fr-BE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8" y="1267096"/>
            <a:ext cx="6747212" cy="49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606698"/>
            <a:ext cx="7587101" cy="536527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17</a:t>
            </a:fld>
            <a:endParaRPr lang="fr-BE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sz="2400" dirty="0"/>
              <a:t>3</a:t>
            </a:r>
            <a:r>
              <a:rPr lang="fr-BE" sz="2400" dirty="0" smtClean="0"/>
              <a:t>) </a:t>
            </a:r>
            <a:r>
              <a:rPr lang="fr-BE" sz="2400" dirty="0"/>
              <a:t>Comparaison liée à l’indicateur du nombre d’habitants par km² fait pour Eurostat</a:t>
            </a:r>
            <a:endParaRPr lang="fr-BE" sz="1600" b="1" i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72937" y="5864350"/>
            <a:ext cx="5858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Source : </a:t>
            </a:r>
            <a:r>
              <a:rPr lang="fr-BE" sz="1000" dirty="0">
                <a:hlinkClick r:id="rId4"/>
              </a:rPr>
              <a:t>http://</a:t>
            </a:r>
            <a:r>
              <a:rPr lang="fr-BE" sz="1000" dirty="0" smtClean="0">
                <a:hlinkClick r:id="rId4"/>
              </a:rPr>
              <a:t>ec.europa.eu/eurostat/fr/web/gisco/geodata/reference-data/population-distribution-demography/geostat</a:t>
            </a:r>
            <a:endParaRPr lang="fr-BE" sz="1000" dirty="0" smtClean="0"/>
          </a:p>
          <a:p>
            <a:r>
              <a:rPr lang="fr-BE" sz="1000" dirty="0">
                <a:hlinkClick r:id="rId5"/>
              </a:rPr>
              <a:t>Commission </a:t>
            </a:r>
            <a:r>
              <a:rPr lang="fr-BE" sz="1000" dirty="0" smtClean="0">
                <a:hlinkClick r:id="rId5"/>
              </a:rPr>
              <a:t>européenne</a:t>
            </a:r>
            <a:r>
              <a:rPr lang="fr-BE" sz="1000" dirty="0" smtClean="0"/>
              <a:t> &gt; </a:t>
            </a:r>
            <a:r>
              <a:rPr lang="fr-BE" sz="1000" dirty="0" smtClean="0">
                <a:hlinkClick r:id="rId6"/>
              </a:rPr>
              <a:t>Eurostat</a:t>
            </a:r>
            <a:r>
              <a:rPr lang="fr-BE" sz="1000" dirty="0" smtClean="0"/>
              <a:t> &gt;</a:t>
            </a:r>
            <a:r>
              <a:rPr lang="fr-BE" sz="1000" dirty="0" smtClean="0">
                <a:hlinkClick r:id="rId7"/>
              </a:rPr>
              <a:t>GISCO</a:t>
            </a:r>
            <a:r>
              <a:rPr lang="fr-BE" sz="1000" dirty="0">
                <a:hlinkClick r:id="rId7"/>
              </a:rPr>
              <a:t>: Informations géographiques et cartes NEW</a:t>
            </a:r>
            <a:endParaRPr lang="fr-BE" sz="1000" dirty="0"/>
          </a:p>
          <a:p>
            <a:r>
              <a:rPr lang="fr-BE" sz="1000" dirty="0">
                <a:hlinkClick r:id="rId8"/>
              </a:rPr>
              <a:t>Données </a:t>
            </a:r>
            <a:r>
              <a:rPr lang="fr-BE" sz="1000" dirty="0" smtClean="0">
                <a:hlinkClick r:id="rId8"/>
              </a:rPr>
              <a:t>géographiques</a:t>
            </a:r>
            <a:r>
              <a:rPr lang="fr-BE" sz="1000" dirty="0" smtClean="0"/>
              <a:t> &gt; </a:t>
            </a:r>
            <a:r>
              <a:rPr lang="fr-BE" sz="1000" dirty="0" smtClean="0">
                <a:hlinkClick r:id="rId9"/>
              </a:rPr>
              <a:t>Données </a:t>
            </a:r>
            <a:r>
              <a:rPr lang="fr-BE" sz="1000" dirty="0">
                <a:hlinkClick r:id="rId9"/>
              </a:rPr>
              <a:t>de </a:t>
            </a:r>
            <a:r>
              <a:rPr lang="fr-BE" sz="1000" dirty="0" smtClean="0">
                <a:hlinkClick r:id="rId9"/>
              </a:rPr>
              <a:t>Référence</a:t>
            </a:r>
            <a:r>
              <a:rPr lang="fr-BE" sz="1000" dirty="0" smtClean="0"/>
              <a:t> &gt; </a:t>
            </a:r>
            <a:r>
              <a:rPr lang="fr-BE" sz="1000" dirty="0" smtClean="0">
                <a:hlinkClick r:id="rId10"/>
              </a:rPr>
              <a:t>Répartition </a:t>
            </a:r>
            <a:r>
              <a:rPr lang="fr-BE" sz="1000" dirty="0">
                <a:hlinkClick r:id="rId10"/>
              </a:rPr>
              <a:t>de la population / Démographie</a:t>
            </a:r>
            <a:endParaRPr lang="fr-BE" sz="1000" dirty="0"/>
          </a:p>
          <a:p>
            <a:r>
              <a:rPr lang="fr-BE" sz="1000" dirty="0"/>
              <a:t>GEOSTAT</a:t>
            </a:r>
          </a:p>
          <a:p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29701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18</a:t>
            </a:fld>
            <a:endParaRPr lang="fr-BE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sz="2400" dirty="0"/>
              <a:t>3</a:t>
            </a:r>
            <a:r>
              <a:rPr lang="fr-BE" sz="2400" dirty="0" smtClean="0"/>
              <a:t>) </a:t>
            </a:r>
            <a:r>
              <a:rPr lang="fr-BE" sz="2400" dirty="0"/>
              <a:t>Comparaison liée à l’indicateur du nombre d’habitants par km² fait pour Eurostat</a:t>
            </a:r>
            <a:endParaRPr lang="fr-BE" sz="1600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1200"/>
            <a:ext cx="9144000" cy="231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19</a:t>
            </a:fld>
            <a:endParaRPr lang="fr-BE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sz="2400" dirty="0"/>
              <a:t>3</a:t>
            </a:r>
            <a:r>
              <a:rPr lang="fr-BE" sz="2400" dirty="0" smtClean="0"/>
              <a:t>) </a:t>
            </a:r>
            <a:r>
              <a:rPr lang="fr-BE" sz="2400" dirty="0"/>
              <a:t>Comparaison liée à l’indicateur du nombre d’habitants par km² fait pour Eurostat</a:t>
            </a:r>
            <a:endParaRPr lang="fr-BE" sz="1600" b="1" i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6" y="1204004"/>
            <a:ext cx="3535942" cy="501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40" y="2259875"/>
            <a:ext cx="5667060" cy="316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3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de l’exposé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2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28650" y="1138201"/>
            <a:ext cx="8210550" cy="395858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AutoNum type="arabicParenR"/>
            </a:pPr>
            <a:r>
              <a:rPr lang="fr-BE" sz="2500" dirty="0" smtClean="0"/>
              <a:t>Comparaison liée au ratio Disponibilités foncières par habitant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AutoNum type="arabicParenR"/>
            </a:pPr>
            <a:r>
              <a:rPr lang="fr-BE" sz="2500" dirty="0" smtClean="0"/>
              <a:t>Comparaison liée au ratio surface urbanisée par habitant sur base de la couverture Corine Land </a:t>
            </a:r>
            <a:r>
              <a:rPr lang="fr-BE" sz="2500" dirty="0" err="1" smtClean="0"/>
              <a:t>Cover</a:t>
            </a:r>
            <a:endParaRPr lang="fr-BE" sz="2500" dirty="0" smtClean="0"/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AutoNum type="arabicParenR"/>
            </a:pPr>
            <a:r>
              <a:rPr lang="fr-BE" sz="2500" dirty="0" smtClean="0"/>
              <a:t>Comparaison liée à l’indicateur du nombre d’habitants par km² fait pour Eurostat</a:t>
            </a:r>
            <a:endParaRPr lang="fr-BE" sz="1800" b="1" i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AutoNum type="arabicParenR"/>
            </a:pPr>
            <a:endParaRPr lang="fr-BE" sz="1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525"/>
            <a:ext cx="6116676" cy="4726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dirty="0" smtClean="0"/>
              <a:t>1) Comparaison </a:t>
            </a:r>
            <a:r>
              <a:rPr lang="fr-BE" dirty="0"/>
              <a:t>liée au ratio Disponibilités foncières par habitant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3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28650" y="1138201"/>
            <a:ext cx="8083550" cy="5127132"/>
          </a:xfrm>
          <a:ln w="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fr-BE" dirty="0" smtClean="0"/>
              <a:t>Flandre vs Wallonie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fr-BE" dirty="0" smtClean="0"/>
              <a:t>		</a:t>
            </a:r>
            <a:endParaRPr lang="fr-B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90350"/>
              </p:ext>
            </p:extLst>
          </p:nvPr>
        </p:nvGraphicFramePr>
        <p:xfrm>
          <a:off x="5252970" y="809897"/>
          <a:ext cx="3891030" cy="250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380"/>
                <a:gridCol w="796304"/>
                <a:gridCol w="651521"/>
                <a:gridCol w="778205"/>
                <a:gridCol w="669620"/>
              </a:tblGrid>
              <a:tr h="678662">
                <a:tc>
                  <a:txBody>
                    <a:bodyPr/>
                    <a:lstStyle/>
                    <a:p>
                      <a:endParaRPr lang="fr-BE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BE" sz="1200" dirty="0" smtClean="0"/>
                        <a:t>Zones d’habitat / </a:t>
                      </a:r>
                      <a:r>
                        <a:rPr lang="fr-BE" sz="1200" dirty="0" err="1" smtClean="0"/>
                        <a:t>Woongebieden</a:t>
                      </a:r>
                      <a:endParaRPr lang="fr-BE" sz="1200" dirty="0"/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BE" sz="1200" dirty="0" smtClean="0"/>
                        <a:t>ZACC / </a:t>
                      </a:r>
                      <a:r>
                        <a:rPr lang="fr-BE" sz="1200" dirty="0" err="1" smtClean="0"/>
                        <a:t>Woon-Uitbreidings-gebieden</a:t>
                      </a:r>
                      <a:endParaRPr lang="fr-BE" sz="1200" dirty="0"/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358395">
                <a:tc>
                  <a:txBody>
                    <a:bodyPr/>
                    <a:lstStyle/>
                    <a:p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Wallonie</a:t>
                      </a:r>
                      <a:endParaRPr lang="fr-BE" sz="12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Flandre</a:t>
                      </a:r>
                      <a:endParaRPr lang="fr-BE" sz="12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Wallonie</a:t>
                      </a:r>
                      <a:endParaRPr lang="fr-BE" sz="12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Flandre</a:t>
                      </a:r>
                      <a:endParaRPr lang="fr-BE" sz="1200" dirty="0"/>
                    </a:p>
                  </a:txBody>
                  <a:tcPr marL="36000" marR="36000"/>
                </a:tc>
              </a:tr>
              <a:tr h="421604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</a:t>
                      </a:r>
                      <a:r>
                        <a:rPr lang="fr-B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foncières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56.460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29.357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16.665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14.640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</a:tr>
              <a:tr h="6278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Surface</a:t>
                      </a:r>
                      <a:r>
                        <a:rPr lang="fr-B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totale</a:t>
                      </a:r>
                      <a:r>
                        <a:rPr lang="fr-B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 </a:t>
                      </a:r>
                      <a:r>
                        <a:rPr lang="fr-B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 de S. / </a:t>
                      </a:r>
                      <a:r>
                        <a:rPr lang="fr-B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Gewestplan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180.582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197.394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21.635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28.319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</a:tr>
              <a:tr h="421604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Taux de disponibilité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31,3%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14,9%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77,0%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51,7%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69181"/>
            <a:ext cx="7886700" cy="676273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dirty="0" smtClean="0"/>
              <a:t>1) Comparaison </a:t>
            </a:r>
            <a:r>
              <a:rPr lang="fr-BE" dirty="0"/>
              <a:t>liée au ratio Disponibilités foncières par habitant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4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28650" y="994508"/>
            <a:ext cx="8083550" cy="5127132"/>
          </a:xfrm>
          <a:ln w="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fr-BE" dirty="0" smtClean="0"/>
              <a:t>Flandre vs Wallonie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fr-BE" dirty="0" smtClean="0"/>
              <a:t>		</a:t>
            </a:r>
            <a:endParaRPr lang="fr-B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BE" sz="18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577453"/>
              </p:ext>
            </p:extLst>
          </p:nvPr>
        </p:nvGraphicFramePr>
        <p:xfrm>
          <a:off x="117565" y="134737"/>
          <a:ext cx="8987246" cy="570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315"/>
                <a:gridCol w="1181181"/>
                <a:gridCol w="834530"/>
                <a:gridCol w="1194020"/>
                <a:gridCol w="1116985"/>
                <a:gridCol w="1104147"/>
                <a:gridCol w="1014275"/>
                <a:gridCol w="1052793"/>
              </a:tblGrid>
              <a:tr h="1279035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effectLst/>
                        </a:rPr>
                        <a:t>Territoire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err="1">
                          <a:effectLst/>
                        </a:rPr>
                        <a:t>Dispo</a:t>
                      </a:r>
                      <a:r>
                        <a:rPr lang="es-ES" sz="1400" u="none" strike="noStrike" dirty="0">
                          <a:effectLst/>
                        </a:rPr>
                        <a:t> en ZH </a:t>
                      </a:r>
                      <a:r>
                        <a:rPr lang="es-ES" sz="1400" u="none" strike="noStrike" dirty="0" err="1">
                          <a:effectLst/>
                        </a:rPr>
                        <a:t>au</a:t>
                      </a:r>
                      <a:r>
                        <a:rPr lang="es-ES" sz="1400" u="none" strike="noStrike" dirty="0">
                          <a:effectLst/>
                        </a:rPr>
                        <a:t> 01/01/2016 (en ha)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err="1">
                          <a:effectLst/>
                        </a:rPr>
                        <a:t>Dispo</a:t>
                      </a:r>
                      <a:r>
                        <a:rPr lang="es-ES" sz="1400" u="none" strike="noStrike" dirty="0">
                          <a:effectLst/>
                        </a:rPr>
                        <a:t> en ZACC (en ha)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err="1">
                          <a:effectLst/>
                        </a:rPr>
                        <a:t>Dispo</a:t>
                      </a: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</a:rPr>
                        <a:t>totale</a:t>
                      </a:r>
                      <a:r>
                        <a:rPr lang="es-ES" sz="1400" u="none" strike="noStrike" dirty="0">
                          <a:effectLst/>
                        </a:rPr>
                        <a:t> en Z </a:t>
                      </a:r>
                      <a:r>
                        <a:rPr lang="es-ES" sz="1400" u="none" strike="noStrike" dirty="0" err="1">
                          <a:effectLst/>
                        </a:rPr>
                        <a:t>Urbanisable</a:t>
                      </a:r>
                      <a:r>
                        <a:rPr lang="es-ES" sz="1400" u="none" strike="noStrike" dirty="0">
                          <a:effectLst/>
                        </a:rPr>
                        <a:t> (en ha)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>
                          <a:effectLst/>
                        </a:rPr>
                        <a:t>Population au 01/01/2016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>
                          <a:effectLst/>
                        </a:rPr>
                        <a:t>Ratio dispo </a:t>
                      </a:r>
                      <a:r>
                        <a:rPr lang="fr-BE" sz="1400" u="none" strike="noStrike" dirty="0" smtClean="0">
                          <a:effectLst/>
                        </a:rPr>
                        <a:t>ZH/ population </a:t>
                      </a:r>
                      <a:r>
                        <a:rPr lang="fr-BE" sz="1400" u="none" strike="noStrike" dirty="0">
                          <a:effectLst/>
                        </a:rPr>
                        <a:t>(en ha1.000 hab. )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>
                          <a:effectLst/>
                        </a:rPr>
                        <a:t>Croissance totale pop 2010-2016 - Val. absolue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>
                          <a:effectLst/>
                        </a:rPr>
                        <a:t>Croissance moyenne annuelle pop 2010-2016 - Val. relative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effectLst/>
                        </a:rPr>
                        <a:t>Brabant Wallon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4.542,1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1.818,9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7.619,4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396.840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11,45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17.325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0,76%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effectLst/>
                        </a:rPr>
                        <a:t>Hainaut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11.317,5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5.098,2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22.522,1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1.337.157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8,46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27.277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0,35%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effectLst/>
                        </a:rPr>
                        <a:t>Liège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18.697,8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4.718,5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28.912,7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1.098.688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17,02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31.003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0,48%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effectLst/>
                        </a:rPr>
                        <a:t>Luxembourg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11.755,0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2.697,2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20.559,3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280.327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41,93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11.304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0,70%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effectLst/>
                        </a:rPr>
                        <a:t>Namur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10.147,8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2.332,5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17.017,6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489.204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20,74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16.923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0,60%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u="none" strike="noStrike" dirty="0">
                          <a:effectLst/>
                        </a:rPr>
                        <a:t>Total </a:t>
                      </a:r>
                      <a:r>
                        <a:rPr lang="fr-BE" sz="1400" b="1" u="none" strike="noStrike" dirty="0" smtClean="0">
                          <a:effectLst/>
                        </a:rPr>
                        <a:t>Wallonie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56.460,2</a:t>
                      </a:r>
                      <a:endParaRPr lang="fr-BE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effectLst/>
                        </a:rPr>
                        <a:t>16.665,3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effectLst/>
                        </a:rPr>
                        <a:t>96.631,2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effectLst/>
                        </a:rPr>
                        <a:t>3.602.216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15,67</a:t>
                      </a:r>
                      <a:endParaRPr lang="fr-BE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effectLst/>
                        </a:rPr>
                        <a:t>103.832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effectLst/>
                        </a:rPr>
                        <a:t>0,49%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effectLst/>
                        </a:rPr>
                        <a:t>Antwerpen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7.928,0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3.236,6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20.357,0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1.824.136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4,35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79.274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0,76%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effectLst/>
                        </a:rPr>
                        <a:t>Limburg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6.376,8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3.642,7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20.095,1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863.425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7,39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24.920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0,50%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effectLst/>
                        </a:rPr>
                        <a:t>Oost-Vlaanderen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6.141,4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4.036,5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16.585,0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1.486.722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4,13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54.396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0,63%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effectLst/>
                        </a:rPr>
                        <a:t>Vlaams-Brabant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5.482,6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1.738,1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9.024,6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1.121.693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4,89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44.769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0,69%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effectLst/>
                        </a:rPr>
                        <a:t>West-Vlaanderen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3.415,5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1.986,2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9.399,9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1.181.828</a:t>
                      </a:r>
                      <a:endParaRPr lang="fr-BE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2,89</a:t>
                      </a:r>
                      <a:endParaRPr lang="fr-BE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22.462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0,32%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  <a:tr h="36826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u="none" strike="noStrike" dirty="0">
                          <a:effectLst/>
                        </a:rPr>
                        <a:t>Total </a:t>
                      </a:r>
                      <a:r>
                        <a:rPr lang="fr-BE" sz="1400" b="1" u="none" strike="noStrike" dirty="0" smtClean="0">
                          <a:effectLst/>
                        </a:rPr>
                        <a:t>Flandre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29.344,3</a:t>
                      </a:r>
                      <a:endParaRPr lang="fr-BE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effectLst/>
                        </a:rPr>
                        <a:t>14.640,2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effectLst/>
                        </a:rPr>
                        <a:t>75.461,6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effectLst/>
                        </a:rPr>
                        <a:t>6.477.804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4,53</a:t>
                      </a:r>
                      <a:endParaRPr lang="fr-BE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effectLst/>
                        </a:rPr>
                        <a:t>225.821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u="none" strike="noStrike" dirty="0">
                          <a:effectLst/>
                        </a:rPr>
                        <a:t>0,60%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4" marR="7834" marT="783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0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60" y="2481942"/>
            <a:ext cx="5031087" cy="42579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5011"/>
            <a:ext cx="3853544" cy="47665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dirty="0"/>
              <a:t>1) Comparaison liée au ratio Disponibilités foncières par </a:t>
            </a:r>
            <a:r>
              <a:rPr lang="fr-BE" dirty="0" smtClean="0"/>
              <a:t>habitant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fld id="{EB07B69B-91A0-4EC2-B2CB-3F29F03BE3D6}" type="slidenum">
              <a:rPr lang="fr-BE" smtClean="0"/>
              <a:t>5</a:t>
            </a:fld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522514" y="1077194"/>
            <a:ext cx="8621486" cy="544117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BE" dirty="0" smtClean="0"/>
              <a:t>Grand-Duché	     	</a:t>
            </a:r>
            <a:r>
              <a:rPr lang="fr-BE" sz="1900" dirty="0" smtClean="0"/>
              <a:t>2.840 ha disponibles en zone destinée à 				              l’habitat en 2013 pour 537.039 hab. </a:t>
            </a:r>
            <a:r>
              <a:rPr lang="fr-BE" sz="1900" dirty="0"/>
              <a:t>en 2013 </a:t>
            </a:r>
            <a:r>
              <a:rPr lang="fr-BE" sz="1900" dirty="0" smtClean="0"/>
              <a:t>				</a:t>
            </a:r>
            <a:r>
              <a:rPr lang="fr-BE" sz="1600" dirty="0" smtClean="0"/>
              <a:t>(590.667 en 2017) =</a:t>
            </a:r>
            <a:r>
              <a:rPr lang="fr-BE" sz="1900" dirty="0" smtClean="0"/>
              <a:t>&gt; </a:t>
            </a:r>
            <a:r>
              <a:rPr lang="fr-BE" sz="1900" dirty="0" smtClean="0">
                <a:solidFill>
                  <a:srgbClr val="FF0000"/>
                </a:solidFill>
              </a:rPr>
              <a:t>ratio :  5,29 hab./1000h.</a:t>
            </a:r>
            <a:r>
              <a:rPr lang="fr-BE" sz="1900" dirty="0" smtClean="0"/>
              <a:t>				De 2010 à 2017 : croissance moyenne de     				pop. = +2,52% ou + 12.657 hab.*</a:t>
            </a:r>
            <a:r>
              <a:rPr lang="fr-BE" sz="2000" dirty="0" smtClean="0"/>
              <a:t>						  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fr-BE" sz="2000" dirty="0" smtClean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fr-BE" sz="2000" dirty="0" smtClean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fr-BE" sz="20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fr-BE" sz="20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fr-BE" sz="20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fr-BE" sz="2000" dirty="0" smtClean="0"/>
              <a:t>							       </a:t>
            </a:r>
            <a:r>
              <a:rPr lang="fr-BE" sz="1600" dirty="0" smtClean="0"/>
              <a:t>* En Wallonie, 								           croissance 								           moyenne  								     + 16.000 hab./an</a:t>
            </a:r>
          </a:p>
        </p:txBody>
      </p:sp>
    </p:spTree>
    <p:extLst>
      <p:ext uri="{BB962C8B-B14F-4D97-AF65-F5344CB8AC3E}">
        <p14:creationId xmlns:p14="http://schemas.microsoft.com/office/powerpoint/2010/main" val="24877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25635"/>
            <a:ext cx="5439875" cy="358222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6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41628" y="1077194"/>
            <a:ext cx="8248371" cy="51271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BE" dirty="0" smtClean="0"/>
              <a:t>Allemagne	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fr-BE" sz="1700" dirty="0" smtClean="0"/>
              <a:t>Choix opéré en 2002 de réduire fortement la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fr-BE" sz="1700" dirty="0" smtClean="0"/>
              <a:t>consommation d’espace par l’urbanisation :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fr-BE" sz="1700" dirty="0" smtClean="0"/>
              <a:t>de </a:t>
            </a:r>
            <a:r>
              <a:rPr lang="fr-BE" sz="1700" dirty="0" smtClean="0">
                <a:solidFill>
                  <a:srgbClr val="8DB335"/>
                </a:solidFill>
              </a:rPr>
              <a:t>120 ha/jour avant 2002 </a:t>
            </a:r>
            <a:r>
              <a:rPr lang="fr-BE" sz="1700" dirty="0" smtClean="0"/>
              <a:t>à </a:t>
            </a:r>
            <a:r>
              <a:rPr lang="fr-BE" sz="1700" dirty="0" smtClean="0">
                <a:solidFill>
                  <a:srgbClr val="8DB335"/>
                </a:solidFill>
              </a:rPr>
              <a:t>30 ha/jour en 2020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fr-BE" sz="1700" dirty="0" smtClean="0">
                <a:solidFill>
                  <a:srgbClr val="8DB335"/>
                </a:solidFill>
              </a:rPr>
              <a:t>		         </a:t>
            </a:r>
            <a:r>
              <a:rPr lang="fr-BE" sz="1700" dirty="0" smtClean="0"/>
              <a:t>et à </a:t>
            </a:r>
            <a:r>
              <a:rPr lang="fr-BE" sz="1700" dirty="0" smtClean="0">
                <a:solidFill>
                  <a:srgbClr val="8DB335"/>
                </a:solidFill>
              </a:rPr>
              <a:t>20 ha/jour en 2030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fr-BE" sz="1800" dirty="0"/>
              <a:t>	</a:t>
            </a:r>
            <a:r>
              <a:rPr lang="fr-BE" sz="1800" dirty="0" smtClean="0"/>
              <a:t>			    	</a:t>
            </a:r>
            <a:endParaRPr lang="fr-BE" sz="1600" dirty="0" smtClean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1) Comparaison liée au ratio Disponibilités foncières par habitant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5465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7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41628" y="1077194"/>
            <a:ext cx="8248371" cy="51271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BE" dirty="0" smtClean="0"/>
              <a:t>Allemagne</a:t>
            </a:r>
            <a:r>
              <a:rPr lang="fr-BE" sz="1800" dirty="0" smtClean="0"/>
              <a:t>	    	</a:t>
            </a:r>
            <a:endParaRPr lang="fr-BE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89" y="1722789"/>
            <a:ext cx="7539111" cy="451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704572" y="427512"/>
            <a:ext cx="3333751" cy="3055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b="1" dirty="0">
                <a:solidFill>
                  <a:srgbClr val="8DB335"/>
                </a:solidFill>
                <a:latin typeface="+mn-lt"/>
              </a:rPr>
              <a:t>Disponibilités </a:t>
            </a:r>
            <a:r>
              <a:rPr lang="fr-BE" sz="1800" b="1" dirty="0" smtClean="0">
                <a:solidFill>
                  <a:srgbClr val="8DB335"/>
                </a:solidFill>
                <a:latin typeface="+mn-lt"/>
              </a:rPr>
              <a:t>foncières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>
                <a:solidFill>
                  <a:srgbClr val="8DB335"/>
                </a:solidFill>
                <a:latin typeface="+mn-lt"/>
              </a:rPr>
              <a:t>En Rhénanie-Palatinat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>
                <a:latin typeface="+mn-lt"/>
              </a:rPr>
              <a:t>6.000 </a:t>
            </a:r>
            <a:r>
              <a:rPr lang="fr-BE" sz="1600" dirty="0">
                <a:latin typeface="+mn-lt"/>
              </a:rPr>
              <a:t>ha pour 4.060.000 </a:t>
            </a:r>
            <a:r>
              <a:rPr lang="fr-BE" sz="1600" dirty="0" smtClean="0">
                <a:latin typeface="+mn-lt"/>
              </a:rPr>
              <a:t>habitants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>
                <a:solidFill>
                  <a:srgbClr val="FF0000"/>
                </a:solidFill>
                <a:latin typeface="+mn-lt"/>
              </a:rPr>
              <a:t>=&gt; Ratio : 1,48 ha/1000 hab.</a:t>
            </a:r>
            <a:endParaRPr lang="fr-BE" sz="16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BE" sz="1600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BE" sz="1600" dirty="0" smtClean="0">
              <a:solidFill>
                <a:srgbClr val="8DB335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BE" sz="1600" dirty="0">
              <a:solidFill>
                <a:srgbClr val="8DB335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BE" sz="1600" dirty="0" smtClean="0">
              <a:solidFill>
                <a:srgbClr val="8DB335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BE" sz="1000" dirty="0">
              <a:solidFill>
                <a:srgbClr val="8DB335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BE" sz="400" dirty="0" smtClean="0">
              <a:solidFill>
                <a:srgbClr val="8DB335"/>
              </a:solidFill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1) Comparaison liée au ratio Disponibilités foncières par habitant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3326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8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41628" y="1077194"/>
            <a:ext cx="8248371" cy="51271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BE" dirty="0" smtClean="0"/>
              <a:t>Allemagne</a:t>
            </a:r>
            <a:r>
              <a:rPr lang="fr-BE" sz="1800" dirty="0" smtClean="0"/>
              <a:t>	    	</a:t>
            </a:r>
            <a:endParaRPr lang="fr-BE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7" y="1697843"/>
            <a:ext cx="6021976" cy="458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955853" y="347708"/>
            <a:ext cx="3333751" cy="202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b="1" dirty="0">
                <a:solidFill>
                  <a:srgbClr val="8DB335"/>
                </a:solidFill>
                <a:latin typeface="+mn-lt"/>
              </a:rPr>
              <a:t>Disponibilités </a:t>
            </a:r>
            <a:r>
              <a:rPr lang="fr-BE" sz="1800" b="1" dirty="0" smtClean="0">
                <a:solidFill>
                  <a:srgbClr val="8DB335"/>
                </a:solidFill>
                <a:latin typeface="+mn-lt"/>
              </a:rPr>
              <a:t>foncières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BE" sz="400" dirty="0" smtClean="0">
              <a:solidFill>
                <a:srgbClr val="8DB3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>
                <a:solidFill>
                  <a:srgbClr val="8DB335"/>
                </a:solidFill>
                <a:latin typeface="+mn-lt"/>
              </a:rPr>
              <a:t>En Rhénanie du Nord-Westphalie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>
                <a:latin typeface="+mn-lt"/>
              </a:rPr>
              <a:t>19.043 ha pour 17.865.000 hab.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>
                <a:solidFill>
                  <a:srgbClr val="FF0000"/>
                </a:solidFill>
                <a:latin typeface="+mn-lt"/>
              </a:rPr>
              <a:t>=&gt; Ratio : 1,07 ha/1000 hab.</a:t>
            </a:r>
            <a:endParaRPr lang="fr-BE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1) Comparaison liée au ratio Disponibilités foncières par habitant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0230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85" y="789847"/>
            <a:ext cx="5599210" cy="571545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B69B-91A0-4EC2-B2CB-3F29F03BE3D6}" type="slidenum">
              <a:rPr lang="fr-BE" smtClean="0"/>
              <a:t>9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41628" y="1077194"/>
            <a:ext cx="8248371" cy="51271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BE" dirty="0" smtClean="0"/>
              <a:t>Suisse</a:t>
            </a:r>
            <a:endParaRPr lang="fr-BE" sz="1600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5371" y="2254886"/>
            <a:ext cx="3333751" cy="202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800" b="1" dirty="0">
                <a:solidFill>
                  <a:srgbClr val="8DB335"/>
                </a:solidFill>
                <a:latin typeface="+mn-lt"/>
              </a:rPr>
              <a:t>Disponibilités </a:t>
            </a:r>
            <a:r>
              <a:rPr lang="fr-BE" sz="1800" b="1" dirty="0" smtClean="0">
                <a:solidFill>
                  <a:srgbClr val="8DB335"/>
                </a:solidFill>
                <a:latin typeface="+mn-lt"/>
              </a:rPr>
              <a:t>foncières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BE" sz="400" dirty="0" smtClean="0">
              <a:solidFill>
                <a:srgbClr val="8DB3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>
                <a:latin typeface="+mn-lt"/>
              </a:rPr>
              <a:t>30.000 ha pour </a:t>
            </a:r>
            <a:r>
              <a:rPr lang="fr-BE" sz="1600" dirty="0"/>
              <a:t>8 431 702</a:t>
            </a:r>
            <a:r>
              <a:rPr lang="fr-BE" sz="1600" dirty="0" smtClean="0">
                <a:latin typeface="+mn-lt"/>
              </a:rPr>
              <a:t> hab. au 01/01/2017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Symbol"/>
              <a:buChar char="Þ"/>
            </a:pPr>
            <a:r>
              <a:rPr lang="fr-BE" sz="1600" dirty="0" smtClean="0">
                <a:solidFill>
                  <a:srgbClr val="FF0000"/>
                </a:solidFill>
                <a:latin typeface="+mn-lt"/>
              </a:rPr>
              <a:t>Ratio : 3,55 ha/1000 hab.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1600" dirty="0" smtClean="0">
                <a:latin typeface="+mn-lt"/>
              </a:rPr>
              <a:t>Croissance moyenne annuelle de population 2010-2017 : +1,19%</a:t>
            </a:r>
            <a:endParaRPr lang="fr-BE" sz="1600" dirty="0">
              <a:latin typeface="+mn-lt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3318" y="347708"/>
            <a:ext cx="8095916" cy="676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Bef>
                <a:spcPts val="1800"/>
              </a:spcBef>
            </a:pPr>
            <a:r>
              <a:rPr lang="fr-BE" sz="2400" dirty="0" smtClean="0"/>
              <a:t>1) Comparaison liée au ratio Disponibilités foncières par habitant</a:t>
            </a:r>
            <a:endParaRPr lang="fr-BE" sz="2400" dirty="0"/>
          </a:p>
        </p:txBody>
      </p:sp>
      <p:sp>
        <p:nvSpPr>
          <p:cNvPr id="2" name="Rectangle 1"/>
          <p:cNvSpPr/>
          <p:nvPr/>
        </p:nvSpPr>
        <p:spPr>
          <a:xfrm>
            <a:off x="15371" y="567576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000" dirty="0"/>
              <a:t>Statistique suisse des zones à bâtir </a:t>
            </a:r>
            <a:r>
              <a:rPr lang="fr-BE" sz="1000" dirty="0" smtClean="0"/>
              <a:t> 2017: </a:t>
            </a:r>
            <a:r>
              <a:rPr lang="fr-BE" sz="1000" dirty="0">
                <a:hlinkClick r:id="rId4"/>
              </a:rPr>
              <a:t>https://www.are.admin.ch/are/fr/home/developpement-et-amenagement-du-territoire/bases-et-donnees/statistique-suisse-des-zones-a-batir.html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6302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Lepur">
      <a:dk1>
        <a:sysClr val="windowText" lastClr="000000"/>
      </a:dk1>
      <a:lt1>
        <a:sysClr val="window" lastClr="FFFFFF"/>
      </a:lt1>
      <a:dk2>
        <a:srgbClr val="666666"/>
      </a:dk2>
      <a:lt2>
        <a:srgbClr val="E1F0FA"/>
      </a:lt2>
      <a:accent1>
        <a:srgbClr val="0083A9"/>
      </a:accent1>
      <a:accent2>
        <a:srgbClr val="8DB335"/>
      </a:accent2>
      <a:accent3>
        <a:srgbClr val="0D7B39"/>
      </a:accent3>
      <a:accent4>
        <a:srgbClr val="94BED4"/>
      </a:accent4>
      <a:accent5>
        <a:srgbClr val="005F7A"/>
      </a:accent5>
      <a:accent6>
        <a:srgbClr val="BCCC70"/>
      </a:accent6>
      <a:hlink>
        <a:srgbClr val="0083A9"/>
      </a:hlink>
      <a:folHlink>
        <a:srgbClr val="005F7A"/>
      </a:folHlink>
    </a:clrScheme>
    <a:fontScheme name="Lepur">
      <a:majorFont>
        <a:latin typeface="Museo 700"/>
        <a:ea typeface=""/>
        <a:cs typeface=""/>
      </a:majorFont>
      <a:minorFont>
        <a:latin typeface="HelveticaNeue LT 55 Roman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1" id="{69B2FF26-2A8E-452F-841D-DC70F5BB8F52}" vid="{E5152FDB-890D-47CD-96B7-990C5CCF7B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Lepur</Template>
  <TotalTime>4472</TotalTime>
  <Words>661</Words>
  <Application>Microsoft Office PowerPoint</Application>
  <PresentationFormat>Affichage à l'écran (4:3)</PresentationFormat>
  <Paragraphs>252</Paragraphs>
  <Slides>19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Comparatif interrégional lié au mode d’urbanisation et aux disponibilités foncières</vt:lpstr>
      <vt:lpstr>Plan de l’exposé</vt:lpstr>
      <vt:lpstr>1) Comparaison liée au ratio Disponibilités foncières par habitant</vt:lpstr>
      <vt:lpstr>1) Comparaison liée au ratio Disponibilités foncières par habitant</vt:lpstr>
      <vt:lpstr>1) Comparaison liée au ratio Disponibilités foncières par habitant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Hendrickx</dc:creator>
  <cp:lastModifiedBy>PRIMINFO</cp:lastModifiedBy>
  <cp:revision>182</cp:revision>
  <cp:lastPrinted>2017-10-20T15:24:42Z</cp:lastPrinted>
  <dcterms:created xsi:type="dcterms:W3CDTF">2017-08-25T10:02:18Z</dcterms:created>
  <dcterms:modified xsi:type="dcterms:W3CDTF">2019-06-20T12:25:26Z</dcterms:modified>
</cp:coreProperties>
</file>