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7" r:id="rId3"/>
    <p:sldId id="277" r:id="rId4"/>
    <p:sldId id="345" r:id="rId5"/>
    <p:sldId id="308" r:id="rId6"/>
    <p:sldId id="347" r:id="rId7"/>
    <p:sldId id="279" r:id="rId8"/>
    <p:sldId id="293" r:id="rId9"/>
    <p:sldId id="312" r:id="rId10"/>
    <p:sldId id="313" r:id="rId11"/>
    <p:sldId id="315" r:id="rId12"/>
    <p:sldId id="295" r:id="rId13"/>
    <p:sldId id="346" r:id="rId14"/>
    <p:sldId id="362" r:id="rId15"/>
    <p:sldId id="321" r:id="rId16"/>
    <p:sldId id="348" r:id="rId17"/>
    <p:sldId id="322" r:id="rId18"/>
    <p:sldId id="351" r:id="rId19"/>
    <p:sldId id="355" r:id="rId20"/>
    <p:sldId id="325" r:id="rId21"/>
    <p:sldId id="326" r:id="rId22"/>
    <p:sldId id="354" r:id="rId23"/>
    <p:sldId id="349" r:id="rId24"/>
    <p:sldId id="353" r:id="rId25"/>
    <p:sldId id="327" r:id="rId26"/>
    <p:sldId id="350" r:id="rId27"/>
    <p:sldId id="352" r:id="rId28"/>
    <p:sldId id="356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372" r:id="rId39"/>
    <p:sldId id="373" r:id="rId40"/>
    <p:sldId id="374" r:id="rId41"/>
    <p:sldId id="375" r:id="rId42"/>
    <p:sldId id="376" r:id="rId43"/>
    <p:sldId id="377" r:id="rId44"/>
    <p:sldId id="378" r:id="rId45"/>
    <p:sldId id="357" r:id="rId46"/>
    <p:sldId id="358" r:id="rId47"/>
    <p:sldId id="359" r:id="rId48"/>
    <p:sldId id="360" r:id="rId49"/>
    <p:sldId id="361" r:id="rId50"/>
  </p:sldIdLst>
  <p:sldSz cx="9906000" cy="6858000" type="A4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2C25"/>
    <a:srgbClr val="929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121" d="100"/>
          <a:sy n="121" d="100"/>
        </p:scale>
        <p:origin x="-300" y="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35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LU" dirty="0" err="1" smtClean="0"/>
              <a:t>Slide</a:t>
            </a:r>
            <a:r>
              <a:rPr lang="fr-LU" dirty="0" smtClean="0"/>
              <a:t> </a:t>
            </a:r>
            <a:fld id="{51B242DD-5806-4181-8046-B1BC3F6643D1}" type="slidenum">
              <a:rPr lang="fr-LU" smtClean="0"/>
              <a:t>‹N°›</a:t>
            </a:fld>
            <a:endParaRPr lang="fr-LU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6F95C-5352-4EAA-8309-8193BF49FF70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4006255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D4E72-C950-4450-AA3C-7CB30288657F}" type="datetimeFigureOut">
              <a:rPr lang="fr-LU" smtClean="0"/>
              <a:t>14/11/2018</a:t>
            </a:fld>
            <a:endParaRPr lang="fr-L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L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44B5E-D848-47E9-A076-224695B06E3F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5090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'acceu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9623" y="2783329"/>
            <a:ext cx="6840001" cy="3675343"/>
          </a:xfrm>
        </p:spPr>
        <p:txBody>
          <a:bodyPr lIns="0" tIns="0" rIns="0" bIns="0" anchor="t" anchorCtr="0">
            <a:normAutofit/>
          </a:bodyPr>
          <a:lstStyle>
            <a:lvl1pPr algn="l">
              <a:defRPr sz="4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10775" y="2285797"/>
            <a:ext cx="2228850" cy="180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LU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96000"/>
            <a:ext cx="1539409" cy="1440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499624" y="2285797"/>
            <a:ext cx="4531995" cy="1800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25" y="2524503"/>
            <a:ext cx="6840000" cy="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06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9623" y="1608499"/>
            <a:ext cx="6840001" cy="3600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 b="0">
                <a:solidFill>
                  <a:srgbClr val="B12C2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2500313" y="2112962"/>
            <a:ext cx="6838950" cy="4382877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table</a:t>
            </a:r>
            <a:endParaRPr lang="fr-L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60000" y="5527675"/>
            <a:ext cx="1584000" cy="6477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900">
                <a:solidFill>
                  <a:srgbClr val="9297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able Placeholder 15"/>
          <p:cNvSpPr>
            <a:spLocks noGrp="1"/>
          </p:cNvSpPr>
          <p:nvPr>
            <p:ph type="tbl" sz="quarter" idx="16"/>
          </p:nvPr>
        </p:nvSpPr>
        <p:spPr>
          <a:xfrm>
            <a:off x="359999" y="2340000"/>
            <a:ext cx="1584000" cy="468000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9297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table</a:t>
            </a:r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1103950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9623" y="2340000"/>
            <a:ext cx="6840001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000" b="0">
                <a:solidFill>
                  <a:srgbClr val="B12C2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9990" y="6315840"/>
            <a:ext cx="1584000" cy="180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LU" smtClean="0"/>
              <a:t>Slide </a:t>
            </a:r>
            <a:fld id="{17DB498F-2428-4210-99B2-01BA33223B95}" type="slidenum">
              <a:rPr lang="fr-LU" smtClean="0"/>
              <a:pPr/>
              <a:t>‹N°›</a:t>
            </a:fld>
            <a:r>
              <a:rPr lang="fr-LU" smtClean="0"/>
              <a:t>_total</a:t>
            </a:r>
            <a:endParaRPr lang="fr-LU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60000" y="5527675"/>
            <a:ext cx="1584000" cy="6477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900">
                <a:solidFill>
                  <a:srgbClr val="9297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able Placeholder 15"/>
          <p:cNvSpPr>
            <a:spLocks noGrp="1"/>
          </p:cNvSpPr>
          <p:nvPr>
            <p:ph type="tbl" sz="quarter" idx="16"/>
          </p:nvPr>
        </p:nvSpPr>
        <p:spPr>
          <a:xfrm>
            <a:off x="359999" y="2340000"/>
            <a:ext cx="1584000" cy="468000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9297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table</a:t>
            </a:r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3213711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0000" y="2340000"/>
            <a:ext cx="6840001" cy="8640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200" b="0">
                <a:solidFill>
                  <a:srgbClr val="B12C2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520000" y="3420000"/>
            <a:ext cx="6840000" cy="307584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9990" y="6315840"/>
            <a:ext cx="1584000" cy="180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LU" dirty="0" smtClean="0"/>
              <a:t>Slide </a:t>
            </a:r>
            <a:fld id="{17DB498F-2428-4210-99B2-01BA33223B95}" type="slidenum">
              <a:rPr lang="fr-LU" smtClean="0"/>
              <a:pPr/>
              <a:t>‹N°›</a:t>
            </a:fld>
            <a:r>
              <a:rPr lang="fr-LU" dirty="0" smtClean="0"/>
              <a:t>_total</a:t>
            </a:r>
            <a:endParaRPr lang="fr-LU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60000" y="5527675"/>
            <a:ext cx="1584000" cy="6477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900">
                <a:solidFill>
                  <a:srgbClr val="9297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able Placeholder 15"/>
          <p:cNvSpPr>
            <a:spLocks noGrp="1"/>
          </p:cNvSpPr>
          <p:nvPr>
            <p:ph type="tbl" sz="quarter" idx="17"/>
          </p:nvPr>
        </p:nvSpPr>
        <p:spPr>
          <a:xfrm>
            <a:off x="359999" y="2340000"/>
            <a:ext cx="1584000" cy="468000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9297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table</a:t>
            </a:r>
            <a:endParaRPr lang="fr-LU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60000" y="2880000"/>
            <a:ext cx="1583990" cy="468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4343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2 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0000" y="2340000"/>
            <a:ext cx="6840001" cy="10800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520000" y="3600000"/>
            <a:ext cx="6840000" cy="289584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9990" y="6315840"/>
            <a:ext cx="1584000" cy="180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LU" smtClean="0"/>
              <a:t>Slide </a:t>
            </a:r>
            <a:fld id="{17DB498F-2428-4210-99B2-01BA33223B95}" type="slidenum">
              <a:rPr lang="fr-LU" smtClean="0"/>
              <a:pPr/>
              <a:t>‹N°›</a:t>
            </a:fld>
            <a:r>
              <a:rPr lang="fr-LU" smtClean="0"/>
              <a:t>_total</a:t>
            </a:r>
            <a:endParaRPr lang="fr-LU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60000" y="5527675"/>
            <a:ext cx="1584000" cy="6477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900">
                <a:solidFill>
                  <a:srgbClr val="9297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able Placeholder 15"/>
          <p:cNvSpPr>
            <a:spLocks noGrp="1"/>
          </p:cNvSpPr>
          <p:nvPr>
            <p:ph type="tbl" sz="quarter" idx="17"/>
          </p:nvPr>
        </p:nvSpPr>
        <p:spPr>
          <a:xfrm>
            <a:off x="359999" y="2340000"/>
            <a:ext cx="1584000" cy="468000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9297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table</a:t>
            </a:r>
            <a:endParaRPr lang="fr-LU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60000" y="2880000"/>
            <a:ext cx="1583990" cy="468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5984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 tex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520000" y="1464699"/>
            <a:ext cx="6840000" cy="1188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60000" y="2880000"/>
            <a:ext cx="1583990" cy="468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2520000" y="2785279"/>
            <a:ext cx="6840000" cy="3420000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fr-LU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9990" y="6315840"/>
            <a:ext cx="1584000" cy="180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LU" smtClean="0"/>
              <a:t>Slide </a:t>
            </a:r>
            <a:fld id="{17DB498F-2428-4210-99B2-01BA33223B95}" type="slidenum">
              <a:rPr lang="fr-LU" smtClean="0"/>
              <a:pPr/>
              <a:t>‹N°›</a:t>
            </a:fld>
            <a:r>
              <a:rPr lang="fr-LU" smtClean="0"/>
              <a:t>_total</a:t>
            </a:r>
            <a:endParaRPr lang="fr-LU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60000" y="5527675"/>
            <a:ext cx="1584000" cy="6477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900">
                <a:solidFill>
                  <a:srgbClr val="9297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able Placeholder 15"/>
          <p:cNvSpPr>
            <a:spLocks noGrp="1"/>
          </p:cNvSpPr>
          <p:nvPr>
            <p:ph type="tbl" sz="quarter" idx="19"/>
          </p:nvPr>
        </p:nvSpPr>
        <p:spPr>
          <a:xfrm>
            <a:off x="359999" y="2340000"/>
            <a:ext cx="1584000" cy="468000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9297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table</a:t>
            </a:r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26957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39028" y="365127"/>
            <a:ext cx="65859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9028" y="1825625"/>
            <a:ext cx="65859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97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5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9623" y="2783329"/>
            <a:ext cx="6618977" cy="367534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fr-BE" sz="2800" b="1" dirty="0" smtClean="0">
                <a:latin typeface="+mn-lt"/>
              </a:rPr>
              <a:t>Présentation des résultats préliminaires du diagnostic territorial de la Grande Région (Action 3 – Projet SDT GR)</a:t>
            </a:r>
            <a:r>
              <a:rPr lang="fr-BE" sz="2800" b="1" dirty="0">
                <a:latin typeface="+mn-lt"/>
              </a:rPr>
              <a:t/>
            </a:r>
            <a:br>
              <a:rPr lang="fr-BE" sz="2800" b="1" dirty="0">
                <a:latin typeface="+mn-lt"/>
              </a:rPr>
            </a:br>
            <a:r>
              <a:rPr lang="de-DE" sz="2800" dirty="0" smtClean="0">
                <a:solidFill>
                  <a:srgbClr val="00B050"/>
                </a:solidFill>
                <a:latin typeface="+mn-lt"/>
              </a:rPr>
              <a:t>Präsentation </a:t>
            </a:r>
            <a:r>
              <a:rPr lang="de-DE" sz="2800" dirty="0">
                <a:solidFill>
                  <a:srgbClr val="00B050"/>
                </a:solidFill>
                <a:latin typeface="+mn-lt"/>
              </a:rPr>
              <a:t>der vorläufigen Ergebnisse der Territorialdiagnostik der Großregion (Aktion 3 - </a:t>
            </a:r>
            <a:r>
              <a:rPr lang="fr-LU" sz="2800" dirty="0">
                <a:solidFill>
                  <a:srgbClr val="00B050"/>
                </a:solidFill>
                <a:latin typeface="+mn-lt"/>
              </a:rPr>
              <a:t>REK-GR </a:t>
            </a:r>
            <a:r>
              <a:rPr lang="de-DE" sz="2800" dirty="0" smtClean="0">
                <a:solidFill>
                  <a:srgbClr val="00B050"/>
                </a:solidFill>
                <a:latin typeface="+mn-lt"/>
              </a:rPr>
              <a:t>Projekt</a:t>
            </a:r>
            <a:r>
              <a:rPr lang="de-DE" sz="2800" dirty="0">
                <a:solidFill>
                  <a:srgbClr val="00B050"/>
                </a:solidFill>
                <a:latin typeface="+mn-lt"/>
              </a:rPr>
              <a:t>)</a:t>
            </a:r>
            <a:endParaRPr lang="fr-LU" sz="28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006856" y="6458672"/>
            <a:ext cx="2610984" cy="180000"/>
          </a:xfrm>
        </p:spPr>
        <p:txBody>
          <a:bodyPr/>
          <a:lstStyle/>
          <a:p>
            <a:r>
              <a:rPr lang="fr-LU" dirty="0" smtClean="0"/>
              <a:t>16 novembre 2018, Kaiserslautern</a:t>
            </a:r>
            <a:endParaRPr lang="fr-LU" dirty="0"/>
          </a:p>
        </p:txBody>
      </p:sp>
      <p:pic>
        <p:nvPicPr>
          <p:cNvPr id="5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23" y="499953"/>
            <a:ext cx="3145478" cy="1048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90" y="436083"/>
            <a:ext cx="1176230" cy="1176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910" y="680080"/>
            <a:ext cx="1750742" cy="688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0652"/>
            <a:ext cx="2394449" cy="108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0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3" y="0"/>
            <a:ext cx="8853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9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08" y="0"/>
            <a:ext cx="9276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5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25714" y="2294870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fr-LU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fr-L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fr-L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9" y="0"/>
            <a:ext cx="9028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2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094" y="332946"/>
            <a:ext cx="8984511" cy="360000"/>
          </a:xfrm>
        </p:spPr>
        <p:txBody>
          <a:bodyPr>
            <a:normAutofit fontScale="90000"/>
          </a:bodyPr>
          <a:lstStyle/>
          <a:p>
            <a:pPr algn="ctr"/>
            <a:r>
              <a:rPr lang="fr-LU" sz="3200" dirty="0" smtClean="0">
                <a:latin typeface="+mn-lt"/>
              </a:rPr>
              <a:t>3. Premiers Bilans / </a:t>
            </a:r>
            <a:r>
              <a:rPr lang="fr-LU" sz="3200" dirty="0" err="1" smtClean="0">
                <a:solidFill>
                  <a:srgbClr val="00B050"/>
                </a:solidFill>
                <a:latin typeface="+mn-lt"/>
              </a:rPr>
              <a:t>ersten</a:t>
            </a:r>
            <a:r>
              <a:rPr lang="fr-LU" sz="3200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fr-LU" sz="3200" dirty="0" err="1">
                <a:solidFill>
                  <a:srgbClr val="00B050"/>
                </a:solidFill>
                <a:latin typeface="+mn-lt"/>
              </a:rPr>
              <a:t>Bilanzen</a:t>
            </a:r>
            <a:endParaRPr lang="fr-LU" sz="3200" dirty="0"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50305" y="1364645"/>
            <a:ext cx="86233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400" dirty="0" smtClean="0"/>
              <a:t>1) De </a:t>
            </a:r>
            <a:r>
              <a:rPr lang="fr-BE" sz="2400" dirty="0"/>
              <a:t>la difficulté à prendre en compte des dynamiques démographiques </a:t>
            </a:r>
            <a:r>
              <a:rPr lang="fr-BE" sz="2400" dirty="0" smtClean="0"/>
              <a:t>diverses / </a:t>
            </a:r>
            <a:r>
              <a:rPr lang="de-DE" sz="2400" dirty="0">
                <a:solidFill>
                  <a:srgbClr val="00B050"/>
                </a:solidFill>
              </a:rPr>
              <a:t>Die Schwierigkeit, verschiedene demographische Dynamiken zu berücksichtigen</a:t>
            </a:r>
            <a:r>
              <a:rPr lang="de-DE" sz="2400" dirty="0" smtClean="0">
                <a:solidFill>
                  <a:srgbClr val="00B050"/>
                </a:solidFill>
              </a:rPr>
              <a:t>.</a:t>
            </a:r>
            <a:endParaRPr lang="fr-BE" sz="2400" dirty="0" smtClean="0"/>
          </a:p>
          <a:p>
            <a:pPr indent="-342900">
              <a:spcAft>
                <a:spcPts val="600"/>
              </a:spcAft>
              <a:buAutoNum type="arabicParenR"/>
            </a:pPr>
            <a:endParaRPr lang="fr-BE" sz="3600" dirty="0"/>
          </a:p>
          <a:p>
            <a:pPr>
              <a:spcAft>
                <a:spcPts val="600"/>
              </a:spcAft>
            </a:pPr>
            <a:r>
              <a:rPr lang="fr-BE" sz="2400" dirty="0"/>
              <a:t>2) Le vieillissement de la population, une problématique </a:t>
            </a:r>
            <a:r>
              <a:rPr lang="fr-BE" sz="2400" dirty="0" smtClean="0"/>
              <a:t>multidimensionnelle / </a:t>
            </a:r>
            <a:r>
              <a:rPr lang="de-DE" sz="2400" dirty="0">
                <a:solidFill>
                  <a:srgbClr val="00B050"/>
                </a:solidFill>
              </a:rPr>
              <a:t>Die Alterung der Bevölkerung, ein mehrdimensionales </a:t>
            </a:r>
            <a:r>
              <a:rPr lang="de-DE" sz="2400" dirty="0" smtClean="0">
                <a:solidFill>
                  <a:srgbClr val="00B050"/>
                </a:solidFill>
              </a:rPr>
              <a:t>Problem</a:t>
            </a:r>
            <a:endParaRPr lang="fr-BE" sz="2400" dirty="0" smtClean="0"/>
          </a:p>
          <a:p>
            <a:pPr>
              <a:spcAft>
                <a:spcPts val="600"/>
              </a:spcAft>
            </a:pPr>
            <a:endParaRPr lang="fr-BE" sz="3600" dirty="0"/>
          </a:p>
          <a:p>
            <a:pPr>
              <a:spcAft>
                <a:spcPts val="600"/>
              </a:spcAft>
            </a:pPr>
            <a:r>
              <a:rPr lang="fr-BE" sz="2400" dirty="0" smtClean="0"/>
              <a:t>3</a:t>
            </a:r>
            <a:r>
              <a:rPr lang="fr-BE" sz="2400" dirty="0"/>
              <a:t>) </a:t>
            </a:r>
            <a:r>
              <a:rPr lang="fr-BE" sz="2400" dirty="0" smtClean="0"/>
              <a:t>Quels risques </a:t>
            </a:r>
            <a:r>
              <a:rPr lang="fr-BE" sz="2400" dirty="0"/>
              <a:t>face à la mutation de la population active </a:t>
            </a:r>
            <a:r>
              <a:rPr lang="fr-BE" sz="2400" dirty="0" smtClean="0"/>
              <a:t>? / </a:t>
            </a:r>
            <a:r>
              <a:rPr lang="de-DE" sz="2400" dirty="0">
                <a:solidFill>
                  <a:srgbClr val="00B050"/>
                </a:solidFill>
              </a:rPr>
              <a:t>Welche Risiken bestehen bei einem Wechsel der Belegschaft?</a:t>
            </a:r>
            <a:endParaRPr lang="de-DE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7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4299" y="1875849"/>
            <a:ext cx="6959601" cy="360000"/>
          </a:xfrm>
        </p:spPr>
        <p:txBody>
          <a:bodyPr>
            <a:normAutofit fontScale="90000"/>
          </a:bodyPr>
          <a:lstStyle/>
          <a:p>
            <a:pPr algn="ctr"/>
            <a:r>
              <a:rPr lang="fr-LU" sz="3200" dirty="0">
                <a:latin typeface="+mn-lt"/>
              </a:rPr>
              <a:t>4</a:t>
            </a:r>
            <a:r>
              <a:rPr lang="fr-LU" sz="3200" dirty="0" smtClean="0">
                <a:latin typeface="+mn-lt"/>
              </a:rPr>
              <a:t>. </a:t>
            </a:r>
            <a:r>
              <a:rPr lang="fr-BE" sz="3200" dirty="0">
                <a:latin typeface="+mn-lt"/>
              </a:rPr>
              <a:t>Cahier </a:t>
            </a:r>
            <a:r>
              <a:rPr lang="fr-BE" sz="3200" dirty="0" smtClean="0">
                <a:latin typeface="+mn-lt"/>
              </a:rPr>
              <a:t>n°2 </a:t>
            </a:r>
            <a:r>
              <a:rPr lang="fr-BE" sz="3200" dirty="0">
                <a:latin typeface="+mn-lt"/>
              </a:rPr>
              <a:t>- </a:t>
            </a:r>
            <a:r>
              <a:rPr lang="fr-BE" sz="3200" dirty="0" smtClean="0">
                <a:latin typeface="+mn-lt"/>
              </a:rPr>
              <a:t>Mobilité</a:t>
            </a:r>
            <a:r>
              <a:rPr lang="fr-BE" sz="3200" dirty="0">
                <a:solidFill>
                  <a:schemeClr val="tx1"/>
                </a:solidFill>
                <a:latin typeface="+mn-lt"/>
              </a:rPr>
              <a:t/>
            </a:r>
            <a:br>
              <a:rPr lang="fr-BE" sz="3200" dirty="0">
                <a:solidFill>
                  <a:schemeClr val="tx1"/>
                </a:solidFill>
                <a:latin typeface="+mn-lt"/>
              </a:rPr>
            </a:br>
            <a:r>
              <a:rPr lang="fr-BE" sz="3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fr-BE" sz="3200" dirty="0" smtClean="0">
                <a:solidFill>
                  <a:schemeClr val="tx1"/>
                </a:solidFill>
                <a:latin typeface="+mn-lt"/>
              </a:rPr>
            </a:br>
            <a:r>
              <a:rPr lang="fr-BE" sz="3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fr-BE" sz="3200" dirty="0" smtClean="0">
                <a:solidFill>
                  <a:schemeClr val="tx1"/>
                </a:solidFill>
                <a:latin typeface="+mn-lt"/>
              </a:rPr>
            </a:br>
            <a:r>
              <a:rPr lang="fr-BE" sz="3200" dirty="0">
                <a:solidFill>
                  <a:srgbClr val="00B050"/>
                </a:solidFill>
                <a:latin typeface="+mn-lt"/>
              </a:rPr>
              <a:t>4</a:t>
            </a:r>
            <a:r>
              <a:rPr lang="fr-BE" sz="3200" dirty="0" smtClean="0">
                <a:solidFill>
                  <a:srgbClr val="00B050"/>
                </a:solidFill>
                <a:latin typeface="+mn-lt"/>
              </a:rPr>
              <a:t>. </a:t>
            </a:r>
            <a:r>
              <a:rPr lang="fr-BE" sz="3200" dirty="0" err="1" smtClean="0">
                <a:solidFill>
                  <a:srgbClr val="00B050"/>
                </a:solidFill>
                <a:latin typeface="+mn-lt"/>
              </a:rPr>
              <a:t>Heft</a:t>
            </a:r>
            <a:r>
              <a:rPr lang="fr-BE" sz="3200" dirty="0" smtClean="0">
                <a:solidFill>
                  <a:srgbClr val="00B050"/>
                </a:solidFill>
                <a:latin typeface="+mn-lt"/>
              </a:rPr>
              <a:t> n°2 </a:t>
            </a:r>
            <a:r>
              <a:rPr lang="fr-BE" sz="3200" dirty="0">
                <a:solidFill>
                  <a:srgbClr val="00B050"/>
                </a:solidFill>
                <a:latin typeface="+mn-lt"/>
              </a:rPr>
              <a:t>- </a:t>
            </a:r>
            <a:r>
              <a:rPr lang="fr-BE" sz="3200" dirty="0" err="1" smtClean="0">
                <a:solidFill>
                  <a:srgbClr val="00B050"/>
                </a:solidFill>
                <a:latin typeface="+mn-lt"/>
              </a:rPr>
              <a:t>Mobilität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824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25714" y="453449"/>
            <a:ext cx="8854221" cy="360000"/>
          </a:xfrm>
        </p:spPr>
        <p:txBody>
          <a:bodyPr>
            <a:normAutofit fontScale="90000"/>
          </a:bodyPr>
          <a:lstStyle/>
          <a:p>
            <a:r>
              <a:rPr lang="fr-LU" sz="3200" dirty="0" smtClean="0">
                <a:latin typeface="+mn-lt"/>
              </a:rPr>
              <a:t>4. </a:t>
            </a:r>
            <a:r>
              <a:rPr lang="fr-BE" sz="3200" dirty="0">
                <a:latin typeface="+mn-lt"/>
              </a:rPr>
              <a:t>Cahier n°2 – Mobilité </a:t>
            </a:r>
            <a:r>
              <a:rPr lang="fr-BE" sz="3200" dirty="0">
                <a:solidFill>
                  <a:schemeClr val="tx1"/>
                </a:solidFill>
                <a:latin typeface="+mn-lt"/>
              </a:rPr>
              <a:t>/</a:t>
            </a:r>
            <a:r>
              <a:rPr lang="fr-BE" sz="3200" dirty="0">
                <a:latin typeface="+mn-lt"/>
              </a:rPr>
              <a:t> </a:t>
            </a:r>
            <a:r>
              <a:rPr lang="fr-BE" sz="3200" dirty="0" err="1">
                <a:solidFill>
                  <a:srgbClr val="00B050"/>
                </a:solidFill>
                <a:latin typeface="+mn-lt"/>
              </a:rPr>
              <a:t>Heft</a:t>
            </a:r>
            <a:r>
              <a:rPr lang="fr-BE" sz="3200" dirty="0">
                <a:solidFill>
                  <a:srgbClr val="00B050"/>
                </a:solidFill>
                <a:latin typeface="+mn-lt"/>
              </a:rPr>
              <a:t> n°1 - </a:t>
            </a:r>
            <a:r>
              <a:rPr lang="fr-BE" sz="3200" dirty="0" err="1">
                <a:solidFill>
                  <a:srgbClr val="00B050"/>
                </a:solidFill>
              </a:rPr>
              <a:t>Mobilität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762500" y="1003474"/>
            <a:ext cx="90673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BE" b="1" dirty="0">
                <a:cs typeface="Arial" panose="020B0604020202020204" pitchFamily="34" charset="0"/>
              </a:rPr>
              <a:t>Trois </a:t>
            </a:r>
            <a:r>
              <a:rPr lang="fr-BE" b="1" dirty="0" smtClean="0">
                <a:cs typeface="Arial" panose="020B0604020202020204" pitchFamily="34" charset="0"/>
              </a:rPr>
              <a:t>problématiques principales / </a:t>
            </a:r>
            <a:r>
              <a:rPr lang="de-DE" b="1" dirty="0">
                <a:solidFill>
                  <a:srgbClr val="00B050"/>
                </a:solidFill>
                <a:cs typeface="Arial" panose="020B0604020202020204" pitchFamily="34" charset="0"/>
              </a:rPr>
              <a:t>Aus der Mobilität Analyse ergeben sich drei Hauptthemen</a:t>
            </a:r>
            <a:r>
              <a:rPr lang="fr-BE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fr-BE" b="1" dirty="0" smtClean="0">
                <a:cs typeface="Arial" panose="020B0604020202020204" pitchFamily="34" charset="0"/>
              </a:rPr>
              <a:t>:</a:t>
            </a:r>
            <a:endParaRPr lang="fr-BE" b="1" dirty="0">
              <a:cs typeface="Arial" panose="020B0604020202020204" pitchFamily="34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89475FE7-A09D-479B-AB32-79FDE04F1E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431917"/>
              </p:ext>
            </p:extLst>
          </p:nvPr>
        </p:nvGraphicFramePr>
        <p:xfrm>
          <a:off x="1171600" y="1356928"/>
          <a:ext cx="8362085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62085">
                  <a:extLst>
                    <a:ext uri="{9D8B030D-6E8A-4147-A177-3AD203B41FA5}">
                      <a16:colId xmlns:a16="http://schemas.microsoft.com/office/drawing/2014/main" xmlns="" val="3421769748"/>
                    </a:ext>
                  </a:extLst>
                </a:gridCol>
              </a:tblGrid>
              <a:tr h="174498">
                <a:tc>
                  <a:txBody>
                    <a:bodyPr/>
                    <a:lstStyle/>
                    <a:p>
                      <a:pPr marL="255905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Mobilité de proximité des personnes</a:t>
                      </a:r>
                      <a:r>
                        <a:rPr lang="fr-BE" sz="1200" kern="1200" dirty="0">
                          <a:effectLst/>
                        </a:rPr>
                        <a:t> / </a:t>
                      </a:r>
                      <a:r>
                        <a:rPr lang="fr-BE" sz="1800" b="1" kern="1200" dirty="0" err="1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Personennahverkehr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880812672"/>
                  </a:ext>
                </a:extLst>
              </a:tr>
              <a:tr h="174498">
                <a:tc>
                  <a:txBody>
                    <a:bodyPr/>
                    <a:lstStyle/>
                    <a:p>
                      <a:pPr marL="255905" algn="l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Mobilité à grande échelle des personnes</a:t>
                      </a:r>
                      <a:r>
                        <a:rPr lang="fr-BE" sz="1200" kern="1200" dirty="0">
                          <a:effectLst/>
                        </a:rPr>
                        <a:t> / </a:t>
                      </a:r>
                      <a:r>
                        <a:rPr lang="fr-BE" sz="1800" b="1" kern="1200" dirty="0" err="1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Personenverkehr</a:t>
                      </a:r>
                      <a:r>
                        <a:rPr lang="fr-BE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fr-BE" sz="1800" b="1" kern="1200" dirty="0" err="1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größerem</a:t>
                      </a:r>
                      <a:r>
                        <a:rPr lang="fr-BE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sz="1800" b="1" kern="1200" dirty="0" err="1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Rahmen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73752705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255905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Mobilité des marchandises</a:t>
                      </a:r>
                      <a:r>
                        <a:rPr lang="fr-BE" sz="1200" kern="1200" dirty="0">
                          <a:effectLst/>
                        </a:rPr>
                        <a:t> / </a:t>
                      </a:r>
                      <a:r>
                        <a:rPr lang="fr-BE" sz="1800" b="1" kern="1200" dirty="0" err="1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Warenverkehr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019314009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725714" y="3612912"/>
            <a:ext cx="9180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Une </a:t>
            </a:r>
            <a:r>
              <a:rPr lang="fr-BE" b="1" dirty="0"/>
              <a:t>définition / </a:t>
            </a:r>
            <a:r>
              <a:rPr lang="fr-BE" b="1" dirty="0" err="1">
                <a:solidFill>
                  <a:srgbClr val="00B050"/>
                </a:solidFill>
              </a:rPr>
              <a:t>Eine</a:t>
            </a:r>
            <a:r>
              <a:rPr lang="fr-BE" b="1" dirty="0">
                <a:solidFill>
                  <a:srgbClr val="00B050"/>
                </a:solidFill>
              </a:rPr>
              <a:t> </a:t>
            </a:r>
            <a:r>
              <a:rPr lang="fr-BE" b="1" dirty="0" err="1">
                <a:solidFill>
                  <a:srgbClr val="00B050"/>
                </a:solidFill>
              </a:rPr>
              <a:t>Definition</a:t>
            </a:r>
            <a:r>
              <a:rPr lang="fr-BE" b="1" dirty="0">
                <a:solidFill>
                  <a:srgbClr val="00B050"/>
                </a:solidFill>
              </a:rPr>
              <a:t> </a:t>
            </a:r>
            <a:r>
              <a:rPr lang="fr-BE" b="1" dirty="0"/>
              <a:t>: </a:t>
            </a:r>
            <a:endParaRPr lang="fr-BE" b="1" dirty="0" smtClean="0"/>
          </a:p>
          <a:p>
            <a:pPr marL="625475"/>
            <a:r>
              <a:rPr lang="fr-BE" b="1" dirty="0" smtClean="0"/>
              <a:t>Ensemble des déplacements des personnes et des marchandises dans l’espace qui découlent de décisions et des comportements des individus / </a:t>
            </a:r>
            <a:r>
              <a:rPr lang="de-DE" b="1" dirty="0">
                <a:solidFill>
                  <a:srgbClr val="00B050"/>
                </a:solidFill>
              </a:rPr>
              <a:t>Die gesamte Bewegung von Personen und Gütern im Raum, die sich aus Entscheidungen und Verhaltensweisen von Personen </a:t>
            </a:r>
            <a:r>
              <a:rPr lang="de-DE" b="1" dirty="0" smtClean="0">
                <a:solidFill>
                  <a:srgbClr val="00B050"/>
                </a:solidFill>
              </a:rPr>
              <a:t>ergibt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5714" y="2284887"/>
            <a:ext cx="78604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/>
              <a:t>Trois échelles </a:t>
            </a:r>
            <a:r>
              <a:rPr lang="fr-BE" b="1" dirty="0" smtClean="0"/>
              <a:t>abordées </a:t>
            </a:r>
            <a:r>
              <a:rPr lang="fr-BE" b="1" dirty="0"/>
              <a:t>/ </a:t>
            </a:r>
            <a:r>
              <a:rPr lang="fr-BE" b="1" dirty="0" err="1">
                <a:solidFill>
                  <a:srgbClr val="00B050"/>
                </a:solidFill>
              </a:rPr>
              <a:t>Drei</a:t>
            </a:r>
            <a:r>
              <a:rPr lang="fr-BE" b="1" dirty="0">
                <a:solidFill>
                  <a:srgbClr val="00B050"/>
                </a:solidFill>
              </a:rPr>
              <a:t> </a:t>
            </a:r>
            <a:r>
              <a:rPr lang="fr-BE" b="1" dirty="0" err="1">
                <a:solidFill>
                  <a:srgbClr val="00B050"/>
                </a:solidFill>
              </a:rPr>
              <a:t>Skalen</a:t>
            </a:r>
            <a:r>
              <a:rPr lang="fr-BE" b="1" dirty="0">
                <a:solidFill>
                  <a:srgbClr val="00B050"/>
                </a:solidFill>
              </a:rPr>
              <a:t> </a:t>
            </a:r>
            <a:r>
              <a:rPr lang="fr-BE" b="1" dirty="0" err="1">
                <a:solidFill>
                  <a:srgbClr val="00B050"/>
                </a:solidFill>
              </a:rPr>
              <a:t>abgedeckt</a:t>
            </a:r>
            <a:r>
              <a:rPr lang="fr-BE" b="1" dirty="0">
                <a:solidFill>
                  <a:srgbClr val="00B050"/>
                </a:solidFill>
              </a:rPr>
              <a:t> </a:t>
            </a:r>
            <a:r>
              <a:rPr lang="fr-BE" b="1" dirty="0"/>
              <a:t>: </a:t>
            </a:r>
            <a:endParaRPr lang="fr-BE" b="1" dirty="0" smtClean="0"/>
          </a:p>
          <a:p>
            <a:pPr marL="541338"/>
            <a:r>
              <a:rPr lang="fr-BE" b="1" dirty="0" smtClean="0"/>
              <a:t>Suprarégionale </a:t>
            </a:r>
            <a:r>
              <a:rPr lang="fr-BE" b="1" dirty="0"/>
              <a:t>/ </a:t>
            </a:r>
            <a:r>
              <a:rPr lang="fr-BE" b="1" dirty="0" err="1">
                <a:solidFill>
                  <a:srgbClr val="00B050"/>
                </a:solidFill>
              </a:rPr>
              <a:t>Überregional</a:t>
            </a:r>
            <a:endParaRPr lang="fr-BE" b="1" dirty="0">
              <a:solidFill>
                <a:srgbClr val="00B050"/>
              </a:solidFill>
            </a:endParaRPr>
          </a:p>
          <a:p>
            <a:pPr marL="541338"/>
            <a:r>
              <a:rPr lang="fr-BE" b="1" dirty="0"/>
              <a:t>R</a:t>
            </a:r>
            <a:r>
              <a:rPr lang="fr-BE" b="1" dirty="0" smtClean="0"/>
              <a:t>égionale </a:t>
            </a:r>
            <a:r>
              <a:rPr lang="fr-BE" b="1" dirty="0"/>
              <a:t>/ </a:t>
            </a:r>
            <a:r>
              <a:rPr lang="fr-BE" b="1" dirty="0" err="1" smtClean="0">
                <a:solidFill>
                  <a:srgbClr val="00B050"/>
                </a:solidFill>
              </a:rPr>
              <a:t>Regional</a:t>
            </a:r>
            <a:r>
              <a:rPr lang="fr-BE" b="1" dirty="0" smtClean="0"/>
              <a:t> </a:t>
            </a:r>
            <a:endParaRPr lang="fr-BE" b="1" dirty="0"/>
          </a:p>
          <a:p>
            <a:pPr marL="541338"/>
            <a:r>
              <a:rPr lang="fr-BE" b="1" dirty="0" smtClean="0"/>
              <a:t>Transfrontalière </a:t>
            </a:r>
            <a:r>
              <a:rPr lang="fr-BE" b="1" dirty="0"/>
              <a:t>/ </a:t>
            </a:r>
            <a:r>
              <a:rPr lang="fr-BE" b="1" dirty="0" err="1">
                <a:solidFill>
                  <a:srgbClr val="00B050"/>
                </a:solidFill>
              </a:rPr>
              <a:t>Grenzüberschreitend</a:t>
            </a:r>
            <a:endParaRPr lang="fr-BE" b="1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714" y="5217936"/>
            <a:ext cx="90673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/>
              <a:t>Une méthode / </a:t>
            </a:r>
            <a:r>
              <a:rPr lang="fr-BE" b="1" dirty="0" err="1">
                <a:solidFill>
                  <a:srgbClr val="00B050"/>
                </a:solidFill>
              </a:rPr>
              <a:t>Ein</a:t>
            </a:r>
            <a:r>
              <a:rPr lang="fr-BE" b="1" dirty="0">
                <a:solidFill>
                  <a:srgbClr val="00B050"/>
                </a:solidFill>
              </a:rPr>
              <a:t> </a:t>
            </a:r>
            <a:r>
              <a:rPr lang="fr-BE" b="1" dirty="0" err="1">
                <a:solidFill>
                  <a:srgbClr val="00B050"/>
                </a:solidFill>
              </a:rPr>
              <a:t>Verfahren</a:t>
            </a:r>
            <a:r>
              <a:rPr lang="fr-BE" b="1" dirty="0"/>
              <a:t> </a:t>
            </a:r>
            <a:r>
              <a:rPr lang="fr-BE" b="1" dirty="0" smtClean="0"/>
              <a:t>: </a:t>
            </a:r>
          </a:p>
          <a:p>
            <a:pPr marL="541338"/>
            <a:r>
              <a:rPr lang="fr-BE" b="1" dirty="0" smtClean="0"/>
              <a:t>Analyse </a:t>
            </a:r>
            <a:r>
              <a:rPr lang="fr-BE" b="1" dirty="0"/>
              <a:t>basée sur les documents </a:t>
            </a:r>
            <a:r>
              <a:rPr lang="fr-BE" b="1" dirty="0" smtClean="0"/>
              <a:t>stratégiques car </a:t>
            </a:r>
            <a:r>
              <a:rPr lang="fr-BE" b="1" dirty="0"/>
              <a:t>très peu de </a:t>
            </a:r>
            <a:r>
              <a:rPr lang="fr-BE" b="1" dirty="0" smtClean="0"/>
              <a:t>données pertinentes sur l’ensemble de la Grande Région / </a:t>
            </a:r>
            <a:r>
              <a:rPr lang="de-DE" b="1" dirty="0">
                <a:solidFill>
                  <a:srgbClr val="00B050"/>
                </a:solidFill>
              </a:rPr>
              <a:t>Analyse auf der Grundlage von strategischen Dokumenten, da nur sehr wenige relevante Daten für die gesamte Großregion verfügbar sind. 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4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18975" y="1507480"/>
            <a:ext cx="72771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/>
              <a:t>Augmentation de la demande en transport des marchandises et en mobilité des </a:t>
            </a:r>
            <a:r>
              <a:rPr lang="fr-BE" dirty="0" smtClean="0"/>
              <a:t>personnes / </a:t>
            </a:r>
            <a:r>
              <a:rPr lang="de-DE" dirty="0" smtClean="0">
                <a:solidFill>
                  <a:srgbClr val="00B050"/>
                </a:solidFill>
              </a:rPr>
              <a:t>Erhöhte </a:t>
            </a:r>
            <a:r>
              <a:rPr lang="de-DE" dirty="0">
                <a:solidFill>
                  <a:srgbClr val="00B050"/>
                </a:solidFill>
              </a:rPr>
              <a:t>Nachfrage nach Güterverkehr und Passagiermobilität</a:t>
            </a:r>
            <a:endParaRPr lang="fr-BE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/>
              <a:t>Impact des NTIC et des nouvelles offres de </a:t>
            </a:r>
            <a:r>
              <a:rPr lang="fr-BE" dirty="0" smtClean="0"/>
              <a:t>mobilité / </a:t>
            </a:r>
            <a:r>
              <a:rPr lang="de-DE" dirty="0" smtClean="0">
                <a:solidFill>
                  <a:srgbClr val="00B050"/>
                </a:solidFill>
              </a:rPr>
              <a:t>Auswirkungen </a:t>
            </a:r>
            <a:r>
              <a:rPr lang="de-DE" dirty="0">
                <a:solidFill>
                  <a:srgbClr val="00B050"/>
                </a:solidFill>
              </a:rPr>
              <a:t>von NICTs und neuen Mobilitätsangeboten</a:t>
            </a:r>
            <a:endParaRPr lang="fr-BE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/>
              <a:t>Contribution importante du secteur (29 %) dans la consommation finale </a:t>
            </a:r>
            <a:r>
              <a:rPr lang="fr-BE" dirty="0" smtClean="0"/>
              <a:t>d’énergie / </a:t>
            </a:r>
            <a:r>
              <a:rPr lang="de-DE" dirty="0" smtClean="0">
                <a:solidFill>
                  <a:srgbClr val="00B050"/>
                </a:solidFill>
              </a:rPr>
              <a:t>Signifikanter </a:t>
            </a:r>
            <a:r>
              <a:rPr lang="de-DE" dirty="0">
                <a:solidFill>
                  <a:srgbClr val="00B050"/>
                </a:solidFill>
              </a:rPr>
              <a:t>Beitrag des Sektors (29%) zum </a:t>
            </a:r>
            <a:r>
              <a:rPr lang="de-DE" dirty="0" smtClean="0">
                <a:solidFill>
                  <a:srgbClr val="00B050"/>
                </a:solidFill>
              </a:rPr>
              <a:t>Endenergieverbrauch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/>
              <a:t>Ambitions environnementales européennes très élevées / </a:t>
            </a:r>
            <a:r>
              <a:rPr lang="fr-BE" dirty="0" err="1" smtClean="0">
                <a:solidFill>
                  <a:srgbClr val="00B050"/>
                </a:solidFill>
              </a:rPr>
              <a:t>Sehr</a:t>
            </a:r>
            <a:r>
              <a:rPr lang="fr-BE" dirty="0" smtClean="0">
                <a:solidFill>
                  <a:srgbClr val="00B050"/>
                </a:solidFill>
              </a:rPr>
              <a:t> </a:t>
            </a:r>
            <a:r>
              <a:rPr lang="fr-BE" dirty="0" err="1" smtClean="0">
                <a:solidFill>
                  <a:srgbClr val="00B050"/>
                </a:solidFill>
              </a:rPr>
              <a:t>hohe</a:t>
            </a:r>
            <a:r>
              <a:rPr lang="fr-BE" dirty="0" smtClean="0">
                <a:solidFill>
                  <a:srgbClr val="00B050"/>
                </a:solidFill>
              </a:rPr>
              <a:t> </a:t>
            </a:r>
            <a:r>
              <a:rPr lang="fr-BE" dirty="0" err="1">
                <a:solidFill>
                  <a:srgbClr val="00B050"/>
                </a:solidFill>
              </a:rPr>
              <a:t>Ambitionen</a:t>
            </a:r>
            <a:r>
              <a:rPr lang="fr-BE" dirty="0" smtClean="0">
                <a:solidFill>
                  <a:srgbClr val="00B050"/>
                </a:solidFill>
              </a:rPr>
              <a:t> </a:t>
            </a:r>
            <a:r>
              <a:rPr lang="fr-BE" dirty="0" err="1">
                <a:solidFill>
                  <a:srgbClr val="00B050"/>
                </a:solidFill>
              </a:rPr>
              <a:t>europäische</a:t>
            </a:r>
            <a:r>
              <a:rPr lang="fr-BE" dirty="0">
                <a:solidFill>
                  <a:srgbClr val="00B050"/>
                </a:solidFill>
              </a:rPr>
              <a:t> </a:t>
            </a:r>
            <a:r>
              <a:rPr lang="fr-BE" dirty="0" err="1" smtClean="0">
                <a:solidFill>
                  <a:srgbClr val="00B050"/>
                </a:solidFill>
              </a:rPr>
              <a:t>Umweltziele</a:t>
            </a:r>
            <a:endParaRPr lang="de-DE" dirty="0" smtClean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 smtClean="0"/>
              <a:t>Le mode routier reste largement majoritaire dans les déplacements /</a:t>
            </a:r>
            <a:r>
              <a:rPr lang="fr-BE" dirty="0" smtClean="0">
                <a:solidFill>
                  <a:srgbClr val="00B050"/>
                </a:solidFill>
              </a:rPr>
              <a:t> </a:t>
            </a:r>
            <a:r>
              <a:rPr lang="de-DE" dirty="0">
                <a:solidFill>
                  <a:srgbClr val="00B050"/>
                </a:solidFill>
              </a:rPr>
              <a:t>Der Straßenverkehr bleibt der wichtigste Verkehrsträger.</a:t>
            </a:r>
            <a:endParaRPr lang="fr-BE" dirty="0">
              <a:solidFill>
                <a:srgbClr val="00B05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25714" y="453449"/>
            <a:ext cx="8854221" cy="360000"/>
          </a:xfrm>
        </p:spPr>
        <p:txBody>
          <a:bodyPr>
            <a:normAutofit fontScale="90000"/>
          </a:bodyPr>
          <a:lstStyle/>
          <a:p>
            <a:r>
              <a:rPr lang="fr-LU" sz="3200" dirty="0" smtClean="0">
                <a:latin typeface="+mn-lt"/>
              </a:rPr>
              <a:t>4. </a:t>
            </a:r>
            <a:r>
              <a:rPr lang="fr-BE" sz="3200" dirty="0">
                <a:latin typeface="+mn-lt"/>
              </a:rPr>
              <a:t>Cahier n°2 – Mobilité </a:t>
            </a:r>
            <a:r>
              <a:rPr lang="fr-BE" sz="3200" dirty="0">
                <a:solidFill>
                  <a:schemeClr val="tx1"/>
                </a:solidFill>
                <a:latin typeface="+mn-lt"/>
              </a:rPr>
              <a:t>/</a:t>
            </a:r>
            <a:r>
              <a:rPr lang="fr-BE" sz="3200" dirty="0">
                <a:latin typeface="+mn-lt"/>
              </a:rPr>
              <a:t> </a:t>
            </a:r>
            <a:r>
              <a:rPr lang="fr-BE" sz="3200" dirty="0" err="1">
                <a:solidFill>
                  <a:srgbClr val="00B050"/>
                </a:solidFill>
                <a:latin typeface="+mn-lt"/>
              </a:rPr>
              <a:t>Heft</a:t>
            </a:r>
            <a:r>
              <a:rPr lang="fr-BE" sz="3200" dirty="0">
                <a:solidFill>
                  <a:srgbClr val="00B050"/>
                </a:solidFill>
                <a:latin typeface="+mn-lt"/>
              </a:rPr>
              <a:t> n°1 - </a:t>
            </a:r>
            <a:r>
              <a:rPr lang="fr-BE" sz="3200" dirty="0" err="1">
                <a:solidFill>
                  <a:srgbClr val="00B050"/>
                </a:solidFill>
              </a:rPr>
              <a:t>Mobilität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762500" y="919654"/>
            <a:ext cx="778691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BE" b="1" dirty="0" smtClean="0">
                <a:cs typeface="Arial" panose="020B0604020202020204" pitchFamily="34" charset="0"/>
              </a:rPr>
              <a:t>Considérations </a:t>
            </a:r>
            <a:r>
              <a:rPr lang="fr-BE" b="1" dirty="0">
                <a:cs typeface="Arial" panose="020B0604020202020204" pitchFamily="34" charset="0"/>
              </a:rPr>
              <a:t>générales / </a:t>
            </a:r>
            <a:r>
              <a:rPr lang="fr-BE" b="1" dirty="0">
                <a:solidFill>
                  <a:srgbClr val="00B050"/>
                </a:solidFill>
                <a:cs typeface="Arial" panose="020B0604020202020204" pitchFamily="34" charset="0"/>
              </a:rPr>
              <a:t>Allgemeine </a:t>
            </a:r>
            <a:r>
              <a:rPr lang="fr-BE" b="1" dirty="0" err="1">
                <a:solidFill>
                  <a:srgbClr val="00B050"/>
                </a:solidFill>
                <a:cs typeface="Arial" panose="020B0604020202020204" pitchFamily="34" charset="0"/>
              </a:rPr>
              <a:t>Überlegungen</a:t>
            </a:r>
            <a:r>
              <a:rPr lang="fr-BE" b="1" dirty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107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25714" y="430589"/>
            <a:ext cx="8854221" cy="360000"/>
          </a:xfrm>
        </p:spPr>
        <p:txBody>
          <a:bodyPr>
            <a:normAutofit fontScale="90000"/>
          </a:bodyPr>
          <a:lstStyle/>
          <a:p>
            <a:r>
              <a:rPr lang="fr-LU" sz="3200" dirty="0" smtClean="0">
                <a:latin typeface="+mn-lt"/>
              </a:rPr>
              <a:t>4. </a:t>
            </a:r>
            <a:r>
              <a:rPr lang="fr-BE" sz="3200" dirty="0">
                <a:latin typeface="+mn-lt"/>
              </a:rPr>
              <a:t>Cahier n°2 – Mobilité </a:t>
            </a:r>
            <a:r>
              <a:rPr lang="fr-BE" sz="3200" dirty="0">
                <a:solidFill>
                  <a:schemeClr val="tx1"/>
                </a:solidFill>
                <a:latin typeface="+mn-lt"/>
              </a:rPr>
              <a:t>/</a:t>
            </a:r>
            <a:r>
              <a:rPr lang="fr-BE" sz="3200" dirty="0">
                <a:latin typeface="+mn-lt"/>
              </a:rPr>
              <a:t> </a:t>
            </a:r>
            <a:r>
              <a:rPr lang="fr-BE" sz="3200" dirty="0" err="1">
                <a:solidFill>
                  <a:srgbClr val="00B050"/>
                </a:solidFill>
                <a:latin typeface="+mn-lt"/>
              </a:rPr>
              <a:t>Heft</a:t>
            </a:r>
            <a:r>
              <a:rPr lang="fr-BE" sz="3200" dirty="0">
                <a:solidFill>
                  <a:srgbClr val="00B050"/>
                </a:solidFill>
                <a:latin typeface="+mn-lt"/>
              </a:rPr>
              <a:t> n°1 - </a:t>
            </a:r>
            <a:r>
              <a:rPr lang="fr-BE" sz="3200" dirty="0" err="1">
                <a:solidFill>
                  <a:srgbClr val="00B050"/>
                </a:solidFill>
              </a:rPr>
              <a:t>Mobilität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8200" y="1036694"/>
            <a:ext cx="7860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 smtClean="0"/>
              <a:t>Echelles suprarégionale et régionale / </a:t>
            </a:r>
            <a:r>
              <a:rPr lang="fr-BE" b="1" dirty="0" err="1">
                <a:solidFill>
                  <a:srgbClr val="00B050"/>
                </a:solidFill>
              </a:rPr>
              <a:t>Überregionale</a:t>
            </a:r>
            <a:r>
              <a:rPr lang="fr-BE" b="1" dirty="0">
                <a:solidFill>
                  <a:srgbClr val="00B050"/>
                </a:solidFill>
              </a:rPr>
              <a:t> </a:t>
            </a:r>
            <a:r>
              <a:rPr lang="fr-BE" b="1" dirty="0" err="1">
                <a:solidFill>
                  <a:srgbClr val="00B050"/>
                </a:solidFill>
              </a:rPr>
              <a:t>und</a:t>
            </a:r>
            <a:r>
              <a:rPr lang="fr-BE" b="1" dirty="0">
                <a:solidFill>
                  <a:srgbClr val="00B050"/>
                </a:solidFill>
              </a:rPr>
              <a:t> </a:t>
            </a:r>
            <a:r>
              <a:rPr lang="fr-BE" b="1" dirty="0" err="1">
                <a:solidFill>
                  <a:srgbClr val="00B050"/>
                </a:solidFill>
              </a:rPr>
              <a:t>regionale</a:t>
            </a:r>
            <a:r>
              <a:rPr lang="fr-BE" b="1" dirty="0">
                <a:solidFill>
                  <a:srgbClr val="00B050"/>
                </a:solidFill>
              </a:rPr>
              <a:t> </a:t>
            </a:r>
            <a:r>
              <a:rPr lang="fr-BE" b="1" dirty="0" err="1">
                <a:solidFill>
                  <a:srgbClr val="00B050"/>
                </a:solidFill>
              </a:rPr>
              <a:t>Skalen</a:t>
            </a:r>
            <a:endParaRPr lang="fr-BE" b="1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4674" y="1774180"/>
            <a:ext cx="870988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/>
              <a:t>Flux de plus en plus importants et répartis inégalement sur le territoire de la </a:t>
            </a:r>
            <a:r>
              <a:rPr lang="fr-BE" dirty="0" smtClean="0"/>
              <a:t>Grande Région / </a:t>
            </a:r>
            <a:r>
              <a:rPr lang="de-DE" dirty="0">
                <a:solidFill>
                  <a:srgbClr val="00B050"/>
                </a:solidFill>
              </a:rPr>
              <a:t>Zunehmend große und ungleichmäßig verteilte Ströme im Gebiet der Großregion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 smtClean="0"/>
              <a:t>Atout </a:t>
            </a:r>
            <a:r>
              <a:rPr lang="fr-BE" dirty="0"/>
              <a:t>de la localisation de la Grande Région au sein de l’Europe du </a:t>
            </a:r>
            <a:r>
              <a:rPr lang="fr-BE" dirty="0" smtClean="0"/>
              <a:t>Nord-Ouest ( 4 corridors RTE-T) / </a:t>
            </a:r>
            <a:r>
              <a:rPr lang="de-DE" dirty="0">
                <a:solidFill>
                  <a:srgbClr val="00B050"/>
                </a:solidFill>
              </a:rPr>
              <a:t>Stärkung der Lage der Großregion in Nordwesteuropa </a:t>
            </a:r>
            <a:r>
              <a:rPr lang="de-DE" dirty="0" smtClean="0">
                <a:solidFill>
                  <a:srgbClr val="00B050"/>
                </a:solidFill>
              </a:rPr>
              <a:t>( 4 </a:t>
            </a:r>
            <a:r>
              <a:rPr lang="en-US">
                <a:solidFill>
                  <a:srgbClr val="00B050"/>
                </a:solidFill>
              </a:rPr>
              <a:t>Korridor</a:t>
            </a:r>
            <a:r>
              <a:rPr lang="en-US"/>
              <a:t> </a:t>
            </a:r>
            <a:r>
              <a:rPr lang="de-DE" smtClean="0">
                <a:solidFill>
                  <a:srgbClr val="00B050"/>
                </a:solidFill>
              </a:rPr>
              <a:t>Transeuropäischen </a:t>
            </a:r>
            <a:r>
              <a:rPr lang="de-DE" dirty="0" smtClean="0">
                <a:solidFill>
                  <a:srgbClr val="00B050"/>
                </a:solidFill>
              </a:rPr>
              <a:t>Verkehrsnetzes)</a:t>
            </a:r>
            <a:endParaRPr lang="fr-BE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/>
              <a:t>7 aéroports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confrontés</a:t>
            </a:r>
            <a:r>
              <a:rPr lang="en-US" dirty="0"/>
              <a:t> à </a:t>
            </a:r>
            <a:r>
              <a:rPr lang="en-US" dirty="0" err="1"/>
              <a:t>une</a:t>
            </a:r>
            <a:r>
              <a:rPr lang="en-US" dirty="0"/>
              <a:t> concurrence interne et </a:t>
            </a:r>
            <a:r>
              <a:rPr lang="en-US" dirty="0" err="1" smtClean="0"/>
              <a:t>externe</a:t>
            </a:r>
            <a:r>
              <a:rPr lang="en-US" dirty="0" smtClean="0"/>
              <a:t> / </a:t>
            </a:r>
            <a:r>
              <a:rPr lang="de-DE" dirty="0">
                <a:solidFill>
                  <a:srgbClr val="00B050"/>
                </a:solidFill>
              </a:rPr>
              <a:t>7 Flughäfen, aber mit internem und externem Wettbewerb konfrontiert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 smtClean="0"/>
              <a:t>Proximité </a:t>
            </a:r>
            <a:r>
              <a:rPr lang="fr-BE" dirty="0"/>
              <a:t>des grands aéroports </a:t>
            </a:r>
            <a:r>
              <a:rPr lang="fr-BE" dirty="0" smtClean="0"/>
              <a:t>intercontinentaux / </a:t>
            </a:r>
            <a:r>
              <a:rPr lang="de-DE" dirty="0">
                <a:solidFill>
                  <a:srgbClr val="00B050"/>
                </a:solidFill>
              </a:rPr>
              <a:t>Nähe zu den wichtigsten interkontinentalen </a:t>
            </a:r>
            <a:r>
              <a:rPr lang="de-DE" dirty="0" smtClean="0">
                <a:solidFill>
                  <a:srgbClr val="00B050"/>
                </a:solidFill>
              </a:rPr>
              <a:t>Flughäfen</a:t>
            </a:r>
            <a:endParaRPr lang="fr-B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9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29464" y="1560691"/>
            <a:ext cx="8382000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/>
              <a:t>Concurrence/complémentarité entre les TGV et les vols moyennes distances / </a:t>
            </a:r>
            <a:r>
              <a:rPr lang="de-DE" dirty="0">
                <a:solidFill>
                  <a:srgbClr val="00B050"/>
                </a:solidFill>
              </a:rPr>
              <a:t>Wettbewerb/Komplementarität zwischen Hochgeschwindigkeitszügen und Mittelstreckenflügen</a:t>
            </a:r>
            <a:endParaRPr lang="fr-BE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/>
              <a:t>Diminution des relations ferroviaires entre la Grande Région et les grandes métropoles européennes / </a:t>
            </a:r>
            <a:r>
              <a:rPr lang="de-DE" dirty="0">
                <a:solidFill>
                  <a:srgbClr val="00B050"/>
                </a:solidFill>
              </a:rPr>
              <a:t>Rückgang der Eisenbahnverbindungen zwischen der Großregion und den europäischen Großstädten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 smtClean="0"/>
              <a:t>La Grande Région est un carrefour de nombreux axes ferroviaires de transport de marchandises / </a:t>
            </a:r>
            <a:r>
              <a:rPr lang="de-DE" dirty="0">
                <a:solidFill>
                  <a:srgbClr val="00B050"/>
                </a:solidFill>
              </a:rPr>
              <a:t>Die Großregion ist ein Knotenpunkt vieler Schienengüterverkehrsachsen</a:t>
            </a:r>
            <a:endParaRPr lang="fr-BE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 smtClean="0"/>
              <a:t>Recommandations des versants d’un report </a:t>
            </a:r>
            <a:r>
              <a:rPr lang="fr-BE" dirty="0"/>
              <a:t>modal </a:t>
            </a:r>
            <a:r>
              <a:rPr lang="fr-BE" dirty="0" smtClean="0"/>
              <a:t>du transport des marchandises par route vers </a:t>
            </a:r>
            <a:r>
              <a:rPr lang="fr-BE" dirty="0"/>
              <a:t>le transport fluvial et </a:t>
            </a:r>
            <a:r>
              <a:rPr lang="fr-BE" dirty="0" smtClean="0"/>
              <a:t>ferroviaire / </a:t>
            </a:r>
            <a:r>
              <a:rPr lang="de-DE" dirty="0">
                <a:solidFill>
                  <a:srgbClr val="00B050"/>
                </a:solidFill>
              </a:rPr>
              <a:t>Empfehlungen von der Piste für eine Verkehrsverlagerung von der Straße auf die Binnenschifffahrt und den Schienengüterverkehr</a:t>
            </a:r>
            <a:endParaRPr lang="fr-BE" dirty="0" smtClean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 smtClean="0"/>
              <a:t>Trois </a:t>
            </a:r>
            <a:r>
              <a:rPr lang="fr-BE" dirty="0"/>
              <a:t>axes fluviaux : Sambre-Meuse II Rhin II </a:t>
            </a:r>
            <a:r>
              <a:rPr lang="fr-BE" dirty="0" smtClean="0"/>
              <a:t>Moselle / </a:t>
            </a:r>
            <a:r>
              <a:rPr lang="de-DE" dirty="0">
                <a:solidFill>
                  <a:srgbClr val="00B050"/>
                </a:solidFill>
              </a:rPr>
              <a:t>Drei Flussachsen: </a:t>
            </a:r>
            <a:r>
              <a:rPr lang="de-DE" dirty="0" err="1">
                <a:solidFill>
                  <a:srgbClr val="00B050"/>
                </a:solidFill>
              </a:rPr>
              <a:t>Sambre-Meuse</a:t>
            </a:r>
            <a:r>
              <a:rPr lang="de-DE" dirty="0">
                <a:solidFill>
                  <a:srgbClr val="00B050"/>
                </a:solidFill>
              </a:rPr>
              <a:t> II Rhein II </a:t>
            </a:r>
            <a:r>
              <a:rPr lang="de-DE" dirty="0" smtClean="0">
                <a:solidFill>
                  <a:srgbClr val="00B050"/>
                </a:solidFill>
              </a:rPr>
              <a:t>Mosel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/>
              <a:t>Traitement des chaînons routiers manquants / </a:t>
            </a:r>
            <a:r>
              <a:rPr lang="fr-BE" dirty="0" err="1">
                <a:solidFill>
                  <a:srgbClr val="00B050"/>
                </a:solidFill>
              </a:rPr>
              <a:t>Behandlung</a:t>
            </a:r>
            <a:r>
              <a:rPr lang="fr-BE" dirty="0">
                <a:solidFill>
                  <a:srgbClr val="00B050"/>
                </a:solidFill>
              </a:rPr>
              <a:t> </a:t>
            </a:r>
            <a:r>
              <a:rPr lang="fr-BE" dirty="0" err="1">
                <a:solidFill>
                  <a:srgbClr val="00B050"/>
                </a:solidFill>
              </a:rPr>
              <a:t>fehlender</a:t>
            </a:r>
            <a:r>
              <a:rPr lang="fr-BE" dirty="0">
                <a:solidFill>
                  <a:srgbClr val="00B050"/>
                </a:solidFill>
              </a:rPr>
              <a:t> </a:t>
            </a:r>
            <a:r>
              <a:rPr lang="fr-BE" dirty="0" err="1" smtClean="0">
                <a:solidFill>
                  <a:srgbClr val="00B050"/>
                </a:solidFill>
              </a:rPr>
              <a:t>Straßenverbindungen</a:t>
            </a:r>
            <a:endParaRPr lang="fr-BE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25714" y="430589"/>
            <a:ext cx="8854221" cy="360000"/>
          </a:xfrm>
        </p:spPr>
        <p:txBody>
          <a:bodyPr>
            <a:normAutofit fontScale="90000"/>
          </a:bodyPr>
          <a:lstStyle/>
          <a:p>
            <a:r>
              <a:rPr lang="fr-LU" sz="3200" dirty="0" smtClean="0">
                <a:latin typeface="+mn-lt"/>
              </a:rPr>
              <a:t>4. </a:t>
            </a:r>
            <a:r>
              <a:rPr lang="fr-BE" sz="3200" dirty="0">
                <a:latin typeface="+mn-lt"/>
              </a:rPr>
              <a:t>Cahier n°2 – Mobilité </a:t>
            </a:r>
            <a:r>
              <a:rPr lang="fr-BE" sz="3200" dirty="0">
                <a:solidFill>
                  <a:schemeClr val="tx1"/>
                </a:solidFill>
                <a:latin typeface="+mn-lt"/>
              </a:rPr>
              <a:t>/</a:t>
            </a:r>
            <a:r>
              <a:rPr lang="fr-BE" sz="3200" dirty="0">
                <a:latin typeface="+mn-lt"/>
              </a:rPr>
              <a:t> </a:t>
            </a:r>
            <a:r>
              <a:rPr lang="fr-BE" sz="3200" dirty="0" err="1">
                <a:solidFill>
                  <a:srgbClr val="00B050"/>
                </a:solidFill>
                <a:latin typeface="+mn-lt"/>
              </a:rPr>
              <a:t>Heft</a:t>
            </a:r>
            <a:r>
              <a:rPr lang="fr-BE" sz="3200" dirty="0">
                <a:solidFill>
                  <a:srgbClr val="00B050"/>
                </a:solidFill>
                <a:latin typeface="+mn-lt"/>
              </a:rPr>
              <a:t> n°1 - </a:t>
            </a:r>
            <a:r>
              <a:rPr lang="fr-BE" sz="3200" dirty="0" err="1">
                <a:solidFill>
                  <a:srgbClr val="00B050"/>
                </a:solidFill>
              </a:rPr>
              <a:t>Mobilität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8200" y="1036694"/>
            <a:ext cx="7860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 smtClean="0"/>
              <a:t>Echelles suprarégionale et régionale / </a:t>
            </a:r>
            <a:r>
              <a:rPr lang="fr-BE" b="1" dirty="0" err="1">
                <a:solidFill>
                  <a:srgbClr val="00B050"/>
                </a:solidFill>
              </a:rPr>
              <a:t>Überregionale</a:t>
            </a:r>
            <a:r>
              <a:rPr lang="fr-BE" b="1" dirty="0">
                <a:solidFill>
                  <a:srgbClr val="00B050"/>
                </a:solidFill>
              </a:rPr>
              <a:t> </a:t>
            </a:r>
            <a:r>
              <a:rPr lang="fr-BE" b="1" dirty="0" err="1">
                <a:solidFill>
                  <a:srgbClr val="00B050"/>
                </a:solidFill>
              </a:rPr>
              <a:t>und</a:t>
            </a:r>
            <a:r>
              <a:rPr lang="fr-BE" b="1" dirty="0">
                <a:solidFill>
                  <a:srgbClr val="00B050"/>
                </a:solidFill>
              </a:rPr>
              <a:t> </a:t>
            </a:r>
            <a:r>
              <a:rPr lang="fr-BE" b="1" dirty="0" err="1">
                <a:solidFill>
                  <a:srgbClr val="00B050"/>
                </a:solidFill>
              </a:rPr>
              <a:t>regionale</a:t>
            </a:r>
            <a:r>
              <a:rPr lang="fr-BE" b="1" dirty="0">
                <a:solidFill>
                  <a:srgbClr val="00B050"/>
                </a:solidFill>
              </a:rPr>
              <a:t> </a:t>
            </a:r>
            <a:r>
              <a:rPr lang="fr-BE" b="1" dirty="0" err="1">
                <a:solidFill>
                  <a:srgbClr val="00B050"/>
                </a:solidFill>
              </a:rPr>
              <a:t>Skalen</a:t>
            </a:r>
            <a:endParaRPr lang="fr-BE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4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0" b="8491"/>
          <a:stretch/>
        </p:blipFill>
        <p:spPr bwMode="auto">
          <a:xfrm>
            <a:off x="990600" y="0"/>
            <a:ext cx="8002833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790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48950"/>
            <a:ext cx="6692900" cy="360000"/>
          </a:xfrm>
        </p:spPr>
        <p:txBody>
          <a:bodyPr>
            <a:normAutofit fontScale="90000"/>
          </a:bodyPr>
          <a:lstStyle/>
          <a:p>
            <a:r>
              <a:rPr lang="fr-LU" sz="3200" dirty="0" smtClean="0">
                <a:latin typeface="+mn-lt"/>
              </a:rPr>
              <a:t>Plan </a:t>
            </a:r>
            <a:r>
              <a:rPr lang="fr-LU" sz="3200" dirty="0" smtClean="0">
                <a:solidFill>
                  <a:schemeClr val="tx1"/>
                </a:solidFill>
                <a:latin typeface="+mn-lt"/>
              </a:rPr>
              <a:t>/</a:t>
            </a:r>
            <a:r>
              <a:rPr lang="fr-LU" sz="3200" dirty="0" smtClean="0">
                <a:latin typeface="+mn-lt"/>
              </a:rPr>
              <a:t> </a:t>
            </a:r>
            <a:r>
              <a:rPr lang="fr-LU" sz="3200" dirty="0" err="1" smtClean="0">
                <a:solidFill>
                  <a:srgbClr val="00B050"/>
                </a:solidFill>
                <a:latin typeface="+mn-lt"/>
              </a:rPr>
              <a:t>Aufbau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69943" y="1372801"/>
            <a:ext cx="8718697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B12C25"/>
              </a:buClr>
              <a:buFont typeface="+mj-lt"/>
              <a:buAutoNum type="arabicPeriod"/>
            </a:pPr>
            <a:r>
              <a:rPr lang="fr-BE" dirty="0">
                <a:cs typeface="Arial" panose="020B0604020202020204" pitchFamily="34" charset="0"/>
              </a:rPr>
              <a:t>Introduction / </a:t>
            </a:r>
            <a:r>
              <a:rPr lang="fr-BE" dirty="0" err="1">
                <a:solidFill>
                  <a:srgbClr val="00B050"/>
                </a:solidFill>
                <a:cs typeface="Arial" panose="020B0604020202020204" pitchFamily="34" charset="0"/>
              </a:rPr>
              <a:t>Einführung</a:t>
            </a:r>
            <a:endParaRPr lang="fr-BE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B12C25"/>
              </a:buClr>
              <a:buFont typeface="+mj-lt"/>
              <a:buAutoNum type="arabicPeriod"/>
            </a:pPr>
            <a:endParaRPr lang="fr-BE" dirty="0"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B12C25"/>
              </a:buClr>
              <a:buFont typeface="+mj-lt"/>
              <a:buAutoNum type="arabicPeriod"/>
            </a:pPr>
            <a:r>
              <a:rPr lang="fr-BE" dirty="0" smtClean="0">
                <a:cs typeface="Arial" panose="020B0604020202020204" pitchFamily="34" charset="0"/>
              </a:rPr>
              <a:t>Présentation générale du diagnostic territorial / </a:t>
            </a:r>
            <a:r>
              <a:rPr lang="fr-BE" dirty="0" err="1">
                <a:solidFill>
                  <a:srgbClr val="00B050"/>
                </a:solidFill>
                <a:cs typeface="Arial" panose="020B0604020202020204" pitchFamily="34" charset="0"/>
              </a:rPr>
              <a:t>Generelle</a:t>
            </a:r>
            <a:r>
              <a:rPr lang="fr-BE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fr-BE" dirty="0" err="1">
                <a:solidFill>
                  <a:srgbClr val="00B050"/>
                </a:solidFill>
                <a:cs typeface="Arial" panose="020B0604020202020204" pitchFamily="34" charset="0"/>
              </a:rPr>
              <a:t>Darstellung</a:t>
            </a:r>
            <a:r>
              <a:rPr lang="fr-BE" dirty="0">
                <a:solidFill>
                  <a:srgbClr val="00B050"/>
                </a:solidFill>
                <a:cs typeface="Arial" panose="020B0604020202020204" pitchFamily="34" charset="0"/>
              </a:rPr>
              <a:t> der </a:t>
            </a:r>
            <a:r>
              <a:rPr lang="fr-BE" dirty="0" err="1">
                <a:solidFill>
                  <a:srgbClr val="00B050"/>
                </a:solidFill>
                <a:cs typeface="Arial" panose="020B0604020202020204" pitchFamily="34" charset="0"/>
              </a:rPr>
              <a:t>Territorialdiagnostik</a:t>
            </a:r>
            <a:r>
              <a:rPr lang="fr-BE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600"/>
              </a:spcAft>
              <a:buClr>
                <a:srgbClr val="B12C25"/>
              </a:buClr>
              <a:buFont typeface="+mj-lt"/>
              <a:buAutoNum type="arabicPeriod"/>
            </a:pPr>
            <a:endParaRPr lang="fr-BE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B12C25"/>
              </a:buClr>
              <a:buFont typeface="+mj-lt"/>
              <a:buAutoNum type="arabicPeriod"/>
            </a:pPr>
            <a:r>
              <a:rPr lang="fr-LU" dirty="0" smtClean="0">
                <a:cs typeface="Arial" panose="020B0604020202020204" pitchFamily="34" charset="0"/>
              </a:rPr>
              <a:t>Cahier n°1 - </a:t>
            </a:r>
            <a:r>
              <a:rPr lang="fr-FR" dirty="0">
                <a:cs typeface="Arial" panose="020B0604020202020204" pitchFamily="34" charset="0"/>
              </a:rPr>
              <a:t>Dynamiques démographiques et besoins </a:t>
            </a:r>
            <a:r>
              <a:rPr lang="fr-FR" dirty="0" smtClean="0">
                <a:cs typeface="Arial" panose="020B0604020202020204" pitchFamily="34" charset="0"/>
              </a:rPr>
              <a:t>territoriaux </a:t>
            </a:r>
            <a:r>
              <a:rPr lang="fr-LU" dirty="0" smtClean="0">
                <a:cs typeface="Arial" panose="020B0604020202020204" pitchFamily="34" charset="0"/>
              </a:rPr>
              <a:t>/ </a:t>
            </a:r>
            <a:r>
              <a:rPr lang="fr-LU" dirty="0" err="1">
                <a:solidFill>
                  <a:srgbClr val="00B050"/>
                </a:solidFill>
                <a:cs typeface="Arial" panose="020B0604020202020204" pitchFamily="34" charset="0"/>
              </a:rPr>
              <a:t>Heft</a:t>
            </a:r>
            <a:r>
              <a:rPr lang="fr-LU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fr-LU" dirty="0" smtClean="0">
                <a:solidFill>
                  <a:srgbClr val="00B050"/>
                </a:solidFill>
                <a:cs typeface="Arial" panose="020B0604020202020204" pitchFamily="34" charset="0"/>
              </a:rPr>
              <a:t>n°1 - </a:t>
            </a:r>
            <a:r>
              <a:rPr lang="de-DE" dirty="0" smtClean="0">
                <a:solidFill>
                  <a:srgbClr val="00B050"/>
                </a:solidFill>
                <a:cs typeface="Arial" panose="020B0604020202020204" pitchFamily="34" charset="0"/>
              </a:rPr>
              <a:t>Räumliche </a:t>
            </a:r>
            <a:r>
              <a:rPr lang="de-DE" dirty="0">
                <a:solidFill>
                  <a:srgbClr val="00B050"/>
                </a:solidFill>
                <a:cs typeface="Arial" panose="020B0604020202020204" pitchFamily="34" charset="0"/>
              </a:rPr>
              <a:t>Herausforderungen des demografischen Wandels</a:t>
            </a:r>
            <a:endParaRPr lang="fr-LU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B12C25"/>
              </a:buClr>
              <a:buFont typeface="+mj-lt"/>
              <a:buAutoNum type="arabicPeriod"/>
            </a:pPr>
            <a:endParaRPr lang="fr-LU" dirty="0"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B12C25"/>
              </a:buClr>
              <a:buFont typeface="+mj-lt"/>
              <a:buAutoNum type="arabicPeriod"/>
            </a:pPr>
            <a:r>
              <a:rPr lang="fr-LU" dirty="0">
                <a:cs typeface="Arial" panose="020B0604020202020204" pitchFamily="34" charset="0"/>
              </a:rPr>
              <a:t>Cahier </a:t>
            </a:r>
            <a:r>
              <a:rPr lang="fr-LU" dirty="0" smtClean="0">
                <a:cs typeface="Arial" panose="020B0604020202020204" pitchFamily="34" charset="0"/>
              </a:rPr>
              <a:t>n°2 - Mobilité/ </a:t>
            </a:r>
            <a:r>
              <a:rPr lang="fr-LU" dirty="0" err="1">
                <a:solidFill>
                  <a:srgbClr val="00B050"/>
                </a:solidFill>
                <a:cs typeface="Arial" panose="020B0604020202020204" pitchFamily="34" charset="0"/>
              </a:rPr>
              <a:t>Heft</a:t>
            </a:r>
            <a:r>
              <a:rPr lang="fr-LU" dirty="0">
                <a:solidFill>
                  <a:srgbClr val="00B050"/>
                </a:solidFill>
                <a:cs typeface="Arial" panose="020B0604020202020204" pitchFamily="34" charset="0"/>
              </a:rPr>
              <a:t> n°2 </a:t>
            </a:r>
            <a:r>
              <a:rPr lang="fr-LU" dirty="0" smtClean="0">
                <a:solidFill>
                  <a:srgbClr val="00B050"/>
                </a:solidFill>
                <a:cs typeface="Arial" panose="020B0604020202020204" pitchFamily="34" charset="0"/>
              </a:rPr>
              <a:t>- </a:t>
            </a:r>
            <a:r>
              <a:rPr lang="fr-BE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Mobilität</a:t>
            </a:r>
            <a:r>
              <a:rPr lang="fr-BE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endParaRPr lang="fr-LU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B12C25"/>
              </a:buClr>
              <a:buFont typeface="+mj-lt"/>
              <a:buAutoNum type="arabicPeriod"/>
            </a:pPr>
            <a:endParaRPr lang="fr-LU" dirty="0"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B12C25"/>
              </a:buClr>
              <a:buFont typeface="+mj-lt"/>
              <a:buAutoNum type="arabicPeriod"/>
            </a:pPr>
            <a:r>
              <a:rPr lang="fr-LU" dirty="0">
                <a:cs typeface="Arial" panose="020B0604020202020204" pitchFamily="34" charset="0"/>
              </a:rPr>
              <a:t>Cahier </a:t>
            </a:r>
            <a:r>
              <a:rPr lang="fr-LU" dirty="0" smtClean="0">
                <a:cs typeface="Arial" panose="020B0604020202020204" pitchFamily="34" charset="0"/>
              </a:rPr>
              <a:t>n°3 - Développement économique / </a:t>
            </a:r>
            <a:r>
              <a:rPr lang="fr-LU" dirty="0" err="1">
                <a:solidFill>
                  <a:srgbClr val="00B050"/>
                </a:solidFill>
                <a:cs typeface="Arial" panose="020B0604020202020204" pitchFamily="34" charset="0"/>
              </a:rPr>
              <a:t>Heft</a:t>
            </a:r>
            <a:r>
              <a:rPr lang="fr-LU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fr-LU" dirty="0" smtClean="0">
                <a:solidFill>
                  <a:srgbClr val="00B050"/>
                </a:solidFill>
                <a:cs typeface="Arial" panose="020B0604020202020204" pitchFamily="34" charset="0"/>
              </a:rPr>
              <a:t>n°3 - </a:t>
            </a:r>
            <a:r>
              <a:rPr lang="fr-BE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Wirtschaftliche</a:t>
            </a:r>
            <a:r>
              <a:rPr lang="fr-BE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fr-BE" dirty="0" err="1">
                <a:solidFill>
                  <a:srgbClr val="00B050"/>
                </a:solidFill>
                <a:cs typeface="Arial" panose="020B0604020202020204" pitchFamily="34" charset="0"/>
              </a:rPr>
              <a:t>Entwicklung</a:t>
            </a:r>
            <a:endParaRPr lang="fr-LU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B12C25"/>
              </a:buClr>
              <a:buFont typeface="+mj-lt"/>
              <a:buAutoNum type="arabicPeriod"/>
            </a:pPr>
            <a:endParaRPr lang="fr-LU" dirty="0" smtClean="0"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B12C25"/>
              </a:buClr>
              <a:buFont typeface="+mj-lt"/>
              <a:buAutoNum type="arabicPeriod"/>
            </a:pPr>
            <a:r>
              <a:rPr lang="fr-LU" dirty="0">
                <a:cs typeface="Arial" panose="020B0604020202020204" pitchFamily="34" charset="0"/>
              </a:rPr>
              <a:t>Cahier </a:t>
            </a:r>
            <a:r>
              <a:rPr lang="fr-LU" dirty="0" smtClean="0">
                <a:cs typeface="Arial" panose="020B0604020202020204" pitchFamily="34" charset="0"/>
              </a:rPr>
              <a:t>n°4 – Environnement-Energie / </a:t>
            </a:r>
            <a:r>
              <a:rPr lang="fr-LU" dirty="0" err="1">
                <a:solidFill>
                  <a:srgbClr val="00B050"/>
                </a:solidFill>
                <a:cs typeface="Arial" panose="020B0604020202020204" pitchFamily="34" charset="0"/>
              </a:rPr>
              <a:t>Heft</a:t>
            </a:r>
            <a:r>
              <a:rPr lang="fr-LU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fr-LU" dirty="0" smtClean="0">
                <a:solidFill>
                  <a:srgbClr val="00B050"/>
                </a:solidFill>
                <a:cs typeface="Arial" panose="020B0604020202020204" pitchFamily="34" charset="0"/>
              </a:rPr>
              <a:t>n°4 – </a:t>
            </a:r>
            <a:r>
              <a:rPr lang="fr-BE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Umwelt</a:t>
            </a:r>
            <a:r>
              <a:rPr lang="fr-BE" dirty="0" smtClean="0">
                <a:solidFill>
                  <a:srgbClr val="00B050"/>
                </a:solidFill>
                <a:cs typeface="Arial" panose="020B0604020202020204" pitchFamily="34" charset="0"/>
              </a:rPr>
              <a:t>-Energie</a:t>
            </a:r>
            <a:endParaRPr lang="fr-LU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B12C25"/>
              </a:buClr>
            </a:pPr>
            <a:endParaRPr lang="fr-LU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2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" y="0"/>
            <a:ext cx="9700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" y="0"/>
            <a:ext cx="9700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3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475" y="0"/>
            <a:ext cx="9693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4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25714" y="430589"/>
            <a:ext cx="8854221" cy="360000"/>
          </a:xfrm>
        </p:spPr>
        <p:txBody>
          <a:bodyPr>
            <a:normAutofit fontScale="90000"/>
          </a:bodyPr>
          <a:lstStyle/>
          <a:p>
            <a:r>
              <a:rPr lang="fr-LU" sz="3200" dirty="0" smtClean="0">
                <a:latin typeface="+mn-lt"/>
              </a:rPr>
              <a:t>4. </a:t>
            </a:r>
            <a:r>
              <a:rPr lang="fr-BE" sz="3200" dirty="0">
                <a:latin typeface="+mn-lt"/>
              </a:rPr>
              <a:t>Cahier n°2 – Mobilité </a:t>
            </a:r>
            <a:r>
              <a:rPr lang="fr-BE" sz="3200" dirty="0">
                <a:solidFill>
                  <a:schemeClr val="tx1"/>
                </a:solidFill>
                <a:latin typeface="+mn-lt"/>
              </a:rPr>
              <a:t>/</a:t>
            </a:r>
            <a:r>
              <a:rPr lang="fr-BE" sz="3200" dirty="0">
                <a:latin typeface="+mn-lt"/>
              </a:rPr>
              <a:t> </a:t>
            </a:r>
            <a:r>
              <a:rPr lang="fr-BE" sz="3200" dirty="0" err="1">
                <a:solidFill>
                  <a:srgbClr val="00B050"/>
                </a:solidFill>
                <a:latin typeface="+mn-lt"/>
              </a:rPr>
              <a:t>Heft</a:t>
            </a:r>
            <a:r>
              <a:rPr lang="fr-BE" sz="3200" dirty="0">
                <a:solidFill>
                  <a:srgbClr val="00B050"/>
                </a:solidFill>
                <a:latin typeface="+mn-lt"/>
              </a:rPr>
              <a:t> n°1 - </a:t>
            </a:r>
            <a:r>
              <a:rPr lang="fr-BE" sz="3200" dirty="0" err="1">
                <a:solidFill>
                  <a:srgbClr val="00B050"/>
                </a:solidFill>
              </a:rPr>
              <a:t>Mobilität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8200" y="1036694"/>
            <a:ext cx="7860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 smtClean="0"/>
              <a:t>Echelle Transfrontalière / </a:t>
            </a:r>
            <a:r>
              <a:rPr lang="fr-BE" b="1" dirty="0" err="1">
                <a:solidFill>
                  <a:srgbClr val="00B050"/>
                </a:solidFill>
              </a:rPr>
              <a:t>Grenzüberschreitender</a:t>
            </a:r>
            <a:r>
              <a:rPr lang="fr-BE" b="1" dirty="0">
                <a:solidFill>
                  <a:srgbClr val="00B050"/>
                </a:solidFill>
              </a:rPr>
              <a:t> </a:t>
            </a:r>
            <a:r>
              <a:rPr lang="fr-BE" b="1" dirty="0" err="1" smtClean="0">
                <a:solidFill>
                  <a:srgbClr val="00B050"/>
                </a:solidFill>
              </a:rPr>
              <a:t>Skalen</a:t>
            </a:r>
            <a:endParaRPr lang="fr-BE" b="1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29491" y="1893905"/>
            <a:ext cx="86372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 smtClean="0"/>
              <a:t>Stratégie de développement des transports en commun (trains, bus, tramway) / </a:t>
            </a:r>
            <a:r>
              <a:rPr lang="de-DE" dirty="0">
                <a:solidFill>
                  <a:srgbClr val="00B050"/>
                </a:solidFill>
              </a:rPr>
              <a:t>Entwicklungsstrategie für den öffentlichen Verkehr (Züge, Busse, Straßenbahnen) </a:t>
            </a:r>
            <a:endParaRPr lang="fr-BE" dirty="0" smtClean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 smtClean="0"/>
              <a:t>Prédominance du transport routier et de l’</a:t>
            </a:r>
            <a:r>
              <a:rPr lang="fr-BE" dirty="0" err="1" smtClean="0"/>
              <a:t>autosolisme</a:t>
            </a:r>
            <a:r>
              <a:rPr lang="fr-BE" dirty="0" smtClean="0"/>
              <a:t> /</a:t>
            </a:r>
            <a:r>
              <a:rPr lang="fr-BE" dirty="0" smtClean="0">
                <a:solidFill>
                  <a:srgbClr val="00B050"/>
                </a:solidFill>
              </a:rPr>
              <a:t> </a:t>
            </a:r>
            <a:r>
              <a:rPr lang="de-DE" dirty="0">
                <a:solidFill>
                  <a:srgbClr val="00B050"/>
                </a:solidFill>
              </a:rPr>
              <a:t>Überlegenheit des Straßenverkehrs und des </a:t>
            </a:r>
            <a:r>
              <a:rPr lang="de-DE" dirty="0" err="1" smtClean="0">
                <a:solidFill>
                  <a:srgbClr val="00B050"/>
                </a:solidFill>
              </a:rPr>
              <a:t>Autosolismus</a:t>
            </a:r>
            <a:endParaRPr lang="fr-BE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 smtClean="0"/>
              <a:t>Favoriser le report modal pour répondre à la congestion / </a:t>
            </a:r>
            <a:r>
              <a:rPr lang="de-DE" dirty="0">
                <a:solidFill>
                  <a:srgbClr val="00B050"/>
                </a:solidFill>
              </a:rPr>
              <a:t>Förderung der Verkehrsverlagerung, um Engpässen </a:t>
            </a:r>
            <a:r>
              <a:rPr lang="de-DE" dirty="0" smtClean="0">
                <a:solidFill>
                  <a:srgbClr val="00B050"/>
                </a:solidFill>
              </a:rPr>
              <a:t>entgegenzuwirken</a:t>
            </a:r>
            <a:endParaRPr lang="fr-BE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 smtClean="0"/>
              <a:t>Croissance des travailleurs transfrontaliers polarisés sur Luxembourg /</a:t>
            </a:r>
            <a:r>
              <a:rPr lang="fr-BE" dirty="0" smtClean="0">
                <a:solidFill>
                  <a:srgbClr val="00B050"/>
                </a:solidFill>
              </a:rPr>
              <a:t> </a:t>
            </a:r>
            <a:r>
              <a:rPr lang="de-DE" dirty="0">
                <a:solidFill>
                  <a:srgbClr val="00B050"/>
                </a:solidFill>
              </a:rPr>
              <a:t>Wachstum der Grenzgänger mit Schwerpunkt Luxemburg</a:t>
            </a:r>
            <a:endParaRPr lang="fr-BE" dirty="0" smtClean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 smtClean="0"/>
              <a:t>Intégration des NTIC dans la mobilité quotidienne / </a:t>
            </a:r>
            <a:r>
              <a:rPr lang="de-DE" dirty="0">
                <a:solidFill>
                  <a:srgbClr val="00B050"/>
                </a:solidFill>
              </a:rPr>
              <a:t>Integration von NICTs in die tägliche Mobilität</a:t>
            </a:r>
            <a:endParaRPr lang="fr-BE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5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sm_180905_GG_Karte_2017_gerundet_mit_Angaben_OK_e5c40e4f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5" y="99060"/>
            <a:ext cx="9567479" cy="67741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5962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" y="0"/>
            <a:ext cx="9700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8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25714" y="430589"/>
            <a:ext cx="8854221" cy="360000"/>
          </a:xfrm>
        </p:spPr>
        <p:txBody>
          <a:bodyPr>
            <a:normAutofit fontScale="90000"/>
          </a:bodyPr>
          <a:lstStyle/>
          <a:p>
            <a:r>
              <a:rPr lang="fr-LU" sz="3200" dirty="0" smtClean="0">
                <a:latin typeface="+mn-lt"/>
              </a:rPr>
              <a:t>4. </a:t>
            </a:r>
            <a:r>
              <a:rPr lang="fr-BE" sz="3200" dirty="0">
                <a:latin typeface="+mn-lt"/>
              </a:rPr>
              <a:t>Cahier n°2 – Mobilité </a:t>
            </a:r>
            <a:r>
              <a:rPr lang="fr-BE" sz="3200" dirty="0">
                <a:solidFill>
                  <a:schemeClr val="tx1"/>
                </a:solidFill>
                <a:latin typeface="+mn-lt"/>
              </a:rPr>
              <a:t>/</a:t>
            </a:r>
            <a:r>
              <a:rPr lang="fr-BE" sz="3200" dirty="0">
                <a:latin typeface="+mn-lt"/>
              </a:rPr>
              <a:t> </a:t>
            </a:r>
            <a:r>
              <a:rPr lang="fr-BE" sz="3200" dirty="0" err="1">
                <a:solidFill>
                  <a:srgbClr val="00B050"/>
                </a:solidFill>
                <a:latin typeface="+mn-lt"/>
              </a:rPr>
              <a:t>Heft</a:t>
            </a:r>
            <a:r>
              <a:rPr lang="fr-BE" sz="3200" dirty="0">
                <a:solidFill>
                  <a:srgbClr val="00B050"/>
                </a:solidFill>
                <a:latin typeface="+mn-lt"/>
              </a:rPr>
              <a:t> n°1 - </a:t>
            </a:r>
            <a:r>
              <a:rPr lang="fr-BE" sz="3200" dirty="0" err="1">
                <a:solidFill>
                  <a:srgbClr val="00B050"/>
                </a:solidFill>
              </a:rPr>
              <a:t>Mobilität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0276" y="1158382"/>
            <a:ext cx="8709659" cy="1607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Gouvernance / </a:t>
            </a:r>
            <a:r>
              <a:rPr lang="de-DE" u="sng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Governance</a:t>
            </a:r>
            <a:r>
              <a:rPr lang="de-DE" u="sng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u="sng" dirty="0"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8038" indent="-342900" algn="just">
              <a:buFont typeface="+mj-lt"/>
              <a:buAutoNum type="arabicPeriod"/>
            </a:pP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L’articulation des stratégies de mobilité aux différents niveaux de </a:t>
            </a:r>
            <a:r>
              <a:rPr lang="fr-FR" dirty="0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compétence / </a:t>
            </a:r>
            <a:r>
              <a:rPr lang="de-DE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Formulierung von Mobilitätsstrategien auf verschiedenen </a:t>
            </a:r>
            <a:r>
              <a:rPr lang="de-DE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Kompetenzebenen</a:t>
            </a:r>
            <a:endParaRPr lang="en-US" dirty="0">
              <a:uFill>
                <a:solidFill>
                  <a:srgbClr val="262626"/>
                </a:solidFill>
              </a:u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808038" indent="-342900" algn="just">
              <a:buFont typeface="+mj-lt"/>
              <a:buAutoNum type="arabicPeriod"/>
            </a:pP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La connaissance des flux de mobilité sur les territoires de la Grande </a:t>
            </a:r>
            <a:r>
              <a:rPr lang="fr-FR" dirty="0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Région / </a:t>
            </a:r>
            <a:r>
              <a:rPr lang="de-DE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Kenntnis der Mobilitätsströme in den Gebieten der </a:t>
            </a:r>
            <a:r>
              <a:rPr lang="de-DE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Großregion</a:t>
            </a:r>
            <a:endParaRPr lang="en-US" u="sng" dirty="0" smtClean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5714" y="789050"/>
            <a:ext cx="7860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smtClean="0"/>
              <a:t>Enjeux / </a:t>
            </a:r>
            <a:r>
              <a:rPr lang="de-DE" b="1">
                <a:solidFill>
                  <a:srgbClr val="00B050"/>
                </a:solidFill>
                <a:ea typeface="Calibri" panose="020F0502020204030204" pitchFamily="34" charset="0"/>
                <a:cs typeface="Open Sans Condensed"/>
              </a:rPr>
              <a:t>Herausforderungen</a:t>
            </a:r>
            <a:endParaRPr lang="fr-BE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0275" y="2765726"/>
            <a:ext cx="8709659" cy="4092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u="sng" dirty="0">
                <a:ea typeface="Calibri" panose="020F0502020204030204" pitchFamily="34" charset="0"/>
                <a:cs typeface="Times New Roman" panose="02020603050405020304" pitchFamily="18" charset="0"/>
              </a:rPr>
              <a:t>Echelle suprarégionale :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8038" lvl="0" indent="-358775" algn="just">
              <a:spcAft>
                <a:spcPts val="0"/>
              </a:spcAft>
              <a:buFont typeface="+mj-lt"/>
              <a:buAutoNum type="arabicPeriod"/>
            </a:pP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L’accessibilité depuis les territoires de la Grande Région aux métropoles extérieures et aux infrastructures de transport majeurs (aéroports internationaux, ports maritimes, gares LGV</a:t>
            </a:r>
            <a:r>
              <a:rPr lang="fr-FR" dirty="0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…)</a:t>
            </a: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 </a:t>
            </a:r>
            <a:r>
              <a:rPr lang="fr-FR" dirty="0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/ </a:t>
            </a:r>
            <a:r>
              <a:rPr lang="de-DE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Erreichbarkeit aus den Gebieten der Großregion zu externen Metropolen und wichtigen Verkehrsinfrastrukturen (internationale Flughäfen, Seehäfen, Hochgeschwindigkeitsbahnhöfe usw.).</a:t>
            </a:r>
            <a:endParaRPr lang="en-US" dirty="0">
              <a:uFill>
                <a:solidFill>
                  <a:srgbClr val="262626"/>
                </a:solidFill>
              </a:u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808038" indent="-358775" algn="just">
              <a:buFont typeface="+mj-lt"/>
              <a:buAutoNum type="arabicPeriod"/>
            </a:pP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Le renforcement de la fonction de carrefour de la Grande région (valorisation des réseaux de transports et de communication à faible émission de CO² comme un levier de développement économique durable</a:t>
            </a:r>
            <a:r>
              <a:rPr lang="fr-FR" dirty="0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) / </a:t>
            </a:r>
            <a:r>
              <a:rPr lang="de-DE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Stärkung der Funktion der Großregion als Drehscheibe (</a:t>
            </a:r>
            <a:r>
              <a:rPr lang="de-DE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Ausbau </a:t>
            </a:r>
            <a:r>
              <a:rPr lang="de-DE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CO2-armer Verkehrs- und Kommunikationsnetze als Hebel für eine nachhaltige Wirtschaftsentwicklung)</a:t>
            </a:r>
            <a:endParaRPr lang="en-US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8038" indent="-358775" algn="just">
              <a:buFont typeface="+mj-lt"/>
              <a:buAutoNum type="arabicPeriod"/>
            </a:pPr>
            <a:r>
              <a:rPr lang="fr-FR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Le </a:t>
            </a: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développement sur le territoire de la Grande Région de connexions directes </a:t>
            </a:r>
            <a:r>
              <a:rPr lang="fr-FR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vers/depuis </a:t>
            </a:r>
            <a:r>
              <a:rPr lang="fr-FR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l’international</a:t>
            </a:r>
            <a:r>
              <a:rPr lang="fr-FR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fr-FR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/ </a:t>
            </a:r>
            <a:r>
              <a:rPr lang="de-DE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Die Entwicklung von direkten Verbindungen zur/von der internationalen Ebene auf dem Gebiet der Großregion . </a:t>
            </a:r>
            <a:endParaRPr lang="en-US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9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25714" y="430589"/>
            <a:ext cx="8854221" cy="360000"/>
          </a:xfrm>
        </p:spPr>
        <p:txBody>
          <a:bodyPr>
            <a:normAutofit fontScale="90000"/>
          </a:bodyPr>
          <a:lstStyle/>
          <a:p>
            <a:r>
              <a:rPr lang="fr-LU" sz="3200" dirty="0" smtClean="0">
                <a:latin typeface="+mn-lt"/>
              </a:rPr>
              <a:t>4. </a:t>
            </a:r>
            <a:r>
              <a:rPr lang="fr-BE" sz="3200" dirty="0">
                <a:latin typeface="+mn-lt"/>
              </a:rPr>
              <a:t>Cahier n°2 – Mobilité </a:t>
            </a:r>
            <a:r>
              <a:rPr lang="fr-BE" sz="3200" dirty="0">
                <a:solidFill>
                  <a:schemeClr val="tx1"/>
                </a:solidFill>
                <a:latin typeface="+mn-lt"/>
              </a:rPr>
              <a:t>/</a:t>
            </a:r>
            <a:r>
              <a:rPr lang="fr-BE" sz="3200" dirty="0">
                <a:latin typeface="+mn-lt"/>
              </a:rPr>
              <a:t> </a:t>
            </a:r>
            <a:r>
              <a:rPr lang="fr-BE" sz="3200" dirty="0" err="1">
                <a:solidFill>
                  <a:srgbClr val="00B050"/>
                </a:solidFill>
                <a:latin typeface="+mn-lt"/>
              </a:rPr>
              <a:t>Heft</a:t>
            </a:r>
            <a:r>
              <a:rPr lang="fr-BE" sz="3200" dirty="0">
                <a:solidFill>
                  <a:srgbClr val="00B050"/>
                </a:solidFill>
                <a:latin typeface="+mn-lt"/>
              </a:rPr>
              <a:t> n°1 - </a:t>
            </a:r>
            <a:r>
              <a:rPr lang="fr-BE" sz="3200" dirty="0" err="1">
                <a:solidFill>
                  <a:srgbClr val="00B050"/>
                </a:solidFill>
              </a:rPr>
              <a:t>Mobilität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5714" y="789050"/>
            <a:ext cx="7860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smtClean="0"/>
              <a:t>Enjeux / </a:t>
            </a:r>
            <a:r>
              <a:rPr lang="de-DE" b="1">
                <a:solidFill>
                  <a:srgbClr val="00B050"/>
                </a:solidFill>
                <a:ea typeface="Calibri" panose="020F0502020204030204" pitchFamily="34" charset="0"/>
                <a:cs typeface="Open Sans Condensed"/>
              </a:rPr>
              <a:t>Herausforderungen</a:t>
            </a:r>
            <a:endParaRPr lang="fr-BE" b="1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534" y="1231411"/>
            <a:ext cx="8450580" cy="5477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u="sng" dirty="0">
                <a:ea typeface="Calibri" panose="020F0502020204030204" pitchFamily="34" charset="0"/>
                <a:cs typeface="Times New Roman" panose="02020603050405020304" pitchFamily="18" charset="0"/>
              </a:rPr>
              <a:t>Echelle régionale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8038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Le traitement des chaînons manquants et le renforcement des modes à faible émission de CO² pour assurer les liens vers les pôles de la GR, entre ceux-ci et vers les infrastructures structurantes (aéroports, gares LGV</a:t>
            </a:r>
            <a:r>
              <a:rPr lang="fr-FR" dirty="0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…) / </a:t>
            </a:r>
            <a:r>
              <a:rPr lang="de-DE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Die Fertigstellung fehlender Verbindungen und die Stärkung CO2-armer Verkehrsträger, um Verbindungen zu den Zentren der Großregion, zwischen ihnen und zu den strukturierenden Infrastrukturen (Flughäfen, Hochgeschwindigkeitsbahnhöfe usw.) sicherzustellen.</a:t>
            </a:r>
            <a:endParaRPr lang="en-US" dirty="0" smtClean="0">
              <a:solidFill>
                <a:srgbClr val="00B050"/>
              </a:solidFill>
              <a:uFill>
                <a:solidFill>
                  <a:srgbClr val="262626"/>
                </a:solidFill>
              </a:u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808038" indent="-342900" algn="just">
              <a:buFont typeface="+mj-lt"/>
              <a:buAutoNum type="arabicPeriod"/>
            </a:pPr>
            <a:r>
              <a:rPr lang="fr-FR" dirty="0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L’émulation </a:t>
            </a: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d’une </a:t>
            </a:r>
            <a:r>
              <a:rPr lang="fr-FR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concurrence </a:t>
            </a:r>
            <a:r>
              <a:rPr lang="fr-FR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(Coopetition ?) saine </a:t>
            </a: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entre les différents hubs de mobilité structurants (aéroports, plateforme-multimodale, gares) visant la complémentarité des infrastructures et des systèmes </a:t>
            </a:r>
            <a:r>
              <a:rPr lang="fr-FR" dirty="0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existants / </a:t>
            </a:r>
            <a:r>
              <a:rPr lang="de-DE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Die Förderung eines gesunden Wettbewerbs (</a:t>
            </a:r>
            <a:r>
              <a:rPr lang="de-DE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Coopetition</a:t>
            </a:r>
            <a:r>
              <a:rPr lang="de-DE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?) zwischen den verschiedenen strukturierenden Mobilitätshubs (Flughäfen, multimodale Plattformen, Bahnhöfe), um die Komplementarität der bestehenden Infrastrukturen und Systeme zu gewährleisten. </a:t>
            </a:r>
            <a:endParaRPr lang="en-US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8038" indent="-342900" algn="just">
              <a:buFont typeface="+mj-lt"/>
              <a:buAutoNum type="arabicPeriod"/>
            </a:pPr>
            <a:r>
              <a:rPr lang="fr-FR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Le </a:t>
            </a: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maillage du territoire pour assurer l’essor des nouvelles formes de motorisation (électrique, hydrogène, gaz naturel </a:t>
            </a:r>
            <a:r>
              <a:rPr lang="fr-FR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comprimé</a:t>
            </a:r>
            <a:r>
              <a:rPr lang="fr-FR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…) / </a:t>
            </a:r>
            <a:r>
              <a:rPr lang="de-DE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Die Vernetzung des Gebiets, um die Entwicklung neuer Formen der Motorisierung (Elektrizität, Wasserstoff, komprimiertes Erdgas....) zu </a:t>
            </a:r>
            <a:r>
              <a:rPr lang="de-DE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gewährleisten.</a:t>
            </a:r>
            <a:endParaRPr lang="en-US" u="sng" dirty="0" smtClean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93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5713" y="1395700"/>
            <a:ext cx="9126947" cy="4369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u="sng" dirty="0">
                <a:ea typeface="Calibri" panose="020F0502020204030204" pitchFamily="34" charset="0"/>
                <a:cs typeface="Times New Roman" panose="02020603050405020304" pitchFamily="18" charset="0"/>
              </a:rPr>
              <a:t>Echelle transfrontalière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5963" indent="-342900" algn="just">
              <a:buFont typeface="+mj-lt"/>
              <a:buAutoNum type="arabicPeriod"/>
            </a:pP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L’amélioration de la fluidité du trafic et la lutte contre la congestion avec le développement d’une accessibilité performante qui offre des alternatives à la voiture individuelle (développement de la </a:t>
            </a:r>
            <a:r>
              <a:rPr lang="fr-FR" dirty="0" err="1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co</a:t>
            </a: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-modalité) et renforce le caractère polarisant des </a:t>
            </a:r>
            <a:r>
              <a:rPr lang="fr-FR" dirty="0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pôles</a:t>
            </a: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 </a:t>
            </a:r>
            <a:r>
              <a:rPr lang="fr-FR" dirty="0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/ </a:t>
            </a:r>
            <a:r>
              <a:rPr lang="de-DE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Verbesserung des Verkehrsflusses und Bekämpfung von Staus durch die Entwicklung einer effizienten Erreichbarkeit, die Alternativen zum Privatfahrzeug bietet (Entwicklung der Ko-Modalität) und den polarisierenden Charakter der Zentren verstärkt</a:t>
            </a:r>
            <a:r>
              <a:rPr lang="de-DE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B050"/>
              </a:solidFill>
              <a:uFill>
                <a:solidFill>
                  <a:srgbClr val="262626"/>
                </a:solidFill>
              </a:u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715963" indent="-342900" algn="just">
              <a:buFont typeface="+mj-lt"/>
              <a:buAutoNum type="arabicPeriod"/>
            </a:pP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La réduction de la dépendance à la voiture individuelle par l’aménagement du </a:t>
            </a:r>
            <a:r>
              <a:rPr lang="fr-FR" dirty="0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territoire / </a:t>
            </a:r>
            <a:r>
              <a:rPr lang="de-DE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Reduzierung der Abhängigkeit von Privatfahrzeugen durch </a:t>
            </a:r>
            <a:r>
              <a:rPr lang="de-DE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Raumplanung</a:t>
            </a:r>
            <a:r>
              <a:rPr lang="en-US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B050"/>
              </a:solidFill>
              <a:uFill>
                <a:solidFill>
                  <a:srgbClr val="262626"/>
                </a:solidFill>
              </a:u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715963" indent="-342900" algn="just">
              <a:buFont typeface="+mj-lt"/>
              <a:buAutoNum type="arabicPeriod"/>
            </a:pP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L’intégration des technologies et outils de l’information dans la gestion de la </a:t>
            </a:r>
            <a:r>
              <a:rPr lang="fr-FR" dirty="0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mobilité / </a:t>
            </a:r>
            <a:r>
              <a:rPr lang="de-DE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Integration von Informationstechnologien und -</a:t>
            </a:r>
            <a:r>
              <a:rPr lang="de-DE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werkzeugen</a:t>
            </a:r>
            <a:r>
              <a:rPr lang="de-DE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im </a:t>
            </a:r>
            <a:r>
              <a:rPr lang="de-DE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Mobilitätsmanagement.</a:t>
            </a:r>
            <a:endParaRPr lang="en-US" dirty="0">
              <a:solidFill>
                <a:srgbClr val="00B050"/>
              </a:solidFill>
              <a:uFill>
                <a:solidFill>
                  <a:srgbClr val="262626"/>
                </a:solidFill>
              </a:u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715963" indent="-342900" algn="just">
              <a:buFont typeface="+mj-lt"/>
              <a:buAutoNum type="arabicPeriod"/>
            </a:pP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L’organisation des mobilités douces et </a:t>
            </a:r>
            <a:r>
              <a:rPr lang="fr-FR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du </a:t>
            </a:r>
            <a:r>
              <a:rPr lang="fr-FR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stationnement / </a:t>
            </a:r>
            <a:r>
              <a:rPr lang="de-DE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Die Organisation der sanften Mobilität und der </a:t>
            </a:r>
            <a:r>
              <a:rPr lang="de-DE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Parkplätze.</a:t>
            </a:r>
            <a:endParaRPr lang="en-US" dirty="0">
              <a:solidFill>
                <a:srgbClr val="00B050"/>
              </a:solidFill>
              <a:uFill>
                <a:solidFill>
                  <a:srgbClr val="262626"/>
                </a:solidFill>
              </a:u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715963" indent="-342900">
              <a:buFont typeface="+mj-lt"/>
              <a:buAutoNum type="arabicPeriod"/>
            </a:pPr>
            <a:r>
              <a:rPr lang="fr-FR" dirty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La distribution des marchandises dans </a:t>
            </a:r>
            <a:r>
              <a:rPr lang="fr-FR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les </a:t>
            </a:r>
            <a:r>
              <a:rPr lang="fr-FR" smtClean="0"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villes /</a:t>
            </a:r>
            <a:r>
              <a:rPr lang="fr-FR" smtClean="0">
                <a:solidFill>
                  <a:srgbClr val="00B050"/>
                </a:solidFill>
                <a:uFill>
                  <a:solidFill>
                    <a:srgbClr val="262626"/>
                  </a:solidFill>
                </a:u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de-DE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Verteilung von Gütern in </a:t>
            </a:r>
            <a:r>
              <a:rPr lang="de-DE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Städten.</a:t>
            </a:r>
            <a:endParaRPr lang="fr-FR" dirty="0" smtClean="0">
              <a:solidFill>
                <a:srgbClr val="00B050"/>
              </a:solidFill>
              <a:uFill>
                <a:solidFill>
                  <a:srgbClr val="262626"/>
                </a:solidFill>
              </a:uFill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25714" y="430589"/>
            <a:ext cx="8854221" cy="360000"/>
          </a:xfrm>
        </p:spPr>
        <p:txBody>
          <a:bodyPr>
            <a:normAutofit fontScale="90000"/>
          </a:bodyPr>
          <a:lstStyle/>
          <a:p>
            <a:r>
              <a:rPr lang="fr-LU" sz="3200" dirty="0" smtClean="0">
                <a:latin typeface="+mn-lt"/>
              </a:rPr>
              <a:t>4. </a:t>
            </a:r>
            <a:r>
              <a:rPr lang="fr-BE" sz="3200" dirty="0">
                <a:latin typeface="+mn-lt"/>
              </a:rPr>
              <a:t>Cahier n°2 – Mobilité </a:t>
            </a:r>
            <a:r>
              <a:rPr lang="fr-BE" sz="3200" dirty="0">
                <a:solidFill>
                  <a:schemeClr val="tx1"/>
                </a:solidFill>
                <a:latin typeface="+mn-lt"/>
              </a:rPr>
              <a:t>/</a:t>
            </a:r>
            <a:r>
              <a:rPr lang="fr-BE" sz="3200" dirty="0">
                <a:latin typeface="+mn-lt"/>
              </a:rPr>
              <a:t> </a:t>
            </a:r>
            <a:r>
              <a:rPr lang="fr-BE" sz="3200" dirty="0" err="1">
                <a:solidFill>
                  <a:srgbClr val="00B050"/>
                </a:solidFill>
                <a:latin typeface="+mn-lt"/>
              </a:rPr>
              <a:t>Heft</a:t>
            </a:r>
            <a:r>
              <a:rPr lang="fr-BE" sz="3200" dirty="0">
                <a:solidFill>
                  <a:srgbClr val="00B050"/>
                </a:solidFill>
                <a:latin typeface="+mn-lt"/>
              </a:rPr>
              <a:t> n°1 - </a:t>
            </a:r>
            <a:r>
              <a:rPr lang="fr-BE" sz="3200" dirty="0" err="1">
                <a:solidFill>
                  <a:srgbClr val="00B050"/>
                </a:solidFill>
              </a:rPr>
              <a:t>Mobilität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5714" y="789050"/>
            <a:ext cx="7860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smtClean="0"/>
              <a:t>Enjeux / </a:t>
            </a:r>
            <a:r>
              <a:rPr lang="de-DE" b="1">
                <a:solidFill>
                  <a:srgbClr val="00B050"/>
                </a:solidFill>
                <a:ea typeface="Calibri" panose="020F0502020204030204" pitchFamily="34" charset="0"/>
                <a:cs typeface="Open Sans Condensed"/>
              </a:rPr>
              <a:t>Herausforderungen</a:t>
            </a:r>
            <a:endParaRPr lang="fr-BE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11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4299" y="1875849"/>
            <a:ext cx="6959601" cy="360000"/>
          </a:xfrm>
        </p:spPr>
        <p:txBody>
          <a:bodyPr>
            <a:normAutofit fontScale="90000"/>
          </a:bodyPr>
          <a:lstStyle/>
          <a:p>
            <a:pPr algn="ctr"/>
            <a:r>
              <a:rPr lang="fr-LU" sz="3200" dirty="0" smtClean="0">
                <a:latin typeface="+mn-lt"/>
              </a:rPr>
              <a:t>5. </a:t>
            </a:r>
            <a:r>
              <a:rPr lang="fr-BE" sz="3200" dirty="0">
                <a:latin typeface="+mn-lt"/>
              </a:rPr>
              <a:t>Cahier </a:t>
            </a:r>
            <a:r>
              <a:rPr lang="fr-BE" sz="3200" dirty="0" smtClean="0">
                <a:latin typeface="+mn-lt"/>
              </a:rPr>
              <a:t>n°3 </a:t>
            </a:r>
            <a:r>
              <a:rPr lang="fr-BE" sz="3200" dirty="0">
                <a:latin typeface="+mn-lt"/>
              </a:rPr>
              <a:t>- </a:t>
            </a:r>
            <a:r>
              <a:rPr lang="fr-LU" sz="3200" dirty="0">
                <a:latin typeface="+mn-lt"/>
              </a:rPr>
              <a:t>Développement </a:t>
            </a:r>
            <a:r>
              <a:rPr lang="fr-LU" sz="3200" dirty="0" smtClean="0">
                <a:latin typeface="+mn-lt"/>
              </a:rPr>
              <a:t>économique</a:t>
            </a:r>
            <a:r>
              <a:rPr lang="fr-BE" sz="3200" dirty="0">
                <a:solidFill>
                  <a:schemeClr val="tx1"/>
                </a:solidFill>
                <a:latin typeface="+mn-lt"/>
              </a:rPr>
              <a:t/>
            </a:r>
            <a:br>
              <a:rPr lang="fr-BE" sz="3200" dirty="0">
                <a:solidFill>
                  <a:schemeClr val="tx1"/>
                </a:solidFill>
                <a:latin typeface="+mn-lt"/>
              </a:rPr>
            </a:br>
            <a:r>
              <a:rPr lang="fr-BE" sz="3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fr-BE" sz="3200" dirty="0" smtClean="0">
                <a:solidFill>
                  <a:schemeClr val="tx1"/>
                </a:solidFill>
                <a:latin typeface="+mn-lt"/>
              </a:rPr>
            </a:br>
            <a:r>
              <a:rPr lang="fr-BE" sz="3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fr-BE" sz="3200" dirty="0" smtClean="0">
                <a:solidFill>
                  <a:schemeClr val="tx1"/>
                </a:solidFill>
                <a:latin typeface="+mn-lt"/>
              </a:rPr>
            </a:br>
            <a:r>
              <a:rPr lang="fr-BE" sz="3200" dirty="0" smtClean="0">
                <a:solidFill>
                  <a:srgbClr val="00B050"/>
                </a:solidFill>
                <a:latin typeface="+mn-lt"/>
              </a:rPr>
              <a:t>5. </a:t>
            </a:r>
            <a:r>
              <a:rPr lang="fr-BE" sz="3200" dirty="0" err="1" smtClean="0">
                <a:solidFill>
                  <a:srgbClr val="00B050"/>
                </a:solidFill>
                <a:latin typeface="+mn-lt"/>
              </a:rPr>
              <a:t>Heft</a:t>
            </a:r>
            <a:r>
              <a:rPr lang="fr-BE" sz="3200" dirty="0" smtClean="0">
                <a:solidFill>
                  <a:srgbClr val="00B050"/>
                </a:solidFill>
                <a:latin typeface="+mn-lt"/>
              </a:rPr>
              <a:t> n°3 </a:t>
            </a:r>
            <a:r>
              <a:rPr lang="fr-BE" sz="3200" dirty="0">
                <a:solidFill>
                  <a:srgbClr val="00B050"/>
                </a:solidFill>
                <a:latin typeface="+mn-lt"/>
              </a:rPr>
              <a:t>- </a:t>
            </a:r>
            <a:r>
              <a:rPr lang="fr-BE" sz="3200" dirty="0" err="1">
                <a:solidFill>
                  <a:srgbClr val="00B050"/>
                </a:solidFill>
                <a:latin typeface="+mn-lt"/>
              </a:rPr>
              <a:t>Wirtschaftliche</a:t>
            </a:r>
            <a:r>
              <a:rPr lang="fr-BE" sz="3200" dirty="0">
                <a:solidFill>
                  <a:srgbClr val="00B050"/>
                </a:solidFill>
                <a:latin typeface="+mn-lt"/>
              </a:rPr>
              <a:t> </a:t>
            </a:r>
            <a:r>
              <a:rPr lang="fr-BE" sz="3200" dirty="0" err="1">
                <a:solidFill>
                  <a:srgbClr val="00B050"/>
                </a:solidFill>
                <a:latin typeface="+mn-lt"/>
              </a:rPr>
              <a:t>Entwicklung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591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096" y="205946"/>
            <a:ext cx="8984511" cy="360000"/>
          </a:xfrm>
        </p:spPr>
        <p:txBody>
          <a:bodyPr>
            <a:normAutofit fontScale="90000"/>
          </a:bodyPr>
          <a:lstStyle/>
          <a:p>
            <a:pPr algn="ctr"/>
            <a:r>
              <a:rPr lang="fr-LU" sz="3200" dirty="0" smtClean="0">
                <a:latin typeface="+mn-lt"/>
              </a:rPr>
              <a:t>1. </a:t>
            </a:r>
            <a:r>
              <a:rPr lang="fr-LU" sz="3200" dirty="0">
                <a:latin typeface="+mn-lt"/>
              </a:rPr>
              <a:t>Introduction / </a:t>
            </a:r>
            <a:r>
              <a:rPr lang="fr-LU" sz="3200" dirty="0" err="1">
                <a:solidFill>
                  <a:srgbClr val="00B050"/>
                </a:solidFill>
                <a:latin typeface="+mn-lt"/>
              </a:rPr>
              <a:t>Einführung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962029"/>
            <a:ext cx="79828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Objectif général du projet SDT GR / </a:t>
            </a:r>
            <a:r>
              <a:rPr lang="de-DE" b="1" dirty="0">
                <a:solidFill>
                  <a:srgbClr val="00B050"/>
                </a:solidFill>
              </a:rPr>
              <a:t>Allgemeines Ziel des </a:t>
            </a:r>
            <a:r>
              <a:rPr lang="de-DE" b="1" dirty="0" smtClean="0">
                <a:solidFill>
                  <a:srgbClr val="00B050"/>
                </a:solidFill>
              </a:rPr>
              <a:t>REK-GR Projektes</a:t>
            </a:r>
            <a:endParaRPr lang="fr-BE" b="1" dirty="0" smtClean="0">
              <a:solidFill>
                <a:srgbClr val="00B050"/>
              </a:solidFill>
            </a:endParaRPr>
          </a:p>
          <a:p>
            <a:endParaRPr lang="fr-BE" dirty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BE" dirty="0" smtClean="0"/>
              <a:t>L’élaboration d’une </a:t>
            </a:r>
            <a:r>
              <a:rPr lang="fr-BE" dirty="0"/>
              <a:t>stratégie territoriale à l’échelle de la Grande </a:t>
            </a:r>
            <a:r>
              <a:rPr lang="fr-BE" dirty="0" smtClean="0"/>
              <a:t>Région </a:t>
            </a:r>
            <a:r>
              <a:rPr lang="de-DE" dirty="0"/>
              <a:t>/ </a:t>
            </a:r>
            <a:r>
              <a:rPr lang="de-DE" dirty="0">
                <a:solidFill>
                  <a:srgbClr val="00B050"/>
                </a:solidFill>
              </a:rPr>
              <a:t>Entwicklung einer territorialen Strategie auf der Ebene der Großregion </a:t>
            </a:r>
            <a:endParaRPr lang="fr-BE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fr-BE" dirty="0" smtClean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BE" dirty="0" smtClean="0"/>
              <a:t>Concevoir ce travail comme un processus </a:t>
            </a:r>
            <a:r>
              <a:rPr lang="de-DE" dirty="0"/>
              <a:t>/ </a:t>
            </a:r>
            <a:r>
              <a:rPr lang="de-DE" dirty="0">
                <a:solidFill>
                  <a:srgbClr val="00B050"/>
                </a:solidFill>
              </a:rPr>
              <a:t>Konzeption dieser Arbeit als Prozess </a:t>
            </a:r>
            <a:endParaRPr lang="fr-BE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fr-BE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3354"/>
            <a:ext cx="9906000" cy="35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7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5715" y="453449"/>
            <a:ext cx="7999185" cy="360000"/>
          </a:xfrm>
        </p:spPr>
        <p:txBody>
          <a:bodyPr>
            <a:noAutofit/>
          </a:bodyPr>
          <a:lstStyle/>
          <a:p>
            <a:r>
              <a:rPr lang="fr-LU" sz="2900" dirty="0" smtClean="0">
                <a:latin typeface="+mn-lt"/>
              </a:rPr>
              <a:t>5. </a:t>
            </a:r>
            <a:r>
              <a:rPr lang="fr-BE" sz="2900" dirty="0">
                <a:latin typeface="+mn-lt"/>
              </a:rPr>
              <a:t>Cahier </a:t>
            </a:r>
            <a:r>
              <a:rPr lang="fr-BE" sz="2900" dirty="0" smtClean="0">
                <a:latin typeface="+mn-lt"/>
              </a:rPr>
              <a:t>n°3 </a:t>
            </a:r>
            <a:r>
              <a:rPr lang="fr-BE" sz="2900" dirty="0">
                <a:latin typeface="+mn-lt"/>
              </a:rPr>
              <a:t>- </a:t>
            </a:r>
            <a:r>
              <a:rPr lang="fr-LU" sz="2900" dirty="0" smtClean="0">
                <a:latin typeface="+mn-lt"/>
              </a:rPr>
              <a:t>Développement économique</a:t>
            </a:r>
            <a:br>
              <a:rPr lang="fr-LU" sz="2900" dirty="0" smtClean="0">
                <a:latin typeface="+mn-lt"/>
              </a:rPr>
            </a:br>
            <a:r>
              <a:rPr lang="fr-LU" sz="2900" dirty="0" err="1" smtClean="0">
                <a:solidFill>
                  <a:srgbClr val="00B050"/>
                </a:solidFill>
                <a:latin typeface="+mn-lt"/>
              </a:rPr>
              <a:t>Heft</a:t>
            </a:r>
            <a:r>
              <a:rPr lang="fr-LU" sz="2900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fr-LU" sz="2900" dirty="0">
                <a:solidFill>
                  <a:srgbClr val="00B050"/>
                </a:solidFill>
                <a:latin typeface="+mn-lt"/>
              </a:rPr>
              <a:t>n°3 - </a:t>
            </a:r>
            <a:r>
              <a:rPr lang="fr-BE" sz="2900" dirty="0" err="1">
                <a:solidFill>
                  <a:srgbClr val="00B050"/>
                </a:solidFill>
                <a:latin typeface="+mn-lt"/>
              </a:rPr>
              <a:t>Wirtschaftliche</a:t>
            </a:r>
            <a:r>
              <a:rPr lang="fr-BE" sz="2900" dirty="0">
                <a:solidFill>
                  <a:srgbClr val="00B050"/>
                </a:solidFill>
                <a:latin typeface="+mn-lt"/>
              </a:rPr>
              <a:t> </a:t>
            </a:r>
            <a:r>
              <a:rPr lang="fr-BE" sz="2900" dirty="0" err="1" smtClean="0">
                <a:solidFill>
                  <a:srgbClr val="00B050"/>
                </a:solidFill>
                <a:latin typeface="+mn-lt"/>
              </a:rPr>
              <a:t>Entwicklung</a:t>
            </a:r>
            <a:endParaRPr lang="fr-LU" sz="29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25713" y="1458297"/>
            <a:ext cx="8694332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BE" sz="2000" b="1" dirty="0" smtClean="0">
                <a:cs typeface="Arial" panose="020B0604020202020204" pitchFamily="34" charset="0"/>
              </a:rPr>
              <a:t>Trois </a:t>
            </a:r>
            <a:r>
              <a:rPr lang="fr-BE" sz="2000" b="1" dirty="0">
                <a:cs typeface="Arial" panose="020B0604020202020204" pitchFamily="34" charset="0"/>
              </a:rPr>
              <a:t>problématiques principales / </a:t>
            </a:r>
            <a:r>
              <a:rPr lang="de-DE" sz="2000" b="1" dirty="0">
                <a:solidFill>
                  <a:srgbClr val="00B050"/>
                </a:solidFill>
                <a:cs typeface="Arial" panose="020B0604020202020204" pitchFamily="34" charset="0"/>
              </a:rPr>
              <a:t>D</a:t>
            </a:r>
            <a:r>
              <a:rPr lang="de-DE" sz="20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rei </a:t>
            </a:r>
            <a:r>
              <a:rPr lang="de-DE" sz="2000" b="1" dirty="0">
                <a:solidFill>
                  <a:srgbClr val="00B050"/>
                </a:solidFill>
                <a:cs typeface="Arial" panose="020B0604020202020204" pitchFamily="34" charset="0"/>
              </a:rPr>
              <a:t>Hauptthemen</a:t>
            </a:r>
            <a:r>
              <a:rPr lang="fr-BE" sz="2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fr-BE" sz="2000" b="1" dirty="0">
                <a:cs typeface="Arial" panose="020B0604020202020204" pitchFamily="34" charset="0"/>
              </a:rPr>
              <a:t>:</a:t>
            </a:r>
          </a:p>
          <a:p>
            <a:pPr marL="457200" indent="-457200">
              <a:spcAft>
                <a:spcPts val="1800"/>
              </a:spcAft>
              <a:buFontTx/>
              <a:buAutoNum type="arabicParenR"/>
            </a:pPr>
            <a:r>
              <a:rPr lang="de-DE" sz="2000" b="1" dirty="0" err="1" smtClean="0"/>
              <a:t>Approche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spatiale</a:t>
            </a:r>
            <a:r>
              <a:rPr lang="de-DE" sz="2000" b="1" dirty="0" smtClean="0"/>
              <a:t> : </a:t>
            </a:r>
            <a:r>
              <a:rPr lang="fr-BE" sz="2000" b="1" dirty="0"/>
              <a:t>Distribution géographique et évolution de l'emploi au lieu de travail (y compris focus sur l'emploi transfrontalier)  / </a:t>
            </a:r>
            <a:r>
              <a:rPr lang="de-DE" sz="2000" b="1" dirty="0">
                <a:solidFill>
                  <a:srgbClr val="00B050"/>
                </a:solidFill>
              </a:rPr>
              <a:t>Räumlicher Ansatz </a:t>
            </a:r>
            <a:r>
              <a:rPr lang="de-DE" sz="2000" b="1" dirty="0" smtClean="0">
                <a:solidFill>
                  <a:srgbClr val="00B050"/>
                </a:solidFill>
              </a:rPr>
              <a:t>: geografische </a:t>
            </a:r>
            <a:r>
              <a:rPr lang="de-DE" sz="2000" b="1" dirty="0">
                <a:solidFill>
                  <a:srgbClr val="00B050"/>
                </a:solidFill>
              </a:rPr>
              <a:t>Verteilung und Beschäftigungstrends am Arbeitsplatz (einschließlich  grenzüberschreitende Beschäftigung</a:t>
            </a:r>
            <a:r>
              <a:rPr lang="de-DE" sz="2000" b="1" dirty="0" smtClean="0">
                <a:solidFill>
                  <a:srgbClr val="00B050"/>
                </a:solidFill>
              </a:rPr>
              <a:t>)</a:t>
            </a:r>
          </a:p>
          <a:p>
            <a:pPr marL="457200" indent="-457200">
              <a:spcAft>
                <a:spcPts val="1800"/>
              </a:spcAft>
              <a:buAutoNum type="arabicParenR"/>
            </a:pPr>
            <a:r>
              <a:rPr lang="de-DE" sz="2000" b="1" dirty="0" err="1" smtClean="0"/>
              <a:t>Approche</a:t>
            </a:r>
            <a:r>
              <a:rPr lang="de-DE" sz="2000" b="1" dirty="0" smtClean="0"/>
              <a:t> </a:t>
            </a:r>
            <a:r>
              <a:rPr lang="de-DE" sz="2000" b="1" dirty="0" err="1"/>
              <a:t>formation</a:t>
            </a:r>
            <a:r>
              <a:rPr lang="de-DE" sz="2000" b="1" dirty="0"/>
              <a:t> et </a:t>
            </a:r>
            <a:r>
              <a:rPr lang="de-DE" sz="2000" b="1" dirty="0" err="1"/>
              <a:t>innovation</a:t>
            </a:r>
            <a:r>
              <a:rPr lang="de-DE" sz="2000" b="1" dirty="0"/>
              <a:t> </a:t>
            </a:r>
            <a:r>
              <a:rPr lang="de-DE" sz="2000" b="1" dirty="0" smtClean="0"/>
              <a:t>: </a:t>
            </a:r>
            <a:r>
              <a:rPr lang="fr-BE" sz="2000" b="1" dirty="0">
                <a:cs typeface="Arial" panose="020B0604020202020204" pitchFamily="34" charset="0"/>
              </a:rPr>
              <a:t>S</a:t>
            </a:r>
            <a:r>
              <a:rPr lang="fr-BE" sz="2000" b="1" dirty="0"/>
              <a:t>ynergies en matière d'enseignement supérieur et de </a:t>
            </a:r>
            <a:r>
              <a:rPr lang="fr-BE" sz="2000" b="1" i="1" dirty="0"/>
              <a:t>smart </a:t>
            </a:r>
            <a:r>
              <a:rPr lang="fr-BE" sz="2000" b="1" i="1" dirty="0" err="1"/>
              <a:t>specialisation</a:t>
            </a:r>
            <a:r>
              <a:rPr lang="fr-BE" sz="2000" b="1" i="1" dirty="0"/>
              <a:t> </a:t>
            </a:r>
            <a:r>
              <a:rPr lang="de-DE" sz="2000" b="1" dirty="0" smtClean="0"/>
              <a:t>/</a:t>
            </a:r>
            <a:r>
              <a:rPr lang="de-DE" sz="2000" b="1" dirty="0" smtClean="0">
                <a:solidFill>
                  <a:srgbClr val="00B050"/>
                </a:solidFill>
              </a:rPr>
              <a:t>Trainings- </a:t>
            </a:r>
            <a:r>
              <a:rPr lang="de-DE" sz="2000" b="1" dirty="0">
                <a:solidFill>
                  <a:srgbClr val="00B050"/>
                </a:solidFill>
              </a:rPr>
              <a:t>und </a:t>
            </a:r>
            <a:r>
              <a:rPr lang="de-DE" sz="2000" b="1" dirty="0" smtClean="0">
                <a:solidFill>
                  <a:srgbClr val="00B050"/>
                </a:solidFill>
              </a:rPr>
              <a:t>Innovationsansatz : </a:t>
            </a:r>
            <a:r>
              <a:rPr lang="de-DE" sz="2000" b="1" dirty="0">
                <a:solidFill>
                  <a:srgbClr val="00B050"/>
                </a:solidFill>
              </a:rPr>
              <a:t>Synergien in der Hochschulbildung und </a:t>
            </a:r>
            <a:r>
              <a:rPr lang="fr-BE" sz="2000" b="1" i="1" dirty="0">
                <a:solidFill>
                  <a:srgbClr val="00B050"/>
                </a:solidFill>
              </a:rPr>
              <a:t>smart </a:t>
            </a:r>
            <a:r>
              <a:rPr lang="fr-BE" sz="2000" b="1" i="1" dirty="0" err="1">
                <a:solidFill>
                  <a:srgbClr val="00B050"/>
                </a:solidFill>
              </a:rPr>
              <a:t>specialisation</a:t>
            </a:r>
            <a:r>
              <a:rPr lang="fr-BE" sz="2000" b="1" i="1" dirty="0"/>
              <a:t> </a:t>
            </a:r>
            <a:endParaRPr lang="de-DE" sz="2000" b="1" dirty="0" smtClean="0"/>
          </a:p>
          <a:p>
            <a:pPr marL="457200" indent="-457200">
              <a:spcAft>
                <a:spcPts val="1800"/>
              </a:spcAft>
              <a:buFontTx/>
              <a:buAutoNum type="arabicParenR"/>
            </a:pPr>
            <a:r>
              <a:rPr lang="de-DE" sz="2000" b="1" dirty="0" err="1"/>
              <a:t>Approche</a:t>
            </a:r>
            <a:r>
              <a:rPr lang="de-DE" sz="2000" b="1" dirty="0"/>
              <a:t> </a:t>
            </a:r>
            <a:r>
              <a:rPr lang="de-DE" sz="2000" b="1" dirty="0" err="1"/>
              <a:t>sectorielle</a:t>
            </a:r>
            <a:r>
              <a:rPr lang="de-DE" sz="2000" b="1" dirty="0"/>
              <a:t> </a:t>
            </a:r>
            <a:r>
              <a:rPr lang="de-DE" sz="2000" b="1" dirty="0" smtClean="0"/>
              <a:t>: </a:t>
            </a:r>
            <a:r>
              <a:rPr lang="fr-BE" sz="2000" b="1" dirty="0" smtClean="0"/>
              <a:t>Focus </a:t>
            </a:r>
            <a:r>
              <a:rPr lang="fr-BE" sz="2000" b="1" dirty="0"/>
              <a:t>sur 4 secteurs </a:t>
            </a:r>
            <a:r>
              <a:rPr lang="fr-BE" sz="2000" b="1" dirty="0" smtClean="0"/>
              <a:t>: </a:t>
            </a:r>
            <a:r>
              <a:rPr lang="fr-BE" sz="2000" b="1" dirty="0" err="1" smtClean="0"/>
              <a:t>Silver</a:t>
            </a:r>
            <a:r>
              <a:rPr lang="fr-BE" sz="2000" b="1" dirty="0" smtClean="0"/>
              <a:t> </a:t>
            </a:r>
            <a:r>
              <a:rPr lang="fr-BE" sz="2000" b="1" dirty="0" err="1"/>
              <a:t>Economy</a:t>
            </a:r>
            <a:r>
              <a:rPr lang="fr-BE" sz="2000" b="1" dirty="0"/>
              <a:t>, Tourisme, Logistique et Commerce de </a:t>
            </a:r>
            <a:r>
              <a:rPr lang="fr-BE" sz="2000" b="1" dirty="0" smtClean="0"/>
              <a:t>détail /</a:t>
            </a:r>
            <a:r>
              <a:rPr lang="de-DE" sz="2000" b="1" dirty="0" smtClean="0">
                <a:solidFill>
                  <a:srgbClr val="00B050"/>
                </a:solidFill>
              </a:rPr>
              <a:t>Sektoraler </a:t>
            </a:r>
            <a:r>
              <a:rPr lang="de-DE" sz="2000" b="1" dirty="0">
                <a:solidFill>
                  <a:srgbClr val="00B050"/>
                </a:solidFill>
              </a:rPr>
              <a:t>Ansatz : Fokus auf 4 Sektoren: Silberwirtschaft, Tourismus, Logistik und </a:t>
            </a:r>
            <a:r>
              <a:rPr lang="de-DE" sz="2000" b="1" dirty="0" smtClean="0">
                <a:solidFill>
                  <a:srgbClr val="00B050"/>
                </a:solidFill>
              </a:rPr>
              <a:t>Einzelhandel </a:t>
            </a:r>
            <a:endParaRPr lang="fr-BE" sz="2000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7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380078"/>
              </p:ext>
            </p:extLst>
          </p:nvPr>
        </p:nvGraphicFramePr>
        <p:xfrm>
          <a:off x="461178" y="2595569"/>
          <a:ext cx="8769089" cy="323008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36112"/>
                <a:gridCol w="1308256"/>
                <a:gridCol w="1308256"/>
                <a:gridCol w="1193691"/>
                <a:gridCol w="1174258"/>
                <a:gridCol w="1174258"/>
                <a:gridCol w="1174258"/>
              </a:tblGrid>
              <a:tr h="601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BE" sz="1600" b="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Lorraine</a:t>
                      </a:r>
                      <a:endParaRPr lang="fr-B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Luxembourg</a:t>
                      </a:r>
                      <a:endParaRPr lang="fr-B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err="1">
                          <a:solidFill>
                            <a:srgbClr val="00B050"/>
                          </a:solidFill>
                          <a:effectLst/>
                        </a:rPr>
                        <a:t>Rheinland-Pfalz</a:t>
                      </a:r>
                      <a:endParaRPr lang="fr-BE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err="1">
                          <a:solidFill>
                            <a:srgbClr val="00B050"/>
                          </a:solidFill>
                          <a:effectLst/>
                        </a:rPr>
                        <a:t>Saarland</a:t>
                      </a:r>
                      <a:endParaRPr lang="fr-BE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Wallonie</a:t>
                      </a:r>
                      <a:endParaRPr lang="fr-B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TOTAL GR</a:t>
                      </a:r>
                      <a:endParaRPr lang="fr-B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 dirty="0">
                          <a:effectLst/>
                        </a:rPr>
                        <a:t>2008</a:t>
                      </a:r>
                      <a:endParaRPr lang="fr-BE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 dirty="0">
                          <a:effectLst/>
                        </a:rPr>
                        <a:t>865.402</a:t>
                      </a:r>
                      <a:endParaRPr lang="fr-BE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 dirty="0">
                          <a:effectLst/>
                        </a:rPr>
                        <a:t>349.765</a:t>
                      </a:r>
                      <a:endParaRPr lang="fr-BE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>
                          <a:effectLst/>
                        </a:rPr>
                        <a:t>1.907.800</a:t>
                      </a:r>
                      <a:endParaRPr lang="fr-BE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 dirty="0">
                          <a:effectLst/>
                        </a:rPr>
                        <a:t>518.000</a:t>
                      </a:r>
                      <a:endParaRPr lang="fr-BE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>
                          <a:effectLst/>
                        </a:rPr>
                        <a:t>1.192.166</a:t>
                      </a:r>
                      <a:endParaRPr lang="fr-BE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>
                          <a:effectLst/>
                        </a:rPr>
                        <a:t>4.833.133</a:t>
                      </a:r>
                      <a:endParaRPr lang="fr-BE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 dirty="0">
                          <a:effectLst/>
                        </a:rPr>
                        <a:t>2016</a:t>
                      </a:r>
                      <a:endParaRPr lang="fr-BE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>
                          <a:effectLst/>
                        </a:rPr>
                        <a:t>826.821</a:t>
                      </a:r>
                      <a:endParaRPr lang="fr-BE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 dirty="0">
                          <a:effectLst/>
                        </a:rPr>
                        <a:t>418.754</a:t>
                      </a:r>
                      <a:endParaRPr lang="fr-BE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 dirty="0">
                          <a:effectLst/>
                        </a:rPr>
                        <a:t>2.002.000</a:t>
                      </a:r>
                      <a:endParaRPr lang="fr-BE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 dirty="0">
                          <a:effectLst/>
                        </a:rPr>
                        <a:t>525.200</a:t>
                      </a:r>
                      <a:endParaRPr lang="fr-BE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>
                          <a:effectLst/>
                        </a:rPr>
                        <a:t>1.241.815</a:t>
                      </a:r>
                      <a:endParaRPr lang="fr-BE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>
                          <a:effectLst/>
                        </a:rPr>
                        <a:t>5.014.590</a:t>
                      </a:r>
                      <a:endParaRPr lang="fr-BE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6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Evolution </a:t>
                      </a:r>
                      <a:r>
                        <a:rPr lang="fr-BE" sz="1600" b="1" dirty="0" smtClean="0">
                          <a:effectLst/>
                        </a:rPr>
                        <a:t>/ </a:t>
                      </a:r>
                      <a:r>
                        <a:rPr lang="de-DE" altLang="fr-FR" sz="1600" b="1" dirty="0" smtClean="0">
                          <a:solidFill>
                            <a:srgbClr val="00B050"/>
                          </a:solidFill>
                          <a:cs typeface="Arial" pitchFamily="34" charset="0"/>
                        </a:rPr>
                        <a:t>Entwicklung </a:t>
                      </a:r>
                      <a:endParaRPr lang="fr-BE" sz="16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smtClean="0">
                          <a:effectLst/>
                        </a:rPr>
                        <a:t>2008-2016</a:t>
                      </a:r>
                      <a:endParaRPr lang="fr-B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 dirty="0">
                          <a:effectLst/>
                        </a:rPr>
                        <a:t>-38.581</a:t>
                      </a:r>
                      <a:endParaRPr lang="fr-BE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>
                          <a:effectLst/>
                        </a:rPr>
                        <a:t>+68.989</a:t>
                      </a:r>
                      <a:endParaRPr lang="fr-BE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 dirty="0">
                          <a:effectLst/>
                        </a:rPr>
                        <a:t>+94.200</a:t>
                      </a:r>
                      <a:endParaRPr lang="fr-BE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 dirty="0">
                          <a:effectLst/>
                        </a:rPr>
                        <a:t>+7.200</a:t>
                      </a:r>
                      <a:endParaRPr lang="fr-BE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>
                          <a:effectLst/>
                        </a:rPr>
                        <a:t>+49.649</a:t>
                      </a:r>
                      <a:endParaRPr lang="fr-BE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0">
                          <a:effectLst/>
                        </a:rPr>
                        <a:t>+181.457</a:t>
                      </a:r>
                      <a:endParaRPr lang="fr-BE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43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-4,5%</a:t>
                      </a:r>
                      <a:endParaRPr lang="fr-B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+19,7%</a:t>
                      </a:r>
                      <a:endParaRPr lang="fr-B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+4,9%</a:t>
                      </a:r>
                      <a:endParaRPr lang="fr-B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+1,4%</a:t>
                      </a:r>
                      <a:endParaRPr lang="fr-B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+4,2%</a:t>
                      </a:r>
                      <a:endParaRPr lang="fr-B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>
                          <a:effectLst/>
                        </a:rPr>
                        <a:t>+3,8%</a:t>
                      </a:r>
                      <a:endParaRPr lang="fr-B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8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00" b="1" dirty="0">
                          <a:effectLst/>
                        </a:rPr>
                        <a:t>Ratio emploi/ habitant </a:t>
                      </a:r>
                      <a:r>
                        <a:rPr lang="fr-BE" sz="1500" b="1" dirty="0" smtClean="0">
                          <a:effectLst/>
                        </a:rPr>
                        <a:t>2016</a:t>
                      </a:r>
                      <a:r>
                        <a:rPr lang="fr-BE" sz="1500" b="1" dirty="0" smtClean="0">
                          <a:solidFill>
                            <a:schemeClr val="tx1"/>
                          </a:solidFill>
                          <a:effectLst/>
                        </a:rPr>
                        <a:t>/ </a:t>
                      </a:r>
                      <a:r>
                        <a:rPr lang="fr-BE" sz="1500" b="1" dirty="0" smtClean="0">
                          <a:solidFill>
                            <a:srgbClr val="00B050"/>
                          </a:solidFill>
                          <a:effectLst/>
                        </a:rPr>
                        <a:t>Pro-</a:t>
                      </a:r>
                      <a:r>
                        <a:rPr lang="fr-BE" sz="1500" b="1" dirty="0" err="1" smtClean="0">
                          <a:solidFill>
                            <a:srgbClr val="00B050"/>
                          </a:solidFill>
                          <a:effectLst/>
                        </a:rPr>
                        <a:t>Kopf</a:t>
                      </a:r>
                      <a:r>
                        <a:rPr lang="fr-BE" sz="1500" b="1" dirty="0" smtClean="0">
                          <a:solidFill>
                            <a:srgbClr val="00B050"/>
                          </a:solidFill>
                          <a:effectLst/>
                        </a:rPr>
                        <a:t>-</a:t>
                      </a:r>
                      <a:r>
                        <a:rPr lang="fr-BE" sz="1500" b="1" dirty="0" err="1" smtClean="0">
                          <a:solidFill>
                            <a:srgbClr val="00B050"/>
                          </a:solidFill>
                          <a:effectLst/>
                        </a:rPr>
                        <a:t>Beschäf-tigungsquote</a:t>
                      </a:r>
                      <a:r>
                        <a:rPr lang="fr-BE" sz="1500" b="1" dirty="0" smtClean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endParaRPr lang="fr-BE" sz="15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35,4%</a:t>
                      </a:r>
                      <a:endParaRPr lang="fr-B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72,6%</a:t>
                      </a:r>
                      <a:endParaRPr lang="fr-B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49,4%</a:t>
                      </a:r>
                      <a:endParaRPr lang="fr-B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52,8%</a:t>
                      </a:r>
                      <a:endParaRPr lang="fr-B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34,5%</a:t>
                      </a:r>
                      <a:endParaRPr lang="fr-B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>
                          <a:effectLst/>
                        </a:rPr>
                        <a:t>43,4%</a:t>
                      </a:r>
                      <a:endParaRPr lang="fr-B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75483" y="1751829"/>
            <a:ext cx="9103133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19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Evolution 2008-2016 de l’emploi en Grande Région vu du lieu de travail</a:t>
            </a:r>
            <a:endParaRPr kumimoji="0" lang="fr-BE" altLang="fr-FR" sz="1900" b="1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fr-FR" sz="1900" b="1" dirty="0">
                <a:solidFill>
                  <a:srgbClr val="00B050"/>
                </a:solidFill>
                <a:cs typeface="Arial" pitchFamily="34" charset="0"/>
              </a:rPr>
              <a:t>Entwicklung der Beschäftigung in der Großregion 2008-2016 aus Sicht des Arbeitsplatzes</a:t>
            </a:r>
            <a:endParaRPr kumimoji="0" lang="fr-BE" altLang="fr-FR" sz="1900" b="1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5789" y="762126"/>
            <a:ext cx="30211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Tx/>
              <a:buAutoNum type="arabicParenR"/>
            </a:pPr>
            <a:r>
              <a:rPr lang="de-DE" sz="2200" b="1" dirty="0" err="1"/>
              <a:t>Approche</a:t>
            </a:r>
            <a:r>
              <a:rPr lang="de-DE" sz="2200" b="1" dirty="0"/>
              <a:t> </a:t>
            </a:r>
            <a:r>
              <a:rPr lang="de-DE" sz="2200" b="1" dirty="0" err="1"/>
              <a:t>spatiale</a:t>
            </a:r>
            <a:r>
              <a:rPr lang="de-DE" sz="2200" b="1" dirty="0"/>
              <a:t> </a:t>
            </a:r>
            <a:r>
              <a:rPr lang="de-DE" sz="2200" b="1" dirty="0" smtClean="0">
                <a:solidFill>
                  <a:srgbClr val="00B050"/>
                </a:solidFill>
              </a:rPr>
              <a:t>Räumlicher </a:t>
            </a:r>
            <a:r>
              <a:rPr lang="de-DE" sz="2200" b="1" dirty="0">
                <a:solidFill>
                  <a:srgbClr val="00B050"/>
                </a:solidFill>
              </a:rPr>
              <a:t>Ansatz </a:t>
            </a:r>
          </a:p>
        </p:txBody>
      </p:sp>
    </p:spTree>
    <p:extLst>
      <p:ext uri="{BB962C8B-B14F-4D97-AF65-F5344CB8AC3E}">
        <p14:creationId xmlns:p14="http://schemas.microsoft.com/office/powerpoint/2010/main" val="19881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8" y="0"/>
            <a:ext cx="9692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0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852442"/>
              </p:ext>
            </p:extLst>
          </p:nvPr>
        </p:nvGraphicFramePr>
        <p:xfrm>
          <a:off x="936977" y="2094626"/>
          <a:ext cx="8048980" cy="432875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19858"/>
                <a:gridCol w="633857"/>
                <a:gridCol w="774714"/>
                <a:gridCol w="1052054"/>
                <a:gridCol w="688538"/>
                <a:gridCol w="875326"/>
                <a:gridCol w="684163"/>
                <a:gridCol w="865266"/>
                <a:gridCol w="855204"/>
              </a:tblGrid>
              <a:tr h="2697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BE" sz="1300" b="1" u="none" strike="noStrike" dirty="0">
                          <a:effectLst/>
                        </a:rPr>
                        <a:t>Lieu de  travail</a:t>
                      </a:r>
                      <a:endParaRPr lang="fr-B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fr-BE" sz="1300" b="1" u="none" strike="noStrike" dirty="0">
                          <a:effectLst/>
                        </a:rPr>
                        <a:t>Lieu de résidence</a:t>
                      </a:r>
                      <a:endParaRPr lang="fr-B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1176486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300" b="1" u="none" strike="noStrike" dirty="0" smtClean="0">
                          <a:effectLst/>
                        </a:rPr>
                        <a:t>Saar-land</a:t>
                      </a:r>
                      <a:endParaRPr lang="fr-B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300" b="1" dirty="0" err="1" smtClean="0">
                          <a:effectLst/>
                        </a:rPr>
                        <a:t>Rhein</a:t>
                      </a:r>
                      <a:r>
                        <a:rPr lang="fr-BE" sz="1300" b="1" dirty="0" smtClean="0">
                          <a:effectLst/>
                        </a:rPr>
                        <a:t>- land-</a:t>
                      </a:r>
                      <a:r>
                        <a:rPr lang="fr-BE" sz="1300" b="1" dirty="0" err="1" smtClean="0">
                          <a:effectLst/>
                        </a:rPr>
                        <a:t>Pfalz</a:t>
                      </a:r>
                      <a:endParaRPr lang="fr-B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300" b="1" u="none" strike="noStrike" dirty="0" err="1" smtClean="0">
                          <a:solidFill>
                            <a:srgbClr val="00B050"/>
                          </a:solidFill>
                          <a:effectLst/>
                        </a:rPr>
                        <a:t>Alle</a:t>
                      </a:r>
                      <a:r>
                        <a:rPr lang="fr-BE" sz="13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 (/</a:t>
                      </a:r>
                      <a:r>
                        <a:rPr lang="fr-BE" sz="1300" b="1" u="none" strike="noStrike" dirty="0" err="1" smtClean="0">
                          <a:solidFill>
                            <a:srgbClr val="00B050"/>
                          </a:solidFill>
                          <a:effectLst/>
                        </a:rPr>
                        <a:t>Alles</a:t>
                      </a:r>
                      <a:r>
                        <a:rPr lang="fr-BE" sz="13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fr-BE" sz="1300" b="1" u="none" strike="noStrike" dirty="0" err="1" smtClean="0">
                          <a:solidFill>
                            <a:srgbClr val="00B050"/>
                          </a:solidFill>
                          <a:effectLst/>
                        </a:rPr>
                        <a:t>andere</a:t>
                      </a:r>
                      <a:r>
                        <a:rPr lang="fr-BE" sz="13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) </a:t>
                      </a:r>
                      <a:r>
                        <a:rPr lang="fr-BE" sz="1300" b="1" u="none" strike="noStrike" dirty="0" err="1" smtClean="0">
                          <a:solidFill>
                            <a:srgbClr val="00B050"/>
                          </a:solidFill>
                          <a:effectLst/>
                        </a:rPr>
                        <a:t>Deutschland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3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Lorraine</a:t>
                      </a:r>
                      <a:endParaRPr lang="fr-BE" sz="13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300" b="1" u="none" strike="noStrike" dirty="0">
                          <a:effectLst/>
                        </a:rPr>
                        <a:t>Toute la France</a:t>
                      </a:r>
                      <a:endParaRPr lang="fr-B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300" b="1" u="none" strike="noStrike" dirty="0" err="1" smtClean="0">
                          <a:effectLst/>
                        </a:rPr>
                        <a:t>Luxem-bourg</a:t>
                      </a:r>
                      <a:endParaRPr lang="fr-B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3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Wallonie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3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Toute  (/Tout le reste)  la Belgique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21">
                <a:tc>
                  <a:txBody>
                    <a:bodyPr/>
                    <a:lstStyle/>
                    <a:p>
                      <a:pPr algn="l" fontAlgn="ctr"/>
                      <a:r>
                        <a:rPr lang="fr-BE" sz="1300" b="1" u="none" strike="noStrike" dirty="0" err="1" smtClean="0">
                          <a:solidFill>
                            <a:srgbClr val="00B050"/>
                          </a:solidFill>
                          <a:effectLst/>
                        </a:rPr>
                        <a:t>Saarland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27.289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39.478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15.900</a:t>
                      </a:r>
                      <a:endParaRPr lang="fr-BE" sz="13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17.063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40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 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254"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b="1" dirty="0" err="1" smtClean="0">
                          <a:solidFill>
                            <a:srgbClr val="00B050"/>
                          </a:solidFill>
                          <a:effectLst/>
                        </a:rPr>
                        <a:t>Rheinland-Pfalz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17.224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169.233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1.300</a:t>
                      </a:r>
                      <a:endParaRPr lang="fr-BE" sz="13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4.308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186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1691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344">
                <a:tc>
                  <a:txBody>
                    <a:bodyPr/>
                    <a:lstStyle/>
                    <a:p>
                      <a:pPr algn="l" fontAlgn="ctr"/>
                      <a:r>
                        <a:rPr lang="fr-BE" sz="1300" b="1" u="none" strike="noStrike" dirty="0" err="1" smtClean="0">
                          <a:solidFill>
                            <a:srgbClr val="00B050"/>
                          </a:solidFill>
                          <a:effectLst/>
                        </a:rPr>
                        <a:t>Alle</a:t>
                      </a:r>
                      <a:r>
                        <a:rPr lang="fr-BE" sz="13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 (/</a:t>
                      </a:r>
                      <a:r>
                        <a:rPr lang="fr-BE" sz="1300" b="1" u="none" strike="noStrike" dirty="0" err="1" smtClean="0">
                          <a:solidFill>
                            <a:srgbClr val="00B050"/>
                          </a:solidFill>
                          <a:effectLst/>
                        </a:rPr>
                        <a:t>Alles</a:t>
                      </a:r>
                      <a:r>
                        <a:rPr lang="fr-BE" sz="13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fr-BE" sz="1300" b="1" u="none" strike="noStrike" dirty="0" err="1" smtClean="0">
                          <a:solidFill>
                            <a:srgbClr val="00B050"/>
                          </a:solidFill>
                          <a:effectLst/>
                        </a:rPr>
                        <a:t>andere</a:t>
                      </a:r>
                      <a:r>
                        <a:rPr lang="fr-BE" sz="13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) </a:t>
                      </a:r>
                      <a:r>
                        <a:rPr lang="fr-BE" sz="1300" b="1" u="none" strike="noStrike" dirty="0" err="1" smtClean="0">
                          <a:solidFill>
                            <a:srgbClr val="00B050"/>
                          </a:solidFill>
                          <a:effectLst/>
                        </a:rPr>
                        <a:t>Deutschland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32.901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316.501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 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5.529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6.111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21">
                <a:tc>
                  <a:txBody>
                    <a:bodyPr/>
                    <a:lstStyle/>
                    <a:p>
                      <a:pPr algn="l" fontAlgn="ctr"/>
                      <a:r>
                        <a:rPr lang="fr-BE" sz="1300" b="1" u="none" strike="noStrike" dirty="0">
                          <a:effectLst/>
                        </a:rPr>
                        <a:t>Lorraine</a:t>
                      </a:r>
                      <a:endParaRPr lang="fr-B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 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 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 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21">
                <a:tc>
                  <a:txBody>
                    <a:bodyPr/>
                    <a:lstStyle/>
                    <a:p>
                      <a:pPr algn="l" fontAlgn="ctr"/>
                      <a:r>
                        <a:rPr lang="fr-BE" sz="1300" b="1" u="none" strike="noStrike" dirty="0">
                          <a:effectLst/>
                        </a:rPr>
                        <a:t>Toute la France</a:t>
                      </a:r>
                      <a:endParaRPr lang="fr-B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 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 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 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6.357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7.551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21">
                <a:tc>
                  <a:txBody>
                    <a:bodyPr/>
                    <a:lstStyle/>
                    <a:p>
                      <a:pPr algn="l" fontAlgn="ctr"/>
                      <a:r>
                        <a:rPr lang="fr-BE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Luxembourg</a:t>
                      </a:r>
                      <a:endParaRPr lang="fr-BE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9.230</a:t>
                      </a:r>
                      <a:endParaRPr lang="fr-BE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33.424</a:t>
                      </a:r>
                      <a:endParaRPr lang="fr-BE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45.250</a:t>
                      </a:r>
                      <a:endParaRPr lang="fr-BE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89.800</a:t>
                      </a:r>
                      <a:endParaRPr lang="fr-BE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93.490</a:t>
                      </a:r>
                      <a:endParaRPr lang="fr-BE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fr-BE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43.600</a:t>
                      </a:r>
                      <a:endParaRPr lang="fr-BE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45.650</a:t>
                      </a:r>
                      <a:endParaRPr lang="fr-BE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21">
                <a:tc>
                  <a:txBody>
                    <a:bodyPr/>
                    <a:lstStyle/>
                    <a:p>
                      <a:pPr algn="l" fontAlgn="ctr"/>
                      <a:r>
                        <a:rPr lang="fr-BE" sz="13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Wallonie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 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693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5.400</a:t>
                      </a:r>
                      <a:endParaRPr lang="fr-BE" sz="13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28.457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419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49.748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344">
                <a:tc>
                  <a:txBody>
                    <a:bodyPr/>
                    <a:lstStyle/>
                    <a:p>
                      <a:pPr algn="l" fontAlgn="ctr"/>
                      <a:r>
                        <a:rPr lang="fr-BE" sz="13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Toute  (/Tout le reste)  la Belgique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 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 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1.174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 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>
                          <a:effectLst/>
                        </a:rPr>
                        <a:t>36.299</a:t>
                      </a:r>
                      <a:endParaRPr lang="fr-BE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u="none" strike="noStrike" dirty="0">
                          <a:effectLst/>
                        </a:rPr>
                        <a:t>541</a:t>
                      </a:r>
                      <a:endParaRPr lang="fr-B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3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176.687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3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fr-BE" sz="13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8502" marR="8502" marT="850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36977" y="678852"/>
            <a:ext cx="821900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700" b="1" dirty="0"/>
              <a:t>Volume en 2016/2017 de navetteurs </a:t>
            </a:r>
            <a:r>
              <a:rPr lang="fr-BE" sz="1700" b="1" dirty="0" smtClean="0"/>
              <a:t>actifs au-delà  </a:t>
            </a:r>
            <a:r>
              <a:rPr lang="fr-BE" sz="1700" b="1" dirty="0"/>
              <a:t>les limites régionales</a:t>
            </a:r>
            <a:r>
              <a:rPr lang="fr-BE" sz="1700" b="1" dirty="0" smtClean="0"/>
              <a:t>/ nationales </a:t>
            </a:r>
            <a:r>
              <a:rPr lang="fr-BE" sz="1700" b="1" dirty="0"/>
              <a:t>et dont la résidence et/ou le lieu de travail </a:t>
            </a:r>
            <a:r>
              <a:rPr lang="fr-BE" sz="1700" b="1" dirty="0" smtClean="0"/>
              <a:t>se situe </a:t>
            </a:r>
            <a:r>
              <a:rPr lang="fr-BE" sz="1700" b="1" dirty="0"/>
              <a:t>dans la Grande </a:t>
            </a:r>
            <a:r>
              <a:rPr lang="fr-BE" sz="1700" b="1" dirty="0" smtClean="0"/>
              <a:t>Région</a:t>
            </a:r>
          </a:p>
          <a:p>
            <a:r>
              <a:rPr lang="de-DE" sz="1700" b="1" dirty="0" smtClean="0">
                <a:solidFill>
                  <a:srgbClr val="00B050"/>
                </a:solidFill>
              </a:rPr>
              <a:t>Anzahl 2016/2017 </a:t>
            </a:r>
            <a:r>
              <a:rPr lang="de-DE" sz="1700" b="1" dirty="0">
                <a:solidFill>
                  <a:srgbClr val="00B050"/>
                </a:solidFill>
              </a:rPr>
              <a:t>von Pendlern, die über regionale/nationale Grenzen hinaus arbeiten und deren Wohnsitz und/oder Arbeitsplatz sich in der Großregion </a:t>
            </a:r>
            <a:r>
              <a:rPr lang="de-DE" sz="1700" b="1" dirty="0" smtClean="0">
                <a:solidFill>
                  <a:srgbClr val="00B050"/>
                </a:solidFill>
              </a:rPr>
              <a:t>befindet</a:t>
            </a:r>
            <a:endParaRPr lang="de-DE" sz="1700" b="1" dirty="0">
              <a:solidFill>
                <a:srgbClr val="00B050"/>
              </a:solidFill>
            </a:endParaRPr>
          </a:p>
          <a:p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9276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167500"/>
              </p:ext>
            </p:extLst>
          </p:nvPr>
        </p:nvGraphicFramePr>
        <p:xfrm>
          <a:off x="711200" y="3627937"/>
          <a:ext cx="8082844" cy="284767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40877"/>
                <a:gridCol w="829792"/>
                <a:gridCol w="666044"/>
                <a:gridCol w="846667"/>
                <a:gridCol w="699911"/>
                <a:gridCol w="714450"/>
                <a:gridCol w="767593"/>
                <a:gridCol w="1008755"/>
                <a:gridCol w="1008755"/>
              </a:tblGrid>
              <a:tr h="336564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Pays </a:t>
                      </a:r>
                      <a:r>
                        <a:rPr lang="en-US" sz="1400" dirty="0" err="1">
                          <a:effectLst/>
                        </a:rPr>
                        <a:t>d’origine</a:t>
                      </a:r>
                      <a:r>
                        <a:rPr lang="en-US" sz="1400" dirty="0">
                          <a:effectLst/>
                        </a:rPr>
                        <a:t> des IDE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Statistiques liées à la comptabilité nationale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Données limitées aux IDE générant de l’emploi direct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178707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Luxembourg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Rhénanie-Palatinat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Sarre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Wallonie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Grand-Est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83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(2012-2016)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(2013-2015)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(2013-2015)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(2013-2017)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(2017)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Total moyen par an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2.707.403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100,0%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16.085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100,0%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6.592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100,0%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100,0%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100,0%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Moyenne par an et par 1.000 habitants 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4.580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3,9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6,6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Luxembourg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2.296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14,3%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1.818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27,6%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3,6%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37,6%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Allemagne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56.039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2,1%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6,3%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4,3%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Belgique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92.687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3,4%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283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1,8%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26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0,4%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3,2%</a:t>
                      </a:r>
                      <a:endParaRPr lang="fr-B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France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5.180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0,2%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2.105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13,1%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2.391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36,3%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12,0%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fr-B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98" marR="416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2487" y="2659808"/>
            <a:ext cx="8412109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fr-F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Répartition</a:t>
            </a:r>
            <a:r>
              <a:rPr kumimoji="0" lang="en-US" altLang="fr-F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des </a:t>
            </a:r>
            <a:r>
              <a:rPr kumimoji="0" lang="en-US" altLang="fr-F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Investissements</a:t>
            </a:r>
            <a:r>
              <a:rPr kumimoji="0" lang="en-US" altLang="fr-F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directs </a:t>
            </a:r>
            <a:r>
              <a:rPr kumimoji="0" lang="en-US" altLang="fr-F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étrangers</a:t>
            </a:r>
            <a:r>
              <a:rPr kumimoji="0" lang="en-US" altLang="fr-F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fr-F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au sein de la Grande </a:t>
            </a:r>
            <a:r>
              <a:rPr kumimoji="0" lang="en-US" altLang="fr-F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Région</a:t>
            </a:r>
            <a:r>
              <a:rPr kumimoji="0" lang="en-US" altLang="fr-F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altLang="fr-F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en</a:t>
            </a:r>
            <a:r>
              <a:rPr kumimoji="0" lang="en-US" altLang="fr-F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altLang="fr-F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fonction</a:t>
            </a:r>
            <a:r>
              <a:rPr kumimoji="0" lang="en-US" altLang="fr-F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du pays de provenance (</a:t>
            </a:r>
            <a:r>
              <a:rPr kumimoji="0" lang="en-US" altLang="fr-F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sommes</a:t>
            </a:r>
            <a:r>
              <a:rPr kumimoji="0" lang="en-US" altLang="fr-F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altLang="fr-F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en</a:t>
            </a:r>
            <a:r>
              <a:rPr kumimoji="0" lang="en-US" altLang="fr-F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millions d’€) </a:t>
            </a:r>
            <a:r>
              <a:rPr lang="de-DE" altLang="fr-FR" sz="1600" i="1" dirty="0">
                <a:solidFill>
                  <a:srgbClr val="00B050"/>
                </a:solidFill>
              </a:rPr>
              <a:t>Verteilung der ausländischen Direktinvestitionen in der Großregion nach Herkunftsland (Beträge in Millionen €)</a:t>
            </a:r>
            <a:endParaRPr lang="en-US" altLang="fr-FR" sz="1600" i="1" dirty="0">
              <a:solidFill>
                <a:srgbClr val="00B05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Sources </a:t>
            </a:r>
            <a:r>
              <a:rPr kumimoji="0" lang="fr-BE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 </a:t>
            </a:r>
            <a:r>
              <a:rPr kumimoji="0" lang="fr-BE" altLang="fr-FR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Grundlagen</a:t>
            </a:r>
            <a:r>
              <a:rPr kumimoji="0" lang="fr-BE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: STATEC, Deutsche Bundesbank, AWEX, </a:t>
            </a:r>
            <a:r>
              <a:rPr kumimoji="0" lang="en-US" alt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BUSINESS France    NB : Les % </a:t>
            </a:r>
            <a:r>
              <a:rPr kumimoji="0" lang="en-US" altLang="fr-FR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dans</a:t>
            </a:r>
            <a:r>
              <a:rPr kumimoji="0" lang="en-US" alt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le Grand Est se </a:t>
            </a:r>
            <a:r>
              <a:rPr kumimoji="0" lang="en-US" altLang="fr-FR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rapportent</a:t>
            </a:r>
            <a:r>
              <a:rPr kumimoji="0" lang="en-US" alt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au </a:t>
            </a:r>
            <a:r>
              <a:rPr kumimoji="0" lang="en-US" altLang="fr-FR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nombre</a:t>
            </a:r>
            <a:r>
              <a:rPr kumimoji="0" lang="en-US" alt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de </a:t>
            </a:r>
            <a:r>
              <a:rPr kumimoji="0" lang="en-US" altLang="fr-FR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projets</a:t>
            </a:r>
            <a:r>
              <a:rPr kumimoji="0" lang="en-US" alt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en-US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89" y="581504"/>
            <a:ext cx="30211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Tx/>
              <a:buAutoNum type="arabicParenR"/>
            </a:pPr>
            <a:r>
              <a:rPr lang="de-DE" sz="2200" b="1" dirty="0" err="1"/>
              <a:t>Approche</a:t>
            </a:r>
            <a:r>
              <a:rPr lang="de-DE" sz="2200" b="1" dirty="0"/>
              <a:t> </a:t>
            </a:r>
            <a:r>
              <a:rPr lang="de-DE" sz="2200" b="1" dirty="0" err="1"/>
              <a:t>spatiale</a:t>
            </a:r>
            <a:r>
              <a:rPr lang="de-DE" sz="2200" b="1" dirty="0"/>
              <a:t> </a:t>
            </a:r>
            <a:r>
              <a:rPr lang="de-DE" sz="2200" b="1" dirty="0" smtClean="0">
                <a:solidFill>
                  <a:srgbClr val="00B050"/>
                </a:solidFill>
              </a:rPr>
              <a:t>Räumlicher Ansatz </a:t>
            </a:r>
            <a:endParaRPr lang="de-DE" sz="2200" b="1" dirty="0">
              <a:solidFill>
                <a:srgbClr val="00B05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22487" y="1354661"/>
            <a:ext cx="8286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i="1" dirty="0"/>
              <a:t>Les investissements directs étrangers : une mesure complexe qui </a:t>
            </a:r>
            <a:r>
              <a:rPr lang="fr-BE" b="1" i="1" dirty="0" smtClean="0"/>
              <a:t>interpelle à propos de l’attractivité des territoires </a:t>
            </a:r>
            <a:br>
              <a:rPr lang="fr-BE" b="1" i="1" dirty="0" smtClean="0"/>
            </a:br>
            <a:r>
              <a:rPr lang="de-DE" b="1" i="1" dirty="0">
                <a:solidFill>
                  <a:srgbClr val="00B050"/>
                </a:solidFill>
              </a:rPr>
              <a:t>Ausländische Direktinvestitionen: eine komplexe Maßnahme, die die Attraktivität </a:t>
            </a:r>
            <a:r>
              <a:rPr lang="de-DE" b="1" i="1" dirty="0" smtClean="0">
                <a:solidFill>
                  <a:srgbClr val="00B050"/>
                </a:solidFill>
              </a:rPr>
              <a:t>der Gebiete </a:t>
            </a:r>
            <a:r>
              <a:rPr lang="de-DE" b="1" i="1" dirty="0">
                <a:solidFill>
                  <a:srgbClr val="00B050"/>
                </a:solidFill>
              </a:rPr>
              <a:t>in Frage stellt</a:t>
            </a:r>
            <a:endParaRPr lang="fr-BE" b="1" i="1" dirty="0">
              <a:solidFill>
                <a:srgbClr val="00B050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2686756" y="5212337"/>
            <a:ext cx="609600" cy="22635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à coins arrondis 9"/>
          <p:cNvSpPr/>
          <p:nvPr/>
        </p:nvSpPr>
        <p:spPr>
          <a:xfrm>
            <a:off x="2404532" y="5799358"/>
            <a:ext cx="688623" cy="63782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à coins arrondis 10"/>
          <p:cNvSpPr/>
          <p:nvPr/>
        </p:nvSpPr>
        <p:spPr>
          <a:xfrm>
            <a:off x="4752622" y="5539714"/>
            <a:ext cx="581377" cy="92004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à coins arrondis 11"/>
          <p:cNvSpPr/>
          <p:nvPr/>
        </p:nvSpPr>
        <p:spPr>
          <a:xfrm>
            <a:off x="6265333" y="5553824"/>
            <a:ext cx="530577" cy="92004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à coins arrondis 12"/>
          <p:cNvSpPr/>
          <p:nvPr/>
        </p:nvSpPr>
        <p:spPr>
          <a:xfrm>
            <a:off x="7270044" y="5553824"/>
            <a:ext cx="547510" cy="92004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à coins arrondis 13"/>
          <p:cNvSpPr/>
          <p:nvPr/>
        </p:nvSpPr>
        <p:spPr>
          <a:xfrm>
            <a:off x="8263466" y="5553823"/>
            <a:ext cx="570088" cy="70273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1924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8" y="0"/>
            <a:ext cx="969244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84711" y="472490"/>
            <a:ext cx="369193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b="1" dirty="0" smtClean="0"/>
              <a:t>2) </a:t>
            </a:r>
            <a:r>
              <a:rPr lang="de-DE" b="1" dirty="0" err="1" smtClean="0"/>
              <a:t>Approche</a:t>
            </a:r>
            <a:r>
              <a:rPr lang="de-DE" b="1" dirty="0" smtClean="0"/>
              <a:t> </a:t>
            </a:r>
            <a:r>
              <a:rPr lang="de-DE" b="1" dirty="0" err="1"/>
              <a:t>formation</a:t>
            </a:r>
            <a:r>
              <a:rPr lang="de-DE" b="1" dirty="0"/>
              <a:t> et </a:t>
            </a:r>
            <a:r>
              <a:rPr lang="de-DE" b="1" dirty="0" err="1"/>
              <a:t>innovation</a:t>
            </a:r>
            <a:r>
              <a:rPr lang="de-DE" b="1" dirty="0"/>
              <a:t> </a:t>
            </a:r>
            <a:r>
              <a:rPr lang="de-DE" b="1" dirty="0" smtClean="0"/>
              <a:t>     </a:t>
            </a:r>
          </a:p>
          <a:p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smtClean="0">
                <a:solidFill>
                  <a:srgbClr val="00B050"/>
                </a:solidFill>
              </a:rPr>
              <a:t>    Trainings- </a:t>
            </a:r>
            <a:r>
              <a:rPr lang="de-DE" b="1" dirty="0">
                <a:solidFill>
                  <a:srgbClr val="00B050"/>
                </a:solidFill>
              </a:rPr>
              <a:t>und Innovationsansatz </a:t>
            </a:r>
            <a:endParaRPr lang="de-DE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3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8" y="0"/>
            <a:ext cx="9692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7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3777" y="480618"/>
            <a:ext cx="757046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b="1" dirty="0" smtClean="0"/>
              <a:t>2) </a:t>
            </a:r>
            <a:r>
              <a:rPr lang="de-DE" b="1" dirty="0" err="1" smtClean="0"/>
              <a:t>Approche</a:t>
            </a:r>
            <a:r>
              <a:rPr lang="de-DE" b="1" dirty="0" smtClean="0"/>
              <a:t> </a:t>
            </a:r>
            <a:r>
              <a:rPr lang="de-DE" b="1" dirty="0" err="1"/>
              <a:t>formation</a:t>
            </a:r>
            <a:r>
              <a:rPr lang="de-DE" b="1" dirty="0"/>
              <a:t> et </a:t>
            </a:r>
            <a:r>
              <a:rPr lang="de-DE" b="1" dirty="0" err="1" smtClean="0"/>
              <a:t>innovation</a:t>
            </a:r>
            <a:r>
              <a:rPr lang="de-DE" b="1" dirty="0" smtClean="0"/>
              <a:t> / </a:t>
            </a:r>
            <a:r>
              <a:rPr lang="de-DE" b="1" dirty="0" smtClean="0">
                <a:solidFill>
                  <a:srgbClr val="00B050"/>
                </a:solidFill>
              </a:rPr>
              <a:t>Ausbildungs- </a:t>
            </a:r>
            <a:r>
              <a:rPr lang="de-DE" b="1" dirty="0">
                <a:solidFill>
                  <a:srgbClr val="00B050"/>
                </a:solidFill>
              </a:rPr>
              <a:t>und Innovationsansatz </a:t>
            </a:r>
            <a:endParaRPr lang="de-DE" b="1" dirty="0" smtClean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710" y="971730"/>
            <a:ext cx="9234311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i="1" dirty="0"/>
              <a:t>Collaborations au niveau de l’enseignement supérieur </a:t>
            </a:r>
            <a:endParaRPr lang="fr-BE" dirty="0"/>
          </a:p>
          <a:p>
            <a:pPr>
              <a:spcBef>
                <a:spcPts val="600"/>
              </a:spcBef>
            </a:pPr>
            <a:r>
              <a:rPr lang="fr-FR" dirty="0" smtClean="0"/>
              <a:t>Maillage dense </a:t>
            </a:r>
            <a:r>
              <a:rPr lang="fr-FR" dirty="0"/>
              <a:t>d’établissements d’enseignement </a:t>
            </a:r>
            <a:r>
              <a:rPr lang="fr-FR" dirty="0" smtClean="0"/>
              <a:t>supérieur </a:t>
            </a:r>
            <a:r>
              <a:rPr lang="fr-FR" dirty="0"/>
              <a:t>et de recherche </a:t>
            </a:r>
            <a:r>
              <a:rPr lang="fr-FR" dirty="0" smtClean="0"/>
              <a:t>en Grande Région (6 </a:t>
            </a:r>
            <a:r>
              <a:rPr lang="fr-FR" dirty="0"/>
              <a:t>universités </a:t>
            </a:r>
            <a:r>
              <a:rPr lang="fr-FR" dirty="0" smtClean="0"/>
              <a:t>en zone </a:t>
            </a:r>
            <a:r>
              <a:rPr lang="fr-FR" dirty="0"/>
              <a:t>éligible </a:t>
            </a:r>
            <a:r>
              <a:rPr lang="fr-FR" dirty="0" smtClean="0"/>
              <a:t>INTERREG</a:t>
            </a:r>
            <a:r>
              <a:rPr lang="fr-FR" dirty="0"/>
              <a:t> </a:t>
            </a:r>
            <a:r>
              <a:rPr lang="fr-FR" dirty="0" smtClean="0"/>
              <a:t>+ 5 </a:t>
            </a:r>
            <a:r>
              <a:rPr lang="fr-FR" dirty="0"/>
              <a:t>autres </a:t>
            </a:r>
            <a:r>
              <a:rPr lang="fr-FR" dirty="0" smtClean="0"/>
              <a:t>ailleurs en Wallonie </a:t>
            </a:r>
            <a:r>
              <a:rPr lang="fr-FR" dirty="0"/>
              <a:t>et </a:t>
            </a:r>
            <a:r>
              <a:rPr lang="fr-FR" dirty="0" smtClean="0"/>
              <a:t>en Rhénanie-Palatinat, </a:t>
            </a:r>
            <a:r>
              <a:rPr lang="fr-FR" dirty="0"/>
              <a:t>des établissements </a:t>
            </a:r>
            <a:r>
              <a:rPr lang="fr-FR" dirty="0" smtClean="0"/>
              <a:t>d’enseignement </a:t>
            </a:r>
            <a:r>
              <a:rPr lang="fr-FR" dirty="0"/>
              <a:t>supérieur non universitaire – </a:t>
            </a:r>
            <a:r>
              <a:rPr lang="fr-FR" dirty="0" err="1" smtClean="0"/>
              <a:t>Hochschulen</a:t>
            </a:r>
            <a:r>
              <a:rPr lang="fr-FR" dirty="0" smtClean="0"/>
              <a:t>, </a:t>
            </a:r>
            <a:r>
              <a:rPr lang="fr-FR" dirty="0"/>
              <a:t>Hautes Ecoles </a:t>
            </a:r>
            <a:r>
              <a:rPr lang="fr-FR" dirty="0" smtClean="0"/>
              <a:t>- </a:t>
            </a:r>
            <a:r>
              <a:rPr lang="fr-FR" dirty="0"/>
              <a:t>et des centres de recherche indépendants). </a:t>
            </a:r>
            <a:endParaRPr lang="fr-FR" dirty="0" smtClean="0"/>
          </a:p>
          <a:p>
            <a:pPr>
              <a:spcBef>
                <a:spcPts val="600"/>
              </a:spcBef>
            </a:pPr>
            <a:r>
              <a:rPr lang="fr-BE" dirty="0" smtClean="0"/>
              <a:t>D’anciennes </a:t>
            </a:r>
            <a:r>
              <a:rPr lang="fr-FR" dirty="0" smtClean="0"/>
              <a:t>coopérations </a:t>
            </a:r>
            <a:r>
              <a:rPr lang="fr-FR" dirty="0"/>
              <a:t>bilatérales </a:t>
            </a:r>
            <a:r>
              <a:rPr lang="fr-FR" dirty="0" smtClean="0"/>
              <a:t>(en </a:t>
            </a:r>
            <a:r>
              <a:rPr lang="fr-FR" dirty="0"/>
              <a:t>majorité </a:t>
            </a:r>
            <a:r>
              <a:rPr lang="fr-FR" dirty="0" smtClean="0"/>
              <a:t>franco-allemandes : cf</a:t>
            </a:r>
            <a:r>
              <a:rPr lang="fr-FR" dirty="0"/>
              <a:t>. </a:t>
            </a:r>
            <a:r>
              <a:rPr lang="fr-FR" dirty="0" smtClean="0"/>
              <a:t>ISFATES-DFHI, CEFALOR)</a:t>
            </a:r>
            <a:endParaRPr lang="fr-BE" dirty="0"/>
          </a:p>
          <a:p>
            <a:pPr>
              <a:spcBef>
                <a:spcPts val="600"/>
              </a:spcBef>
            </a:pPr>
            <a:r>
              <a:rPr lang="fr-FR" dirty="0" smtClean="0"/>
              <a:t>Via un </a:t>
            </a:r>
            <a:r>
              <a:rPr lang="fr-FR" dirty="0"/>
              <a:t>projet INTERREG 2008-2012, a vu le jour l’Université de la Grande Région </a:t>
            </a:r>
            <a:r>
              <a:rPr lang="fr-FR" dirty="0" smtClean="0"/>
              <a:t>regroupant 6 </a:t>
            </a:r>
            <a:r>
              <a:rPr lang="fr-FR" dirty="0"/>
              <a:t>universités </a:t>
            </a:r>
            <a:r>
              <a:rPr lang="fr-FR" dirty="0" smtClean="0"/>
              <a:t>(Kaiserslautern</a:t>
            </a:r>
            <a:r>
              <a:rPr lang="fr-FR" dirty="0"/>
              <a:t>, </a:t>
            </a:r>
            <a:r>
              <a:rPr lang="fr-FR" dirty="0" smtClean="0"/>
              <a:t>Liège</a:t>
            </a:r>
            <a:r>
              <a:rPr lang="fr-FR" dirty="0"/>
              <a:t>, </a:t>
            </a:r>
            <a:r>
              <a:rPr lang="fr-FR" dirty="0" smtClean="0"/>
              <a:t>Lorraine</a:t>
            </a:r>
            <a:r>
              <a:rPr lang="fr-FR" dirty="0"/>
              <a:t>, </a:t>
            </a:r>
            <a:r>
              <a:rPr lang="fr-FR" dirty="0" smtClean="0"/>
              <a:t>Luxembourg</a:t>
            </a:r>
            <a:r>
              <a:rPr lang="fr-FR" dirty="0"/>
              <a:t>, </a:t>
            </a:r>
            <a:r>
              <a:rPr lang="fr-FR" dirty="0" smtClean="0"/>
              <a:t>Sarre </a:t>
            </a:r>
            <a:r>
              <a:rPr lang="fr-FR" dirty="0"/>
              <a:t>et </a:t>
            </a:r>
            <a:r>
              <a:rPr lang="fr-FR" dirty="0" smtClean="0"/>
              <a:t>Trèves).</a:t>
            </a:r>
          </a:p>
          <a:p>
            <a:pPr>
              <a:spcBef>
                <a:spcPts val="600"/>
              </a:spcBef>
            </a:pPr>
            <a:r>
              <a:rPr lang="de-DE" b="1" i="1" dirty="0">
                <a:solidFill>
                  <a:srgbClr val="00B050"/>
                </a:solidFill>
              </a:rPr>
              <a:t>Kooperationen auf Hochschulniveau</a:t>
            </a:r>
          </a:p>
          <a:p>
            <a:pPr>
              <a:spcBef>
                <a:spcPts val="600"/>
              </a:spcBef>
            </a:pPr>
            <a:r>
              <a:rPr lang="de-DE" i="1" dirty="0">
                <a:solidFill>
                  <a:srgbClr val="00B050"/>
                </a:solidFill>
              </a:rPr>
              <a:t>Ein dichtes Netz von Hochschulen und Forschungseinrichtungen in der Großregion (6 Universitäten im INTERREG-Fördergebiet + 5 andere in Wallonien und Rheinland-Pfalz, außeruniversitäre Hochschulen </a:t>
            </a:r>
            <a:r>
              <a:rPr lang="de-DE" i="1" dirty="0" smtClean="0">
                <a:solidFill>
                  <a:srgbClr val="00B050"/>
                </a:solidFill>
              </a:rPr>
              <a:t>und </a:t>
            </a:r>
            <a:r>
              <a:rPr lang="de-DE" i="1" dirty="0">
                <a:solidFill>
                  <a:srgbClr val="00B050"/>
                </a:solidFill>
              </a:rPr>
              <a:t>unabhängige Forschungszentren).</a:t>
            </a:r>
          </a:p>
          <a:p>
            <a:pPr>
              <a:spcBef>
                <a:spcPts val="600"/>
              </a:spcBef>
            </a:pPr>
            <a:r>
              <a:rPr lang="de-DE" i="1" dirty="0">
                <a:solidFill>
                  <a:srgbClr val="00B050"/>
                </a:solidFill>
              </a:rPr>
              <a:t>Ehemalige bilaterale </a:t>
            </a:r>
            <a:r>
              <a:rPr lang="de-DE" i="1" dirty="0" smtClean="0">
                <a:solidFill>
                  <a:srgbClr val="00B050"/>
                </a:solidFill>
              </a:rPr>
              <a:t>Kooperationen (überwiegend </a:t>
            </a:r>
            <a:r>
              <a:rPr lang="de-DE" i="1" dirty="0">
                <a:solidFill>
                  <a:srgbClr val="00B050"/>
                </a:solidFill>
              </a:rPr>
              <a:t>deutsch-französisch: </a:t>
            </a:r>
            <a:r>
              <a:rPr lang="de-DE" i="1" dirty="0" smtClean="0">
                <a:solidFill>
                  <a:srgbClr val="00B050"/>
                </a:solidFill>
              </a:rPr>
              <a:t>bspw. </a:t>
            </a:r>
            <a:r>
              <a:rPr lang="fr-FR" i="1" dirty="0" smtClean="0">
                <a:solidFill>
                  <a:srgbClr val="00B050"/>
                </a:solidFill>
              </a:rPr>
              <a:t>ISFATES-DFHI</a:t>
            </a:r>
            <a:r>
              <a:rPr lang="fr-FR" i="1" dirty="0">
                <a:solidFill>
                  <a:srgbClr val="00B050"/>
                </a:solidFill>
              </a:rPr>
              <a:t>, CEFALOR</a:t>
            </a:r>
            <a:r>
              <a:rPr lang="de-DE" i="1" dirty="0" smtClean="0">
                <a:solidFill>
                  <a:srgbClr val="00B050"/>
                </a:solidFill>
              </a:rPr>
              <a:t>)</a:t>
            </a:r>
            <a:endParaRPr lang="de-DE" i="1" dirty="0">
              <a:solidFill>
                <a:srgbClr val="00B050"/>
              </a:solidFill>
            </a:endParaRPr>
          </a:p>
          <a:p>
            <a:pPr>
              <a:spcBef>
                <a:spcPts val="600"/>
              </a:spcBef>
            </a:pPr>
            <a:r>
              <a:rPr lang="de-DE" i="1" dirty="0" smtClean="0">
                <a:solidFill>
                  <a:srgbClr val="00B050"/>
                </a:solidFill>
              </a:rPr>
              <a:t>Gründung der </a:t>
            </a:r>
            <a:r>
              <a:rPr lang="de-DE" i="1" dirty="0">
                <a:solidFill>
                  <a:srgbClr val="00B050"/>
                </a:solidFill>
              </a:rPr>
              <a:t>Universität der Großregion i</a:t>
            </a:r>
            <a:r>
              <a:rPr lang="de-DE" i="1" dirty="0" smtClean="0">
                <a:solidFill>
                  <a:srgbClr val="00B050"/>
                </a:solidFill>
              </a:rPr>
              <a:t>m Rahmen eines INTERREG Projekts 2008-2012. Innerhalb der UniGR kooperieren 6 </a:t>
            </a:r>
            <a:r>
              <a:rPr lang="de-DE" i="1" dirty="0">
                <a:solidFill>
                  <a:srgbClr val="00B050"/>
                </a:solidFill>
              </a:rPr>
              <a:t>Universitäten (Kaiserslautern, Lüttich, Lothringen, Luxemburg, </a:t>
            </a:r>
            <a:r>
              <a:rPr lang="de-DE" i="1" dirty="0" smtClean="0">
                <a:solidFill>
                  <a:srgbClr val="00B050"/>
                </a:solidFill>
              </a:rPr>
              <a:t>Saarland und </a:t>
            </a:r>
            <a:r>
              <a:rPr lang="de-DE" i="1" dirty="0">
                <a:solidFill>
                  <a:srgbClr val="00B050"/>
                </a:solidFill>
              </a:rPr>
              <a:t>Trier</a:t>
            </a:r>
            <a:r>
              <a:rPr lang="de-DE" i="1" dirty="0" smtClean="0">
                <a:solidFill>
                  <a:srgbClr val="00B050"/>
                </a:solidFill>
              </a:rPr>
              <a:t>).</a:t>
            </a:r>
            <a:endParaRPr lang="fr-BE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63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3778" y="480618"/>
            <a:ext cx="72361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b="1" dirty="0" smtClean="0"/>
              <a:t>2) </a:t>
            </a:r>
            <a:r>
              <a:rPr lang="de-DE" b="1" dirty="0" err="1" smtClean="0"/>
              <a:t>Approche</a:t>
            </a:r>
            <a:r>
              <a:rPr lang="de-DE" b="1" dirty="0" smtClean="0"/>
              <a:t> </a:t>
            </a:r>
            <a:r>
              <a:rPr lang="de-DE" b="1" dirty="0" err="1"/>
              <a:t>formation</a:t>
            </a:r>
            <a:r>
              <a:rPr lang="de-DE" b="1" dirty="0"/>
              <a:t> et </a:t>
            </a:r>
            <a:r>
              <a:rPr lang="de-DE" b="1" dirty="0" err="1" smtClean="0"/>
              <a:t>innovation</a:t>
            </a:r>
            <a:r>
              <a:rPr lang="de-DE" b="1" dirty="0" smtClean="0"/>
              <a:t> / </a:t>
            </a:r>
            <a:r>
              <a:rPr lang="de-DE" b="1" dirty="0" smtClean="0">
                <a:solidFill>
                  <a:srgbClr val="00B050"/>
                </a:solidFill>
              </a:rPr>
              <a:t>Trainings- </a:t>
            </a:r>
            <a:r>
              <a:rPr lang="de-DE" b="1" dirty="0">
                <a:solidFill>
                  <a:srgbClr val="00B050"/>
                </a:solidFill>
              </a:rPr>
              <a:t>und Innovationsansatz </a:t>
            </a:r>
            <a:endParaRPr lang="de-DE" b="1" dirty="0" smtClean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710" y="971730"/>
            <a:ext cx="9323151" cy="541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BE" b="1" i="1" dirty="0"/>
              <a:t>Collaborations au niveau de l’enseignement supérieur </a:t>
            </a:r>
            <a:r>
              <a:rPr lang="fr-BE" b="1" i="1" dirty="0" smtClean="0"/>
              <a:t>/ </a:t>
            </a:r>
            <a:r>
              <a:rPr lang="de-DE" b="1" i="1" dirty="0">
                <a:solidFill>
                  <a:srgbClr val="00B050"/>
                </a:solidFill>
              </a:rPr>
              <a:t>Kooperationen auf </a:t>
            </a:r>
            <a:r>
              <a:rPr lang="de-DE" b="1" i="1" dirty="0" smtClean="0">
                <a:solidFill>
                  <a:srgbClr val="00B050"/>
                </a:solidFill>
              </a:rPr>
              <a:t>Hochschulniveau</a:t>
            </a:r>
            <a:endParaRPr lang="fr-BE" dirty="0"/>
          </a:p>
          <a:p>
            <a:pPr>
              <a:spcBef>
                <a:spcPts val="600"/>
              </a:spcBef>
            </a:pPr>
            <a:r>
              <a:rPr lang="fr-FR" dirty="0" smtClean="0"/>
              <a:t>Cette </a:t>
            </a:r>
            <a:r>
              <a:rPr lang="fr-FR" dirty="0" err="1" smtClean="0"/>
              <a:t>UniGR</a:t>
            </a:r>
            <a:r>
              <a:rPr lang="fr-FR" dirty="0" smtClean="0"/>
              <a:t> = </a:t>
            </a:r>
            <a:r>
              <a:rPr lang="fr-FR" dirty="0"/>
              <a:t>un des groupements universitaires les </a:t>
            </a:r>
            <a:r>
              <a:rPr lang="fr-FR" dirty="0" smtClean="0"/>
              <a:t>+ intégrés en Europe et </a:t>
            </a:r>
            <a:r>
              <a:rPr lang="fr-FR" dirty="0"/>
              <a:t>les </a:t>
            </a:r>
            <a:r>
              <a:rPr lang="fr-FR" dirty="0" smtClean="0"/>
              <a:t>+ importants </a:t>
            </a:r>
            <a:r>
              <a:rPr lang="fr-FR" dirty="0"/>
              <a:t>en termes d’effectifs </a:t>
            </a:r>
            <a:r>
              <a:rPr lang="fr-FR" dirty="0" smtClean="0"/>
              <a:t>(135.000 </a:t>
            </a:r>
            <a:r>
              <a:rPr lang="fr-FR" dirty="0"/>
              <a:t>étudiants, 10.000 </a:t>
            </a:r>
            <a:r>
              <a:rPr lang="fr-FR" dirty="0" smtClean="0"/>
              <a:t>enseignants/chercheurs</a:t>
            </a:r>
            <a:r>
              <a:rPr lang="fr-FR" dirty="0"/>
              <a:t>, 7.000 doctorants). </a:t>
            </a:r>
            <a:r>
              <a:rPr lang="fr-FR" i="1" dirty="0" smtClean="0"/>
              <a:t>Intégré </a:t>
            </a:r>
            <a:r>
              <a:rPr lang="fr-FR" dirty="0" smtClean="0"/>
              <a:t>= une </a:t>
            </a:r>
            <a:r>
              <a:rPr lang="fr-FR" dirty="0"/>
              <a:t>structure de gouvernance commune (</a:t>
            </a:r>
            <a:r>
              <a:rPr lang="fr-FR" dirty="0" err="1"/>
              <a:t>UniGR</a:t>
            </a:r>
            <a:r>
              <a:rPr lang="fr-FR" dirty="0"/>
              <a:t> </a:t>
            </a:r>
            <a:r>
              <a:rPr lang="fr-FR" dirty="0" err="1"/>
              <a:t>a.s.b.l</a:t>
            </a:r>
            <a:r>
              <a:rPr lang="fr-FR" dirty="0"/>
              <a:t>.), </a:t>
            </a:r>
            <a:r>
              <a:rPr lang="fr-FR" dirty="0" smtClean="0"/>
              <a:t>une </a:t>
            </a:r>
            <a:r>
              <a:rPr lang="fr-FR" dirty="0"/>
              <a:t>stratégie conjointe à long terme </a:t>
            </a:r>
            <a:r>
              <a:rPr lang="fr-FR" dirty="0" smtClean="0"/>
              <a:t>couvrant </a:t>
            </a:r>
            <a:r>
              <a:rPr lang="fr-FR" dirty="0"/>
              <a:t>les diverses missions universitaires (enseignement, recherche et mobilité</a:t>
            </a:r>
            <a:r>
              <a:rPr lang="fr-FR" dirty="0" smtClean="0"/>
              <a:t>).</a:t>
            </a:r>
          </a:p>
          <a:p>
            <a:pPr lvl="0">
              <a:spcBef>
                <a:spcPts val="600"/>
              </a:spcBef>
            </a:pPr>
            <a:r>
              <a:rPr lang="de-DE" i="1" dirty="0" err="1" smtClean="0">
                <a:solidFill>
                  <a:srgbClr val="00B050"/>
                </a:solidFill>
              </a:rPr>
              <a:t>UniGR</a:t>
            </a:r>
            <a:r>
              <a:rPr lang="de-DE" i="1" dirty="0">
                <a:solidFill>
                  <a:srgbClr val="00B050"/>
                </a:solidFill>
              </a:rPr>
              <a:t>: eine der am stärksten integrierten Universitätsgruppen in Europa und die zahlenmäßig wichtigste (135.000 Studenten, 10.000 Lehrkräfte / Forscher, 7.000 Doktoranden). Integriert = eine gemeinsame </a:t>
            </a:r>
            <a:r>
              <a:rPr lang="de-DE" i="1" dirty="0" err="1">
                <a:solidFill>
                  <a:srgbClr val="00B050"/>
                </a:solidFill>
              </a:rPr>
              <a:t>Governance</a:t>
            </a:r>
            <a:r>
              <a:rPr lang="de-DE" i="1" dirty="0">
                <a:solidFill>
                  <a:srgbClr val="00B050"/>
                </a:solidFill>
              </a:rPr>
              <a:t>-Struktur (</a:t>
            </a:r>
            <a:r>
              <a:rPr lang="de-DE" i="1" dirty="0" err="1">
                <a:solidFill>
                  <a:srgbClr val="00B050"/>
                </a:solidFill>
              </a:rPr>
              <a:t>UniGR</a:t>
            </a:r>
            <a:r>
              <a:rPr lang="de-DE" i="1" dirty="0">
                <a:solidFill>
                  <a:srgbClr val="00B050"/>
                </a:solidFill>
              </a:rPr>
              <a:t> </a:t>
            </a:r>
            <a:r>
              <a:rPr lang="de-DE" i="1" dirty="0" err="1">
                <a:solidFill>
                  <a:srgbClr val="00B050"/>
                </a:solidFill>
              </a:rPr>
              <a:t>a.s.b.l</a:t>
            </a:r>
            <a:r>
              <a:rPr lang="de-DE" i="1" dirty="0">
                <a:solidFill>
                  <a:srgbClr val="00B050"/>
                </a:solidFill>
              </a:rPr>
              <a:t>.), eine langfristige gemeinsame Strategie, die die verschiedenen Universitätsaufgaben (Lehre, Forschung und Mobilität) abdeckt.</a:t>
            </a:r>
          </a:p>
          <a:p>
            <a:pPr lvl="0">
              <a:spcBef>
                <a:spcPts val="400"/>
              </a:spcBef>
            </a:pPr>
            <a:r>
              <a:rPr lang="fr-FR" dirty="0" smtClean="0"/>
              <a:t>3 </a:t>
            </a:r>
            <a:r>
              <a:rPr lang="fr-FR" dirty="0" smtClean="0"/>
              <a:t>domaines </a:t>
            </a:r>
            <a:r>
              <a:rPr lang="fr-FR" dirty="0"/>
              <a:t>phares </a:t>
            </a:r>
            <a:r>
              <a:rPr lang="fr-FR" dirty="0" smtClean="0"/>
              <a:t>identifiés </a:t>
            </a:r>
            <a:r>
              <a:rPr lang="fr-FR" dirty="0"/>
              <a:t>afin de développer des formations et des recherches conjointes : </a:t>
            </a:r>
            <a:endParaRPr lang="fr-FR" dirty="0" smtClean="0"/>
          </a:p>
          <a:p>
            <a:pPr lvl="0">
              <a:spcBef>
                <a:spcPts val="400"/>
              </a:spcBef>
            </a:pPr>
            <a:r>
              <a:rPr lang="de-DE" i="1" dirty="0" smtClean="0">
                <a:solidFill>
                  <a:srgbClr val="00B050"/>
                </a:solidFill>
              </a:rPr>
              <a:t>3 </a:t>
            </a:r>
            <a:r>
              <a:rPr lang="de-DE" i="1" dirty="0">
                <a:solidFill>
                  <a:srgbClr val="00B050"/>
                </a:solidFill>
              </a:rPr>
              <a:t>Schlüsselbereiche wurden identifiziert, um gemeinsame Ausbildung und Forschung zu entwickeln: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Sciences </a:t>
            </a:r>
            <a:r>
              <a:rPr lang="fr-FR" dirty="0"/>
              <a:t>des matériaux et utilisation rationnelle des </a:t>
            </a:r>
            <a:r>
              <a:rPr lang="fr-FR" dirty="0" smtClean="0"/>
              <a:t>ressources / </a:t>
            </a:r>
            <a:r>
              <a:rPr lang="de-DE" i="1" dirty="0">
                <a:solidFill>
                  <a:srgbClr val="00B050"/>
                </a:solidFill>
              </a:rPr>
              <a:t>Materialwissenschaften und rationeller Umgang mit </a:t>
            </a:r>
            <a:r>
              <a:rPr lang="de-DE" i="1" dirty="0" smtClean="0">
                <a:solidFill>
                  <a:srgbClr val="00B050"/>
                </a:solidFill>
              </a:rPr>
              <a:t>Ressourcen</a:t>
            </a:r>
            <a:endParaRPr lang="fr-FR" dirty="0" smtClean="0"/>
          </a:p>
          <a:p>
            <a:pPr marL="285750" lvl="0" indent="-285750">
              <a:buFontTx/>
              <a:buChar char="-"/>
            </a:pPr>
            <a:r>
              <a:rPr lang="fr-FR" dirty="0" smtClean="0"/>
              <a:t>Etudes </a:t>
            </a:r>
            <a:r>
              <a:rPr lang="fr-FR" dirty="0"/>
              <a:t>sur les </a:t>
            </a:r>
            <a:r>
              <a:rPr lang="fr-FR" dirty="0" smtClean="0"/>
              <a:t>frontières / </a:t>
            </a:r>
            <a:r>
              <a:rPr lang="de-DE" i="1" dirty="0">
                <a:solidFill>
                  <a:srgbClr val="00B050"/>
                </a:solidFill>
              </a:rPr>
              <a:t>Grenzstudien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Biomédecine / </a:t>
            </a:r>
            <a:r>
              <a:rPr lang="de-DE" i="1" dirty="0" smtClean="0">
                <a:solidFill>
                  <a:srgbClr val="00B050"/>
                </a:solidFill>
              </a:rPr>
              <a:t>Biomedizin</a:t>
            </a:r>
            <a:endParaRPr lang="fr-FR" dirty="0" smtClean="0"/>
          </a:p>
          <a:p>
            <a:pPr lvl="0">
              <a:spcBef>
                <a:spcPts val="600"/>
              </a:spcBef>
            </a:pPr>
            <a:r>
              <a:rPr lang="fr-FR" dirty="0" smtClean="0"/>
              <a:t>19 formations transfrontalières </a:t>
            </a:r>
            <a:r>
              <a:rPr lang="fr-FR" dirty="0" smtClean="0"/>
              <a:t>au </a:t>
            </a:r>
            <a:r>
              <a:rPr lang="fr-FR" dirty="0" smtClean="0"/>
              <a:t>niveau de l’</a:t>
            </a:r>
            <a:r>
              <a:rPr lang="fr-FR" dirty="0" err="1" smtClean="0"/>
              <a:t>UniGR</a:t>
            </a:r>
            <a:r>
              <a:rPr lang="fr-FR" dirty="0" smtClean="0"/>
              <a:t> + 11 à l’</a:t>
            </a:r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d'enseignement</a:t>
            </a:r>
            <a:r>
              <a:rPr lang="en-US" dirty="0"/>
              <a:t> technique </a:t>
            </a:r>
            <a:r>
              <a:rPr lang="en-US" dirty="0" err="1"/>
              <a:t>supérieur</a:t>
            </a:r>
            <a:r>
              <a:rPr lang="en-US" dirty="0"/>
              <a:t> </a:t>
            </a:r>
            <a:r>
              <a:rPr lang="en-US" dirty="0" err="1"/>
              <a:t>franco-allemand</a:t>
            </a:r>
            <a:r>
              <a:rPr lang="en-US" dirty="0"/>
              <a:t> </a:t>
            </a:r>
            <a:r>
              <a:rPr lang="fr-FR" dirty="0" smtClean="0"/>
              <a:t>ISFATES-DFHI / </a:t>
            </a:r>
            <a:r>
              <a:rPr lang="de-DE" i="1" dirty="0" smtClean="0">
                <a:solidFill>
                  <a:srgbClr val="00B050"/>
                </a:solidFill>
              </a:rPr>
              <a:t>19 </a:t>
            </a:r>
            <a:r>
              <a:rPr lang="de-DE" i="1" dirty="0">
                <a:solidFill>
                  <a:srgbClr val="00B050"/>
                </a:solidFill>
              </a:rPr>
              <a:t>grenzüberschreitende Kurse auf UniGR </a:t>
            </a:r>
            <a:r>
              <a:rPr lang="de-DE" i="1" dirty="0" smtClean="0">
                <a:solidFill>
                  <a:srgbClr val="00B050"/>
                </a:solidFill>
              </a:rPr>
              <a:t>Ebene + 11 am </a:t>
            </a:r>
            <a:r>
              <a:rPr lang="de-DE" i="1" dirty="0">
                <a:solidFill>
                  <a:srgbClr val="00B050"/>
                </a:solidFill>
              </a:rPr>
              <a:t>ISFATES-DFHI-Hochschulinstitut für deutsch-französische technische Ausbildung</a:t>
            </a:r>
            <a:endParaRPr lang="fr-BE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5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8" y="0"/>
            <a:ext cx="9692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1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096" y="205946"/>
            <a:ext cx="8984511" cy="360000"/>
          </a:xfrm>
        </p:spPr>
        <p:txBody>
          <a:bodyPr>
            <a:normAutofit fontScale="90000"/>
          </a:bodyPr>
          <a:lstStyle/>
          <a:p>
            <a:pPr algn="ctr"/>
            <a:r>
              <a:rPr lang="fr-LU" sz="3200" dirty="0" smtClean="0">
                <a:latin typeface="+mn-lt"/>
              </a:rPr>
              <a:t>1. </a:t>
            </a:r>
            <a:r>
              <a:rPr lang="fr-LU" sz="3200" dirty="0">
                <a:latin typeface="+mn-lt"/>
              </a:rPr>
              <a:t>Introduction / </a:t>
            </a:r>
            <a:r>
              <a:rPr lang="fr-LU" sz="3200" dirty="0" err="1">
                <a:solidFill>
                  <a:srgbClr val="00B050"/>
                </a:solidFill>
                <a:latin typeface="+mn-lt"/>
              </a:rPr>
              <a:t>Einführung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962029"/>
            <a:ext cx="79828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Objectif général du projet SDT GR / </a:t>
            </a:r>
            <a:r>
              <a:rPr lang="de-DE" b="1" dirty="0">
                <a:solidFill>
                  <a:srgbClr val="00B050"/>
                </a:solidFill>
              </a:rPr>
              <a:t>Allgemeines Ziel des </a:t>
            </a:r>
            <a:r>
              <a:rPr lang="de-DE" b="1" dirty="0" smtClean="0">
                <a:solidFill>
                  <a:srgbClr val="00B050"/>
                </a:solidFill>
              </a:rPr>
              <a:t>REK-GR Projektes</a:t>
            </a:r>
            <a:endParaRPr lang="fr-BE" b="1" dirty="0" smtClean="0">
              <a:solidFill>
                <a:srgbClr val="00B050"/>
              </a:solidFill>
            </a:endParaRPr>
          </a:p>
          <a:p>
            <a:endParaRPr lang="fr-BE" dirty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BE" dirty="0" smtClean="0"/>
              <a:t>L’élaboration d’une </a:t>
            </a:r>
            <a:r>
              <a:rPr lang="fr-BE" dirty="0"/>
              <a:t>stratégie territoriale à l’échelle de la Grande </a:t>
            </a:r>
            <a:r>
              <a:rPr lang="fr-BE" dirty="0" smtClean="0"/>
              <a:t>Région </a:t>
            </a:r>
            <a:r>
              <a:rPr lang="de-DE" dirty="0"/>
              <a:t>/ </a:t>
            </a:r>
            <a:r>
              <a:rPr lang="de-DE" dirty="0">
                <a:solidFill>
                  <a:srgbClr val="00B050"/>
                </a:solidFill>
              </a:rPr>
              <a:t>Entwicklung einer territorialen Strategie auf der Ebene der Großregion </a:t>
            </a:r>
            <a:endParaRPr lang="fr-BE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fr-BE" dirty="0" smtClean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BE" dirty="0" smtClean="0"/>
              <a:t>Concevoir ce travail comme un processus </a:t>
            </a:r>
            <a:r>
              <a:rPr lang="de-DE" dirty="0"/>
              <a:t>/ </a:t>
            </a:r>
            <a:r>
              <a:rPr lang="de-DE" dirty="0">
                <a:solidFill>
                  <a:srgbClr val="00B050"/>
                </a:solidFill>
              </a:rPr>
              <a:t>Konzeption dieser Arbeit als Prozess </a:t>
            </a:r>
            <a:endParaRPr lang="fr-BE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fr-BE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3354"/>
            <a:ext cx="9906000" cy="358909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1600" y="2993354"/>
            <a:ext cx="2222500" cy="34582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850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8" y="0"/>
            <a:ext cx="969244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42134" y="1142872"/>
            <a:ext cx="270798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fr-BE" b="1" dirty="0" smtClean="0"/>
              <a:t>3.2) </a:t>
            </a:r>
            <a:r>
              <a:rPr lang="fr-BE" b="1" dirty="0"/>
              <a:t>Tourisme </a:t>
            </a:r>
            <a:r>
              <a:rPr lang="fr-BE" b="1" dirty="0" smtClean="0"/>
              <a:t> / </a:t>
            </a:r>
            <a:r>
              <a:rPr lang="de-DE" b="1" dirty="0" smtClean="0">
                <a:solidFill>
                  <a:srgbClr val="00B050"/>
                </a:solidFill>
              </a:rPr>
              <a:t>Tourismus</a:t>
            </a:r>
            <a:endParaRPr lang="fr-BE" b="1" dirty="0"/>
          </a:p>
        </p:txBody>
      </p:sp>
      <p:sp>
        <p:nvSpPr>
          <p:cNvPr id="4" name="Rectangle 3"/>
          <p:cNvSpPr/>
          <p:nvPr/>
        </p:nvSpPr>
        <p:spPr>
          <a:xfrm>
            <a:off x="5537752" y="773540"/>
            <a:ext cx="42105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b="1" dirty="0"/>
              <a:t>3) </a:t>
            </a:r>
            <a:r>
              <a:rPr lang="de-DE" b="1" dirty="0" err="1"/>
              <a:t>Approche</a:t>
            </a:r>
            <a:r>
              <a:rPr lang="de-DE" b="1" dirty="0"/>
              <a:t> </a:t>
            </a:r>
            <a:r>
              <a:rPr lang="de-DE" b="1" dirty="0" err="1"/>
              <a:t>sectorielle</a:t>
            </a:r>
            <a:r>
              <a:rPr lang="de-DE" b="1" dirty="0"/>
              <a:t> </a:t>
            </a:r>
            <a:r>
              <a:rPr lang="fr-BE" b="1" dirty="0" smtClean="0"/>
              <a:t>/</a:t>
            </a:r>
            <a:r>
              <a:rPr lang="de-DE" b="1" dirty="0">
                <a:solidFill>
                  <a:srgbClr val="00B050"/>
                </a:solidFill>
              </a:rPr>
              <a:t>Sektoraler Ansatz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0909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111459"/>
              </p:ext>
            </p:extLst>
          </p:nvPr>
        </p:nvGraphicFramePr>
        <p:xfrm>
          <a:off x="236370" y="2200694"/>
          <a:ext cx="9246296" cy="340023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127765"/>
                <a:gridCol w="1345198"/>
                <a:gridCol w="959673"/>
                <a:gridCol w="1151350"/>
                <a:gridCol w="936464"/>
                <a:gridCol w="1195586"/>
                <a:gridCol w="1167460"/>
                <a:gridCol w="1362800"/>
              </a:tblGrid>
              <a:tr h="5263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 smtClean="0">
                          <a:effectLst/>
                        </a:rPr>
                        <a:t>Destination </a:t>
                      </a:r>
                      <a:r>
                        <a:rPr lang="fr-BE" sz="1550" b="1" dirty="0" err="1" smtClean="0">
                          <a:solidFill>
                            <a:srgbClr val="00B050"/>
                          </a:solidFill>
                          <a:effectLst/>
                        </a:rPr>
                        <a:t>Zielort</a:t>
                      </a:r>
                      <a:endParaRPr lang="fr-BE" sz="155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 smtClean="0">
                          <a:effectLst/>
                        </a:rPr>
                        <a:t>Provenance </a:t>
                      </a:r>
                      <a:r>
                        <a:rPr lang="fr-BE" sz="1550" b="1" dirty="0" err="1" smtClean="0">
                          <a:solidFill>
                            <a:srgbClr val="00B050"/>
                          </a:solidFill>
                          <a:effectLst/>
                        </a:rPr>
                        <a:t>Provenienz</a:t>
                      </a:r>
                      <a:endParaRPr lang="fr-BE" sz="155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 smtClean="0">
                          <a:effectLst/>
                        </a:rPr>
                        <a:t>Belgique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15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 err="1" smtClean="0">
                          <a:solidFill>
                            <a:srgbClr val="00B050"/>
                          </a:solidFill>
                          <a:effectLst/>
                        </a:rPr>
                        <a:t>Deutschland</a:t>
                      </a:r>
                      <a:endParaRPr lang="fr-BE" sz="155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 smtClean="0">
                          <a:effectLst/>
                        </a:rPr>
                        <a:t>France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15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 smtClean="0">
                          <a:effectLst/>
                        </a:rPr>
                        <a:t>Luxembourg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15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 smtClean="0">
                          <a:effectLst/>
                        </a:rPr>
                        <a:t>Pays-Bas/ </a:t>
                      </a:r>
                      <a:r>
                        <a:rPr lang="fr-BE" sz="1550" b="1" dirty="0" err="1" smtClean="0">
                          <a:solidFill>
                            <a:srgbClr val="00B050"/>
                          </a:solidFill>
                          <a:effectLst/>
                        </a:rPr>
                        <a:t>Niederlande</a:t>
                      </a:r>
                      <a:endParaRPr lang="fr-BE" sz="155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>
                          <a:effectLst/>
                        </a:rPr>
                        <a:t>Total </a:t>
                      </a:r>
                      <a:r>
                        <a:rPr lang="fr-BE" sz="1550" b="1" dirty="0" smtClean="0">
                          <a:effectLst/>
                        </a:rPr>
                        <a:t>général/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Gesamttotal</a:t>
                      </a:r>
                      <a:endParaRPr lang="fr-BE" sz="155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95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>
                          <a:effectLst/>
                        </a:rPr>
                        <a:t>Wallonie</a:t>
                      </a:r>
                      <a:endParaRPr lang="fr-BE" sz="15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 smtClean="0">
                          <a:effectLst/>
                        </a:rPr>
                        <a:t>Nuitées/</a:t>
                      </a:r>
                      <a:r>
                        <a:rPr lang="fr-BE" sz="1550" b="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Über-nachtungen</a:t>
                      </a:r>
                      <a:endParaRPr lang="fr-BE" sz="1550" b="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4.470.152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277.446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591.367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>
                          <a:effectLst/>
                        </a:rPr>
                        <a:t>41.038</a:t>
                      </a:r>
                      <a:endParaRPr lang="fr-BE" sz="155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1.621.015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>
                          <a:effectLst/>
                        </a:rPr>
                        <a:t>7.749.825</a:t>
                      </a:r>
                      <a:endParaRPr lang="fr-BE" sz="15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161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 smtClean="0">
                          <a:effectLst/>
                        </a:rPr>
                        <a:t>Part/</a:t>
                      </a:r>
                      <a:r>
                        <a:rPr lang="fr-BE" sz="1550" b="0" dirty="0" err="1" smtClean="0">
                          <a:solidFill>
                            <a:srgbClr val="00B050"/>
                          </a:solidFill>
                          <a:effectLst/>
                        </a:rPr>
                        <a:t>Teilen</a:t>
                      </a:r>
                      <a:r>
                        <a:rPr lang="fr-BE" sz="1550" b="0" dirty="0" smtClean="0">
                          <a:effectLst/>
                        </a:rPr>
                        <a:t> </a:t>
                      </a:r>
                      <a:r>
                        <a:rPr lang="fr-BE" sz="1550" b="0" dirty="0">
                          <a:effectLst/>
                        </a:rPr>
                        <a:t>(%)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>
                          <a:solidFill>
                            <a:srgbClr val="00B050"/>
                          </a:solidFill>
                          <a:effectLst/>
                        </a:rPr>
                        <a:t>57,68</a:t>
                      </a:r>
                      <a:endParaRPr lang="fr-BE" sz="155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3,58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7,63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0,53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20,92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100,00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16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 err="1" smtClean="0">
                          <a:solidFill>
                            <a:srgbClr val="00B050"/>
                          </a:solidFill>
                          <a:effectLst/>
                        </a:rPr>
                        <a:t>Rheinland-Pfalz</a:t>
                      </a:r>
                      <a:endParaRPr lang="fr-BE" sz="155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 smtClean="0">
                          <a:effectLst/>
                        </a:rPr>
                        <a:t>Nuitées/</a:t>
                      </a:r>
                      <a:r>
                        <a:rPr lang="fr-BE" sz="1550" b="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Übern</a:t>
                      </a:r>
                      <a:r>
                        <a:rPr lang="fr-BE" sz="1550" b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fr-BE" sz="1550" b="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948.364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19.167.958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152.592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85.700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2.745.584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>
                          <a:effectLst/>
                        </a:rPr>
                        <a:t>25.022.359</a:t>
                      </a:r>
                      <a:endParaRPr lang="fr-BE" sz="15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161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 smtClean="0">
                          <a:effectLst/>
                        </a:rPr>
                        <a:t>Part/</a:t>
                      </a:r>
                      <a:r>
                        <a:rPr lang="fr-BE" sz="1550" b="0" dirty="0" err="1" smtClean="0">
                          <a:solidFill>
                            <a:srgbClr val="00B050"/>
                          </a:solidFill>
                          <a:effectLst/>
                        </a:rPr>
                        <a:t>Teilen</a:t>
                      </a:r>
                      <a:r>
                        <a:rPr lang="fr-BE" sz="1550" b="0" dirty="0" smtClean="0">
                          <a:effectLst/>
                        </a:rPr>
                        <a:t> </a:t>
                      </a:r>
                      <a:r>
                        <a:rPr lang="fr-BE" sz="1550" b="0" dirty="0">
                          <a:effectLst/>
                        </a:rPr>
                        <a:t>(%)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3,79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>
                          <a:solidFill>
                            <a:srgbClr val="00B050"/>
                          </a:solidFill>
                          <a:effectLst/>
                        </a:rPr>
                        <a:t>76,60</a:t>
                      </a:r>
                      <a:endParaRPr lang="fr-BE" sz="155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0,61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0,34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10,97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100,00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16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 err="1" smtClean="0">
                          <a:solidFill>
                            <a:srgbClr val="00B050"/>
                          </a:solidFill>
                          <a:effectLst/>
                        </a:rPr>
                        <a:t>Saarland</a:t>
                      </a:r>
                      <a:endParaRPr lang="fr-BE" sz="155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 smtClean="0">
                          <a:effectLst/>
                        </a:rPr>
                        <a:t>Nuitées/</a:t>
                      </a:r>
                      <a:r>
                        <a:rPr lang="fr-BE" sz="1550" b="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Übern</a:t>
                      </a:r>
                      <a:r>
                        <a:rPr lang="fr-BE" sz="1550" b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fr-BE" sz="1550" b="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chemeClr val="tx1"/>
                          </a:solidFill>
                          <a:effectLst/>
                        </a:rPr>
                        <a:t>54.163</a:t>
                      </a:r>
                      <a:endParaRPr lang="fr-BE" sz="155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chemeClr val="tx1"/>
                          </a:solidFill>
                          <a:effectLst/>
                        </a:rPr>
                        <a:t>2.551.469</a:t>
                      </a:r>
                      <a:endParaRPr lang="fr-BE" sz="155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83.993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36.113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93.951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>
                          <a:effectLst/>
                        </a:rPr>
                        <a:t>3.020.012</a:t>
                      </a:r>
                      <a:endParaRPr lang="fr-BE" sz="15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161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 smtClean="0">
                          <a:effectLst/>
                        </a:rPr>
                        <a:t>Part/</a:t>
                      </a:r>
                      <a:r>
                        <a:rPr lang="fr-BE" sz="1550" b="0" dirty="0" err="1" smtClean="0">
                          <a:solidFill>
                            <a:srgbClr val="00B050"/>
                          </a:solidFill>
                          <a:effectLst/>
                        </a:rPr>
                        <a:t>Teilen</a:t>
                      </a:r>
                      <a:r>
                        <a:rPr lang="fr-BE" sz="1550" b="0" dirty="0" smtClean="0">
                          <a:effectLst/>
                        </a:rPr>
                        <a:t> </a:t>
                      </a:r>
                      <a:r>
                        <a:rPr lang="fr-BE" sz="1550" b="0" dirty="0">
                          <a:effectLst/>
                        </a:rPr>
                        <a:t>(%)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1,79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>
                          <a:solidFill>
                            <a:srgbClr val="00B050"/>
                          </a:solidFill>
                          <a:effectLst/>
                        </a:rPr>
                        <a:t>84,49</a:t>
                      </a:r>
                      <a:endParaRPr lang="fr-BE" sz="155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2,78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1,20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3,11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100,00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16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>
                          <a:effectLst/>
                        </a:rPr>
                        <a:t>Lorraine</a:t>
                      </a:r>
                      <a:endParaRPr lang="fr-BE" sz="15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 smtClean="0">
                          <a:effectLst/>
                        </a:rPr>
                        <a:t>Nuitées/</a:t>
                      </a:r>
                      <a:r>
                        <a:rPr lang="fr-BE" sz="1550" b="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Übern</a:t>
                      </a:r>
                      <a:r>
                        <a:rPr lang="fr-BE" sz="1550" b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fr-BE" sz="1550" b="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chemeClr val="tx1"/>
                          </a:solidFill>
                          <a:effectLst/>
                        </a:rPr>
                        <a:t>174.630</a:t>
                      </a:r>
                      <a:endParaRPr lang="fr-BE" sz="155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chemeClr val="tx1"/>
                          </a:solidFill>
                          <a:effectLst/>
                        </a:rPr>
                        <a:t>149.232</a:t>
                      </a:r>
                      <a:endParaRPr lang="fr-BE" sz="155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3.051.601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19.590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>
                          <a:effectLst/>
                        </a:rPr>
                        <a:t>135.280</a:t>
                      </a:r>
                      <a:endParaRPr lang="fr-BE" sz="155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>
                          <a:effectLst/>
                        </a:rPr>
                        <a:t>3.873.155</a:t>
                      </a:r>
                      <a:endParaRPr lang="fr-BE" sz="15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161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 smtClean="0">
                          <a:effectLst/>
                        </a:rPr>
                        <a:t>Part/</a:t>
                      </a:r>
                      <a:r>
                        <a:rPr lang="fr-BE" sz="1550" b="0" dirty="0" err="1" smtClean="0">
                          <a:solidFill>
                            <a:srgbClr val="00B050"/>
                          </a:solidFill>
                          <a:effectLst/>
                        </a:rPr>
                        <a:t>Teilen</a:t>
                      </a:r>
                      <a:r>
                        <a:rPr lang="fr-BE" sz="1550" b="0" dirty="0" smtClean="0">
                          <a:effectLst/>
                        </a:rPr>
                        <a:t> </a:t>
                      </a:r>
                      <a:r>
                        <a:rPr lang="fr-BE" sz="1550" b="0" dirty="0">
                          <a:effectLst/>
                        </a:rPr>
                        <a:t>(%)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4,51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3,85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>
                          <a:solidFill>
                            <a:srgbClr val="00B050"/>
                          </a:solidFill>
                          <a:effectLst/>
                        </a:rPr>
                        <a:t>78,79</a:t>
                      </a:r>
                      <a:endParaRPr lang="fr-BE" sz="155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0,51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3,49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100,00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16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>
                          <a:effectLst/>
                        </a:rPr>
                        <a:t>Luxembourg</a:t>
                      </a:r>
                      <a:endParaRPr lang="fr-BE" sz="15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 smtClean="0">
                          <a:effectLst/>
                        </a:rPr>
                        <a:t>Nuitées/</a:t>
                      </a:r>
                      <a:r>
                        <a:rPr lang="fr-BE" sz="1550" b="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Übern</a:t>
                      </a:r>
                      <a:r>
                        <a:rPr lang="fr-BE" sz="1550" b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fr-BE" sz="1550" b="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chemeClr val="tx1"/>
                          </a:solidFill>
                          <a:effectLst/>
                        </a:rPr>
                        <a:t>512.382</a:t>
                      </a:r>
                      <a:endParaRPr lang="fr-BE" sz="155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chemeClr val="tx1"/>
                          </a:solidFill>
                          <a:effectLst/>
                        </a:rPr>
                        <a:t>330.829</a:t>
                      </a:r>
                      <a:endParaRPr lang="fr-BE" sz="155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244.669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317.892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>
                          <a:effectLst/>
                        </a:rPr>
                        <a:t>757.784</a:t>
                      </a:r>
                      <a:endParaRPr lang="fr-BE" sz="155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>
                          <a:effectLst/>
                        </a:rPr>
                        <a:t>2.955.593</a:t>
                      </a:r>
                      <a:endParaRPr lang="fr-BE" sz="15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161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 smtClean="0">
                          <a:effectLst/>
                        </a:rPr>
                        <a:t>Part/</a:t>
                      </a:r>
                      <a:r>
                        <a:rPr lang="fr-BE" sz="1550" b="0" dirty="0" err="1" smtClean="0">
                          <a:solidFill>
                            <a:srgbClr val="00B050"/>
                          </a:solidFill>
                          <a:effectLst/>
                        </a:rPr>
                        <a:t>Teilen</a:t>
                      </a:r>
                      <a:r>
                        <a:rPr lang="fr-BE" sz="1550" b="0" dirty="0" smtClean="0">
                          <a:effectLst/>
                        </a:rPr>
                        <a:t> </a:t>
                      </a:r>
                      <a:r>
                        <a:rPr lang="fr-BE" sz="1550" b="0" dirty="0">
                          <a:effectLst/>
                        </a:rPr>
                        <a:t>(%)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17,34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11,19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8,28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1" dirty="0">
                          <a:solidFill>
                            <a:srgbClr val="00B050"/>
                          </a:solidFill>
                          <a:effectLst/>
                        </a:rPr>
                        <a:t>10,76</a:t>
                      </a:r>
                      <a:endParaRPr lang="fr-BE" sz="155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solidFill>
                            <a:srgbClr val="FF0000"/>
                          </a:solidFill>
                          <a:effectLst/>
                        </a:rPr>
                        <a:t>25,64</a:t>
                      </a:r>
                      <a:endParaRPr lang="fr-BE" sz="155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550" b="0" dirty="0">
                          <a:effectLst/>
                        </a:rPr>
                        <a:t>100,00</a:t>
                      </a:r>
                      <a:endParaRPr lang="fr-BE" sz="155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2116" y="1475325"/>
            <a:ext cx="923146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fr-BE" altLang="fr-FR" sz="17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Répartition des nuitées en 2016 selon le territoire de destination et le pays de provenance / </a:t>
            </a:r>
            <a:r>
              <a:rPr lang="de-DE" altLang="fr-FR" sz="1700" b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Verteilung der Übernachtungen im Jahr 2016 nach Zielgebiet und </a:t>
            </a:r>
            <a:r>
              <a:rPr lang="de-DE" altLang="fr-FR" sz="1700" b="1" dirty="0" smtClean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Herkunftsland</a:t>
            </a:r>
            <a:endParaRPr kumimoji="0" lang="fr-BE" altLang="fr-FR" sz="1700" b="1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5977" y="717550"/>
            <a:ext cx="270798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fr-BE" b="1" dirty="0" smtClean="0"/>
              <a:t>3.2) </a:t>
            </a:r>
            <a:r>
              <a:rPr lang="fr-BE" b="1" dirty="0"/>
              <a:t>Tourisme </a:t>
            </a:r>
            <a:r>
              <a:rPr lang="fr-BE" b="1" dirty="0" smtClean="0"/>
              <a:t> / </a:t>
            </a:r>
            <a:r>
              <a:rPr lang="de-DE" b="1" dirty="0" smtClean="0">
                <a:solidFill>
                  <a:srgbClr val="00B050"/>
                </a:solidFill>
              </a:rPr>
              <a:t>Tourismus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226201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46741" y="257261"/>
            <a:ext cx="51607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BE" sz="2000" b="1" dirty="0" smtClean="0"/>
              <a:t>3.4) </a:t>
            </a:r>
            <a:r>
              <a:rPr lang="fr-BE" sz="2000" b="1" dirty="0"/>
              <a:t>Commerce de </a:t>
            </a:r>
            <a:r>
              <a:rPr lang="fr-BE" sz="2000" b="1" dirty="0" smtClean="0"/>
              <a:t>détail / </a:t>
            </a:r>
            <a:r>
              <a:rPr lang="de-DE" sz="2000" b="1" dirty="0">
                <a:solidFill>
                  <a:srgbClr val="00B050"/>
                </a:solidFill>
              </a:rPr>
              <a:t>Einzelhandel </a:t>
            </a:r>
            <a:endParaRPr lang="fr-BE" sz="20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406399" y="904301"/>
            <a:ext cx="9166971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BE" sz="1900" b="1" i="1" dirty="0" smtClean="0"/>
              <a:t>Grande Région : lieu de rencontre entre 2 manières de gérer les implantations commerciales :</a:t>
            </a:r>
          </a:p>
          <a:p>
            <a:pPr marL="176400" indent="-176400">
              <a:spcBef>
                <a:spcPts val="600"/>
              </a:spcBef>
              <a:buFontTx/>
              <a:buChar char="-"/>
            </a:pPr>
            <a:r>
              <a:rPr lang="fr-BE" sz="1900" dirty="0" err="1" smtClean="0"/>
              <a:t>Lor</a:t>
            </a:r>
            <a:r>
              <a:rPr lang="fr-BE" sz="1900" dirty="0" smtClean="0"/>
              <a:t>, Lux, </a:t>
            </a:r>
            <a:r>
              <a:rPr lang="fr-BE" sz="1900" dirty="0" err="1" smtClean="0"/>
              <a:t>Wal</a:t>
            </a:r>
            <a:r>
              <a:rPr lang="fr-BE" sz="1900" dirty="0" smtClean="0"/>
              <a:t> : 1 procédure spécifique liée au commerce jadis basée sur des critères de type économique et ayant permis de mettre tous types de commerces en périphérie </a:t>
            </a:r>
          </a:p>
          <a:p>
            <a:pPr marL="176400" indent="-176400">
              <a:spcBef>
                <a:spcPts val="600"/>
              </a:spcBef>
              <a:buFontTx/>
              <a:buChar char="-"/>
            </a:pPr>
            <a:r>
              <a:rPr lang="fr-BE" sz="1900" dirty="0" smtClean="0"/>
              <a:t>RLP, SL : autorisation dépendante de l’AT avec lignes de conduites imposant que le respect de la hiérarchie urbaine + de réserver au centre-ville les assortiments relevant pour le centre-ville</a:t>
            </a:r>
          </a:p>
          <a:p>
            <a:pPr>
              <a:spcBef>
                <a:spcPts val="1200"/>
              </a:spcBef>
            </a:pPr>
            <a:r>
              <a:rPr lang="fr-BE" sz="1900" b="1" dirty="0">
                <a:solidFill>
                  <a:srgbClr val="00B050"/>
                </a:solidFill>
              </a:rPr>
              <a:t>Die </a:t>
            </a:r>
            <a:r>
              <a:rPr lang="fr-BE" sz="1900" b="1" dirty="0" err="1">
                <a:solidFill>
                  <a:srgbClr val="00B050"/>
                </a:solidFill>
              </a:rPr>
              <a:t>Großregion</a:t>
            </a:r>
            <a:r>
              <a:rPr lang="fr-BE" sz="1900" b="1" dirty="0">
                <a:solidFill>
                  <a:srgbClr val="00B050"/>
                </a:solidFill>
              </a:rPr>
              <a:t>: </a:t>
            </a:r>
            <a:r>
              <a:rPr lang="fr-BE" sz="1900" b="1" dirty="0" err="1">
                <a:solidFill>
                  <a:srgbClr val="00B050"/>
                </a:solidFill>
              </a:rPr>
              <a:t>zwei</a:t>
            </a:r>
            <a:r>
              <a:rPr lang="fr-BE" sz="1900" b="1" dirty="0">
                <a:solidFill>
                  <a:srgbClr val="00B050"/>
                </a:solidFill>
              </a:rPr>
              <a:t> </a:t>
            </a:r>
            <a:r>
              <a:rPr lang="fr-BE" sz="1900" b="1" dirty="0" err="1">
                <a:solidFill>
                  <a:srgbClr val="00B050"/>
                </a:solidFill>
              </a:rPr>
              <a:t>Arten</a:t>
            </a:r>
            <a:r>
              <a:rPr lang="fr-BE" sz="1900" b="1" dirty="0">
                <a:solidFill>
                  <a:srgbClr val="00B050"/>
                </a:solidFill>
              </a:rPr>
              <a:t> die </a:t>
            </a:r>
            <a:r>
              <a:rPr lang="fr-BE" sz="1900" b="1" dirty="0" err="1">
                <a:solidFill>
                  <a:srgbClr val="00B050"/>
                </a:solidFill>
              </a:rPr>
              <a:t>Geschäftsansiedlungen</a:t>
            </a:r>
            <a:r>
              <a:rPr lang="fr-BE" sz="1900" b="1" dirty="0">
                <a:solidFill>
                  <a:srgbClr val="00B050"/>
                </a:solidFill>
              </a:rPr>
              <a:t> </a:t>
            </a:r>
            <a:r>
              <a:rPr lang="fr-BE" sz="1900" b="1" dirty="0" err="1">
                <a:solidFill>
                  <a:srgbClr val="00B050"/>
                </a:solidFill>
              </a:rPr>
              <a:t>zu</a:t>
            </a:r>
            <a:r>
              <a:rPr lang="fr-BE" sz="1900" b="1" dirty="0">
                <a:solidFill>
                  <a:srgbClr val="00B050"/>
                </a:solidFill>
              </a:rPr>
              <a:t> </a:t>
            </a:r>
            <a:r>
              <a:rPr lang="fr-BE" sz="1900" b="1" dirty="0" err="1">
                <a:solidFill>
                  <a:srgbClr val="00B050"/>
                </a:solidFill>
              </a:rPr>
              <a:t>verwalten</a:t>
            </a:r>
            <a:r>
              <a:rPr lang="fr-BE" sz="1900" b="1" dirty="0">
                <a:solidFill>
                  <a:srgbClr val="00B050"/>
                </a:solidFill>
              </a:rPr>
              <a:t>:</a:t>
            </a:r>
          </a:p>
          <a:p>
            <a:pPr marL="28575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fr-BE" sz="1900" dirty="0" err="1">
                <a:solidFill>
                  <a:srgbClr val="00B050"/>
                </a:solidFill>
              </a:rPr>
              <a:t>Lor</a:t>
            </a:r>
            <a:r>
              <a:rPr lang="fr-BE" sz="1900" dirty="0">
                <a:solidFill>
                  <a:srgbClr val="00B050"/>
                </a:solidFill>
              </a:rPr>
              <a:t>, Lux, </a:t>
            </a:r>
            <a:r>
              <a:rPr lang="fr-BE" sz="1900" dirty="0" err="1">
                <a:solidFill>
                  <a:srgbClr val="00B050"/>
                </a:solidFill>
              </a:rPr>
              <a:t>Wal</a:t>
            </a:r>
            <a:r>
              <a:rPr lang="fr-BE" sz="1900" dirty="0" smtClean="0">
                <a:solidFill>
                  <a:srgbClr val="00B050"/>
                </a:solidFill>
              </a:rPr>
              <a:t>: 1 </a:t>
            </a:r>
            <a:r>
              <a:rPr lang="de-DE" sz="1900" dirty="0">
                <a:solidFill>
                  <a:srgbClr val="00B050"/>
                </a:solidFill>
              </a:rPr>
              <a:t>spezifisches </a:t>
            </a:r>
            <a:r>
              <a:rPr lang="de-DE" sz="1900" dirty="0" smtClean="0">
                <a:solidFill>
                  <a:srgbClr val="00B050"/>
                </a:solidFill>
              </a:rPr>
              <a:t>Verfahren</a:t>
            </a:r>
            <a:r>
              <a:rPr lang="de-DE" sz="1900" dirty="0">
                <a:solidFill>
                  <a:srgbClr val="00B050"/>
                </a:solidFill>
              </a:rPr>
              <a:t>, das </a:t>
            </a:r>
            <a:r>
              <a:rPr lang="de-DE" sz="1900" dirty="0" smtClean="0">
                <a:solidFill>
                  <a:srgbClr val="00B050"/>
                </a:solidFill>
              </a:rPr>
              <a:t>auf </a:t>
            </a:r>
            <a:r>
              <a:rPr lang="de-DE" sz="1900" dirty="0" err="1" smtClean="0">
                <a:solidFill>
                  <a:srgbClr val="00B050"/>
                </a:solidFill>
              </a:rPr>
              <a:t>wirtschaftl</a:t>
            </a:r>
            <a:r>
              <a:rPr lang="de-DE" sz="1900" dirty="0" smtClean="0">
                <a:solidFill>
                  <a:srgbClr val="00B050"/>
                </a:solidFill>
              </a:rPr>
              <a:t>. </a:t>
            </a:r>
            <a:r>
              <a:rPr lang="de-DE" sz="1900" dirty="0">
                <a:solidFill>
                  <a:srgbClr val="00B050"/>
                </a:solidFill>
              </a:rPr>
              <a:t>Kriterien </a:t>
            </a:r>
            <a:r>
              <a:rPr lang="de-DE" sz="1900" dirty="0" smtClean="0">
                <a:solidFill>
                  <a:srgbClr val="00B050"/>
                </a:solidFill>
              </a:rPr>
              <a:t>basiert und </a:t>
            </a:r>
            <a:r>
              <a:rPr lang="de-DE" sz="1900" dirty="0">
                <a:solidFill>
                  <a:srgbClr val="00B050"/>
                </a:solidFill>
              </a:rPr>
              <a:t>das die </a:t>
            </a:r>
            <a:r>
              <a:rPr lang="de-DE" sz="1900" dirty="0" smtClean="0">
                <a:solidFill>
                  <a:srgbClr val="00B050"/>
                </a:solidFill>
              </a:rPr>
              <a:t>Implementierung von jeglichen Unternehmen </a:t>
            </a:r>
            <a:r>
              <a:rPr lang="de-DE" sz="1900" dirty="0">
                <a:solidFill>
                  <a:srgbClr val="00B050"/>
                </a:solidFill>
              </a:rPr>
              <a:t>in </a:t>
            </a:r>
            <a:r>
              <a:rPr lang="de-DE" sz="1900" dirty="0" smtClean="0">
                <a:solidFill>
                  <a:srgbClr val="00B050"/>
                </a:solidFill>
              </a:rPr>
              <a:t>der Peripherie erlaubte</a:t>
            </a:r>
            <a:endParaRPr lang="fr-BE" sz="1900" dirty="0">
              <a:solidFill>
                <a:srgbClr val="00B050"/>
              </a:solidFill>
            </a:endParaRPr>
          </a:p>
          <a:p>
            <a:pPr marL="28575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fr-BE" sz="1900" dirty="0">
                <a:solidFill>
                  <a:srgbClr val="00B050"/>
                </a:solidFill>
              </a:rPr>
              <a:t>RLP, SL</a:t>
            </a:r>
            <a:r>
              <a:rPr lang="fr-BE" sz="1900" dirty="0" smtClean="0">
                <a:solidFill>
                  <a:srgbClr val="00B050"/>
                </a:solidFill>
              </a:rPr>
              <a:t>: die </a:t>
            </a:r>
            <a:r>
              <a:rPr lang="fr-BE" sz="1900" dirty="0" err="1" smtClean="0">
                <a:solidFill>
                  <a:srgbClr val="00B050"/>
                </a:solidFill>
              </a:rPr>
              <a:t>Genehmigung</a:t>
            </a:r>
            <a:r>
              <a:rPr lang="fr-BE" sz="1900" dirty="0" smtClean="0">
                <a:solidFill>
                  <a:srgbClr val="00B050"/>
                </a:solidFill>
              </a:rPr>
              <a:t> </a:t>
            </a:r>
            <a:r>
              <a:rPr lang="fr-BE" sz="1900" dirty="0" err="1" smtClean="0">
                <a:solidFill>
                  <a:srgbClr val="00B050"/>
                </a:solidFill>
              </a:rPr>
              <a:t>hängt</a:t>
            </a:r>
            <a:r>
              <a:rPr lang="fr-BE" sz="1900" dirty="0" smtClean="0">
                <a:solidFill>
                  <a:srgbClr val="00B050"/>
                </a:solidFill>
              </a:rPr>
              <a:t> </a:t>
            </a:r>
            <a:r>
              <a:rPr lang="fr-BE" sz="1900" dirty="0" err="1" smtClean="0">
                <a:solidFill>
                  <a:srgbClr val="00B050"/>
                </a:solidFill>
              </a:rPr>
              <a:t>von</a:t>
            </a:r>
            <a:r>
              <a:rPr lang="fr-BE" sz="1900" dirty="0" smtClean="0">
                <a:solidFill>
                  <a:srgbClr val="00B050"/>
                </a:solidFill>
              </a:rPr>
              <a:t> der RP ab, es </a:t>
            </a:r>
            <a:r>
              <a:rPr lang="fr-BE" sz="1900" dirty="0" err="1" smtClean="0">
                <a:solidFill>
                  <a:srgbClr val="00B050"/>
                </a:solidFill>
              </a:rPr>
              <a:t>gibt</a:t>
            </a:r>
            <a:r>
              <a:rPr lang="fr-BE" sz="1900" dirty="0" smtClean="0">
                <a:solidFill>
                  <a:srgbClr val="00B050"/>
                </a:solidFill>
              </a:rPr>
              <a:t> </a:t>
            </a:r>
            <a:r>
              <a:rPr lang="fr-BE" sz="1900" dirty="0" err="1" smtClean="0">
                <a:solidFill>
                  <a:srgbClr val="00B050"/>
                </a:solidFill>
              </a:rPr>
              <a:t>Leitlinien</a:t>
            </a:r>
            <a:r>
              <a:rPr lang="fr-BE" sz="1900" dirty="0" smtClean="0">
                <a:solidFill>
                  <a:srgbClr val="00B050"/>
                </a:solidFill>
              </a:rPr>
              <a:t> </a:t>
            </a:r>
            <a:r>
              <a:rPr lang="fr-BE" sz="1900" dirty="0" err="1" smtClean="0">
                <a:solidFill>
                  <a:srgbClr val="00B050"/>
                </a:solidFill>
              </a:rPr>
              <a:t>bezüglich</a:t>
            </a:r>
            <a:r>
              <a:rPr lang="fr-BE" sz="1900" dirty="0" smtClean="0">
                <a:solidFill>
                  <a:srgbClr val="00B050"/>
                </a:solidFill>
              </a:rPr>
              <a:t> des </a:t>
            </a:r>
            <a:r>
              <a:rPr lang="fr-BE" sz="1900" dirty="0" err="1" smtClean="0">
                <a:solidFill>
                  <a:srgbClr val="00B050"/>
                </a:solidFill>
              </a:rPr>
              <a:t>Respekts</a:t>
            </a:r>
            <a:r>
              <a:rPr lang="fr-BE" sz="1900" dirty="0" smtClean="0">
                <a:solidFill>
                  <a:srgbClr val="00B050"/>
                </a:solidFill>
              </a:rPr>
              <a:t> der </a:t>
            </a:r>
            <a:r>
              <a:rPr lang="fr-BE" sz="1900" dirty="0" err="1" smtClean="0">
                <a:solidFill>
                  <a:srgbClr val="00B050"/>
                </a:solidFill>
              </a:rPr>
              <a:t>urbanen</a:t>
            </a:r>
            <a:r>
              <a:rPr lang="fr-BE" sz="1900" dirty="0" smtClean="0">
                <a:solidFill>
                  <a:srgbClr val="00B050"/>
                </a:solidFill>
              </a:rPr>
              <a:t> </a:t>
            </a:r>
            <a:r>
              <a:rPr lang="fr-BE" sz="1900" dirty="0" err="1" smtClean="0">
                <a:solidFill>
                  <a:srgbClr val="00B050"/>
                </a:solidFill>
              </a:rPr>
              <a:t>Struktur</a:t>
            </a:r>
            <a:r>
              <a:rPr lang="fr-BE" sz="1900" dirty="0" smtClean="0">
                <a:solidFill>
                  <a:srgbClr val="00B050"/>
                </a:solidFill>
              </a:rPr>
              <a:t> </a:t>
            </a:r>
            <a:r>
              <a:rPr lang="fr-BE" sz="1900" dirty="0" err="1" smtClean="0">
                <a:solidFill>
                  <a:srgbClr val="00B050"/>
                </a:solidFill>
              </a:rPr>
              <a:t>und</a:t>
            </a:r>
            <a:r>
              <a:rPr lang="fr-BE" sz="1900" dirty="0" smtClean="0">
                <a:solidFill>
                  <a:srgbClr val="00B050"/>
                </a:solidFill>
              </a:rPr>
              <a:t> die </a:t>
            </a:r>
            <a:r>
              <a:rPr lang="fr-BE" sz="1900" dirty="0" err="1" smtClean="0">
                <a:solidFill>
                  <a:srgbClr val="00B050"/>
                </a:solidFill>
              </a:rPr>
              <a:t>Vorgabe</a:t>
            </a:r>
            <a:r>
              <a:rPr lang="fr-BE" sz="1900" dirty="0" smtClean="0">
                <a:solidFill>
                  <a:srgbClr val="00B050"/>
                </a:solidFill>
              </a:rPr>
              <a:t>, </a:t>
            </a:r>
            <a:r>
              <a:rPr lang="fr-BE" sz="1900" dirty="0" err="1" smtClean="0">
                <a:solidFill>
                  <a:srgbClr val="00B050"/>
                </a:solidFill>
              </a:rPr>
              <a:t>Sortimente</a:t>
            </a:r>
            <a:r>
              <a:rPr lang="fr-BE" sz="1900" dirty="0" smtClean="0">
                <a:solidFill>
                  <a:srgbClr val="00B050"/>
                </a:solidFill>
              </a:rPr>
              <a:t> die </a:t>
            </a:r>
            <a:r>
              <a:rPr lang="fr-BE" sz="1900" dirty="0" err="1" smtClean="0">
                <a:solidFill>
                  <a:srgbClr val="00B050"/>
                </a:solidFill>
              </a:rPr>
              <a:t>für</a:t>
            </a:r>
            <a:r>
              <a:rPr lang="fr-BE" sz="1900" dirty="0" smtClean="0">
                <a:solidFill>
                  <a:srgbClr val="00B050"/>
                </a:solidFill>
              </a:rPr>
              <a:t> die </a:t>
            </a:r>
            <a:r>
              <a:rPr lang="fr-BE" sz="1900" dirty="0" err="1" smtClean="0">
                <a:solidFill>
                  <a:srgbClr val="00B050"/>
                </a:solidFill>
              </a:rPr>
              <a:t>Innenstadt</a:t>
            </a:r>
            <a:r>
              <a:rPr lang="fr-BE" sz="1900" dirty="0" smtClean="0">
                <a:solidFill>
                  <a:srgbClr val="00B050"/>
                </a:solidFill>
              </a:rPr>
              <a:t> relevant </a:t>
            </a:r>
            <a:r>
              <a:rPr lang="fr-BE" sz="1900" dirty="0" err="1" smtClean="0">
                <a:solidFill>
                  <a:srgbClr val="00B050"/>
                </a:solidFill>
              </a:rPr>
              <a:t>sind</a:t>
            </a:r>
            <a:r>
              <a:rPr lang="fr-BE" sz="1900" dirty="0" smtClean="0">
                <a:solidFill>
                  <a:srgbClr val="00B050"/>
                </a:solidFill>
              </a:rPr>
              <a:t>, dort </a:t>
            </a:r>
            <a:r>
              <a:rPr lang="fr-BE" sz="1900" dirty="0" err="1" smtClean="0">
                <a:solidFill>
                  <a:srgbClr val="00B050"/>
                </a:solidFill>
              </a:rPr>
              <a:t>zu</a:t>
            </a:r>
            <a:r>
              <a:rPr lang="fr-BE" sz="1900" dirty="0" smtClean="0">
                <a:solidFill>
                  <a:srgbClr val="00B050"/>
                </a:solidFill>
              </a:rPr>
              <a:t> </a:t>
            </a:r>
            <a:r>
              <a:rPr lang="fr-BE" sz="1900" dirty="0" err="1" smtClean="0">
                <a:solidFill>
                  <a:srgbClr val="00B050"/>
                </a:solidFill>
              </a:rPr>
              <a:t>behalten</a:t>
            </a:r>
            <a:endParaRPr lang="fr-BE" sz="1900" dirty="0">
              <a:solidFill>
                <a:srgbClr val="00B050"/>
              </a:solidFill>
            </a:endParaRPr>
          </a:p>
          <a:p>
            <a:r>
              <a:rPr lang="fr-BE" sz="2000" dirty="0" smtClean="0">
                <a:solidFill>
                  <a:srgbClr val="00B050"/>
                </a:solidFill>
              </a:rPr>
              <a:t> </a:t>
            </a:r>
            <a:endParaRPr lang="fr-BE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5017" y="1624041"/>
            <a:ext cx="6194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600" dirty="0"/>
              <a:t>Choix modaux associés aux déplacements liés au motif achats </a:t>
            </a:r>
            <a:r>
              <a:rPr lang="fr-BE" sz="1600" dirty="0" smtClean="0"/>
              <a:t> </a:t>
            </a:r>
          </a:p>
          <a:p>
            <a:r>
              <a:rPr lang="de-DE" sz="1600" dirty="0" smtClean="0">
                <a:solidFill>
                  <a:srgbClr val="00B050"/>
                </a:solidFill>
              </a:rPr>
              <a:t>Modalwahlen </a:t>
            </a:r>
            <a:r>
              <a:rPr lang="de-DE" sz="1600" dirty="0">
                <a:solidFill>
                  <a:srgbClr val="00B050"/>
                </a:solidFill>
              </a:rPr>
              <a:t>im Zusammenhang mit Reisen im Zusammenhang mit dem </a:t>
            </a:r>
            <a:r>
              <a:rPr lang="de-DE" sz="1600" dirty="0" smtClean="0">
                <a:solidFill>
                  <a:srgbClr val="00B050"/>
                </a:solidFill>
              </a:rPr>
              <a:t>Kaufmotiv</a:t>
            </a:r>
            <a:endParaRPr lang="fr-BE" sz="1600" dirty="0">
              <a:solidFill>
                <a:srgbClr val="00B05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432925"/>
              </p:ext>
            </p:extLst>
          </p:nvPr>
        </p:nvGraphicFramePr>
        <p:xfrm>
          <a:off x="397561" y="2501204"/>
          <a:ext cx="6281523" cy="27007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73133"/>
                <a:gridCol w="667909"/>
                <a:gridCol w="652007"/>
                <a:gridCol w="532738"/>
                <a:gridCol w="548640"/>
                <a:gridCol w="604299"/>
                <a:gridCol w="847271"/>
                <a:gridCol w="655526"/>
              </a:tblGrid>
              <a:tr h="429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Mode principal / </a:t>
                      </a:r>
                      <a:r>
                        <a:rPr lang="fr-BE" sz="1200" b="1" dirty="0" err="1">
                          <a:solidFill>
                            <a:srgbClr val="00B050"/>
                          </a:solidFill>
                          <a:effectLst/>
                        </a:rPr>
                        <a:t>Hauptmodus</a:t>
                      </a:r>
                      <a:endParaRPr lang="fr-BE" sz="1200" b="1" dirty="0">
                        <a:solidFill>
                          <a:srgbClr val="00B050"/>
                        </a:solidFill>
                        <a:effectLst/>
                        <a:latin typeface="Open Sans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200" b="1" dirty="0" err="1">
                          <a:effectLst/>
                        </a:rPr>
                        <a:t>Wallonie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200" b="1" dirty="0">
                          <a:effectLst/>
                        </a:rPr>
                        <a:t>Total </a:t>
                      </a:r>
                      <a:r>
                        <a:rPr lang="nl-BE" sz="1200" b="1" dirty="0" err="1">
                          <a:effectLst/>
                        </a:rPr>
                        <a:t>Belgique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 err="1">
                          <a:effectLst/>
                        </a:rPr>
                        <a:t>Luxem-bourg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France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 smtClean="0">
                          <a:solidFill>
                            <a:srgbClr val="00B050"/>
                          </a:solidFill>
                          <a:effectLst/>
                        </a:rPr>
                        <a:t>Deutsch-land</a:t>
                      </a:r>
                      <a:endParaRPr lang="fr-BE" sz="12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150" b="1" dirty="0">
                          <a:effectLst/>
                        </a:rPr>
                        <a:t>Pays-Bas/ </a:t>
                      </a:r>
                      <a:r>
                        <a:rPr lang="fr-BE" sz="1150" b="1" dirty="0" err="1">
                          <a:solidFill>
                            <a:srgbClr val="00B050"/>
                          </a:solidFill>
                          <a:effectLst/>
                        </a:rPr>
                        <a:t>Niederlande</a:t>
                      </a:r>
                      <a:endParaRPr lang="fr-BE" sz="115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150" b="1" dirty="0">
                          <a:effectLst/>
                        </a:rPr>
                        <a:t>Suisse</a:t>
                      </a:r>
                      <a:r>
                        <a:rPr lang="fr-BE" sz="1150" b="1" dirty="0" smtClean="0">
                          <a:effectLst/>
                        </a:rPr>
                        <a:t>/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150" b="1" dirty="0" smtClean="0">
                          <a:solidFill>
                            <a:srgbClr val="00B050"/>
                          </a:solidFill>
                          <a:effectLst/>
                        </a:rPr>
                        <a:t>Schweiz</a:t>
                      </a:r>
                      <a:endParaRPr lang="fr-BE" sz="115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4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Sous-Total motorisé </a:t>
                      </a:r>
                      <a:r>
                        <a:rPr lang="fr-BE" sz="1200" b="1" dirty="0" smtClean="0">
                          <a:effectLst/>
                        </a:rPr>
                        <a:t>individuel/</a:t>
                      </a:r>
                      <a:r>
                        <a:rPr lang="fr-BE" sz="1200" b="1" dirty="0" smtClean="0">
                          <a:solidFill>
                            <a:srgbClr val="00B050"/>
                          </a:solidFill>
                          <a:effectLst/>
                        </a:rPr>
                        <a:t>Individuelle </a:t>
                      </a:r>
                      <a:r>
                        <a:rPr lang="fr-BE" sz="1200" b="1" dirty="0" err="1">
                          <a:solidFill>
                            <a:srgbClr val="00B050"/>
                          </a:solidFill>
                          <a:effectLst/>
                        </a:rPr>
                        <a:t>motorisierte</a:t>
                      </a:r>
                      <a:r>
                        <a:rPr lang="fr-BE" sz="1200" b="1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fr-BE" sz="1200" b="1" dirty="0" err="1">
                          <a:solidFill>
                            <a:srgbClr val="00B050"/>
                          </a:solidFill>
                          <a:effectLst/>
                        </a:rPr>
                        <a:t>Zwischensumme</a:t>
                      </a:r>
                      <a:endParaRPr lang="fr-BE" sz="1200" b="1" dirty="0">
                        <a:solidFill>
                          <a:srgbClr val="00B050"/>
                        </a:solidFill>
                        <a:effectLst/>
                        <a:latin typeface="Open Sans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73,8%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64,8%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74%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68,5%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55,2%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49,9%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50,1%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</a:rPr>
                        <a:t>A </a:t>
                      </a:r>
                      <a:r>
                        <a:rPr lang="nl-BE" sz="1200" dirty="0" err="1">
                          <a:effectLst/>
                        </a:rPr>
                        <a:t>pied</a:t>
                      </a:r>
                      <a:r>
                        <a:rPr lang="nl-BE" sz="1200" dirty="0">
                          <a:effectLst/>
                        </a:rPr>
                        <a:t>/</a:t>
                      </a:r>
                      <a:r>
                        <a:rPr lang="fr-BE" sz="1200" dirty="0" err="1">
                          <a:solidFill>
                            <a:srgbClr val="00B050"/>
                          </a:solidFill>
                          <a:effectLst/>
                        </a:rPr>
                        <a:t>Zu</a:t>
                      </a:r>
                      <a:r>
                        <a:rPr lang="fr-BE" sz="120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fr-BE" sz="1200" dirty="0" err="1">
                          <a:solidFill>
                            <a:srgbClr val="00B050"/>
                          </a:solidFill>
                          <a:effectLst/>
                        </a:rPr>
                        <a:t>Fuß</a:t>
                      </a:r>
                      <a:endParaRPr lang="fr-BE" sz="1200" dirty="0">
                        <a:solidFill>
                          <a:srgbClr val="00B050"/>
                        </a:solidFill>
                        <a:effectLst/>
                        <a:latin typeface="Open Sans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>
                          <a:effectLst/>
                        </a:rPr>
                        <a:t>21,0%</a:t>
                      </a:r>
                      <a:endParaRPr lang="fr-B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>
                          <a:effectLst/>
                        </a:rPr>
                        <a:t>21,5%</a:t>
                      </a:r>
                      <a:endParaRPr lang="fr-B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15%</a:t>
                      </a:r>
                      <a:endParaRPr lang="fr-BE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24,6%</a:t>
                      </a:r>
                      <a:endParaRPr lang="fr-BE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26,0%</a:t>
                      </a:r>
                      <a:endParaRPr lang="fr-BE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16,7%</a:t>
                      </a:r>
                      <a:endParaRPr lang="fr-BE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34,0%</a:t>
                      </a:r>
                      <a:endParaRPr lang="fr-BE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</a:rPr>
                        <a:t>Vélo/ </a:t>
                      </a:r>
                      <a:r>
                        <a:rPr lang="fr-BE" sz="1200" dirty="0" err="1">
                          <a:solidFill>
                            <a:srgbClr val="00B050"/>
                          </a:solidFill>
                          <a:effectLst/>
                        </a:rPr>
                        <a:t>Fahrrad</a:t>
                      </a:r>
                      <a:endParaRPr lang="fr-BE" sz="1200" dirty="0">
                        <a:solidFill>
                          <a:srgbClr val="00B050"/>
                        </a:solidFill>
                        <a:effectLst/>
                        <a:latin typeface="Open Sans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>
                          <a:effectLst/>
                        </a:rPr>
                        <a:t>0,9%</a:t>
                      </a:r>
                      <a:endParaRPr lang="fr-B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>
                          <a:effectLst/>
                        </a:rPr>
                        <a:t>8,6%</a:t>
                      </a:r>
                      <a:endParaRPr lang="fr-B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>
                          <a:effectLst/>
                        </a:rPr>
                        <a:t>2%</a:t>
                      </a:r>
                      <a:endParaRPr lang="fr-B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2,2%</a:t>
                      </a:r>
                      <a:endParaRPr lang="fr-BE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11,2%</a:t>
                      </a:r>
                      <a:endParaRPr lang="fr-BE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30,1%</a:t>
                      </a:r>
                      <a:endParaRPr lang="fr-BE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5,5%</a:t>
                      </a:r>
                      <a:endParaRPr lang="fr-BE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3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Sous-total Modes doux</a:t>
                      </a:r>
                      <a:r>
                        <a:rPr lang="fr-BE" sz="1200" b="1" dirty="0" smtClean="0">
                          <a:effectLst/>
                        </a:rPr>
                        <a:t>/ </a:t>
                      </a:r>
                      <a:r>
                        <a:rPr lang="en-US" sz="1200" b="1" dirty="0" err="1" smtClean="0">
                          <a:solidFill>
                            <a:srgbClr val="00B050"/>
                          </a:solidFill>
                          <a:effectLst/>
                        </a:rPr>
                        <a:t>Zwischensumme</a:t>
                      </a:r>
                      <a:r>
                        <a:rPr lang="en-US" sz="1200" b="1" dirty="0" smtClean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B050"/>
                          </a:solidFill>
                          <a:effectLst/>
                        </a:rPr>
                        <a:t>Softmodi</a:t>
                      </a:r>
                      <a:endParaRPr lang="fr-BE" sz="12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21,9%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30,1%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17%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26,8%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37,3%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46,8%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39,6%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200" b="1" dirty="0">
                          <a:effectLst/>
                        </a:rPr>
                        <a:t>Sous-</a:t>
                      </a:r>
                      <a:r>
                        <a:rPr lang="nl-BE" sz="1200" b="1" dirty="0" err="1">
                          <a:effectLst/>
                        </a:rPr>
                        <a:t>total</a:t>
                      </a:r>
                      <a:r>
                        <a:rPr lang="nl-BE" sz="1200" b="1" dirty="0">
                          <a:effectLst/>
                        </a:rPr>
                        <a:t> TC/ </a:t>
                      </a:r>
                      <a:r>
                        <a:rPr lang="fr-BE" sz="1200" b="1" dirty="0" err="1">
                          <a:solidFill>
                            <a:srgbClr val="00B050"/>
                          </a:solidFill>
                          <a:effectLst/>
                        </a:rPr>
                        <a:t>Zwischensumme</a:t>
                      </a:r>
                      <a:r>
                        <a:rPr lang="fr-BE" sz="1200" b="1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fr-BE" sz="1200" b="1" dirty="0" smtClean="0">
                          <a:solidFill>
                            <a:srgbClr val="00B050"/>
                          </a:solidFill>
                          <a:effectLst/>
                        </a:rPr>
                        <a:t>OV</a:t>
                      </a:r>
                      <a:endParaRPr lang="fr-BE" sz="1200" b="1" dirty="0">
                        <a:solidFill>
                          <a:srgbClr val="00B050"/>
                        </a:solidFill>
                        <a:effectLst/>
                        <a:latin typeface="Open Sans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4,4%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5,2%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10%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4,5%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7,4%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2,2%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9,9%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200" b="1" dirty="0">
                          <a:effectLst/>
                        </a:rPr>
                        <a:t>Total/</a:t>
                      </a:r>
                      <a:r>
                        <a:rPr lang="en-US" sz="1200" b="1" dirty="0" err="1">
                          <a:solidFill>
                            <a:srgbClr val="00B050"/>
                          </a:solidFill>
                          <a:effectLst/>
                        </a:rPr>
                        <a:t>Gesamtsumme</a:t>
                      </a:r>
                      <a:endParaRPr lang="fr-BE" sz="12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100,0%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100,0%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100%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100</a:t>
                      </a:r>
                      <a:r>
                        <a:rPr lang="fr-BE" sz="1150" b="1" dirty="0">
                          <a:effectLst/>
                        </a:rPr>
                        <a:t>,0%</a:t>
                      </a:r>
                      <a:endParaRPr lang="fr-BE" sz="11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100,0%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100,0%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</a:rPr>
                        <a:t>100,0%</a:t>
                      </a:r>
                      <a:endParaRPr lang="fr-BE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893773" y="1608138"/>
            <a:ext cx="2703444" cy="325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T</a:t>
            </a:r>
            <a:r>
              <a:rPr lang="en-US" sz="1600" dirty="0" err="1" smtClean="0"/>
              <a:t>aux</a:t>
            </a:r>
            <a:r>
              <a:rPr lang="en-US" sz="1600" dirty="0" smtClean="0"/>
              <a:t> </a:t>
            </a:r>
            <a:r>
              <a:rPr lang="en-US" sz="1600" dirty="0"/>
              <a:t>de </a:t>
            </a:r>
            <a:r>
              <a:rPr lang="en-US" sz="1600" dirty="0" err="1"/>
              <a:t>vacance</a:t>
            </a:r>
            <a:r>
              <a:rPr lang="en-US" sz="1600" dirty="0"/>
              <a:t> </a:t>
            </a:r>
            <a:r>
              <a:rPr lang="en-US" sz="1600" dirty="0" err="1"/>
              <a:t>commerciale</a:t>
            </a:r>
            <a:r>
              <a:rPr lang="en-US" sz="1600" dirty="0"/>
              <a:t> au </a:t>
            </a:r>
            <a:r>
              <a:rPr lang="en-US" sz="1600" dirty="0" err="1"/>
              <a:t>centre</a:t>
            </a:r>
            <a:r>
              <a:rPr lang="en-US" sz="1600" dirty="0"/>
              <a:t> de </a:t>
            </a:r>
            <a:r>
              <a:rPr lang="en-US" sz="1600" dirty="0" err="1"/>
              <a:t>villes</a:t>
            </a:r>
            <a:r>
              <a:rPr lang="en-US" sz="1600" dirty="0"/>
              <a:t> </a:t>
            </a:r>
            <a:r>
              <a:rPr lang="en-US" sz="1600" dirty="0" err="1" smtClean="0"/>
              <a:t>wallonnes</a:t>
            </a:r>
            <a:r>
              <a:rPr lang="en-US" sz="1600" dirty="0" smtClean="0"/>
              <a:t> et </a:t>
            </a:r>
            <a:r>
              <a:rPr lang="en-US" sz="1600" dirty="0" err="1" smtClean="0"/>
              <a:t>lorraines</a:t>
            </a:r>
            <a:r>
              <a:rPr lang="en-US" sz="1600" dirty="0" smtClean="0"/>
              <a:t> </a:t>
            </a:r>
            <a:r>
              <a:rPr lang="en-US" sz="1600" i="1" dirty="0" smtClean="0"/>
              <a:t>/</a:t>
            </a:r>
            <a:r>
              <a:rPr lang="de-DE" sz="1600" dirty="0" smtClean="0">
                <a:solidFill>
                  <a:srgbClr val="00B050"/>
                </a:solidFill>
              </a:rPr>
              <a:t> </a:t>
            </a:r>
            <a:r>
              <a:rPr lang="de-DE" sz="1600" dirty="0" err="1" smtClean="0">
                <a:solidFill>
                  <a:srgbClr val="00B050"/>
                </a:solidFill>
              </a:rPr>
              <a:t>Leerstandsrate</a:t>
            </a:r>
            <a:r>
              <a:rPr lang="de-DE" sz="1600" dirty="0" smtClean="0">
                <a:solidFill>
                  <a:srgbClr val="00B050"/>
                </a:solidFill>
              </a:rPr>
              <a:t> </a:t>
            </a:r>
            <a:r>
              <a:rPr lang="de-DE" sz="1600" dirty="0">
                <a:solidFill>
                  <a:srgbClr val="00B050"/>
                </a:solidFill>
              </a:rPr>
              <a:t>im Zentrum der wallonischen und lothringischen </a:t>
            </a:r>
            <a:r>
              <a:rPr lang="de-DE" sz="1600" dirty="0" smtClean="0">
                <a:solidFill>
                  <a:srgbClr val="00B050"/>
                </a:solidFill>
              </a:rPr>
              <a:t>Städte</a:t>
            </a:r>
          </a:p>
          <a:p>
            <a:pPr>
              <a:spcBef>
                <a:spcPts val="800"/>
              </a:spcBef>
            </a:pPr>
            <a:r>
              <a:rPr lang="de-DE" sz="1600" dirty="0" err="1" smtClean="0"/>
              <a:t>Wallonie</a:t>
            </a:r>
            <a:r>
              <a:rPr lang="de-DE" sz="1600" dirty="0" smtClean="0"/>
              <a:t> : 	13,3% 	2010</a:t>
            </a:r>
          </a:p>
          <a:p>
            <a:r>
              <a:rPr lang="de-DE" sz="1600" dirty="0"/>
              <a:t>	</a:t>
            </a:r>
            <a:r>
              <a:rPr lang="de-DE" sz="1600" dirty="0" smtClean="0"/>
              <a:t>13,6%	2012</a:t>
            </a:r>
          </a:p>
          <a:p>
            <a:r>
              <a:rPr lang="de-DE" sz="1600" dirty="0"/>
              <a:t>	</a:t>
            </a:r>
            <a:r>
              <a:rPr lang="de-DE" sz="1600" dirty="0" smtClean="0"/>
              <a:t>15,9%	2014</a:t>
            </a:r>
          </a:p>
          <a:p>
            <a:pPr>
              <a:spcBef>
                <a:spcPts val="800"/>
              </a:spcBef>
            </a:pPr>
            <a:r>
              <a:rPr lang="de-DE" sz="1600" dirty="0" smtClean="0"/>
              <a:t>Lorraine : 	5,1%	2001</a:t>
            </a:r>
          </a:p>
          <a:p>
            <a:r>
              <a:rPr lang="de-DE" sz="1600" dirty="0"/>
              <a:t>	</a:t>
            </a:r>
            <a:r>
              <a:rPr lang="de-DE" sz="1600" dirty="0" smtClean="0"/>
              <a:t>6,6% 	2012</a:t>
            </a:r>
          </a:p>
          <a:p>
            <a:r>
              <a:rPr lang="de-DE" sz="1600" dirty="0"/>
              <a:t>	</a:t>
            </a:r>
            <a:r>
              <a:rPr lang="de-DE" sz="1600" dirty="0" smtClean="0"/>
              <a:t>9,9%	2014</a:t>
            </a:r>
          </a:p>
          <a:p>
            <a:r>
              <a:rPr lang="de-DE" sz="1600" dirty="0"/>
              <a:t>	</a:t>
            </a:r>
            <a:r>
              <a:rPr lang="de-DE" sz="1600" dirty="0" smtClean="0"/>
              <a:t>9,3%	2015</a:t>
            </a:r>
            <a:endParaRPr lang="fr-BE" sz="1600" dirty="0"/>
          </a:p>
        </p:txBody>
      </p:sp>
      <p:sp>
        <p:nvSpPr>
          <p:cNvPr id="7" name="Rectangle 6"/>
          <p:cNvSpPr/>
          <p:nvPr/>
        </p:nvSpPr>
        <p:spPr>
          <a:xfrm>
            <a:off x="1446741" y="257261"/>
            <a:ext cx="51607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BE" sz="2000" b="1" dirty="0" smtClean="0"/>
              <a:t>3.4) </a:t>
            </a:r>
            <a:r>
              <a:rPr lang="fr-BE" sz="2000" b="1" dirty="0"/>
              <a:t>Commerce de </a:t>
            </a:r>
            <a:r>
              <a:rPr lang="fr-BE" sz="2000" b="1" dirty="0" smtClean="0"/>
              <a:t>détail / </a:t>
            </a:r>
            <a:r>
              <a:rPr lang="de-DE" sz="2000" b="1" dirty="0">
                <a:solidFill>
                  <a:srgbClr val="00B050"/>
                </a:solidFill>
              </a:rPr>
              <a:t>Einzelhandel </a:t>
            </a:r>
            <a:endParaRPr lang="fr-BE" sz="2000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2346702" y="3234224"/>
            <a:ext cx="485422" cy="16751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à coins arrondis 11"/>
          <p:cNvSpPr/>
          <p:nvPr/>
        </p:nvSpPr>
        <p:spPr>
          <a:xfrm>
            <a:off x="3526196" y="3234224"/>
            <a:ext cx="485422" cy="17316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à coins arrondis 12"/>
          <p:cNvSpPr/>
          <p:nvPr/>
        </p:nvSpPr>
        <p:spPr>
          <a:xfrm>
            <a:off x="4091246" y="3234224"/>
            <a:ext cx="485422" cy="19009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à coins arrondis 13"/>
          <p:cNvSpPr/>
          <p:nvPr/>
        </p:nvSpPr>
        <p:spPr>
          <a:xfrm>
            <a:off x="4674451" y="3234224"/>
            <a:ext cx="485422" cy="16751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9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4299" y="1875849"/>
            <a:ext cx="6959601" cy="360000"/>
          </a:xfrm>
        </p:spPr>
        <p:txBody>
          <a:bodyPr>
            <a:normAutofit fontScale="90000"/>
          </a:bodyPr>
          <a:lstStyle/>
          <a:p>
            <a:pPr algn="ctr"/>
            <a:r>
              <a:rPr lang="fr-LU" sz="3200" dirty="0" smtClean="0">
                <a:latin typeface="+mn-lt"/>
              </a:rPr>
              <a:t>6. </a:t>
            </a:r>
            <a:r>
              <a:rPr lang="fr-BE" sz="3200" dirty="0">
                <a:latin typeface="+mn-lt"/>
              </a:rPr>
              <a:t>Cahier </a:t>
            </a:r>
            <a:r>
              <a:rPr lang="fr-BE" sz="3200" dirty="0" smtClean="0">
                <a:latin typeface="+mn-lt"/>
              </a:rPr>
              <a:t>n°2 </a:t>
            </a:r>
            <a:r>
              <a:rPr lang="fr-BE" sz="3200" dirty="0">
                <a:latin typeface="+mn-lt"/>
              </a:rPr>
              <a:t>- </a:t>
            </a:r>
            <a:r>
              <a:rPr lang="fr-LU" sz="3200" dirty="0">
                <a:latin typeface="+mn-lt"/>
              </a:rPr>
              <a:t>Environnement-Energie</a:t>
            </a:r>
            <a:r>
              <a:rPr lang="fr-BE" sz="3200" dirty="0">
                <a:solidFill>
                  <a:schemeClr val="tx1"/>
                </a:solidFill>
                <a:latin typeface="+mn-lt"/>
              </a:rPr>
              <a:t/>
            </a:r>
            <a:br>
              <a:rPr lang="fr-BE" sz="3200" dirty="0">
                <a:solidFill>
                  <a:schemeClr val="tx1"/>
                </a:solidFill>
                <a:latin typeface="+mn-lt"/>
              </a:rPr>
            </a:br>
            <a:r>
              <a:rPr lang="fr-BE" sz="3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fr-BE" sz="3200" dirty="0" smtClean="0">
                <a:solidFill>
                  <a:schemeClr val="tx1"/>
                </a:solidFill>
                <a:latin typeface="+mn-lt"/>
              </a:rPr>
            </a:br>
            <a:r>
              <a:rPr lang="fr-BE" sz="3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fr-BE" sz="3200" dirty="0" smtClean="0">
                <a:solidFill>
                  <a:schemeClr val="tx1"/>
                </a:solidFill>
                <a:latin typeface="+mn-lt"/>
              </a:rPr>
            </a:br>
            <a:r>
              <a:rPr lang="fr-BE" sz="3200" dirty="0" smtClean="0">
                <a:solidFill>
                  <a:srgbClr val="00B050"/>
                </a:solidFill>
                <a:latin typeface="+mn-lt"/>
              </a:rPr>
              <a:t>6. </a:t>
            </a:r>
            <a:r>
              <a:rPr lang="fr-BE" sz="3200" dirty="0" err="1" smtClean="0">
                <a:solidFill>
                  <a:srgbClr val="00B050"/>
                </a:solidFill>
                <a:latin typeface="+mn-lt"/>
              </a:rPr>
              <a:t>Heft</a:t>
            </a:r>
            <a:r>
              <a:rPr lang="fr-BE" sz="3200" dirty="0" smtClean="0">
                <a:solidFill>
                  <a:srgbClr val="00B050"/>
                </a:solidFill>
                <a:latin typeface="+mn-lt"/>
              </a:rPr>
              <a:t> n°2 </a:t>
            </a:r>
            <a:r>
              <a:rPr lang="fr-BE" sz="3200" dirty="0">
                <a:solidFill>
                  <a:srgbClr val="00B050"/>
                </a:solidFill>
                <a:latin typeface="+mn-lt"/>
              </a:rPr>
              <a:t>- </a:t>
            </a:r>
            <a:r>
              <a:rPr lang="fr-BE" sz="3200" dirty="0" err="1" smtClean="0">
                <a:solidFill>
                  <a:srgbClr val="00B050"/>
                </a:solidFill>
                <a:latin typeface="+mn-lt"/>
              </a:rPr>
              <a:t>Umwelt</a:t>
            </a:r>
            <a:r>
              <a:rPr lang="fr-BE" sz="3200" dirty="0" smtClean="0">
                <a:solidFill>
                  <a:srgbClr val="00B050"/>
                </a:solidFill>
                <a:latin typeface="+mn-lt"/>
              </a:rPr>
              <a:t>-Energie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002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5715" y="402647"/>
            <a:ext cx="7516586" cy="360000"/>
          </a:xfrm>
        </p:spPr>
        <p:txBody>
          <a:bodyPr>
            <a:normAutofit fontScale="90000"/>
          </a:bodyPr>
          <a:lstStyle/>
          <a:p>
            <a:r>
              <a:rPr lang="fr-LU" sz="3200" dirty="0">
                <a:latin typeface="+mn-lt"/>
              </a:rPr>
              <a:t>6</a:t>
            </a:r>
            <a:r>
              <a:rPr lang="fr-LU" sz="3200" dirty="0" smtClean="0">
                <a:latin typeface="+mn-lt"/>
              </a:rPr>
              <a:t>. </a:t>
            </a:r>
            <a:r>
              <a:rPr lang="fr-BE" sz="3200" dirty="0">
                <a:latin typeface="+mn-lt"/>
              </a:rPr>
              <a:t>Cahier n°4 - </a:t>
            </a:r>
            <a:r>
              <a:rPr lang="fr-LU" sz="3200" dirty="0">
                <a:latin typeface="+mn-lt"/>
              </a:rPr>
              <a:t>Environnement </a:t>
            </a:r>
            <a:br>
              <a:rPr lang="fr-LU" sz="3200" dirty="0">
                <a:latin typeface="+mn-lt"/>
              </a:rPr>
            </a:br>
            <a:r>
              <a:rPr lang="fr-LU" sz="3200" dirty="0">
                <a:latin typeface="+mn-lt"/>
              </a:rPr>
              <a:t>    </a:t>
            </a:r>
            <a:r>
              <a:rPr lang="fr-LU" sz="3200" dirty="0" err="1">
                <a:solidFill>
                  <a:srgbClr val="00B050"/>
                </a:solidFill>
                <a:latin typeface="+mn-lt"/>
              </a:rPr>
              <a:t>Heft</a:t>
            </a:r>
            <a:r>
              <a:rPr lang="fr-LU" sz="3200" dirty="0">
                <a:solidFill>
                  <a:srgbClr val="00B050"/>
                </a:solidFill>
                <a:latin typeface="+mn-lt"/>
              </a:rPr>
              <a:t> n°4 - </a:t>
            </a:r>
            <a:r>
              <a:rPr lang="fr-BE" sz="3200" dirty="0" err="1">
                <a:solidFill>
                  <a:srgbClr val="00B050"/>
                </a:solidFill>
                <a:latin typeface="+mn-lt"/>
              </a:rPr>
              <a:t>Umwelt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559" y="1402725"/>
            <a:ext cx="8664605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BE" sz="2200" dirty="0"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BE" sz="2400" b="1" dirty="0" smtClean="0">
                <a:cs typeface="Arial" panose="020B0604020202020204" pitchFamily="34" charset="0"/>
              </a:rPr>
              <a:t>Six sous-thématiques </a:t>
            </a:r>
            <a:r>
              <a:rPr lang="fr-BE" sz="2400" dirty="0" smtClean="0">
                <a:cs typeface="Arial" panose="020B0604020202020204" pitchFamily="34" charset="0"/>
              </a:rPr>
              <a:t>abordées </a:t>
            </a:r>
            <a:r>
              <a:rPr lang="fr-BE" sz="2400" dirty="0">
                <a:cs typeface="Arial" panose="020B0604020202020204" pitchFamily="34" charset="0"/>
              </a:rPr>
              <a:t>/ </a:t>
            </a:r>
            <a:r>
              <a:rPr lang="de-DE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Sechs Hauptthemen </a:t>
            </a:r>
            <a:r>
              <a:rPr lang="de-DE" sz="2400" dirty="0" smtClean="0">
                <a:solidFill>
                  <a:srgbClr val="00B050"/>
                </a:solidFill>
                <a:cs typeface="Arial" panose="020B0604020202020204" pitchFamily="34" charset="0"/>
              </a:rPr>
              <a:t>werden behandelt</a:t>
            </a:r>
            <a:r>
              <a:rPr lang="fr-BE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fr-BE" sz="2400" dirty="0">
                <a:cs typeface="Arial" panose="020B0604020202020204" pitchFamily="34" charset="0"/>
              </a:rPr>
              <a:t>: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fr-BE" sz="2200" dirty="0" smtClean="0">
                <a:cs typeface="Arial" panose="020B0604020202020204" pitchFamily="34" charset="0"/>
              </a:rPr>
              <a:t>Evolution de l’occupation du sol / </a:t>
            </a:r>
            <a:r>
              <a:rPr lang="fr-BE" sz="2200" dirty="0" err="1">
                <a:solidFill>
                  <a:srgbClr val="00B050"/>
                </a:solidFill>
                <a:cs typeface="Arial" panose="020B0604020202020204" pitchFamily="34" charset="0"/>
              </a:rPr>
              <a:t>Entwicklung</a:t>
            </a:r>
            <a:r>
              <a:rPr lang="fr-BE" sz="2200" dirty="0">
                <a:solidFill>
                  <a:srgbClr val="00B050"/>
                </a:solidFill>
                <a:cs typeface="Arial" panose="020B0604020202020204" pitchFamily="34" charset="0"/>
              </a:rPr>
              <a:t> der </a:t>
            </a:r>
            <a:r>
              <a:rPr lang="fr-BE" sz="2200" dirty="0" err="1">
                <a:solidFill>
                  <a:srgbClr val="00B050"/>
                </a:solidFill>
                <a:cs typeface="Arial" panose="020B0604020202020204" pitchFamily="34" charset="0"/>
              </a:rPr>
              <a:t>Landnutzung</a:t>
            </a:r>
            <a:endParaRPr lang="fr-BE" sz="2200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buFontTx/>
              <a:buAutoNum type="arabicPeriod"/>
            </a:pPr>
            <a:r>
              <a:rPr lang="fr-BE" sz="2200" dirty="0">
                <a:cs typeface="Arial" panose="020B0604020202020204" pitchFamily="34" charset="0"/>
              </a:rPr>
              <a:t>Structure territoriale en faveur de la biodiversité et du paysage  / </a:t>
            </a:r>
            <a:r>
              <a:rPr lang="de-DE" sz="2200" dirty="0">
                <a:solidFill>
                  <a:srgbClr val="00B050"/>
                </a:solidFill>
                <a:cs typeface="Arial" panose="020B0604020202020204" pitchFamily="34" charset="0"/>
              </a:rPr>
              <a:t>Territoriale Struktur für Biodiversität und Landschaft</a:t>
            </a:r>
            <a:endParaRPr lang="fr-BE" sz="2200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buFontTx/>
              <a:buAutoNum type="arabicPeriod"/>
            </a:pPr>
            <a:r>
              <a:rPr lang="fr-BE" sz="2200" dirty="0">
                <a:cs typeface="Arial" panose="020B0604020202020204" pitchFamily="34" charset="0"/>
              </a:rPr>
              <a:t>Gestion transfrontalière des eaux / </a:t>
            </a:r>
            <a:r>
              <a:rPr lang="fr-BE" sz="2200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Grenzüberschreitende</a:t>
            </a:r>
            <a:r>
              <a:rPr lang="fr-BE" sz="2200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fr-BE" sz="2200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Wasserverwaltung</a:t>
            </a:r>
            <a:endParaRPr lang="fr-BE" sz="2200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buFontTx/>
              <a:buAutoNum type="arabicPeriod"/>
            </a:pPr>
            <a:r>
              <a:rPr lang="de-DE" sz="2200" dirty="0" err="1">
                <a:cs typeface="Arial" panose="020B0604020202020204" pitchFamily="34" charset="0"/>
              </a:rPr>
              <a:t>Pratiques</a:t>
            </a:r>
            <a:r>
              <a:rPr lang="de-DE" sz="2200" dirty="0">
                <a:cs typeface="Arial" panose="020B0604020202020204" pitchFamily="34" charset="0"/>
              </a:rPr>
              <a:t> </a:t>
            </a:r>
            <a:r>
              <a:rPr lang="de-DE" sz="2200" dirty="0" err="1">
                <a:cs typeface="Arial" panose="020B0604020202020204" pitchFamily="34" charset="0"/>
              </a:rPr>
              <a:t>agricoles</a:t>
            </a:r>
            <a:r>
              <a:rPr lang="de-DE" sz="2200" dirty="0">
                <a:cs typeface="Arial" panose="020B0604020202020204" pitchFamily="34" charset="0"/>
              </a:rPr>
              <a:t> durables </a:t>
            </a:r>
            <a:r>
              <a:rPr lang="de-DE" sz="2200" dirty="0" smtClean="0">
                <a:cs typeface="Arial" panose="020B0604020202020204" pitchFamily="34" charset="0"/>
              </a:rPr>
              <a:t>/ </a:t>
            </a:r>
            <a:r>
              <a:rPr lang="de-DE" sz="2200" dirty="0" smtClean="0">
                <a:solidFill>
                  <a:srgbClr val="00B050"/>
                </a:solidFill>
                <a:cs typeface="Arial" panose="020B0604020202020204" pitchFamily="34" charset="0"/>
              </a:rPr>
              <a:t>Nachhaltige </a:t>
            </a:r>
            <a:r>
              <a:rPr lang="de-DE" sz="2200" dirty="0">
                <a:solidFill>
                  <a:srgbClr val="00B050"/>
                </a:solidFill>
                <a:cs typeface="Arial" panose="020B0604020202020204" pitchFamily="34" charset="0"/>
              </a:rPr>
              <a:t>landwirtschaftliche </a:t>
            </a:r>
            <a:r>
              <a:rPr lang="de-DE" sz="2200" dirty="0" smtClean="0">
                <a:solidFill>
                  <a:srgbClr val="00B050"/>
                </a:solidFill>
                <a:cs typeface="Arial" panose="020B0604020202020204" pitchFamily="34" charset="0"/>
              </a:rPr>
              <a:t>Praktiken</a:t>
            </a:r>
            <a:endParaRPr lang="fr-BE" sz="2200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buFontTx/>
              <a:buAutoNum type="arabicPeriod"/>
            </a:pPr>
            <a:r>
              <a:rPr lang="fr-BE" sz="2200" dirty="0">
                <a:cs typeface="Arial" panose="020B0604020202020204" pitchFamily="34" charset="0"/>
              </a:rPr>
              <a:t>Mise en œuvre de la transition énergétique / </a:t>
            </a:r>
            <a:r>
              <a:rPr lang="fr-BE" sz="2200" dirty="0" err="1">
                <a:solidFill>
                  <a:srgbClr val="00B050"/>
                </a:solidFill>
                <a:cs typeface="Arial" panose="020B0604020202020204" pitchFamily="34" charset="0"/>
              </a:rPr>
              <a:t>Umsetzung</a:t>
            </a:r>
            <a:r>
              <a:rPr lang="fr-BE" sz="2200" dirty="0">
                <a:solidFill>
                  <a:srgbClr val="00B050"/>
                </a:solidFill>
                <a:cs typeface="Arial" panose="020B0604020202020204" pitchFamily="34" charset="0"/>
              </a:rPr>
              <a:t> der </a:t>
            </a:r>
            <a:r>
              <a:rPr lang="fr-BE" sz="2200" dirty="0" err="1">
                <a:solidFill>
                  <a:srgbClr val="00B050"/>
                </a:solidFill>
                <a:cs typeface="Arial" panose="020B0604020202020204" pitchFamily="34" charset="0"/>
              </a:rPr>
              <a:t>Energiewende</a:t>
            </a:r>
            <a:r>
              <a:rPr lang="fr-BE" sz="2200" dirty="0" smtClean="0">
                <a:cs typeface="Arial" panose="020B0604020202020204" pitchFamily="34" charset="0"/>
              </a:rPr>
              <a:t> </a:t>
            </a:r>
            <a:endParaRPr lang="fr-BE" sz="2200" dirty="0"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fr-BE" sz="2200" dirty="0" smtClean="0">
                <a:cs typeface="Arial" panose="020B0604020202020204" pitchFamily="34" charset="0"/>
              </a:rPr>
              <a:t>Gestion transfrontalière des risques technologiques et nucléaires / </a:t>
            </a:r>
            <a:r>
              <a:rPr lang="de-DE" sz="2200" dirty="0">
                <a:solidFill>
                  <a:srgbClr val="00B050"/>
                </a:solidFill>
                <a:cs typeface="Arial" panose="020B0604020202020204" pitchFamily="34" charset="0"/>
              </a:rPr>
              <a:t>Grenzüberschreitendes Management technologischer und nuklearer Risiken</a:t>
            </a:r>
            <a:endParaRPr lang="fr-BE" sz="2200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3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1205" r="861" b="1127"/>
          <a:stretch/>
        </p:blipFill>
        <p:spPr bwMode="auto">
          <a:xfrm>
            <a:off x="245816" y="160867"/>
            <a:ext cx="9363853" cy="657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61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"/>
          <a:stretch/>
        </p:blipFill>
        <p:spPr bwMode="auto">
          <a:xfrm>
            <a:off x="244800" y="162000"/>
            <a:ext cx="9313579" cy="65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92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0" y="162000"/>
            <a:ext cx="9294896" cy="657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2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0" y="162000"/>
            <a:ext cx="9297073" cy="657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094" y="332946"/>
            <a:ext cx="8984511" cy="360000"/>
          </a:xfrm>
        </p:spPr>
        <p:txBody>
          <a:bodyPr>
            <a:normAutofit fontScale="90000"/>
          </a:bodyPr>
          <a:lstStyle/>
          <a:p>
            <a:pPr algn="ctr"/>
            <a:r>
              <a:rPr lang="fr-LU" sz="3200" dirty="0" smtClean="0">
                <a:latin typeface="+mn-lt"/>
              </a:rPr>
              <a:t>2. </a:t>
            </a:r>
            <a:r>
              <a:rPr lang="fr-LU" sz="3200" dirty="0">
                <a:latin typeface="+mn-lt"/>
              </a:rPr>
              <a:t>Présentation générale du diagnostic territorial </a:t>
            </a:r>
            <a:r>
              <a:rPr lang="fr-LU" sz="3200" dirty="0" smtClean="0">
                <a:latin typeface="+mn-lt"/>
              </a:rPr>
              <a:t/>
            </a:r>
            <a:br>
              <a:rPr lang="fr-LU" sz="3200" dirty="0" smtClean="0">
                <a:latin typeface="+mn-lt"/>
              </a:rPr>
            </a:br>
            <a:r>
              <a:rPr lang="fr-LU" sz="3200" dirty="0" err="1" smtClean="0">
                <a:solidFill>
                  <a:srgbClr val="00B050"/>
                </a:solidFill>
                <a:latin typeface="+mn-lt"/>
              </a:rPr>
              <a:t>Generelle</a:t>
            </a:r>
            <a:r>
              <a:rPr lang="fr-LU" sz="3200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fr-LU" sz="3200" dirty="0" err="1" smtClean="0">
                <a:solidFill>
                  <a:srgbClr val="00B050"/>
                </a:solidFill>
                <a:latin typeface="+mn-lt"/>
              </a:rPr>
              <a:t>Darstellung</a:t>
            </a:r>
            <a:r>
              <a:rPr lang="fr-LU" sz="3200" dirty="0" smtClean="0">
                <a:solidFill>
                  <a:srgbClr val="00B050"/>
                </a:solidFill>
                <a:latin typeface="+mn-lt"/>
              </a:rPr>
              <a:t> der </a:t>
            </a:r>
            <a:r>
              <a:rPr lang="fr-LU" sz="3200" dirty="0" err="1" smtClean="0">
                <a:solidFill>
                  <a:srgbClr val="00B050"/>
                </a:solidFill>
                <a:latin typeface="+mn-lt"/>
              </a:rPr>
              <a:t>Territorialdiagnostik</a:t>
            </a:r>
            <a:endParaRPr lang="fr-LU" sz="3200" dirty="0"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09600" y="1509552"/>
            <a:ext cx="86233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LU" b="1" dirty="0" smtClean="0">
                <a:cs typeface="Arial" panose="020B0604020202020204" pitchFamily="34" charset="0"/>
              </a:rPr>
              <a:t>Objectifs </a:t>
            </a:r>
            <a:r>
              <a:rPr lang="fr-LU" b="1" dirty="0">
                <a:cs typeface="Arial" panose="020B0604020202020204" pitchFamily="34" charset="0"/>
              </a:rPr>
              <a:t>de l’étude - </a:t>
            </a:r>
            <a:r>
              <a:rPr lang="de-DE" dirty="0">
                <a:solidFill>
                  <a:srgbClr val="00B050"/>
                </a:solidFill>
                <a:cs typeface="Arial" panose="020B0604020202020204" pitchFamily="34" charset="0"/>
              </a:rPr>
              <a:t>Zielsetzung der Studie</a:t>
            </a:r>
          </a:p>
          <a:p>
            <a:pPr>
              <a:spcAft>
                <a:spcPts val="600"/>
              </a:spcAft>
            </a:pPr>
            <a:r>
              <a:rPr lang="fr-LU" dirty="0" smtClean="0"/>
              <a:t>Dresser </a:t>
            </a:r>
            <a:r>
              <a:rPr lang="fr-LU" dirty="0"/>
              <a:t>un tableau général du développement spatial en Grande Région </a:t>
            </a:r>
            <a:r>
              <a:rPr lang="fr-LU" dirty="0" smtClean="0"/>
              <a:t>à travers </a:t>
            </a:r>
            <a:r>
              <a:rPr lang="fr-LU" dirty="0" smtClean="0">
                <a:cs typeface="Arial" panose="020B0604020202020204" pitchFamily="34" charset="0"/>
              </a:rPr>
              <a:t>une </a:t>
            </a:r>
            <a:r>
              <a:rPr lang="fr-LU" dirty="0">
                <a:cs typeface="Arial" panose="020B0604020202020204" pitchFamily="34" charset="0"/>
              </a:rPr>
              <a:t>série d’indicateurs </a:t>
            </a:r>
            <a:r>
              <a:rPr lang="fr-LU" dirty="0" smtClean="0">
                <a:cs typeface="Arial" panose="020B0604020202020204" pitchFamily="34" charset="0"/>
              </a:rPr>
              <a:t>et de cartes</a:t>
            </a:r>
            <a:r>
              <a:rPr lang="de-DE" dirty="0" smtClean="0">
                <a:cs typeface="Arial" panose="020B0604020202020204" pitchFamily="34" charset="0"/>
              </a:rPr>
              <a:t> </a:t>
            </a:r>
            <a:r>
              <a:rPr lang="de-DE" dirty="0">
                <a:cs typeface="Arial" panose="020B0604020202020204" pitchFamily="34" charset="0"/>
              </a:rPr>
              <a:t>/ </a:t>
            </a:r>
            <a:r>
              <a:rPr lang="de-DE" dirty="0">
                <a:solidFill>
                  <a:srgbClr val="00B050"/>
                </a:solidFill>
                <a:cs typeface="Arial" panose="020B0604020202020204" pitchFamily="34" charset="0"/>
              </a:rPr>
              <a:t>Einen allgemeinen Überblick über die Raumentwicklung in der Großregion durch eine Reihe von Indikatoren und Karten zu </a:t>
            </a:r>
            <a:r>
              <a:rPr lang="de-DE" dirty="0" smtClean="0">
                <a:solidFill>
                  <a:srgbClr val="00B050"/>
                </a:solidFill>
                <a:cs typeface="Arial" panose="020B0604020202020204" pitchFamily="34" charset="0"/>
              </a:rPr>
              <a:t>geben</a:t>
            </a:r>
          </a:p>
          <a:p>
            <a:pPr>
              <a:spcAft>
                <a:spcPts val="600"/>
              </a:spcAft>
            </a:pPr>
            <a:endParaRPr lang="fr-LU" dirty="0" smtClean="0"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fr-LU" b="1" dirty="0" smtClean="0">
                <a:cs typeface="Arial" panose="020B0604020202020204" pitchFamily="34" charset="0"/>
              </a:rPr>
              <a:t>Limites de l’étude - </a:t>
            </a:r>
            <a:r>
              <a:rPr lang="de-DE" dirty="0" smtClean="0">
                <a:solidFill>
                  <a:srgbClr val="00B050"/>
                </a:solidFill>
                <a:cs typeface="Arial" panose="020B0604020202020204" pitchFamily="34" charset="0"/>
              </a:rPr>
              <a:t>Einschränkungen </a:t>
            </a:r>
            <a:r>
              <a:rPr lang="de-DE" dirty="0">
                <a:solidFill>
                  <a:srgbClr val="00B050"/>
                </a:solidFill>
                <a:cs typeface="Arial" panose="020B0604020202020204" pitchFamily="34" charset="0"/>
              </a:rPr>
              <a:t>der Studie</a:t>
            </a:r>
            <a:endParaRPr lang="fr-LU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de-DE" dirty="0" smtClean="0">
                <a:cs typeface="Arial" panose="020B0604020202020204" pitchFamily="34" charset="0"/>
              </a:rPr>
              <a:t>Manque des </a:t>
            </a:r>
            <a:r>
              <a:rPr lang="de-DE" dirty="0" err="1" smtClean="0">
                <a:cs typeface="Arial" panose="020B0604020202020204" pitchFamily="34" charset="0"/>
              </a:rPr>
              <a:t>données</a:t>
            </a:r>
            <a:r>
              <a:rPr lang="de-DE" dirty="0" smtClean="0">
                <a:cs typeface="Arial" panose="020B0604020202020204" pitchFamily="34" charset="0"/>
              </a:rPr>
              <a:t> </a:t>
            </a:r>
            <a:r>
              <a:rPr lang="de-DE" dirty="0" err="1" smtClean="0">
                <a:cs typeface="Arial" panose="020B0604020202020204" pitchFamily="34" charset="0"/>
              </a:rPr>
              <a:t>statistiques</a:t>
            </a:r>
            <a:r>
              <a:rPr lang="de-DE" dirty="0" smtClean="0">
                <a:cs typeface="Arial" panose="020B0604020202020204" pitchFamily="34" charset="0"/>
              </a:rPr>
              <a:t> </a:t>
            </a:r>
            <a:r>
              <a:rPr lang="de-DE" dirty="0" err="1" smtClean="0">
                <a:cs typeface="Arial" panose="020B0604020202020204" pitchFamily="34" charset="0"/>
              </a:rPr>
              <a:t>harmonisées</a:t>
            </a:r>
            <a:r>
              <a:rPr lang="de-DE" dirty="0" smtClean="0">
                <a:cs typeface="Arial" panose="020B0604020202020204" pitchFamily="34" charset="0"/>
              </a:rPr>
              <a:t> </a:t>
            </a:r>
            <a:r>
              <a:rPr lang="de-DE" dirty="0">
                <a:cs typeface="Arial" panose="020B0604020202020204" pitchFamily="34" charset="0"/>
              </a:rPr>
              <a:t>et </a:t>
            </a:r>
            <a:r>
              <a:rPr lang="de-DE" dirty="0" err="1" smtClean="0">
                <a:cs typeface="Arial" panose="020B0604020202020204" pitchFamily="34" charset="0"/>
              </a:rPr>
              <a:t>comparables</a:t>
            </a:r>
            <a:r>
              <a:rPr lang="de-DE" dirty="0" smtClean="0">
                <a:cs typeface="Arial" panose="020B0604020202020204" pitchFamily="34" charset="0"/>
              </a:rPr>
              <a:t> (</a:t>
            </a:r>
            <a:r>
              <a:rPr lang="de-DE" dirty="0" err="1">
                <a:cs typeface="Arial" panose="020B0604020202020204" pitchFamily="34" charset="0"/>
              </a:rPr>
              <a:t>définition</a:t>
            </a:r>
            <a:r>
              <a:rPr lang="de-DE" dirty="0">
                <a:cs typeface="Arial" panose="020B0604020202020204" pitchFamily="34" charset="0"/>
              </a:rPr>
              <a:t> des </a:t>
            </a:r>
            <a:r>
              <a:rPr lang="de-DE" dirty="0" err="1" smtClean="0">
                <a:cs typeface="Arial" panose="020B0604020202020204" pitchFamily="34" charset="0"/>
              </a:rPr>
              <a:t>indicateurs</a:t>
            </a:r>
            <a:r>
              <a:rPr lang="de-DE" dirty="0" smtClean="0">
                <a:cs typeface="Arial" panose="020B0604020202020204" pitchFamily="34" charset="0"/>
              </a:rPr>
              <a:t>, </a:t>
            </a:r>
            <a:r>
              <a:rPr lang="de-DE" dirty="0" err="1">
                <a:cs typeface="Arial" panose="020B0604020202020204" pitchFamily="34" charset="0"/>
              </a:rPr>
              <a:t>temporalité</a:t>
            </a:r>
            <a:r>
              <a:rPr lang="de-DE" dirty="0">
                <a:cs typeface="Arial" panose="020B0604020202020204" pitchFamily="34" charset="0"/>
              </a:rPr>
              <a:t>, </a:t>
            </a:r>
            <a:r>
              <a:rPr lang="de-DE" dirty="0" err="1">
                <a:cs typeface="Arial" panose="020B0604020202020204" pitchFamily="34" charset="0"/>
              </a:rPr>
              <a:t>résolution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spatiale</a:t>
            </a:r>
            <a:r>
              <a:rPr lang="de-DE" dirty="0">
                <a:cs typeface="Arial" panose="020B0604020202020204" pitchFamily="34" charset="0"/>
              </a:rPr>
              <a:t>) / </a:t>
            </a:r>
            <a:r>
              <a:rPr lang="de-DE" dirty="0">
                <a:solidFill>
                  <a:srgbClr val="00B050"/>
                </a:solidFill>
                <a:cs typeface="Arial" panose="020B0604020202020204" pitchFamily="34" charset="0"/>
              </a:rPr>
              <a:t>Fehlende harmonisierte und vergleichbare statistische </a:t>
            </a:r>
            <a:r>
              <a:rPr lang="de-DE" dirty="0" smtClean="0">
                <a:solidFill>
                  <a:srgbClr val="00B050"/>
                </a:solidFill>
                <a:cs typeface="Arial" panose="020B0604020202020204" pitchFamily="34" charset="0"/>
              </a:rPr>
              <a:t>Daten (Definition </a:t>
            </a:r>
            <a:r>
              <a:rPr lang="de-DE" dirty="0">
                <a:solidFill>
                  <a:srgbClr val="00B050"/>
                </a:solidFill>
                <a:cs typeface="Arial" panose="020B0604020202020204" pitchFamily="34" charset="0"/>
              </a:rPr>
              <a:t>von Indikatoren, Zeitlichkeit, räumliche Auflösung)</a:t>
            </a:r>
            <a:endParaRPr lang="de-DE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de-DE" dirty="0" smtClean="0">
                <a:cs typeface="Arial" panose="020B0604020202020204" pitchFamily="34" charset="0"/>
              </a:rPr>
              <a:t>Abandon </a:t>
            </a:r>
            <a:r>
              <a:rPr lang="de-DE" dirty="0" err="1">
                <a:cs typeface="Arial" panose="020B0604020202020204" pitchFamily="34" charset="0"/>
              </a:rPr>
              <a:t>d‘indicateurs</a:t>
            </a:r>
            <a:r>
              <a:rPr lang="de-DE" dirty="0">
                <a:cs typeface="Arial" panose="020B0604020202020204" pitchFamily="34" charset="0"/>
              </a:rPr>
              <a:t> / </a:t>
            </a:r>
            <a:r>
              <a:rPr lang="de-DE" dirty="0">
                <a:solidFill>
                  <a:srgbClr val="00B050"/>
                </a:solidFill>
                <a:cs typeface="Arial" panose="020B0604020202020204" pitchFamily="34" charset="0"/>
              </a:rPr>
              <a:t>Aufgabe von Indikatoren </a:t>
            </a:r>
            <a:endParaRPr lang="de-DE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è"/>
            </a:pPr>
            <a:endParaRPr lang="de-DE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BE" dirty="0" smtClean="0">
                <a:cs typeface="Arial" panose="020B0604020202020204" pitchFamily="34" charset="0"/>
              </a:rPr>
              <a:t>« Bricolage pragmatique » </a:t>
            </a:r>
            <a:r>
              <a:rPr lang="fr-BE" dirty="0">
                <a:cs typeface="Arial" panose="020B0604020202020204" pitchFamily="34" charset="0"/>
              </a:rPr>
              <a:t>pour pallier </a:t>
            </a:r>
            <a:r>
              <a:rPr lang="fr-BE" dirty="0" smtClean="0">
                <a:cs typeface="Arial" panose="020B0604020202020204" pitchFamily="34" charset="0"/>
              </a:rPr>
              <a:t>ces manques </a:t>
            </a:r>
            <a:r>
              <a:rPr lang="de-DE" dirty="0">
                <a:cs typeface="Arial" panose="020B0604020202020204" pitchFamily="34" charset="0"/>
              </a:rPr>
              <a:t>/ </a:t>
            </a:r>
            <a:r>
              <a:rPr lang="fr-BE" dirty="0">
                <a:solidFill>
                  <a:srgbClr val="00B050"/>
                </a:solidFill>
                <a:cs typeface="Arial" panose="020B0604020202020204" pitchFamily="34" charset="0"/>
              </a:rPr>
              <a:t>« </a:t>
            </a:r>
            <a:r>
              <a:rPr lang="de-DE" dirty="0" smtClean="0">
                <a:solidFill>
                  <a:srgbClr val="00B050"/>
                </a:solidFill>
                <a:cs typeface="Arial" panose="020B0604020202020204" pitchFamily="34" charset="0"/>
              </a:rPr>
              <a:t>Pragmatisches Heimwerken</a:t>
            </a:r>
            <a:r>
              <a:rPr lang="fr-BE" dirty="0">
                <a:solidFill>
                  <a:srgbClr val="00B050"/>
                </a:solidFill>
                <a:cs typeface="Arial" panose="020B0604020202020204" pitchFamily="34" charset="0"/>
              </a:rPr>
              <a:t> »</a:t>
            </a:r>
            <a:r>
              <a:rPr lang="de-DE" dirty="0" smtClean="0">
                <a:solidFill>
                  <a:srgbClr val="00B050"/>
                </a:solidFill>
                <a:cs typeface="Arial" panose="020B0604020202020204" pitchFamily="34" charset="0"/>
              </a:rPr>
              <a:t>, </a:t>
            </a:r>
            <a:r>
              <a:rPr lang="de-DE" dirty="0">
                <a:solidFill>
                  <a:srgbClr val="00B050"/>
                </a:solidFill>
                <a:cs typeface="Arial" panose="020B0604020202020204" pitchFamily="34" charset="0"/>
              </a:rPr>
              <a:t>um diese Lücken zu </a:t>
            </a:r>
            <a:r>
              <a:rPr lang="de-DE" dirty="0" smtClean="0">
                <a:solidFill>
                  <a:srgbClr val="00B050"/>
                </a:solidFill>
                <a:cs typeface="Arial" panose="020B0604020202020204" pitchFamily="34" charset="0"/>
              </a:rPr>
              <a:t>schließen</a:t>
            </a:r>
            <a:endParaRPr lang="de-DE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de-DE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Précaution</a:t>
            </a:r>
            <a:r>
              <a:rPr lang="de-DE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dans</a:t>
            </a:r>
            <a:r>
              <a:rPr lang="de-DE" dirty="0" smtClean="0">
                <a:cs typeface="Arial" panose="020B0604020202020204" pitchFamily="34" charset="0"/>
                <a:sym typeface="Wingdings" panose="05000000000000000000" pitchFamily="2" charset="2"/>
              </a:rPr>
              <a:t> les </a:t>
            </a:r>
            <a:r>
              <a:rPr lang="de-DE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interprétations</a:t>
            </a:r>
            <a:r>
              <a:rPr lang="de-DE" dirty="0" smtClean="0">
                <a:cs typeface="Arial" panose="020B0604020202020204" pitchFamily="34" charset="0"/>
                <a:sym typeface="Wingdings" panose="05000000000000000000" pitchFamily="2" charset="2"/>
              </a:rPr>
              <a:t> des </a:t>
            </a:r>
            <a:r>
              <a:rPr lang="de-DE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résultats</a:t>
            </a:r>
            <a:r>
              <a:rPr lang="de-DE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>
                <a:cs typeface="Arial" panose="020B0604020202020204" pitchFamily="34" charset="0"/>
              </a:rPr>
              <a:t>/ </a:t>
            </a:r>
            <a:r>
              <a:rPr lang="de-DE" dirty="0">
                <a:solidFill>
                  <a:srgbClr val="00B050"/>
                </a:solidFill>
                <a:cs typeface="Arial" panose="020B0604020202020204" pitchFamily="34" charset="0"/>
              </a:rPr>
              <a:t>Vorsicht bei der Interpretation der Ergebnisse </a:t>
            </a:r>
            <a:endParaRPr lang="de-DE" dirty="0" smtClean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1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8400" y="429863"/>
            <a:ext cx="7086600" cy="360000"/>
          </a:xfrm>
        </p:spPr>
        <p:txBody>
          <a:bodyPr>
            <a:normAutofit fontScale="90000"/>
          </a:bodyPr>
          <a:lstStyle/>
          <a:p>
            <a:r>
              <a:rPr lang="fr-BE" sz="3200" dirty="0" smtClean="0">
                <a:latin typeface="+mn-lt"/>
              </a:rPr>
              <a:t>Etat </a:t>
            </a:r>
            <a:r>
              <a:rPr lang="fr-BE" sz="3200" dirty="0">
                <a:latin typeface="+mn-lt"/>
              </a:rPr>
              <a:t>des lieux </a:t>
            </a:r>
            <a:r>
              <a:rPr lang="fr-BE" sz="3200" dirty="0" smtClean="0">
                <a:latin typeface="+mn-lt"/>
              </a:rPr>
              <a:t>sur les données </a:t>
            </a:r>
            <a:r>
              <a:rPr lang="fr-BE" sz="3200" dirty="0">
                <a:latin typeface="+mn-lt"/>
              </a:rPr>
              <a:t>/ </a:t>
            </a:r>
            <a:r>
              <a:rPr lang="fr-BE" sz="3200" dirty="0" err="1" smtClean="0">
                <a:solidFill>
                  <a:srgbClr val="00B050"/>
                </a:solidFill>
                <a:latin typeface="+mn-lt"/>
              </a:rPr>
              <a:t>Dateninventur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137119"/>
              </p:ext>
            </p:extLst>
          </p:nvPr>
        </p:nvGraphicFramePr>
        <p:xfrm>
          <a:off x="190500" y="1294719"/>
          <a:ext cx="9575800" cy="5220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293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531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933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8368">
                <a:tc>
                  <a:txBody>
                    <a:bodyPr/>
                    <a:lstStyle/>
                    <a:p>
                      <a:pPr algn="ctr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BE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Problématiques traitées </a:t>
                      </a:r>
                      <a:endParaRPr lang="fr-BE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BE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Indicateurs </a:t>
                      </a:r>
                      <a:endParaRPr lang="fr-BE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BE" sz="14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Disponibilité des données</a:t>
                      </a:r>
                      <a:endParaRPr lang="fr-BE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40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Dynamique démographique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Densité de la population (et variation de la densité de population)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offices statistiques nationales/régionales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640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Taux de croissance annuel moyen de la population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offices statistiques nationales/régionales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640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Taux de variation annuel de la population dû au solde naturel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manque de précision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9524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Taux de variation annuel de la population dû au mouvement migratoire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manque de précision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0826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Projection démographique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SIG GR (OIE)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082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Vieillissement de la population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Indice de vieillissement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offices statistiques nationales/régionales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8863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Taux de dépendance démographique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offices statistiques nationales/régionales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0826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Population </a:t>
                      </a:r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de 80 ans et +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offices statistiques nationales/régionales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640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Taux de couverture d’accueil des personnes âgées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offices statistiques nationales/régionales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64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Mutation de la population active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Evolution de la population en âge de travailler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offices statistiques nationales/régionales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640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Evolution de la population active (au lieu de résidence)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partielle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640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Evolution de la répartition de l’emploi au lieu de travail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partielle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886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Cohésion sociale et territoriale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Evolution du revenu médian par ménage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non comparable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50826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Evolution du taux de chômage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offices statistiques nationales/régionales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640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Evolution des catégories socio-professionnelles des résidents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offices statistiques nationales/régionales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640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Part de la population étrangère + Evolution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manque de précision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508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Coopérations sanitaires transfrontalières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Equipements hospitaliers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offices statistiques nationales/régionales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63946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Coopération transfrontalière dans le domaine de la santé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EU </a:t>
                      </a:r>
                      <a:r>
                        <a:rPr lang="fr-BE" sz="1400" u="none" strike="noStrike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projects</a:t>
                      </a:r>
                      <a:r>
                        <a:rPr lang="fr-BE" sz="14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sz="1400" u="none" strike="noStrike" dirty="0" err="1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database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0056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4299" y="1875849"/>
            <a:ext cx="6959601" cy="360000"/>
          </a:xfrm>
        </p:spPr>
        <p:txBody>
          <a:bodyPr>
            <a:normAutofit fontScale="90000"/>
          </a:bodyPr>
          <a:lstStyle/>
          <a:p>
            <a:pPr algn="ctr"/>
            <a:r>
              <a:rPr lang="fr-LU" sz="3200" dirty="0" smtClean="0">
                <a:latin typeface="+mn-lt"/>
              </a:rPr>
              <a:t>3. </a:t>
            </a:r>
            <a:r>
              <a:rPr lang="fr-BE" sz="3200" dirty="0">
                <a:latin typeface="+mn-lt"/>
              </a:rPr>
              <a:t>Cahier n°1 - Dynamiques démographiques et besoins territoriaux </a:t>
            </a:r>
            <a:r>
              <a:rPr lang="fr-BE" sz="3200" dirty="0">
                <a:solidFill>
                  <a:schemeClr val="tx1"/>
                </a:solidFill>
                <a:latin typeface="+mn-lt"/>
              </a:rPr>
              <a:t/>
            </a:r>
            <a:br>
              <a:rPr lang="fr-BE" sz="3200" dirty="0">
                <a:solidFill>
                  <a:schemeClr val="tx1"/>
                </a:solidFill>
                <a:latin typeface="+mn-lt"/>
              </a:rPr>
            </a:br>
            <a:r>
              <a:rPr lang="fr-BE" sz="3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fr-BE" sz="3200" dirty="0" smtClean="0">
                <a:solidFill>
                  <a:schemeClr val="tx1"/>
                </a:solidFill>
                <a:latin typeface="+mn-lt"/>
              </a:rPr>
            </a:br>
            <a:r>
              <a:rPr lang="fr-BE" sz="3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fr-BE" sz="3200" dirty="0" smtClean="0">
                <a:solidFill>
                  <a:schemeClr val="tx1"/>
                </a:solidFill>
                <a:latin typeface="+mn-lt"/>
              </a:rPr>
            </a:br>
            <a:r>
              <a:rPr lang="fr-BE" sz="3200" dirty="0" smtClean="0">
                <a:solidFill>
                  <a:srgbClr val="00B050"/>
                </a:solidFill>
                <a:latin typeface="+mn-lt"/>
              </a:rPr>
              <a:t>3. </a:t>
            </a:r>
            <a:r>
              <a:rPr lang="fr-BE" sz="3200" dirty="0" err="1" smtClean="0">
                <a:solidFill>
                  <a:srgbClr val="00B050"/>
                </a:solidFill>
                <a:latin typeface="+mn-lt"/>
              </a:rPr>
              <a:t>Heft</a:t>
            </a:r>
            <a:r>
              <a:rPr lang="fr-BE" sz="3200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fr-BE" sz="3200" dirty="0">
                <a:solidFill>
                  <a:srgbClr val="00B050"/>
                </a:solidFill>
                <a:latin typeface="+mn-lt"/>
              </a:rPr>
              <a:t>n°1 - </a:t>
            </a:r>
            <a:r>
              <a:rPr lang="fr-BE" sz="3200" dirty="0" err="1">
                <a:solidFill>
                  <a:srgbClr val="00B050"/>
                </a:solidFill>
                <a:latin typeface="+mn-lt"/>
              </a:rPr>
              <a:t>Räumliche</a:t>
            </a:r>
            <a:r>
              <a:rPr lang="fr-BE" sz="3200" dirty="0">
                <a:solidFill>
                  <a:srgbClr val="00B050"/>
                </a:solidFill>
                <a:latin typeface="+mn-lt"/>
              </a:rPr>
              <a:t> </a:t>
            </a:r>
            <a:r>
              <a:rPr lang="fr-BE" sz="3200" dirty="0" err="1">
                <a:solidFill>
                  <a:srgbClr val="00B050"/>
                </a:solidFill>
                <a:latin typeface="+mn-lt"/>
              </a:rPr>
              <a:t>Herausforderungen</a:t>
            </a:r>
            <a:r>
              <a:rPr lang="fr-BE" sz="3200" dirty="0">
                <a:solidFill>
                  <a:srgbClr val="00B050"/>
                </a:solidFill>
                <a:latin typeface="+mn-lt"/>
              </a:rPr>
              <a:t> des </a:t>
            </a:r>
            <a:r>
              <a:rPr lang="fr-BE" sz="3200" dirty="0" err="1">
                <a:solidFill>
                  <a:srgbClr val="00B050"/>
                </a:solidFill>
                <a:latin typeface="+mn-lt"/>
              </a:rPr>
              <a:t>demografischen</a:t>
            </a:r>
            <a:r>
              <a:rPr lang="fr-BE" sz="3200" dirty="0">
                <a:solidFill>
                  <a:srgbClr val="00B050"/>
                </a:solidFill>
                <a:latin typeface="+mn-lt"/>
              </a:rPr>
              <a:t> </a:t>
            </a:r>
            <a:r>
              <a:rPr lang="fr-BE" sz="3200" dirty="0" err="1">
                <a:solidFill>
                  <a:srgbClr val="00B050"/>
                </a:solidFill>
                <a:latin typeface="+mn-lt"/>
              </a:rPr>
              <a:t>Wandels</a:t>
            </a:r>
            <a:endParaRPr lang="fr-LU" sz="3200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869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25714" y="2294870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fr-LU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fr-L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fr-L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0" y="0"/>
            <a:ext cx="9073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4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3" y="0"/>
            <a:ext cx="969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6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LISER_presentation_PPT all LISER.pptx" id="{5B0F1883-9DB1-4BD9-A950-D43814234D67}" vid="{BFA93379-2338-44EA-9F9F-47E446CBE9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LISER_presentation</Template>
  <TotalTime>4450</TotalTime>
  <Words>2557</Words>
  <Application>Microsoft Office PowerPoint</Application>
  <PresentationFormat>Format A4 (210 x 297 mm)</PresentationFormat>
  <Paragraphs>550</Paragraphs>
  <Slides>49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0" baseType="lpstr">
      <vt:lpstr>Office Theme</vt:lpstr>
      <vt:lpstr>Présentation des résultats préliminaires du diagnostic territorial de la Grande Région (Action 3 – Projet SDT GR) Präsentation der vorläufigen Ergebnisse der Territorialdiagnostik der Großregion (Aktion 3 - REK-GR Projekt)</vt:lpstr>
      <vt:lpstr>Plan / Aufbau</vt:lpstr>
      <vt:lpstr>1. Introduction / Einführung</vt:lpstr>
      <vt:lpstr>1. Introduction / Einführung</vt:lpstr>
      <vt:lpstr>2. Présentation générale du diagnostic territorial  Generelle Darstellung der Territorialdiagnostik</vt:lpstr>
      <vt:lpstr>Etat des lieux sur les données / Dateninventur</vt:lpstr>
      <vt:lpstr>3. Cahier n°1 - Dynamiques démographiques et besoins territoriaux    3. Heft n°1 - Räumliche Herausforderungen des demografischen Wandels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3. Premiers Bilans / ersten Bilanzen</vt:lpstr>
      <vt:lpstr>4. Cahier n°2 - Mobilité   4. Heft n°2 - Mobilität</vt:lpstr>
      <vt:lpstr>4. Cahier n°2 – Mobilité / Heft n°1 - Mobilität</vt:lpstr>
      <vt:lpstr>4. Cahier n°2 – Mobilité / Heft n°1 - Mobilität</vt:lpstr>
      <vt:lpstr>4. Cahier n°2 – Mobilité / Heft n°1 - Mobilität</vt:lpstr>
      <vt:lpstr>4. Cahier n°2 – Mobilité / Heft n°1 - Mobilität</vt:lpstr>
      <vt:lpstr>Présentation PowerPoint</vt:lpstr>
      <vt:lpstr>Présentation PowerPoint</vt:lpstr>
      <vt:lpstr>Présentation PowerPoint</vt:lpstr>
      <vt:lpstr>Présentation PowerPoint</vt:lpstr>
      <vt:lpstr>4. Cahier n°2 – Mobilité / Heft n°1 - Mobilität</vt:lpstr>
      <vt:lpstr>Présentation PowerPoint</vt:lpstr>
      <vt:lpstr>Présentation PowerPoint</vt:lpstr>
      <vt:lpstr>4. Cahier n°2 – Mobilité / Heft n°1 - Mobilität</vt:lpstr>
      <vt:lpstr>4. Cahier n°2 – Mobilité / Heft n°1 - Mobilität</vt:lpstr>
      <vt:lpstr>4. Cahier n°2 – Mobilité / Heft n°1 - Mobilität</vt:lpstr>
      <vt:lpstr>5. Cahier n°3 - Développement économique   5. Heft n°3 - Wirtschaftliche Entwicklung</vt:lpstr>
      <vt:lpstr>5. Cahier n°3 - Développement économique Heft n°3 - Wirtschaftliche Entwicklung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6. Cahier n°2 - Environnement-Energie   6. Heft n°2 - Umwelt-Energie</vt:lpstr>
      <vt:lpstr>6. Cahier n°4 - Environnement      Heft n°4 - Umwelt</vt:lpstr>
      <vt:lpstr>Présentation PowerPoint</vt:lpstr>
      <vt:lpstr>Présentation PowerPoint</vt:lpstr>
      <vt:lpstr>Présentation PowerPoint</vt:lpstr>
      <vt:lpstr>Présentation PowerPoint</vt:lpstr>
    </vt:vector>
  </TitlesOfParts>
  <Company>CEPS/INSTEAD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des futurs travaux du Comité Scientifique dans le cadre du projet SDT-GR</dc:title>
  <dc:creator>Frederic Durand</dc:creator>
  <cp:lastModifiedBy>PRIMINFO</cp:lastModifiedBy>
  <cp:revision>213</cp:revision>
  <cp:lastPrinted>2018-02-22T08:49:08Z</cp:lastPrinted>
  <dcterms:created xsi:type="dcterms:W3CDTF">2017-11-28T16:02:51Z</dcterms:created>
  <dcterms:modified xsi:type="dcterms:W3CDTF">2018-11-14T16:03:22Z</dcterms:modified>
</cp:coreProperties>
</file>