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78" r:id="rId5"/>
    <p:sldId id="279" r:id="rId6"/>
    <p:sldId id="280" r:id="rId7"/>
    <p:sldId id="281" r:id="rId8"/>
    <p:sldId id="283" r:id="rId9"/>
    <p:sldId id="284" r:id="rId10"/>
    <p:sldId id="285" r:id="rId11"/>
    <p:sldId id="286" r:id="rId12"/>
    <p:sldId id="287" r:id="rId13"/>
    <p:sldId id="288" r:id="rId14"/>
    <p:sldId id="289" r:id="rId15"/>
    <p:sldId id="290" r:id="rId16"/>
    <p:sldId id="299" r:id="rId17"/>
    <p:sldId id="302" r:id="rId18"/>
    <p:sldId id="300" r:id="rId19"/>
    <p:sldId id="30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p:restoredTop sz="94304"/>
  </p:normalViewPr>
  <p:slideViewPr>
    <p:cSldViewPr snapToGrid="0" snapToObjects="1">
      <p:cViewPr varScale="1">
        <p:scale>
          <a:sx n="58" d="100"/>
          <a:sy n="58" d="100"/>
        </p:scale>
        <p:origin x="224"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2370953-9DA8-FD4B-A53C-649559C669B0}"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DCE06-D027-9D46-9122-9280D7EB50FA}" type="slidenum">
              <a:rPr lang="en-US" smtClean="0"/>
              <a:t>‹N°›</a:t>
            </a:fld>
            <a:endParaRPr lang="en-US"/>
          </a:p>
        </p:txBody>
      </p:sp>
    </p:spTree>
    <p:extLst>
      <p:ext uri="{BB962C8B-B14F-4D97-AF65-F5344CB8AC3E}">
        <p14:creationId xmlns:p14="http://schemas.microsoft.com/office/powerpoint/2010/main" val="3995173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D2370953-9DA8-FD4B-A53C-649559C669B0}" type="datetimeFigureOut">
              <a:rPr lang="en-US" smtClean="0"/>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DCE06-D027-9D46-9122-9280D7EB50FA}" type="slidenum">
              <a:rPr lang="en-US" smtClean="0"/>
              <a:t>‹N°›</a:t>
            </a:fld>
            <a:endParaRPr lang="en-US"/>
          </a:p>
        </p:txBody>
      </p:sp>
    </p:spTree>
    <p:extLst>
      <p:ext uri="{BB962C8B-B14F-4D97-AF65-F5344CB8AC3E}">
        <p14:creationId xmlns:p14="http://schemas.microsoft.com/office/powerpoint/2010/main" val="36175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D2370953-9DA8-FD4B-A53C-649559C669B0}"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DCE06-D027-9D46-9122-9280D7EB50FA}" type="slidenum">
              <a:rPr lang="en-US" smtClean="0"/>
              <a:t>‹N°›</a:t>
            </a:fld>
            <a:endParaRPr lang="en-US"/>
          </a:p>
        </p:txBody>
      </p:sp>
    </p:spTree>
    <p:extLst>
      <p:ext uri="{BB962C8B-B14F-4D97-AF65-F5344CB8AC3E}">
        <p14:creationId xmlns:p14="http://schemas.microsoft.com/office/powerpoint/2010/main" val="961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Modifier les styles du texte du masque
Deuxième niveau
Troisième niveau
Quatrième niveau
Cinquième niveau</a:t>
            </a:r>
            <a:endParaRPr lang="en-US" dirty="0"/>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D2370953-9DA8-FD4B-A53C-649559C669B0}"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DCE06-D027-9D46-9122-9280D7EB50FA}" type="slidenum">
              <a:rPr lang="en-US" smtClean="0"/>
              <a:t>‹N°›</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46233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D2370953-9DA8-FD4B-A53C-649559C669B0}"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DCE06-D027-9D46-9122-9280D7EB50FA}" type="slidenum">
              <a:rPr lang="en-US" smtClean="0"/>
              <a:t>‹N°›</a:t>
            </a:fld>
            <a:endParaRPr lang="en-US"/>
          </a:p>
        </p:txBody>
      </p:sp>
    </p:spTree>
    <p:extLst>
      <p:ext uri="{BB962C8B-B14F-4D97-AF65-F5344CB8AC3E}">
        <p14:creationId xmlns:p14="http://schemas.microsoft.com/office/powerpoint/2010/main" val="606423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2370953-9DA8-FD4B-A53C-649559C669B0}" type="datetimeFigureOut">
              <a:rPr lang="en-US" smtClean="0"/>
              <a:t>12/4/18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DCE06-D027-9D46-9122-9280D7EB50FA}" type="slidenum">
              <a:rPr lang="en-US" smtClean="0"/>
              <a:t>‹N°›</a:t>
            </a:fld>
            <a:endParaRPr lang="en-US"/>
          </a:p>
        </p:txBody>
      </p:sp>
    </p:spTree>
    <p:extLst>
      <p:ext uri="{BB962C8B-B14F-4D97-AF65-F5344CB8AC3E}">
        <p14:creationId xmlns:p14="http://schemas.microsoft.com/office/powerpoint/2010/main" val="887285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2370953-9DA8-FD4B-A53C-649559C669B0}" type="datetimeFigureOut">
              <a:rPr lang="en-US" smtClean="0"/>
              <a:t>12/4/18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DCE06-D027-9D46-9122-9280D7EB50FA}" type="slidenum">
              <a:rPr lang="en-US" smtClean="0"/>
              <a:t>‹N°›</a:t>
            </a:fld>
            <a:endParaRPr lang="en-US"/>
          </a:p>
        </p:txBody>
      </p:sp>
    </p:spTree>
    <p:extLst>
      <p:ext uri="{BB962C8B-B14F-4D97-AF65-F5344CB8AC3E}">
        <p14:creationId xmlns:p14="http://schemas.microsoft.com/office/powerpoint/2010/main" val="1767951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D2370953-9DA8-FD4B-A53C-649559C669B0}"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DCE06-D027-9D46-9122-9280D7EB50FA}" type="slidenum">
              <a:rPr lang="en-US" smtClean="0"/>
              <a:t>‹N°›</a:t>
            </a:fld>
            <a:endParaRPr lang="en-US"/>
          </a:p>
        </p:txBody>
      </p:sp>
    </p:spTree>
    <p:extLst>
      <p:ext uri="{BB962C8B-B14F-4D97-AF65-F5344CB8AC3E}">
        <p14:creationId xmlns:p14="http://schemas.microsoft.com/office/powerpoint/2010/main" val="381001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D2370953-9DA8-FD4B-A53C-649559C669B0}"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DCE06-D027-9D46-9122-9280D7EB50FA}" type="slidenum">
              <a:rPr lang="en-US" smtClean="0"/>
              <a:t>‹N°›</a:t>
            </a:fld>
            <a:endParaRPr lang="en-US"/>
          </a:p>
        </p:txBody>
      </p:sp>
    </p:spTree>
    <p:extLst>
      <p:ext uri="{BB962C8B-B14F-4D97-AF65-F5344CB8AC3E}">
        <p14:creationId xmlns:p14="http://schemas.microsoft.com/office/powerpoint/2010/main" val="361214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7" name="Date Placeholder 3"/>
          <p:cNvSpPr>
            <a:spLocks noGrp="1"/>
          </p:cNvSpPr>
          <p:nvPr>
            <p:ph type="dt" sz="half" idx="10"/>
          </p:nvPr>
        </p:nvSpPr>
        <p:spPr/>
        <p:txBody>
          <a:bodyPr/>
          <a:lstStyle/>
          <a:p>
            <a:fld id="{D2370953-9DA8-FD4B-A53C-649559C669B0}"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DCE06-D027-9D46-9122-9280D7EB50FA}" type="slidenum">
              <a:rPr lang="en-US" smtClean="0"/>
              <a:t>‹N°›</a:t>
            </a:fld>
            <a:endParaRPr lang="en-US"/>
          </a:p>
        </p:txBody>
      </p:sp>
    </p:spTree>
    <p:extLst>
      <p:ext uri="{BB962C8B-B14F-4D97-AF65-F5344CB8AC3E}">
        <p14:creationId xmlns:p14="http://schemas.microsoft.com/office/powerpoint/2010/main" val="950616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D2370953-9DA8-FD4B-A53C-649559C669B0}"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DCE06-D027-9D46-9122-9280D7EB50FA}" type="slidenum">
              <a:rPr lang="en-US" smtClean="0"/>
              <a:t>‹N°›</a:t>
            </a:fld>
            <a:endParaRPr lang="en-US"/>
          </a:p>
        </p:txBody>
      </p:sp>
    </p:spTree>
    <p:extLst>
      <p:ext uri="{BB962C8B-B14F-4D97-AF65-F5344CB8AC3E}">
        <p14:creationId xmlns:p14="http://schemas.microsoft.com/office/powerpoint/2010/main" val="345181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D2370953-9DA8-FD4B-A53C-649559C669B0}" type="datetimeFigureOut">
              <a:rPr lang="en-US" smtClean="0"/>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DCE06-D027-9D46-9122-9280D7EB50FA}" type="slidenum">
              <a:rPr lang="en-US" smtClean="0"/>
              <a:t>‹N°›</a:t>
            </a:fld>
            <a:endParaRPr lang="en-US"/>
          </a:p>
        </p:txBody>
      </p:sp>
    </p:spTree>
    <p:extLst>
      <p:ext uri="{BB962C8B-B14F-4D97-AF65-F5344CB8AC3E}">
        <p14:creationId xmlns:p14="http://schemas.microsoft.com/office/powerpoint/2010/main" val="3995510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D2370953-9DA8-FD4B-A53C-649559C669B0}" type="datetimeFigureOut">
              <a:rPr lang="en-US" smtClean="0"/>
              <a:t>12/4/18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ADCE06-D027-9D46-9122-9280D7EB50FA}" type="slidenum">
              <a:rPr lang="en-US" smtClean="0"/>
              <a:t>‹N°›</a:t>
            </a:fld>
            <a:endParaRPr lang="en-US"/>
          </a:p>
        </p:txBody>
      </p:sp>
    </p:spTree>
    <p:extLst>
      <p:ext uri="{BB962C8B-B14F-4D97-AF65-F5344CB8AC3E}">
        <p14:creationId xmlns:p14="http://schemas.microsoft.com/office/powerpoint/2010/main" val="2604458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D2370953-9DA8-FD4B-A53C-649559C669B0}" type="datetimeFigureOut">
              <a:rPr lang="en-US" smtClean="0"/>
              <a:t>12/4/18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2ADCE06-D027-9D46-9122-9280D7EB50FA}" type="slidenum">
              <a:rPr lang="en-US" smtClean="0"/>
              <a:t>‹N°›</a:t>
            </a:fld>
            <a:endParaRPr lang="en-US"/>
          </a:p>
        </p:txBody>
      </p:sp>
    </p:spTree>
    <p:extLst>
      <p:ext uri="{BB962C8B-B14F-4D97-AF65-F5344CB8AC3E}">
        <p14:creationId xmlns:p14="http://schemas.microsoft.com/office/powerpoint/2010/main" val="289109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2370953-9DA8-FD4B-A53C-649559C669B0}" type="datetimeFigureOut">
              <a:rPr lang="en-US" smtClean="0"/>
              <a:t>12/4/18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2ADCE06-D027-9D46-9122-9280D7EB50FA}" type="slidenum">
              <a:rPr lang="en-US" smtClean="0"/>
              <a:t>‹N°›</a:t>
            </a:fld>
            <a:endParaRPr lang="en-US"/>
          </a:p>
        </p:txBody>
      </p:sp>
    </p:spTree>
    <p:extLst>
      <p:ext uri="{BB962C8B-B14F-4D97-AF65-F5344CB8AC3E}">
        <p14:creationId xmlns:p14="http://schemas.microsoft.com/office/powerpoint/2010/main" val="27883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7" name="Date Placeholder 4"/>
          <p:cNvSpPr>
            <a:spLocks noGrp="1"/>
          </p:cNvSpPr>
          <p:nvPr>
            <p:ph type="dt" sz="half" idx="10"/>
          </p:nvPr>
        </p:nvSpPr>
        <p:spPr/>
        <p:txBody>
          <a:bodyPr/>
          <a:lstStyle/>
          <a:p>
            <a:fld id="{D2370953-9DA8-FD4B-A53C-649559C669B0}" type="datetimeFigureOut">
              <a:rPr lang="en-US" smtClean="0"/>
              <a:t>12/4/18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2ADCE06-D027-9D46-9122-9280D7EB50FA}" type="slidenum">
              <a:rPr lang="en-US" smtClean="0"/>
              <a:t>‹N°›</a:t>
            </a:fld>
            <a:endParaRPr lang="en-US"/>
          </a:p>
        </p:txBody>
      </p:sp>
    </p:spTree>
    <p:extLst>
      <p:ext uri="{BB962C8B-B14F-4D97-AF65-F5344CB8AC3E}">
        <p14:creationId xmlns:p14="http://schemas.microsoft.com/office/powerpoint/2010/main" val="279292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D2370953-9DA8-FD4B-A53C-649559C669B0}" type="datetimeFigureOut">
              <a:rPr lang="en-US" smtClean="0"/>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DCE06-D027-9D46-9122-9280D7EB50FA}" type="slidenum">
              <a:rPr lang="en-US" smtClean="0"/>
              <a:t>‹N°›</a:t>
            </a:fld>
            <a:endParaRPr lang="en-US"/>
          </a:p>
        </p:txBody>
      </p:sp>
    </p:spTree>
    <p:extLst>
      <p:ext uri="{BB962C8B-B14F-4D97-AF65-F5344CB8AC3E}">
        <p14:creationId xmlns:p14="http://schemas.microsoft.com/office/powerpoint/2010/main" val="2065217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2370953-9DA8-FD4B-A53C-649559C669B0}" type="datetimeFigureOut">
              <a:rPr lang="en-US" smtClean="0"/>
              <a:t>12/4/18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2ADCE06-D027-9D46-9122-9280D7EB50FA}" type="slidenum">
              <a:rPr lang="en-US" smtClean="0"/>
              <a:t>‹N°›</a:t>
            </a:fld>
            <a:endParaRPr lang="en-US"/>
          </a:p>
        </p:txBody>
      </p:sp>
    </p:spTree>
    <p:extLst>
      <p:ext uri="{BB962C8B-B14F-4D97-AF65-F5344CB8AC3E}">
        <p14:creationId xmlns:p14="http://schemas.microsoft.com/office/powerpoint/2010/main" val="39305882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DF4072-BC82-5D42-9760-033FB902D874}"/>
              </a:ext>
            </a:extLst>
          </p:cNvPr>
          <p:cNvSpPr>
            <a:spLocks noGrp="1"/>
          </p:cNvSpPr>
          <p:nvPr>
            <p:ph type="ctrTitle"/>
          </p:nvPr>
        </p:nvSpPr>
        <p:spPr>
          <a:xfrm>
            <a:off x="1154955" y="1447800"/>
            <a:ext cx="8825658" cy="2677633"/>
          </a:xfrm>
        </p:spPr>
        <p:txBody>
          <a:bodyPr/>
          <a:lstStyle/>
          <a:p>
            <a:r>
              <a:rPr lang="fr-CA" sz="3200" dirty="0"/>
              <a:t>Gouvernance mondiale de la culture :</a:t>
            </a:r>
            <a:br>
              <a:rPr lang="fr-CA" sz="3200" dirty="0"/>
            </a:br>
            <a:r>
              <a:rPr lang="fr-CA" sz="3200" dirty="0"/>
              <a:t>la Convention sur la diversité des expressions culturelles</a:t>
            </a:r>
          </a:p>
        </p:txBody>
      </p:sp>
      <p:sp>
        <p:nvSpPr>
          <p:cNvPr id="3" name="Sous-titre 2">
            <a:extLst>
              <a:ext uri="{FF2B5EF4-FFF2-40B4-BE49-F238E27FC236}">
                <a16:creationId xmlns:a16="http://schemas.microsoft.com/office/drawing/2014/main" id="{13FF1722-76C9-6E46-AB44-7753A2016E8E}"/>
              </a:ext>
            </a:extLst>
          </p:cNvPr>
          <p:cNvSpPr>
            <a:spLocks noGrp="1"/>
          </p:cNvSpPr>
          <p:nvPr>
            <p:ph type="subTitle" idx="1"/>
          </p:nvPr>
        </p:nvSpPr>
        <p:spPr/>
        <p:txBody>
          <a:bodyPr/>
          <a:lstStyle/>
          <a:p>
            <a:r>
              <a:rPr lang="en-US" dirty="0" err="1"/>
              <a:t>Antonios</a:t>
            </a:r>
            <a:r>
              <a:rPr lang="en-US" dirty="0"/>
              <a:t> </a:t>
            </a:r>
            <a:r>
              <a:rPr lang="en-US" dirty="0" err="1"/>
              <a:t>vlassis</a:t>
            </a:r>
            <a:endParaRPr lang="en-US" dirty="0"/>
          </a:p>
          <a:p>
            <a:r>
              <a:rPr lang="en-US" dirty="0"/>
              <a:t>UQAM, 04 DECEMBRE 2018</a:t>
            </a:r>
          </a:p>
        </p:txBody>
      </p:sp>
    </p:spTree>
    <p:extLst>
      <p:ext uri="{BB962C8B-B14F-4D97-AF65-F5344CB8AC3E}">
        <p14:creationId xmlns:p14="http://schemas.microsoft.com/office/powerpoint/2010/main" val="3159373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36E837-98F8-9A40-B78C-15924A071EEE}"/>
              </a:ext>
            </a:extLst>
          </p:cNvPr>
          <p:cNvSpPr>
            <a:spLocks noGrp="1"/>
          </p:cNvSpPr>
          <p:nvPr>
            <p:ph type="title"/>
          </p:nvPr>
        </p:nvSpPr>
        <p:spPr/>
        <p:txBody>
          <a:bodyPr/>
          <a:lstStyle/>
          <a:p>
            <a:r>
              <a:rPr lang="en-US" dirty="0"/>
              <a:t>Exception </a:t>
            </a:r>
            <a:r>
              <a:rPr lang="en-US" dirty="0" err="1"/>
              <a:t>culturelle</a:t>
            </a:r>
            <a:endParaRPr lang="en-US" dirty="0"/>
          </a:p>
        </p:txBody>
      </p:sp>
      <p:sp>
        <p:nvSpPr>
          <p:cNvPr id="3" name="Espace réservé du contenu 2">
            <a:extLst>
              <a:ext uri="{FF2B5EF4-FFF2-40B4-BE49-F238E27FC236}">
                <a16:creationId xmlns:a16="http://schemas.microsoft.com/office/drawing/2014/main" id="{21BFC78C-4FA8-9244-B4B0-AFE84B0C6BA2}"/>
              </a:ext>
            </a:extLst>
          </p:cNvPr>
          <p:cNvSpPr>
            <a:spLocks noGrp="1"/>
          </p:cNvSpPr>
          <p:nvPr>
            <p:ph idx="1"/>
          </p:nvPr>
        </p:nvSpPr>
        <p:spPr/>
        <p:txBody>
          <a:bodyPr/>
          <a:lstStyle/>
          <a:p>
            <a:r>
              <a:rPr lang="fr-CA" b="1" dirty="0"/>
              <a:t>Accord général sur le commerce des services (GATS en anglais)-Organisation mondiale du commerce</a:t>
            </a:r>
            <a:endParaRPr lang="fr-CA" dirty="0"/>
          </a:p>
          <a:p>
            <a:r>
              <a:rPr lang="fr-CA" dirty="0"/>
              <a:t>Accord de libre échange nord-américain (1994), États-Unis-Mexique-Canada. </a:t>
            </a:r>
          </a:p>
          <a:p>
            <a:pPr marL="36576" indent="0">
              <a:buNone/>
            </a:pPr>
            <a:endParaRPr lang="fr-CA" dirty="0"/>
          </a:p>
          <a:p>
            <a:r>
              <a:rPr lang="fr-CA" dirty="0"/>
              <a:t>Négociations sur l’Accord multilatéral sur l’investissement (Organisation de coopération et de développement économique), 1995-1998. </a:t>
            </a:r>
          </a:p>
          <a:p>
            <a:endParaRPr lang="en-US" dirty="0"/>
          </a:p>
        </p:txBody>
      </p:sp>
      <p:sp>
        <p:nvSpPr>
          <p:cNvPr id="4" name="Rectangle 3">
            <a:extLst>
              <a:ext uri="{FF2B5EF4-FFF2-40B4-BE49-F238E27FC236}">
                <a16:creationId xmlns:a16="http://schemas.microsoft.com/office/drawing/2014/main" id="{546333D3-0CB6-BE49-80BD-072A54288B67}"/>
              </a:ext>
            </a:extLst>
          </p:cNvPr>
          <p:cNvSpPr/>
          <p:nvPr/>
        </p:nvSpPr>
        <p:spPr>
          <a:xfrm>
            <a:off x="3048000" y="2551837"/>
            <a:ext cx="6096000" cy="369332"/>
          </a:xfrm>
          <a:prstGeom prst="rect">
            <a:avLst/>
          </a:prstGeom>
        </p:spPr>
        <p:txBody>
          <a:bodyPr>
            <a:spAutoFit/>
          </a:bodyPr>
          <a:lstStyle/>
          <a:p>
            <a:r>
              <a:rPr lang="fr-CA" dirty="0"/>
              <a:t>.</a:t>
            </a:r>
          </a:p>
        </p:txBody>
      </p:sp>
    </p:spTree>
    <p:extLst>
      <p:ext uri="{BB962C8B-B14F-4D97-AF65-F5344CB8AC3E}">
        <p14:creationId xmlns:p14="http://schemas.microsoft.com/office/powerpoint/2010/main" val="569170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UNESCO-débat ‘développement et culture’</a:t>
            </a:r>
          </a:p>
        </p:txBody>
      </p:sp>
      <p:sp>
        <p:nvSpPr>
          <p:cNvPr id="3" name="Espace réservé du contenu 2"/>
          <p:cNvSpPr>
            <a:spLocks noGrp="1"/>
          </p:cNvSpPr>
          <p:nvPr>
            <p:ph sz="half" idx="1"/>
          </p:nvPr>
        </p:nvSpPr>
        <p:spPr/>
        <p:txBody>
          <a:bodyPr>
            <a:normAutofit fontScale="77500" lnSpcReduction="20000"/>
          </a:bodyPr>
          <a:lstStyle/>
          <a:p>
            <a:r>
              <a:rPr lang="fr-FR" dirty="0"/>
              <a:t>Conférence intergouvernementale sur les aspects institutionnels, administratifs et financiers des politiques culturelles (Venise, août-septembre 1970). </a:t>
            </a:r>
          </a:p>
          <a:p>
            <a:pPr marL="118872" indent="0">
              <a:buNone/>
            </a:pPr>
            <a:endParaRPr lang="fr-FR" dirty="0"/>
          </a:p>
          <a:p>
            <a:r>
              <a:rPr lang="fr-CA" dirty="0"/>
              <a:t>Fonds pour la promotion de la culture (1978). </a:t>
            </a:r>
          </a:p>
          <a:p>
            <a:pPr marL="118872" indent="0">
              <a:buNone/>
            </a:pPr>
            <a:endParaRPr lang="fr-CA" dirty="0"/>
          </a:p>
          <a:p>
            <a:endParaRPr lang="fr-FR" dirty="0"/>
          </a:p>
          <a:p>
            <a:endParaRPr lang="fr-FR" dirty="0"/>
          </a:p>
          <a:p>
            <a:pPr marL="118872" indent="0">
              <a:buNone/>
            </a:pPr>
            <a:endParaRPr lang="fr-FR" dirty="0"/>
          </a:p>
          <a:p>
            <a:pPr marL="118872" indent="0">
              <a:buNone/>
            </a:pPr>
            <a:endParaRPr lang="fr-CA" dirty="0"/>
          </a:p>
        </p:txBody>
      </p:sp>
      <p:sp>
        <p:nvSpPr>
          <p:cNvPr id="4" name="Espace réservé du contenu 3"/>
          <p:cNvSpPr>
            <a:spLocks noGrp="1"/>
          </p:cNvSpPr>
          <p:nvPr>
            <p:ph sz="half" idx="2"/>
          </p:nvPr>
        </p:nvSpPr>
        <p:spPr>
          <a:xfrm>
            <a:off x="5791200" y="2043044"/>
            <a:ext cx="5783766" cy="4083120"/>
          </a:xfrm>
        </p:spPr>
        <p:txBody>
          <a:bodyPr>
            <a:normAutofit fontScale="77500" lnSpcReduction="20000"/>
          </a:bodyPr>
          <a:lstStyle/>
          <a:p>
            <a:r>
              <a:rPr lang="fr-FR" dirty="0"/>
              <a:t>Conférence mondiale sur les politiques culturelles (MONDIACULT) en 1982. </a:t>
            </a:r>
          </a:p>
          <a:p>
            <a:endParaRPr lang="fr-FR" dirty="0"/>
          </a:p>
          <a:p>
            <a:r>
              <a:rPr lang="fr-FR" dirty="0"/>
              <a:t>Décennie mondiale du développement culturel (1988-1997) liée à l’émergence des concepts du développement humain et du développement durable. </a:t>
            </a:r>
          </a:p>
          <a:p>
            <a:pPr marL="118872" indent="0">
              <a:buNone/>
            </a:pPr>
            <a:endParaRPr lang="fr-FR" dirty="0"/>
          </a:p>
          <a:p>
            <a:r>
              <a:rPr lang="fr-FR" dirty="0"/>
              <a:t>Commission mondiale de la culture et du développement et Rapport mondial « Notre diversité créatrice » (1995). </a:t>
            </a:r>
          </a:p>
          <a:p>
            <a:pPr marL="118872" indent="0">
              <a:buNone/>
            </a:pPr>
            <a:endParaRPr lang="fr-FR" dirty="0"/>
          </a:p>
          <a:p>
            <a:r>
              <a:rPr lang="fr-FR" dirty="0"/>
              <a:t>Conférence intergouvernementale sur les politiques culturelles pour le développement (Stockholm – 1998)</a:t>
            </a:r>
          </a:p>
          <a:p>
            <a:endParaRPr lang="fr-FR" dirty="0"/>
          </a:p>
          <a:p>
            <a:pPr marL="0" indent="0">
              <a:buNone/>
            </a:pPr>
            <a:r>
              <a:rPr lang="fr-FR" b="1" dirty="0"/>
              <a:t>Crise institutionnelle de l’UNESCO, 1984-2003</a:t>
            </a:r>
          </a:p>
          <a:p>
            <a:pPr marL="0" indent="0">
              <a:buNone/>
            </a:pPr>
            <a:r>
              <a:rPr lang="fr-FR" dirty="0"/>
              <a:t> </a:t>
            </a:r>
          </a:p>
          <a:p>
            <a:endParaRPr lang="fr-CA" dirty="0"/>
          </a:p>
        </p:txBody>
      </p:sp>
      <p:pic>
        <p:nvPicPr>
          <p:cNvPr id="6" name="Espace réservé du contenu 8" descr="Collectif-Notre-Diversite-Creatrice-Livre-846612342_L.jpg"/>
          <p:cNvPicPr>
            <a:picLocks noChangeAspect="1"/>
          </p:cNvPicPr>
          <p:nvPr/>
        </p:nvPicPr>
        <p:blipFill rotWithShape="1">
          <a:blip r:embed="rId2">
            <a:extLst>
              <a:ext uri="{28A0092B-C50C-407E-A947-70E740481C1C}">
                <a14:useLocalDpi xmlns:a14="http://schemas.microsoft.com/office/drawing/2010/main" val="0"/>
              </a:ext>
            </a:extLst>
          </a:blip>
          <a:srcRect l="-51259" t="-25152" r="-47347" b="-55654"/>
          <a:stretch/>
        </p:blipFill>
        <p:spPr>
          <a:xfrm>
            <a:off x="-1718365" y="3312582"/>
            <a:ext cx="7509565" cy="4881217"/>
          </a:xfrm>
          <a:prstGeom prst="rect">
            <a:avLst/>
          </a:prstGeom>
        </p:spPr>
      </p:pic>
    </p:spTree>
    <p:extLst>
      <p:ext uri="{BB962C8B-B14F-4D97-AF65-F5344CB8AC3E}">
        <p14:creationId xmlns:p14="http://schemas.microsoft.com/office/powerpoint/2010/main" val="275196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Construction de la CDEC</a:t>
            </a:r>
          </a:p>
        </p:txBody>
      </p:sp>
      <p:sp>
        <p:nvSpPr>
          <p:cNvPr id="3" name="Espace réservé du contenu 2"/>
          <p:cNvSpPr>
            <a:spLocks noGrp="1"/>
          </p:cNvSpPr>
          <p:nvPr>
            <p:ph idx="1"/>
          </p:nvPr>
        </p:nvSpPr>
        <p:spPr>
          <a:xfrm>
            <a:off x="1981200" y="1600201"/>
            <a:ext cx="7467600" cy="5098311"/>
          </a:xfrm>
        </p:spPr>
        <p:txBody>
          <a:bodyPr>
            <a:normAutofit fontScale="55000" lnSpcReduction="20000"/>
          </a:bodyPr>
          <a:lstStyle/>
          <a:p>
            <a:r>
              <a:rPr lang="fr-CA" dirty="0"/>
              <a:t>Fin des années 1990 : croisement de deux univers</a:t>
            </a:r>
          </a:p>
          <a:p>
            <a:endParaRPr lang="fr-CA" dirty="0"/>
          </a:p>
          <a:p>
            <a:r>
              <a:rPr lang="fr-CA" b="1" dirty="0"/>
              <a:t>Alliance large d’acteurs: gouvernements nationaux, organisations internationales et régionales (Organisation internationale de la Francophonie), professionnels de la culture (Coalitions pour la diversité culturelle) </a:t>
            </a:r>
          </a:p>
          <a:p>
            <a:endParaRPr lang="fr-CA" dirty="0"/>
          </a:p>
          <a:p>
            <a:r>
              <a:rPr lang="fr-CA" dirty="0"/>
              <a:t>Négociations internationales conflictuelles</a:t>
            </a:r>
          </a:p>
          <a:p>
            <a:r>
              <a:rPr lang="fr-CA" dirty="0"/>
              <a:t>Pierres d’achoppement</a:t>
            </a:r>
          </a:p>
          <a:p>
            <a:endParaRPr lang="fr-CA" dirty="0"/>
          </a:p>
          <a:p>
            <a:r>
              <a:rPr lang="fr-FR" b="1" dirty="0"/>
              <a:t>Coalition en faveur</a:t>
            </a:r>
            <a:r>
              <a:rPr lang="fr-FR" dirty="0"/>
              <a:t> d’un instrument contraignant voué aux produits et services culturels : France, Canada, Chine, Afrique du Sud, Brésil, la plupart des pays francophones. </a:t>
            </a:r>
          </a:p>
          <a:p>
            <a:pPr marL="118872" indent="0">
              <a:buNone/>
            </a:pPr>
            <a:endParaRPr lang="fr-FR" dirty="0"/>
          </a:p>
          <a:p>
            <a:r>
              <a:rPr lang="fr-FR" b="1" dirty="0"/>
              <a:t>Coalition opposée </a:t>
            </a:r>
            <a:r>
              <a:rPr lang="fr-FR" dirty="0"/>
              <a:t>à une Convention contraignante : Etats-Unis, Japon, Australie, Nouvelle-Zélande, Pays-Bas, Royaume-Uni. </a:t>
            </a:r>
          </a:p>
          <a:p>
            <a:endParaRPr lang="fr-FR" dirty="0"/>
          </a:p>
          <a:p>
            <a:r>
              <a:rPr lang="fr-CA" dirty="0"/>
              <a:t>La </a:t>
            </a:r>
            <a:r>
              <a:rPr lang="fr-CA" b="1" dirty="0"/>
              <a:t>Convention sur la protection et la promotion de la diversité des expressions culturelles </a:t>
            </a:r>
            <a:r>
              <a:rPr lang="fr-CA" dirty="0"/>
              <a:t>est adoptée par la trente-troisième session de la Conférence générale de l’UNESCO le 20 octobre 2005. </a:t>
            </a:r>
          </a:p>
          <a:p>
            <a:pPr marL="118872" indent="0">
              <a:buNone/>
            </a:pPr>
            <a:endParaRPr lang="fr-CA" dirty="0"/>
          </a:p>
          <a:p>
            <a:r>
              <a:rPr lang="fr-CA" dirty="0"/>
              <a:t>Le Canada et la France ont marqué de leur empreinte le déroulement des négociations et le contenu de la CDEC mais </a:t>
            </a:r>
            <a:r>
              <a:rPr lang="fr-CA" b="1" dirty="0"/>
              <a:t>ce dernier s’est aussi négocié sur la base d’un consensus délibérément ambigu et un compromis politique. </a:t>
            </a:r>
            <a:endParaRPr lang="fr-CA" dirty="0"/>
          </a:p>
          <a:p>
            <a:endParaRPr lang="fr-CA" dirty="0"/>
          </a:p>
        </p:txBody>
      </p:sp>
      <p:pic>
        <p:nvPicPr>
          <p:cNvPr id="4" name="Image 3" descr="inde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44772"/>
            <a:ext cx="1917660" cy="1513228"/>
          </a:xfrm>
          <a:prstGeom prst="rect">
            <a:avLst/>
          </a:prstGeom>
        </p:spPr>
      </p:pic>
      <p:pic>
        <p:nvPicPr>
          <p:cNvPr id="6" name="Image 5" descr="I12107926.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834" y="2080325"/>
            <a:ext cx="1905127" cy="1668328"/>
          </a:xfrm>
          <a:prstGeom prst="rect">
            <a:avLst/>
          </a:prstGeom>
        </p:spPr>
      </p:pic>
      <p:pic>
        <p:nvPicPr>
          <p:cNvPr id="7" name="Image 6" descr="RTEmagicC_983de1027d.p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1183" y="40732"/>
            <a:ext cx="1604778" cy="1668327"/>
          </a:xfrm>
          <a:prstGeom prst="rect">
            <a:avLst/>
          </a:prstGeom>
        </p:spPr>
      </p:pic>
      <p:pic>
        <p:nvPicPr>
          <p:cNvPr id="8" name="Image 7" descr="condoleezaG0405_468x31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2340" y="4050157"/>
            <a:ext cx="2679660" cy="1546217"/>
          </a:xfrm>
          <a:prstGeom prst="rect">
            <a:avLst/>
          </a:prstGeom>
        </p:spPr>
      </p:pic>
    </p:spTree>
    <p:extLst>
      <p:ext uri="{BB962C8B-B14F-4D97-AF65-F5344CB8AC3E}">
        <p14:creationId xmlns:p14="http://schemas.microsoft.com/office/powerpoint/2010/main" val="1342603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Mise en œuvre de la CDEC</a:t>
            </a:r>
          </a:p>
        </p:txBody>
      </p:sp>
      <p:sp>
        <p:nvSpPr>
          <p:cNvPr id="3" name="Espace réservé du contenu 2"/>
          <p:cNvSpPr>
            <a:spLocks noGrp="1"/>
          </p:cNvSpPr>
          <p:nvPr>
            <p:ph idx="1"/>
          </p:nvPr>
        </p:nvSpPr>
        <p:spPr>
          <a:xfrm>
            <a:off x="646112" y="2573079"/>
            <a:ext cx="10220362" cy="4061637"/>
          </a:xfrm>
        </p:spPr>
        <p:txBody>
          <a:bodyPr>
            <a:normAutofit fontScale="32500" lnSpcReduction="20000"/>
          </a:bodyPr>
          <a:lstStyle/>
          <a:p>
            <a:r>
              <a:rPr lang="fr-FR" sz="4000" b="1" dirty="0"/>
              <a:t>Article 20 de la CDEC: deux paragraphes à première vue incompatibles</a:t>
            </a:r>
          </a:p>
          <a:p>
            <a:r>
              <a:rPr lang="fr-FR" sz="4000" b="1" dirty="0"/>
              <a:t>Consensus délibérément ambigu</a:t>
            </a:r>
          </a:p>
          <a:p>
            <a:pPr marL="118872" indent="0">
              <a:buNone/>
            </a:pPr>
            <a:endParaRPr lang="fr-FR" sz="4000" b="1" dirty="0"/>
          </a:p>
          <a:p>
            <a:pPr marL="118872" indent="0">
              <a:buNone/>
            </a:pPr>
            <a:endParaRPr lang="fr-FR" sz="4000" dirty="0"/>
          </a:p>
          <a:p>
            <a:r>
              <a:rPr lang="fr-CA" sz="4000" dirty="0"/>
              <a:t>La complémentarité ou l’incompatibilité entre les dispositions de la CDEC et le régime commercial dépendent en grande partie de la concertation des acteurs impliqués, de la bonne volonté des États parties et de leurs préférences respectives. </a:t>
            </a:r>
          </a:p>
          <a:p>
            <a:pPr marL="118872" indent="0">
              <a:buNone/>
            </a:pPr>
            <a:endParaRPr lang="fr-CA" sz="4000" dirty="0"/>
          </a:p>
          <a:p>
            <a:pPr marL="118872" indent="0">
              <a:buNone/>
            </a:pPr>
            <a:r>
              <a:rPr lang="fr-CA" sz="4000" dirty="0"/>
              <a:t>Article 20 : « 1. Les Parties reconnaissent qu’elles doivent remplir de bonne foi leurs obligations en vertu de la présente Convention et de tous les autres traités auxquels elles sont parties. Ainsi, sans subordonner cette Convention aux autres traités (a) elles encouragent le soutien mutuel entre cette Convention et les autres traités auxquels elles sont parties ; et (b) lorsqu’elles interprètent et appliquent les autres traités auxquels elles sont parties ou lorsqu’elles souscrivent à d’autres obligations internationales, les Parties prennent en compte les dispositions pertinentes de la présente Convention. </a:t>
            </a:r>
          </a:p>
          <a:p>
            <a:pPr marL="118872" indent="0">
              <a:buNone/>
            </a:pPr>
            <a:r>
              <a:rPr lang="fr-CA" sz="4000" dirty="0"/>
              <a:t>2. Rien dans la présente Convention ne peut être interprété comme modifiant les droits et obligations des Parties au titre d’autres traités auxquels elles sont parties ». </a:t>
            </a:r>
          </a:p>
          <a:p>
            <a:pPr marL="118872" indent="0">
              <a:buNone/>
            </a:pPr>
            <a:endParaRPr lang="fr-CA" dirty="0"/>
          </a:p>
        </p:txBody>
      </p:sp>
      <p:pic>
        <p:nvPicPr>
          <p:cNvPr id="4" name="Espace réservé du contenu 24" descr="unesco_diversite_culturelle-33647.png"/>
          <p:cNvPicPr>
            <a:picLocks noChangeAspect="1"/>
          </p:cNvPicPr>
          <p:nvPr/>
        </p:nvPicPr>
        <p:blipFill>
          <a:blip r:embed="rId2">
            <a:extLst>
              <a:ext uri="{28A0092B-C50C-407E-A947-70E740481C1C}">
                <a14:useLocalDpi xmlns:a14="http://schemas.microsoft.com/office/drawing/2010/main" val="0"/>
              </a:ext>
            </a:extLst>
          </a:blip>
          <a:srcRect t="2299" b="2299"/>
          <a:stretch>
            <a:fillRect/>
          </a:stretch>
        </p:blipFill>
        <p:spPr>
          <a:xfrm>
            <a:off x="8569842" y="0"/>
            <a:ext cx="3622158" cy="2573079"/>
          </a:xfrm>
          <a:prstGeom prst="rect">
            <a:avLst/>
          </a:prstGeom>
        </p:spPr>
      </p:pic>
    </p:spTree>
    <p:extLst>
      <p:ext uri="{BB962C8B-B14F-4D97-AF65-F5344CB8AC3E}">
        <p14:creationId xmlns:p14="http://schemas.microsoft.com/office/powerpoint/2010/main" val="3979946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Mise en œuvre de la CDEC</a:t>
            </a:r>
          </a:p>
        </p:txBody>
      </p:sp>
      <p:sp>
        <p:nvSpPr>
          <p:cNvPr id="3" name="Espace réservé du contenu 2"/>
          <p:cNvSpPr>
            <a:spLocks noGrp="1"/>
          </p:cNvSpPr>
          <p:nvPr>
            <p:ph idx="1"/>
          </p:nvPr>
        </p:nvSpPr>
        <p:spPr>
          <a:xfrm>
            <a:off x="914401" y="2407921"/>
            <a:ext cx="9753600" cy="2880360"/>
          </a:xfrm>
        </p:spPr>
        <p:txBody>
          <a:bodyPr>
            <a:normAutofit fontScale="70000" lnSpcReduction="20000"/>
          </a:bodyPr>
          <a:lstStyle/>
          <a:p>
            <a:endParaRPr lang="fr-CA" dirty="0"/>
          </a:p>
          <a:p>
            <a:r>
              <a:rPr lang="fr-CA" dirty="0"/>
              <a:t>Instrument majeur pour le développement des industries culturelles des pays moins avancés</a:t>
            </a:r>
          </a:p>
          <a:p>
            <a:r>
              <a:rPr lang="fr-CA" b="1" dirty="0"/>
              <a:t>Son fonctionnement se fonde sur la bonne foi et la loyauté des États plutôt que sur un engagement strict, dans la mesure où les Parties n’ont pas l’obligation de contribuer au Fonds, contrairement à d’autres instruments normatifs de l’UNESCO</a:t>
            </a:r>
            <a:r>
              <a:rPr lang="fr-CA" dirty="0"/>
              <a:t>. </a:t>
            </a:r>
          </a:p>
          <a:p>
            <a:endParaRPr lang="fr-CA" dirty="0"/>
          </a:p>
          <a:p>
            <a:r>
              <a:rPr lang="fr-CA" dirty="0"/>
              <a:t>Ressources du FIDC: 10 millions USD en novembre 2018. </a:t>
            </a:r>
          </a:p>
          <a:p>
            <a:r>
              <a:rPr lang="fr-CA" dirty="0"/>
              <a:t>100 projets dans 52 pays, la moitié de projets en Afrique. </a:t>
            </a:r>
          </a:p>
          <a:p>
            <a:r>
              <a:rPr lang="fr-CA" dirty="0"/>
              <a:t>Contributions irrégulières et asymétrie.  </a:t>
            </a:r>
          </a:p>
          <a:p>
            <a:r>
              <a:rPr lang="fr-CA" dirty="0"/>
              <a:t>Paragraphe 7 de l’article 18 : « les Parties s’attachent à verser des contributions volontaires sur une base régulière pour la mise en œuvre de la présente Convention ». </a:t>
            </a:r>
          </a:p>
          <a:p>
            <a:pPr marL="36576" indent="0">
              <a:buNone/>
            </a:pPr>
            <a:endParaRPr lang="fr-CA" dirty="0"/>
          </a:p>
          <a:p>
            <a:pPr marL="36576" indent="0">
              <a:buNone/>
            </a:pPr>
            <a:endParaRPr lang="fr-CA" dirty="0"/>
          </a:p>
        </p:txBody>
      </p:sp>
      <p:pic>
        <p:nvPicPr>
          <p:cNvPr id="4" name="Espace réservé du contenu 4" descr="ifcdlogo350_fr_0.jpg"/>
          <p:cNvPicPr>
            <a:picLocks noChangeAspect="1"/>
          </p:cNvPicPr>
          <p:nvPr/>
        </p:nvPicPr>
        <p:blipFill>
          <a:blip r:embed="rId2">
            <a:extLst>
              <a:ext uri="{28A0092B-C50C-407E-A947-70E740481C1C}">
                <a14:useLocalDpi xmlns:a14="http://schemas.microsoft.com/office/drawing/2010/main" val="0"/>
              </a:ext>
            </a:extLst>
          </a:blip>
          <a:srcRect t="-25223" b="-25223"/>
          <a:stretch>
            <a:fillRect/>
          </a:stretch>
        </p:blipFill>
        <p:spPr>
          <a:xfrm>
            <a:off x="1202268" y="1089990"/>
            <a:ext cx="7247466" cy="1516050"/>
          </a:xfrm>
          <a:prstGeom prst="rect">
            <a:avLst/>
          </a:prstGeom>
        </p:spPr>
      </p:pic>
      <p:pic>
        <p:nvPicPr>
          <p:cNvPr id="5" name="Image 4" descr="220px-Stephen_Harper_by_Remy_Steinegger_-_gre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532" y="5577841"/>
            <a:ext cx="2336984" cy="1280159"/>
          </a:xfrm>
          <a:prstGeom prst="rect">
            <a:avLst/>
          </a:prstGeom>
        </p:spPr>
      </p:pic>
      <p:pic>
        <p:nvPicPr>
          <p:cNvPr id="6" name="Image 5" descr="362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0624" y="5577841"/>
            <a:ext cx="2757378" cy="1280158"/>
          </a:xfrm>
          <a:prstGeom prst="rect">
            <a:avLst/>
          </a:prstGeom>
        </p:spPr>
      </p:pic>
    </p:spTree>
    <p:extLst>
      <p:ext uri="{BB962C8B-B14F-4D97-AF65-F5344CB8AC3E}">
        <p14:creationId xmlns:p14="http://schemas.microsoft.com/office/powerpoint/2010/main" val="2732947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1020482"/>
          </a:xfrm>
        </p:spPr>
        <p:txBody>
          <a:bodyPr>
            <a:normAutofit/>
          </a:bodyPr>
          <a:lstStyle/>
          <a:p>
            <a:r>
              <a:rPr lang="fr-CA" dirty="0"/>
              <a:t>Accords bilatéraux et culture</a:t>
            </a:r>
          </a:p>
        </p:txBody>
      </p:sp>
      <p:sp>
        <p:nvSpPr>
          <p:cNvPr id="3" name="Espace réservé du contenu 2"/>
          <p:cNvSpPr>
            <a:spLocks noGrp="1"/>
          </p:cNvSpPr>
          <p:nvPr>
            <p:ph idx="1"/>
          </p:nvPr>
        </p:nvSpPr>
        <p:spPr>
          <a:xfrm>
            <a:off x="526719" y="1354667"/>
            <a:ext cx="11038748" cy="3953529"/>
          </a:xfrm>
        </p:spPr>
        <p:txBody>
          <a:bodyPr>
            <a:normAutofit fontScale="55000" lnSpcReduction="20000"/>
          </a:bodyPr>
          <a:lstStyle/>
          <a:p>
            <a:pPr marL="36576" indent="0">
              <a:buNone/>
            </a:pPr>
            <a:endParaRPr lang="fr-CA" dirty="0"/>
          </a:p>
          <a:p>
            <a:pPr marL="36576" indent="0">
              <a:buNone/>
            </a:pPr>
            <a:r>
              <a:rPr lang="fr-CA" dirty="0"/>
              <a:t>A. Accords bilatéraux de libre-échange des États-Unis</a:t>
            </a:r>
          </a:p>
          <a:p>
            <a:r>
              <a:rPr lang="fr-CA" dirty="0"/>
              <a:t>Chili, Singapour, Amérique Centrale (Costa-Rica, El Salvador, Guatemala, Honduras, Nicaragua), République Dominicaine, Australie, Bahreïn, Oman, Maroc, Pérou, Corée du Sud, Panama, Colombie</a:t>
            </a:r>
            <a:r>
              <a:rPr lang="en-CA" dirty="0"/>
              <a:t> </a:t>
            </a:r>
          </a:p>
          <a:p>
            <a:endParaRPr lang="en-CA" dirty="0"/>
          </a:p>
          <a:p>
            <a:r>
              <a:rPr lang="fr-CA" b="1" dirty="0"/>
              <a:t>Approche de la liste négative</a:t>
            </a:r>
          </a:p>
          <a:p>
            <a:r>
              <a:rPr lang="fr-CA" b="1" dirty="0"/>
              <a:t>Manque de coalitions et d’alliances</a:t>
            </a:r>
          </a:p>
          <a:p>
            <a:r>
              <a:rPr lang="fr-CA" b="1" dirty="0"/>
              <a:t>Groupes de professionnels de la culture peu structurés et organisés.</a:t>
            </a:r>
          </a:p>
          <a:p>
            <a:r>
              <a:rPr lang="fr-CA" b="1" dirty="0"/>
              <a:t>Culture, sujet de </a:t>
            </a:r>
            <a:r>
              <a:rPr lang="fr-CA" b="1" i="1" dirty="0" err="1"/>
              <a:t>low</a:t>
            </a:r>
            <a:r>
              <a:rPr lang="fr-CA" b="1" i="1" dirty="0"/>
              <a:t> </a:t>
            </a:r>
            <a:r>
              <a:rPr lang="fr-CA" b="1" i="1" dirty="0" err="1"/>
              <a:t>politics</a:t>
            </a:r>
            <a:r>
              <a:rPr lang="fr-CA" b="1" i="1" dirty="0"/>
              <a:t> </a:t>
            </a:r>
          </a:p>
          <a:p>
            <a:pPr marL="36576" indent="0">
              <a:buNone/>
            </a:pPr>
            <a:endParaRPr lang="fr-CA" dirty="0"/>
          </a:p>
          <a:p>
            <a:endParaRPr lang="fr-CA" dirty="0"/>
          </a:p>
          <a:p>
            <a:r>
              <a:rPr lang="fr-CA" dirty="0"/>
              <a:t>Oman, Panama, Bahreïn, Guatemala, Honduras, Nicaragua, Salvador n’ont pas émis de réserves spécifiques aux accords bilatéraux concernant le domaine des services culturels</a:t>
            </a:r>
            <a:r>
              <a:rPr lang="en-CA" dirty="0"/>
              <a:t> </a:t>
            </a:r>
            <a:endParaRPr lang="fr-CA" dirty="0"/>
          </a:p>
          <a:p>
            <a:r>
              <a:rPr lang="fr-CA" dirty="0"/>
              <a:t>Remise en cause des objectifs de la CDEC</a:t>
            </a:r>
          </a:p>
          <a:p>
            <a:pPr marL="118872" indent="0">
              <a:buNone/>
            </a:pPr>
            <a:r>
              <a:rPr lang="fr-CA" dirty="0"/>
              <a:t> </a:t>
            </a:r>
          </a:p>
        </p:txBody>
      </p:sp>
      <p:pic>
        <p:nvPicPr>
          <p:cNvPr id="4" name="Espace réservé du contenu 7" descr="800px-Zoellick,_Robert_(official_portrait_2008).jpg"/>
          <p:cNvPicPr>
            <a:picLocks noChangeAspect="1"/>
          </p:cNvPicPr>
          <p:nvPr/>
        </p:nvPicPr>
        <p:blipFill>
          <a:blip r:embed="rId2">
            <a:extLst>
              <a:ext uri="{28A0092B-C50C-407E-A947-70E740481C1C}">
                <a14:useLocalDpi xmlns:a14="http://schemas.microsoft.com/office/drawing/2010/main" val="0"/>
              </a:ext>
            </a:extLst>
          </a:blip>
          <a:srcRect l="-54462" r="-54462"/>
          <a:stretch>
            <a:fillRect/>
          </a:stretch>
        </p:blipFill>
        <p:spPr>
          <a:xfrm>
            <a:off x="526719" y="5004871"/>
            <a:ext cx="4621014" cy="1853129"/>
          </a:xfrm>
          <a:prstGeom prst="rect">
            <a:avLst/>
          </a:prstGeom>
        </p:spPr>
      </p:pic>
      <p:pic>
        <p:nvPicPr>
          <p:cNvPr id="5" name="Espace réservé du contenu 9" descr="720px-US-TradeRepresentative-Seal.svg.png"/>
          <p:cNvPicPr>
            <a:picLocks noChangeAspect="1"/>
          </p:cNvPicPr>
          <p:nvPr/>
        </p:nvPicPr>
        <p:blipFill>
          <a:blip r:embed="rId3">
            <a:extLst>
              <a:ext uri="{28A0092B-C50C-407E-A947-70E740481C1C}">
                <a14:useLocalDpi xmlns:a14="http://schemas.microsoft.com/office/drawing/2010/main" val="0"/>
              </a:ext>
            </a:extLst>
          </a:blip>
          <a:srcRect l="-32497" r="-32497"/>
          <a:stretch>
            <a:fillRect/>
          </a:stretch>
        </p:blipFill>
        <p:spPr>
          <a:xfrm>
            <a:off x="7027334" y="5192079"/>
            <a:ext cx="3640668" cy="1478712"/>
          </a:xfrm>
          <a:prstGeom prst="rect">
            <a:avLst/>
          </a:prstGeom>
        </p:spPr>
      </p:pic>
    </p:spTree>
    <p:extLst>
      <p:ext uri="{BB962C8B-B14F-4D97-AF65-F5344CB8AC3E}">
        <p14:creationId xmlns:p14="http://schemas.microsoft.com/office/powerpoint/2010/main" val="222547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Chine-Hollywood</a:t>
            </a:r>
          </a:p>
        </p:txBody>
      </p:sp>
      <p:sp>
        <p:nvSpPr>
          <p:cNvPr id="3" name="Espace réservé du contenu 2"/>
          <p:cNvSpPr>
            <a:spLocks noGrp="1"/>
          </p:cNvSpPr>
          <p:nvPr>
            <p:ph idx="1"/>
          </p:nvPr>
        </p:nvSpPr>
        <p:spPr>
          <a:xfrm>
            <a:off x="829733" y="1600201"/>
            <a:ext cx="8619067" cy="2949682"/>
          </a:xfrm>
        </p:spPr>
        <p:txBody>
          <a:bodyPr>
            <a:normAutofit fontScale="92500" lnSpcReduction="10000"/>
          </a:bodyPr>
          <a:lstStyle/>
          <a:p>
            <a:pPr marL="36576" indent="0">
              <a:buNone/>
            </a:pPr>
            <a:r>
              <a:rPr lang="fr-CA" dirty="0"/>
              <a:t>États-Unis : </a:t>
            </a:r>
            <a:r>
              <a:rPr lang="fr-CA" b="1" dirty="0"/>
              <a:t>judiciariser des contentieux commerciaux </a:t>
            </a:r>
            <a:r>
              <a:rPr lang="fr-CA" dirty="0"/>
              <a:t>en matière de services culturels à travers le recours à l’Organe de règlement des différends.</a:t>
            </a:r>
          </a:p>
          <a:p>
            <a:r>
              <a:rPr lang="fr-CA" dirty="0"/>
              <a:t>Plainte des États-Unis - déposée en avril 2007 - qui a mis en cause les réglementations posées par la Chine en matière d’industries culturelles</a:t>
            </a:r>
            <a:r>
              <a:rPr lang="fr-FR" dirty="0"/>
              <a:t>. </a:t>
            </a:r>
          </a:p>
          <a:p>
            <a:pPr marL="36576" indent="0">
              <a:buNone/>
            </a:pPr>
            <a:endParaRPr lang="fr-CA" dirty="0"/>
          </a:p>
          <a:p>
            <a:r>
              <a:rPr lang="fr-CA" b="1" dirty="0"/>
              <a:t>Condamnation de la Chine par l’ORD en 2009 et ouverture de son marché audiovisuel. </a:t>
            </a:r>
          </a:p>
          <a:p>
            <a:endParaRPr lang="fr-CA" dirty="0"/>
          </a:p>
          <a:p>
            <a:pPr marL="36576" indent="0">
              <a:buNone/>
            </a:pPr>
            <a:endParaRPr lang="fr-FR" dirty="0"/>
          </a:p>
          <a:p>
            <a:endParaRPr lang="fr-CA" dirty="0"/>
          </a:p>
          <a:p>
            <a:pPr marL="36576" indent="0">
              <a:buNone/>
            </a:pPr>
            <a:endParaRPr lang="fr-CA" dirty="0"/>
          </a:p>
          <a:p>
            <a:endParaRPr lang="fr-CA" dirty="0"/>
          </a:p>
        </p:txBody>
      </p:sp>
      <p:pic>
        <p:nvPicPr>
          <p:cNvPr id="4" name="Espace réservé du contenu 3" descr="049614_af.jpg"/>
          <p:cNvPicPr>
            <a:picLocks noChangeAspect="1"/>
          </p:cNvPicPr>
          <p:nvPr/>
        </p:nvPicPr>
        <p:blipFill>
          <a:blip r:embed="rId2">
            <a:extLst>
              <a:ext uri="{28A0092B-C50C-407E-A947-70E740481C1C}">
                <a14:useLocalDpi xmlns:a14="http://schemas.microsoft.com/office/drawing/2010/main" val="0"/>
              </a:ext>
            </a:extLst>
          </a:blip>
          <a:srcRect l="-62241" r="-62241"/>
          <a:stretch>
            <a:fillRect/>
          </a:stretch>
        </p:blipFill>
        <p:spPr>
          <a:xfrm>
            <a:off x="389467" y="4718766"/>
            <a:ext cx="4771873" cy="2139235"/>
          </a:xfrm>
          <a:prstGeom prst="rect">
            <a:avLst/>
          </a:prstGeom>
        </p:spPr>
      </p:pic>
      <p:pic>
        <p:nvPicPr>
          <p:cNvPr id="5" name="Espace réservé du contenu 5" descr="sarft__130311093009.png"/>
          <p:cNvPicPr>
            <a:picLocks noChangeAspect="1"/>
          </p:cNvPicPr>
          <p:nvPr/>
        </p:nvPicPr>
        <p:blipFill>
          <a:blip r:embed="rId3">
            <a:extLst>
              <a:ext uri="{28A0092B-C50C-407E-A947-70E740481C1C}">
                <a14:useLocalDpi xmlns:a14="http://schemas.microsoft.com/office/drawing/2010/main" val="0"/>
              </a:ext>
            </a:extLst>
          </a:blip>
          <a:srcRect l="-20398" r="-20398"/>
          <a:stretch>
            <a:fillRect/>
          </a:stretch>
        </p:blipFill>
        <p:spPr>
          <a:xfrm>
            <a:off x="6067219" y="4908344"/>
            <a:ext cx="4719314" cy="1949657"/>
          </a:xfrm>
          <a:prstGeom prst="rect">
            <a:avLst/>
          </a:prstGeom>
        </p:spPr>
      </p:pic>
    </p:spTree>
    <p:extLst>
      <p:ext uri="{BB962C8B-B14F-4D97-AF65-F5344CB8AC3E}">
        <p14:creationId xmlns:p14="http://schemas.microsoft.com/office/powerpoint/2010/main" val="3708156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CC90AA0-15D2-C640-893B-16C62BD5E9AD}"/>
              </a:ext>
            </a:extLst>
          </p:cNvPr>
          <p:cNvGraphicFramePr>
            <a:graphicFrameLocks noGrp="1"/>
          </p:cNvGraphicFramePr>
          <p:nvPr>
            <p:extLst>
              <p:ext uri="{D42A27DB-BD31-4B8C-83A1-F6EECF244321}">
                <p14:modId xmlns:p14="http://schemas.microsoft.com/office/powerpoint/2010/main" val="2036574990"/>
              </p:ext>
            </p:extLst>
          </p:nvPr>
        </p:nvGraphicFramePr>
        <p:xfrm>
          <a:off x="857984" y="1070517"/>
          <a:ext cx="9802584" cy="5062655"/>
        </p:xfrm>
        <a:graphic>
          <a:graphicData uri="http://schemas.openxmlformats.org/drawingml/2006/table">
            <a:tbl>
              <a:tblPr firstRow="1" firstCol="1" bandRow="1">
                <a:tableStyleId>{5C22544A-7EE6-4342-B048-85BDC9FD1C3A}</a:tableStyleId>
              </a:tblPr>
              <a:tblGrid>
                <a:gridCol w="1633764">
                  <a:extLst>
                    <a:ext uri="{9D8B030D-6E8A-4147-A177-3AD203B41FA5}">
                      <a16:colId xmlns:a16="http://schemas.microsoft.com/office/drawing/2014/main" val="3326346063"/>
                    </a:ext>
                  </a:extLst>
                </a:gridCol>
                <a:gridCol w="1633764">
                  <a:extLst>
                    <a:ext uri="{9D8B030D-6E8A-4147-A177-3AD203B41FA5}">
                      <a16:colId xmlns:a16="http://schemas.microsoft.com/office/drawing/2014/main" val="3029788648"/>
                    </a:ext>
                  </a:extLst>
                </a:gridCol>
                <a:gridCol w="1633764">
                  <a:extLst>
                    <a:ext uri="{9D8B030D-6E8A-4147-A177-3AD203B41FA5}">
                      <a16:colId xmlns:a16="http://schemas.microsoft.com/office/drawing/2014/main" val="2608637494"/>
                    </a:ext>
                  </a:extLst>
                </a:gridCol>
                <a:gridCol w="1633764">
                  <a:extLst>
                    <a:ext uri="{9D8B030D-6E8A-4147-A177-3AD203B41FA5}">
                      <a16:colId xmlns:a16="http://schemas.microsoft.com/office/drawing/2014/main" val="4183279264"/>
                    </a:ext>
                  </a:extLst>
                </a:gridCol>
                <a:gridCol w="1633764">
                  <a:extLst>
                    <a:ext uri="{9D8B030D-6E8A-4147-A177-3AD203B41FA5}">
                      <a16:colId xmlns:a16="http://schemas.microsoft.com/office/drawing/2014/main" val="123999345"/>
                    </a:ext>
                  </a:extLst>
                </a:gridCol>
                <a:gridCol w="1633764">
                  <a:extLst>
                    <a:ext uri="{9D8B030D-6E8A-4147-A177-3AD203B41FA5}">
                      <a16:colId xmlns:a16="http://schemas.microsoft.com/office/drawing/2014/main" val="1268976700"/>
                    </a:ext>
                  </a:extLst>
                </a:gridCol>
              </a:tblGrid>
              <a:tr h="1780445">
                <a:tc>
                  <a:txBody>
                    <a:bodyPr/>
                    <a:lstStyle/>
                    <a:p>
                      <a:pPr>
                        <a:spcAft>
                          <a:spcPts val="0"/>
                        </a:spcAft>
                      </a:pPr>
                      <a:r>
                        <a:rPr lang="en-GB" sz="1600" dirty="0">
                          <a:effectLst/>
                        </a:rPr>
                        <a:t>Table IX (Source: MPAA)</a:t>
                      </a:r>
                      <a:endParaRPr lang="en-CA" sz="1600" dirty="0">
                        <a:effectLst/>
                      </a:endParaRPr>
                    </a:p>
                    <a:p>
                      <a:pPr algn="ctr">
                        <a:spcAft>
                          <a:spcPts val="0"/>
                        </a:spcAft>
                      </a:pPr>
                      <a:r>
                        <a:rPr lang="en-GB" sz="1600" dirty="0">
                          <a:effectLst/>
                        </a:rPr>
                        <a:t>Countries/Year (box-office in USD billion)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600" dirty="0">
                          <a:effectLst/>
                        </a:rPr>
                        <a:t> </a:t>
                      </a:r>
                      <a:endParaRPr lang="en-CA" sz="1600" dirty="0">
                        <a:effectLst/>
                      </a:endParaRPr>
                    </a:p>
                    <a:p>
                      <a:pPr>
                        <a:spcAft>
                          <a:spcPts val="0"/>
                        </a:spcAft>
                      </a:pPr>
                      <a:r>
                        <a:rPr lang="en-GB" sz="1600" dirty="0">
                          <a:effectLst/>
                        </a:rPr>
                        <a:t> </a:t>
                      </a:r>
                      <a:endParaRPr lang="en-CA" sz="1600" dirty="0">
                        <a:effectLst/>
                      </a:endParaRPr>
                    </a:p>
                    <a:p>
                      <a:pPr>
                        <a:spcAft>
                          <a:spcPts val="0"/>
                        </a:spcAft>
                      </a:pPr>
                      <a:r>
                        <a:rPr lang="en-GB" sz="1600" dirty="0">
                          <a:effectLst/>
                        </a:rPr>
                        <a:t>2008</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dirty="0">
                          <a:effectLst/>
                        </a:rPr>
                        <a:t> </a:t>
                      </a:r>
                      <a:endParaRPr lang="en-CA" sz="1600" dirty="0">
                        <a:effectLst/>
                      </a:endParaRPr>
                    </a:p>
                    <a:p>
                      <a:pPr algn="ctr">
                        <a:spcAft>
                          <a:spcPts val="0"/>
                        </a:spcAft>
                      </a:pPr>
                      <a:r>
                        <a:rPr lang="en-GB" sz="1600" dirty="0">
                          <a:effectLst/>
                        </a:rPr>
                        <a:t> </a:t>
                      </a:r>
                      <a:endParaRPr lang="en-CA" sz="1600" dirty="0">
                        <a:effectLst/>
                      </a:endParaRPr>
                    </a:p>
                    <a:p>
                      <a:pPr algn="ctr">
                        <a:spcAft>
                          <a:spcPts val="0"/>
                        </a:spcAft>
                      </a:pPr>
                      <a:r>
                        <a:rPr lang="en-GB" sz="1600" dirty="0">
                          <a:effectLst/>
                        </a:rPr>
                        <a:t>2010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 </a:t>
                      </a:r>
                      <a:endParaRPr lang="en-CA" sz="1600">
                        <a:effectLst/>
                      </a:endParaRPr>
                    </a:p>
                    <a:p>
                      <a:pPr algn="ctr">
                        <a:spcAft>
                          <a:spcPts val="0"/>
                        </a:spcAft>
                      </a:pPr>
                      <a:r>
                        <a:rPr lang="en-GB" sz="1600">
                          <a:effectLst/>
                        </a:rPr>
                        <a:t> </a:t>
                      </a:r>
                      <a:endParaRPr lang="en-CA" sz="1600">
                        <a:effectLst/>
                      </a:endParaRPr>
                    </a:p>
                    <a:p>
                      <a:pPr algn="ctr">
                        <a:spcAft>
                          <a:spcPts val="0"/>
                        </a:spcAft>
                      </a:pPr>
                      <a:r>
                        <a:rPr lang="en-GB" sz="1600">
                          <a:effectLst/>
                        </a:rPr>
                        <a:t>2012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 </a:t>
                      </a:r>
                      <a:endParaRPr lang="en-CA" sz="1600">
                        <a:effectLst/>
                      </a:endParaRPr>
                    </a:p>
                    <a:p>
                      <a:pPr algn="ctr">
                        <a:spcAft>
                          <a:spcPts val="0"/>
                        </a:spcAft>
                      </a:pPr>
                      <a:r>
                        <a:rPr lang="en-GB" sz="1600">
                          <a:effectLst/>
                        </a:rPr>
                        <a:t> </a:t>
                      </a:r>
                      <a:endParaRPr lang="en-CA" sz="1600">
                        <a:effectLst/>
                      </a:endParaRPr>
                    </a:p>
                    <a:p>
                      <a:pPr algn="ctr">
                        <a:spcAft>
                          <a:spcPts val="0"/>
                        </a:spcAft>
                      </a:pPr>
                      <a:r>
                        <a:rPr lang="en-GB" sz="1600">
                          <a:effectLst/>
                        </a:rPr>
                        <a:t>2016</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 </a:t>
                      </a:r>
                      <a:endParaRPr lang="en-CA" sz="1600">
                        <a:effectLst/>
                      </a:endParaRPr>
                    </a:p>
                    <a:p>
                      <a:pPr algn="ctr">
                        <a:spcAft>
                          <a:spcPts val="0"/>
                        </a:spcAft>
                      </a:pPr>
                      <a:r>
                        <a:rPr lang="en-GB" sz="1600">
                          <a:effectLst/>
                        </a:rPr>
                        <a:t> </a:t>
                      </a:r>
                      <a:endParaRPr lang="en-CA" sz="1600">
                        <a:effectLst/>
                      </a:endParaRPr>
                    </a:p>
                    <a:p>
                      <a:pPr algn="ctr">
                        <a:spcAft>
                          <a:spcPts val="0"/>
                        </a:spcAft>
                      </a:pPr>
                      <a:r>
                        <a:rPr lang="en-GB" sz="1600">
                          <a:effectLst/>
                        </a:rPr>
                        <a:t>2017</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8339941"/>
                  </a:ext>
                </a:extLst>
              </a:tr>
              <a:tr h="634766">
                <a:tc>
                  <a:txBody>
                    <a:bodyPr/>
                    <a:lstStyle/>
                    <a:p>
                      <a:pPr>
                        <a:spcAft>
                          <a:spcPts val="0"/>
                        </a:spcAft>
                      </a:pPr>
                      <a:r>
                        <a:rPr lang="en-GB" sz="1600">
                          <a:effectLst/>
                        </a:rPr>
                        <a:t>China</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0.6</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1.5</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2.7</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6.6</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8.2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6107670"/>
                  </a:ext>
                </a:extLst>
              </a:tr>
              <a:tr h="851518">
                <a:tc>
                  <a:txBody>
                    <a:bodyPr/>
                    <a:lstStyle/>
                    <a:p>
                      <a:pPr>
                        <a:spcAft>
                          <a:spcPts val="0"/>
                        </a:spcAft>
                      </a:pPr>
                      <a:r>
                        <a:rPr lang="en-GB" sz="1600">
                          <a:effectLst/>
                        </a:rPr>
                        <a:t>Russia</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0.8</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1.0</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1.2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0.7</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1.0</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8654502"/>
                  </a:ext>
                </a:extLst>
              </a:tr>
              <a:tr h="590900">
                <a:tc>
                  <a:txBody>
                    <a:bodyPr/>
                    <a:lstStyle/>
                    <a:p>
                      <a:pPr>
                        <a:spcAft>
                          <a:spcPts val="0"/>
                        </a:spcAft>
                      </a:pPr>
                      <a:r>
                        <a:rPr lang="en-GB" sz="1600">
                          <a:effectLst/>
                        </a:rPr>
                        <a:t>India</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1.8</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1.3</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1.5</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1.9</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1.6</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7308066"/>
                  </a:ext>
                </a:extLst>
              </a:tr>
              <a:tr h="647669">
                <a:tc>
                  <a:txBody>
                    <a:bodyPr/>
                    <a:lstStyle/>
                    <a:p>
                      <a:pPr>
                        <a:spcAft>
                          <a:spcPts val="0"/>
                        </a:spcAft>
                      </a:pPr>
                      <a:r>
                        <a:rPr lang="en-GB" sz="1600">
                          <a:effectLst/>
                        </a:rPr>
                        <a:t>Japan</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1.8</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2.5</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2.4</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dirty="0">
                          <a:effectLst/>
                        </a:rPr>
                        <a:t>2.0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2.0</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6259385"/>
                  </a:ext>
                </a:extLst>
              </a:tr>
              <a:tr h="557357">
                <a:tc>
                  <a:txBody>
                    <a:bodyPr/>
                    <a:lstStyle/>
                    <a:p>
                      <a:pPr>
                        <a:spcAft>
                          <a:spcPts val="0"/>
                        </a:spcAft>
                      </a:pPr>
                      <a:r>
                        <a:rPr lang="en-GB" sz="1600" dirty="0">
                          <a:effectLst/>
                        </a:rPr>
                        <a:t>South Korea</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0.8</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1.0</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a:effectLst/>
                        </a:rPr>
                        <a:t>1.3</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dirty="0">
                          <a:effectLst/>
                        </a:rPr>
                        <a:t>1.5</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1600" dirty="0">
                          <a:effectLst/>
                        </a:rPr>
                        <a:t>1.6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3002240"/>
                  </a:ext>
                </a:extLst>
              </a:tr>
            </a:tbl>
          </a:graphicData>
        </a:graphic>
      </p:graphicFrame>
    </p:spTree>
    <p:extLst>
      <p:ext uri="{BB962C8B-B14F-4D97-AF65-F5344CB8AC3E}">
        <p14:creationId xmlns:p14="http://schemas.microsoft.com/office/powerpoint/2010/main" val="3900425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2" descr="20150305PHT31650_original.jpg">
            <a:extLst>
              <a:ext uri="{FF2B5EF4-FFF2-40B4-BE49-F238E27FC236}">
                <a16:creationId xmlns:a16="http://schemas.microsoft.com/office/drawing/2014/main" id="{2A525701-BEAB-C949-B519-0A3FEB7B89DE}"/>
              </a:ext>
            </a:extLst>
          </p:cNvPr>
          <p:cNvPicPr>
            <a:picLocks noChangeAspect="1"/>
          </p:cNvPicPr>
          <p:nvPr/>
        </p:nvPicPr>
        <p:blipFill>
          <a:blip r:embed="rId2">
            <a:extLst>
              <a:ext uri="{28A0092B-C50C-407E-A947-70E740481C1C}">
                <a14:useLocalDpi xmlns:a14="http://schemas.microsoft.com/office/drawing/2010/main" val="0"/>
              </a:ext>
            </a:extLst>
          </a:blip>
          <a:srcRect l="1409" r="1409"/>
          <a:stretch>
            <a:fillRect/>
          </a:stretch>
        </p:blipFill>
        <p:spPr>
          <a:xfrm>
            <a:off x="801072" y="1217108"/>
            <a:ext cx="4753061" cy="3558092"/>
          </a:xfrm>
          <a:prstGeom prst="rect">
            <a:avLst/>
          </a:prstGeom>
        </p:spPr>
      </p:pic>
      <p:pic>
        <p:nvPicPr>
          <p:cNvPr id="3" name="Espace réservé du contenu 14" descr="Trans-Pacific-Partnership-1.jpg">
            <a:extLst>
              <a:ext uri="{FF2B5EF4-FFF2-40B4-BE49-F238E27FC236}">
                <a16:creationId xmlns:a16="http://schemas.microsoft.com/office/drawing/2014/main" id="{5031CDF3-DCC1-7444-B060-428200162C8E}"/>
              </a:ext>
            </a:extLst>
          </p:cNvPr>
          <p:cNvPicPr>
            <a:picLocks noChangeAspect="1"/>
          </p:cNvPicPr>
          <p:nvPr/>
        </p:nvPicPr>
        <p:blipFill>
          <a:blip r:embed="rId3">
            <a:extLst>
              <a:ext uri="{28A0092B-C50C-407E-A947-70E740481C1C}">
                <a14:useLocalDpi xmlns:a14="http://schemas.microsoft.com/office/drawing/2010/main" val="0"/>
              </a:ext>
            </a:extLst>
          </a:blip>
          <a:srcRect t="911" b="911"/>
          <a:stretch>
            <a:fillRect/>
          </a:stretch>
        </p:blipFill>
        <p:spPr>
          <a:xfrm>
            <a:off x="6657922" y="1149374"/>
            <a:ext cx="4365678" cy="3693559"/>
          </a:xfrm>
          <a:prstGeom prst="rect">
            <a:avLst/>
          </a:prstGeom>
        </p:spPr>
      </p:pic>
    </p:spTree>
    <p:extLst>
      <p:ext uri="{BB962C8B-B14F-4D97-AF65-F5344CB8AC3E}">
        <p14:creationId xmlns:p14="http://schemas.microsoft.com/office/powerpoint/2010/main" val="1543251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8abf905fe1eae2c80dcc495ee2ba.jpg">
            <a:extLst>
              <a:ext uri="{FF2B5EF4-FFF2-40B4-BE49-F238E27FC236}">
                <a16:creationId xmlns:a16="http://schemas.microsoft.com/office/drawing/2014/main" id="{662517CE-7962-7749-B06A-FA514ED48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0837" y="1253067"/>
            <a:ext cx="3788229" cy="4097866"/>
          </a:xfrm>
          <a:prstGeom prst="rect">
            <a:avLst/>
          </a:prstGeom>
        </p:spPr>
      </p:pic>
      <p:pic>
        <p:nvPicPr>
          <p:cNvPr id="3" name="Image 2">
            <a:extLst>
              <a:ext uri="{FF2B5EF4-FFF2-40B4-BE49-F238E27FC236}">
                <a16:creationId xmlns:a16="http://schemas.microsoft.com/office/drawing/2014/main" id="{1756F3B1-A864-9141-A7DA-EADFD9F35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561" y="1253067"/>
            <a:ext cx="4799706" cy="4267200"/>
          </a:xfrm>
          <a:prstGeom prst="rect">
            <a:avLst/>
          </a:prstGeom>
        </p:spPr>
      </p:pic>
    </p:spTree>
    <p:extLst>
      <p:ext uri="{BB962C8B-B14F-4D97-AF65-F5344CB8AC3E}">
        <p14:creationId xmlns:p14="http://schemas.microsoft.com/office/powerpoint/2010/main" val="427327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Introduction</a:t>
            </a:r>
          </a:p>
        </p:txBody>
      </p:sp>
      <p:sp>
        <p:nvSpPr>
          <p:cNvPr id="3" name="Espace réservé du contenu 2"/>
          <p:cNvSpPr>
            <a:spLocks noGrp="1"/>
          </p:cNvSpPr>
          <p:nvPr>
            <p:ph idx="1"/>
          </p:nvPr>
        </p:nvSpPr>
        <p:spPr>
          <a:xfrm>
            <a:off x="1697680" y="1417638"/>
            <a:ext cx="7751120" cy="3912644"/>
          </a:xfrm>
        </p:spPr>
        <p:txBody>
          <a:bodyPr>
            <a:normAutofit fontScale="92500" lnSpcReduction="20000"/>
          </a:bodyPr>
          <a:lstStyle/>
          <a:p>
            <a:r>
              <a:rPr lang="fr-CA" dirty="0"/>
              <a:t>UNESCO et politique internationale de la culture</a:t>
            </a:r>
          </a:p>
          <a:p>
            <a:r>
              <a:rPr lang="fr-CA" dirty="0"/>
              <a:t>Enjeux, acteurs et processus</a:t>
            </a:r>
          </a:p>
          <a:p>
            <a:r>
              <a:rPr lang="fr-CA" dirty="0"/>
              <a:t>Institution spécialisée du système des Nations unies, création 16 novembre 1945, siège à Paris. </a:t>
            </a:r>
          </a:p>
          <a:p>
            <a:r>
              <a:rPr lang="fr-CA" b="1" dirty="0"/>
              <a:t>La seule OI des Nations unies avec un mandat spécifique sur la culture</a:t>
            </a:r>
          </a:p>
          <a:p>
            <a:r>
              <a:rPr lang="fr-CA" dirty="0"/>
              <a:t>Culture, concept polysémique</a:t>
            </a:r>
          </a:p>
          <a:p>
            <a:endParaRPr lang="fr-CA" dirty="0"/>
          </a:p>
          <a:p>
            <a:pPr marL="36576" indent="0">
              <a:buNone/>
            </a:pPr>
            <a:endParaRPr lang="fr-CA" dirty="0"/>
          </a:p>
          <a:p>
            <a:r>
              <a:rPr lang="fr-CA" dirty="0"/>
              <a:t>Domaines spécifiques: patrimoine culturel (matériel et immatériel) et expressions culturelles contemporaines (industries culturelles). </a:t>
            </a:r>
          </a:p>
          <a:p>
            <a:endParaRPr lang="fr-CA" dirty="0"/>
          </a:p>
          <a:p>
            <a:endParaRPr lang="fr-CA" dirty="0"/>
          </a:p>
        </p:txBody>
      </p:sp>
      <p:pic>
        <p:nvPicPr>
          <p:cNvPr id="4" name="Espace réservé du contenu 7" descr="UNESCO-36.jpg"/>
          <p:cNvPicPr>
            <a:picLocks noChangeAspect="1"/>
          </p:cNvPicPr>
          <p:nvPr/>
        </p:nvPicPr>
        <p:blipFill>
          <a:blip r:embed="rId2">
            <a:extLst>
              <a:ext uri="{28A0092B-C50C-407E-A947-70E740481C1C}">
                <a14:useLocalDpi xmlns:a14="http://schemas.microsoft.com/office/drawing/2010/main" val="0"/>
              </a:ext>
            </a:extLst>
          </a:blip>
          <a:srcRect t="9595" b="9595"/>
          <a:stretch>
            <a:fillRect/>
          </a:stretch>
        </p:blipFill>
        <p:spPr>
          <a:xfrm>
            <a:off x="1981200" y="5330282"/>
            <a:ext cx="6945926" cy="1527717"/>
          </a:xfrm>
          <a:prstGeom prst="rect">
            <a:avLst/>
          </a:prstGeom>
        </p:spPr>
      </p:pic>
    </p:spTree>
    <p:extLst>
      <p:ext uri="{BB962C8B-B14F-4D97-AF65-F5344CB8AC3E}">
        <p14:creationId xmlns:p14="http://schemas.microsoft.com/office/powerpoint/2010/main" val="2146369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Introduction</a:t>
            </a:r>
          </a:p>
        </p:txBody>
      </p:sp>
      <p:sp>
        <p:nvSpPr>
          <p:cNvPr id="3" name="Espace réservé du contenu 2"/>
          <p:cNvSpPr>
            <a:spLocks noGrp="1"/>
          </p:cNvSpPr>
          <p:nvPr>
            <p:ph idx="1"/>
          </p:nvPr>
        </p:nvSpPr>
        <p:spPr>
          <a:xfrm>
            <a:off x="646111" y="1240693"/>
            <a:ext cx="10050242" cy="3315200"/>
          </a:xfrm>
        </p:spPr>
        <p:txBody>
          <a:bodyPr>
            <a:normAutofit fontScale="32500" lnSpcReduction="20000"/>
          </a:bodyPr>
          <a:lstStyle/>
          <a:p>
            <a:r>
              <a:rPr lang="fr-CA" sz="4300" dirty="0"/>
              <a:t>L'UNESCO fonctionne par le biais de Conventions. </a:t>
            </a:r>
          </a:p>
          <a:p>
            <a:endParaRPr lang="fr-CA" sz="4300" dirty="0"/>
          </a:p>
          <a:p>
            <a:pPr marL="36576" indent="0">
              <a:buNone/>
            </a:pPr>
            <a:endParaRPr lang="fr-CA" sz="4300" dirty="0"/>
          </a:p>
          <a:p>
            <a:r>
              <a:rPr lang="fr-CA" sz="4900" dirty="0"/>
              <a:t>Convention pour la protection des biens culturels en cas de conflit armé, 1954</a:t>
            </a:r>
          </a:p>
          <a:p>
            <a:r>
              <a:rPr lang="fr-CA" sz="4900" dirty="0"/>
              <a:t>Convention universelle sur le droit d’auteur (adoptée en 1952 et révisée en 1971)</a:t>
            </a:r>
            <a:endParaRPr lang="en-CA" sz="4900" dirty="0"/>
          </a:p>
          <a:p>
            <a:r>
              <a:rPr lang="fr-CA" sz="4900" dirty="0"/>
              <a:t>Convention concernant les mesures à prendre pour interdire et empêcher l’importation, l’exportation et le transfert de propriété illicites des biens culturels, 1970 (révisée en 1995)</a:t>
            </a:r>
            <a:endParaRPr lang="en-CA" sz="4900" dirty="0"/>
          </a:p>
          <a:p>
            <a:r>
              <a:rPr lang="fr-CA" sz="4900" b="1" dirty="0"/>
              <a:t>Convention concernant la protection du patrimoine mondial culturel et naturel, 1972</a:t>
            </a:r>
            <a:endParaRPr lang="en-CA" sz="4900" dirty="0"/>
          </a:p>
          <a:p>
            <a:r>
              <a:rPr lang="fr-CA" sz="4900" dirty="0"/>
              <a:t>Convention sur la protection du patrimoine culturel subaquatique, 2001</a:t>
            </a:r>
            <a:endParaRPr lang="en-CA" sz="4900" dirty="0"/>
          </a:p>
          <a:p>
            <a:r>
              <a:rPr lang="fr-CA" sz="4900" b="1" dirty="0"/>
              <a:t>Convention pour la sauvegarde du patrimoine culturel immatériel, 2003</a:t>
            </a:r>
            <a:endParaRPr lang="en-CA" sz="4900" dirty="0"/>
          </a:p>
          <a:p>
            <a:r>
              <a:rPr lang="fr-CA" sz="4900" b="1" dirty="0"/>
              <a:t>Convention sur la protection et la promotion de la diversité des expressions culturelles, 2005.</a:t>
            </a:r>
          </a:p>
          <a:p>
            <a:endParaRPr lang="fr-CA" sz="4000" b="1" dirty="0"/>
          </a:p>
          <a:p>
            <a:pPr marL="36576" indent="0">
              <a:buNone/>
            </a:pPr>
            <a:endParaRPr lang="en-CA" sz="4000" dirty="0"/>
          </a:p>
          <a:p>
            <a:endParaRPr lang="fr-CA" dirty="0"/>
          </a:p>
        </p:txBody>
      </p:sp>
      <p:pic>
        <p:nvPicPr>
          <p:cNvPr id="6" name="Espace réservé du contenu 3" descr="51qdyHO-tNL._SX324_BO1,204,203,200_.jpg"/>
          <p:cNvPicPr>
            <a:picLocks noChangeAspect="1"/>
          </p:cNvPicPr>
          <p:nvPr/>
        </p:nvPicPr>
        <p:blipFill>
          <a:blip r:embed="rId2">
            <a:extLst>
              <a:ext uri="{28A0092B-C50C-407E-A947-70E740481C1C}">
                <a14:useLocalDpi xmlns:a14="http://schemas.microsoft.com/office/drawing/2010/main" val="0"/>
              </a:ext>
            </a:extLst>
          </a:blip>
          <a:srcRect l="-76277" r="-76277"/>
          <a:stretch>
            <a:fillRect/>
          </a:stretch>
        </p:blipFill>
        <p:spPr>
          <a:xfrm>
            <a:off x="3240377" y="4555894"/>
            <a:ext cx="5355097" cy="2302107"/>
          </a:xfrm>
          <a:prstGeom prst="rect">
            <a:avLst/>
          </a:prstGeom>
        </p:spPr>
      </p:pic>
    </p:spTree>
    <p:extLst>
      <p:ext uri="{BB962C8B-B14F-4D97-AF65-F5344CB8AC3E}">
        <p14:creationId xmlns:p14="http://schemas.microsoft.com/office/powerpoint/2010/main" val="1498199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9"/>
            <a:ext cx="7467600" cy="926977"/>
          </a:xfrm>
        </p:spPr>
        <p:txBody>
          <a:bodyPr/>
          <a:lstStyle/>
          <a:p>
            <a:r>
              <a:rPr lang="fr-FR" dirty="0"/>
              <a:t>Introduction-CDEC</a:t>
            </a:r>
          </a:p>
        </p:txBody>
      </p:sp>
      <p:pic>
        <p:nvPicPr>
          <p:cNvPr id="4" name="Espace réservé du contenu 10" descr="convention2005_fr.jpg"/>
          <p:cNvPicPr>
            <a:picLocks noGrp="1" noChangeAspect="1"/>
          </p:cNvPicPr>
          <p:nvPr>
            <p:ph idx="1"/>
          </p:nvPr>
        </p:nvPicPr>
        <p:blipFill>
          <a:blip r:embed="rId2">
            <a:extLst>
              <a:ext uri="{28A0092B-C50C-407E-A947-70E740481C1C}">
                <a14:useLocalDpi xmlns:a14="http://schemas.microsoft.com/office/drawing/2010/main" val="0"/>
              </a:ext>
            </a:extLst>
          </a:blip>
          <a:srcRect l="-56834" r="-56834"/>
          <a:stretch>
            <a:fillRect/>
          </a:stretch>
        </p:blipFill>
        <p:spPr>
          <a:xfrm>
            <a:off x="0" y="1041992"/>
            <a:ext cx="11950995" cy="5640164"/>
          </a:xfrm>
        </p:spPr>
      </p:pic>
    </p:spTree>
    <p:extLst>
      <p:ext uri="{BB962C8B-B14F-4D97-AF65-F5344CB8AC3E}">
        <p14:creationId xmlns:p14="http://schemas.microsoft.com/office/powerpoint/2010/main" val="2237755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Introduction-CDEC</a:t>
            </a:r>
          </a:p>
        </p:txBody>
      </p:sp>
      <p:sp>
        <p:nvSpPr>
          <p:cNvPr id="3" name="Espace réservé du contenu 2"/>
          <p:cNvSpPr>
            <a:spLocks noGrp="1"/>
          </p:cNvSpPr>
          <p:nvPr>
            <p:ph idx="1"/>
          </p:nvPr>
        </p:nvSpPr>
        <p:spPr/>
        <p:txBody>
          <a:bodyPr>
            <a:normAutofit fontScale="77500" lnSpcReduction="20000"/>
          </a:bodyPr>
          <a:lstStyle/>
          <a:p>
            <a:r>
              <a:rPr lang="fr-CA" b="1" dirty="0"/>
              <a:t>Convention sur la protection et la promotion de la diversité des expressions culturelles (CDEC)</a:t>
            </a:r>
          </a:p>
          <a:p>
            <a:r>
              <a:rPr lang="fr-CA" b="1" dirty="0"/>
              <a:t>Adoption par l’UNESCO en 2005</a:t>
            </a:r>
          </a:p>
          <a:p>
            <a:pPr marL="36576" indent="0">
              <a:buNone/>
            </a:pPr>
            <a:endParaRPr lang="fr-CA" b="1" dirty="0"/>
          </a:p>
          <a:p>
            <a:r>
              <a:rPr lang="fr-CA" dirty="0"/>
              <a:t>145 États et l’Union européenne</a:t>
            </a:r>
          </a:p>
          <a:p>
            <a:r>
              <a:rPr lang="fr-CA" dirty="0"/>
              <a:t>La signature de cette convention au sein de l’Unesco constituait une tentative réussie de remettre aux mains de cette institution des domaines qui sont théoriquement de sa compétence mais qui ont eu tendance, au fil des années, à lui échapper. </a:t>
            </a:r>
          </a:p>
          <a:p>
            <a:pPr marL="36576" indent="0">
              <a:buNone/>
            </a:pPr>
            <a:endParaRPr lang="fr-CA" dirty="0"/>
          </a:p>
          <a:p>
            <a:r>
              <a:rPr lang="fr-CA" dirty="0"/>
              <a:t>4 objectifs</a:t>
            </a:r>
          </a:p>
          <a:p>
            <a:pPr marL="36576" indent="0">
              <a:buNone/>
            </a:pPr>
            <a:endParaRPr lang="fr-CA" dirty="0"/>
          </a:p>
          <a:p>
            <a:r>
              <a:rPr lang="fr-CA" dirty="0"/>
              <a:t>Construction de la CDEC</a:t>
            </a:r>
          </a:p>
          <a:p>
            <a:r>
              <a:rPr lang="fr-CA" dirty="0"/>
              <a:t>Mise en œuvre de la CDEC</a:t>
            </a:r>
          </a:p>
          <a:p>
            <a:r>
              <a:rPr lang="fr-CA" dirty="0"/>
              <a:t>Perspectives de la CDEC</a:t>
            </a:r>
          </a:p>
        </p:txBody>
      </p:sp>
    </p:spTree>
    <p:extLst>
      <p:ext uri="{BB962C8B-B14F-4D97-AF65-F5344CB8AC3E}">
        <p14:creationId xmlns:p14="http://schemas.microsoft.com/office/powerpoint/2010/main" val="1622837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7467600" cy="854340"/>
          </a:xfrm>
        </p:spPr>
        <p:txBody>
          <a:bodyPr/>
          <a:lstStyle/>
          <a:p>
            <a:r>
              <a:rPr lang="fr-FR" dirty="0"/>
              <a:t>Introduction-CDEC</a:t>
            </a:r>
          </a:p>
        </p:txBody>
      </p:sp>
      <p:sp>
        <p:nvSpPr>
          <p:cNvPr id="3" name="Espace réservé du contenu 2"/>
          <p:cNvSpPr>
            <a:spLocks noGrp="1"/>
          </p:cNvSpPr>
          <p:nvPr>
            <p:ph idx="1"/>
          </p:nvPr>
        </p:nvSpPr>
        <p:spPr>
          <a:xfrm>
            <a:off x="212650" y="751114"/>
            <a:ext cx="11717079" cy="4800600"/>
          </a:xfrm>
        </p:spPr>
        <p:txBody>
          <a:bodyPr anchor="ctr">
            <a:normAutofit/>
          </a:bodyPr>
          <a:lstStyle/>
          <a:p>
            <a:pPr lvl="0"/>
            <a:endParaRPr lang="fr-FR" sz="4000" dirty="0"/>
          </a:p>
          <a:p>
            <a:pPr marL="36576" indent="0">
              <a:buNone/>
            </a:pPr>
            <a:endParaRPr lang="fr-FR" sz="3400" dirty="0"/>
          </a:p>
        </p:txBody>
      </p:sp>
      <p:pic>
        <p:nvPicPr>
          <p:cNvPr id="4" name="Espace réservé du contenu 3" descr="418F-9QZGQL._SX313_BO1,204,203,200_.jpg"/>
          <p:cNvPicPr>
            <a:picLocks noChangeAspect="1"/>
          </p:cNvPicPr>
          <p:nvPr/>
        </p:nvPicPr>
        <p:blipFill>
          <a:blip r:embed="rId2">
            <a:extLst>
              <a:ext uri="{28A0092B-C50C-407E-A947-70E740481C1C}">
                <a14:useLocalDpi xmlns:a14="http://schemas.microsoft.com/office/drawing/2010/main" val="0"/>
              </a:ext>
            </a:extLst>
          </a:blip>
          <a:srcRect l="-80686" r="-80686"/>
          <a:stretch>
            <a:fillRect/>
          </a:stretch>
        </p:blipFill>
        <p:spPr>
          <a:xfrm>
            <a:off x="-669084" y="2274896"/>
            <a:ext cx="5007168" cy="3753294"/>
          </a:xfrm>
          <a:prstGeom prst="rect">
            <a:avLst/>
          </a:prstGeom>
        </p:spPr>
      </p:pic>
      <p:pic>
        <p:nvPicPr>
          <p:cNvPr id="5" name="Espace réservé du contenu 5" descr="517cbxZ87ML._SX317_BO1,204,203,200_.jpg"/>
          <p:cNvPicPr>
            <a:picLocks noChangeAspect="1"/>
          </p:cNvPicPr>
          <p:nvPr/>
        </p:nvPicPr>
        <p:blipFill>
          <a:blip r:embed="rId3">
            <a:extLst>
              <a:ext uri="{28A0092B-C50C-407E-A947-70E740481C1C}">
                <a14:useLocalDpi xmlns:a14="http://schemas.microsoft.com/office/drawing/2010/main" val="0"/>
              </a:ext>
            </a:extLst>
          </a:blip>
          <a:srcRect l="-79048" r="-79048"/>
          <a:stretch>
            <a:fillRect/>
          </a:stretch>
        </p:blipFill>
        <p:spPr>
          <a:xfrm>
            <a:off x="1318436" y="2126041"/>
            <a:ext cx="5996763" cy="3902149"/>
          </a:xfrm>
          <a:prstGeom prst="rect">
            <a:avLst/>
          </a:prstGeom>
        </p:spPr>
      </p:pic>
      <p:pic>
        <p:nvPicPr>
          <p:cNvPr id="6" name="Espace réservé du contenu 7" descr="couverture-vlassis-v5_210x300.jpg"/>
          <p:cNvPicPr>
            <a:picLocks noChangeAspect="1"/>
          </p:cNvPicPr>
          <p:nvPr/>
        </p:nvPicPr>
        <p:blipFill>
          <a:blip r:embed="rId4">
            <a:extLst>
              <a:ext uri="{28A0092B-C50C-407E-A947-70E740481C1C}">
                <a14:useLocalDpi xmlns:a14="http://schemas.microsoft.com/office/drawing/2010/main" val="0"/>
              </a:ext>
            </a:extLst>
          </a:blip>
          <a:srcRect l="-67853" r="-67853"/>
          <a:stretch>
            <a:fillRect/>
          </a:stretch>
        </p:blipFill>
        <p:spPr>
          <a:xfrm>
            <a:off x="4836971" y="1961272"/>
            <a:ext cx="5030043" cy="4066918"/>
          </a:xfrm>
          <a:prstGeom prst="rect">
            <a:avLst/>
          </a:prstGeom>
        </p:spPr>
      </p:pic>
      <p:pic>
        <p:nvPicPr>
          <p:cNvPr id="7" name="Espace réservé du contenu 9" descr="9789400000032-p_28.jpg"/>
          <p:cNvPicPr>
            <a:picLocks noChangeAspect="1"/>
          </p:cNvPicPr>
          <p:nvPr/>
        </p:nvPicPr>
        <p:blipFill>
          <a:blip r:embed="rId5">
            <a:extLst>
              <a:ext uri="{28A0092B-C50C-407E-A947-70E740481C1C}">
                <a14:useLocalDpi xmlns:a14="http://schemas.microsoft.com/office/drawing/2010/main" val="0"/>
              </a:ext>
            </a:extLst>
          </a:blip>
          <a:srcRect t="1472" b="1472"/>
          <a:stretch>
            <a:fillRect/>
          </a:stretch>
        </p:blipFill>
        <p:spPr>
          <a:xfrm>
            <a:off x="8769687" y="-1"/>
            <a:ext cx="3399748" cy="4210493"/>
          </a:xfrm>
          <a:prstGeom prst="rect">
            <a:avLst/>
          </a:prstGeom>
        </p:spPr>
      </p:pic>
    </p:spTree>
    <p:extLst>
      <p:ext uri="{BB962C8B-B14F-4D97-AF65-F5344CB8AC3E}">
        <p14:creationId xmlns:p14="http://schemas.microsoft.com/office/powerpoint/2010/main" val="3114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2B4D1-D1E7-0641-8AF2-455D4BF944F4}"/>
              </a:ext>
            </a:extLst>
          </p:cNvPr>
          <p:cNvSpPr>
            <a:spLocks noGrp="1"/>
          </p:cNvSpPr>
          <p:nvPr>
            <p:ph type="title"/>
          </p:nvPr>
        </p:nvSpPr>
        <p:spPr/>
        <p:txBody>
          <a:bodyPr/>
          <a:lstStyle/>
          <a:p>
            <a:r>
              <a:rPr lang="en-US" dirty="0"/>
              <a:t>Exception </a:t>
            </a:r>
            <a:r>
              <a:rPr lang="en-US" dirty="0" err="1"/>
              <a:t>culturelle</a:t>
            </a:r>
            <a:endParaRPr lang="en-US" dirty="0"/>
          </a:p>
        </p:txBody>
      </p:sp>
      <p:pic>
        <p:nvPicPr>
          <p:cNvPr id="4" name="Espace réservé du contenu 3" descr="William_J._Clinton_-_NCI_Visuals_Online.jpg">
            <a:extLst>
              <a:ext uri="{FF2B5EF4-FFF2-40B4-BE49-F238E27FC236}">
                <a16:creationId xmlns:a16="http://schemas.microsoft.com/office/drawing/2014/main" id="{6CD72893-4E18-F142-92FE-0CA9EB8917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78378"/>
            <a:ext cx="4064473" cy="4195762"/>
          </a:xfrm>
          <a:prstGeom prst="rect">
            <a:avLst/>
          </a:prstGeom>
        </p:spPr>
      </p:pic>
      <p:pic>
        <p:nvPicPr>
          <p:cNvPr id="5" name="Image 4" descr="360_jack_valenti0427.jpg">
            <a:extLst>
              <a:ext uri="{FF2B5EF4-FFF2-40B4-BE49-F238E27FC236}">
                <a16:creationId xmlns:a16="http://schemas.microsoft.com/office/drawing/2014/main" id="{2B214412-54DE-3E45-8F88-938A45FB9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464" y="1378378"/>
            <a:ext cx="3529180" cy="2346129"/>
          </a:xfrm>
          <a:prstGeom prst="rect">
            <a:avLst/>
          </a:prstGeom>
        </p:spPr>
      </p:pic>
      <p:pic>
        <p:nvPicPr>
          <p:cNvPr id="6" name="Image 5">
            <a:extLst>
              <a:ext uri="{FF2B5EF4-FFF2-40B4-BE49-F238E27FC236}">
                <a16:creationId xmlns:a16="http://schemas.microsoft.com/office/drawing/2014/main" id="{1A4F0627-939F-AE40-AE5F-515FE3F59981}"/>
              </a:ext>
            </a:extLst>
          </p:cNvPr>
          <p:cNvPicPr>
            <a:picLocks noChangeAspect="1"/>
          </p:cNvPicPr>
          <p:nvPr/>
        </p:nvPicPr>
        <p:blipFill>
          <a:blip r:embed="rId4"/>
          <a:stretch>
            <a:fillRect/>
          </a:stretch>
        </p:blipFill>
        <p:spPr>
          <a:xfrm>
            <a:off x="4187464" y="4237463"/>
            <a:ext cx="3529180" cy="2358684"/>
          </a:xfrm>
          <a:prstGeom prst="rect">
            <a:avLst/>
          </a:prstGeom>
        </p:spPr>
      </p:pic>
      <p:pic>
        <p:nvPicPr>
          <p:cNvPr id="9" name="Image 8">
            <a:extLst>
              <a:ext uri="{FF2B5EF4-FFF2-40B4-BE49-F238E27FC236}">
                <a16:creationId xmlns:a16="http://schemas.microsoft.com/office/drawing/2014/main" id="{05EF268C-4461-AF44-B765-1A462FED9E0F}"/>
              </a:ext>
            </a:extLst>
          </p:cNvPr>
          <p:cNvPicPr>
            <a:picLocks noChangeAspect="1"/>
          </p:cNvPicPr>
          <p:nvPr/>
        </p:nvPicPr>
        <p:blipFill>
          <a:blip r:embed="rId5"/>
          <a:stretch>
            <a:fillRect/>
          </a:stretch>
        </p:blipFill>
        <p:spPr>
          <a:xfrm>
            <a:off x="8142736" y="1544277"/>
            <a:ext cx="3816195" cy="1244600"/>
          </a:xfrm>
          <a:prstGeom prst="rect">
            <a:avLst/>
          </a:prstGeom>
        </p:spPr>
      </p:pic>
    </p:spTree>
    <p:extLst>
      <p:ext uri="{BB962C8B-B14F-4D97-AF65-F5344CB8AC3E}">
        <p14:creationId xmlns:p14="http://schemas.microsoft.com/office/powerpoint/2010/main" val="623573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A. Crise de l’industrie cinématographique</a:t>
            </a:r>
          </a:p>
        </p:txBody>
      </p:sp>
      <p:sp>
        <p:nvSpPr>
          <p:cNvPr id="3" name="Espace réservé du contenu 2"/>
          <p:cNvSpPr>
            <a:spLocks noGrp="1"/>
          </p:cNvSpPr>
          <p:nvPr>
            <p:ph idx="1"/>
          </p:nvPr>
        </p:nvSpPr>
        <p:spPr>
          <a:xfrm>
            <a:off x="808074" y="2594344"/>
            <a:ext cx="8640726" cy="3976577"/>
          </a:xfrm>
        </p:spPr>
        <p:txBody>
          <a:bodyPr>
            <a:normAutofit fontScale="85000" lnSpcReduction="10000"/>
          </a:bodyPr>
          <a:lstStyle/>
          <a:p>
            <a:r>
              <a:rPr lang="fr-FR" dirty="0"/>
              <a:t>Années 1980: Développement technologique (vidéo) et fin du monopole public dans le secteur de télévision.</a:t>
            </a:r>
          </a:p>
          <a:p>
            <a:pPr marL="36576" indent="0">
              <a:buNone/>
            </a:pPr>
            <a:r>
              <a:rPr lang="fr-FR" dirty="0"/>
              <a:t> </a:t>
            </a:r>
          </a:p>
          <a:p>
            <a:r>
              <a:rPr lang="fr-FR" dirty="0"/>
              <a:t>Longs métrages produits dans l’Union européenne : 471 (1991), 602 (2000), 918 (2005), 1218 (2010).  </a:t>
            </a:r>
          </a:p>
          <a:p>
            <a:r>
              <a:rPr lang="fr-FR" dirty="0"/>
              <a:t>Longs métrages produits en France : 222 (1975), 133 (1987), 240 (2005), 261 (2010). </a:t>
            </a:r>
          </a:p>
          <a:p>
            <a:r>
              <a:rPr lang="fr-FR" dirty="0"/>
              <a:t>Longs métrages produits au Royaume-Uni: 55 (1975), 38 (1989), 164 (2005). </a:t>
            </a:r>
          </a:p>
          <a:p>
            <a:r>
              <a:rPr lang="fr-FR" dirty="0"/>
              <a:t>Longs métrages en Italie: 198 (1975), 89 (1985), 99 (1996), 141 (2010). </a:t>
            </a:r>
          </a:p>
          <a:p>
            <a:r>
              <a:rPr lang="fr-FR" dirty="0"/>
              <a:t>Longs métrages en Espagne: 98 (1975), 45 (1990), 142 (2005), 201 (2010).</a:t>
            </a:r>
          </a:p>
          <a:p>
            <a:r>
              <a:rPr lang="fr-FR" dirty="0"/>
              <a:t>Longs métrages en Allemagne: 73 (1975), 48 (1990), 103 (2005), 119 (2010). </a:t>
            </a:r>
          </a:p>
          <a:p>
            <a:endParaRPr lang="fr-FR" dirty="0"/>
          </a:p>
        </p:txBody>
      </p:sp>
      <p:pic>
        <p:nvPicPr>
          <p:cNvPr id="4" name="Espace réservé du contenu 3" descr="VHS-cassette.jpg"/>
          <p:cNvPicPr>
            <a:picLocks noChangeAspect="1"/>
          </p:cNvPicPr>
          <p:nvPr/>
        </p:nvPicPr>
        <p:blipFill>
          <a:blip r:embed="rId2">
            <a:extLst>
              <a:ext uri="{28A0092B-C50C-407E-A947-70E740481C1C}">
                <a14:useLocalDpi xmlns:a14="http://schemas.microsoft.com/office/drawing/2010/main" val="0"/>
              </a:ext>
            </a:extLst>
          </a:blip>
          <a:srcRect t="4544" b="4544"/>
          <a:stretch>
            <a:fillRect/>
          </a:stretch>
        </p:blipFill>
        <p:spPr>
          <a:xfrm>
            <a:off x="6161907" y="58585"/>
            <a:ext cx="2864437" cy="1736078"/>
          </a:xfrm>
          <a:prstGeom prst="rect">
            <a:avLst/>
          </a:prstGeom>
        </p:spPr>
      </p:pic>
      <p:pic>
        <p:nvPicPr>
          <p:cNvPr id="5" name="Espace réservé du contenu 5" descr="canal-france.png"/>
          <p:cNvPicPr>
            <a:picLocks noChangeAspect="1"/>
          </p:cNvPicPr>
          <p:nvPr/>
        </p:nvPicPr>
        <p:blipFill>
          <a:blip r:embed="rId3">
            <a:extLst>
              <a:ext uri="{28A0092B-C50C-407E-A947-70E740481C1C}">
                <a14:useLocalDpi xmlns:a14="http://schemas.microsoft.com/office/drawing/2010/main" val="0"/>
              </a:ext>
            </a:extLst>
          </a:blip>
          <a:srcRect l="2859" r="2859"/>
          <a:stretch>
            <a:fillRect/>
          </a:stretch>
        </p:blipFill>
        <p:spPr>
          <a:xfrm>
            <a:off x="9026344" y="0"/>
            <a:ext cx="3165656" cy="1736078"/>
          </a:xfrm>
          <a:prstGeom prst="rect">
            <a:avLst/>
          </a:prstGeom>
        </p:spPr>
      </p:pic>
    </p:spTree>
    <p:extLst>
      <p:ext uri="{BB962C8B-B14F-4D97-AF65-F5344CB8AC3E}">
        <p14:creationId xmlns:p14="http://schemas.microsoft.com/office/powerpoint/2010/main" val="3194078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A. Crise de l’industrie cinématographique</a:t>
            </a:r>
          </a:p>
        </p:txBody>
      </p:sp>
      <p:sp>
        <p:nvSpPr>
          <p:cNvPr id="3" name="Espace réservé du contenu 2"/>
          <p:cNvSpPr>
            <a:spLocks noGrp="1"/>
          </p:cNvSpPr>
          <p:nvPr>
            <p:ph idx="1"/>
          </p:nvPr>
        </p:nvSpPr>
        <p:spPr>
          <a:xfrm>
            <a:off x="646111" y="2305967"/>
            <a:ext cx="10475545" cy="4142238"/>
          </a:xfrm>
        </p:spPr>
        <p:txBody>
          <a:bodyPr>
            <a:normAutofit fontScale="77500" lnSpcReduction="20000"/>
          </a:bodyPr>
          <a:lstStyle/>
          <a:p>
            <a:r>
              <a:rPr lang="fr-FR" dirty="0"/>
              <a:t>France, part du film national-film américain: 53,4%-30,1% (1982), 28,3%-60,9% (1994), 41,2%-46,4% (2001), 35,7%-47,5% (2010).</a:t>
            </a:r>
          </a:p>
          <a:p>
            <a:pPr marL="118872" indent="0">
              <a:buNone/>
            </a:pPr>
            <a:endParaRPr lang="fr-FR" dirty="0"/>
          </a:p>
          <a:p>
            <a:r>
              <a:rPr lang="fr-FR" dirty="0"/>
              <a:t>Allemagne, part du film national-film américain: 22,7%-58,7% (1985), 6,3%-87,1% (1995), 27,4%-64,5% (2009). </a:t>
            </a:r>
          </a:p>
          <a:p>
            <a:pPr marL="118872" indent="0">
              <a:buNone/>
            </a:pPr>
            <a:endParaRPr lang="fr-FR" dirty="0"/>
          </a:p>
          <a:p>
            <a:r>
              <a:rPr lang="fr-FR" dirty="0"/>
              <a:t>Italie, part du film national-film américain: 31,8%-48,6% (1985), 17,3%-70% (1993), 30,4%-57,2% (2010). </a:t>
            </a:r>
          </a:p>
          <a:p>
            <a:pPr marL="118872" indent="0">
              <a:buNone/>
            </a:pPr>
            <a:endParaRPr lang="fr-FR" dirty="0"/>
          </a:p>
          <a:p>
            <a:r>
              <a:rPr lang="fr-FR" dirty="0"/>
              <a:t>Espagne, part du film national-film américain: 14,3%-58,4% (1987), 7,1%-72,3% (1994), 15,6%-71,6% (2009). </a:t>
            </a:r>
          </a:p>
          <a:p>
            <a:pPr marL="118872" indent="0">
              <a:buNone/>
            </a:pPr>
            <a:endParaRPr lang="fr-FR" dirty="0"/>
          </a:p>
          <a:p>
            <a:r>
              <a:rPr lang="fr-FR" dirty="0"/>
              <a:t>Royaume-Uni, part du film national-film américain: 14%-84% (1985), 4,7%-87% (1993), 24%-71,8% (2010). </a:t>
            </a:r>
          </a:p>
          <a:p>
            <a:pPr marL="118872" indent="0">
              <a:buNone/>
            </a:pPr>
            <a:endParaRPr lang="fr-FR" dirty="0"/>
          </a:p>
          <a:p>
            <a:r>
              <a:rPr lang="fr-FR" dirty="0"/>
              <a:t>Union européenne, part du film européen-film américain: 17%-73% (1991), 31%-67% (2009). </a:t>
            </a:r>
          </a:p>
        </p:txBody>
      </p:sp>
      <p:pic>
        <p:nvPicPr>
          <p:cNvPr id="4" name="Espace réservé du contenu 3" descr="hollywood_2399946b.jpg"/>
          <p:cNvPicPr>
            <a:picLocks noChangeAspect="1"/>
          </p:cNvPicPr>
          <p:nvPr/>
        </p:nvPicPr>
        <p:blipFill>
          <a:blip r:embed="rId2">
            <a:extLst>
              <a:ext uri="{28A0092B-C50C-407E-A947-70E740481C1C}">
                <a14:useLocalDpi xmlns:a14="http://schemas.microsoft.com/office/drawing/2010/main" val="0"/>
              </a:ext>
            </a:extLst>
          </a:blip>
          <a:srcRect t="1444" b="1444"/>
          <a:stretch>
            <a:fillRect/>
          </a:stretch>
        </p:blipFill>
        <p:spPr>
          <a:xfrm>
            <a:off x="6896038" y="0"/>
            <a:ext cx="5295962" cy="1631052"/>
          </a:xfrm>
          <a:prstGeom prst="rect">
            <a:avLst/>
          </a:prstGeom>
        </p:spPr>
      </p:pic>
    </p:spTree>
    <p:extLst>
      <p:ext uri="{BB962C8B-B14F-4D97-AF65-F5344CB8AC3E}">
        <p14:creationId xmlns:p14="http://schemas.microsoft.com/office/powerpoint/2010/main" val="626551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{732A2B17-CE31-2448-864D-EB32E1BC03A8}tf10001062</Template>
  <TotalTime>178</TotalTime>
  <Words>1289</Words>
  <Application>Microsoft Macintosh PowerPoint</Application>
  <PresentationFormat>Grand écran</PresentationFormat>
  <Paragraphs>185</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Calibri</vt:lpstr>
      <vt:lpstr>Century Gothic</vt:lpstr>
      <vt:lpstr>Times New Roman</vt:lpstr>
      <vt:lpstr>Wingdings 3</vt:lpstr>
      <vt:lpstr>Ion</vt:lpstr>
      <vt:lpstr>Gouvernance mondiale de la culture : la Convention sur la diversité des expressions culturelles</vt:lpstr>
      <vt:lpstr>Introduction</vt:lpstr>
      <vt:lpstr>Introduction</vt:lpstr>
      <vt:lpstr>Introduction-CDEC</vt:lpstr>
      <vt:lpstr>Introduction-CDEC</vt:lpstr>
      <vt:lpstr>Introduction-CDEC</vt:lpstr>
      <vt:lpstr>Exception culturelle</vt:lpstr>
      <vt:lpstr>A. Crise de l’industrie cinématographique</vt:lpstr>
      <vt:lpstr>A. Crise de l’industrie cinématographique</vt:lpstr>
      <vt:lpstr>Exception culturelle</vt:lpstr>
      <vt:lpstr>UNESCO-débat ‘développement et culture’</vt:lpstr>
      <vt:lpstr>Construction de la CDEC</vt:lpstr>
      <vt:lpstr>Mise en œuvre de la CDEC</vt:lpstr>
      <vt:lpstr>Mise en œuvre de la CDEC</vt:lpstr>
      <vt:lpstr>Accords bilatéraux et culture</vt:lpstr>
      <vt:lpstr>Chine-Hollywood</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Gouvernance mondiale de la culture : la Convention sur la diversité des expressions culturelles</dc:title>
  <dc:creator>Microsoft Office User</dc:creator>
  <cp:lastModifiedBy>Microsoft Office User</cp:lastModifiedBy>
  <cp:revision>15</cp:revision>
  <dcterms:created xsi:type="dcterms:W3CDTF">2018-12-03T09:35:19Z</dcterms:created>
  <dcterms:modified xsi:type="dcterms:W3CDTF">2018-12-04T14:28:11Z</dcterms:modified>
</cp:coreProperties>
</file>