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61"/>
  </p:notesMasterIdLst>
  <p:sldIdLst>
    <p:sldId id="276" r:id="rId4"/>
    <p:sldId id="257" r:id="rId5"/>
    <p:sldId id="302" r:id="rId6"/>
    <p:sldId id="303" r:id="rId7"/>
    <p:sldId id="304" r:id="rId8"/>
    <p:sldId id="344" r:id="rId9"/>
    <p:sldId id="345" r:id="rId10"/>
    <p:sldId id="309" r:id="rId11"/>
    <p:sldId id="314" r:id="rId12"/>
    <p:sldId id="312" r:id="rId13"/>
    <p:sldId id="313" r:id="rId14"/>
    <p:sldId id="311" r:id="rId15"/>
    <p:sldId id="316" r:id="rId16"/>
    <p:sldId id="307" r:id="rId17"/>
    <p:sldId id="305" r:id="rId18"/>
    <p:sldId id="346" r:id="rId19"/>
    <p:sldId id="317" r:id="rId20"/>
    <p:sldId id="318" r:id="rId21"/>
    <p:sldId id="319" r:id="rId22"/>
    <p:sldId id="320" r:id="rId23"/>
    <p:sldId id="321" r:id="rId24"/>
    <p:sldId id="364" r:id="rId25"/>
    <p:sldId id="323" r:id="rId26"/>
    <p:sldId id="324" r:id="rId27"/>
    <p:sldId id="325" r:id="rId28"/>
    <p:sldId id="326" r:id="rId29"/>
    <p:sldId id="327" r:id="rId30"/>
    <p:sldId id="373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48" r:id="rId41"/>
    <p:sldId id="343" r:id="rId42"/>
    <p:sldId id="368" r:id="rId43"/>
    <p:sldId id="369" r:id="rId44"/>
    <p:sldId id="375" r:id="rId45"/>
    <p:sldId id="374" r:id="rId46"/>
    <p:sldId id="367" r:id="rId47"/>
    <p:sldId id="301" r:id="rId48"/>
    <p:sldId id="371" r:id="rId49"/>
    <p:sldId id="355" r:id="rId50"/>
    <p:sldId id="357" r:id="rId51"/>
    <p:sldId id="361" r:id="rId52"/>
    <p:sldId id="362" r:id="rId53"/>
    <p:sldId id="298" r:id="rId54"/>
    <p:sldId id="352" r:id="rId55"/>
    <p:sldId id="363" r:id="rId56"/>
    <p:sldId id="372" r:id="rId57"/>
    <p:sldId id="377" r:id="rId58"/>
    <p:sldId id="376" r:id="rId59"/>
    <p:sldId id="370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0" autoAdjust="0"/>
    <p:restoredTop sz="94451" autoAdjust="0"/>
  </p:normalViewPr>
  <p:slideViewPr>
    <p:cSldViewPr>
      <p:cViewPr varScale="1">
        <p:scale>
          <a:sx n="86" d="100"/>
          <a:sy n="86" d="100"/>
        </p:scale>
        <p:origin x="153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A5AB0-10DD-431A-9154-AAAC3A654E52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A1C00-C7A5-4D3D-BE85-1AA6046C1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7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A1C00-C7A5-4D3D-BE85-1AA6046C19F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75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523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86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411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021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18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534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22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8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30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619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55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816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0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08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95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825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721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27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479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60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21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1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5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63500"/>
            <a:ext cx="8839200" cy="135421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b="1" i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Spatial modelling of weeds and crop growth in century-old charcoal kiln sites with integration of high and very high resolution remote sensing</a:t>
            </a:r>
          </a:p>
          <a:p>
            <a:pPr lvl="0" algn="ctr"/>
            <a:r>
              <a:rPr lang="en-US" b="1" i="1" dirty="0">
                <a:solidFill>
                  <a:prstClr val="black"/>
                </a:solidFill>
              </a:rPr>
              <a:t> </a:t>
            </a:r>
            <a:endParaRPr lang="en-US" b="1" i="1" dirty="0" smtClean="0">
              <a:solidFill>
                <a:prstClr val="black"/>
              </a:solidFill>
            </a:endParaRPr>
          </a:p>
          <a:p>
            <a:pPr lvl="0" algn="ctr"/>
            <a:r>
              <a:rPr lang="en-US" sz="1400" b="1" i="1" dirty="0" smtClean="0">
                <a:solidFill>
                  <a:schemeClr val="bg1"/>
                </a:solidFill>
              </a:rPr>
              <a:t>University </a:t>
            </a:r>
            <a:r>
              <a:rPr lang="en-US" sz="1400" b="1" i="1" dirty="0">
                <a:solidFill>
                  <a:schemeClr val="bg1"/>
                </a:solidFill>
              </a:rPr>
              <a:t>of Liege – Arlon Campus </a:t>
            </a:r>
            <a:r>
              <a:rPr lang="en-US" sz="1400" b="1" i="1" dirty="0" smtClean="0">
                <a:solidFill>
                  <a:schemeClr val="bg1"/>
                </a:solidFill>
              </a:rPr>
              <a:t>Environment</a:t>
            </a:r>
            <a:endParaRPr lang="en-US" sz="1400" b="1" i="1" dirty="0">
              <a:solidFill>
                <a:schemeClr val="bg1"/>
              </a:solidFill>
            </a:endParaRPr>
          </a:p>
          <a:p>
            <a:pPr lvl="0" algn="ctr"/>
            <a:r>
              <a:rPr lang="en-US" sz="1400" b="1" i="1" dirty="0" smtClean="0">
                <a:solidFill>
                  <a:schemeClr val="bg1"/>
                </a:solidFill>
              </a:rPr>
              <a:t> </a:t>
            </a:r>
            <a:r>
              <a:rPr lang="fr-FR" sz="100" dirty="0" smtClean="0">
                <a:solidFill>
                  <a:schemeClr val="bg1"/>
                </a:solidFill>
              </a:rPr>
              <a:t>. </a:t>
            </a:r>
            <a:r>
              <a:rPr lang="en-US" sz="1400" b="1" i="1" dirty="0" smtClean="0">
                <a:solidFill>
                  <a:schemeClr val="bg1"/>
                </a:solidFill>
              </a:rPr>
              <a:t>September 2018 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0" y="1392317"/>
            <a:ext cx="2895600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Ramin Heidarian Dehkordi</a:t>
            </a:r>
          </a:p>
        </p:txBody>
      </p:sp>
    </p:spTree>
    <p:extLst>
      <p:ext uri="{BB962C8B-B14F-4D97-AF65-F5344CB8AC3E}">
        <p14:creationId xmlns:p14="http://schemas.microsoft.com/office/powerpoint/2010/main" val="298343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00800"/>
            <a:ext cx="9144000" cy="4599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11" y="1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UAV</a:t>
            </a: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1338" y="571695"/>
            <a:ext cx="883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Applications</a:t>
            </a:r>
            <a:endParaRPr lang="en-GB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Rescue UAVs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UAVs for Environmental monitoring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UAVs for visual effects</a:t>
            </a:r>
          </a:p>
          <a:p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8" y="6431029"/>
            <a:ext cx="1267884" cy="396491"/>
          </a:xfrm>
          <a:prstGeom prst="rect">
            <a:avLst/>
          </a:prstGeom>
        </p:spPr>
      </p:pic>
      <p:sp>
        <p:nvSpPr>
          <p:cNvPr id="12" name="AutoShape 8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2" descr="Image result for drone movie mak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84" y="1826554"/>
            <a:ext cx="4119516" cy="21837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drones for spor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896" y="1826554"/>
            <a:ext cx="4105635" cy="21837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242" y="4114653"/>
            <a:ext cx="4435295" cy="217006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77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00800"/>
            <a:ext cx="9144000" cy="4599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11" y="1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UAV</a:t>
            </a: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1338" y="571695"/>
            <a:ext cx="883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Applications</a:t>
            </a:r>
            <a:endParaRPr lang="en-GB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Rescue UAVs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UAVs for Environmental monitoring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UAVs for visual effects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UAVs for surveying</a:t>
            </a:r>
          </a:p>
          <a:p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8" y="6431029"/>
            <a:ext cx="1267884" cy="396491"/>
          </a:xfrm>
          <a:prstGeom prst="rect">
            <a:avLst/>
          </a:prstGeom>
        </p:spPr>
      </p:pic>
      <p:sp>
        <p:nvSpPr>
          <p:cNvPr id="12" name="AutoShape 8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65" y="2064394"/>
            <a:ext cx="3580173" cy="2105178"/>
          </a:xfrm>
          <a:prstGeom prst="round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554" y="2060480"/>
            <a:ext cx="3233942" cy="2109092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765" y="4230640"/>
            <a:ext cx="3580173" cy="2109092"/>
          </a:xfrm>
          <a:prstGeom prst="round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966" y="4230640"/>
            <a:ext cx="3232867" cy="210909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2455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00800"/>
            <a:ext cx="9144000" cy="4599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11" y="1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UAV</a:t>
            </a: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1338" y="571695"/>
            <a:ext cx="8839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Applications</a:t>
            </a:r>
            <a:endParaRPr lang="en-GB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Rescue UAVs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UAVs for Environmental monitoring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UAVs </a:t>
            </a:r>
            <a:r>
              <a:rPr lang="en-US" dirty="0"/>
              <a:t>for visual effects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UAVs for </a:t>
            </a:r>
            <a:r>
              <a:rPr lang="en-US" dirty="0" smtClean="0"/>
              <a:t>surveying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UAVs for agriculture</a:t>
            </a:r>
          </a:p>
          <a:p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8" y="6431029"/>
            <a:ext cx="1267884" cy="396491"/>
          </a:xfrm>
          <a:prstGeom prst="rect">
            <a:avLst/>
          </a:prstGeom>
        </p:spPr>
      </p:pic>
      <p:sp>
        <p:nvSpPr>
          <p:cNvPr id="12" name="AutoShape 8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204518" y="2438400"/>
            <a:ext cx="8734963" cy="2545586"/>
            <a:chOff x="184604" y="2369428"/>
            <a:chExt cx="8734963" cy="2545586"/>
          </a:xfrm>
        </p:grpSpPr>
        <p:pic>
          <p:nvPicPr>
            <p:cNvPr id="3074" name="Picture 2" descr="Related 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04" y="2369428"/>
              <a:ext cx="4289963" cy="2545586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Related 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548" y="2369428"/>
              <a:ext cx="4293019" cy="2545586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9414" y="660400"/>
            <a:ext cx="4329872" cy="5665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089" y="685930"/>
            <a:ext cx="4289392" cy="564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3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00800"/>
            <a:ext cx="9144000" cy="4599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11" y="1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UAV</a:t>
            </a: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1338" y="571695"/>
            <a:ext cx="8839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Applications</a:t>
            </a:r>
            <a:endParaRPr lang="en-GB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Rescue UAVs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UAVs for Environmental monitoring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UAVs </a:t>
            </a:r>
            <a:r>
              <a:rPr lang="en-US" dirty="0"/>
              <a:t>for visual effects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UAVs for </a:t>
            </a:r>
            <a:r>
              <a:rPr lang="en-US" dirty="0" smtClean="0"/>
              <a:t>surveying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UAVs for agriculture</a:t>
            </a:r>
          </a:p>
          <a:p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8" y="6431029"/>
            <a:ext cx="1267884" cy="396491"/>
          </a:xfrm>
          <a:prstGeom prst="rect">
            <a:avLst/>
          </a:prstGeom>
        </p:spPr>
      </p:pic>
      <p:sp>
        <p:nvSpPr>
          <p:cNvPr id="12" name="AutoShape 8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87362" y="2603020"/>
            <a:ext cx="9056638" cy="2525885"/>
            <a:chOff x="3931320" y="1688937"/>
            <a:chExt cx="9056638" cy="25258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1320" y="1688937"/>
              <a:ext cx="3792620" cy="252588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27212" y="1958659"/>
              <a:ext cx="5260746" cy="2248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851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00800"/>
            <a:ext cx="9144000" cy="4599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11" y="1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UAV</a:t>
            </a:r>
            <a:endParaRPr lang="en-GB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8" y="6431029"/>
            <a:ext cx="1267884" cy="396491"/>
          </a:xfrm>
          <a:prstGeom prst="rect">
            <a:avLst/>
          </a:prstGeom>
        </p:spPr>
      </p:pic>
      <p:sp>
        <p:nvSpPr>
          <p:cNvPr id="12" name="AutoShape 8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04800" y="677062"/>
            <a:ext cx="8698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4"/>
            <a:endParaRPr lang="en-GB" dirty="0"/>
          </a:p>
          <a:p>
            <a:pPr marL="1257300" lvl="4" indent="-342900">
              <a:buFont typeface="+mj-lt"/>
              <a:buAutoNum type="arabicPeriod"/>
            </a:pPr>
            <a:endParaRPr lang="en-GB" b="1" i="1" dirty="0" smtClean="0"/>
          </a:p>
          <a:p>
            <a:pPr marL="1257300" lvl="4" indent="-342900">
              <a:buFont typeface="+mj-lt"/>
              <a:buAutoNum type="arabicPeriod"/>
            </a:pPr>
            <a:endParaRPr lang="en-GB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6210" y="541466"/>
            <a:ext cx="9035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Administrative</a:t>
            </a:r>
            <a:r>
              <a:rPr lang="en-GB" dirty="0" smtClean="0"/>
              <a:t>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Belgian </a:t>
            </a:r>
            <a:r>
              <a:rPr lang="en-GB" dirty="0" smtClean="0"/>
              <a:t>drone piloting </a:t>
            </a:r>
            <a:r>
              <a:rPr lang="en-GB" b="1" dirty="0"/>
              <a:t>license</a:t>
            </a:r>
            <a:r>
              <a:rPr lang="en-GB" dirty="0"/>
              <a:t>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GB" dirty="0"/>
              <a:t>C</a:t>
            </a:r>
            <a:r>
              <a:rPr lang="en-GB" dirty="0" smtClean="0"/>
              <a:t>lass 2: </a:t>
            </a:r>
            <a:r>
              <a:rPr lang="en-GB" dirty="0"/>
              <a:t>drone less than 5kg, 45m max </a:t>
            </a:r>
            <a:r>
              <a:rPr lang="en-GB" dirty="0" smtClean="0"/>
              <a:t>altitude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GB" dirty="0" smtClean="0"/>
              <a:t>Class 1: 90m max altitude</a:t>
            </a:r>
          </a:p>
          <a:p>
            <a:pPr lvl="2"/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Drone </a:t>
            </a:r>
            <a:r>
              <a:rPr lang="en-GB" b="1" dirty="0"/>
              <a:t>registration</a:t>
            </a:r>
            <a:r>
              <a:rPr lang="en-GB" dirty="0"/>
              <a:t> at </a:t>
            </a:r>
            <a:r>
              <a:rPr lang="en-GB" dirty="0" smtClean="0"/>
              <a:t>DGTA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Drone &amp; pilot </a:t>
            </a:r>
            <a:r>
              <a:rPr lang="en-GB" b="1" dirty="0"/>
              <a:t>insurance</a:t>
            </a:r>
            <a:r>
              <a:rPr lang="en-GB" dirty="0"/>
              <a:t> </a:t>
            </a:r>
            <a:r>
              <a:rPr lang="en-GB" dirty="0" smtClean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Belgian Low air map </a:t>
            </a:r>
            <a:r>
              <a:rPr lang="en-GB" dirty="0" smtClean="0"/>
              <a:t>---&gt; </a:t>
            </a:r>
            <a:r>
              <a:rPr lang="en-GB" dirty="0"/>
              <a:t>check the </a:t>
            </a:r>
            <a:r>
              <a:rPr lang="en-GB" b="1" dirty="0"/>
              <a:t>air activities</a:t>
            </a:r>
            <a:r>
              <a:rPr lang="en-GB" dirty="0"/>
              <a:t> of the </a:t>
            </a:r>
            <a:r>
              <a:rPr lang="en-GB" dirty="0" smtClean="0"/>
              <a:t>zone ---&gt; </a:t>
            </a:r>
            <a:r>
              <a:rPr lang="en-GB" b="1" dirty="0" smtClean="0"/>
              <a:t>NOTAM </a:t>
            </a:r>
            <a:r>
              <a:rPr lang="en-GB" dirty="0" smtClean="0"/>
              <a:t>(</a:t>
            </a:r>
            <a:r>
              <a:rPr lang="en-GB" dirty="0" err="1" smtClean="0"/>
              <a:t>NOtice</a:t>
            </a:r>
            <a:r>
              <a:rPr lang="en-GB" dirty="0" smtClean="0"/>
              <a:t> To </a:t>
            </a:r>
            <a:r>
              <a:rPr lang="en-GB" dirty="0" err="1" smtClean="0"/>
              <a:t>AirMan</a:t>
            </a:r>
            <a:r>
              <a:rPr lang="en-GB" dirty="0" smtClean="0"/>
              <a:t>) 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275507" y="3645113"/>
            <a:ext cx="8636918" cy="2713058"/>
            <a:chOff x="75022" y="3406104"/>
            <a:chExt cx="9061840" cy="318426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338500" y="2792008"/>
              <a:ext cx="3184262" cy="441246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22" y="3406104"/>
              <a:ext cx="4714875" cy="3184263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609600"/>
            <a:ext cx="1825826" cy="268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00800"/>
            <a:ext cx="9144000" cy="4599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11" y="1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UAV</a:t>
            </a:r>
            <a:endParaRPr lang="en-GB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8" y="6431029"/>
            <a:ext cx="1267884" cy="396491"/>
          </a:xfrm>
          <a:prstGeom prst="rect">
            <a:avLst/>
          </a:prstGeom>
        </p:spPr>
      </p:pic>
      <p:sp>
        <p:nvSpPr>
          <p:cNvPr id="12" name="AutoShape 8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76211" y="978564"/>
            <a:ext cx="90355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-  DJI </a:t>
            </a:r>
            <a:r>
              <a:rPr lang="en-US" b="1" dirty="0"/>
              <a:t>Phantom 4 </a:t>
            </a:r>
            <a:r>
              <a:rPr lang="en-US" b="1" dirty="0" smtClean="0"/>
              <a:t>Pro </a:t>
            </a:r>
            <a:r>
              <a:rPr lang="en-US" dirty="0"/>
              <a:t>--&gt; RGB 	</a:t>
            </a:r>
            <a:r>
              <a:rPr lang="en-US" dirty="0" smtClean="0"/>
              <a:t>                </a:t>
            </a:r>
            <a:r>
              <a:rPr lang="en-US" b="1" dirty="0" smtClean="0"/>
              <a:t>-</a:t>
            </a:r>
            <a:r>
              <a:rPr lang="en-US" dirty="0" smtClean="0"/>
              <a:t> </a:t>
            </a:r>
            <a:r>
              <a:rPr lang="en-US" b="1" dirty="0" smtClean="0"/>
              <a:t>DJI </a:t>
            </a:r>
            <a:r>
              <a:rPr lang="en-US" b="1" dirty="0" err="1"/>
              <a:t>Matrice</a:t>
            </a:r>
            <a:r>
              <a:rPr lang="en-US" b="1" dirty="0"/>
              <a:t> 100 </a:t>
            </a:r>
            <a:r>
              <a:rPr lang="en-US" dirty="0"/>
              <a:t>--&gt; multispectral + </a:t>
            </a:r>
            <a:r>
              <a:rPr lang="en-US" dirty="0" smtClean="0"/>
              <a:t>thermal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34975" y="4995607"/>
            <a:ext cx="830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Optical RGB --&gt; overview, (</a:t>
            </a:r>
            <a:r>
              <a:rPr lang="en-US" dirty="0" smtClean="0"/>
              <a:t>DSM </a:t>
            </a:r>
            <a:r>
              <a:rPr lang="en-US" dirty="0"/>
              <a:t>&amp; crop </a:t>
            </a:r>
            <a:r>
              <a:rPr lang="en-US" dirty="0" smtClean="0"/>
              <a:t>height)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Multispectral sensor --&gt; crop status, vegetation indices, crop growth</a:t>
            </a:r>
          </a:p>
          <a:p>
            <a:r>
              <a:rPr lang="en-US" dirty="0" smtClean="0"/>
              <a:t>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Thermal --&gt; crop stress, evapotranspiration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t="12736" b="9932"/>
          <a:stretch/>
        </p:blipFill>
        <p:spPr>
          <a:xfrm>
            <a:off x="838200" y="1364819"/>
            <a:ext cx="7789962" cy="3561761"/>
          </a:xfrm>
          <a:prstGeom prst="round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6211" y="594233"/>
            <a:ext cx="746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The </a:t>
            </a:r>
            <a:r>
              <a:rPr lang="en-GB" b="1" dirty="0"/>
              <a:t>value</a:t>
            </a:r>
            <a:r>
              <a:rPr lang="en-GB" dirty="0"/>
              <a:t> is paired with the mounted </a:t>
            </a:r>
            <a:r>
              <a:rPr lang="en-GB" b="1" dirty="0"/>
              <a:t>sensors</a:t>
            </a:r>
            <a:r>
              <a:rPr lang="en-GB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410970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00800"/>
            <a:ext cx="9144000" cy="4599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11" y="1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UAV</a:t>
            </a: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8057" y="57982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DJI </a:t>
            </a:r>
            <a:r>
              <a:rPr lang="en-US" dirty="0" err="1" smtClean="0"/>
              <a:t>Matrice</a:t>
            </a:r>
            <a:r>
              <a:rPr lang="en-US" dirty="0" smtClean="0"/>
              <a:t> 100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4825" y="4662163"/>
            <a:ext cx="670560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8" y="6431029"/>
            <a:ext cx="1267884" cy="396491"/>
          </a:xfrm>
          <a:prstGeom prst="rect">
            <a:avLst/>
          </a:prstGeom>
        </p:spPr>
      </p:pic>
      <p:sp>
        <p:nvSpPr>
          <p:cNvPr id="12" name="AutoShape 8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2994"/>
          <a:stretch/>
        </p:blipFill>
        <p:spPr>
          <a:xfrm>
            <a:off x="711112" y="853766"/>
            <a:ext cx="8077200" cy="54878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5459" b="4614"/>
          <a:stretch/>
        </p:blipFill>
        <p:spPr>
          <a:xfrm>
            <a:off x="480753" y="896879"/>
            <a:ext cx="8226425" cy="54447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t="6540" b="2405"/>
          <a:stretch/>
        </p:blipFill>
        <p:spPr>
          <a:xfrm>
            <a:off x="508631" y="904966"/>
            <a:ext cx="8316233" cy="542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3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4" name="Rectangle 3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sp>
        <p:nvSpPr>
          <p:cNvPr id="12" name="AutoShape 8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0" y="581365"/>
            <a:ext cx="910446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Biochar</a:t>
            </a:r>
            <a:endParaRPr lang="en-GB" dirty="0" smtClean="0"/>
          </a:p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 Thermochemical decomposition of biomass in an oxygen-limited environment </a:t>
            </a:r>
            <a:r>
              <a:rPr lang="en-GB" sz="1600" b="1" dirty="0" smtClean="0"/>
              <a:t>(</a:t>
            </a:r>
            <a:r>
              <a:rPr lang="en-GB" sz="1600" b="1" dirty="0" err="1" smtClean="0"/>
              <a:t>Trupiano</a:t>
            </a:r>
            <a:r>
              <a:rPr lang="en-GB" sz="1600" b="1" dirty="0" smtClean="0"/>
              <a:t> </a:t>
            </a:r>
            <a:r>
              <a:rPr lang="en-GB" sz="1600" b="1" dirty="0"/>
              <a:t>et al., </a:t>
            </a:r>
            <a:r>
              <a:rPr lang="en-GB" sz="1600" b="1" dirty="0" smtClean="0"/>
              <a:t>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r>
              <a:rPr lang="en-GB" sz="1600" dirty="0" smtClean="0"/>
              <a:t>	</a:t>
            </a:r>
            <a:r>
              <a:rPr lang="en-GB" dirty="0" smtClean="0"/>
              <a:t>---&gt; Higher water </a:t>
            </a:r>
            <a:r>
              <a:rPr lang="en-GB" b="1" dirty="0" smtClean="0"/>
              <a:t>(Liu </a:t>
            </a:r>
            <a:r>
              <a:rPr lang="en-GB" b="1" dirty="0"/>
              <a:t>et al., 2012 </a:t>
            </a:r>
            <a:r>
              <a:rPr lang="en-GB" b="1" dirty="0" smtClean="0"/>
              <a:t>) </a:t>
            </a:r>
            <a:r>
              <a:rPr lang="en-GB" dirty="0" smtClean="0"/>
              <a:t>and nutrient </a:t>
            </a:r>
            <a:r>
              <a:rPr lang="en-GB" b="1" dirty="0" smtClean="0"/>
              <a:t>(Steiner, 2007</a:t>
            </a:r>
            <a:r>
              <a:rPr lang="en-GB" b="1" dirty="0"/>
              <a:t>) </a:t>
            </a:r>
            <a:r>
              <a:rPr lang="en-GB" dirty="0" smtClean="0"/>
              <a:t>contents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 smtClean="0"/>
              <a:t>	---&gt; Improve </a:t>
            </a:r>
            <a:r>
              <a:rPr lang="en-GB" dirty="0"/>
              <a:t>the soil quality </a:t>
            </a:r>
            <a:r>
              <a:rPr lang="en-GB" b="1" dirty="0"/>
              <a:t>(Paz-</a:t>
            </a:r>
            <a:r>
              <a:rPr lang="en-GB" b="1" dirty="0" err="1"/>
              <a:t>Ferreiro</a:t>
            </a:r>
            <a:r>
              <a:rPr lang="en-GB" b="1" dirty="0"/>
              <a:t> et al., 2014) </a:t>
            </a:r>
            <a:endParaRPr lang="en-GB" b="1" dirty="0" smtClean="0"/>
          </a:p>
          <a:p>
            <a:endParaRPr lang="en-GB" b="1" dirty="0"/>
          </a:p>
          <a:p>
            <a:r>
              <a:rPr lang="en-GB" b="1" dirty="0" smtClean="0"/>
              <a:t>	</a:t>
            </a:r>
          </a:p>
          <a:p>
            <a:r>
              <a:rPr lang="en-GB" b="1" dirty="0"/>
              <a:t>	</a:t>
            </a:r>
            <a:r>
              <a:rPr lang="en-GB" dirty="0" smtClean="0"/>
              <a:t>----&gt;</a:t>
            </a:r>
            <a:r>
              <a:rPr lang="en-GB" b="1" dirty="0" smtClean="0"/>
              <a:t> </a:t>
            </a:r>
            <a:r>
              <a:rPr lang="en-GB" dirty="0" smtClean="0"/>
              <a:t>Crop growth and </a:t>
            </a:r>
            <a:r>
              <a:rPr lang="en-GB" dirty="0"/>
              <a:t>Yield </a:t>
            </a:r>
            <a:r>
              <a:rPr lang="en-GB" b="1" dirty="0"/>
              <a:t>?</a:t>
            </a:r>
            <a:r>
              <a:rPr lang="en-GB" dirty="0"/>
              <a:t> </a:t>
            </a:r>
            <a:r>
              <a:rPr lang="en-GB" b="1" dirty="0"/>
              <a:t>(B. Hardy, 2017 ;</a:t>
            </a:r>
            <a:r>
              <a:rPr lang="en-GB" b="1" dirty="0" smtClean="0"/>
              <a:t>  Liu </a:t>
            </a:r>
            <a:r>
              <a:rPr lang="en-GB" b="1" dirty="0"/>
              <a:t>et al., </a:t>
            </a:r>
            <a:r>
              <a:rPr lang="en-GB" b="1" dirty="0" smtClean="0"/>
              <a:t>2014</a:t>
            </a:r>
            <a:r>
              <a:rPr lang="en-GB" b="1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043"/>
          <a:stretch/>
        </p:blipFill>
        <p:spPr>
          <a:xfrm>
            <a:off x="838200" y="3849295"/>
            <a:ext cx="3291317" cy="24717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4095322"/>
            <a:ext cx="4514950" cy="2084729"/>
          </a:xfrm>
          <a:prstGeom prst="round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Context &amp; background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15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Context &amp; background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514274"/>
            <a:ext cx="9075045" cy="1882804"/>
            <a:chOff x="0" y="685800"/>
            <a:chExt cx="9075045" cy="1882804"/>
          </a:xfrm>
        </p:grpSpPr>
        <p:sp>
          <p:nvSpPr>
            <p:cNvPr id="3" name="TextBox 2"/>
            <p:cNvSpPr txBox="1"/>
            <p:nvPr/>
          </p:nvSpPr>
          <p:spPr>
            <a:xfrm>
              <a:off x="0" y="685800"/>
              <a:ext cx="9075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High-resolution VIS-NIR Remote sensing is able to detect charcoal patches (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Hardy, 2017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94761" y="1034181"/>
              <a:ext cx="7353840" cy="1534423"/>
              <a:chOff x="494761" y="1034181"/>
              <a:chExt cx="7353840" cy="153442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4761" y="1034181"/>
                <a:ext cx="3191095" cy="1534423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48201" y="1034181"/>
                <a:ext cx="3200400" cy="1534423"/>
              </a:xfrm>
              <a:prstGeom prst="rect">
                <a:avLst/>
              </a:prstGeom>
            </p:spPr>
          </p:pic>
        </p:grpSp>
      </p:grpSp>
      <p:grpSp>
        <p:nvGrpSpPr>
          <p:cNvPr id="12" name="Group 11"/>
          <p:cNvGrpSpPr/>
          <p:nvPr/>
        </p:nvGrpSpPr>
        <p:grpSpPr>
          <a:xfrm>
            <a:off x="68954" y="2409152"/>
            <a:ext cx="7277798" cy="2149232"/>
            <a:chOff x="-272730" y="3089646"/>
            <a:chExt cx="7162800" cy="2075880"/>
          </a:xfrm>
        </p:grpSpPr>
        <p:sp>
          <p:nvSpPr>
            <p:cNvPr id="8" name="TextBox 7"/>
            <p:cNvSpPr txBox="1"/>
            <p:nvPr/>
          </p:nvSpPr>
          <p:spPr>
            <a:xfrm>
              <a:off x="-272730" y="3089646"/>
              <a:ext cx="7162800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Charcoal patches ---&gt; darker soil ---&gt; less reflectance (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Hardy, 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2017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</a:t>
              </a: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341" y="3405983"/>
              <a:ext cx="5174285" cy="1759543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8954" y="4545187"/>
            <a:ext cx="7772874" cy="1852659"/>
            <a:chOff x="68954" y="4881646"/>
            <a:chExt cx="7772874" cy="2320210"/>
          </a:xfrm>
        </p:grpSpPr>
        <p:sp>
          <p:nvSpPr>
            <p:cNvPr id="10" name="TextBox 9"/>
            <p:cNvSpPr txBox="1"/>
            <p:nvPr/>
          </p:nvSpPr>
          <p:spPr>
            <a:xfrm>
              <a:off x="68954" y="4881646"/>
              <a:ext cx="716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Charcoal kiln sites ---&gt; higher temperature (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Hardy, 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2017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</a:t>
              </a: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90308" y="5280892"/>
              <a:ext cx="5751520" cy="1920964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19" name="Rectangle 18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08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Problem definition</a:t>
            </a:r>
            <a:endParaRPr lang="en-GB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240" y="2362200"/>
            <a:ext cx="6376598" cy="39170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289" y="581365"/>
            <a:ext cx="90355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Footprint </a:t>
            </a:r>
            <a:r>
              <a:rPr lang="en-GB" dirty="0"/>
              <a:t>of charcoal kiln sites appears </a:t>
            </a:r>
            <a:r>
              <a:rPr lang="en-GB" dirty="0" smtClean="0"/>
              <a:t>in growth stage </a:t>
            </a:r>
            <a:r>
              <a:rPr lang="en-US" dirty="0"/>
              <a:t>(</a:t>
            </a:r>
            <a:r>
              <a:rPr lang="en-US" b="1" dirty="0"/>
              <a:t>B. Hardy, 2017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Response of the crop growth and yield to the charcoal ---&gt; remains open </a:t>
            </a:r>
            <a:r>
              <a:rPr lang="en-US" dirty="0"/>
              <a:t>(</a:t>
            </a:r>
            <a:r>
              <a:rPr lang="en-US" b="1" dirty="0"/>
              <a:t>B. Hardy, 2017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Biochar</a:t>
            </a:r>
            <a:r>
              <a:rPr lang="en-US" dirty="0" smtClean="0"/>
              <a:t> ---&gt; increased biomass and </a:t>
            </a:r>
            <a:r>
              <a:rPr lang="en-US" dirty="0"/>
              <a:t>plant height </a:t>
            </a:r>
            <a:r>
              <a:rPr lang="en-US" b="1" dirty="0" smtClean="0"/>
              <a:t>(Carter </a:t>
            </a:r>
            <a:r>
              <a:rPr lang="en-US" b="1" dirty="0"/>
              <a:t>et al., </a:t>
            </a:r>
            <a:r>
              <a:rPr lang="en-US" b="1" dirty="0" smtClean="0"/>
              <a:t>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Biochar</a:t>
            </a:r>
            <a:r>
              <a:rPr lang="en-US" dirty="0" smtClean="0"/>
              <a:t> ---&gt; no impact on the crop yield </a:t>
            </a:r>
            <a:r>
              <a:rPr lang="en-US" b="1" dirty="0" smtClean="0"/>
              <a:t>(</a:t>
            </a:r>
            <a:r>
              <a:rPr lang="en-GB" b="1" dirty="0" smtClean="0"/>
              <a:t>Liu </a:t>
            </a:r>
            <a:r>
              <a:rPr lang="en-GB" b="1" dirty="0"/>
              <a:t>et al., </a:t>
            </a:r>
            <a:r>
              <a:rPr lang="en-GB" b="1" dirty="0" smtClean="0"/>
              <a:t>2014</a:t>
            </a:r>
            <a:r>
              <a:rPr lang="en-GB" b="1" dirty="0"/>
              <a:t>)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GB" dirty="0" smtClean="0"/>
              <a:t> 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9" name="Rectangle 8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194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00800"/>
            <a:ext cx="9144000" cy="4599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11" y="1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Outline</a:t>
            </a: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81498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b="1" dirty="0" smtClean="0"/>
          </a:p>
          <a:p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28600" y="841006"/>
            <a:ext cx="6705601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Story of the UAVs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PhD research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8" y="6431029"/>
            <a:ext cx="1267884" cy="39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2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Research Objective</a:t>
            </a:r>
            <a:endParaRPr lang="en-GB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9" name="Rectangle 8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77995" y="762000"/>
            <a:ext cx="88174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Impact </a:t>
            </a:r>
            <a:r>
              <a:rPr lang="en-US" dirty="0"/>
              <a:t>of </a:t>
            </a:r>
            <a:r>
              <a:rPr lang="en-US" b="1" dirty="0"/>
              <a:t>charcoal-enriched </a:t>
            </a:r>
            <a:r>
              <a:rPr lang="en-US" dirty="0"/>
              <a:t>soil </a:t>
            </a:r>
            <a:r>
              <a:rPr lang="en-US" dirty="0" smtClean="0"/>
              <a:t>on </a:t>
            </a:r>
            <a:r>
              <a:rPr lang="en-US" b="1" dirty="0"/>
              <a:t>crop growth</a:t>
            </a:r>
            <a:r>
              <a:rPr lang="en-US" dirty="0"/>
              <a:t> using </a:t>
            </a:r>
            <a:r>
              <a:rPr lang="en-US" b="1" dirty="0"/>
              <a:t>remotely-sensed</a:t>
            </a:r>
            <a:r>
              <a:rPr lang="en-US" dirty="0"/>
              <a:t> data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Crop </a:t>
            </a:r>
            <a:r>
              <a:rPr lang="en-US" dirty="0"/>
              <a:t>growth (</a:t>
            </a:r>
            <a:r>
              <a:rPr lang="en-US" b="1" dirty="0"/>
              <a:t>biomass/yield</a:t>
            </a:r>
            <a:r>
              <a:rPr lang="en-US" dirty="0"/>
              <a:t>) over both </a:t>
            </a:r>
            <a:r>
              <a:rPr lang="en-US" b="1" dirty="0"/>
              <a:t>sort term</a:t>
            </a:r>
            <a:r>
              <a:rPr lang="en-US" dirty="0"/>
              <a:t> and </a:t>
            </a:r>
            <a:r>
              <a:rPr lang="en-US" b="1" dirty="0"/>
              <a:t>long-term</a:t>
            </a:r>
            <a:r>
              <a:rPr lang="en-US" dirty="0"/>
              <a:t> </a:t>
            </a:r>
            <a:r>
              <a:rPr lang="en-US" dirty="0" smtClean="0"/>
              <a:t>monitoring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Modelling </a:t>
            </a:r>
            <a:r>
              <a:rPr lang="en-US" b="1" dirty="0"/>
              <a:t>crop</a:t>
            </a:r>
            <a:r>
              <a:rPr lang="en-US" dirty="0" smtClean="0"/>
              <a:t> </a:t>
            </a:r>
            <a:r>
              <a:rPr lang="en-US" b="1" dirty="0" smtClean="0"/>
              <a:t>water stress 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Geo-statistical </a:t>
            </a:r>
            <a:r>
              <a:rPr lang="en-US" dirty="0" smtClean="0"/>
              <a:t>evaluation of the impact </a:t>
            </a:r>
            <a:r>
              <a:rPr lang="en-US" dirty="0"/>
              <a:t>of </a:t>
            </a:r>
            <a:r>
              <a:rPr lang="en-US" dirty="0" err="1"/>
              <a:t>biochar</a:t>
            </a:r>
            <a:r>
              <a:rPr lang="en-US" dirty="0"/>
              <a:t> on crop yield/biomass, </a:t>
            </a:r>
            <a:r>
              <a:rPr lang="en-US" dirty="0" smtClean="0"/>
              <a:t>water contents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Decrease the modelling </a:t>
            </a:r>
            <a:r>
              <a:rPr lang="en-US" dirty="0"/>
              <a:t>resolution </a:t>
            </a:r>
            <a:r>
              <a:rPr lang="en-US" dirty="0" smtClean="0"/>
              <a:t> </a:t>
            </a:r>
            <a:r>
              <a:rPr lang="en-US" b="1" dirty="0" smtClean="0"/>
              <a:t>drone</a:t>
            </a:r>
            <a:r>
              <a:rPr lang="en-US" dirty="0" smtClean="0"/>
              <a:t> (cm)  --&gt; </a:t>
            </a:r>
            <a:r>
              <a:rPr lang="en-US" b="1" dirty="0" smtClean="0"/>
              <a:t>satellite </a:t>
            </a:r>
            <a:r>
              <a:rPr lang="en-US" dirty="0" smtClean="0"/>
              <a:t>(m)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Added </a:t>
            </a:r>
            <a:r>
              <a:rPr lang="en-US" b="1" dirty="0"/>
              <a:t>value</a:t>
            </a:r>
            <a:r>
              <a:rPr lang="en-US" dirty="0"/>
              <a:t> of using </a:t>
            </a:r>
            <a:r>
              <a:rPr lang="en-US" b="1" dirty="0"/>
              <a:t>very high-resolution drone </a:t>
            </a:r>
            <a:r>
              <a:rPr lang="en-US" dirty="0"/>
              <a:t>images (compared to the conventional techniques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94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" y="623887"/>
            <a:ext cx="8029575" cy="5610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Methodology - study area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770001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b="1" dirty="0" smtClean="0"/>
          </a:p>
          <a:p>
            <a:endParaRPr lang="en-US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11" name="Rectangle 10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83" y="2590800"/>
            <a:ext cx="8630033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9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Methodology - study area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631135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Geo-referencing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 smtClean="0"/>
              <a:t>Ground Control Point (GCP) tiles</a:t>
            </a:r>
          </a:p>
          <a:p>
            <a:pPr lvl="1"/>
            <a:endParaRPr lang="en-GB" dirty="0" smtClean="0"/>
          </a:p>
        </p:txBody>
      </p:sp>
      <p:grpSp>
        <p:nvGrpSpPr>
          <p:cNvPr id="17" name="Group 16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18" name="Rectangle 17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04" y="1219200"/>
            <a:ext cx="7374998" cy="514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Methodology - study area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631135"/>
            <a:ext cx="792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Geo-referencing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en-GB" dirty="0" smtClean="0"/>
              <a:t>Accurate Geo-referencing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en-GB" dirty="0" smtClean="0"/>
              <a:t>Satellite image registration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en-GB" dirty="0"/>
              <a:t>P</a:t>
            </a:r>
            <a:r>
              <a:rPr lang="en-GB" dirty="0" smtClean="0"/>
              <a:t>ixel-by-pixel time-series analysis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en-GB" dirty="0"/>
              <a:t>Proper overlaying of different </a:t>
            </a:r>
            <a:r>
              <a:rPr lang="en-GB" dirty="0" smtClean="0"/>
              <a:t>sensors </a:t>
            </a:r>
            <a:r>
              <a:rPr lang="en-GB" dirty="0"/>
              <a:t>(RGB, MSP, </a:t>
            </a:r>
            <a:r>
              <a:rPr lang="en-GB" dirty="0" smtClean="0"/>
              <a:t>Thermal)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88" y="1219200"/>
            <a:ext cx="8282623" cy="488948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8" name="Rectangle 7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386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Methodology - study area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631135"/>
            <a:ext cx="792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Geo-referencing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en-GB" dirty="0" smtClean="0"/>
              <a:t>Accurate Geo-referencing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en-GB" dirty="0" smtClean="0"/>
              <a:t>Satellite image registration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en-GB" dirty="0"/>
              <a:t>P</a:t>
            </a:r>
            <a:r>
              <a:rPr lang="en-GB" dirty="0" smtClean="0"/>
              <a:t>ixel-by-pixel time-series analysis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en-GB" dirty="0"/>
              <a:t>Proper overlaying of different </a:t>
            </a:r>
            <a:r>
              <a:rPr lang="en-GB" dirty="0" smtClean="0"/>
              <a:t>sensors </a:t>
            </a:r>
            <a:r>
              <a:rPr lang="en-GB" dirty="0"/>
              <a:t>(RGB, MSP, </a:t>
            </a:r>
            <a:r>
              <a:rPr lang="en-GB" dirty="0" smtClean="0"/>
              <a:t>Thermal)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1537359"/>
            <a:ext cx="9001125" cy="478724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8" name="Rectangle 7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816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Methodology - study area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631135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Geo-referencing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en-GB" dirty="0" smtClean="0"/>
              <a:t>Accurate Geo-referencing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en-GB" dirty="0" smtClean="0"/>
              <a:t>Satellite image registration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en-GB" dirty="0"/>
              <a:t>P</a:t>
            </a:r>
            <a:r>
              <a:rPr lang="en-GB" dirty="0" smtClean="0"/>
              <a:t>ixel-by-pixel time-series 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68" y="1980433"/>
            <a:ext cx="8817237" cy="41148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8" name="Rectangle 7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294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Methodology - study area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631135"/>
            <a:ext cx="792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Geo-referencing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en-GB" dirty="0" smtClean="0"/>
              <a:t>Accurate Geo-referencing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en-GB" dirty="0" smtClean="0"/>
              <a:t>Satellite image registration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en-GB" dirty="0"/>
              <a:t>P</a:t>
            </a:r>
            <a:r>
              <a:rPr lang="en-GB" dirty="0" smtClean="0"/>
              <a:t>ixel-by-pixel time-series analysis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en-GB" dirty="0"/>
              <a:t>Proper overlaying of different </a:t>
            </a:r>
            <a:r>
              <a:rPr lang="en-GB" dirty="0" smtClean="0"/>
              <a:t>sensors </a:t>
            </a:r>
            <a:r>
              <a:rPr lang="en-GB" dirty="0"/>
              <a:t>(RGB, MSP, </a:t>
            </a:r>
            <a:r>
              <a:rPr lang="en-GB" dirty="0" smtClean="0"/>
              <a:t>Thermal)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1350"/>
            <a:ext cx="9144000" cy="204842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9" name="Rectangle 8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868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Methodology - study area</a:t>
            </a:r>
            <a:endParaRPr lang="en-GB" sz="2400" dirty="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9" name="Rectangle 8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541466"/>
            <a:ext cx="8362950" cy="5819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762000"/>
            <a:ext cx="6968128" cy="53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3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Methodology </a:t>
            </a:r>
            <a:r>
              <a:rPr lang="en-US" sz="2400" b="1" dirty="0">
                <a:solidFill>
                  <a:prstClr val="black"/>
                </a:solidFill>
              </a:rPr>
              <a:t>-</a:t>
            </a:r>
            <a:r>
              <a:rPr lang="en-US" sz="2400" b="1" dirty="0" smtClean="0">
                <a:solidFill>
                  <a:prstClr val="black"/>
                </a:solidFill>
              </a:rPr>
              <a:t> Software 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81498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b="1" dirty="0" smtClean="0"/>
          </a:p>
          <a:p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10" name="Rectangle 9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226755" y="2579816"/>
            <a:ext cx="6385690" cy="3783238"/>
            <a:chOff x="30219" y="1422935"/>
            <a:chExt cx="9076610" cy="5435065"/>
          </a:xfrm>
        </p:grpSpPr>
        <p:sp>
          <p:nvSpPr>
            <p:cNvPr id="13" name="Oval 12"/>
            <p:cNvSpPr/>
            <p:nvPr/>
          </p:nvSpPr>
          <p:spPr>
            <a:xfrm>
              <a:off x="30219" y="1499135"/>
              <a:ext cx="3857625" cy="3857625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t="17714"/>
            <a:stretch/>
          </p:blipFill>
          <p:spPr>
            <a:xfrm>
              <a:off x="1161288" y="5486400"/>
              <a:ext cx="6600825" cy="1371600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2362200" y="1422935"/>
              <a:ext cx="3857625" cy="3857625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5249204" y="1471669"/>
              <a:ext cx="3857625" cy="3857625"/>
            </a:xfrm>
            <a:prstGeom prst="ellipse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7861" y="543692"/>
            <a:ext cx="4953000" cy="2066900"/>
          </a:xfrm>
          <a:prstGeom prst="rect">
            <a:avLst/>
          </a:prstGeom>
        </p:spPr>
      </p:pic>
      <p:pic>
        <p:nvPicPr>
          <p:cNvPr id="1026" name="Picture 2" descr="Image result for pix4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2" b="14577"/>
          <a:stretch/>
        </p:blipFill>
        <p:spPr bwMode="auto">
          <a:xfrm>
            <a:off x="7536162" y="950362"/>
            <a:ext cx="975201" cy="64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396" y="1732611"/>
            <a:ext cx="1019605" cy="73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8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Methodology - Methods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28600" y="3313332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b="1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0219" y="566950"/>
            <a:ext cx="88629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GB" dirty="0" err="1" smtClean="0"/>
              <a:t>Spatio</a:t>
            </a:r>
            <a:r>
              <a:rPr lang="en-GB" dirty="0" smtClean="0"/>
              <a:t>-temporal </a:t>
            </a:r>
            <a:r>
              <a:rPr lang="en-GB" dirty="0"/>
              <a:t>crop monitoring using drone </a:t>
            </a:r>
            <a:r>
              <a:rPr lang="en-GB" dirty="0" smtClean="0"/>
              <a:t>imaging</a:t>
            </a:r>
          </a:p>
          <a:p>
            <a:pPr marL="0" lvl="2"/>
            <a:endParaRPr lang="en-GB" dirty="0" smtClean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Data Analysis</a:t>
            </a:r>
          </a:p>
          <a:p>
            <a:pPr marL="914400" lvl="4"/>
            <a:endParaRPr lang="en-GB" dirty="0" smtClean="0"/>
          </a:p>
          <a:p>
            <a:pPr marL="914400" lvl="4"/>
            <a:endParaRPr lang="en-GB" dirty="0"/>
          </a:p>
          <a:p>
            <a:pPr marL="457200" lvl="3"/>
            <a:r>
              <a:rPr lang="en-GB" b="1" i="1" dirty="0" smtClean="0"/>
              <a:t>	</a:t>
            </a:r>
            <a:endParaRPr lang="en-GB" dirty="0" smtClean="0"/>
          </a:p>
          <a:p>
            <a:pPr marL="1257300" lvl="4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1257300" lvl="4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1257300" lvl="4" indent="-342900">
              <a:buFont typeface="+mj-lt"/>
              <a:buAutoNum type="arabicPeriod"/>
            </a:pPr>
            <a:endParaRPr lang="en-GB" b="1" i="1" dirty="0" smtClean="0"/>
          </a:p>
          <a:p>
            <a:pPr marL="1257300" lvl="4" indent="-342900">
              <a:buFont typeface="+mj-lt"/>
              <a:buAutoNum type="arabicPeriod"/>
            </a:pPr>
            <a:endParaRPr lang="en-GB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83" y="1606906"/>
            <a:ext cx="8382000" cy="18478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9" name="Rectangle 8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945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00800"/>
            <a:ext cx="9144000" cy="4599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11" y="1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UAV</a:t>
            </a: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295400" y="1462601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b="1" dirty="0" smtClean="0"/>
          </a:p>
          <a:p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044825" y="4662163"/>
            <a:ext cx="670560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8" y="6431029"/>
            <a:ext cx="1267884" cy="3964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691" y="1291268"/>
            <a:ext cx="2876550" cy="27622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1675149" y="569937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Drone</a:t>
            </a:r>
            <a:r>
              <a:rPr lang="en-GB" b="1" dirty="0"/>
              <a:t>: </a:t>
            </a:r>
            <a:r>
              <a:rPr lang="en-GB" sz="1600" dirty="0"/>
              <a:t>Dynamic Remotely Operated Navigation Equipment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0751" y="4043331"/>
            <a:ext cx="341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UAV: </a:t>
            </a:r>
            <a:r>
              <a:rPr lang="en-GB" sz="1600" dirty="0" smtClean="0"/>
              <a:t>Unmanned Aerial Vehicle</a:t>
            </a:r>
            <a:endParaRPr lang="en-GB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0" y="4044225"/>
            <a:ext cx="306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UAS: </a:t>
            </a:r>
            <a:r>
              <a:rPr lang="en-GB" sz="1600" dirty="0" smtClean="0"/>
              <a:t>Unmanned Aerial System</a:t>
            </a:r>
            <a:endParaRPr lang="en-GB" sz="1600" dirty="0"/>
          </a:p>
        </p:txBody>
      </p:sp>
      <p:pic>
        <p:nvPicPr>
          <p:cNvPr id="2052" name="Picture 4" descr="Image result for military anim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511138"/>
            <a:ext cx="1067594" cy="88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878" y="4416947"/>
            <a:ext cx="2787122" cy="1255021"/>
          </a:xfrm>
          <a:prstGeom prst="rect">
            <a:avLst/>
          </a:prstGeom>
        </p:spPr>
      </p:pic>
      <p:sp>
        <p:nvSpPr>
          <p:cNvPr id="12" name="AutoShape 8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67" y="930211"/>
            <a:ext cx="1706678" cy="12835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0" y="786047"/>
            <a:ext cx="2277515" cy="17818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686" y="4395330"/>
            <a:ext cx="3481913" cy="19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4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Methodology - Methods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28600" y="3313332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b="1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0219" y="566950"/>
            <a:ext cx="9070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GB" dirty="0" err="1" smtClean="0"/>
              <a:t>Spatio</a:t>
            </a:r>
            <a:r>
              <a:rPr lang="en-GB" dirty="0" smtClean="0"/>
              <a:t>-temporal </a:t>
            </a:r>
            <a:r>
              <a:rPr lang="en-GB" dirty="0"/>
              <a:t>crop monitoring using drone </a:t>
            </a:r>
            <a:r>
              <a:rPr lang="en-GB" dirty="0" smtClean="0"/>
              <a:t>imaging</a:t>
            </a:r>
          </a:p>
          <a:p>
            <a:pPr marL="0" lvl="2"/>
            <a:endParaRPr lang="en-GB" dirty="0" smtClean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Data Analysis --&gt;</a:t>
            </a:r>
            <a:r>
              <a:rPr lang="en-GB" b="1" dirty="0" smtClean="0"/>
              <a:t> RGB </a:t>
            </a:r>
            <a:r>
              <a:rPr lang="en-GB" dirty="0" smtClean="0"/>
              <a:t>mission</a:t>
            </a:r>
          </a:p>
          <a:p>
            <a:pPr marL="914400" lvl="4"/>
            <a:endParaRPr lang="en-GB" dirty="0"/>
          </a:p>
          <a:p>
            <a:pPr marL="800100" lvl="3" indent="-342900">
              <a:buAutoNum type="arabicPeriod"/>
            </a:pPr>
            <a:r>
              <a:rPr lang="en-GB" b="1" i="1" dirty="0" smtClean="0"/>
              <a:t>Crop height</a:t>
            </a:r>
            <a:endParaRPr lang="en-GB" dirty="0" smtClean="0"/>
          </a:p>
          <a:p>
            <a:pPr marL="914400" lvl="4"/>
            <a:endParaRPr lang="en-GB" dirty="0"/>
          </a:p>
          <a:p>
            <a:pPr marL="1257300" lvl="4" indent="-342900">
              <a:buFont typeface="+mj-lt"/>
              <a:buAutoNum type="arabicPeriod"/>
            </a:pPr>
            <a:endParaRPr lang="en-GB" b="1" i="1" dirty="0" smtClean="0"/>
          </a:p>
          <a:p>
            <a:pPr marL="1257300" lvl="4" indent="-342900">
              <a:buFont typeface="+mj-lt"/>
              <a:buAutoNum type="arabicPeriod"/>
            </a:pPr>
            <a:endParaRPr lang="en-GB" b="1" i="1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10" name="Rectangle 9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3359" r="3323" b="9089"/>
          <a:stretch/>
        </p:blipFill>
        <p:spPr>
          <a:xfrm>
            <a:off x="4114800" y="1415537"/>
            <a:ext cx="4833371" cy="1299019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2"/>
          <a:stretch/>
        </p:blipFill>
        <p:spPr bwMode="auto">
          <a:xfrm>
            <a:off x="990600" y="3420661"/>
            <a:ext cx="7620000" cy="294984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84704" y="2875274"/>
            <a:ext cx="8961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crop </a:t>
            </a:r>
            <a:r>
              <a:rPr lang="en-GB" dirty="0" smtClean="0"/>
              <a:t>height = </a:t>
            </a:r>
            <a:r>
              <a:rPr lang="en-GB" dirty="0"/>
              <a:t>Digital Surface Model – Digital Train Model*</a:t>
            </a:r>
          </a:p>
          <a:p>
            <a:r>
              <a:rPr lang="en-GB" dirty="0"/>
              <a:t>*DSM --&gt; train points (or focal min function) --&gt; interpolation (cubic </a:t>
            </a:r>
            <a:r>
              <a:rPr lang="en-GB" dirty="0" smtClean="0"/>
              <a:t>spline than IDW</a:t>
            </a:r>
            <a:r>
              <a:rPr lang="en-GB" dirty="0"/>
              <a:t>) --&gt; DTM</a:t>
            </a:r>
          </a:p>
        </p:txBody>
      </p:sp>
    </p:spTree>
    <p:extLst>
      <p:ext uri="{BB962C8B-B14F-4D97-AF65-F5344CB8AC3E}">
        <p14:creationId xmlns:p14="http://schemas.microsoft.com/office/powerpoint/2010/main" val="393826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Methodology - Methods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28600" y="3313332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b="1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0219" y="566950"/>
            <a:ext cx="88629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GB" dirty="0" err="1" smtClean="0"/>
              <a:t>Spatio</a:t>
            </a:r>
            <a:r>
              <a:rPr lang="en-GB" dirty="0" smtClean="0"/>
              <a:t>-temporal </a:t>
            </a:r>
            <a:r>
              <a:rPr lang="en-GB" dirty="0"/>
              <a:t>crop monitoring using drone </a:t>
            </a:r>
            <a:r>
              <a:rPr lang="en-GB" dirty="0" smtClean="0"/>
              <a:t>imaging</a:t>
            </a:r>
          </a:p>
          <a:p>
            <a:pPr marL="0" lvl="2"/>
            <a:endParaRPr lang="en-GB" dirty="0" smtClean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Data Analysis --&gt;</a:t>
            </a:r>
            <a:r>
              <a:rPr lang="en-GB" b="1" dirty="0" smtClean="0"/>
              <a:t> RGB </a:t>
            </a:r>
            <a:r>
              <a:rPr lang="en-GB" dirty="0" smtClean="0"/>
              <a:t>mission</a:t>
            </a:r>
          </a:p>
          <a:p>
            <a:pPr marL="914400" lvl="4"/>
            <a:endParaRPr lang="en-GB" dirty="0"/>
          </a:p>
          <a:p>
            <a:pPr marL="457200" lvl="3"/>
            <a:r>
              <a:rPr lang="en-GB" b="1" i="1" dirty="0" smtClean="0"/>
              <a:t>2.	Crop diameter</a:t>
            </a:r>
            <a:endParaRPr lang="en-GB" dirty="0" smtClean="0"/>
          </a:p>
          <a:p>
            <a:pPr marL="914400" lvl="4"/>
            <a:r>
              <a:rPr lang="en-GB" dirty="0"/>
              <a:t>	</a:t>
            </a:r>
            <a:endParaRPr lang="en-GB" dirty="0" smtClean="0"/>
          </a:p>
          <a:p>
            <a:pPr marL="914400" lvl="4"/>
            <a:endParaRPr lang="en-GB" dirty="0"/>
          </a:p>
          <a:p>
            <a:pPr marL="1257300" lvl="4" indent="-342900">
              <a:buFont typeface="+mj-lt"/>
              <a:buAutoNum type="arabicPeriod"/>
            </a:pPr>
            <a:endParaRPr lang="en-GB" b="1" i="1" dirty="0" smtClean="0"/>
          </a:p>
          <a:p>
            <a:pPr marL="1257300" lvl="4" indent="-342900">
              <a:buFont typeface="+mj-lt"/>
              <a:buAutoNum type="arabicPeriod"/>
            </a:pPr>
            <a:endParaRPr lang="en-GB" b="1" i="1" dirty="0"/>
          </a:p>
        </p:txBody>
      </p:sp>
      <p:pic>
        <p:nvPicPr>
          <p:cNvPr id="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1371600" y="2209800"/>
            <a:ext cx="6417310" cy="409448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10" name="Rectangle 9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973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Methodology - Methods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28600" y="3313332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b="1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0219" y="566950"/>
            <a:ext cx="88629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GB" dirty="0" err="1" smtClean="0"/>
              <a:t>Spatio</a:t>
            </a:r>
            <a:r>
              <a:rPr lang="en-GB" dirty="0" smtClean="0"/>
              <a:t>-temporal </a:t>
            </a:r>
            <a:r>
              <a:rPr lang="en-GB" dirty="0"/>
              <a:t>crop monitoring using drone </a:t>
            </a:r>
            <a:r>
              <a:rPr lang="en-GB" dirty="0" smtClean="0"/>
              <a:t>imaging</a:t>
            </a:r>
          </a:p>
          <a:p>
            <a:pPr marL="0" lvl="2"/>
            <a:endParaRPr lang="en-GB" dirty="0" smtClean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Data Analysis --&gt;</a:t>
            </a:r>
            <a:r>
              <a:rPr lang="en-GB" b="1" dirty="0" smtClean="0"/>
              <a:t> RGB </a:t>
            </a:r>
            <a:r>
              <a:rPr lang="en-GB" dirty="0" smtClean="0"/>
              <a:t>mission</a:t>
            </a:r>
          </a:p>
          <a:p>
            <a:pPr marL="914400" lvl="4"/>
            <a:endParaRPr lang="en-GB" dirty="0"/>
          </a:p>
          <a:p>
            <a:pPr marL="457200" lvl="3"/>
            <a:r>
              <a:rPr lang="en-GB" b="1" i="1" dirty="0" smtClean="0"/>
              <a:t>3.	Crop counting</a:t>
            </a:r>
          </a:p>
          <a:p>
            <a:pPr marL="1200150" lvl="4" indent="-285750">
              <a:buFont typeface="Arial" panose="020B0604020202020204" pitchFamily="34" charset="0"/>
              <a:buChar char="•"/>
            </a:pPr>
            <a:r>
              <a:rPr lang="en-GB" i="1" dirty="0" smtClean="0"/>
              <a:t>Machine learning --&gt; </a:t>
            </a:r>
            <a:r>
              <a:rPr lang="en-GB" i="1" dirty="0" err="1" smtClean="0"/>
              <a:t>eCognition</a:t>
            </a:r>
            <a:r>
              <a:rPr lang="en-GB" i="1" dirty="0" smtClean="0"/>
              <a:t>, </a:t>
            </a:r>
            <a:r>
              <a:rPr lang="en-GB" dirty="0" smtClean="0"/>
              <a:t>Neural network</a:t>
            </a:r>
          </a:p>
          <a:p>
            <a:pPr marL="1200150" lvl="4" indent="-285750">
              <a:buFont typeface="Arial" panose="020B0604020202020204" pitchFamily="34" charset="0"/>
              <a:buChar char="•"/>
            </a:pPr>
            <a:r>
              <a:rPr lang="en-GB" dirty="0" smtClean="0"/>
              <a:t>Manually within the limited number of plots --&gt; QGIS</a:t>
            </a:r>
          </a:p>
          <a:p>
            <a:pPr marL="914400" lvl="4"/>
            <a:endParaRPr lang="en-GB" dirty="0" smtClean="0"/>
          </a:p>
          <a:p>
            <a:pPr marL="914400" lvl="4"/>
            <a:endParaRPr lang="en-GB" dirty="0"/>
          </a:p>
          <a:p>
            <a:pPr marL="1257300" lvl="4" indent="-342900">
              <a:buFont typeface="+mj-lt"/>
              <a:buAutoNum type="arabicPeriod"/>
            </a:pPr>
            <a:endParaRPr lang="en-GB" b="1" i="1" dirty="0" smtClean="0"/>
          </a:p>
          <a:p>
            <a:pPr marL="1257300" lvl="4" indent="-342900">
              <a:buFont typeface="+mj-lt"/>
              <a:buAutoNum type="arabicPeriod"/>
            </a:pPr>
            <a:endParaRPr lang="en-GB" b="1" i="1" dirty="0"/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" b="2878"/>
          <a:stretch/>
        </p:blipFill>
        <p:spPr bwMode="auto">
          <a:xfrm>
            <a:off x="1235339" y="2514600"/>
            <a:ext cx="7391400" cy="4038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10" name="Rectangle 9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66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Methodology - Methods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28600" y="3313332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b="1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0219" y="566950"/>
            <a:ext cx="886296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GB" dirty="0" err="1" smtClean="0"/>
              <a:t>Spatio</a:t>
            </a:r>
            <a:r>
              <a:rPr lang="en-GB" dirty="0" smtClean="0"/>
              <a:t>-temporal </a:t>
            </a:r>
            <a:r>
              <a:rPr lang="en-GB" dirty="0"/>
              <a:t>crop monitoring using drone </a:t>
            </a:r>
            <a:r>
              <a:rPr lang="en-GB" dirty="0" smtClean="0"/>
              <a:t>imaging</a:t>
            </a:r>
          </a:p>
          <a:p>
            <a:pPr marL="0" lvl="2"/>
            <a:endParaRPr lang="en-GB" dirty="0" smtClean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Data Analysis --&gt;</a:t>
            </a:r>
            <a:r>
              <a:rPr lang="en-GB" b="1" dirty="0" smtClean="0"/>
              <a:t> Multispectral </a:t>
            </a:r>
            <a:r>
              <a:rPr lang="en-GB" dirty="0" smtClean="0"/>
              <a:t>mission</a:t>
            </a:r>
          </a:p>
          <a:p>
            <a:pPr marL="914400" lvl="4"/>
            <a:endParaRPr lang="en-GB" dirty="0"/>
          </a:p>
          <a:p>
            <a:pPr marL="800100" lvl="3" indent="-342900">
              <a:buAutoNum type="arabicPeriod"/>
            </a:pPr>
            <a:r>
              <a:rPr lang="en-GB" b="1" i="1" dirty="0" smtClean="0"/>
              <a:t>Vegetation indices</a:t>
            </a:r>
          </a:p>
          <a:p>
            <a:pPr marL="800100" lvl="3" indent="-342900">
              <a:buAutoNum type="arabicPeriod"/>
            </a:pPr>
            <a:endParaRPr lang="en-GB" b="1" i="1" dirty="0"/>
          </a:p>
          <a:p>
            <a:pPr marL="800100" lvl="3" indent="-342900">
              <a:buAutoNum type="arabicPeriod"/>
            </a:pPr>
            <a:endParaRPr lang="en-GB" b="1" i="1" dirty="0" smtClean="0"/>
          </a:p>
          <a:p>
            <a:pPr marL="800100" lvl="3" indent="-342900">
              <a:buAutoNum type="arabicPeriod"/>
            </a:pPr>
            <a:endParaRPr lang="en-GB" b="1" i="1" dirty="0"/>
          </a:p>
          <a:p>
            <a:pPr marL="800100" lvl="3" indent="-342900">
              <a:buAutoNum type="arabicPeriod"/>
            </a:pPr>
            <a:endParaRPr lang="en-GB" b="1" i="1" dirty="0" smtClean="0"/>
          </a:p>
          <a:p>
            <a:pPr marL="800100" lvl="3" indent="-342900">
              <a:buAutoNum type="arabicPeriod"/>
            </a:pPr>
            <a:endParaRPr lang="en-GB" b="1" i="1" dirty="0"/>
          </a:p>
          <a:p>
            <a:pPr marL="800100" lvl="3" indent="-342900">
              <a:buAutoNum type="arabicPeriod"/>
            </a:pPr>
            <a:endParaRPr lang="en-GB" b="1" i="1" dirty="0" smtClean="0"/>
          </a:p>
          <a:p>
            <a:pPr marL="800100" lvl="3" indent="-342900">
              <a:buAutoNum type="arabicPeriod"/>
            </a:pPr>
            <a:endParaRPr lang="en-GB" b="1" i="1" dirty="0"/>
          </a:p>
          <a:p>
            <a:pPr marL="800100" lvl="3" indent="-342900">
              <a:buAutoNum type="arabicPeriod"/>
            </a:pPr>
            <a:endParaRPr lang="en-GB" b="1" i="1" dirty="0" smtClean="0"/>
          </a:p>
          <a:p>
            <a:pPr marL="800100" lvl="3" indent="-342900">
              <a:buAutoNum type="arabicPeriod"/>
            </a:pPr>
            <a:endParaRPr lang="en-GB" b="1" i="1" dirty="0"/>
          </a:p>
          <a:p>
            <a:pPr marL="800100" lvl="3" indent="-342900">
              <a:buAutoNum type="arabicPeriod"/>
            </a:pPr>
            <a:endParaRPr lang="en-GB" b="1" i="1" dirty="0" smtClean="0"/>
          </a:p>
          <a:p>
            <a:pPr marL="800100" lvl="3" indent="-342900">
              <a:buAutoNum type="arabicPeriod"/>
            </a:pPr>
            <a:endParaRPr lang="en-GB" b="1" i="1" dirty="0"/>
          </a:p>
          <a:p>
            <a:pPr marL="457200" lvl="3"/>
            <a:endParaRPr lang="en-GB" b="1" i="1" dirty="0"/>
          </a:p>
          <a:p>
            <a:pPr marL="457200" lvl="3"/>
            <a:r>
              <a:rPr lang="en-GB" b="1" i="1" dirty="0" smtClean="0"/>
              <a:t>2.	Leaf </a:t>
            </a:r>
            <a:r>
              <a:rPr lang="en-GB" b="1" i="1" dirty="0"/>
              <a:t>Area Index (LAI)</a:t>
            </a:r>
          </a:p>
          <a:p>
            <a:pPr marL="914400" lvl="4"/>
            <a:r>
              <a:rPr lang="en-GB" dirty="0"/>
              <a:t>	</a:t>
            </a:r>
            <a:endParaRPr lang="en-GB" dirty="0" smtClean="0"/>
          </a:p>
          <a:p>
            <a:pPr marL="914400" lvl="4"/>
            <a:r>
              <a:rPr lang="en-GB" dirty="0" smtClean="0"/>
              <a:t>Field measurements of LAI</a:t>
            </a:r>
            <a:endParaRPr lang="en-GB" dirty="0"/>
          </a:p>
          <a:p>
            <a:pPr marL="914400" lvl="4"/>
            <a:r>
              <a:rPr lang="en-GB" dirty="0" smtClean="0"/>
              <a:t>Drone-based WDVI map		</a:t>
            </a:r>
          </a:p>
          <a:p>
            <a:pPr marL="1257300" lvl="4" indent="-342900">
              <a:buFont typeface="+mj-lt"/>
              <a:buAutoNum type="arabicPeriod"/>
            </a:pPr>
            <a:endParaRPr lang="en-GB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634"/>
          <a:stretch/>
        </p:blipFill>
        <p:spPr>
          <a:xfrm>
            <a:off x="201858" y="1981200"/>
            <a:ext cx="7734300" cy="2471928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>
          <a:xfrm>
            <a:off x="3657600" y="5932832"/>
            <a:ext cx="304800" cy="360524"/>
          </a:xfrm>
          <a:prstGeom prst="rightBrace">
            <a:avLst>
              <a:gd name="adj1" fmla="val 8333"/>
              <a:gd name="adj2" fmla="val 4457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925473" y="5915817"/>
            <a:ext cx="285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LAI map over the entire field</a:t>
            </a:r>
            <a:endParaRPr lang="en-GB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962400" y="6096000"/>
            <a:ext cx="1963073" cy="44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52215" y="5751891"/>
            <a:ext cx="197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Prediction model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14" name="Rectangle 13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44970" y="4426368"/>
                <a:ext cx="3814894" cy="679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𝟓</m:t>
                      </m:r>
                      <m:r>
                        <a:rPr lang="en-US" b="1" i="1" smtClean="0">
                          <a:latin typeface="Cambria Math"/>
                        </a:rPr>
                        <m:t>)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𝐶𝐶𝐶𝐼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𝑁𝐼𝑅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𝑅𝐸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/(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𝑁𝐼𝑅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𝑁𝐼𝑅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/(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𝑁𝐼𝑅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70" y="4426368"/>
                <a:ext cx="3814894" cy="679032"/>
              </a:xfrm>
              <a:prstGeom prst="rect">
                <a:avLst/>
              </a:prstGeom>
              <a:blipFill rotWithShape="1">
                <a:blip r:embed="rId4"/>
                <a:stretch>
                  <a:fillRect r="-1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830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Methodology - Methods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28600" y="3313332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b="1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0219" y="566950"/>
            <a:ext cx="88629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GB" dirty="0" err="1" smtClean="0"/>
              <a:t>Spatio</a:t>
            </a:r>
            <a:r>
              <a:rPr lang="en-GB" dirty="0" smtClean="0"/>
              <a:t>-temporal </a:t>
            </a:r>
            <a:r>
              <a:rPr lang="en-GB" dirty="0"/>
              <a:t>crop monitoring using drone </a:t>
            </a:r>
            <a:r>
              <a:rPr lang="en-GB" dirty="0" smtClean="0"/>
              <a:t>imaging</a:t>
            </a:r>
          </a:p>
          <a:p>
            <a:pPr marL="0" lvl="2"/>
            <a:endParaRPr lang="en-GB" dirty="0" smtClean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Data Analysis --&gt;</a:t>
            </a:r>
            <a:r>
              <a:rPr lang="en-GB" b="1" dirty="0" smtClean="0"/>
              <a:t> Multispectral </a:t>
            </a:r>
            <a:r>
              <a:rPr lang="en-GB" dirty="0" smtClean="0"/>
              <a:t>mission</a:t>
            </a:r>
          </a:p>
          <a:p>
            <a:pPr marL="914400" lvl="4"/>
            <a:endParaRPr lang="en-GB" dirty="0"/>
          </a:p>
          <a:p>
            <a:pPr marL="457200" lvl="3"/>
            <a:r>
              <a:rPr lang="en-GB" b="1" i="1" dirty="0" smtClean="0"/>
              <a:t>3.	</a:t>
            </a:r>
            <a:r>
              <a:rPr lang="en-GB" b="1" i="1" dirty="0" err="1"/>
              <a:t>f</a:t>
            </a:r>
            <a:r>
              <a:rPr lang="en-GB" b="1" i="1" dirty="0" err="1" smtClean="0"/>
              <a:t>Cover</a:t>
            </a:r>
            <a:endParaRPr lang="en-GB" b="1" i="1" dirty="0" smtClean="0"/>
          </a:p>
          <a:p>
            <a:pPr marL="1200150" lvl="4" indent="-285750">
              <a:buFont typeface="Arial" panose="020B0604020202020204" pitchFamily="34" charset="0"/>
              <a:buChar char="•"/>
            </a:pPr>
            <a:r>
              <a:rPr lang="en-GB" dirty="0" smtClean="0"/>
              <a:t>Proportion of the vegetation cover</a:t>
            </a:r>
          </a:p>
          <a:p>
            <a:pPr marL="1200150" lvl="4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914400" lvl="4"/>
            <a:endParaRPr lang="en-GB" dirty="0"/>
          </a:p>
          <a:p>
            <a:pPr marL="457200" lvl="3"/>
            <a:r>
              <a:rPr lang="en-GB" b="1" i="1" dirty="0" smtClean="0"/>
              <a:t>4.	Surface albedo</a:t>
            </a:r>
          </a:p>
          <a:p>
            <a:pPr marL="800100" lvl="3" indent="-342900">
              <a:buAutoNum type="arabicPeriod"/>
            </a:pPr>
            <a:endParaRPr lang="en-GB" b="1" i="1" dirty="0"/>
          </a:p>
          <a:p>
            <a:pPr marL="457200" lvl="3"/>
            <a:endParaRPr lang="en-GB" b="1" i="1" dirty="0"/>
          </a:p>
          <a:p>
            <a:pPr marL="1200150" lvl="4" indent="-285750">
              <a:buFont typeface="Arial" panose="020B0604020202020204" pitchFamily="34" charset="0"/>
              <a:buChar char="•"/>
            </a:pPr>
            <a:r>
              <a:rPr lang="en-GB" b="1" i="1" dirty="0" smtClean="0"/>
              <a:t>Sentinel-2</a:t>
            </a:r>
            <a:endParaRPr lang="en-GB" b="1" i="1" dirty="0"/>
          </a:p>
          <a:p>
            <a:pPr marL="800100" lvl="3" indent="-342900">
              <a:buAutoNum type="arabicPeriod"/>
            </a:pPr>
            <a:endParaRPr lang="en-GB" b="1" i="1" dirty="0" smtClean="0"/>
          </a:p>
          <a:p>
            <a:pPr marL="800100" lvl="3" indent="-342900">
              <a:buAutoNum type="arabicPeriod"/>
            </a:pPr>
            <a:endParaRPr lang="en-GB" b="1" i="1" dirty="0"/>
          </a:p>
          <a:p>
            <a:pPr marL="800100" lvl="3" indent="-342900">
              <a:buAutoNum type="arabicPeriod"/>
            </a:pPr>
            <a:endParaRPr lang="en-GB" b="1" i="1" dirty="0" smtClean="0"/>
          </a:p>
          <a:p>
            <a:pPr marL="1257300" lvl="4" indent="-342900">
              <a:buFont typeface="Arial" panose="020B0604020202020204" pitchFamily="34" charset="0"/>
              <a:buChar char="•"/>
            </a:pPr>
            <a:r>
              <a:rPr lang="en-GB" b="1" i="1" dirty="0" smtClean="0"/>
              <a:t>Drone</a:t>
            </a:r>
            <a:endParaRPr lang="en-GB" b="1" i="1" dirty="0"/>
          </a:p>
          <a:p>
            <a:pPr marL="800100" lvl="3" indent="-342900">
              <a:buAutoNum type="arabicPeriod"/>
            </a:pPr>
            <a:endParaRPr lang="en-GB" b="1" i="1" dirty="0" smtClean="0"/>
          </a:p>
          <a:p>
            <a:pPr marL="800100" lvl="3" indent="-342900">
              <a:buAutoNum type="arabicPeriod"/>
            </a:pPr>
            <a:endParaRPr lang="en-GB" b="1" i="1" dirty="0"/>
          </a:p>
          <a:p>
            <a:pPr marL="457200" lvl="3"/>
            <a:r>
              <a:rPr lang="en-GB" dirty="0" smtClean="0"/>
              <a:t>		</a:t>
            </a:r>
          </a:p>
          <a:p>
            <a:pPr marL="914400" lvl="4"/>
            <a:r>
              <a:rPr lang="en-GB" dirty="0" smtClean="0">
                <a:sym typeface="Wingdings" panose="05000000000000000000" pitchFamily="2" charset="2"/>
              </a:rPr>
              <a:t>--&gt; </a:t>
            </a:r>
            <a:r>
              <a:rPr lang="en-GB" dirty="0" smtClean="0"/>
              <a:t>There will be a shift compared to the satellites but the pattern is still realistic!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2628"/>
          <a:stretch/>
        </p:blipFill>
        <p:spPr>
          <a:xfrm>
            <a:off x="2514600" y="5165799"/>
            <a:ext cx="5053957" cy="6735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437" y="4267201"/>
            <a:ext cx="6652119" cy="591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20" t="575" r="-1034" b="-575"/>
          <a:stretch/>
        </p:blipFill>
        <p:spPr>
          <a:xfrm>
            <a:off x="160256" y="3525063"/>
            <a:ext cx="8936598" cy="285161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10" name="Rectangle 9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538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Methodology - Methods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28600" y="3313332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b="1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0219" y="566950"/>
            <a:ext cx="88629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GB" dirty="0" err="1" smtClean="0"/>
              <a:t>Spatio</a:t>
            </a:r>
            <a:r>
              <a:rPr lang="en-GB" dirty="0" smtClean="0"/>
              <a:t>-temporal </a:t>
            </a:r>
            <a:r>
              <a:rPr lang="en-GB" dirty="0"/>
              <a:t>crop monitoring using drone </a:t>
            </a:r>
            <a:r>
              <a:rPr lang="en-GB" dirty="0" smtClean="0"/>
              <a:t>imaging</a:t>
            </a:r>
          </a:p>
          <a:p>
            <a:pPr marL="0" lvl="2"/>
            <a:endParaRPr lang="en-GB" dirty="0" smtClean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Data Analysis --&gt;</a:t>
            </a:r>
            <a:r>
              <a:rPr lang="en-GB" b="1" dirty="0" smtClean="0"/>
              <a:t> Thermal </a:t>
            </a:r>
            <a:r>
              <a:rPr lang="en-GB" dirty="0" smtClean="0"/>
              <a:t>mission</a:t>
            </a:r>
          </a:p>
          <a:p>
            <a:pPr marL="914400" lvl="4"/>
            <a:endParaRPr lang="en-GB" dirty="0"/>
          </a:p>
          <a:p>
            <a:pPr marL="800100" lvl="3" indent="-342900">
              <a:buFont typeface="+mj-lt"/>
              <a:buAutoNum type="arabicPeriod"/>
            </a:pPr>
            <a:r>
              <a:rPr lang="en-GB" b="1" i="1" dirty="0" smtClean="0"/>
              <a:t>Crop Water Stress Index </a:t>
            </a:r>
          </a:p>
          <a:p>
            <a:pPr marL="800100" lvl="3" indent="-342900">
              <a:buAutoNum type="arabicPeriod"/>
            </a:pPr>
            <a:endParaRPr lang="en-GB" b="1" i="1" dirty="0"/>
          </a:p>
          <a:p>
            <a:pPr marL="457200" lvl="3"/>
            <a:endParaRPr lang="en-GB" b="1" i="1" dirty="0" smtClean="0"/>
          </a:p>
          <a:p>
            <a:pPr marL="457200" lvl="3"/>
            <a:endParaRPr lang="en-GB" b="1" i="1" dirty="0"/>
          </a:p>
          <a:p>
            <a:pPr marL="1257300" lvl="4" indent="-342900">
              <a:buFont typeface="Arial" panose="020B0604020202020204" pitchFamily="34" charset="0"/>
              <a:buChar char="•"/>
            </a:pPr>
            <a:r>
              <a:rPr lang="en-GB" dirty="0" smtClean="0"/>
              <a:t>Extreme pixels --&gt; Similar to Trapezoid method in SEBAL </a:t>
            </a:r>
          </a:p>
          <a:p>
            <a:pPr marL="2743200" lvl="8"/>
            <a:r>
              <a:rPr lang="en-GB" dirty="0" smtClean="0"/>
              <a:t>    But hot pixel should be covered by a bit of vegetation as well! </a:t>
            </a:r>
          </a:p>
          <a:p>
            <a:pPr marL="800100" lvl="3" indent="-342900">
              <a:buAutoNum type="arabicPeriod"/>
            </a:pPr>
            <a:endParaRPr lang="en-GB" b="1" i="1" dirty="0"/>
          </a:p>
          <a:p>
            <a:pPr marL="457200" lvl="3"/>
            <a:r>
              <a:rPr lang="en-GB" dirty="0" smtClean="0"/>
              <a:t>	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998111"/>
            <a:ext cx="2828925" cy="65722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352800"/>
            <a:ext cx="4813935" cy="30316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10" name="Rectangle 9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845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Methodology - Methods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28600" y="3313332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b="1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0219" y="566950"/>
            <a:ext cx="88629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GB" dirty="0" err="1" smtClean="0"/>
              <a:t>Spatio</a:t>
            </a:r>
            <a:r>
              <a:rPr lang="en-GB" dirty="0" smtClean="0"/>
              <a:t>-temporal </a:t>
            </a:r>
            <a:r>
              <a:rPr lang="en-GB" dirty="0"/>
              <a:t>crop monitoring using drone </a:t>
            </a:r>
            <a:r>
              <a:rPr lang="en-GB" dirty="0" smtClean="0"/>
              <a:t>imaging</a:t>
            </a:r>
          </a:p>
          <a:p>
            <a:pPr marL="0" lvl="2"/>
            <a:endParaRPr lang="en-GB" dirty="0" smtClean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Data Analysis --&gt;</a:t>
            </a:r>
            <a:r>
              <a:rPr lang="en-GB" b="1" dirty="0" smtClean="0"/>
              <a:t> Thermal </a:t>
            </a:r>
            <a:r>
              <a:rPr lang="en-GB" dirty="0" smtClean="0"/>
              <a:t>mission</a:t>
            </a:r>
          </a:p>
          <a:p>
            <a:pPr marL="914400" lvl="4"/>
            <a:endParaRPr lang="en-GB" dirty="0"/>
          </a:p>
          <a:p>
            <a:pPr marL="800100" lvl="3" indent="-342900">
              <a:buFont typeface="+mj-lt"/>
              <a:buAutoNum type="arabicPeriod"/>
            </a:pPr>
            <a:r>
              <a:rPr lang="en-GB" b="1" i="1" dirty="0" smtClean="0"/>
              <a:t>Crop Water Stress Index </a:t>
            </a:r>
          </a:p>
          <a:p>
            <a:pPr marL="800100" lvl="3" indent="-342900">
              <a:buAutoNum type="arabicPeriod"/>
            </a:pPr>
            <a:endParaRPr lang="en-GB" b="1" i="1" dirty="0"/>
          </a:p>
          <a:p>
            <a:pPr marL="457200" lvl="3"/>
            <a:endParaRPr lang="en-GB" b="1" i="1" dirty="0" smtClean="0"/>
          </a:p>
          <a:p>
            <a:pPr marL="457200" lvl="3"/>
            <a:endParaRPr lang="en-GB" b="1" i="1" dirty="0"/>
          </a:p>
          <a:p>
            <a:pPr marL="457200" lvl="3"/>
            <a:endParaRPr lang="en-GB" b="1" i="1" dirty="0"/>
          </a:p>
          <a:p>
            <a:pPr marL="457200" lvl="3"/>
            <a:r>
              <a:rPr lang="en-GB" dirty="0" smtClean="0"/>
              <a:t>		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9" name="Rectangle 8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679"/>
          <a:stretch/>
        </p:blipFill>
        <p:spPr>
          <a:xfrm>
            <a:off x="2133600" y="541466"/>
            <a:ext cx="6095945" cy="580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3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Methodology - Methods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28600" y="3313332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b="1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0218" y="566950"/>
            <a:ext cx="89613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GB" dirty="0" err="1" smtClean="0"/>
              <a:t>Spatio</a:t>
            </a:r>
            <a:r>
              <a:rPr lang="en-GB" dirty="0" smtClean="0"/>
              <a:t>-temporal </a:t>
            </a:r>
            <a:r>
              <a:rPr lang="en-GB" dirty="0"/>
              <a:t>crop monitoring using drone </a:t>
            </a:r>
            <a:r>
              <a:rPr lang="en-GB" dirty="0" smtClean="0"/>
              <a:t>imaging</a:t>
            </a:r>
          </a:p>
          <a:p>
            <a:pPr marL="0" lvl="2"/>
            <a:endParaRPr lang="en-GB" dirty="0" smtClean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Data Analysis --&gt;</a:t>
            </a:r>
            <a:r>
              <a:rPr lang="en-GB" b="1" dirty="0" smtClean="0"/>
              <a:t> Thermal </a:t>
            </a:r>
            <a:r>
              <a:rPr lang="en-GB" dirty="0" smtClean="0"/>
              <a:t>mission</a:t>
            </a:r>
          </a:p>
          <a:p>
            <a:pPr marL="914400" lvl="4"/>
            <a:endParaRPr lang="en-GB" dirty="0"/>
          </a:p>
          <a:p>
            <a:pPr marL="800100" lvl="3" indent="-342900">
              <a:buAutoNum type="arabicPeriod"/>
            </a:pPr>
            <a:r>
              <a:rPr lang="en-GB" b="1" i="1" dirty="0" smtClean="0"/>
              <a:t>Crop Water Stress Index </a:t>
            </a:r>
          </a:p>
          <a:p>
            <a:pPr marL="800100" lvl="3" indent="-342900">
              <a:buAutoNum type="arabicPeriod"/>
            </a:pPr>
            <a:endParaRPr lang="en-GB" b="1" i="1" dirty="0"/>
          </a:p>
          <a:p>
            <a:pPr marL="800100" lvl="3" indent="-342900">
              <a:buAutoNum type="arabicPeriod"/>
            </a:pPr>
            <a:r>
              <a:rPr lang="en-GB" b="1" i="1" dirty="0" smtClean="0"/>
              <a:t>Evapotranspiration</a:t>
            </a:r>
          </a:p>
          <a:p>
            <a:pPr marL="1200150" lvl="4" indent="-285750">
              <a:buFont typeface="Arial" panose="020B0604020202020204" pitchFamily="34" charset="0"/>
              <a:buChar char="•"/>
            </a:pPr>
            <a:r>
              <a:rPr lang="en-GB" dirty="0" smtClean="0"/>
              <a:t>SEBAL, </a:t>
            </a:r>
            <a:r>
              <a:rPr lang="en-GB" dirty="0" err="1" smtClean="0"/>
              <a:t>ETlook</a:t>
            </a:r>
            <a:endParaRPr lang="en-GB" dirty="0" smtClean="0"/>
          </a:p>
          <a:p>
            <a:pPr marL="742950" lvl="3" indent="-285750">
              <a:buFont typeface="Arial" panose="020B0604020202020204" pitchFamily="34" charset="0"/>
              <a:buChar char="•"/>
            </a:pPr>
            <a:endParaRPr lang="en-GB" b="1" i="1" dirty="0" smtClean="0"/>
          </a:p>
          <a:p>
            <a:pPr marL="457200" lvl="3"/>
            <a:endParaRPr lang="en-GB" b="1" i="1" dirty="0" smtClean="0"/>
          </a:p>
          <a:p>
            <a:pPr marL="800100" lvl="3" indent="-342900">
              <a:buAutoNum type="arabicPeriod"/>
            </a:pPr>
            <a:endParaRPr lang="en-GB" b="1" i="1" dirty="0"/>
          </a:p>
          <a:p>
            <a:pPr marL="457200" lvl="3"/>
            <a:endParaRPr lang="en-GB" b="1" i="1" dirty="0" smtClean="0"/>
          </a:p>
          <a:p>
            <a:pPr marL="457200" lvl="3"/>
            <a:endParaRPr lang="en-GB" b="1" i="1" dirty="0"/>
          </a:p>
          <a:p>
            <a:pPr marL="457200" lvl="3"/>
            <a:endParaRPr lang="en-GB" b="1" i="1" dirty="0"/>
          </a:p>
          <a:p>
            <a:pPr marL="457200" lvl="3"/>
            <a:endParaRPr lang="en-GB" dirty="0"/>
          </a:p>
          <a:p>
            <a:pPr marL="457200" lvl="3"/>
            <a:r>
              <a:rPr lang="en-GB" dirty="0" smtClean="0"/>
              <a:t>	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9" name="Rectangle 8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992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Flight logs …</a:t>
            </a:r>
            <a:endParaRPr lang="en-GB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8" name="Rectangle 7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51" y="1219200"/>
            <a:ext cx="8621915" cy="386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6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Results - </a:t>
            </a:r>
            <a:r>
              <a:rPr lang="en-US" sz="2400" b="1" dirty="0" err="1" smtClean="0"/>
              <a:t>PoV</a:t>
            </a:r>
            <a:endParaRPr lang="en-GB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13" name="Rectangle 12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899" b="2860"/>
          <a:stretch/>
        </p:blipFill>
        <p:spPr>
          <a:xfrm>
            <a:off x="381000" y="730966"/>
            <a:ext cx="8583571" cy="552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7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00800"/>
            <a:ext cx="9144000" cy="4599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11" y="1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UAV</a:t>
            </a: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295400" y="1462601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b="1" dirty="0" smtClean="0"/>
          </a:p>
          <a:p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8" y="6431029"/>
            <a:ext cx="1267884" cy="3964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7975" y="716834"/>
            <a:ext cx="8683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Definition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An aircraft without a human pilot </a:t>
            </a:r>
            <a:r>
              <a:rPr lang="en-GB" dirty="0" err="1" smtClean="0"/>
              <a:t>onboard</a:t>
            </a:r>
            <a:endParaRPr lang="en-GB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Remotely controlled by a pilot (or autonomous software) on the ground</a:t>
            </a:r>
          </a:p>
          <a:p>
            <a:pPr lvl="1"/>
            <a:r>
              <a:rPr lang="en-GB" dirty="0" smtClean="0"/>
              <a:t> </a:t>
            </a:r>
          </a:p>
          <a:p>
            <a:r>
              <a:rPr lang="en-GB" b="1" dirty="0" smtClean="0"/>
              <a:t>Pioneer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“Aerial Target” in 1916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Royal </a:t>
            </a:r>
            <a:r>
              <a:rPr lang="en-GB" dirty="0"/>
              <a:t>Aircraft Factory, in </a:t>
            </a:r>
            <a:r>
              <a:rPr lang="en-GB" dirty="0" smtClean="0"/>
              <a:t>Putnam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As </a:t>
            </a:r>
            <a:r>
              <a:rPr lang="en-GB" dirty="0"/>
              <a:t>a flying bomb</a:t>
            </a:r>
          </a:p>
        </p:txBody>
      </p:sp>
      <p:sp>
        <p:nvSpPr>
          <p:cNvPr id="12" name="AutoShape 8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200526"/>
            <a:ext cx="6859926" cy="283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1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Results - </a:t>
            </a:r>
            <a:r>
              <a:rPr lang="en-US" sz="2400" b="1" dirty="0" smtClean="0"/>
              <a:t>Statistics</a:t>
            </a:r>
            <a:endParaRPr lang="en-US" sz="24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13" name="Rectangle 12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68954" y="581365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Paired</a:t>
            </a:r>
            <a:r>
              <a:rPr lang="en-GB" dirty="0" smtClean="0"/>
              <a:t> T-test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865709"/>
            <a:ext cx="7945068" cy="555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Results - Statistics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13" name="Rectangle 12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68954" y="581365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Global</a:t>
            </a:r>
            <a:r>
              <a:rPr lang="en-GB" dirty="0" smtClean="0"/>
              <a:t> statistics: 2 </a:t>
            </a:r>
            <a:r>
              <a:rPr lang="en-GB" dirty="0"/>
              <a:t>independent non-normal sample t-test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80926"/>
            <a:ext cx="8577262" cy="525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5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Results - </a:t>
            </a:r>
            <a:r>
              <a:rPr lang="en-US" sz="2400" b="1" dirty="0" err="1" smtClean="0"/>
              <a:t>PoV</a:t>
            </a:r>
            <a:endParaRPr lang="en-GB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13" name="Rectangle 12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" y="685800"/>
            <a:ext cx="8582025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7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Results - </a:t>
            </a:r>
            <a:r>
              <a:rPr lang="en-US" sz="2400" b="1" dirty="0" err="1"/>
              <a:t>PoV</a:t>
            </a:r>
            <a:endParaRPr lang="en-US" sz="24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13" name="Rectangle 12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46" y="674919"/>
            <a:ext cx="7560708" cy="55924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9167"/>
          <a:stretch/>
        </p:blipFill>
        <p:spPr>
          <a:xfrm>
            <a:off x="791646" y="674919"/>
            <a:ext cx="7541658" cy="56205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" y="559594"/>
            <a:ext cx="9072515" cy="514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1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Results – Possible amendment</a:t>
            </a:r>
            <a:endParaRPr lang="en-GB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13" name="Rectangle 12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899" b="2860"/>
          <a:stretch/>
        </p:blipFill>
        <p:spPr>
          <a:xfrm>
            <a:off x="394514" y="962870"/>
            <a:ext cx="8354971" cy="537417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800600" y="2626410"/>
            <a:ext cx="1981200" cy="175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02821" y="529786"/>
            <a:ext cx="815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Classification based on the Charcoal concentration </a:t>
            </a:r>
            <a:r>
              <a:rPr lang="en-GB" dirty="0" smtClean="0">
                <a:sym typeface="Wingdings" panose="05000000000000000000" pitchFamily="2" charset="2"/>
              </a:rPr>
              <a:t>---&gt; Soil surface Albedo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57" y="850344"/>
            <a:ext cx="8473504" cy="554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7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Results - </a:t>
            </a:r>
            <a:r>
              <a:rPr lang="en-US" sz="2400" b="1" dirty="0" smtClean="0"/>
              <a:t>VI</a:t>
            </a:r>
            <a:endParaRPr lang="en-US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4679" b="2537"/>
          <a:stretch/>
        </p:blipFill>
        <p:spPr>
          <a:xfrm>
            <a:off x="457200" y="744020"/>
            <a:ext cx="8424862" cy="55241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3855" b="2328"/>
          <a:stretch/>
        </p:blipFill>
        <p:spPr>
          <a:xfrm>
            <a:off x="469433" y="700719"/>
            <a:ext cx="8400395" cy="55626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14" name="Rectangle 13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864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Results - </a:t>
            </a:r>
            <a:r>
              <a:rPr lang="en-US" sz="2400" b="1" dirty="0" smtClean="0"/>
              <a:t>spectra</a:t>
            </a:r>
            <a:endParaRPr lang="en-US" sz="24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14" name="Rectangle 13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8954" y="568695"/>
            <a:ext cx="785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 vegetation samples per plot ---&gt; Vegetation spectra ---&gt; leaf charcoal index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38027"/>
            <a:ext cx="7934325" cy="5276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004702"/>
            <a:ext cx="788670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149"/>
          <a:stretch/>
        </p:blipFill>
        <p:spPr>
          <a:xfrm>
            <a:off x="0" y="1212036"/>
            <a:ext cx="4281909" cy="40481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Topographic Wetness Index</a:t>
            </a:r>
            <a:endParaRPr lang="en-GB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18" name="Rectangle 17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3681565" y="581365"/>
            <a:ext cx="5410200" cy="5779534"/>
            <a:chOff x="1752600" y="581365"/>
            <a:chExt cx="5410200" cy="577953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b="355"/>
            <a:stretch/>
          </p:blipFill>
          <p:spPr>
            <a:xfrm>
              <a:off x="2197412" y="581365"/>
              <a:ext cx="4735858" cy="577953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752600" y="581365"/>
              <a:ext cx="5410200" cy="5779534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701522" y="602301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Input</a:t>
            </a:r>
            <a:endParaRPr lang="en-GB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731108" y="3479368"/>
            <a:ext cx="1365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Modelling</a:t>
            </a:r>
            <a:endParaRPr lang="en-GB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731108" y="5231968"/>
            <a:ext cx="1365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Output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5672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Topographic Wetness Index modelling</a:t>
            </a:r>
            <a:endParaRPr lang="en-GB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18" name="Rectangle 17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881608" y="581365"/>
            <a:ext cx="5410200" cy="5779534"/>
            <a:chOff x="1752600" y="581365"/>
            <a:chExt cx="5410200" cy="5779534"/>
          </a:xfrm>
        </p:grpSpPr>
        <p:grpSp>
          <p:nvGrpSpPr>
            <p:cNvPr id="20" name="Group 19"/>
            <p:cNvGrpSpPr/>
            <p:nvPr/>
          </p:nvGrpSpPr>
          <p:grpSpPr>
            <a:xfrm>
              <a:off x="1752600" y="581365"/>
              <a:ext cx="5410200" cy="5779534"/>
              <a:chOff x="1752600" y="581365"/>
              <a:chExt cx="5410200" cy="5779534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/>
              <a:srcRect b="355"/>
              <a:stretch/>
            </p:blipFill>
            <p:spPr>
              <a:xfrm>
                <a:off x="2197412" y="581365"/>
                <a:ext cx="4735858" cy="5779534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1752600" y="581365"/>
                <a:ext cx="5410200" cy="5779534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" name="Oval 2"/>
            <p:cNvSpPr/>
            <p:nvPr/>
          </p:nvSpPr>
          <p:spPr>
            <a:xfrm>
              <a:off x="3886200" y="581365"/>
              <a:ext cx="1143000" cy="139983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949294" y="3458432"/>
            <a:ext cx="1365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Modelling</a:t>
            </a:r>
            <a:endParaRPr lang="en-GB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949294" y="5211032"/>
            <a:ext cx="1365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Output</a:t>
            </a:r>
            <a:endParaRPr lang="en-GB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96" y="1146837"/>
            <a:ext cx="7864105" cy="4648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996" y="1149068"/>
            <a:ext cx="7864105" cy="466074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919708" y="602301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Input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8156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Topographic Wetness Index modelling</a:t>
            </a:r>
            <a:endParaRPr lang="en-GB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18" name="Rectangle 17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881608" y="581365"/>
            <a:ext cx="5410200" cy="5779534"/>
            <a:chOff x="1752600" y="581365"/>
            <a:chExt cx="5410200" cy="577953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b="355"/>
            <a:stretch/>
          </p:blipFill>
          <p:spPr>
            <a:xfrm>
              <a:off x="2197412" y="581365"/>
              <a:ext cx="4735858" cy="577953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752600" y="581365"/>
              <a:ext cx="5410200" cy="5779534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Oval 7"/>
          <p:cNvSpPr/>
          <p:nvPr/>
        </p:nvSpPr>
        <p:spPr>
          <a:xfrm>
            <a:off x="3124200" y="3352800"/>
            <a:ext cx="3124200" cy="175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1949294" y="3516868"/>
            <a:ext cx="1365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Modelling</a:t>
            </a:r>
            <a:endParaRPr lang="en-GB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949294" y="5269468"/>
            <a:ext cx="1365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Output</a:t>
            </a:r>
            <a:endParaRPr lang="en-GB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919708" y="602301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Input</a:t>
            </a:r>
            <a:endParaRPr lang="en-GB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28637" y="701885"/>
            <a:ext cx="8086725" cy="5629965"/>
            <a:chOff x="528637" y="701885"/>
            <a:chExt cx="8086725" cy="5629965"/>
          </a:xfrm>
        </p:grpSpPr>
        <p:grpSp>
          <p:nvGrpSpPr>
            <p:cNvPr id="2" name="Group 1"/>
            <p:cNvGrpSpPr/>
            <p:nvPr/>
          </p:nvGrpSpPr>
          <p:grpSpPr>
            <a:xfrm>
              <a:off x="528637" y="701885"/>
              <a:ext cx="8086725" cy="5629965"/>
              <a:chOff x="528637" y="730934"/>
              <a:chExt cx="8086725" cy="5629965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8637" y="730934"/>
                <a:ext cx="8086725" cy="4295775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6"/>
              <a:srcRect b="10479"/>
              <a:stretch/>
            </p:blipFill>
            <p:spPr>
              <a:xfrm>
                <a:off x="3340569" y="4834588"/>
                <a:ext cx="2971800" cy="1526311"/>
              </a:xfrm>
              <a:prstGeom prst="rect">
                <a:avLst/>
              </a:prstGeom>
            </p:spPr>
          </p:pic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95908" y="5269468"/>
              <a:ext cx="914400" cy="89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377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00800"/>
            <a:ext cx="9144000" cy="4599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11" y="1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UAV</a:t>
            </a:r>
            <a:endParaRPr lang="en-GB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8" y="6431029"/>
            <a:ext cx="1267884" cy="396491"/>
          </a:xfrm>
          <a:prstGeom prst="rect">
            <a:avLst/>
          </a:prstGeom>
        </p:spPr>
      </p:pic>
      <p:sp>
        <p:nvSpPr>
          <p:cNvPr id="12" name="AutoShape 8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51338" y="571695"/>
            <a:ext cx="8839200" cy="2308324"/>
            <a:chOff x="51338" y="571695"/>
            <a:chExt cx="8839200" cy="2308324"/>
          </a:xfrm>
        </p:grpSpPr>
        <p:sp>
          <p:nvSpPr>
            <p:cNvPr id="2" name="TextBox 1"/>
            <p:cNvSpPr txBox="1"/>
            <p:nvPr/>
          </p:nvSpPr>
          <p:spPr>
            <a:xfrm>
              <a:off x="51338" y="571695"/>
              <a:ext cx="88392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Types of UAVs</a:t>
              </a:r>
            </a:p>
            <a:p>
              <a:endParaRPr lang="en-GB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/>
                <a:t>Fixed-wing</a:t>
              </a:r>
              <a:r>
                <a:rPr lang="en-US" dirty="0" smtClean="0"/>
                <a:t>: uses wings (like an airplane) to provide the lift</a:t>
              </a:r>
            </a:p>
            <a:p>
              <a:pPr lvl="3"/>
              <a:r>
                <a:rPr lang="en-US" dirty="0" smtClean="0"/>
                <a:t> suitable for large-scale areas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 smtClean="0"/>
            </a:p>
            <a:p>
              <a:r>
                <a:rPr lang="en-US" dirty="0"/>
                <a:t>	</a:t>
              </a:r>
              <a:endParaRPr lang="en-US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 smtClean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3200" y="726298"/>
              <a:ext cx="2314015" cy="117870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6211" y="1905000"/>
            <a:ext cx="8381989" cy="1285970"/>
            <a:chOff x="76211" y="1905000"/>
            <a:chExt cx="8381989" cy="1285970"/>
          </a:xfrm>
        </p:grpSpPr>
        <p:sp>
          <p:nvSpPr>
            <p:cNvPr id="16" name="Rectangle 15"/>
            <p:cNvSpPr/>
            <p:nvPr/>
          </p:nvSpPr>
          <p:spPr>
            <a:xfrm>
              <a:off x="76211" y="2379370"/>
              <a:ext cx="4235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/>
                <a:t>Multi-copter</a:t>
              </a:r>
              <a:r>
                <a:rPr lang="en-US" dirty="0"/>
                <a:t>:</a:t>
              </a:r>
              <a:r>
                <a:rPr lang="en-US" b="1" dirty="0"/>
                <a:t> </a:t>
              </a:r>
              <a:r>
                <a:rPr lang="en-US" dirty="0"/>
                <a:t>more stable, cost effective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5262" y="1905000"/>
              <a:ext cx="1652938" cy="128597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08369" y="3407513"/>
            <a:ext cx="8502231" cy="1240687"/>
            <a:chOff x="155575" y="3878036"/>
            <a:chExt cx="8502231" cy="1240687"/>
          </a:xfrm>
        </p:grpSpPr>
        <p:sp>
          <p:nvSpPr>
            <p:cNvPr id="19" name="Rectangle 18"/>
            <p:cNvSpPr/>
            <p:nvPr/>
          </p:nvSpPr>
          <p:spPr>
            <a:xfrm>
              <a:off x="155575" y="4153591"/>
              <a:ext cx="4977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/>
                <a:t>Single-rotor</a:t>
              </a:r>
              <a:r>
                <a:rPr lang="en-US" dirty="0" smtClean="0"/>
                <a:t>:</a:t>
              </a:r>
              <a:r>
                <a:rPr lang="en-US" b="1" dirty="0" smtClean="0"/>
                <a:t> </a:t>
              </a:r>
              <a:r>
                <a:rPr lang="en-US" dirty="0" smtClean="0"/>
                <a:t>like helicopters in manned aviation</a:t>
              </a:r>
              <a:endParaRPr lang="en-US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6606" y="3878036"/>
              <a:ext cx="1981200" cy="1240687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05948" y="4890794"/>
            <a:ext cx="8733252" cy="1507052"/>
            <a:chOff x="105948" y="4890794"/>
            <a:chExt cx="8733252" cy="1507052"/>
          </a:xfrm>
        </p:grpSpPr>
        <p:sp>
          <p:nvSpPr>
            <p:cNvPr id="22" name="Rectangle 21"/>
            <p:cNvSpPr/>
            <p:nvPr/>
          </p:nvSpPr>
          <p:spPr>
            <a:xfrm>
              <a:off x="105948" y="5068669"/>
              <a:ext cx="743785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/>
                <a:t>Hybrids Fixed-wing</a:t>
              </a:r>
              <a:r>
                <a:rPr lang="en-US" dirty="0"/>
                <a:t>:</a:t>
              </a:r>
              <a:r>
                <a:rPr lang="en-US" b="1" dirty="0"/>
                <a:t> </a:t>
              </a:r>
              <a:r>
                <a:rPr lang="en-US" dirty="0"/>
                <a:t>vertical takeoff &amp; </a:t>
              </a:r>
              <a:r>
                <a:rPr lang="en-US" dirty="0" smtClean="0"/>
                <a:t>landing mechanism </a:t>
              </a:r>
              <a:endParaRPr lang="en-US" dirty="0"/>
            </a:p>
            <a:p>
              <a:r>
                <a:rPr lang="en-US" dirty="0"/>
                <a:t> </a:t>
              </a:r>
              <a:r>
                <a:rPr lang="en-US" dirty="0" smtClean="0"/>
                <a:t>                                         fully </a:t>
              </a:r>
              <a:r>
                <a:rPr lang="en-US" dirty="0"/>
                <a:t>autonomous </a:t>
              </a:r>
              <a:endParaRPr lang="en-US" dirty="0" smtClean="0"/>
            </a:p>
            <a:p>
              <a:r>
                <a:rPr lang="en-US" dirty="0"/>
                <a:t>	</a:t>
              </a:r>
              <a:r>
                <a:rPr lang="en-US" dirty="0" smtClean="0"/>
                <a:t>	       are still under development</a:t>
              </a:r>
              <a:endParaRPr lang="en-US" dirty="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4600" y="4890794"/>
              <a:ext cx="2514600" cy="1507052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4864743"/>
            <a:ext cx="2590800" cy="145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Topographic Wetness Index modelling</a:t>
            </a:r>
            <a:endParaRPr lang="en-GB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18" name="Rectangle 17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881608" y="581365"/>
            <a:ext cx="5410200" cy="5779534"/>
            <a:chOff x="1752600" y="581365"/>
            <a:chExt cx="5410200" cy="577953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b="355"/>
            <a:stretch/>
          </p:blipFill>
          <p:spPr>
            <a:xfrm>
              <a:off x="2197412" y="581365"/>
              <a:ext cx="4735858" cy="577953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752600" y="581365"/>
              <a:ext cx="5410200" cy="5779534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949294" y="3516868"/>
            <a:ext cx="1365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Modelling</a:t>
            </a:r>
            <a:endParaRPr lang="en-GB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949294" y="5269468"/>
            <a:ext cx="1365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Output</a:t>
            </a:r>
            <a:endParaRPr lang="en-GB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919708" y="602301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Input</a:t>
            </a:r>
            <a:endParaRPr lang="en-GB" b="1" dirty="0"/>
          </a:p>
        </p:txBody>
      </p:sp>
      <p:sp>
        <p:nvSpPr>
          <p:cNvPr id="2" name="Oval 1"/>
          <p:cNvSpPr/>
          <p:nvPr/>
        </p:nvSpPr>
        <p:spPr>
          <a:xfrm>
            <a:off x="3581400" y="5105400"/>
            <a:ext cx="1905000" cy="1255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t="1325"/>
          <a:stretch/>
        </p:blipFill>
        <p:spPr>
          <a:xfrm>
            <a:off x="380434" y="541464"/>
            <a:ext cx="8526420" cy="586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7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CWSI modelling</a:t>
            </a:r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46" y="1447800"/>
            <a:ext cx="8620125" cy="38671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8" name="Rectangle 7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55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CWSI modelling</a:t>
            </a:r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60332"/>
            <a:ext cx="8394504" cy="5821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31" y="587811"/>
            <a:ext cx="8328373" cy="577953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9" name="Rectangle 8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202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TWI vs. CWSI</a:t>
            </a:r>
            <a:endParaRPr lang="en-US" sz="24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9" name="Rectangle 8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9342" y="1840468"/>
            <a:ext cx="9045315" cy="4491605"/>
            <a:chOff x="22485" y="1299595"/>
            <a:chExt cx="9045315" cy="44916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853" t="6100" r="1359"/>
            <a:stretch/>
          </p:blipFill>
          <p:spPr>
            <a:xfrm>
              <a:off x="22485" y="1600200"/>
              <a:ext cx="9045315" cy="4191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35143" y="1299595"/>
              <a:ext cx="830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    TWI			  CWSI July	</a:t>
              </a:r>
              <a:r>
                <a:rPr lang="en-GB" dirty="0"/>
                <a:t> </a:t>
              </a:r>
              <a:r>
                <a:rPr lang="en-GB" dirty="0" smtClean="0"/>
                <a:t>                      CWSI August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3221" y="653831"/>
            <a:ext cx="276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RGB</a:t>
            </a:r>
            <a:r>
              <a:rPr lang="en-GB" dirty="0" smtClean="0"/>
              <a:t> imagery (topography)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719638" y="636807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Thermal</a:t>
            </a:r>
            <a:r>
              <a:rPr lang="en-GB" dirty="0" smtClean="0"/>
              <a:t> imagery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371600" y="1002702"/>
            <a:ext cx="0" cy="78216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63221" y="653831"/>
            <a:ext cx="2656179" cy="3523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343400" y="650331"/>
            <a:ext cx="2656179" cy="3523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4191000" y="1002639"/>
            <a:ext cx="1371600" cy="782227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562600" y="1013638"/>
            <a:ext cx="1436979" cy="78692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14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Field measurements</a:t>
            </a:r>
            <a:endParaRPr lang="en-US" sz="24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9" name="Rectangle 8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28083"/>
            <a:ext cx="4962525" cy="2447925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146304" y="3765380"/>
            <a:ext cx="6880808" cy="2193819"/>
            <a:chOff x="609600" y="3859339"/>
            <a:chExt cx="6880808" cy="2193819"/>
          </a:xfrm>
        </p:grpSpPr>
        <p:sp>
          <p:nvSpPr>
            <p:cNvPr id="2" name="Rounded Rectangle 1"/>
            <p:cNvSpPr/>
            <p:nvPr/>
          </p:nvSpPr>
          <p:spPr>
            <a:xfrm>
              <a:off x="609600" y="4836986"/>
              <a:ext cx="1295400" cy="8382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Crop stress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242173" y="3859339"/>
              <a:ext cx="1295400" cy="8382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Charred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242173" y="4850058"/>
              <a:ext cx="1295400" cy="8382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Reference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761246" y="4402491"/>
              <a:ext cx="747292" cy="75811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No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761246" y="5295042"/>
              <a:ext cx="747292" cy="75811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Yes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17" name="Curved Connector 16"/>
            <p:cNvCxnSpPr>
              <a:stCxn id="2" idx="3"/>
              <a:endCxn id="13" idx="2"/>
            </p:cNvCxnSpPr>
            <p:nvPr/>
          </p:nvCxnSpPr>
          <p:spPr>
            <a:xfrm flipV="1">
              <a:off x="1905000" y="4781549"/>
              <a:ext cx="856246" cy="474537"/>
            </a:xfrm>
            <a:prstGeom prst="curvedConnector3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urved Connector 17"/>
            <p:cNvCxnSpPr>
              <a:endCxn id="14" idx="2"/>
            </p:cNvCxnSpPr>
            <p:nvPr/>
          </p:nvCxnSpPr>
          <p:spPr>
            <a:xfrm>
              <a:off x="1905000" y="5256087"/>
              <a:ext cx="856246" cy="418013"/>
            </a:xfrm>
            <a:prstGeom prst="curvedConnector3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13" idx="6"/>
              <a:endCxn id="11" idx="1"/>
            </p:cNvCxnSpPr>
            <p:nvPr/>
          </p:nvCxnSpPr>
          <p:spPr>
            <a:xfrm flipV="1">
              <a:off x="3508538" y="4278439"/>
              <a:ext cx="733635" cy="503110"/>
            </a:xfrm>
            <a:prstGeom prst="curvedConnector3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>
              <a:stCxn id="13" idx="6"/>
              <a:endCxn id="12" idx="1"/>
            </p:cNvCxnSpPr>
            <p:nvPr/>
          </p:nvCxnSpPr>
          <p:spPr>
            <a:xfrm>
              <a:off x="3508538" y="4781549"/>
              <a:ext cx="733635" cy="487609"/>
            </a:xfrm>
            <a:prstGeom prst="curvedConnector3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271208" y="3943111"/>
              <a:ext cx="1219200" cy="67065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Higher yield?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Arrow Connector 27"/>
            <p:cNvCxnSpPr>
              <a:stCxn id="11" idx="3"/>
              <a:endCxn id="26" idx="1"/>
            </p:cNvCxnSpPr>
            <p:nvPr/>
          </p:nvCxnSpPr>
          <p:spPr>
            <a:xfrm>
              <a:off x="5537573" y="4278439"/>
              <a:ext cx="7336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r="9700"/>
          <a:stretch/>
        </p:blipFill>
        <p:spPr bwMode="auto">
          <a:xfrm>
            <a:off x="6441094" y="1219200"/>
            <a:ext cx="2265680" cy="18656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411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Field measurements</a:t>
            </a:r>
            <a:endParaRPr lang="en-US" sz="24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9" name="Rectangle 8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90600" y="1524000"/>
            <a:ext cx="6980940" cy="3733919"/>
            <a:chOff x="1046173" y="1447800"/>
            <a:chExt cx="6980940" cy="3733919"/>
          </a:xfrm>
        </p:grpSpPr>
        <p:sp>
          <p:nvSpPr>
            <p:cNvPr id="2" name="Rounded Rectangle 1"/>
            <p:cNvSpPr/>
            <p:nvPr/>
          </p:nvSpPr>
          <p:spPr>
            <a:xfrm>
              <a:off x="1046173" y="2857619"/>
              <a:ext cx="1295400" cy="8382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Crop stress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341573" y="1447800"/>
              <a:ext cx="5685540" cy="3733919"/>
              <a:chOff x="2341573" y="1447800"/>
              <a:chExt cx="5685540" cy="3733919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4778878" y="1447800"/>
                <a:ext cx="1295400" cy="8382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Charred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4778878" y="2362200"/>
                <a:ext cx="1295400" cy="8382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Reference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297951" y="2000704"/>
                <a:ext cx="747292" cy="758116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No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297346" y="3886200"/>
                <a:ext cx="747292" cy="758116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Yes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" name="Curved Connector 17"/>
              <p:cNvCxnSpPr>
                <a:stCxn id="2" idx="3"/>
                <a:endCxn id="14" idx="2"/>
              </p:cNvCxnSpPr>
              <p:nvPr/>
            </p:nvCxnSpPr>
            <p:spPr>
              <a:xfrm>
                <a:off x="2341573" y="3276719"/>
                <a:ext cx="955773" cy="988539"/>
              </a:xfrm>
              <a:prstGeom prst="curvedConnector3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Curved Connector 22"/>
              <p:cNvCxnSpPr>
                <a:stCxn id="13" idx="6"/>
                <a:endCxn id="11" idx="1"/>
              </p:cNvCxnSpPr>
              <p:nvPr/>
            </p:nvCxnSpPr>
            <p:spPr>
              <a:xfrm flipV="1">
                <a:off x="4045243" y="1866900"/>
                <a:ext cx="733635" cy="503110"/>
              </a:xfrm>
              <a:prstGeom prst="curvedConnector3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Curved Connector 23"/>
              <p:cNvCxnSpPr>
                <a:stCxn id="13" idx="6"/>
                <a:endCxn id="12" idx="1"/>
              </p:cNvCxnSpPr>
              <p:nvPr/>
            </p:nvCxnSpPr>
            <p:spPr>
              <a:xfrm>
                <a:off x="4045243" y="2370010"/>
                <a:ext cx="733635" cy="487609"/>
              </a:xfrm>
              <a:prstGeom prst="curvedConnector3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Rectangle 25"/>
              <p:cNvSpPr/>
              <p:nvPr/>
            </p:nvSpPr>
            <p:spPr>
              <a:xfrm>
                <a:off x="6807913" y="1531572"/>
                <a:ext cx="1219200" cy="67065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Higher yield?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8" name="Straight Arrow Connector 27"/>
              <p:cNvCxnSpPr>
                <a:stCxn id="11" idx="3"/>
                <a:endCxn id="26" idx="1"/>
              </p:cNvCxnSpPr>
              <p:nvPr/>
            </p:nvCxnSpPr>
            <p:spPr>
              <a:xfrm>
                <a:off x="6074278" y="1866900"/>
                <a:ext cx="73363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Rounded Rectangle 20"/>
              <p:cNvSpPr/>
              <p:nvPr/>
            </p:nvSpPr>
            <p:spPr>
              <a:xfrm>
                <a:off x="4778878" y="3429000"/>
                <a:ext cx="1295400" cy="8382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Charred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4778878" y="4343519"/>
                <a:ext cx="1295400" cy="8382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Reference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5" name="Curved Connector 24"/>
              <p:cNvCxnSpPr>
                <a:endCxn id="22" idx="1"/>
              </p:cNvCxnSpPr>
              <p:nvPr/>
            </p:nvCxnSpPr>
            <p:spPr>
              <a:xfrm>
                <a:off x="4045243" y="4275010"/>
                <a:ext cx="733635" cy="487609"/>
              </a:xfrm>
              <a:prstGeom prst="curvedConnector3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6807913" y="3512791"/>
                <a:ext cx="1219200" cy="67065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Higher yield?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" name="Straight Arrow Connector 28"/>
              <p:cNvCxnSpPr>
                <a:stCxn id="21" idx="3"/>
                <a:endCxn id="27" idx="1"/>
              </p:cNvCxnSpPr>
              <p:nvPr/>
            </p:nvCxnSpPr>
            <p:spPr>
              <a:xfrm>
                <a:off x="6074278" y="3848100"/>
                <a:ext cx="733635" cy="1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Curved Connector 29"/>
              <p:cNvCxnSpPr>
                <a:endCxn id="21" idx="1"/>
              </p:cNvCxnSpPr>
              <p:nvPr/>
            </p:nvCxnSpPr>
            <p:spPr>
              <a:xfrm flipV="1">
                <a:off x="4066965" y="3848100"/>
                <a:ext cx="711913" cy="426909"/>
              </a:xfrm>
              <a:prstGeom prst="curvedConnector3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Curved Connector 30"/>
              <p:cNvCxnSpPr>
                <a:stCxn id="2" idx="3"/>
              </p:cNvCxnSpPr>
              <p:nvPr/>
            </p:nvCxnSpPr>
            <p:spPr>
              <a:xfrm flipV="1">
                <a:off x="2341573" y="2500858"/>
                <a:ext cx="970035" cy="775861"/>
              </a:xfrm>
              <a:prstGeom prst="curved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5740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Field measurements</a:t>
            </a:r>
            <a:endParaRPr lang="en-US" sz="24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9" name="Rectangle 8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4" y="1295400"/>
            <a:ext cx="9035511" cy="403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7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54" y="39900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Questions?</a:t>
            </a:r>
            <a:endParaRPr lang="en-GB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6400800"/>
            <a:ext cx="9144000" cy="459903"/>
            <a:chOff x="0" y="6400800"/>
            <a:chExt cx="9144000" cy="459903"/>
          </a:xfrm>
        </p:grpSpPr>
        <p:sp>
          <p:nvSpPr>
            <p:cNvPr id="9" name="Rectangle 8"/>
            <p:cNvSpPr/>
            <p:nvPr/>
          </p:nvSpPr>
          <p:spPr>
            <a:xfrm>
              <a:off x="0" y="6400800"/>
              <a:ext cx="9144000" cy="4599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38" y="6431029"/>
              <a:ext cx="1267884" cy="396491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1443038" y="2438400"/>
            <a:ext cx="6400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Thanks for your attention </a:t>
            </a:r>
            <a:r>
              <a:rPr lang="en-US" sz="4000" b="1" dirty="0" smtClean="0">
                <a:sym typeface="Wingdings" panose="05000000000000000000" pitchFamily="2" charset="2"/>
              </a:rPr>
              <a:t></a:t>
            </a: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22221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00800"/>
            <a:ext cx="9144000" cy="4599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11" y="1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UAV</a:t>
            </a:r>
            <a:endParaRPr lang="en-GB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8" y="6431029"/>
            <a:ext cx="1267884" cy="396491"/>
          </a:xfrm>
          <a:prstGeom prst="rect">
            <a:avLst/>
          </a:prstGeom>
        </p:spPr>
      </p:pic>
      <p:sp>
        <p:nvSpPr>
          <p:cNvPr id="12" name="AutoShape 8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1338" y="571695"/>
            <a:ext cx="883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Hierarchy of Earth observation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/>
              <a:t>	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7843838" y="5972019"/>
            <a:ext cx="2216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GSD</a:t>
            </a:r>
            <a:endParaRPr lang="en-GB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718801" y="1219200"/>
            <a:ext cx="7686205" cy="4727238"/>
            <a:chOff x="154876" y="1004533"/>
            <a:chExt cx="8735662" cy="5320067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585264" y="1151505"/>
              <a:ext cx="38104" cy="51653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623368" y="1310361"/>
              <a:ext cx="2500832" cy="50142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/>
            <p:cNvGrpSpPr/>
            <p:nvPr/>
          </p:nvGrpSpPr>
          <p:grpSpPr>
            <a:xfrm>
              <a:off x="154876" y="1004533"/>
              <a:ext cx="8735662" cy="5312272"/>
              <a:chOff x="154876" y="1004533"/>
              <a:chExt cx="8735662" cy="5312272"/>
            </a:xfrm>
          </p:grpSpPr>
          <p:pic>
            <p:nvPicPr>
              <p:cNvPr id="1026" name="Picture 2" descr="Related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53" r="32827"/>
              <a:stretch/>
            </p:blipFill>
            <p:spPr bwMode="auto">
              <a:xfrm>
                <a:off x="771243" y="1135581"/>
                <a:ext cx="1553882" cy="1553882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609600" y="6316805"/>
                <a:ext cx="8280938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 rot="16200000">
                <a:off x="-274332" y="1433741"/>
                <a:ext cx="1278176" cy="419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/>
                  <a:t>Altitude</a:t>
                </a:r>
                <a:endParaRPr lang="en-GB" b="1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 rot="17730067">
                <a:off x="2441948" y="1849449"/>
                <a:ext cx="10774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 smtClean="0"/>
                  <a:t>Footprint</a:t>
                </a:r>
                <a:endParaRPr lang="en-GB" b="1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71243" y="2654958"/>
                <a:ext cx="1553882" cy="727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Space-borne       imagery</a:t>
                </a:r>
                <a:endParaRPr lang="en-GB" dirty="0"/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4308732" y="2977517"/>
                <a:ext cx="4325620" cy="3285346"/>
                <a:chOff x="4537332" y="3007492"/>
                <a:chExt cx="4325620" cy="3285346"/>
              </a:xfrm>
            </p:grpSpPr>
            <p:pic>
              <p:nvPicPr>
                <p:cNvPr id="1028" name="Picture 4" descr="Image result for airplane remote sensin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478" r="19478"/>
                <a:stretch/>
              </p:blipFill>
              <p:spPr bwMode="auto">
                <a:xfrm>
                  <a:off x="4572000" y="3569951"/>
                  <a:ext cx="1866366" cy="1866366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4" name="Picture 10" descr="Image result for uav remote sensing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04" t="1357" r="18050" b="311"/>
                <a:stretch/>
              </p:blipFill>
              <p:spPr bwMode="auto">
                <a:xfrm>
                  <a:off x="5722613" y="4421126"/>
                  <a:ext cx="1902143" cy="1870407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1" name="TextBox 50"/>
                <p:cNvSpPr txBox="1"/>
                <p:nvPr/>
              </p:nvSpPr>
              <p:spPr>
                <a:xfrm>
                  <a:off x="6206614" y="3651150"/>
                  <a:ext cx="1270452" cy="4156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 smtClean="0"/>
                    <a:t>Manned</a:t>
                  </a:r>
                  <a:endParaRPr lang="en-GB" dirty="0"/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7394274" y="4503134"/>
                  <a:ext cx="1468678" cy="4156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 smtClean="0"/>
                    <a:t>Unmanned</a:t>
                  </a:r>
                  <a:endParaRPr lang="en-GB" dirty="0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4537332" y="3007492"/>
                  <a:ext cx="4259268" cy="328534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60" name="TextBox 59"/>
          <p:cNvSpPr txBox="1"/>
          <p:nvPr/>
        </p:nvSpPr>
        <p:spPr>
          <a:xfrm>
            <a:off x="4391127" y="2982814"/>
            <a:ext cx="2091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Airborne imagery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516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00800"/>
            <a:ext cx="9144000" cy="4599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11" y="1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UAV</a:t>
            </a:r>
            <a:endParaRPr lang="en-GB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8" y="6431029"/>
            <a:ext cx="1267884" cy="396491"/>
          </a:xfrm>
          <a:prstGeom prst="rect">
            <a:avLst/>
          </a:prstGeom>
        </p:spPr>
      </p:pic>
      <p:sp>
        <p:nvSpPr>
          <p:cNvPr id="12" name="AutoShape 8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1338" y="571695"/>
            <a:ext cx="8839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Airborne remote sensing</a:t>
            </a:r>
          </a:p>
          <a:p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Photogrammetry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 smtClean="0"/>
              <a:t>science </a:t>
            </a:r>
            <a:r>
              <a:rPr lang="en-GB" dirty="0"/>
              <a:t>of making measurements from </a:t>
            </a:r>
            <a:r>
              <a:rPr lang="en-GB" dirty="0" smtClean="0"/>
              <a:t>photographs</a:t>
            </a:r>
          </a:p>
          <a:p>
            <a:r>
              <a:rPr lang="en-GB" b="1" dirty="0"/>
              <a:t> </a:t>
            </a:r>
            <a:r>
              <a:rPr lang="en-GB" b="1" dirty="0" smtClean="0"/>
              <a:t>	</a:t>
            </a:r>
            <a:r>
              <a:rPr lang="en-GB" dirty="0" smtClean="0"/>
              <a:t>(size, shape, geographic position)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dirty="0"/>
              <a:t>Reconstructing the geometry of the photographed surface</a:t>
            </a:r>
          </a:p>
          <a:p>
            <a:endParaRPr lang="en-GB" b="1" dirty="0" smtClean="0"/>
          </a:p>
          <a:p>
            <a:endParaRPr lang="en-GB" b="1" dirty="0" smtClean="0"/>
          </a:p>
          <a:p>
            <a:endParaRPr lang="en-GB" b="1" dirty="0"/>
          </a:p>
          <a:p>
            <a:pPr marL="742950" lvl="1" indent="-285750" defTabSz="1007317">
              <a:buFont typeface="Wingdings" panose="05000000000000000000" pitchFamily="2" charset="2"/>
              <a:buChar char="Ø"/>
              <a:defRPr/>
            </a:pPr>
            <a:endParaRPr lang="nl-NL" dirty="0"/>
          </a:p>
          <a:p>
            <a:endParaRPr lang="en-GB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/>
              <a:t>	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19" name="Picture 2" descr="http://i.stack.imgur.com/hsdOs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73223"/>
            <a:ext cx="1948921" cy="119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http://rses.anu.edu.au/files/mcclusky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72395"/>
            <a:ext cx="1756380" cy="92637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1338" y="3112049"/>
            <a:ext cx="8285429" cy="3288751"/>
            <a:chOff x="51338" y="3112049"/>
            <a:chExt cx="8285429" cy="3288751"/>
          </a:xfrm>
        </p:grpSpPr>
        <p:pic>
          <p:nvPicPr>
            <p:cNvPr id="17" name="Picture 16" descr="http://duspviz.mit.edu/_assets/img/triangulation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4220001"/>
              <a:ext cx="4145767" cy="213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 descr="https://radiologykey.com/wp-content/uploads/2016/05/C6-FF6.gif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0"/>
            <a:stretch/>
          </p:blipFill>
          <p:spPr bwMode="auto">
            <a:xfrm>
              <a:off x="1752600" y="4262070"/>
              <a:ext cx="2068608" cy="2138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1338" y="3112049"/>
              <a:ext cx="655318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b="1" dirty="0"/>
                <a:t>Stereo-photogrammetry</a:t>
              </a:r>
            </a:p>
            <a:p>
              <a:pPr marL="742950" lvl="1" indent="-285750" defTabSz="1007317">
                <a:buFont typeface="Wingdings" panose="05000000000000000000" pitchFamily="2" charset="2"/>
                <a:buChar char="Ø"/>
                <a:defRPr/>
              </a:pPr>
              <a:r>
                <a:rPr lang="nl-NL" dirty="0"/>
                <a:t>Same features from different angles in different photos</a:t>
              </a:r>
            </a:p>
            <a:p>
              <a:pPr marL="742950" lvl="1" indent="-285750" defTabSz="1007317">
                <a:buFont typeface="Wingdings" panose="05000000000000000000" pitchFamily="2" charset="2"/>
                <a:buChar char="Ø"/>
                <a:defRPr/>
              </a:pPr>
              <a:r>
                <a:rPr lang="nl-NL" dirty="0"/>
                <a:t>Paired overlapping photos, distorted in a different way</a:t>
              </a:r>
            </a:p>
            <a:p>
              <a:pPr marL="742950" lvl="1" indent="-285750" defTabSz="1007317">
                <a:buFont typeface="Wingdings" panose="05000000000000000000" pitchFamily="2" charset="2"/>
                <a:buChar char="Ø"/>
                <a:defRPr/>
              </a:pPr>
              <a:r>
                <a:rPr lang="nl-NL" dirty="0"/>
                <a:t>3D coordinates reconstruction</a:t>
              </a:r>
            </a:p>
            <a:p>
              <a:endParaRPr lang="en-GB" dirty="0"/>
            </a:p>
          </p:txBody>
        </p:sp>
      </p:grpSp>
      <p:pic>
        <p:nvPicPr>
          <p:cNvPr id="24" name="Picture 23" descr="http://files.tested.com/photos/2014/02/11/58057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818" y="2272395"/>
            <a:ext cx="1628132" cy="91592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19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00800"/>
            <a:ext cx="9144000" cy="4599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11" y="1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UAV</a:t>
            </a: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1338" y="571695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Applications</a:t>
            </a:r>
            <a:endParaRPr lang="en-GB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Rescue UAVs</a:t>
            </a:r>
          </a:p>
          <a:p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8" y="6431029"/>
            <a:ext cx="1267884" cy="396491"/>
          </a:xfrm>
          <a:prstGeom prst="rect">
            <a:avLst/>
          </a:prstGeom>
        </p:spPr>
      </p:pic>
      <p:sp>
        <p:nvSpPr>
          <p:cNvPr id="12" name="AutoShape 8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19" y="1374270"/>
            <a:ext cx="3429000" cy="2284157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366" y="1281690"/>
            <a:ext cx="3519657" cy="2376737"/>
          </a:xfrm>
          <a:prstGeom prst="round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706" y="3839777"/>
            <a:ext cx="3510113" cy="2370919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366" y="3839776"/>
            <a:ext cx="3510113" cy="2370919"/>
          </a:xfrm>
          <a:prstGeom prst="roundRect">
            <a:avLst/>
          </a:prstGeom>
        </p:spPr>
      </p:pic>
      <p:pic>
        <p:nvPicPr>
          <p:cNvPr id="2050" name="Picture 2" descr="Image result for 133 lives saved by dron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13" y="1495025"/>
            <a:ext cx="8229650" cy="41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75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00800"/>
            <a:ext cx="9144000" cy="4599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9144000" cy="54146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11" y="1"/>
            <a:ext cx="9035511" cy="46166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UAV</a:t>
            </a: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1338" y="571695"/>
            <a:ext cx="883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Applications</a:t>
            </a:r>
            <a:endParaRPr lang="en-GB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Rescue UAVs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UAVs for Environmental monitoring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8" y="6431029"/>
            <a:ext cx="1267884" cy="396491"/>
          </a:xfrm>
          <a:prstGeom prst="rect">
            <a:avLst/>
          </a:prstGeom>
        </p:spPr>
      </p:pic>
      <p:sp>
        <p:nvSpPr>
          <p:cNvPr id="12" name="AutoShape 8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990600" y="1213154"/>
            <a:ext cx="7608020" cy="2662797"/>
            <a:chOff x="228600" y="1898918"/>
            <a:chExt cx="8354779" cy="2788920"/>
          </a:xfrm>
        </p:grpSpPr>
        <p:pic>
          <p:nvPicPr>
            <p:cNvPr id="1028" name="Picture 4" descr="https://www1.djicdn.com/cms_uploads/ckeditor/pictures/1625/content_Screen_Shot_2018-07-11_at_1.24.05_PM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179" y="1898918"/>
              <a:ext cx="4648200" cy="27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www1.djicdn.com/cms_uploads/ckeditor/pictures/1624/content_Plastic_Tide_Beach_Dron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10075"/>
              <a:ext cx="4080827" cy="229546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1143000" y="3948662"/>
            <a:ext cx="6837087" cy="2418843"/>
            <a:chOff x="1143000" y="3948662"/>
            <a:chExt cx="6837087" cy="2418843"/>
          </a:xfrm>
        </p:grpSpPr>
        <p:pic>
          <p:nvPicPr>
            <p:cNvPr id="1034" name="Picture 10" descr="Related image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54" r="15654"/>
            <a:stretch/>
          </p:blipFill>
          <p:spPr bwMode="auto">
            <a:xfrm>
              <a:off x="1143000" y="3992170"/>
              <a:ext cx="2375335" cy="237533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imagesvc.timeincapp.com/v3/foundry/image/?q=70&amp;w=1440&amp;url=https%3A%2F%2Ftimedotcom.files.wordpress.com%2F2018%2F01%2Fkatowice-hero-01.jpg%3Fquality%3D8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74" r="19374"/>
            <a:stretch/>
          </p:blipFill>
          <p:spPr bwMode="auto">
            <a:xfrm>
              <a:off x="3339164" y="3948662"/>
              <a:ext cx="2418843" cy="241884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/>
            <a:srcRect l="19374" r="19374"/>
            <a:stretch/>
          </p:blipFill>
          <p:spPr>
            <a:xfrm>
              <a:off x="5592949" y="3979032"/>
              <a:ext cx="2387138" cy="2387138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209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7815</TotalTime>
  <Words>1051</Words>
  <Application>Microsoft Office PowerPoint</Application>
  <PresentationFormat>On-screen Show (4:3)</PresentationFormat>
  <Paragraphs>380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Arial</vt:lpstr>
      <vt:lpstr>Calibri</vt:lpstr>
      <vt:lpstr>Cambria Math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RamiN</dc:creator>
  <cp:lastModifiedBy>Ramin</cp:lastModifiedBy>
  <cp:revision>693</cp:revision>
  <dcterms:created xsi:type="dcterms:W3CDTF">2006-08-16T00:00:00Z</dcterms:created>
  <dcterms:modified xsi:type="dcterms:W3CDTF">2018-12-04T10:31:38Z</dcterms:modified>
</cp:coreProperties>
</file>