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4" r:id="rId9"/>
    <p:sldId id="273" r:id="rId10"/>
    <p:sldId id="270" r:id="rId11"/>
    <p:sldId id="271" r:id="rId12"/>
    <p:sldId id="262" r:id="rId13"/>
    <p:sldId id="276" r:id="rId14"/>
    <p:sldId id="263" r:id="rId15"/>
    <p:sldId id="286" r:id="rId16"/>
    <p:sldId id="265" r:id="rId17"/>
    <p:sldId id="287" r:id="rId18"/>
    <p:sldId id="266" r:id="rId19"/>
    <p:sldId id="267" r:id="rId20"/>
    <p:sldId id="277" r:id="rId21"/>
    <p:sldId id="280" r:id="rId22"/>
    <p:sldId id="281" r:id="rId23"/>
    <p:sldId id="282" r:id="rId24"/>
    <p:sldId id="283" r:id="rId25"/>
    <p:sldId id="284" r:id="rId26"/>
    <p:sldId id="288" r:id="rId27"/>
    <p:sldId id="268" r:id="rId28"/>
    <p:sldId id="269" r:id="rId29"/>
    <p:sldId id="275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janspierre:Documents:recherche:2019:E&#176;RFE:ChFProv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janspierre:Documents:recherche:Art2018:Elections:Scruti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'99-19'!$A$3</c:f>
              <c:strCache>
                <c:ptCount val="1"/>
                <c:pt idx="0">
                  <c:v>PS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'99-19'!$B$2:$M$2</c:f>
              <c:strCache>
                <c:ptCount val="12"/>
                <c:pt idx="0">
                  <c:v> Ch F 99 </c:v>
                </c:pt>
                <c:pt idx="1">
                  <c:v> Pr00 </c:v>
                </c:pt>
                <c:pt idx="2">
                  <c:v>ChF 03</c:v>
                </c:pt>
                <c:pt idx="3">
                  <c:v> RW 04 </c:v>
                </c:pt>
                <c:pt idx="4">
                  <c:v> Pr06 </c:v>
                </c:pt>
                <c:pt idx="5">
                  <c:v>ChF07</c:v>
                </c:pt>
                <c:pt idx="6">
                  <c:v>RW09</c:v>
                </c:pt>
                <c:pt idx="7">
                  <c:v>ChF10</c:v>
                </c:pt>
                <c:pt idx="8">
                  <c:v>Pr12</c:v>
                </c:pt>
                <c:pt idx="9">
                  <c:v>PW14</c:v>
                </c:pt>
                <c:pt idx="10">
                  <c:v>Pr18</c:v>
                </c:pt>
                <c:pt idx="11">
                  <c:v>PW19</c:v>
                </c:pt>
              </c:strCache>
            </c:strRef>
          </c:cat>
          <c:val>
            <c:numRef>
              <c:f>'99-19'!$B$3:$M$3</c:f>
              <c:numCache>
                <c:formatCode>0.0%</c:formatCode>
                <c:ptCount val="12"/>
                <c:pt idx="0" formatCode="0%">
                  <c:v>0.23</c:v>
                </c:pt>
                <c:pt idx="1">
                  <c:v>0.305</c:v>
                </c:pt>
                <c:pt idx="2">
                  <c:v>0.304</c:v>
                </c:pt>
                <c:pt idx="3">
                  <c:v>0.308</c:v>
                </c:pt>
                <c:pt idx="4">
                  <c:v>0.273</c:v>
                </c:pt>
                <c:pt idx="5">
                  <c:v>0.248</c:v>
                </c:pt>
                <c:pt idx="6">
                  <c:v>0.269</c:v>
                </c:pt>
                <c:pt idx="7">
                  <c:v>0.306</c:v>
                </c:pt>
                <c:pt idx="8">
                  <c:v>0.254</c:v>
                </c:pt>
                <c:pt idx="9">
                  <c:v>0.251</c:v>
                </c:pt>
                <c:pt idx="10">
                  <c:v>0.201</c:v>
                </c:pt>
                <c:pt idx="11" formatCode="0.00%">
                  <c:v>0.206</c:v>
                </c:pt>
              </c:numCache>
            </c:numRef>
          </c:val>
        </c:ser>
        <c:ser>
          <c:idx val="1"/>
          <c:order val="1"/>
          <c:tx>
            <c:strRef>
              <c:f>'99-19'!$A$4</c:f>
              <c:strCache>
                <c:ptCount val="1"/>
                <c:pt idx="0">
                  <c:v>CDH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'99-19'!$B$2:$M$2</c:f>
              <c:strCache>
                <c:ptCount val="12"/>
                <c:pt idx="0">
                  <c:v> Ch F 99 </c:v>
                </c:pt>
                <c:pt idx="1">
                  <c:v> Pr00 </c:v>
                </c:pt>
                <c:pt idx="2">
                  <c:v>ChF 03</c:v>
                </c:pt>
                <c:pt idx="3">
                  <c:v> RW 04 </c:v>
                </c:pt>
                <c:pt idx="4">
                  <c:v> Pr06 </c:v>
                </c:pt>
                <c:pt idx="5">
                  <c:v>ChF07</c:v>
                </c:pt>
                <c:pt idx="6">
                  <c:v>RW09</c:v>
                </c:pt>
                <c:pt idx="7">
                  <c:v>ChF10</c:v>
                </c:pt>
                <c:pt idx="8">
                  <c:v>Pr12</c:v>
                </c:pt>
                <c:pt idx="9">
                  <c:v>PW14</c:v>
                </c:pt>
                <c:pt idx="10">
                  <c:v>Pr18</c:v>
                </c:pt>
                <c:pt idx="11">
                  <c:v>PW19</c:v>
                </c:pt>
              </c:strCache>
            </c:strRef>
          </c:cat>
          <c:val>
            <c:numRef>
              <c:f>'99-19'!$B$4:$M$4</c:f>
              <c:numCache>
                <c:formatCode>0.0%</c:formatCode>
                <c:ptCount val="12"/>
                <c:pt idx="0" formatCode="0%">
                  <c:v>0.13</c:v>
                </c:pt>
                <c:pt idx="1">
                  <c:v>0.161</c:v>
                </c:pt>
                <c:pt idx="2">
                  <c:v>0.128</c:v>
                </c:pt>
                <c:pt idx="3">
                  <c:v>0.147</c:v>
                </c:pt>
                <c:pt idx="4">
                  <c:v>0.16</c:v>
                </c:pt>
                <c:pt idx="5">
                  <c:v>0.132</c:v>
                </c:pt>
                <c:pt idx="6">
                  <c:v>0.133</c:v>
                </c:pt>
                <c:pt idx="7">
                  <c:v>0.119</c:v>
                </c:pt>
                <c:pt idx="8">
                  <c:v>0.135</c:v>
                </c:pt>
                <c:pt idx="9">
                  <c:v>0.123</c:v>
                </c:pt>
                <c:pt idx="10">
                  <c:v>0.102</c:v>
                </c:pt>
                <c:pt idx="11" formatCode="0.00%">
                  <c:v>0.084</c:v>
                </c:pt>
              </c:numCache>
            </c:numRef>
          </c:val>
        </c:ser>
        <c:ser>
          <c:idx val="2"/>
          <c:order val="2"/>
          <c:tx>
            <c:strRef>
              <c:f>'99-19'!$A$5</c:f>
              <c:strCache>
                <c:ptCount val="1"/>
                <c:pt idx="0">
                  <c:v>MR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'99-19'!$B$2:$M$2</c:f>
              <c:strCache>
                <c:ptCount val="12"/>
                <c:pt idx="0">
                  <c:v> Ch F 99 </c:v>
                </c:pt>
                <c:pt idx="1">
                  <c:v> Pr00 </c:v>
                </c:pt>
                <c:pt idx="2">
                  <c:v>ChF 03</c:v>
                </c:pt>
                <c:pt idx="3">
                  <c:v> RW 04 </c:v>
                </c:pt>
                <c:pt idx="4">
                  <c:v> Pr06 </c:v>
                </c:pt>
                <c:pt idx="5">
                  <c:v>ChF07</c:v>
                </c:pt>
                <c:pt idx="6">
                  <c:v>RW09</c:v>
                </c:pt>
                <c:pt idx="7">
                  <c:v>ChF10</c:v>
                </c:pt>
                <c:pt idx="8">
                  <c:v>Pr12</c:v>
                </c:pt>
                <c:pt idx="9">
                  <c:v>PW14</c:v>
                </c:pt>
                <c:pt idx="10">
                  <c:v>Pr18</c:v>
                </c:pt>
                <c:pt idx="11">
                  <c:v>PW19</c:v>
                </c:pt>
              </c:strCache>
            </c:strRef>
          </c:cat>
          <c:val>
            <c:numRef>
              <c:f>'99-19'!$B$5:$M$5</c:f>
              <c:numCache>
                <c:formatCode>0.0%</c:formatCode>
                <c:ptCount val="12"/>
                <c:pt idx="0" formatCode="0%">
                  <c:v>0.2</c:v>
                </c:pt>
                <c:pt idx="1">
                  <c:v>0.201</c:v>
                </c:pt>
                <c:pt idx="2">
                  <c:v>0.237</c:v>
                </c:pt>
                <c:pt idx="3">
                  <c:v>0.203</c:v>
                </c:pt>
                <c:pt idx="4">
                  <c:v>0.231</c:v>
                </c:pt>
                <c:pt idx="5">
                  <c:v>0.262</c:v>
                </c:pt>
                <c:pt idx="6">
                  <c:v>0.192</c:v>
                </c:pt>
                <c:pt idx="7">
                  <c:v>0.181</c:v>
                </c:pt>
                <c:pt idx="8">
                  <c:v>0.22</c:v>
                </c:pt>
                <c:pt idx="9">
                  <c:v>0.217</c:v>
                </c:pt>
                <c:pt idx="10">
                  <c:v>0.188</c:v>
                </c:pt>
                <c:pt idx="11" formatCode="0.00%">
                  <c:v>0.162</c:v>
                </c:pt>
              </c:numCache>
            </c:numRef>
          </c:val>
        </c:ser>
        <c:ser>
          <c:idx val="3"/>
          <c:order val="3"/>
          <c:tx>
            <c:strRef>
              <c:f>'99-19'!$A$6</c:f>
              <c:strCache>
                <c:ptCount val="1"/>
                <c:pt idx="0">
                  <c:v>ECO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'99-19'!$B$2:$M$2</c:f>
              <c:strCache>
                <c:ptCount val="12"/>
                <c:pt idx="0">
                  <c:v> Ch F 99 </c:v>
                </c:pt>
                <c:pt idx="1">
                  <c:v> Pr00 </c:v>
                </c:pt>
                <c:pt idx="2">
                  <c:v>ChF 03</c:v>
                </c:pt>
                <c:pt idx="3">
                  <c:v> RW 04 </c:v>
                </c:pt>
                <c:pt idx="4">
                  <c:v> Pr06 </c:v>
                </c:pt>
                <c:pt idx="5">
                  <c:v>ChF07</c:v>
                </c:pt>
                <c:pt idx="6">
                  <c:v>RW09</c:v>
                </c:pt>
                <c:pt idx="7">
                  <c:v>ChF10</c:v>
                </c:pt>
                <c:pt idx="8">
                  <c:v>Pr12</c:v>
                </c:pt>
                <c:pt idx="9">
                  <c:v>PW14</c:v>
                </c:pt>
                <c:pt idx="10">
                  <c:v>Pr18</c:v>
                </c:pt>
                <c:pt idx="11">
                  <c:v>PW19</c:v>
                </c:pt>
              </c:strCache>
            </c:strRef>
          </c:cat>
          <c:val>
            <c:numRef>
              <c:f>'99-19'!$B$6:$M$6</c:f>
              <c:numCache>
                <c:formatCode>0.0%</c:formatCode>
                <c:ptCount val="12"/>
                <c:pt idx="0" formatCode="0%">
                  <c:v>0.15</c:v>
                </c:pt>
                <c:pt idx="1">
                  <c:v>0.122</c:v>
                </c:pt>
                <c:pt idx="2">
                  <c:v>0.062</c:v>
                </c:pt>
                <c:pt idx="3">
                  <c:v>0.071</c:v>
                </c:pt>
                <c:pt idx="4">
                  <c:v>0.104</c:v>
                </c:pt>
                <c:pt idx="5">
                  <c:v>0.107</c:v>
                </c:pt>
                <c:pt idx="6">
                  <c:v>0.152</c:v>
                </c:pt>
                <c:pt idx="7">
                  <c:v>0.1</c:v>
                </c:pt>
                <c:pt idx="8">
                  <c:v>0.105</c:v>
                </c:pt>
                <c:pt idx="9">
                  <c:v>0.07</c:v>
                </c:pt>
                <c:pt idx="10">
                  <c:v>0.128</c:v>
                </c:pt>
                <c:pt idx="11" formatCode="0.00%">
                  <c:v>0.117</c:v>
                </c:pt>
              </c:numCache>
            </c:numRef>
          </c:val>
        </c:ser>
        <c:ser>
          <c:idx val="4"/>
          <c:order val="4"/>
          <c:tx>
            <c:strRef>
              <c:f>'99-19'!$A$7</c:f>
              <c:strCache>
                <c:ptCount val="1"/>
                <c:pt idx="0">
                  <c:v>ExD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'99-19'!$B$2:$M$2</c:f>
              <c:strCache>
                <c:ptCount val="12"/>
                <c:pt idx="0">
                  <c:v> Ch F 99 </c:v>
                </c:pt>
                <c:pt idx="1">
                  <c:v> Pr00 </c:v>
                </c:pt>
                <c:pt idx="2">
                  <c:v>ChF 03</c:v>
                </c:pt>
                <c:pt idx="3">
                  <c:v> RW 04 </c:v>
                </c:pt>
                <c:pt idx="4">
                  <c:v> Pr06 </c:v>
                </c:pt>
                <c:pt idx="5">
                  <c:v>ChF07</c:v>
                </c:pt>
                <c:pt idx="6">
                  <c:v>RW09</c:v>
                </c:pt>
                <c:pt idx="7">
                  <c:v>ChF10</c:v>
                </c:pt>
                <c:pt idx="8">
                  <c:v>Pr12</c:v>
                </c:pt>
                <c:pt idx="9">
                  <c:v>PW14</c:v>
                </c:pt>
                <c:pt idx="10">
                  <c:v>Pr18</c:v>
                </c:pt>
                <c:pt idx="11">
                  <c:v>PW19</c:v>
                </c:pt>
              </c:strCache>
            </c:strRef>
          </c:cat>
          <c:val>
            <c:numRef>
              <c:f>'99-19'!$B$7:$M$7</c:f>
              <c:numCache>
                <c:formatCode>0.0%</c:formatCode>
                <c:ptCount val="12"/>
                <c:pt idx="0" formatCode="0%">
                  <c:v>0.04</c:v>
                </c:pt>
                <c:pt idx="1">
                  <c:v>0.024</c:v>
                </c:pt>
                <c:pt idx="2">
                  <c:v>0.053</c:v>
                </c:pt>
                <c:pt idx="3">
                  <c:v>0.073</c:v>
                </c:pt>
                <c:pt idx="4">
                  <c:v>0.047</c:v>
                </c:pt>
                <c:pt idx="5">
                  <c:v>0.053</c:v>
                </c:pt>
                <c:pt idx="6">
                  <c:v>0.037</c:v>
                </c:pt>
                <c:pt idx="7">
                  <c:v>0.03</c:v>
                </c:pt>
                <c:pt idx="8">
                  <c:v>0.013</c:v>
                </c:pt>
                <c:pt idx="9">
                  <c:v>0.026</c:v>
                </c:pt>
                <c:pt idx="10">
                  <c:v>0.045</c:v>
                </c:pt>
                <c:pt idx="11" formatCode="0.00%">
                  <c:v>0.063</c:v>
                </c:pt>
              </c:numCache>
            </c:numRef>
          </c:val>
        </c:ser>
        <c:ser>
          <c:idx val="5"/>
          <c:order val="5"/>
          <c:tx>
            <c:strRef>
              <c:f>'99-19'!$A$8</c:f>
              <c:strCache>
                <c:ptCount val="1"/>
                <c:pt idx="0">
                  <c:v>Au</c:v>
                </c:pt>
              </c:strCache>
            </c:strRef>
          </c:tx>
          <c:cat>
            <c:strRef>
              <c:f>'99-19'!$B$2:$M$2</c:f>
              <c:strCache>
                <c:ptCount val="12"/>
                <c:pt idx="0">
                  <c:v> Ch F 99 </c:v>
                </c:pt>
                <c:pt idx="1">
                  <c:v> Pr00 </c:v>
                </c:pt>
                <c:pt idx="2">
                  <c:v>ChF 03</c:v>
                </c:pt>
                <c:pt idx="3">
                  <c:v> RW 04 </c:v>
                </c:pt>
                <c:pt idx="4">
                  <c:v> Pr06 </c:v>
                </c:pt>
                <c:pt idx="5">
                  <c:v>ChF07</c:v>
                </c:pt>
                <c:pt idx="6">
                  <c:v>RW09</c:v>
                </c:pt>
                <c:pt idx="7">
                  <c:v>ChF10</c:v>
                </c:pt>
                <c:pt idx="8">
                  <c:v>Pr12</c:v>
                </c:pt>
                <c:pt idx="9">
                  <c:v>PW14</c:v>
                </c:pt>
                <c:pt idx="10">
                  <c:v>Pr18</c:v>
                </c:pt>
                <c:pt idx="11">
                  <c:v>PW19</c:v>
                </c:pt>
              </c:strCache>
            </c:strRef>
          </c:cat>
          <c:val>
            <c:numRef>
              <c:f>'99-19'!$B$8:$M$8</c:f>
              <c:numCache>
                <c:formatCode>0.0%</c:formatCode>
                <c:ptCount val="12"/>
                <c:pt idx="0" formatCode="0.00%">
                  <c:v>0.045</c:v>
                </c:pt>
                <c:pt idx="1">
                  <c:v>0.04</c:v>
                </c:pt>
                <c:pt idx="2">
                  <c:v>0.051</c:v>
                </c:pt>
                <c:pt idx="3">
                  <c:v>0.033</c:v>
                </c:pt>
                <c:pt idx="4">
                  <c:v>0.028</c:v>
                </c:pt>
                <c:pt idx="5">
                  <c:v>0.037</c:v>
                </c:pt>
                <c:pt idx="6">
                  <c:v>0.038</c:v>
                </c:pt>
                <c:pt idx="7">
                  <c:v>0.078</c:v>
                </c:pt>
                <c:pt idx="8">
                  <c:v>0.068</c:v>
                </c:pt>
                <c:pt idx="9">
                  <c:v>0.126</c:v>
                </c:pt>
                <c:pt idx="10">
                  <c:v>0.05</c:v>
                </c:pt>
                <c:pt idx="11" formatCode="0.00%">
                  <c:v>0.053</c:v>
                </c:pt>
              </c:numCache>
            </c:numRef>
          </c:val>
        </c:ser>
        <c:ser>
          <c:idx val="6"/>
          <c:order val="6"/>
          <c:tx>
            <c:strRef>
              <c:f>'99-19'!$A$9</c:f>
              <c:strCache>
                <c:ptCount val="1"/>
                <c:pt idx="0">
                  <c:v>HJ</c:v>
                </c:pt>
              </c:strCache>
            </c:strRef>
          </c:tx>
          <c:cat>
            <c:strRef>
              <c:f>'99-19'!$B$2:$M$2</c:f>
              <c:strCache>
                <c:ptCount val="12"/>
                <c:pt idx="0">
                  <c:v> Ch F 99 </c:v>
                </c:pt>
                <c:pt idx="1">
                  <c:v> Pr00 </c:v>
                </c:pt>
                <c:pt idx="2">
                  <c:v>ChF 03</c:v>
                </c:pt>
                <c:pt idx="3">
                  <c:v> RW 04 </c:v>
                </c:pt>
                <c:pt idx="4">
                  <c:v> Pr06 </c:v>
                </c:pt>
                <c:pt idx="5">
                  <c:v>ChF07</c:v>
                </c:pt>
                <c:pt idx="6">
                  <c:v>RW09</c:v>
                </c:pt>
                <c:pt idx="7">
                  <c:v>ChF10</c:v>
                </c:pt>
                <c:pt idx="8">
                  <c:v>Pr12</c:v>
                </c:pt>
                <c:pt idx="9">
                  <c:v>PW14</c:v>
                </c:pt>
                <c:pt idx="10">
                  <c:v>Pr18</c:v>
                </c:pt>
                <c:pt idx="11">
                  <c:v>PW19</c:v>
                </c:pt>
              </c:strCache>
            </c:strRef>
          </c:cat>
          <c:val>
            <c:numRef>
              <c:f>'99-19'!$B$9:$M$9</c:f>
              <c:numCache>
                <c:formatCode>0.0%</c:formatCode>
                <c:ptCount val="12"/>
                <c:pt idx="0" formatCode="0%">
                  <c:v>0.18</c:v>
                </c:pt>
                <c:pt idx="1">
                  <c:v>0.149</c:v>
                </c:pt>
                <c:pt idx="2">
                  <c:v>0.164</c:v>
                </c:pt>
                <c:pt idx="3">
                  <c:v>0.164</c:v>
                </c:pt>
                <c:pt idx="4">
                  <c:v>0.156</c:v>
                </c:pt>
                <c:pt idx="5">
                  <c:v>0.153</c:v>
                </c:pt>
                <c:pt idx="6">
                  <c:v>0.178</c:v>
                </c:pt>
                <c:pt idx="7">
                  <c:v>0.187</c:v>
                </c:pt>
                <c:pt idx="8">
                  <c:v>0.205</c:v>
                </c:pt>
                <c:pt idx="9">
                  <c:v>0.186</c:v>
                </c:pt>
                <c:pt idx="10">
                  <c:v>0.208</c:v>
                </c:pt>
                <c:pt idx="11" formatCode="0.00%">
                  <c:v>0.211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446392"/>
        <c:axId val="2121432888"/>
      </c:areaChart>
      <c:catAx>
        <c:axId val="21214463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21432888"/>
        <c:crosses val="autoZero"/>
        <c:auto val="1"/>
        <c:lblAlgn val="ctr"/>
        <c:lblOffset val="100"/>
        <c:noMultiLvlLbl val="0"/>
      </c:catAx>
      <c:valAx>
        <c:axId val="21214328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21446392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Roy!$K$3</c:f>
              <c:strCache>
                <c:ptCount val="1"/>
                <c:pt idx="0">
                  <c:v>Chrétiens</c:v>
                </c:pt>
              </c:strCache>
            </c:strRef>
          </c:tx>
          <c:spPr>
            <a:solidFill>
              <a:srgbClr val="FF66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1919.0</c:v>
                </c:pt>
                <c:pt idx="1">
                  <c:v>1921.0</c:v>
                </c:pt>
                <c:pt idx="2">
                  <c:v>1925.0</c:v>
                </c:pt>
                <c:pt idx="3">
                  <c:v>1929.0</c:v>
                </c:pt>
                <c:pt idx="4">
                  <c:v>1932.0</c:v>
                </c:pt>
                <c:pt idx="5">
                  <c:v>1936.0</c:v>
                </c:pt>
                <c:pt idx="6">
                  <c:v>1939.0</c:v>
                </c:pt>
                <c:pt idx="7">
                  <c:v>1946.0</c:v>
                </c:pt>
                <c:pt idx="8">
                  <c:v>1949.0</c:v>
                </c:pt>
                <c:pt idx="9">
                  <c:v>1950.0</c:v>
                </c:pt>
                <c:pt idx="10">
                  <c:v>1954.0</c:v>
                </c:pt>
                <c:pt idx="11">
                  <c:v>1958.0</c:v>
                </c:pt>
                <c:pt idx="12">
                  <c:v>1961.0</c:v>
                </c:pt>
                <c:pt idx="13">
                  <c:v>1965.0</c:v>
                </c:pt>
                <c:pt idx="14">
                  <c:v>1968.0</c:v>
                </c:pt>
                <c:pt idx="15">
                  <c:v>1971.0</c:v>
                </c:pt>
                <c:pt idx="16">
                  <c:v>1974.0</c:v>
                </c:pt>
                <c:pt idx="17">
                  <c:v>1977.0</c:v>
                </c:pt>
                <c:pt idx="18">
                  <c:v>1978.0</c:v>
                </c:pt>
                <c:pt idx="19">
                  <c:v>1981.0</c:v>
                </c:pt>
                <c:pt idx="20">
                  <c:v>1985.0</c:v>
                </c:pt>
                <c:pt idx="21">
                  <c:v>1987.0</c:v>
                </c:pt>
                <c:pt idx="22">
                  <c:v>1991.0</c:v>
                </c:pt>
                <c:pt idx="23">
                  <c:v>1995.0</c:v>
                </c:pt>
                <c:pt idx="24">
                  <c:v>1999.0</c:v>
                </c:pt>
                <c:pt idx="25">
                  <c:v>2003.0</c:v>
                </c:pt>
                <c:pt idx="26">
                  <c:v>2007.0</c:v>
                </c:pt>
                <c:pt idx="27">
                  <c:v>2010.0</c:v>
                </c:pt>
                <c:pt idx="28">
                  <c:v>2014.0</c:v>
                </c:pt>
                <c:pt idx="29">
                  <c:v>2019.0</c:v>
                </c:pt>
              </c:numCache>
            </c:numRef>
          </c:cat>
          <c:val>
            <c:numRef>
              <c:f>Roy!$K$4:$K$33</c:f>
              <c:numCache>
                <c:formatCode>General</c:formatCode>
                <c:ptCount val="30"/>
                <c:pt idx="0">
                  <c:v>29.5</c:v>
                </c:pt>
                <c:pt idx="1">
                  <c:v>29.5</c:v>
                </c:pt>
                <c:pt idx="2">
                  <c:v>33.2</c:v>
                </c:pt>
                <c:pt idx="3">
                  <c:v>31.6</c:v>
                </c:pt>
                <c:pt idx="4">
                  <c:v>33.5</c:v>
                </c:pt>
                <c:pt idx="5">
                  <c:v>24.6</c:v>
                </c:pt>
                <c:pt idx="6">
                  <c:v>22.3</c:v>
                </c:pt>
                <c:pt idx="7">
                  <c:v>36.9</c:v>
                </c:pt>
                <c:pt idx="8">
                  <c:v>38.9</c:v>
                </c:pt>
                <c:pt idx="9">
                  <c:v>41.8</c:v>
                </c:pt>
                <c:pt idx="10">
                  <c:v>36.2</c:v>
                </c:pt>
                <c:pt idx="11">
                  <c:v>41.4</c:v>
                </c:pt>
                <c:pt idx="12">
                  <c:v>36.2</c:v>
                </c:pt>
                <c:pt idx="13">
                  <c:v>29.3</c:v>
                </c:pt>
                <c:pt idx="14">
                  <c:v>26.6</c:v>
                </c:pt>
                <c:pt idx="15">
                  <c:v>25.3</c:v>
                </c:pt>
                <c:pt idx="16">
                  <c:v>26.9</c:v>
                </c:pt>
                <c:pt idx="17">
                  <c:v>31.8</c:v>
                </c:pt>
                <c:pt idx="18">
                  <c:v>31.5</c:v>
                </c:pt>
                <c:pt idx="19">
                  <c:v>22.6</c:v>
                </c:pt>
                <c:pt idx="20">
                  <c:v>25.3</c:v>
                </c:pt>
                <c:pt idx="21">
                  <c:v>24.0</c:v>
                </c:pt>
                <c:pt idx="22">
                  <c:v>21.2</c:v>
                </c:pt>
                <c:pt idx="23">
                  <c:v>21.0</c:v>
                </c:pt>
                <c:pt idx="24">
                  <c:v>16.9</c:v>
                </c:pt>
                <c:pt idx="25">
                  <c:v>16.3</c:v>
                </c:pt>
                <c:pt idx="26">
                  <c:v>21.2</c:v>
                </c:pt>
                <c:pt idx="27">
                  <c:v>13.8</c:v>
                </c:pt>
                <c:pt idx="28">
                  <c:v>14.2</c:v>
                </c:pt>
                <c:pt idx="29">
                  <c:v>10.4</c:v>
                </c:pt>
              </c:numCache>
            </c:numRef>
          </c:val>
        </c:ser>
        <c:ser>
          <c:idx val="1"/>
          <c:order val="1"/>
          <c:tx>
            <c:strRef>
              <c:f>Roy!$L$3</c:f>
              <c:strCache>
                <c:ptCount val="1"/>
                <c:pt idx="0">
                  <c:v>Socialistes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1919.0</c:v>
                </c:pt>
                <c:pt idx="1">
                  <c:v>1921.0</c:v>
                </c:pt>
                <c:pt idx="2">
                  <c:v>1925.0</c:v>
                </c:pt>
                <c:pt idx="3">
                  <c:v>1929.0</c:v>
                </c:pt>
                <c:pt idx="4">
                  <c:v>1932.0</c:v>
                </c:pt>
                <c:pt idx="5">
                  <c:v>1936.0</c:v>
                </c:pt>
                <c:pt idx="6">
                  <c:v>1939.0</c:v>
                </c:pt>
                <c:pt idx="7">
                  <c:v>1946.0</c:v>
                </c:pt>
                <c:pt idx="8">
                  <c:v>1949.0</c:v>
                </c:pt>
                <c:pt idx="9">
                  <c:v>1950.0</c:v>
                </c:pt>
                <c:pt idx="10">
                  <c:v>1954.0</c:v>
                </c:pt>
                <c:pt idx="11">
                  <c:v>1958.0</c:v>
                </c:pt>
                <c:pt idx="12">
                  <c:v>1961.0</c:v>
                </c:pt>
                <c:pt idx="13">
                  <c:v>1965.0</c:v>
                </c:pt>
                <c:pt idx="14">
                  <c:v>1968.0</c:v>
                </c:pt>
                <c:pt idx="15">
                  <c:v>1971.0</c:v>
                </c:pt>
                <c:pt idx="16">
                  <c:v>1974.0</c:v>
                </c:pt>
                <c:pt idx="17">
                  <c:v>1977.0</c:v>
                </c:pt>
                <c:pt idx="18">
                  <c:v>1978.0</c:v>
                </c:pt>
                <c:pt idx="19">
                  <c:v>1981.0</c:v>
                </c:pt>
                <c:pt idx="20">
                  <c:v>1985.0</c:v>
                </c:pt>
                <c:pt idx="21">
                  <c:v>1987.0</c:v>
                </c:pt>
                <c:pt idx="22">
                  <c:v>1991.0</c:v>
                </c:pt>
                <c:pt idx="23">
                  <c:v>1995.0</c:v>
                </c:pt>
                <c:pt idx="24">
                  <c:v>1999.0</c:v>
                </c:pt>
                <c:pt idx="25">
                  <c:v>2003.0</c:v>
                </c:pt>
                <c:pt idx="26">
                  <c:v>2007.0</c:v>
                </c:pt>
                <c:pt idx="27">
                  <c:v>2010.0</c:v>
                </c:pt>
                <c:pt idx="28">
                  <c:v>2014.0</c:v>
                </c:pt>
                <c:pt idx="29">
                  <c:v>2019.0</c:v>
                </c:pt>
              </c:numCache>
            </c:numRef>
          </c:cat>
          <c:val>
            <c:numRef>
              <c:f>Roy!$L$4:$L$33</c:f>
              <c:numCache>
                <c:formatCode>General</c:formatCode>
                <c:ptCount val="30"/>
                <c:pt idx="0">
                  <c:v>30.7</c:v>
                </c:pt>
                <c:pt idx="1">
                  <c:v>30.2</c:v>
                </c:pt>
                <c:pt idx="2">
                  <c:v>35.0</c:v>
                </c:pt>
                <c:pt idx="3">
                  <c:v>32.2</c:v>
                </c:pt>
                <c:pt idx="4">
                  <c:v>32.3</c:v>
                </c:pt>
                <c:pt idx="5">
                  <c:v>28.6</c:v>
                </c:pt>
                <c:pt idx="6">
                  <c:v>21.6</c:v>
                </c:pt>
                <c:pt idx="7">
                  <c:v>27.4</c:v>
                </c:pt>
                <c:pt idx="8">
                  <c:v>26.6</c:v>
                </c:pt>
                <c:pt idx="9">
                  <c:v>31.8</c:v>
                </c:pt>
                <c:pt idx="10">
                  <c:v>34.7</c:v>
                </c:pt>
                <c:pt idx="11">
                  <c:v>33.8</c:v>
                </c:pt>
                <c:pt idx="12">
                  <c:v>32.0</c:v>
                </c:pt>
                <c:pt idx="13">
                  <c:v>24.1</c:v>
                </c:pt>
                <c:pt idx="14">
                  <c:v>22.7</c:v>
                </c:pt>
                <c:pt idx="15">
                  <c:v>21.3</c:v>
                </c:pt>
                <c:pt idx="16">
                  <c:v>26.1</c:v>
                </c:pt>
                <c:pt idx="17">
                  <c:v>23.3</c:v>
                </c:pt>
                <c:pt idx="18">
                  <c:v>22.1</c:v>
                </c:pt>
                <c:pt idx="19">
                  <c:v>21.5</c:v>
                </c:pt>
                <c:pt idx="20">
                  <c:v>24.5</c:v>
                </c:pt>
                <c:pt idx="21">
                  <c:v>26.6</c:v>
                </c:pt>
                <c:pt idx="22">
                  <c:v>22.0</c:v>
                </c:pt>
                <c:pt idx="23">
                  <c:v>20.6</c:v>
                </c:pt>
                <c:pt idx="24">
                  <c:v>16.7</c:v>
                </c:pt>
                <c:pt idx="25">
                  <c:v>24.2</c:v>
                </c:pt>
                <c:pt idx="26">
                  <c:v>18.3</c:v>
                </c:pt>
                <c:pt idx="27">
                  <c:v>19.3</c:v>
                </c:pt>
                <c:pt idx="28">
                  <c:v>17.5</c:v>
                </c:pt>
                <c:pt idx="29">
                  <c:v>13.4</c:v>
                </c:pt>
              </c:numCache>
            </c:numRef>
          </c:val>
        </c:ser>
        <c:ser>
          <c:idx val="2"/>
          <c:order val="2"/>
          <c:tx>
            <c:strRef>
              <c:f>Roy!$M$3</c:f>
              <c:strCache>
                <c:ptCount val="1"/>
                <c:pt idx="0">
                  <c:v>Libéraux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1919.0</c:v>
                </c:pt>
                <c:pt idx="1">
                  <c:v>1921.0</c:v>
                </c:pt>
                <c:pt idx="2">
                  <c:v>1925.0</c:v>
                </c:pt>
                <c:pt idx="3">
                  <c:v>1929.0</c:v>
                </c:pt>
                <c:pt idx="4">
                  <c:v>1932.0</c:v>
                </c:pt>
                <c:pt idx="5">
                  <c:v>1936.0</c:v>
                </c:pt>
                <c:pt idx="6">
                  <c:v>1939.0</c:v>
                </c:pt>
                <c:pt idx="7">
                  <c:v>1946.0</c:v>
                </c:pt>
                <c:pt idx="8">
                  <c:v>1949.0</c:v>
                </c:pt>
                <c:pt idx="9">
                  <c:v>1950.0</c:v>
                </c:pt>
                <c:pt idx="10">
                  <c:v>1954.0</c:v>
                </c:pt>
                <c:pt idx="11">
                  <c:v>1958.0</c:v>
                </c:pt>
                <c:pt idx="12">
                  <c:v>1961.0</c:v>
                </c:pt>
                <c:pt idx="13">
                  <c:v>1965.0</c:v>
                </c:pt>
                <c:pt idx="14">
                  <c:v>1968.0</c:v>
                </c:pt>
                <c:pt idx="15">
                  <c:v>1971.0</c:v>
                </c:pt>
                <c:pt idx="16">
                  <c:v>1974.0</c:v>
                </c:pt>
                <c:pt idx="17">
                  <c:v>1977.0</c:v>
                </c:pt>
                <c:pt idx="18">
                  <c:v>1978.0</c:v>
                </c:pt>
                <c:pt idx="19">
                  <c:v>1981.0</c:v>
                </c:pt>
                <c:pt idx="20">
                  <c:v>1985.0</c:v>
                </c:pt>
                <c:pt idx="21">
                  <c:v>1987.0</c:v>
                </c:pt>
                <c:pt idx="22">
                  <c:v>1991.0</c:v>
                </c:pt>
                <c:pt idx="23">
                  <c:v>1995.0</c:v>
                </c:pt>
                <c:pt idx="24">
                  <c:v>1999.0</c:v>
                </c:pt>
                <c:pt idx="25">
                  <c:v>2003.0</c:v>
                </c:pt>
                <c:pt idx="26">
                  <c:v>2007.0</c:v>
                </c:pt>
                <c:pt idx="27">
                  <c:v>2010.0</c:v>
                </c:pt>
                <c:pt idx="28">
                  <c:v>2014.0</c:v>
                </c:pt>
                <c:pt idx="29">
                  <c:v>2019.0</c:v>
                </c:pt>
              </c:numCache>
            </c:numRef>
          </c:cat>
          <c:val>
            <c:numRef>
              <c:f>Roy!$M$4:$M$33</c:f>
              <c:numCache>
                <c:formatCode>General</c:formatCode>
                <c:ptCount val="30"/>
                <c:pt idx="0">
                  <c:v>14.8</c:v>
                </c:pt>
                <c:pt idx="1">
                  <c:v>15.4</c:v>
                </c:pt>
                <c:pt idx="2">
                  <c:v>13.0</c:v>
                </c:pt>
                <c:pt idx="3">
                  <c:v>14.8</c:v>
                </c:pt>
                <c:pt idx="4">
                  <c:v>12.3</c:v>
                </c:pt>
                <c:pt idx="5">
                  <c:v>11.0</c:v>
                </c:pt>
                <c:pt idx="6">
                  <c:v>12.6</c:v>
                </c:pt>
                <c:pt idx="7">
                  <c:v>7.7</c:v>
                </c:pt>
                <c:pt idx="8">
                  <c:v>13.6</c:v>
                </c:pt>
                <c:pt idx="9">
                  <c:v>9.9</c:v>
                </c:pt>
                <c:pt idx="10">
                  <c:v>10.7</c:v>
                </c:pt>
                <c:pt idx="11">
                  <c:v>9.8</c:v>
                </c:pt>
                <c:pt idx="12">
                  <c:v>10.8</c:v>
                </c:pt>
                <c:pt idx="13">
                  <c:v>18.4</c:v>
                </c:pt>
                <c:pt idx="14">
                  <c:v>17.5</c:v>
                </c:pt>
                <c:pt idx="15">
                  <c:v>13.8</c:v>
                </c:pt>
                <c:pt idx="16">
                  <c:v>12.6</c:v>
                </c:pt>
                <c:pt idx="17">
                  <c:v>12.0</c:v>
                </c:pt>
                <c:pt idx="18">
                  <c:v>14.2</c:v>
                </c:pt>
                <c:pt idx="19">
                  <c:v>18.3</c:v>
                </c:pt>
                <c:pt idx="20">
                  <c:v>18.2</c:v>
                </c:pt>
                <c:pt idx="21">
                  <c:v>18.3</c:v>
                </c:pt>
                <c:pt idx="22">
                  <c:v>17.4</c:v>
                </c:pt>
                <c:pt idx="23">
                  <c:v>19.7</c:v>
                </c:pt>
                <c:pt idx="24">
                  <c:v>20.7</c:v>
                </c:pt>
                <c:pt idx="25">
                  <c:v>23.2</c:v>
                </c:pt>
                <c:pt idx="26">
                  <c:v>21.3</c:v>
                </c:pt>
                <c:pt idx="27">
                  <c:v>15.1</c:v>
                </c:pt>
                <c:pt idx="28">
                  <c:v>16.6</c:v>
                </c:pt>
                <c:pt idx="29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091400"/>
        <c:axId val="-2090523144"/>
      </c:areaChart>
      <c:catAx>
        <c:axId val="-2118091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0523144"/>
        <c:crosses val="autoZero"/>
        <c:auto val="1"/>
        <c:lblAlgn val="ctr"/>
        <c:lblOffset val="100"/>
        <c:noMultiLvlLbl val="0"/>
      </c:catAx>
      <c:valAx>
        <c:axId val="-2090523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8091400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D966BD-15DF-7D47-BA90-CD879E9862BF}" type="datetimeFigureOut">
              <a:rPr lang="fr-FR" smtClean="0"/>
              <a:t>17/06/19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7C2851-0F68-3149-AC15-AAA0907B3E4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Résultats des é</a:t>
            </a:r>
            <a:r>
              <a:rPr lang="fr-FR" dirty="0" smtClean="0"/>
              <a:t>lections </a:t>
            </a: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Pierre Verjans Université de Liège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60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0"/>
            <a:ext cx="7622046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71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" y="49796"/>
            <a:ext cx="7691719" cy="1143000"/>
          </a:xfrm>
        </p:spPr>
        <p:txBody>
          <a:bodyPr/>
          <a:lstStyle/>
          <a:p>
            <a:pPr algn="l"/>
            <a:r>
              <a:rPr lang="fr-FR" dirty="0" smtClean="0"/>
              <a:t>Régions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39" y="41867"/>
            <a:ext cx="777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7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Chambre: la Flandre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06685"/>
              </p:ext>
            </p:extLst>
          </p:nvPr>
        </p:nvGraphicFramePr>
        <p:xfrm>
          <a:off x="320964" y="1800426"/>
          <a:ext cx="8554402" cy="3712491"/>
        </p:xfrm>
        <a:graphic>
          <a:graphicData uri="http://schemas.openxmlformats.org/drawingml/2006/table">
            <a:tbl>
              <a:tblPr/>
              <a:tblGrid>
                <a:gridCol w="866100"/>
                <a:gridCol w="1345786"/>
                <a:gridCol w="1212540"/>
                <a:gridCol w="1345786"/>
                <a:gridCol w="1225864"/>
                <a:gridCol w="1212540"/>
                <a:gridCol w="1345786"/>
              </a:tblGrid>
              <a:tr h="61875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Ch19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Antwerpen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Limburg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Oost Vlaanderen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West Vlaanderen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Vlaams Brabant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total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NVA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26,91%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19,38%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18,86%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18,32%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23,27%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21,77%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9,54%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16,03%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10,99%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15,12%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11,38%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12,12%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9,48%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5,90%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8,92%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6,77%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9,81%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8,41%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16,94%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17,32%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17,44%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11,15%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15,94%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8,31%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10,30%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15,43%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11,16%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12,76%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11,54%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6,94%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11,85%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8,78%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12,57%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7,85%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9,25%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6,59%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4,80%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4,78%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3,10%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3,97%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4,82%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autres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2,20%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0,62%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1,35%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1,05%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2,71%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1,66%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Hors Jeu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13,82%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14,18%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13,57%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14,47%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17,10%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14,49%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37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100,00%</a:t>
                      </a:r>
                    </a:p>
                  </a:txBody>
                  <a:tcPr marL="11983" marR="11983" marT="11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962400" y="6214533"/>
            <a:ext cx="450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Trois partis traditionnels: 32,8% des inscrits!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09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Flandre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68799"/>
              </p:ext>
            </p:extLst>
          </p:nvPr>
        </p:nvGraphicFramePr>
        <p:xfrm>
          <a:off x="726143" y="1964264"/>
          <a:ext cx="8096123" cy="3725335"/>
        </p:xfrm>
        <a:graphic>
          <a:graphicData uri="http://schemas.openxmlformats.org/drawingml/2006/table">
            <a:tbl>
              <a:tblPr/>
              <a:tblGrid>
                <a:gridCol w="1156589"/>
                <a:gridCol w="1156589"/>
                <a:gridCol w="1156589"/>
                <a:gridCol w="1156589"/>
                <a:gridCol w="1156589"/>
                <a:gridCol w="1156589"/>
                <a:gridCol w="1156589"/>
              </a:tblGrid>
              <a:tr h="340386"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2009PE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2012Pr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2018Pr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2019 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21,6%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cs typeface="Garamond"/>
                        </a:rPr>
                        <a:t>21,8%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cs typeface="Garamond"/>
                        </a:rPr>
                        <a:t>15,9%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0,9%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autres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83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Chambre: la Wallonie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18685"/>
              </p:ext>
            </p:extLst>
          </p:nvPr>
        </p:nvGraphicFramePr>
        <p:xfrm>
          <a:off x="726144" y="1772511"/>
          <a:ext cx="7884079" cy="4075368"/>
        </p:xfrm>
        <a:graphic>
          <a:graphicData uri="http://schemas.openxmlformats.org/drawingml/2006/table">
            <a:tbl>
              <a:tblPr/>
              <a:tblGrid>
                <a:gridCol w="1126297"/>
                <a:gridCol w="1126297"/>
                <a:gridCol w="1126297"/>
                <a:gridCol w="1126297"/>
                <a:gridCol w="1126297"/>
                <a:gridCol w="1126297"/>
                <a:gridCol w="1126297"/>
              </a:tblGrid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Hainaut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Liège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BrabW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Namur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Lux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Ecolo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DéFi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Autre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420533" y="6316134"/>
            <a:ext cx="276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Partis traditionnels: 45,2%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14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Wallonie</a:t>
            </a: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770741"/>
              </p:ext>
            </p:extLst>
          </p:nvPr>
        </p:nvGraphicFramePr>
        <p:xfrm>
          <a:off x="243416" y="1673225"/>
          <a:ext cx="8459788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032500" imgH="2514600" progId="Word.Document.12">
                  <p:embed/>
                </p:oleObj>
              </mc:Choice>
              <mc:Fallback>
                <p:oleObj name="Document" r:id="rId3" imgW="6032500" imgH="251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416" y="1673225"/>
                        <a:ext cx="8459788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85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3 Wallonie </a:t>
            </a:r>
            <a:r>
              <a:rPr lang="fr-FR" dirty="0" smtClean="0"/>
              <a:t>2014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859153"/>
              </p:ext>
            </p:extLst>
          </p:nvPr>
        </p:nvGraphicFramePr>
        <p:xfrm>
          <a:off x="544244" y="1995817"/>
          <a:ext cx="8233438" cy="4323646"/>
        </p:xfrm>
        <a:graphic>
          <a:graphicData uri="http://schemas.openxmlformats.org/drawingml/2006/table">
            <a:tbl>
              <a:tblPr/>
              <a:tblGrid>
                <a:gridCol w="914826"/>
                <a:gridCol w="1829653"/>
                <a:gridCol w="1829653"/>
                <a:gridCol w="1829653"/>
                <a:gridCol w="1829653"/>
              </a:tblGrid>
              <a:tr h="17404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PW2014</a:t>
                      </a:r>
                    </a:p>
                    <a:p>
                      <a:pPr algn="ctr" fontAlgn="b"/>
                      <a:endParaRPr lang="de-D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de-D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de-D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de-D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Charleroi/Mons/Soignies/Liège/Huy-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Waremme</a:t>
                      </a:r>
                    </a:p>
                    <a:p>
                      <a:pPr algn="ctr" fontAlgn="b"/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Verviers/Dinant-Philippeville/Arlon-Marche-Bastogne/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Neufchateau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-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Virton</a:t>
                      </a:r>
                    </a:p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Nivelles/Thuin/Tournai-Ath-Mouscron/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Namur</a:t>
                      </a:r>
                    </a:p>
                    <a:p>
                      <a:pPr algn="ctr" fontAlgn="b"/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Total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  <a:p>
                      <a:pPr algn="ctr" fontAlgn="b"/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18,60%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17,80%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18,20%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ECOLO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2,60%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3,20%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4,20%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Autres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46,00%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32,90%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67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</a:t>
            </a:r>
            <a:r>
              <a:rPr lang="fr-FR" dirty="0" smtClean="0"/>
              <a:t>Wallonie 2019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44416"/>
              </p:ext>
            </p:extLst>
          </p:nvPr>
        </p:nvGraphicFramePr>
        <p:xfrm>
          <a:off x="1004760" y="1605030"/>
          <a:ext cx="7413100" cy="3768320"/>
        </p:xfrm>
        <a:graphic>
          <a:graphicData uri="http://schemas.openxmlformats.org/drawingml/2006/table">
            <a:tbl>
              <a:tblPr/>
              <a:tblGrid>
                <a:gridCol w="1482620"/>
                <a:gridCol w="1482620"/>
                <a:gridCol w="1482620"/>
                <a:gridCol w="1482620"/>
                <a:gridCol w="1482620"/>
              </a:tblGrid>
              <a:tr h="37683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PW2019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Industrielle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Rurale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Mixte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8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8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8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8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8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ECOLO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8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8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8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Autres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832">
                <a:tc>
                  <a:txBody>
                    <a:bodyPr/>
                    <a:lstStyle/>
                    <a:p>
                      <a:pPr algn="l" fontAlgn="b"/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49,0%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27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Wallonie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7439"/>
              </p:ext>
            </p:extLst>
          </p:nvPr>
        </p:nvGraphicFramePr>
        <p:xfrm>
          <a:off x="223287" y="2651780"/>
          <a:ext cx="8777678" cy="2079560"/>
        </p:xfrm>
        <a:graphic>
          <a:graphicData uri="http://schemas.openxmlformats.org/drawingml/2006/table">
            <a:tbl>
              <a:tblPr/>
              <a:tblGrid>
                <a:gridCol w="675206"/>
                <a:gridCol w="675206"/>
                <a:gridCol w="675206"/>
                <a:gridCol w="675206"/>
                <a:gridCol w="675206"/>
                <a:gridCol w="675206"/>
                <a:gridCol w="675206"/>
                <a:gridCol w="675206"/>
                <a:gridCol w="675206"/>
                <a:gridCol w="675206"/>
                <a:gridCol w="675206"/>
                <a:gridCol w="675206"/>
                <a:gridCol w="675206"/>
              </a:tblGrid>
              <a:tr h="2599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 F 99 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 Pr00 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ChF 03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 RW 04 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 Pr06 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ChF07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RW09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ChF10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Pr12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PW14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Pr18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PW19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30,5%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30,4%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26,9%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30,6%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25,4%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25,1%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20,1%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16,1%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14,7%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11,9%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13,5%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10,2%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8,40%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20,1%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23,7%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23,1%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26,2%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19,2%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18,1%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21,7%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12,2%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6,2%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7,1%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10,4%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10,7%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15,2%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10,5%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11,70%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ExD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2,4%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4,7%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3,7%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2,6%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4,5%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6,30%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Au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4,50%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5,1%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3,7%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12,6%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5,30%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HJ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14,9%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16,4%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16,4%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15,6%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15,3%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18,7%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20,5%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18,6%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20,8%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21,10%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31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dessin?</a:t>
            </a:r>
            <a:endParaRPr lang="fr-FR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795476"/>
              </p:ext>
            </p:extLst>
          </p:nvPr>
        </p:nvGraphicFramePr>
        <p:xfrm>
          <a:off x="726141" y="1457978"/>
          <a:ext cx="7828261" cy="405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03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élections?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Régionales</a:t>
            </a:r>
          </a:p>
          <a:p>
            <a:r>
              <a:rPr lang="fr-FR" dirty="0" smtClean="0"/>
              <a:t>Fédérales</a:t>
            </a:r>
          </a:p>
          <a:p>
            <a:r>
              <a:rPr lang="fr-FR" dirty="0" smtClean="0"/>
              <a:t>Européennes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Communautaires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14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Evolution: tout le pays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331106"/>
              </p:ext>
            </p:extLst>
          </p:nvPr>
        </p:nvGraphicFramePr>
        <p:xfrm>
          <a:off x="725488" y="1574801"/>
          <a:ext cx="7693024" cy="420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6"/>
                <a:gridCol w="1923256"/>
                <a:gridCol w="1923256"/>
                <a:gridCol w="1923256"/>
              </a:tblGrid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</a:t>
                      </a:r>
                    </a:p>
                    <a:p>
                      <a:pPr algn="ctr"/>
                      <a:r>
                        <a:rPr lang="fr-FR" dirty="0" smtClean="0"/>
                        <a:t>1919 </a:t>
                      </a:r>
                      <a:r>
                        <a:rPr lang="fr-FR" dirty="0" smtClean="0"/>
                        <a:t>- 1961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</a:t>
                      </a:r>
                    </a:p>
                    <a:p>
                      <a:pPr algn="ctr"/>
                      <a:r>
                        <a:rPr lang="fr-FR" dirty="0" smtClean="0"/>
                        <a:t>1965 </a:t>
                      </a:r>
                      <a:r>
                        <a:rPr lang="fr-FR" dirty="0" smtClean="0"/>
                        <a:t>- 2010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</a:t>
                      </a:r>
                    </a:p>
                    <a:p>
                      <a:pPr algn="ctr"/>
                      <a:r>
                        <a:rPr lang="fr-FR" dirty="0" smtClean="0"/>
                        <a:t>2010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smtClean="0"/>
                        <a:t>- 2019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Chrétiens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33,5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24,3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14,0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Socialistes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22,4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18,4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Libéraux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Hors</a:t>
                      </a:r>
                      <a:r>
                        <a:rPr lang="fr-FR" baseline="0" dirty="0" smtClean="0"/>
                        <a:t> jeu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12,0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11,9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17,5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14,1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15,9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15,3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2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100 ans, 30 élections, 3 partis de &gt;80% à &lt;40%</a:t>
            </a:r>
            <a:endParaRPr lang="fr-FR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539"/>
              </p:ext>
            </p:extLst>
          </p:nvPr>
        </p:nvGraphicFramePr>
        <p:xfrm>
          <a:off x="423333" y="1982901"/>
          <a:ext cx="8382000" cy="438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653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38550"/>
              </p:ext>
            </p:extLst>
          </p:nvPr>
        </p:nvGraphicFramePr>
        <p:xfrm>
          <a:off x="406399" y="457195"/>
          <a:ext cx="8551331" cy="6129863"/>
        </p:xfrm>
        <a:graphic>
          <a:graphicData uri="http://schemas.openxmlformats.org/drawingml/2006/table">
            <a:tbl>
              <a:tblPr/>
              <a:tblGrid>
                <a:gridCol w="788420"/>
                <a:gridCol w="873327"/>
                <a:gridCol w="861198"/>
                <a:gridCol w="861198"/>
                <a:gridCol w="861198"/>
                <a:gridCol w="861198"/>
                <a:gridCol w="861198"/>
                <a:gridCol w="861198"/>
                <a:gridCol w="861198"/>
                <a:gridCol w="861198"/>
              </a:tblGrid>
              <a:tr h="17565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8129" marR="8129" marT="812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Socialistes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Chrétiens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Libéraux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8129" marR="8129" marT="81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584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8129" marR="8129" marT="812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Bruxelles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Bruxelles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1919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43,8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38,8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1921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42,7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34,4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1925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45,6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31,2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40,5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31,2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1929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43,4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39,2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32,4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1932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44,4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42,8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1936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32,8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1939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33,7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33,2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1946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33,5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1949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33,7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49,1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1950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41,2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53,3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34,1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1954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44,4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36,3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46,3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1958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37,9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34,8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51,3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33,2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1961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40,2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33,5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1965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38,1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1968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32,9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1971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1974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33,5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1977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34,1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39,3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1978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38,9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1981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31,5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1985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33,8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1987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37,9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1991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1995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1999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2003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2007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2010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30,6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11,8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18,1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23,4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2014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22,9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13,5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21,3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22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2019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9,3</a:t>
                      </a:r>
                    </a:p>
                  </a:txBody>
                  <a:tcPr marL="8129" marR="8129" marT="8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16,1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8,4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5,7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15,9</a:t>
                      </a:r>
                    </a:p>
                  </a:txBody>
                  <a:tcPr marL="8129" marR="8129" marT="8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24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par parti traditionnel par région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81737"/>
              </p:ext>
            </p:extLst>
          </p:nvPr>
        </p:nvGraphicFramePr>
        <p:xfrm>
          <a:off x="203200" y="2150532"/>
          <a:ext cx="8737601" cy="3379006"/>
        </p:xfrm>
        <a:graphic>
          <a:graphicData uri="http://schemas.openxmlformats.org/drawingml/2006/table">
            <a:tbl>
              <a:tblPr/>
              <a:tblGrid>
                <a:gridCol w="805594"/>
                <a:gridCol w="892351"/>
                <a:gridCol w="879957"/>
                <a:gridCol w="879957"/>
                <a:gridCol w="879957"/>
                <a:gridCol w="879957"/>
                <a:gridCol w="879957"/>
                <a:gridCol w="879957"/>
                <a:gridCol w="879957"/>
                <a:gridCol w="879957"/>
              </a:tblGrid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Socialistes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Chrétiens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Libéraux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19-61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40,1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42,7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Moy. 65-07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30,4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29,8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6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10-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</a:t>
                      </a:r>
                    </a:p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11,6</a:t>
                      </a:r>
                    </a:p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  <a:p>
                      <a:pPr algn="ctr" fontAlgn="b"/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</a:t>
                      </a:r>
                    </a:p>
                    <a:p>
                      <a:pPr algn="ctr" fontAlgn="b"/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</a:t>
                      </a:r>
                    </a:p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10,6</a:t>
                      </a:r>
                      <a:endParaRPr lang="nl-BE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8,7</a:t>
                      </a:r>
                    </a:p>
                    <a:p>
                      <a:pPr algn="ctr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12,3</a:t>
                      </a:r>
                    </a:p>
                    <a:p>
                      <a:pPr algn="ctr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18,5</a:t>
                      </a:r>
                    </a:p>
                    <a:p>
                      <a:pPr algn="ctr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20,4</a:t>
                      </a:r>
                    </a:p>
                    <a:p>
                      <a:pPr algn="ctr" fontAlgn="b"/>
                      <a:endParaRPr lang="is-I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9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Différence communautaire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48138"/>
              </p:ext>
            </p:extLst>
          </p:nvPr>
        </p:nvGraphicFramePr>
        <p:xfrm>
          <a:off x="287867" y="2167454"/>
          <a:ext cx="8483598" cy="4097871"/>
        </p:xfrm>
        <a:graphic>
          <a:graphicData uri="http://schemas.openxmlformats.org/drawingml/2006/table">
            <a:tbl>
              <a:tblPr/>
              <a:tblGrid>
                <a:gridCol w="981199"/>
                <a:gridCol w="1298202"/>
                <a:gridCol w="981199"/>
                <a:gridCol w="1298202"/>
                <a:gridCol w="981199"/>
                <a:gridCol w="1139925"/>
                <a:gridCol w="822473"/>
                <a:gridCol w="981199"/>
              </a:tblGrid>
              <a:tr h="52589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PE 2019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Coll.franc.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coll.NL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PE 2019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Coll.franc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coll.NL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écolo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485655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525908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écolo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19,9%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12,4%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355883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210391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14,6%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4,9%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651157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434002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26,7%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10,2%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0,0%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0,0%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218078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617651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8,9%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défi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144555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défi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5,9%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0,0%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0,0%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0,0%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470654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VLD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678051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19,3%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VLD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15,9%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PP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113793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NVA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954048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PP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4,7%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NVA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22,4%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811169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0,0%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19,1%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VV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2439775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4251605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VV</a:t>
                      </a: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1117" marR="11117" marT="11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02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Différence communautaire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33854"/>
              </p:ext>
            </p:extLst>
          </p:nvPr>
        </p:nvGraphicFramePr>
        <p:xfrm>
          <a:off x="726140" y="2506117"/>
          <a:ext cx="7454906" cy="3060700"/>
        </p:xfrm>
        <a:graphic>
          <a:graphicData uri="http://schemas.openxmlformats.org/drawingml/2006/table">
            <a:tbl>
              <a:tblPr/>
              <a:tblGrid>
                <a:gridCol w="1547912"/>
                <a:gridCol w="1968998"/>
                <a:gridCol w="1968998"/>
                <a:gridCol w="1968998"/>
              </a:tblGrid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Gauche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Sud</a:t>
                      </a:r>
                    </a:p>
                    <a:p>
                      <a:pPr algn="r" fontAlgn="b"/>
                      <a:r>
                        <a:rPr lang="mr-IN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61,2</a:t>
                      </a:r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Nord</a:t>
                      </a:r>
                    </a:p>
                    <a:p>
                      <a:pPr algn="r" fontAlgn="b"/>
                      <a:r>
                        <a:rPr lang="mr-IN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27,5</a:t>
                      </a:r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Centre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Droite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35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vieille histoire?</a:t>
            </a:r>
            <a:endParaRPr lang="fr-FR" dirty="0"/>
          </a:p>
        </p:txBody>
      </p:sp>
      <p:graphicFrame>
        <p:nvGraphicFramePr>
          <p:cNvPr id="3" name="Espace réservé du contenu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676787"/>
              </p:ext>
            </p:extLst>
          </p:nvPr>
        </p:nvGraphicFramePr>
        <p:xfrm>
          <a:off x="910177" y="2768574"/>
          <a:ext cx="7499349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Jules Destrée </a:t>
                      </a:r>
                      <a:r>
                        <a:rPr lang="fr-FR" sz="2400" i="1" dirty="0" smtClean="0"/>
                        <a:t>Lettre au Roi</a:t>
                      </a:r>
                      <a:r>
                        <a:rPr lang="fr-FR" sz="2400" dirty="0" smtClean="0"/>
                        <a:t>, 1912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Arrondissements</a:t>
                      </a:r>
                      <a:r>
                        <a:rPr lang="fr-FR" sz="2400" baseline="0" dirty="0" smtClean="0"/>
                        <a:t> f</a:t>
                      </a:r>
                      <a:r>
                        <a:rPr lang="fr-FR" sz="2400" dirty="0" smtClean="0"/>
                        <a:t>rançais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Arrondissements</a:t>
                      </a:r>
                      <a:r>
                        <a:rPr lang="fr-FR" sz="2400" baseline="0" dirty="0" smtClean="0"/>
                        <a:t> f</a:t>
                      </a:r>
                      <a:r>
                        <a:rPr lang="fr-FR" sz="2400" dirty="0" smtClean="0"/>
                        <a:t>lamands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fr-FR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Votes anticléricaux</a:t>
                      </a:r>
                    </a:p>
                    <a:p>
                      <a:pPr algn="ctr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60,3</a:t>
                      </a:r>
                      <a:r>
                        <a:rPr lang="mr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</a:t>
                      </a:r>
                      <a:endParaRPr lang="nl-BE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34,3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</a:t>
                      </a:r>
                      <a:endParaRPr lang="nl-BE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fr-FR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Votes </a:t>
                      </a:r>
                      <a:r>
                        <a:rPr lang="fr-FR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cléricicaux</a:t>
                      </a:r>
                      <a:endParaRPr lang="fr-FR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39,7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</a:t>
                      </a:r>
                      <a:endParaRPr lang="nl-BE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65,7</a:t>
                      </a:r>
                      <a:r>
                        <a:rPr lang="mr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</a:t>
                      </a:r>
                      <a:endParaRPr lang="nl-BE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02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Chambre: extrême droite 2019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82310"/>
              </p:ext>
            </p:extLst>
          </p:nvPr>
        </p:nvGraphicFramePr>
        <p:xfrm>
          <a:off x="726144" y="2707608"/>
          <a:ext cx="7691719" cy="1493374"/>
        </p:xfrm>
        <a:graphic>
          <a:graphicData uri="http://schemas.openxmlformats.org/drawingml/2006/table">
            <a:tbl>
              <a:tblPr/>
              <a:tblGrid>
                <a:gridCol w="1098817"/>
                <a:gridCol w="1098817"/>
                <a:gridCol w="1098817"/>
                <a:gridCol w="1098817"/>
                <a:gridCol w="1098817"/>
                <a:gridCol w="1098817"/>
                <a:gridCol w="1098817"/>
              </a:tblGrid>
              <a:tr h="746687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Hainaut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Liège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BrabW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Namur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Lux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687"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6,19%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6,54%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5,38%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5,61%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5,07%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6,03%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8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42900"/>
            <a:ext cx="89789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</a:t>
            </a:r>
            <a:r>
              <a:rPr lang="fr-FR" dirty="0" smtClean="0"/>
              <a:t>roupes linguistiques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220296"/>
              </p:ext>
            </p:extLst>
          </p:nvPr>
        </p:nvGraphicFramePr>
        <p:xfrm>
          <a:off x="725488" y="1587500"/>
          <a:ext cx="7693024" cy="3954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6"/>
                <a:gridCol w="1923256"/>
                <a:gridCol w="1923256"/>
                <a:gridCol w="1923256"/>
              </a:tblGrid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N-VA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Ecolo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Défi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62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43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8" y="2250891"/>
            <a:ext cx="6413500" cy="41148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Communauté germanophone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773349" y="2319867"/>
            <a:ext cx="1808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Majorité: 13/25</a:t>
            </a:r>
          </a:p>
          <a:p>
            <a:endParaRPr lang="fr-FR" dirty="0"/>
          </a:p>
          <a:p>
            <a:r>
              <a:rPr lang="fr-FR" dirty="0" smtClean="0"/>
              <a:t>6+4+3 = 13/25</a:t>
            </a:r>
          </a:p>
          <a:p>
            <a:endParaRPr lang="fr-FR" dirty="0"/>
          </a:p>
          <a:p>
            <a:r>
              <a:rPr lang="fr-FR" dirty="0" smtClean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25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/>
              <a:t>Des questions?</a:t>
            </a:r>
          </a:p>
          <a:p>
            <a:endParaRPr lang="fr-FR" dirty="0"/>
          </a:p>
          <a:p>
            <a:r>
              <a:rPr lang="fr-FR" dirty="0"/>
              <a:t>Un débat?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26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6" y="1375695"/>
            <a:ext cx="5422900" cy="34798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Wallonie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90538" y="1468123"/>
            <a:ext cx="33740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Majorité: 38</a:t>
            </a:r>
            <a:r>
              <a:rPr lang="fr-FR" b="1" dirty="0"/>
              <a:t>/75 </a:t>
            </a:r>
            <a:r>
              <a:rPr lang="fr-FR" dirty="0"/>
              <a:t>: </a:t>
            </a:r>
            <a:endParaRPr lang="fr-BE" dirty="0"/>
          </a:p>
          <a:p>
            <a:r>
              <a:rPr lang="fr-FR" dirty="0"/>
              <a:t>23 PS + 20 MR = 43 &gt; 38/75</a:t>
            </a:r>
            <a:endParaRPr lang="fr-BE" dirty="0"/>
          </a:p>
          <a:p>
            <a:r>
              <a:rPr lang="fr-FR" dirty="0"/>
              <a:t>Sinon :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23 </a:t>
            </a:r>
            <a:r>
              <a:rPr lang="fr-FR" dirty="0"/>
              <a:t>+12 Ecolo +</a:t>
            </a:r>
            <a:r>
              <a:rPr lang="fr-FR" strike="sngStrike" dirty="0"/>
              <a:t>10 </a:t>
            </a:r>
            <a:r>
              <a:rPr lang="fr-FR" strike="sngStrike" dirty="0" err="1"/>
              <a:t>cdh</a:t>
            </a:r>
            <a:r>
              <a:rPr lang="fr-FR" strike="sngStrike" dirty="0"/>
              <a:t> </a:t>
            </a:r>
            <a:r>
              <a:rPr lang="fr-FR" dirty="0"/>
              <a:t>= 45 &gt; 38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olivier</a:t>
            </a:r>
            <a:endParaRPr lang="fr-BE" dirty="0"/>
          </a:p>
          <a:p>
            <a:r>
              <a:rPr lang="fr-FR" dirty="0"/>
              <a:t>23 + 20 + 12 = </a:t>
            </a:r>
            <a:r>
              <a:rPr lang="fr-FR" dirty="0" smtClean="0"/>
              <a:t>55</a:t>
            </a:r>
          </a:p>
          <a:p>
            <a:r>
              <a:rPr lang="fr-FR" dirty="0"/>
              <a:t>	</a:t>
            </a:r>
            <a:r>
              <a:rPr lang="fr-FR" dirty="0" smtClean="0"/>
              <a:t>	 </a:t>
            </a:r>
            <a:r>
              <a:rPr lang="fr-FR" dirty="0"/>
              <a:t>arc-en-ciel</a:t>
            </a:r>
            <a:endParaRPr lang="fr-BE" dirty="0"/>
          </a:p>
          <a:p>
            <a:r>
              <a:rPr lang="fr-FR" dirty="0"/>
              <a:t>23 </a:t>
            </a:r>
            <a:r>
              <a:rPr lang="fr-FR" strike="sngStrike" dirty="0"/>
              <a:t>+ 10 </a:t>
            </a:r>
            <a:r>
              <a:rPr lang="fr-FR" dirty="0"/>
              <a:t>+10 PTB !!! = 43 &gt; </a:t>
            </a:r>
            <a:r>
              <a:rPr lang="fr-FR" dirty="0" smtClean="0"/>
              <a:t>38</a:t>
            </a:r>
          </a:p>
          <a:p>
            <a:r>
              <a:rPr lang="fr-FR" dirty="0"/>
              <a:t>	</a:t>
            </a:r>
            <a:r>
              <a:rPr lang="fr-FR" dirty="0" smtClean="0"/>
              <a:t>	 </a:t>
            </a:r>
            <a:r>
              <a:rPr lang="fr-FR" dirty="0"/>
              <a:t>mais PTB</a:t>
            </a:r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1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Flandre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" y="1693738"/>
            <a:ext cx="5600700" cy="44069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54696" y="1781513"/>
            <a:ext cx="38006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Majorité</a:t>
            </a:r>
            <a:r>
              <a:rPr lang="fr-FR" b="1" dirty="0"/>
              <a:t> : 63/</a:t>
            </a:r>
            <a:r>
              <a:rPr lang="fr-FR" b="1" dirty="0" smtClean="0"/>
              <a:t>124 	(118+6)</a:t>
            </a:r>
          </a:p>
          <a:p>
            <a:endParaRPr lang="fr-BE" dirty="0"/>
          </a:p>
          <a:p>
            <a:r>
              <a:rPr lang="fr-FR" strike="sngStrike" dirty="0"/>
              <a:t>35 NVA + 23 VB = </a:t>
            </a:r>
            <a:r>
              <a:rPr lang="fr-FR" strike="sngStrike" dirty="0" smtClean="0"/>
              <a:t>58</a:t>
            </a:r>
          </a:p>
          <a:p>
            <a:endParaRPr lang="fr-BE" dirty="0"/>
          </a:p>
          <a:p>
            <a:r>
              <a:rPr lang="fr-FR" strike="sngStrike" dirty="0"/>
              <a:t>16 OVLD + 19 </a:t>
            </a:r>
            <a:r>
              <a:rPr lang="fr-FR" strike="sngStrike" dirty="0" err="1"/>
              <a:t>cd&amp;V</a:t>
            </a:r>
            <a:r>
              <a:rPr lang="fr-FR" strike="sngStrike" dirty="0"/>
              <a:t> + 12 spa = </a:t>
            </a:r>
            <a:r>
              <a:rPr lang="fr-FR" strike="sngStrike" dirty="0" smtClean="0"/>
              <a:t>47</a:t>
            </a:r>
          </a:p>
          <a:p>
            <a:r>
              <a:rPr lang="fr-FR" strike="sngStrike" dirty="0" smtClean="0"/>
              <a:t> </a:t>
            </a:r>
            <a:endParaRPr lang="fr-BE" dirty="0"/>
          </a:p>
          <a:p>
            <a:r>
              <a:rPr lang="fr-FR" strike="sngStrike" dirty="0"/>
              <a:t>16 + 19 + 12 + 14 Groen = 61/124 !! </a:t>
            </a:r>
            <a:endParaRPr lang="fr-FR" strike="sngStrike" dirty="0" smtClean="0"/>
          </a:p>
          <a:p>
            <a:r>
              <a:rPr lang="fr-FR" strike="sngStrike" dirty="0"/>
              <a:t>	</a:t>
            </a:r>
            <a:r>
              <a:rPr lang="fr-FR" strike="sngStrike" dirty="0" smtClean="0"/>
              <a:t>sauf </a:t>
            </a:r>
            <a:r>
              <a:rPr lang="fr-FR" strike="sngStrike" dirty="0"/>
              <a:t>si </a:t>
            </a:r>
            <a:r>
              <a:rPr lang="fr-FR" strike="sngStrike" dirty="0" err="1"/>
              <a:t>PvdA</a:t>
            </a:r>
            <a:r>
              <a:rPr lang="fr-FR" strike="sngStrike" dirty="0"/>
              <a:t>… 4 = </a:t>
            </a:r>
            <a:r>
              <a:rPr lang="fr-FR" strike="sngStrike" dirty="0" smtClean="0"/>
              <a:t>65</a:t>
            </a:r>
          </a:p>
          <a:p>
            <a:endParaRPr lang="fr-FR" strike="sngStrike" dirty="0"/>
          </a:p>
          <a:p>
            <a:endParaRPr lang="fr-FR" strike="sngStrike" dirty="0" smtClean="0"/>
          </a:p>
          <a:p>
            <a:endParaRPr lang="fr-FR" strike="sngStrike" dirty="0"/>
          </a:p>
          <a:p>
            <a:r>
              <a:rPr lang="fr-FR" dirty="0" smtClean="0"/>
              <a:t>35+19+16 = 70 &gt; 63</a:t>
            </a:r>
          </a:p>
          <a:p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70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Bruxelles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9" y="1468805"/>
            <a:ext cx="5194300" cy="5194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32422" y="1557876"/>
            <a:ext cx="3776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Majorité </a:t>
            </a:r>
            <a:r>
              <a:rPr lang="fr-FR" b="1" dirty="0" err="1"/>
              <a:t>flam</a:t>
            </a:r>
            <a:r>
              <a:rPr lang="fr-FR" b="1" dirty="0"/>
              <a:t> : 9/17</a:t>
            </a:r>
            <a:endParaRPr lang="fr-BE" dirty="0"/>
          </a:p>
          <a:p>
            <a:r>
              <a:rPr lang="fr-FR" dirty="0"/>
              <a:t>4 Groen + 3 spa + 3 OVLD = 10 &gt; 9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arc</a:t>
            </a:r>
            <a:r>
              <a:rPr lang="fr-FR" dirty="0"/>
              <a:t>-en-ciel</a:t>
            </a:r>
            <a:endParaRPr lang="fr-BE" dirty="0"/>
          </a:p>
          <a:p>
            <a:r>
              <a:rPr lang="fr-FR" strike="sngStrike" dirty="0"/>
              <a:t>4 + 3 + 1 = 8 !!</a:t>
            </a:r>
            <a:endParaRPr lang="fr-BE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17088" y="3234269"/>
            <a:ext cx="35099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Majorité </a:t>
            </a:r>
            <a:r>
              <a:rPr lang="fr-FR" b="1" dirty="0"/>
              <a:t>franc : 32/62 </a:t>
            </a:r>
            <a:r>
              <a:rPr lang="fr-FR" b="1" dirty="0" smtClean="0"/>
              <a:t>;</a:t>
            </a:r>
          </a:p>
          <a:p>
            <a:endParaRPr lang="fr-BE" dirty="0"/>
          </a:p>
          <a:p>
            <a:r>
              <a:rPr lang="fr-FR" dirty="0"/>
              <a:t>17 PS + 15 Ecolo = 32 !</a:t>
            </a:r>
            <a:r>
              <a:rPr lang="fr-FR" dirty="0" smtClean="0"/>
              <a:t>!</a:t>
            </a:r>
          </a:p>
          <a:p>
            <a:r>
              <a:rPr lang="fr-FR" dirty="0" smtClean="0"/>
              <a:t>17 PS + 15 </a:t>
            </a:r>
            <a:r>
              <a:rPr lang="fr-FR" dirty="0" err="1" smtClean="0"/>
              <a:t>Ec</a:t>
            </a:r>
            <a:r>
              <a:rPr lang="fr-FR" dirty="0" smtClean="0"/>
              <a:t> + 10 D = 42 &gt; 32</a:t>
            </a:r>
          </a:p>
          <a:p>
            <a:endParaRPr lang="fr-BE" dirty="0"/>
          </a:p>
          <a:p>
            <a:r>
              <a:rPr lang="fr-FR" dirty="0"/>
              <a:t>17 + 15</a:t>
            </a:r>
            <a:r>
              <a:rPr lang="fr-FR" strike="sngStrike" dirty="0"/>
              <a:t> + 6 </a:t>
            </a:r>
            <a:r>
              <a:rPr lang="fr-FR" strike="sngStrike" dirty="0" err="1"/>
              <a:t>cdh</a:t>
            </a:r>
            <a:r>
              <a:rPr lang="fr-FR" dirty="0"/>
              <a:t> = 38 	</a:t>
            </a:r>
            <a:r>
              <a:rPr lang="fr-FR" dirty="0" smtClean="0"/>
              <a:t>olivier</a:t>
            </a:r>
          </a:p>
          <a:p>
            <a:endParaRPr lang="fr-BE" dirty="0"/>
          </a:p>
          <a:p>
            <a:r>
              <a:rPr lang="fr-FR" dirty="0"/>
              <a:t>17 + 13 MR + 15  = 45 arc-en-ciel</a:t>
            </a:r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18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Chambre fédérale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7" y="1438264"/>
            <a:ext cx="5676900" cy="264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7" y="4466066"/>
            <a:ext cx="4940300" cy="177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91232" y="1693342"/>
            <a:ext cx="3509645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Majorité: 76/15</a:t>
            </a:r>
          </a:p>
          <a:p>
            <a:endParaRPr lang="fr-FR" dirty="0" smtClean="0"/>
          </a:p>
          <a:p>
            <a:r>
              <a:rPr lang="fr-FR" dirty="0" smtClean="0"/>
              <a:t>25+ (14+12) +12 = 63 &lt; 76</a:t>
            </a:r>
          </a:p>
          <a:p>
            <a:endParaRPr lang="fr-FR" dirty="0"/>
          </a:p>
          <a:p>
            <a:r>
              <a:rPr lang="fr-FR" dirty="0" smtClean="0"/>
              <a:t>manque 13 sièges</a:t>
            </a:r>
            <a:r>
              <a:rPr lang="mr-IN" dirty="0" smtClean="0"/>
              <a:t>…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25+ (14+12) +12 + </a:t>
            </a:r>
            <a:r>
              <a:rPr lang="mr-IN" dirty="0" smtClean="0"/>
              <a:t>…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(20+9) + (14+12) + 12 = 67</a:t>
            </a:r>
          </a:p>
          <a:p>
            <a:endParaRPr lang="nl-BE" dirty="0"/>
          </a:p>
          <a:p>
            <a:r>
              <a:rPr lang="nl-BE" dirty="0" smtClean="0"/>
              <a:t>manque 9 sièges</a:t>
            </a:r>
          </a:p>
          <a:p>
            <a:endParaRPr lang="nl-BE" dirty="0"/>
          </a:p>
          <a:p>
            <a:r>
              <a:rPr lang="nl-BE" dirty="0" smtClean="0"/>
              <a:t>(20+9) + (14+12) + (13+8) = 76 !!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fr-FR" dirty="0" smtClean="0"/>
              <a:t>(20+9) + (14+12) + (13+8) + 12</a:t>
            </a:r>
          </a:p>
          <a:p>
            <a:r>
              <a:rPr lang="fr-FR" dirty="0"/>
              <a:t>	</a:t>
            </a:r>
            <a:r>
              <a:rPr lang="fr-FR" dirty="0" smtClean="0"/>
              <a:t>= 88</a:t>
            </a:r>
            <a:endParaRPr lang="fr-FR" dirty="0"/>
          </a:p>
          <a:p>
            <a:r>
              <a:rPr lang="fr-FR" dirty="0" smtClean="0"/>
              <a:t> mais 9+12+8+12=41 &lt; 45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36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</a:t>
            </a:r>
            <a:r>
              <a:rPr lang="fr-FR" dirty="0" smtClean="0"/>
              <a:t>roupes linguistiques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08224"/>
              </p:ext>
            </p:extLst>
          </p:nvPr>
        </p:nvGraphicFramePr>
        <p:xfrm>
          <a:off x="725488" y="1587500"/>
          <a:ext cx="7693024" cy="3954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6"/>
                <a:gridCol w="1923256"/>
                <a:gridCol w="1923256"/>
                <a:gridCol w="1923256"/>
              </a:tblGrid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N-VA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Ecolo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Défi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62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27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Européennes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5" y="1439329"/>
            <a:ext cx="4902200" cy="4419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079067" y="2218267"/>
            <a:ext cx="29695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Onze partis pour représenter</a:t>
            </a:r>
          </a:p>
          <a:p>
            <a:r>
              <a:rPr lang="fr-FR" dirty="0" smtClean="0"/>
              <a:t>11 millions d’habitants.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Les deux premiers partis </a:t>
            </a:r>
          </a:p>
          <a:p>
            <a:r>
              <a:rPr lang="fr-FR" dirty="0" smtClean="0"/>
              <a:t>sont des partis séparatistes.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75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treprise">
  <a:themeElements>
    <a:clrScheme name="Entrepris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Entrepris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Entrepris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Entreprise.thmx</Template>
  <TotalTime>9637</TotalTime>
  <Words>1688</Words>
  <Application>Microsoft Macintosh PowerPoint</Application>
  <PresentationFormat>Présentation à l'écran (4:3)</PresentationFormat>
  <Paragraphs>1106</Paragraphs>
  <Slides>30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Entreprise</vt:lpstr>
      <vt:lpstr>Document Microsoft Word</vt:lpstr>
      <vt:lpstr>Résultats des élections 2019</vt:lpstr>
      <vt:lpstr>3 élections?</vt:lpstr>
      <vt:lpstr>Communauté germanophone</vt:lpstr>
      <vt:lpstr>Wallonie</vt:lpstr>
      <vt:lpstr>Flandre</vt:lpstr>
      <vt:lpstr>Bruxelles</vt:lpstr>
      <vt:lpstr>Chambre fédérale</vt:lpstr>
      <vt:lpstr>Groupes linguistiques</vt:lpstr>
      <vt:lpstr>Européennes</vt:lpstr>
      <vt:lpstr>Chambre</vt:lpstr>
      <vt:lpstr>Régions</vt:lpstr>
      <vt:lpstr>Chambre: la Flandre</vt:lpstr>
      <vt:lpstr>Evolution Flandre</vt:lpstr>
      <vt:lpstr>Chambre: la Wallonie</vt:lpstr>
      <vt:lpstr>Trois Wallonie</vt:lpstr>
      <vt:lpstr>Rappel: 3 Wallonie 2014</vt:lpstr>
      <vt:lpstr>3 Wallonie 2019</vt:lpstr>
      <vt:lpstr>Evolution Wallonie</vt:lpstr>
      <vt:lpstr>Un dessin?</vt:lpstr>
      <vt:lpstr>Evolution: tout le pays</vt:lpstr>
      <vt:lpstr>100 ans, 30 élections, 3 partis de &gt;80% à &lt;40%</vt:lpstr>
      <vt:lpstr>Présentation PowerPoint</vt:lpstr>
      <vt:lpstr>Evolution par parti traditionnel par région</vt:lpstr>
      <vt:lpstr>Différence communautaire</vt:lpstr>
      <vt:lpstr>Différence communautaire</vt:lpstr>
      <vt:lpstr>Une vieille histoire?</vt:lpstr>
      <vt:lpstr>Chambre: extrême droite 2019</vt:lpstr>
      <vt:lpstr>Présentation PowerPoint</vt:lpstr>
      <vt:lpstr>Groupes linguistiques</vt:lpstr>
      <vt:lpstr>Merci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 2019</dc:title>
  <dc:creator>Pierre Verjans</dc:creator>
  <cp:lastModifiedBy>Pierre Verjans</cp:lastModifiedBy>
  <cp:revision>36</cp:revision>
  <dcterms:created xsi:type="dcterms:W3CDTF">2019-06-12T15:15:52Z</dcterms:created>
  <dcterms:modified xsi:type="dcterms:W3CDTF">2019-06-19T08:42:51Z</dcterms:modified>
</cp:coreProperties>
</file>